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79" d="100"/>
          <a:sy n="179" d="100"/>
        </p:scale>
        <p:origin x="-2640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0C833C-1C37-900F-D9E9-38B521258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DE41FA-83C6-DE1A-226F-C401D450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6C8EE8-100A-AF56-636F-069BAD44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4CE99-0657-4715-2730-BE66BE97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27FFFA-FA49-2B1F-2B50-0B71D0C5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18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1E76C-5D68-B19F-B187-FE89F325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E732B4-CA06-304E-5516-B50C4E81F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6C0174-0F84-2CF3-5571-CD90EC64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B1A692-2610-44A4-B093-02225A3F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681D13-6ACA-671F-4D8D-C5C0DEE4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74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A21C03C-52F6-6173-0672-34AB79EE7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C51361-DB03-BFB7-DE40-098F3BD70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6FA00-AC75-3454-74AD-0F2DED45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BA61DA-4DEB-C76F-21C2-A2F9964F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D9F436-FA3F-EF74-A9B9-4CCDA1F5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75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746162-1451-DCFF-A728-CC63C003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771583-24E9-B93C-D14D-08766EAB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B27453-9CCF-77AB-EF99-399D25C2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FC8915-0D37-ACF1-2419-DC231AEA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C8BC8B-5096-B69B-9725-1EDC0558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38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D581D3-1EFE-D0C9-4FDA-7BE3500C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F314DC-0125-054E-DCBE-DD360809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EF0D3-BE92-6A71-39B6-CCA31177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DE8FF2-E9E4-3F4E-CF81-045CB5CE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3875DC-9C3A-C016-CE90-BB41355D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9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153221-FBFD-C353-CB47-3D501A07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090F7-3CC9-BF1C-C6C0-0DE69F670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01E1C1-A3DE-8BA0-CEAF-FA35C779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1A6770-9CB4-03CE-391A-2676406F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D1119A-7FB6-A770-563C-0C47F612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40CEA1-4AC7-660A-BA21-E339FDC2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52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57D03-65FC-259B-B508-D0D8E4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BEA7E5-584B-54F7-A483-E73F00841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826B70-5F70-2384-E8F0-DDDF0CAB4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D61A99-DBAC-2F19-FA85-F8769C042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A30E8E-92EB-3880-8AED-B07A2EA7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612835-2F94-AFE4-4500-F5D82070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3F7216-B445-5CE9-A3FE-A4F14020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CC32F4-3BC1-48A7-B365-4BBA69DA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9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4690D-94EB-0BD7-9ACC-A7158E65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8F0656B-CCAD-5337-4EBD-28814157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5F86CB-5A0D-8A25-078F-2A40350A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782E6C-B0A6-BDDA-DA9F-78ACDF8E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646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BEF854-FCB4-AB3D-4058-C153D40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ACD93F-A191-1F6D-E34E-443526C8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453768-3A44-6C25-368E-74F6B668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9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AD291-39A1-7613-49EA-0347426E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4965F3-5380-E4E5-51BC-7F0EC948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6B464D-CCCE-F49F-EFD9-FFEB4AC22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15B930-9439-121E-CB03-A61319F4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F0D7C9-9671-89EB-7A10-69041889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AB50F0-9F66-45E7-A0DB-E51DDBF2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8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EC42D-08C7-B917-0DF9-269C9ACC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0C880C-AA40-B18B-291B-E3F7CB3A3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B004F3-B573-F51D-813E-0BF7264E5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063526-CB5C-393B-B34B-510DABEA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688F57-BEAF-5D9B-767D-0CB3FB7A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672424-92D4-E34F-169D-C4623F77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33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9464F6E-5A26-E4A9-C69D-D8022257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BA8003-4910-971B-30AC-F7248ED4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07B326-7392-EF40-7CC8-E884AF2D2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2859-60E8-1343-A163-92357B886513}" type="datetimeFigureOut">
              <a:rPr lang="it-IT" smtClean="0"/>
              <a:t>22/02/24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28393B-A02A-68B4-77FC-8C7918356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C33865-49DF-A707-08F3-62998212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9F22-58A8-CD4F-AA8E-64D3A04DF5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0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o 56">
            <a:extLst>
              <a:ext uri="{FF2B5EF4-FFF2-40B4-BE49-F238E27FC236}">
                <a16:creationId xmlns:a16="http://schemas.microsoft.com/office/drawing/2014/main" id="{A99A3413-B3EF-ECFB-15F6-EB9D7A10E570}"/>
              </a:ext>
            </a:extLst>
          </p:cNvPr>
          <p:cNvGrpSpPr/>
          <p:nvPr/>
        </p:nvGrpSpPr>
        <p:grpSpPr>
          <a:xfrm>
            <a:off x="716692" y="1608440"/>
            <a:ext cx="6630451" cy="3007852"/>
            <a:chOff x="716692" y="1608440"/>
            <a:chExt cx="6630451" cy="3007852"/>
          </a:xfrm>
        </p:grpSpPr>
        <p:pic>
          <p:nvPicPr>
            <p:cNvPr id="5" name="Elemento grafico 4" descr="Apri cartella contorno">
              <a:extLst>
                <a:ext uri="{FF2B5EF4-FFF2-40B4-BE49-F238E27FC236}">
                  <a16:creationId xmlns:a16="http://schemas.microsoft.com/office/drawing/2014/main" id="{EB857C28-D196-06C3-756D-E7BC3D8D3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692" y="1682579"/>
              <a:ext cx="1949283" cy="1949283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6611876-EC64-290C-1790-ADCAD10F9427}"/>
                </a:ext>
              </a:extLst>
            </p:cNvPr>
            <p:cNvSpPr txBox="1"/>
            <p:nvPr/>
          </p:nvSpPr>
          <p:spPr>
            <a:xfrm>
              <a:off x="1126530" y="2667007"/>
              <a:ext cx="1334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descriptive</a:t>
              </a:r>
              <a:endParaRPr lang="it-IT" dirty="0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507DBA07-80E1-D17D-C0C9-1AB3BEEB068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2461058" y="2174792"/>
              <a:ext cx="1486935" cy="676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Elemento grafico 24" descr="Apri cartella contorno">
              <a:extLst>
                <a:ext uri="{FF2B5EF4-FFF2-40B4-BE49-F238E27FC236}">
                  <a16:creationId xmlns:a16="http://schemas.microsoft.com/office/drawing/2014/main" id="{A579868A-1698-25FA-2938-9D6421713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7993" y="1608440"/>
              <a:ext cx="1132703" cy="1132703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DDD32DB6-E2FC-3E42-83B3-26E3A5B31AD2}"/>
                </a:ext>
              </a:extLst>
            </p:cNvPr>
            <p:cNvSpPr txBox="1"/>
            <p:nvPr/>
          </p:nvSpPr>
          <p:spPr>
            <a:xfrm>
              <a:off x="4180712" y="2174792"/>
              <a:ext cx="667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Group 2</a:t>
              </a:r>
            </a:p>
          </p:txBody>
        </p:sp>
        <p:pic>
          <p:nvPicPr>
            <p:cNvPr id="27" name="Elemento grafico 26" descr="Apri cartella contorno">
              <a:extLst>
                <a:ext uri="{FF2B5EF4-FFF2-40B4-BE49-F238E27FC236}">
                  <a16:creationId xmlns:a16="http://schemas.microsoft.com/office/drawing/2014/main" id="{44579D4D-3282-F89A-4E6B-30473B62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02694" y="3406467"/>
              <a:ext cx="1132703" cy="1132703"/>
            </a:xfrm>
            <a:prstGeom prst="rect">
              <a:avLst/>
            </a:prstGeom>
          </p:spPr>
        </p:pic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9E88ABF7-68BF-4164-86B8-26C4EC3B3140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>
              <a:off x="2461058" y="2851673"/>
              <a:ext cx="1441636" cy="112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BC02C707-7BDB-5244-0F3B-4C79515B6C15}"/>
                </a:ext>
              </a:extLst>
            </p:cNvPr>
            <p:cNvSpPr txBox="1"/>
            <p:nvPr/>
          </p:nvSpPr>
          <p:spPr>
            <a:xfrm>
              <a:off x="4129235" y="3972818"/>
              <a:ext cx="667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Group 3</a:t>
              </a:r>
            </a:p>
          </p:txBody>
        </p:sp>
        <p:pic>
          <p:nvPicPr>
            <p:cNvPr id="40" name="Elemento grafico 39" descr="Apri cartella contorno">
              <a:extLst>
                <a:ext uri="{FF2B5EF4-FFF2-40B4-BE49-F238E27FC236}">
                  <a16:creationId xmlns:a16="http://schemas.microsoft.com/office/drawing/2014/main" id="{A3CD61FA-2F25-1731-8D79-5BFA0C87B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62714" y="1682579"/>
              <a:ext cx="984429" cy="984429"/>
            </a:xfrm>
            <a:prstGeom prst="rect">
              <a:avLst/>
            </a:prstGeom>
          </p:spPr>
        </p:pic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C2363D42-56B2-A1C8-4ED1-9C37B1B645C1}"/>
                </a:ext>
              </a:extLst>
            </p:cNvPr>
            <p:cNvSpPr txBox="1"/>
            <p:nvPr/>
          </p:nvSpPr>
          <p:spPr>
            <a:xfrm>
              <a:off x="6595440" y="2143096"/>
              <a:ext cx="6034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err="1"/>
                <a:t>Barplot</a:t>
              </a:r>
              <a:endParaRPr lang="it-IT" sz="1000" dirty="0"/>
            </a:p>
          </p:txBody>
        </p:sp>
        <p:sp>
          <p:nvSpPr>
            <p:cNvPr id="45" name="Parentesi graffa aperta 44">
              <a:extLst>
                <a:ext uri="{FF2B5EF4-FFF2-40B4-BE49-F238E27FC236}">
                  <a16:creationId xmlns:a16="http://schemas.microsoft.com/office/drawing/2014/main" id="{42A4E301-3254-EFAA-F6E9-194AFBFD820C}"/>
                </a:ext>
              </a:extLst>
            </p:cNvPr>
            <p:cNvSpPr/>
            <p:nvPr/>
          </p:nvSpPr>
          <p:spPr>
            <a:xfrm>
              <a:off x="4938589" y="2143096"/>
              <a:ext cx="1157411" cy="2075944"/>
            </a:xfrm>
            <a:prstGeom prst="leftBrace">
              <a:avLst>
                <a:gd name="adj1" fmla="val 8333"/>
                <a:gd name="adj2" fmla="val 5254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Elemento grafico 46" descr="Apri cartella contorno">
              <a:extLst>
                <a:ext uri="{FF2B5EF4-FFF2-40B4-BE49-F238E27FC236}">
                  <a16:creationId xmlns:a16="http://schemas.microsoft.com/office/drawing/2014/main" id="{B805D93A-26B2-9B06-449D-E600A9308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62714" y="3631863"/>
              <a:ext cx="984429" cy="984429"/>
            </a:xfrm>
            <a:prstGeom prst="rect">
              <a:avLst/>
            </a:prstGeom>
          </p:spPr>
        </p:pic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9927E860-CC57-F6DE-C803-A533024E4891}"/>
                </a:ext>
              </a:extLst>
            </p:cNvPr>
            <p:cNvSpPr txBox="1"/>
            <p:nvPr/>
          </p:nvSpPr>
          <p:spPr>
            <a:xfrm>
              <a:off x="6661345" y="4124078"/>
              <a:ext cx="537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457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C7E6AF39-0B7F-0C5A-55A6-5B7F7CA26565}"/>
              </a:ext>
            </a:extLst>
          </p:cNvPr>
          <p:cNvGrpSpPr/>
          <p:nvPr/>
        </p:nvGrpSpPr>
        <p:grpSpPr>
          <a:xfrm>
            <a:off x="716692" y="1221978"/>
            <a:ext cx="4291495" cy="3263215"/>
            <a:chOff x="716692" y="1221978"/>
            <a:chExt cx="4291495" cy="3263215"/>
          </a:xfrm>
        </p:grpSpPr>
        <p:pic>
          <p:nvPicPr>
            <p:cNvPr id="5" name="Elemento grafico 4" descr="Apri cartella contorno">
              <a:extLst>
                <a:ext uri="{FF2B5EF4-FFF2-40B4-BE49-F238E27FC236}">
                  <a16:creationId xmlns:a16="http://schemas.microsoft.com/office/drawing/2014/main" id="{EB857C28-D196-06C3-756D-E7BC3D8D3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692" y="1682579"/>
              <a:ext cx="1949283" cy="1949283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26611876-EC64-290C-1790-ADCAD10F9427}"/>
                </a:ext>
              </a:extLst>
            </p:cNvPr>
            <p:cNvSpPr txBox="1"/>
            <p:nvPr/>
          </p:nvSpPr>
          <p:spPr>
            <a:xfrm>
              <a:off x="1094693" y="2741143"/>
              <a:ext cx="1321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 err="1"/>
                <a:t>Distance_Statistical</a:t>
              </a:r>
              <a:endParaRPr lang="it-IT" sz="1100" dirty="0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507DBA07-80E1-D17D-C0C9-1AB3BEEB068B}"/>
                </a:ext>
              </a:extLst>
            </p:cNvPr>
            <p:cNvCxnSpPr>
              <a:cxnSpLocks/>
              <a:stCxn id="6" idx="3"/>
              <a:endCxn id="25" idx="1"/>
            </p:cNvCxnSpPr>
            <p:nvPr/>
          </p:nvCxnSpPr>
          <p:spPr>
            <a:xfrm flipV="1">
              <a:off x="2416560" y="1788330"/>
              <a:ext cx="1389326" cy="1083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Elemento grafico 24" descr="Apri cartella contorno">
              <a:extLst>
                <a:ext uri="{FF2B5EF4-FFF2-40B4-BE49-F238E27FC236}">
                  <a16:creationId xmlns:a16="http://schemas.microsoft.com/office/drawing/2014/main" id="{A579868A-1698-25FA-2938-9D6421713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05886" y="1221978"/>
              <a:ext cx="1132703" cy="1132703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DDD32DB6-E2FC-3E42-83B3-26E3A5B31AD2}"/>
                </a:ext>
              </a:extLst>
            </p:cNvPr>
            <p:cNvSpPr txBox="1"/>
            <p:nvPr/>
          </p:nvSpPr>
          <p:spPr>
            <a:xfrm>
              <a:off x="4111882" y="1797864"/>
              <a:ext cx="667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 err="1"/>
                <a:t>box_plot</a:t>
              </a:r>
              <a:endParaRPr lang="it-IT" sz="800" dirty="0"/>
            </a:p>
          </p:txBody>
        </p:sp>
        <p:pic>
          <p:nvPicPr>
            <p:cNvPr id="27" name="Elemento grafico 26" descr="Apri cartella contorno">
              <a:extLst>
                <a:ext uri="{FF2B5EF4-FFF2-40B4-BE49-F238E27FC236}">
                  <a16:creationId xmlns:a16="http://schemas.microsoft.com/office/drawing/2014/main" id="{44579D4D-3282-F89A-4E6B-30473B623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18240" y="2303159"/>
              <a:ext cx="1132703" cy="1132703"/>
            </a:xfrm>
            <a:prstGeom prst="rect">
              <a:avLst/>
            </a:prstGeom>
          </p:spPr>
        </p:pic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9E88ABF7-68BF-4164-86B8-26C4EC3B3140}"/>
                </a:ext>
              </a:extLst>
            </p:cNvPr>
            <p:cNvCxnSpPr>
              <a:cxnSpLocks/>
              <a:stCxn id="6" idx="3"/>
              <a:endCxn id="27" idx="1"/>
            </p:cNvCxnSpPr>
            <p:nvPr/>
          </p:nvCxnSpPr>
          <p:spPr>
            <a:xfrm flipV="1">
              <a:off x="2416560" y="2869511"/>
              <a:ext cx="1401680" cy="2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27CABE27-137E-C280-A59C-CDB4A8968011}"/>
                </a:ext>
              </a:extLst>
            </p:cNvPr>
            <p:cNvSpPr txBox="1"/>
            <p:nvPr/>
          </p:nvSpPr>
          <p:spPr>
            <a:xfrm>
              <a:off x="4069382" y="2879045"/>
              <a:ext cx="667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csv</a:t>
              </a:r>
            </a:p>
          </p:txBody>
        </p:sp>
        <p:pic>
          <p:nvPicPr>
            <p:cNvPr id="22" name="Elemento grafico 21" descr="Apri cartella contorno">
              <a:extLst>
                <a:ext uri="{FF2B5EF4-FFF2-40B4-BE49-F238E27FC236}">
                  <a16:creationId xmlns:a16="http://schemas.microsoft.com/office/drawing/2014/main" id="{D31572D6-1CC4-56EC-F9E0-6F46D24F4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5484" y="3352490"/>
              <a:ext cx="1132703" cy="1132703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619D84A-314C-BBFF-BC80-91259172C585}"/>
                </a:ext>
              </a:extLst>
            </p:cNvPr>
            <p:cNvSpPr txBox="1"/>
            <p:nvPr/>
          </p:nvSpPr>
          <p:spPr>
            <a:xfrm>
              <a:off x="3912328" y="3924856"/>
              <a:ext cx="10931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 err="1"/>
                <a:t>distance_curve</a:t>
              </a:r>
              <a:endParaRPr lang="it-IT" sz="800" dirty="0"/>
            </a:p>
          </p:txBody>
        </p: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5D4DD0BA-AC31-CF3E-EDB8-C4C096D2B518}"/>
                </a:ext>
              </a:extLst>
            </p:cNvPr>
            <p:cNvCxnSpPr>
              <a:cxnSpLocks/>
              <a:stCxn id="6" idx="3"/>
              <a:endCxn id="23" idx="1"/>
            </p:cNvCxnSpPr>
            <p:nvPr/>
          </p:nvCxnSpPr>
          <p:spPr>
            <a:xfrm>
              <a:off x="2416560" y="2871948"/>
              <a:ext cx="1495768" cy="1160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83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301E055-DDBD-C286-3C71-344C93C4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797050"/>
            <a:ext cx="4305300" cy="32639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5051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0D3D7591-AF6C-0EA0-2AA5-53BD9650708F}"/>
              </a:ext>
            </a:extLst>
          </p:cNvPr>
          <p:cNvGrpSpPr/>
          <p:nvPr/>
        </p:nvGrpSpPr>
        <p:grpSpPr>
          <a:xfrm>
            <a:off x="716692" y="1251813"/>
            <a:ext cx="4373619" cy="3431293"/>
            <a:chOff x="716692" y="1251813"/>
            <a:chExt cx="4373619" cy="3431293"/>
          </a:xfrm>
        </p:grpSpPr>
        <p:pic>
          <p:nvPicPr>
            <p:cNvPr id="5" name="Elemento grafico 4" descr="Apri cartella contorno">
              <a:extLst>
                <a:ext uri="{FF2B5EF4-FFF2-40B4-BE49-F238E27FC236}">
                  <a16:creationId xmlns:a16="http://schemas.microsoft.com/office/drawing/2014/main" id="{9227978C-9117-A34C-8065-9E25EE281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692" y="1682579"/>
              <a:ext cx="1949283" cy="1949283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EEFCE46-5D82-91F2-5684-D58BAA3CE512}"/>
                </a:ext>
              </a:extLst>
            </p:cNvPr>
            <p:cNvSpPr txBox="1"/>
            <p:nvPr/>
          </p:nvSpPr>
          <p:spPr>
            <a:xfrm>
              <a:off x="1126530" y="2667007"/>
              <a:ext cx="1334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descriptive</a:t>
              </a:r>
              <a:endParaRPr lang="it-IT" dirty="0"/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799F8DE4-A4A0-D97C-4257-E4A2DD60D25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2461058" y="1818165"/>
              <a:ext cx="1486934" cy="1033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Elemento grafico 7" descr="Apri cartella contorno">
              <a:extLst>
                <a:ext uri="{FF2B5EF4-FFF2-40B4-BE49-F238E27FC236}">
                  <a16:creationId xmlns:a16="http://schemas.microsoft.com/office/drawing/2014/main" id="{FE064760-6A52-72F4-60FF-46A14C84D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7992" y="1251813"/>
              <a:ext cx="1132703" cy="1132703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2EAB38C7-41FA-59FA-890E-8980013E80BE}"/>
                </a:ext>
              </a:extLst>
            </p:cNvPr>
            <p:cNvSpPr txBox="1"/>
            <p:nvPr/>
          </p:nvSpPr>
          <p:spPr>
            <a:xfrm>
              <a:off x="4180711" y="1818164"/>
              <a:ext cx="667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Group 2</a:t>
              </a:r>
            </a:p>
          </p:txBody>
        </p:sp>
        <p:pic>
          <p:nvPicPr>
            <p:cNvPr id="10" name="Elemento grafico 9" descr="Apri cartella contorno">
              <a:extLst>
                <a:ext uri="{FF2B5EF4-FFF2-40B4-BE49-F238E27FC236}">
                  <a16:creationId xmlns:a16="http://schemas.microsoft.com/office/drawing/2014/main" id="{161D576A-0B17-99E7-D38E-0865383C8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7608" y="2285321"/>
              <a:ext cx="1132703" cy="1132703"/>
            </a:xfrm>
            <a:prstGeom prst="rect">
              <a:avLst/>
            </a:prstGeom>
          </p:spPr>
        </p:pic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E2422E50-E1C1-BAEE-9F31-2104A93AE97F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2461058" y="2851673"/>
              <a:ext cx="1496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6208C28-BAAA-D41E-4578-55B871715FD6}"/>
                </a:ext>
              </a:extLst>
            </p:cNvPr>
            <p:cNvSpPr txBox="1"/>
            <p:nvPr/>
          </p:nvSpPr>
          <p:spPr>
            <a:xfrm>
              <a:off x="4205424" y="2851672"/>
              <a:ext cx="667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Group 3</a:t>
              </a:r>
            </a:p>
          </p:txBody>
        </p:sp>
        <p:pic>
          <p:nvPicPr>
            <p:cNvPr id="18" name="Elemento grafico 17" descr="Apri cartella contorno">
              <a:extLst>
                <a:ext uri="{FF2B5EF4-FFF2-40B4-BE49-F238E27FC236}">
                  <a16:creationId xmlns:a16="http://schemas.microsoft.com/office/drawing/2014/main" id="{3C0A3FD4-7F61-215B-EF28-5D9E2BFC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47991" y="3550403"/>
              <a:ext cx="1132703" cy="1132703"/>
            </a:xfrm>
            <a:prstGeom prst="rect">
              <a:avLst/>
            </a:prstGeom>
          </p:spPr>
        </p:pic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251F3CDA-B178-FC4A-C7D8-499DC89F5C77}"/>
                </a:ext>
              </a:extLst>
            </p:cNvPr>
            <p:cNvCxnSpPr>
              <a:cxnSpLocks/>
              <a:stCxn id="6" idx="3"/>
              <a:endCxn id="18" idx="1"/>
            </p:cNvCxnSpPr>
            <p:nvPr/>
          </p:nvCxnSpPr>
          <p:spPr>
            <a:xfrm>
              <a:off x="2461058" y="2851673"/>
              <a:ext cx="1486933" cy="1265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0063F892-4190-A705-B786-7CDCD3655528}"/>
                </a:ext>
              </a:extLst>
            </p:cNvPr>
            <p:cNvSpPr txBox="1"/>
            <p:nvPr/>
          </p:nvSpPr>
          <p:spPr>
            <a:xfrm>
              <a:off x="4205424" y="4102119"/>
              <a:ext cx="667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err="1"/>
                <a:t>Boxplot</a:t>
              </a:r>
              <a:endParaRPr lang="it-I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7328F43-EE7C-FC43-DC76-F76CE644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0" y="1917700"/>
            <a:ext cx="6642100" cy="3022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3B2B8BC-EFA5-8F6B-E6E6-9C7EBA6D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870" y="1917700"/>
            <a:ext cx="6642100" cy="30226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2325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5CF13573-A2E2-30E0-4A86-C4898E41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1708150"/>
            <a:ext cx="4381500" cy="3441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6721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375FB327-60D1-6F2E-69B0-7C71A1B8C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" t="4410" r="5011" b="3617"/>
          <a:stretch/>
        </p:blipFill>
        <p:spPr>
          <a:xfrm>
            <a:off x="4164806" y="2971799"/>
            <a:ext cx="3593307" cy="9286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7774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5C80379-726C-3109-21C9-C0A1FD6E759A}"/>
              </a:ext>
            </a:extLst>
          </p:cNvPr>
          <p:cNvGrpSpPr/>
          <p:nvPr/>
        </p:nvGrpSpPr>
        <p:grpSpPr>
          <a:xfrm>
            <a:off x="1975704" y="3557371"/>
            <a:ext cx="3644625" cy="1102249"/>
            <a:chOff x="8245364" y="4419246"/>
            <a:chExt cx="3644625" cy="1102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744F9F40-9B75-5829-4C20-09D131147403}"/>
                    </a:ext>
                  </a:extLst>
                </p:cNvPr>
                <p:cNvSpPr txBox="1"/>
                <p:nvPr/>
              </p:nvSpPr>
              <p:spPr>
                <a:xfrm>
                  <a:off x="8556766" y="4419246"/>
                  <a:ext cx="2897294" cy="445186"/>
                </a:xfrm>
                <a:prstGeom prst="rect">
                  <a:avLst/>
                </a:prstGeom>
                <a:noFill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t-IT" sz="1200" i="1" dirty="0"/>
                          <m:t>Normalized</m:t>
                        </m:r>
                        <m:r>
                          <m:rPr>
                            <m:nor/>
                          </m:rPr>
                          <a:rPr lang="it-IT" sz="1200" i="1" dirty="0"/>
                          <m:t> </m:t>
                        </m:r>
                        <m:r>
                          <m:rPr>
                            <m:nor/>
                          </m:rPr>
                          <a:rPr lang="it-IT" sz="1200" i="1" dirty="0"/>
                          <m:t>Boxplot</m:t>
                        </m:r>
                        <m:r>
                          <m:rPr>
                            <m:nor/>
                          </m:rPr>
                          <a:rPr lang="it-IT" sz="1200" i="1" dirty="0"/>
                          <m:t> </m:t>
                        </m:r>
                        <m:r>
                          <m:rPr>
                            <m:nor/>
                          </m:rPr>
                          <a:rPr lang="it-IT" sz="1200" i="1" dirty="0"/>
                          <m:t>Counts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sz="1200" b="0" i="1" smtClean="0">
                                    <a:latin typeface="Cambria Math" panose="02040503050406030204" pitchFamily="18" charset="0"/>
                                  </a:rPr>
                                  <m:t>𝑡𝑜𝑡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it-IT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𝐺𝑡𝑜𝑡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27C74276-0EC3-B879-9C91-A681EC0B3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766" y="4419246"/>
                  <a:ext cx="2897294" cy="4451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7E4C7C9-5C71-38DC-DBD6-AA956294923C}"/>
                    </a:ext>
                  </a:extLst>
                </p:cNvPr>
                <p:cNvSpPr txBox="1"/>
                <p:nvPr/>
              </p:nvSpPr>
              <p:spPr>
                <a:xfrm>
                  <a:off x="8245364" y="4864071"/>
                  <a:ext cx="3644625" cy="657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9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a14:m>
                  <a:r>
                    <a:rPr lang="it-IT" sz="900" dirty="0"/>
                    <a:t>= number of positive </a:t>
                  </a:r>
                  <a:r>
                    <a:rPr lang="it-IT" sz="900" dirty="0" err="1"/>
                    <a:t>cells</a:t>
                  </a:r>
                  <a:r>
                    <a:rPr lang="it-IT" sz="900" dirty="0"/>
                    <a:t> for </a:t>
                  </a:r>
                  <a:r>
                    <a:rPr lang="it-IT" sz="900" i="1" dirty="0" err="1"/>
                    <a:t>j</a:t>
                  </a:r>
                  <a:r>
                    <a:rPr lang="it-IT" sz="900" dirty="0" err="1"/>
                    <a:t>-th</a:t>
                  </a:r>
                  <a:r>
                    <a:rPr lang="it-IT" sz="900" dirty="0"/>
                    <a:t> </a:t>
                  </a:r>
                  <a:r>
                    <a:rPr lang="it-IT" sz="900" dirty="0" err="1"/>
                    <a:t>phenotype</a:t>
                  </a:r>
                  <a:r>
                    <a:rPr lang="it-IT" sz="900" dirty="0"/>
                    <a:t> in the </a:t>
                  </a:r>
                  <a:r>
                    <a:rPr lang="it-IT" sz="900" i="1" dirty="0"/>
                    <a:t>i</a:t>
                  </a:r>
                  <a:r>
                    <a:rPr lang="it-IT" sz="900" dirty="0"/>
                    <a:t>-</a:t>
                  </a:r>
                  <a:r>
                    <a:rPr lang="it-IT" sz="900" dirty="0" err="1"/>
                    <a:t>th</a:t>
                  </a:r>
                  <a:r>
                    <a:rPr lang="it-IT" sz="900" dirty="0"/>
                    <a:t> </a:t>
                  </a:r>
                  <a:r>
                    <a:rPr lang="it-IT" sz="900" dirty="0" err="1"/>
                    <a:t>patient</a:t>
                  </a:r>
                  <a:endParaRPr lang="it-IT" sz="9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sz="9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a14:m>
                  <a:r>
                    <a:rPr lang="it-IT" sz="900" dirty="0"/>
                    <a:t> = total number of cells for the i-th patient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𝐺𝑇𝑂𝑇</m:t>
                          </m:r>
                        </m:sub>
                      </m:sSub>
                    </m:oMath>
                  </a14:m>
                  <a:r>
                    <a:rPr lang="it-IT" sz="900" dirty="0"/>
                    <a:t> = average of the </a:t>
                  </a:r>
                  <a:r>
                    <a:rPr lang="it-IT" sz="900" dirty="0" err="1"/>
                    <a:t>total</a:t>
                  </a:r>
                  <a:r>
                    <a:rPr lang="it-IT" sz="900" dirty="0"/>
                    <a:t> </a:t>
                  </a:r>
                  <a:r>
                    <a:rPr lang="it-IT" sz="900" dirty="0" err="1"/>
                    <a:t>number</a:t>
                  </a:r>
                  <a:r>
                    <a:rPr lang="it-IT" sz="900" dirty="0"/>
                    <a:t> of </a:t>
                  </a:r>
                  <a:r>
                    <a:rPr lang="it-IT" sz="900" dirty="0" err="1"/>
                    <a:t>cells</a:t>
                  </a:r>
                  <a:r>
                    <a:rPr lang="it-IT" sz="900" dirty="0"/>
                    <a:t> in the set of groups</a:t>
                  </a:r>
                </a:p>
                <a:p>
                  <a:endParaRPr lang="it-IT" sz="900" dirty="0"/>
                </a:p>
              </p:txBody>
            </p:sp>
          </mc:Choice>
          <mc:Fallback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57E4C7C9-5C71-38DC-DBD6-AA9562949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364" y="4864071"/>
                  <a:ext cx="3644625" cy="6574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E120FFFB-9564-77CC-409B-A9C918000960}"/>
              </a:ext>
            </a:extLst>
          </p:cNvPr>
          <p:cNvSpPr/>
          <p:nvPr/>
        </p:nvSpPr>
        <p:spPr>
          <a:xfrm>
            <a:off x="1814745" y="3514682"/>
            <a:ext cx="3842016" cy="989875"/>
          </a:xfrm>
          <a:prstGeom prst="rect">
            <a:avLst/>
          </a:prstGeom>
          <a:noFill/>
          <a:ln>
            <a:solidFill>
              <a:srgbClr val="B526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03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3641038-66FA-1F9B-BA35-0DE9A6E2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531" y="2755106"/>
            <a:ext cx="3657600" cy="11049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08131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66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Federica Persiani</dc:creator>
  <cp:lastModifiedBy>Federica Persiani</cp:lastModifiedBy>
  <cp:revision>2</cp:revision>
  <dcterms:created xsi:type="dcterms:W3CDTF">2024-02-21T16:22:59Z</dcterms:created>
  <dcterms:modified xsi:type="dcterms:W3CDTF">2024-02-22T13:13:01Z</dcterms:modified>
</cp:coreProperties>
</file>