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708" r:id="rId3"/>
    <p:sldId id="262" r:id="rId4"/>
    <p:sldId id="712" r:id="rId5"/>
    <p:sldId id="713" r:id="rId6"/>
    <p:sldId id="263" r:id="rId7"/>
    <p:sldId id="710" r:id="rId8"/>
    <p:sldId id="265" r:id="rId9"/>
    <p:sldId id="711" r:id="rId10"/>
    <p:sldId id="71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859"/>
  </p:normalViewPr>
  <p:slideViewPr>
    <p:cSldViewPr snapToGrid="0">
      <p:cViewPr varScale="1">
        <p:scale>
          <a:sx n="111" d="100"/>
          <a:sy n="111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0AB32-892D-D648-B0FC-DBBF3F8351FE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C2433-20B7-774C-93EE-BB552E4F4D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258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ntobee.org/" TargetMode="External"/><Relationship Id="rId7" Type="http://schemas.openxmlformats.org/officeDocument/2006/relationships/hyperlink" Target="https://osf.io/ye39g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agroportal.lirmm.fr/" TargetMode="External"/><Relationship Id="rId5" Type="http://schemas.openxmlformats.org/officeDocument/2006/relationships/hyperlink" Target="https://bioportal.bioontology.org/" TargetMode="External"/><Relationship Id="rId4" Type="http://schemas.openxmlformats.org/officeDocument/2006/relationships/hyperlink" Target="https://www.ebi.ac.uk/ols/index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13344ba8a8e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13344ba8a8e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OntoBee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He Group, U of M Medical School</a:t>
            </a:r>
            <a:endParaRPr sz="1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OLS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European Bioinformatics Institute, </a:t>
            </a:r>
            <a:r>
              <a:rPr lang="en" sz="1050" u="sng">
                <a:solidFill>
                  <a:srgbClr val="6611CC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https://www.ebi.ac.uk/ols/</a:t>
            </a:r>
            <a:endParaRPr sz="1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BioPortal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The National Centre for Biomedical Ontology</a:t>
            </a:r>
            <a:endParaRPr sz="14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Agroportal</a:t>
            </a:r>
            <a:r>
              <a:rPr lang="en" sz="1400"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" sz="1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The Laboratory of Informatics, Robotics and Microelectronics of Montpellier</a:t>
            </a:r>
            <a:endParaRPr sz="1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EMBL-EBI OLS Demo: </a:t>
            </a:r>
            <a:r>
              <a:rPr lang="en" sz="1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https://osf.io/ye39g</a:t>
            </a:r>
            <a:r>
              <a:rPr lang="en" sz="14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344ba8c29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3344ba8c29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3344ba8c2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3344ba8c2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3ca3f4beb8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3ca3f4beb8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3ca3f4be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13ca3f4beb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ca3f4beb8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3ca3f4beb8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3ca3f4beb8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3ca3f4beb8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3ca3f4beb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3ca3f4beb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8F58-A5EE-FC70-62AA-F5DACE30F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C9CBE0-FBC4-B232-F3D3-F53CC6B4F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2D1AB-7299-BFAD-FF29-B7FE7292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5DDD-5817-7C48-9440-E9EB0DBBF4D2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1B6DE2-D8DD-1033-877C-541F0564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4BC6C-4171-240C-12D1-9C0F6821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047EE-A710-B64D-AB3D-93AB6E5D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6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7BBD3-AB4F-454B-3A12-6FFCFC6D6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B6D97C-FE25-73DC-2412-73CAC2380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75808-E444-76BA-B0C7-CEE2CF489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5DDD-5817-7C48-9440-E9EB0DBBF4D2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6B657-40AA-79F6-B841-4963D350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49C9E-D764-E5E9-92FD-F08ADF6E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047EE-A710-B64D-AB3D-93AB6E5D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153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B54315-2B27-834C-FBA7-7D2929B817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2ABD4-0084-C857-67FB-3491AA5E5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00A5A-8A2A-9EA4-ECCE-229C3F6DC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5DDD-5817-7C48-9440-E9EB0DBBF4D2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117B8-9D30-B9FF-D332-412577F08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53FD6-16AF-9043-F808-3B50185B0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047EE-A710-B64D-AB3D-93AB6E5D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01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Title Text"/>
          <p:cNvSpPr txBox="1">
            <a:spLocks noGrp="1"/>
          </p:cNvSpPr>
          <p:nvPr>
            <p:ph type="title"/>
          </p:nvPr>
        </p:nvSpPr>
        <p:spPr>
          <a:xfrm>
            <a:off x="609600" y="274644"/>
            <a:ext cx="10972800" cy="1143001"/>
          </a:xfrm>
          <a:prstGeom prst="rect">
            <a:avLst/>
          </a:prstGeom>
        </p:spPr>
        <p:txBody>
          <a:bodyPr lIns="34849" tIns="34849" rIns="34849" bIns="34849"/>
          <a:lstStyle>
            <a:lvl1pPr algn="ctr">
              <a:lnSpc>
                <a:spcPct val="100000"/>
              </a:lnSpc>
              <a:defRPr sz="3400"/>
            </a:lvl1pPr>
          </a:lstStyle>
          <a:p>
            <a:r>
              <a:t>Title Text</a:t>
            </a:r>
          </a:p>
        </p:txBody>
      </p:sp>
      <p:sp>
        <p:nvSpPr>
          <p:cNvPr id="31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lIns="34849" tIns="34849" rIns="34849" bIns="34849"/>
          <a:lstStyle>
            <a:lvl1pPr indent="-380990">
              <a:lnSpc>
                <a:spcPct val="100000"/>
              </a:lnSpc>
              <a:spcBef>
                <a:spcPts val="400"/>
              </a:spcBef>
              <a:buSzPts val="2400"/>
              <a:defRPr sz="2400"/>
            </a:lvl1pPr>
            <a:lvl2pPr marL="966083" indent="-413647">
              <a:lnSpc>
                <a:spcPct val="100000"/>
              </a:lnSpc>
              <a:spcBef>
                <a:spcPts val="400"/>
              </a:spcBef>
              <a:buSzPts val="2400"/>
              <a:buChar char="–"/>
              <a:defRPr sz="2400"/>
            </a:lvl2pPr>
            <a:lvl3pPr marL="1485863" indent="-457189">
              <a:lnSpc>
                <a:spcPct val="100000"/>
              </a:lnSpc>
              <a:spcBef>
                <a:spcPts val="400"/>
              </a:spcBef>
              <a:buSzPts val="2400"/>
              <a:defRPr sz="2400"/>
            </a:lvl3pPr>
            <a:lvl4pPr marL="2023060" indent="-518147">
              <a:lnSpc>
                <a:spcPct val="100000"/>
              </a:lnSpc>
              <a:spcBef>
                <a:spcPts val="400"/>
              </a:spcBef>
              <a:buSzPts val="2400"/>
              <a:buChar char="–"/>
              <a:defRPr sz="2400"/>
            </a:lvl4pPr>
            <a:lvl5pPr marL="2480249" indent="-518147">
              <a:lnSpc>
                <a:spcPct val="100000"/>
              </a:lnSpc>
              <a:spcBef>
                <a:spcPts val="400"/>
              </a:spcBef>
              <a:buSzPts val="2400"/>
              <a:buChar char="»"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312692" y="6440569"/>
            <a:ext cx="269709" cy="196701"/>
          </a:xfrm>
          <a:prstGeom prst="rect">
            <a:avLst/>
          </a:prstGeom>
        </p:spPr>
        <p:txBody>
          <a:bodyPr lIns="34849" tIns="34849" rIns="34849" bIns="34849"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2017629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3B554-4281-41B1-231D-2FBD28C98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AC8E0-E51F-F565-CEAF-3B7B43B75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719DB-EFCA-ACC9-6A37-1E5D9204F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5DDD-5817-7C48-9440-E9EB0DBBF4D2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AAC08-95C4-09E7-1845-FB427A0A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D1D4D-EF61-3504-D4A9-C3817F9F4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047EE-A710-B64D-AB3D-93AB6E5D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8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15A7A-3F3D-9CC1-CFBB-753A0526C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67039-E347-DEE4-DECA-973B172FB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C617C6-394E-F5C9-8C33-8A57BD31C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5DDD-5817-7C48-9440-E9EB0DBBF4D2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E1043-6838-E72A-FB96-CB641F795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9FDB3-8D11-D2BF-45F1-E7203B9FA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047EE-A710-B64D-AB3D-93AB6E5D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591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3AAD-D32D-C9F5-B31C-5D8A0DE01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A31B8-C3F9-82BE-D562-EFBB9B45D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52B38-E15C-CE57-17E8-211009C2A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CAC7F-FFE0-EB1A-C983-1EF8D7F12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5DDD-5817-7C48-9440-E9EB0DBBF4D2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4EFFA4-074C-D6FF-B3AC-0B6DA5D24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D65BE-B350-2F19-9E69-75434D29D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047EE-A710-B64D-AB3D-93AB6E5D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8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B714B-C242-FCAD-4BFE-2EC92CD45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D69C0-5EB4-B3C4-55F4-BC4B5D35A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309A69-9DAE-85EC-1929-1BBC9926EB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F0D9FB-0869-E306-C4EB-708881D846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03033B-2F97-E837-DD8B-68F43A6743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659FDE-7092-F2B0-CD30-E5CC1A66F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5DDD-5817-7C48-9440-E9EB0DBBF4D2}" type="datetimeFigureOut">
              <a:rPr lang="en-US" smtClean="0"/>
              <a:t>3/30/23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F4E31F-34F5-19F6-9398-6413687E5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410F24-1B43-4F05-2501-9B8B05592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047EE-A710-B64D-AB3D-93AB6E5D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1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B4C1C-5E18-9A0A-5D82-2BC2FDF1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0208BE-DB21-EE26-930F-B81C79CB4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5DDD-5817-7C48-9440-E9EB0DBBF4D2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F22199-A8FB-7377-D674-2F6C7081C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06F2B1-A376-804D-2FF7-78F24D43A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047EE-A710-B64D-AB3D-93AB6E5D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63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C84DB3-76FE-F264-7DC5-19A607951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5DDD-5817-7C48-9440-E9EB0DBBF4D2}" type="datetimeFigureOut">
              <a:rPr lang="en-US" smtClean="0"/>
              <a:t>3/30/23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1201B8-6479-1EB4-ECA2-087A79C0A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F1123-3EDD-96DC-4094-EF7C5AE1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047EE-A710-B64D-AB3D-93AB6E5D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60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7EA51-DA7F-4422-B14A-1F1CAAFF4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302FA-AF69-AF86-5BB9-17BC4CF5E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2DBD4-BBA0-E92D-B6EE-CA3753AD9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07500-89BA-2E41-7559-3E47C76BC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5DDD-5817-7C48-9440-E9EB0DBBF4D2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691EB-A4BC-B570-E6ED-206434DA5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915B9-B91D-B028-140A-26392695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047EE-A710-B64D-AB3D-93AB6E5D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57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003EB-3DC6-28EA-3A32-62C830FA5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73EE72-A7A5-22D2-C717-93AC2E07F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7AF5E-0A5F-1CA9-FF2D-BF07F11A6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218335-4C1A-5811-1825-1C1B7B54A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5DDD-5817-7C48-9440-E9EB0DBBF4D2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85E30-E2DD-AC34-1152-128DC1863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006C1-FF51-F399-9B58-B2692F98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047EE-A710-B64D-AB3D-93AB6E5D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21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CC605-CB18-6C54-3CB3-2DCB7DC1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62235-13B1-CE18-4E42-87AC7AA27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37F67-B3A2-755D-5290-8C1B0D28BD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B05DDD-5817-7C48-9440-E9EB0DBBF4D2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80072-21CD-1AC7-2CCD-172E0B655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E0846-ED0A-780D-0CC6-FBC51DD6FF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047EE-A710-B64D-AB3D-93AB6E5D79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28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2EB285-373E-2E06-A486-C38445AB2E80}"/>
              </a:ext>
            </a:extLst>
          </p:cNvPr>
          <p:cNvSpPr txBox="1"/>
          <p:nvPr/>
        </p:nvSpPr>
        <p:spPr>
          <a:xfrm>
            <a:off x="3236159" y="1648178"/>
            <a:ext cx="571968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Exercise 2:</a:t>
            </a:r>
          </a:p>
          <a:p>
            <a:pPr algn="ctr"/>
            <a:r>
              <a:rPr lang="en-US" sz="4400" dirty="0"/>
              <a:t>Standardizing Data Using Ontology Look-up Services</a:t>
            </a:r>
          </a:p>
        </p:txBody>
      </p:sp>
    </p:spTree>
    <p:extLst>
      <p:ext uri="{BB962C8B-B14F-4D97-AF65-F5344CB8AC3E}">
        <p14:creationId xmlns:p14="http://schemas.microsoft.com/office/powerpoint/2010/main" val="2159365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2B19AF-7840-C46E-F6B7-24627C897CAF}"/>
              </a:ext>
            </a:extLst>
          </p:cNvPr>
          <p:cNvSpPr txBox="1"/>
          <p:nvPr/>
        </p:nvSpPr>
        <p:spPr>
          <a:xfrm>
            <a:off x="1814700" y="1007177"/>
            <a:ext cx="8736109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Navigate to: https://</a:t>
            </a:r>
            <a:r>
              <a:rPr lang="en-US" sz="3600" dirty="0" err="1"/>
              <a:t>www.ebi.ac.uk</a:t>
            </a:r>
            <a:r>
              <a:rPr lang="en-US" sz="3600" dirty="0"/>
              <a:t>/</a:t>
            </a:r>
            <a:r>
              <a:rPr lang="en-US" sz="3600" dirty="0" err="1"/>
              <a:t>ols</a:t>
            </a:r>
            <a:r>
              <a:rPr lang="en-US" sz="3600" dirty="0"/>
              <a:t>/index </a:t>
            </a:r>
          </a:p>
          <a:p>
            <a:r>
              <a:rPr lang="en-US" sz="3600" b="1" i="1" dirty="0"/>
              <a:t>Try searching:</a:t>
            </a:r>
          </a:p>
          <a:p>
            <a:pPr marL="342900" indent="-342900">
              <a:buAutoNum type="arabicPeriod"/>
            </a:pPr>
            <a:r>
              <a:rPr lang="en-US" sz="3600" dirty="0"/>
              <a:t>Province/state you are from</a:t>
            </a:r>
          </a:p>
          <a:p>
            <a:pPr marL="342900" indent="-342900">
              <a:buAutoNum type="arabicPeriod"/>
            </a:pPr>
            <a:r>
              <a:rPr lang="en-US" sz="3600" dirty="0"/>
              <a:t>Your </a:t>
            </a:r>
            <a:r>
              <a:rPr lang="en-US" sz="3600" dirty="0" err="1"/>
              <a:t>favourite</a:t>
            </a:r>
            <a:r>
              <a:rPr lang="en-US" sz="3600" dirty="0"/>
              <a:t> food</a:t>
            </a:r>
          </a:p>
          <a:p>
            <a:pPr marL="342900" indent="-342900">
              <a:buAutoNum type="arabicPeriod"/>
            </a:pPr>
            <a:r>
              <a:rPr lang="en-US" sz="3600" dirty="0"/>
              <a:t>A thing you can see from your window</a:t>
            </a:r>
          </a:p>
          <a:p>
            <a:pPr marL="342900" indent="-342900">
              <a:buAutoNum type="arabicPeriod"/>
            </a:pPr>
            <a:r>
              <a:rPr lang="en-US" sz="3600" dirty="0"/>
              <a:t>“Cordyceps” from The Last of Us</a:t>
            </a:r>
          </a:p>
          <a:p>
            <a:pPr marL="342900" indent="-342900">
              <a:buAutoNum type="arabicPeriod"/>
            </a:pPr>
            <a:endParaRPr lang="en-US" sz="3600" dirty="0"/>
          </a:p>
          <a:p>
            <a:r>
              <a:rPr lang="en-US" sz="3600" dirty="0"/>
              <a:t>Record terms on paper/text editor in format:</a:t>
            </a:r>
          </a:p>
          <a:p>
            <a:r>
              <a:rPr lang="en-US" sz="3600" dirty="0"/>
              <a:t>Label [</a:t>
            </a:r>
            <a:r>
              <a:rPr lang="en-US" sz="3600" dirty="0" err="1"/>
              <a:t>ontology:ID</a:t>
            </a:r>
            <a:r>
              <a:rPr lang="en-US" sz="3600" dirty="0"/>
              <a:t>]</a:t>
            </a:r>
          </a:p>
          <a:p>
            <a:r>
              <a:rPr lang="en-US" sz="3600" dirty="0"/>
              <a:t>e.g. pizza [FOODON:00003928]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B2A8CA-432A-4ED0-C416-15434DF7DE95}"/>
              </a:ext>
            </a:extLst>
          </p:cNvPr>
          <p:cNvSpPr txBox="1"/>
          <p:nvPr/>
        </p:nvSpPr>
        <p:spPr>
          <a:xfrm>
            <a:off x="3734392" y="210375"/>
            <a:ext cx="472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Standardization Exercise</a:t>
            </a:r>
          </a:p>
        </p:txBody>
      </p:sp>
    </p:spTree>
    <p:extLst>
      <p:ext uri="{BB962C8B-B14F-4D97-AF65-F5344CB8AC3E}">
        <p14:creationId xmlns:p14="http://schemas.microsoft.com/office/powerpoint/2010/main" val="12905195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2</a:t>
            </a:fld>
            <a:endParaRPr/>
          </a:p>
        </p:txBody>
      </p:sp>
      <p:sp>
        <p:nvSpPr>
          <p:cNvPr id="472" name="Google Shape;472;p41"/>
          <p:cNvSpPr txBox="1"/>
          <p:nvPr/>
        </p:nvSpPr>
        <p:spPr>
          <a:xfrm>
            <a:off x="3183000" y="205489"/>
            <a:ext cx="1043147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3600" dirty="0"/>
              <a:t>How to find ontology terms</a:t>
            </a:r>
            <a:endParaRPr sz="3600" dirty="0">
              <a:solidFill>
                <a:srgbClr val="000000"/>
              </a:solidFill>
            </a:endParaRPr>
          </a:p>
        </p:txBody>
      </p:sp>
      <p:pic>
        <p:nvPicPr>
          <p:cNvPr id="475" name="Google Shape;47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5600" y="1115845"/>
            <a:ext cx="8940800" cy="5431711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8188A7-99A8-7C55-1A5E-047AABBD6318}"/>
              </a:ext>
            </a:extLst>
          </p:cNvPr>
          <p:cNvSpPr txBox="1"/>
          <p:nvPr/>
        </p:nvSpPr>
        <p:spPr>
          <a:xfrm>
            <a:off x="5343208" y="6432524"/>
            <a:ext cx="6807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www.ebi.ac.uk</a:t>
            </a:r>
            <a:r>
              <a:rPr lang="en-US" dirty="0"/>
              <a:t>/</a:t>
            </a:r>
            <a:r>
              <a:rPr lang="en-US" dirty="0" err="1"/>
              <a:t>ols</a:t>
            </a:r>
            <a:r>
              <a:rPr lang="en-US" dirty="0"/>
              <a:t>/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3</a:t>
            </a:fld>
            <a:endParaRPr/>
          </a:p>
        </p:txBody>
      </p:sp>
      <p:sp>
        <p:nvSpPr>
          <p:cNvPr id="225" name="Google Shape;225;p23"/>
          <p:cNvSpPr txBox="1"/>
          <p:nvPr/>
        </p:nvSpPr>
        <p:spPr>
          <a:xfrm>
            <a:off x="623400" y="367589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77500" lnSpcReduction="20000"/>
          </a:bodyPr>
          <a:lstStyle/>
          <a:p>
            <a:r>
              <a:rPr lang="en" sz="3733" dirty="0">
                <a:solidFill>
                  <a:schemeClr val="dk1"/>
                </a:solidFill>
              </a:rPr>
              <a:t>So you’re shopping for ontology terms: </a:t>
            </a:r>
            <a:r>
              <a:rPr lang="en" sz="3667" dirty="0">
                <a:solidFill>
                  <a:schemeClr val="dk1"/>
                </a:solidFill>
              </a:rPr>
              <a:t>How to evaluate term matches</a:t>
            </a:r>
            <a:endParaRPr sz="3667" dirty="0">
              <a:solidFill>
                <a:schemeClr val="dk1"/>
              </a:solidFill>
            </a:endParaRPr>
          </a:p>
        </p:txBody>
      </p:sp>
      <p:sp>
        <p:nvSpPr>
          <p:cNvPr id="226" name="Google Shape;226;p23"/>
          <p:cNvSpPr txBox="1"/>
          <p:nvPr/>
        </p:nvSpPr>
        <p:spPr>
          <a:xfrm>
            <a:off x="415600" y="974505"/>
            <a:ext cx="11776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400" dirty="0"/>
              <a:t>Searches for terms can yield many/different kinds of results. To evaluate the matches, ask yourself the following:</a:t>
            </a:r>
            <a:endParaRPr sz="2400" dirty="0"/>
          </a:p>
          <a:p>
            <a:pPr marL="609585" indent="-422899"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ct val="100000"/>
              <a:buChar char="●"/>
            </a:pPr>
            <a:r>
              <a:rPr lang="en" sz="2400" dirty="0"/>
              <a:t>Does the match sound like </a:t>
            </a:r>
            <a:r>
              <a:rPr lang="en" sz="2400" b="1" dirty="0"/>
              <a:t>what I’m looking for</a:t>
            </a:r>
            <a:r>
              <a:rPr lang="en" sz="2400" dirty="0"/>
              <a:t>? </a:t>
            </a:r>
            <a:endParaRPr sz="2400" dirty="0"/>
          </a:p>
          <a:p>
            <a:pPr marL="1219170" lvl="1" indent="-422899">
              <a:lnSpc>
                <a:spcPct val="115000"/>
              </a:lnSpc>
              <a:buClr>
                <a:srgbClr val="595959"/>
              </a:buClr>
              <a:buSzPct val="100000"/>
              <a:buChar char="○"/>
            </a:pPr>
            <a:r>
              <a:rPr lang="en" sz="2400" dirty="0"/>
              <a:t>Is it a synonym, e.g. </a:t>
            </a:r>
            <a:r>
              <a:rPr lang="en" sz="2400" dirty="0" err="1"/>
              <a:t>rocketship</a:t>
            </a:r>
            <a:r>
              <a:rPr lang="en" sz="2400" dirty="0"/>
              <a:t> vs spaceship</a:t>
            </a:r>
            <a:endParaRPr sz="2400" dirty="0"/>
          </a:p>
          <a:p>
            <a:pPr marL="609585" indent="-422899">
              <a:lnSpc>
                <a:spcPct val="115000"/>
              </a:lnSpc>
              <a:buClr>
                <a:schemeClr val="dk2"/>
              </a:buClr>
              <a:buSzPct val="100000"/>
              <a:buChar char="●"/>
            </a:pPr>
            <a:r>
              <a:rPr lang="en" sz="2400" dirty="0"/>
              <a:t>Is it being defined by an ontology that makes sense with my </a:t>
            </a:r>
            <a:r>
              <a:rPr lang="en" sz="2400" b="1" dirty="0"/>
              <a:t>use case</a:t>
            </a:r>
            <a:r>
              <a:rPr lang="en" sz="2400" dirty="0"/>
              <a:t>? </a:t>
            </a:r>
            <a:endParaRPr sz="2400" dirty="0"/>
          </a:p>
          <a:p>
            <a:pPr marL="1219170" lvl="1" indent="-422899">
              <a:lnSpc>
                <a:spcPct val="115000"/>
              </a:lnSpc>
              <a:buClr>
                <a:schemeClr val="dk2"/>
              </a:buClr>
              <a:buSzPct val="100000"/>
              <a:buChar char="○"/>
            </a:pPr>
            <a:r>
              <a:rPr lang="en" sz="2400" dirty="0"/>
              <a:t>A disease ontology is more appropriate for disease terms vs mouse model ontology</a:t>
            </a:r>
            <a:endParaRPr sz="2400" dirty="0"/>
          </a:p>
          <a:p>
            <a:pPr marL="609585" indent="-422899">
              <a:lnSpc>
                <a:spcPct val="115000"/>
              </a:lnSpc>
              <a:buClr>
                <a:srgbClr val="595959"/>
              </a:buClr>
              <a:buSzPct val="100000"/>
              <a:buChar char="●"/>
            </a:pPr>
            <a:r>
              <a:rPr lang="en" sz="2400" dirty="0"/>
              <a:t>Does the definition </a:t>
            </a:r>
            <a:r>
              <a:rPr lang="en" sz="2400" b="1" dirty="0"/>
              <a:t>sound right</a:t>
            </a:r>
            <a:r>
              <a:rPr lang="en" sz="2400" dirty="0"/>
              <a:t>? </a:t>
            </a:r>
            <a:endParaRPr sz="2400" dirty="0"/>
          </a:p>
          <a:p>
            <a:pPr marL="1219170" lvl="1" indent="-422899">
              <a:lnSpc>
                <a:spcPct val="115000"/>
              </a:lnSpc>
              <a:buClr>
                <a:srgbClr val="595959"/>
              </a:buClr>
              <a:buSzPct val="100000"/>
              <a:buChar char="○"/>
            </a:pPr>
            <a:r>
              <a:rPr lang="en" sz="2400" dirty="0"/>
              <a:t>“Cell” could be room in a jail OR a basic unit of life</a:t>
            </a:r>
            <a:endParaRPr sz="2400" dirty="0"/>
          </a:p>
          <a:p>
            <a:pPr marL="609585" indent="-422899">
              <a:lnSpc>
                <a:spcPct val="115000"/>
              </a:lnSpc>
              <a:buClr>
                <a:srgbClr val="595959"/>
              </a:buClr>
              <a:buSzPct val="100000"/>
              <a:buChar char="●"/>
            </a:pPr>
            <a:r>
              <a:rPr lang="en" sz="2400" dirty="0"/>
              <a:t>Is it </a:t>
            </a:r>
            <a:r>
              <a:rPr lang="en" sz="2400" b="1" dirty="0"/>
              <a:t>specific enough? Too specific?</a:t>
            </a:r>
            <a:endParaRPr sz="2400" b="1" dirty="0"/>
          </a:p>
          <a:p>
            <a:pPr marL="1219170" lvl="1" indent="-422899">
              <a:lnSpc>
                <a:spcPct val="115000"/>
              </a:lnSpc>
              <a:buClr>
                <a:srgbClr val="595959"/>
              </a:buClr>
              <a:buSzPct val="100000"/>
              <a:buChar char="○"/>
            </a:pPr>
            <a:r>
              <a:rPr lang="en" sz="2400" dirty="0"/>
              <a:t>Cough vs productive cough vs productive cough (green sputum))</a:t>
            </a:r>
            <a:endParaRPr sz="2400" dirty="0"/>
          </a:p>
          <a:p>
            <a:pPr marL="609585" indent="-422899">
              <a:lnSpc>
                <a:spcPct val="115000"/>
              </a:lnSpc>
              <a:buClr>
                <a:srgbClr val="595959"/>
              </a:buClr>
              <a:buSzPct val="100000"/>
              <a:buChar char="●"/>
            </a:pPr>
            <a:r>
              <a:rPr lang="en" sz="2400" dirty="0"/>
              <a:t>Is it </a:t>
            </a:r>
            <a:r>
              <a:rPr lang="en" sz="2400" b="1" dirty="0"/>
              <a:t>reused</a:t>
            </a:r>
            <a:r>
              <a:rPr lang="en" sz="2400" dirty="0"/>
              <a:t> in many different ontologies? </a:t>
            </a:r>
            <a:endParaRPr sz="2400" dirty="0"/>
          </a:p>
          <a:p>
            <a:pPr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r>
              <a:rPr lang="en" sz="2400" b="1" i="1" dirty="0">
                <a:solidFill>
                  <a:srgbClr val="FF0000"/>
                </a:solidFill>
              </a:rPr>
              <a:t>Hint: keep evaluating matches past the first hit</a:t>
            </a:r>
            <a:endParaRPr sz="2400" b="1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4</a:t>
            </a:fld>
            <a:endParaRPr/>
          </a:p>
        </p:txBody>
      </p:sp>
      <p:sp>
        <p:nvSpPr>
          <p:cNvPr id="274" name="Google Shape;274;p28"/>
          <p:cNvSpPr txBox="1"/>
          <p:nvPr/>
        </p:nvSpPr>
        <p:spPr>
          <a:xfrm>
            <a:off x="1939600" y="3597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lnSpcReduction="10000"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3733" dirty="0">
                <a:solidFill>
                  <a:schemeClr val="dk1"/>
                </a:solidFill>
              </a:rPr>
              <a:t>Who do you trust? Evaluating ontologies…</a:t>
            </a:r>
            <a:endParaRPr sz="3667" dirty="0">
              <a:solidFill>
                <a:schemeClr val="dk1"/>
              </a:solidFill>
            </a:endParaRPr>
          </a:p>
        </p:txBody>
      </p:sp>
      <p:sp>
        <p:nvSpPr>
          <p:cNvPr id="275" name="Google Shape;275;p28"/>
          <p:cNvSpPr txBox="1"/>
          <p:nvPr/>
        </p:nvSpPr>
        <p:spPr>
          <a:xfrm>
            <a:off x="742978" y="1299567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lnSpc>
                <a:spcPct val="115000"/>
              </a:lnSpc>
            </a:pPr>
            <a:r>
              <a:rPr lang="en" sz="2400" dirty="0"/>
              <a:t>All ontologies are not created equal. Ontologies can be built for specific project.</a:t>
            </a:r>
            <a:endParaRPr sz="2400" dirty="0"/>
          </a:p>
          <a:p>
            <a:pPr marL="609585">
              <a:lnSpc>
                <a:spcPct val="115000"/>
              </a:lnSpc>
              <a:spcBef>
                <a:spcPts val="1600"/>
              </a:spcBef>
            </a:pPr>
            <a:r>
              <a:rPr lang="en" sz="2400" dirty="0"/>
              <a:t>Advice for choosing ontologies to use:</a:t>
            </a:r>
            <a:endParaRPr sz="2400" dirty="0"/>
          </a:p>
          <a:p>
            <a:pPr marL="609585" indent="-457189">
              <a:lnSpc>
                <a:spcPct val="115000"/>
              </a:lnSpc>
              <a:spcBef>
                <a:spcPts val="1600"/>
              </a:spcBef>
              <a:buClr>
                <a:srgbClr val="595959"/>
              </a:buClr>
              <a:buSzPts val="1800"/>
              <a:buAutoNum type="arabicPeriod"/>
            </a:pPr>
            <a:r>
              <a:rPr lang="en" sz="2400" dirty="0"/>
              <a:t>Should be under active development (updated) </a:t>
            </a:r>
            <a:endParaRPr sz="2400" dirty="0"/>
          </a:p>
          <a:p>
            <a:pPr marL="609585" indent="-457189">
              <a:lnSpc>
                <a:spcPct val="115000"/>
              </a:lnSpc>
              <a:buClr>
                <a:schemeClr val="dk2"/>
              </a:buClr>
              <a:buSzPts val="1800"/>
              <a:buAutoNum type="arabicPeriod"/>
            </a:pPr>
            <a:r>
              <a:rPr lang="en" sz="2400" dirty="0"/>
              <a:t>Should accept term requests from the community and respond in a timely manner</a:t>
            </a:r>
            <a:endParaRPr sz="2400" dirty="0"/>
          </a:p>
          <a:p>
            <a:pPr marL="609585" indent="-457189">
              <a:lnSpc>
                <a:spcPct val="115000"/>
              </a:lnSpc>
              <a:buClr>
                <a:srgbClr val="595959"/>
              </a:buClr>
              <a:buSzPts val="1800"/>
              <a:buAutoNum type="arabicPeriod"/>
            </a:pPr>
            <a:r>
              <a:rPr lang="en" sz="2400" dirty="0"/>
              <a:t>Should be interoperable and adhere to best practices (e.g. OBO Foundry)</a:t>
            </a:r>
            <a:endParaRPr sz="2400" dirty="0"/>
          </a:p>
          <a:p>
            <a:pPr marL="609585" indent="-457189">
              <a:lnSpc>
                <a:spcPct val="115000"/>
              </a:lnSpc>
              <a:buClr>
                <a:srgbClr val="595959"/>
              </a:buClr>
              <a:buSzPts val="1800"/>
              <a:buAutoNum type="arabicPeriod"/>
            </a:pPr>
            <a:r>
              <a:rPr lang="en" sz="2400" dirty="0"/>
              <a:t>The more widely used the better</a:t>
            </a:r>
            <a:endParaRPr sz="2400" dirty="0"/>
          </a:p>
          <a:p>
            <a:pPr marL="609585" indent="-457189">
              <a:lnSpc>
                <a:spcPct val="115000"/>
              </a:lnSpc>
              <a:buClr>
                <a:srgbClr val="595959"/>
              </a:buClr>
              <a:buSzPts val="1800"/>
              <a:buAutoNum type="arabicPeriod"/>
            </a:pPr>
            <a:r>
              <a:rPr lang="en" sz="2400" dirty="0"/>
              <a:t>Should provide definitions and sources</a:t>
            </a:r>
            <a:endParaRPr sz="240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5</a:t>
            </a:fld>
            <a:endParaRPr/>
          </a:p>
        </p:txBody>
      </p:sp>
      <p:sp>
        <p:nvSpPr>
          <p:cNvPr id="282" name="Google Shape;282;p29"/>
          <p:cNvSpPr txBox="1"/>
          <p:nvPr/>
        </p:nvSpPr>
        <p:spPr>
          <a:xfrm>
            <a:off x="2029911" y="322434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lnSpcReduction="10000"/>
          </a:bodyPr>
          <a:lstStyle/>
          <a:p>
            <a:r>
              <a:rPr lang="en" sz="3733" dirty="0">
                <a:solidFill>
                  <a:schemeClr val="dk1"/>
                </a:solidFill>
              </a:rPr>
              <a:t>Who do you trust? Evaluating ontologies…</a:t>
            </a:r>
            <a:endParaRPr sz="3667" dirty="0">
              <a:solidFill>
                <a:schemeClr val="dk1"/>
              </a:solidFill>
            </a:endParaRPr>
          </a:p>
        </p:txBody>
      </p:sp>
      <p:sp>
        <p:nvSpPr>
          <p:cNvPr id="283" name="Google Shape;283;p29"/>
          <p:cNvSpPr txBox="1"/>
          <p:nvPr/>
        </p:nvSpPr>
        <p:spPr>
          <a:xfrm>
            <a:off x="1352578" y="1221500"/>
            <a:ext cx="11670800" cy="54059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" sz="2667" dirty="0"/>
              <a:t>Get advice. Chat with people. Some of our recommendations:</a:t>
            </a:r>
            <a:endParaRPr sz="2667" dirty="0"/>
          </a:p>
          <a:p>
            <a:pPr marL="609585" indent="-465655">
              <a:lnSpc>
                <a:spcPct val="115000"/>
              </a:lnSpc>
              <a:spcBef>
                <a:spcPts val="1600"/>
              </a:spcBef>
              <a:buClr>
                <a:schemeClr val="dk2"/>
              </a:buClr>
              <a:buSzPts val="1900"/>
              <a:buChar char="●"/>
            </a:pPr>
            <a:r>
              <a:rPr lang="en" sz="2533" dirty="0"/>
              <a:t>UO - units</a:t>
            </a:r>
            <a:endParaRPr sz="2533" dirty="0"/>
          </a:p>
          <a:p>
            <a:pPr marL="609585" indent="-465655">
              <a:lnSpc>
                <a:spcPct val="115000"/>
              </a:lnSpc>
              <a:buClr>
                <a:schemeClr val="dk2"/>
              </a:buClr>
              <a:buSzPts val="1900"/>
              <a:buChar char="●"/>
            </a:pPr>
            <a:r>
              <a:rPr lang="en" sz="2533" dirty="0" err="1"/>
              <a:t>NCBITaxon</a:t>
            </a:r>
            <a:r>
              <a:rPr lang="en" sz="2533" dirty="0"/>
              <a:t> - taxonomy</a:t>
            </a:r>
            <a:endParaRPr sz="2533" dirty="0"/>
          </a:p>
          <a:p>
            <a:pPr marL="609585" indent="-465655">
              <a:lnSpc>
                <a:spcPct val="115000"/>
              </a:lnSpc>
              <a:buClr>
                <a:schemeClr val="dk2"/>
              </a:buClr>
              <a:buSzPts val="1900"/>
              <a:buChar char="●"/>
            </a:pPr>
            <a:r>
              <a:rPr lang="en" sz="2533" dirty="0"/>
              <a:t>ENVO - environment (built &amp; natural)</a:t>
            </a:r>
            <a:endParaRPr sz="2533" dirty="0"/>
          </a:p>
          <a:p>
            <a:pPr marL="609585" indent="-465655">
              <a:lnSpc>
                <a:spcPct val="115000"/>
              </a:lnSpc>
              <a:buClr>
                <a:schemeClr val="dk2"/>
              </a:buClr>
              <a:buSzPts val="1900"/>
              <a:buChar char="●"/>
            </a:pPr>
            <a:r>
              <a:rPr lang="en" sz="2533" dirty="0"/>
              <a:t>OBI - assays, biological processes</a:t>
            </a:r>
            <a:endParaRPr sz="2533" dirty="0"/>
          </a:p>
          <a:p>
            <a:pPr marL="609585" indent="-465655">
              <a:lnSpc>
                <a:spcPct val="115000"/>
              </a:lnSpc>
              <a:buClr>
                <a:schemeClr val="dk2"/>
              </a:buClr>
              <a:buSzPts val="1900"/>
              <a:buChar char="●"/>
            </a:pPr>
            <a:r>
              <a:rPr lang="en" sz="2533" dirty="0" err="1"/>
              <a:t>FoodOn</a:t>
            </a:r>
            <a:r>
              <a:rPr lang="en" sz="2533" dirty="0"/>
              <a:t> - food</a:t>
            </a:r>
            <a:endParaRPr sz="2533" dirty="0"/>
          </a:p>
          <a:p>
            <a:pPr marL="609585" indent="-465655">
              <a:lnSpc>
                <a:spcPct val="115000"/>
              </a:lnSpc>
              <a:buClr>
                <a:schemeClr val="dk2"/>
              </a:buClr>
              <a:buSzPts val="1900"/>
              <a:buChar char="●"/>
            </a:pPr>
            <a:r>
              <a:rPr lang="en" sz="2533" dirty="0"/>
              <a:t>DO - diseases</a:t>
            </a:r>
            <a:endParaRPr sz="2533" dirty="0"/>
          </a:p>
          <a:p>
            <a:pPr marL="609585" indent="-465655">
              <a:lnSpc>
                <a:spcPct val="115000"/>
              </a:lnSpc>
              <a:buClr>
                <a:schemeClr val="dk2"/>
              </a:buClr>
              <a:buSzPts val="1900"/>
              <a:buChar char="●"/>
            </a:pPr>
            <a:r>
              <a:rPr lang="en" sz="2533" dirty="0"/>
              <a:t>HP - symptoms</a:t>
            </a:r>
            <a:endParaRPr sz="2533" dirty="0"/>
          </a:p>
          <a:p>
            <a:pPr marL="609585" indent="-465655">
              <a:lnSpc>
                <a:spcPct val="115000"/>
              </a:lnSpc>
              <a:buClr>
                <a:schemeClr val="dk2"/>
              </a:buClr>
              <a:buSzPts val="1900"/>
              <a:buChar char="●"/>
            </a:pPr>
            <a:r>
              <a:rPr lang="en" sz="2533" dirty="0" err="1"/>
              <a:t>Uberon</a:t>
            </a:r>
            <a:r>
              <a:rPr lang="en" sz="2533" dirty="0"/>
              <a:t> - anatomy</a:t>
            </a:r>
            <a:endParaRPr sz="2533" dirty="0"/>
          </a:p>
          <a:p>
            <a:pPr marL="609585" indent="-465655">
              <a:lnSpc>
                <a:spcPct val="115000"/>
              </a:lnSpc>
              <a:buClr>
                <a:schemeClr val="dk2"/>
              </a:buClr>
              <a:buSzPts val="1900"/>
              <a:buChar char="●"/>
            </a:pPr>
            <a:r>
              <a:rPr lang="en" sz="2533" dirty="0" err="1"/>
              <a:t>ChEBI</a:t>
            </a:r>
            <a:r>
              <a:rPr lang="en" sz="2533" dirty="0"/>
              <a:t> - chemicals/drugs</a:t>
            </a:r>
          </a:p>
          <a:p>
            <a:pPr marL="609585" indent="-465655">
              <a:lnSpc>
                <a:spcPct val="115000"/>
              </a:lnSpc>
              <a:buClr>
                <a:schemeClr val="dk2"/>
              </a:buClr>
              <a:buSzPts val="1900"/>
              <a:buChar char="●"/>
            </a:pPr>
            <a:r>
              <a:rPr lang="en" sz="2533" dirty="0"/>
              <a:t>GAZ - geography</a:t>
            </a:r>
            <a:endParaRPr sz="200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6</a:t>
            </a:fld>
            <a:endParaRPr/>
          </a:p>
        </p:txBody>
      </p:sp>
      <p:sp>
        <p:nvSpPr>
          <p:cNvPr id="233" name="Google Shape;233;p24"/>
          <p:cNvSpPr txBox="1"/>
          <p:nvPr/>
        </p:nvSpPr>
        <p:spPr>
          <a:xfrm>
            <a:off x="667399" y="310200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77500" lnSpcReduction="20000"/>
          </a:bodyPr>
          <a:lstStyle/>
          <a:p>
            <a:r>
              <a:rPr lang="en" sz="3733" dirty="0">
                <a:solidFill>
                  <a:schemeClr val="dk1"/>
                </a:solidFill>
              </a:rPr>
              <a:t>So you’re shopping for ontology terms: </a:t>
            </a:r>
            <a:r>
              <a:rPr lang="en" sz="3667" dirty="0">
                <a:solidFill>
                  <a:schemeClr val="dk1"/>
                </a:solidFill>
              </a:rPr>
              <a:t>How to evaluate term matches</a:t>
            </a:r>
            <a:endParaRPr sz="3667" dirty="0">
              <a:solidFill>
                <a:schemeClr val="dk1"/>
              </a:solidFill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270667" y="1073800"/>
            <a:ext cx="11776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lnSpc>
                <a:spcPct val="115000"/>
              </a:lnSpc>
            </a:pPr>
            <a:r>
              <a:rPr lang="en" sz="2400" dirty="0">
                <a:solidFill>
                  <a:srgbClr val="595959"/>
                </a:solidFill>
              </a:rPr>
              <a:t>Example: farm</a:t>
            </a:r>
            <a:endParaRPr sz="2400" dirty="0">
              <a:solidFill>
                <a:srgbClr val="595959"/>
              </a:solidFill>
            </a:endParaRPr>
          </a:p>
          <a:p>
            <a:pPr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endParaRPr sz="2400" dirty="0">
              <a:solidFill>
                <a:srgbClr val="595959"/>
              </a:solidFill>
            </a:endParaRPr>
          </a:p>
        </p:txBody>
      </p:sp>
      <p:pic>
        <p:nvPicPr>
          <p:cNvPr id="235" name="Google Shape;2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5836" y="1441467"/>
            <a:ext cx="8582363" cy="455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4"/>
          <p:cNvSpPr txBox="1"/>
          <p:nvPr/>
        </p:nvSpPr>
        <p:spPr>
          <a:xfrm>
            <a:off x="178568" y="1837400"/>
            <a:ext cx="3248400" cy="467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 dirty="0"/>
              <a:t>“Farm” is exact match!</a:t>
            </a:r>
            <a:endParaRPr sz="2400" dirty="0"/>
          </a:p>
          <a:p>
            <a:r>
              <a:rPr lang="en" sz="2400" dirty="0"/>
              <a:t>Def sounds right</a:t>
            </a:r>
            <a:endParaRPr sz="2400" dirty="0"/>
          </a:p>
          <a:p>
            <a:endParaRPr sz="2400" dirty="0"/>
          </a:p>
          <a:p>
            <a:r>
              <a:rPr lang="en" sz="2400" dirty="0"/>
              <a:t>ENVO (Environment) &gt; </a:t>
            </a:r>
            <a:endParaRPr sz="2400" dirty="0"/>
          </a:p>
          <a:p>
            <a:r>
              <a:rPr lang="en" sz="2400" dirty="0"/>
              <a:t>NCIT=Cancer</a:t>
            </a:r>
            <a:endParaRPr sz="2400" dirty="0"/>
          </a:p>
          <a:p>
            <a:endParaRPr sz="2400" dirty="0"/>
          </a:p>
          <a:p>
            <a:r>
              <a:rPr lang="en" sz="2400" dirty="0"/>
              <a:t>ENVO term in multiple ontologies</a:t>
            </a:r>
            <a:endParaRPr sz="2400" dirty="0"/>
          </a:p>
          <a:p>
            <a:endParaRPr sz="2400" dirty="0"/>
          </a:p>
          <a:p>
            <a:r>
              <a:rPr lang="en" sz="2400" b="1" dirty="0"/>
              <a:t>Conclusion: </a:t>
            </a:r>
          </a:p>
          <a:p>
            <a:r>
              <a:rPr lang="en" sz="2400" b="1" dirty="0"/>
              <a:t>select</a:t>
            </a:r>
            <a:endParaRPr sz="2400" b="1" dirty="0"/>
          </a:p>
          <a:p>
            <a:r>
              <a:rPr lang="en" sz="2400" b="1" dirty="0">
                <a:solidFill>
                  <a:srgbClr val="FF0000"/>
                </a:solidFill>
              </a:rPr>
              <a:t>Farm [ENVO:00000078]</a:t>
            </a:r>
            <a:endParaRPr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7</a:t>
            </a:fld>
            <a:endParaRPr/>
          </a:p>
        </p:txBody>
      </p:sp>
      <p:sp>
        <p:nvSpPr>
          <p:cNvPr id="243" name="Google Shape;243;p25"/>
          <p:cNvSpPr txBox="1"/>
          <p:nvPr/>
        </p:nvSpPr>
        <p:spPr>
          <a:xfrm>
            <a:off x="623400" y="480890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77500" lnSpcReduction="20000"/>
          </a:bodyPr>
          <a:lstStyle/>
          <a:p>
            <a:r>
              <a:rPr lang="en" sz="3733" dirty="0">
                <a:solidFill>
                  <a:schemeClr val="dk1"/>
                </a:solidFill>
              </a:rPr>
              <a:t>So you’re shopping for ontology terms: </a:t>
            </a:r>
            <a:r>
              <a:rPr lang="en" sz="3667" dirty="0">
                <a:solidFill>
                  <a:schemeClr val="dk1"/>
                </a:solidFill>
              </a:rPr>
              <a:t>How to evaluate term matches</a:t>
            </a:r>
            <a:endParaRPr sz="3667" dirty="0">
              <a:solidFill>
                <a:schemeClr val="dk1"/>
              </a:solidFill>
            </a:endParaRPr>
          </a:p>
        </p:txBody>
      </p:sp>
      <p:sp>
        <p:nvSpPr>
          <p:cNvPr id="244" name="Google Shape;244;p25"/>
          <p:cNvSpPr txBox="1"/>
          <p:nvPr/>
        </p:nvSpPr>
        <p:spPr>
          <a:xfrm>
            <a:off x="556433" y="1446322"/>
            <a:ext cx="11776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lnSpc>
                <a:spcPct val="115000"/>
              </a:lnSpc>
            </a:pPr>
            <a:r>
              <a:rPr lang="en" sz="2400" dirty="0">
                <a:solidFill>
                  <a:srgbClr val="595959"/>
                </a:solidFill>
              </a:rPr>
              <a:t>Example: food production environment</a:t>
            </a:r>
            <a:endParaRPr sz="2400" dirty="0">
              <a:solidFill>
                <a:srgbClr val="595959"/>
              </a:solidFill>
            </a:endParaRPr>
          </a:p>
          <a:p>
            <a:pPr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endParaRPr sz="2400" dirty="0">
              <a:solidFill>
                <a:srgbClr val="595959"/>
              </a:solidFill>
            </a:endParaRPr>
          </a:p>
        </p:txBody>
      </p:sp>
      <p:sp>
        <p:nvSpPr>
          <p:cNvPr id="245" name="Google Shape;245;p25"/>
          <p:cNvSpPr txBox="1"/>
          <p:nvPr/>
        </p:nvSpPr>
        <p:spPr>
          <a:xfrm>
            <a:off x="556433" y="2759201"/>
            <a:ext cx="32484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/>
              <a:t>No exact matches</a:t>
            </a:r>
            <a:endParaRPr sz="2400"/>
          </a:p>
          <a:p>
            <a:endParaRPr sz="2400"/>
          </a:p>
          <a:p>
            <a:r>
              <a:rPr lang="en" sz="2400"/>
              <a:t>Try a synonym</a:t>
            </a:r>
            <a:endParaRPr sz="2400" b="1"/>
          </a:p>
        </p:txBody>
      </p:sp>
      <p:pic>
        <p:nvPicPr>
          <p:cNvPr id="246" name="Google Shape;2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6000" y="2576847"/>
            <a:ext cx="7349301" cy="32875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8</a:t>
            </a:fld>
            <a:endParaRPr/>
          </a:p>
        </p:txBody>
      </p:sp>
      <p:sp>
        <p:nvSpPr>
          <p:cNvPr id="253" name="Google Shape;253;p26"/>
          <p:cNvSpPr txBox="1"/>
          <p:nvPr/>
        </p:nvSpPr>
        <p:spPr>
          <a:xfrm>
            <a:off x="831200" y="3597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77500" lnSpcReduction="20000"/>
          </a:bodyPr>
          <a:lstStyle/>
          <a:p>
            <a:r>
              <a:rPr lang="en" sz="3733" dirty="0">
                <a:solidFill>
                  <a:schemeClr val="dk1"/>
                </a:solidFill>
              </a:rPr>
              <a:t>So you’re shopping for ontology terms: </a:t>
            </a:r>
            <a:r>
              <a:rPr lang="en" sz="3667" dirty="0">
                <a:solidFill>
                  <a:schemeClr val="dk1"/>
                </a:solidFill>
              </a:rPr>
              <a:t>How to evaluate term matches</a:t>
            </a:r>
            <a:endParaRPr sz="3667" dirty="0">
              <a:solidFill>
                <a:schemeClr val="dk1"/>
              </a:solidFill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415600" y="1378589"/>
            <a:ext cx="11776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lnSpc>
                <a:spcPct val="115000"/>
              </a:lnSpc>
            </a:pPr>
            <a:r>
              <a:rPr lang="en" sz="2400" dirty="0">
                <a:solidFill>
                  <a:srgbClr val="595959"/>
                </a:solidFill>
              </a:rPr>
              <a:t>Example: food production environment</a:t>
            </a:r>
            <a:endParaRPr sz="2400" dirty="0">
              <a:solidFill>
                <a:srgbClr val="595959"/>
              </a:solidFill>
            </a:endParaRPr>
          </a:p>
          <a:p>
            <a:pPr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endParaRPr sz="2400" dirty="0">
              <a:solidFill>
                <a:srgbClr val="595959"/>
              </a:solidFill>
            </a:endParaRPr>
          </a:p>
        </p:txBody>
      </p:sp>
      <p:sp>
        <p:nvSpPr>
          <p:cNvPr id="255" name="Google Shape;255;p26"/>
          <p:cNvSpPr txBox="1"/>
          <p:nvPr/>
        </p:nvSpPr>
        <p:spPr>
          <a:xfrm>
            <a:off x="556433" y="2759201"/>
            <a:ext cx="3248400" cy="246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/>
              <a:t>No exact matches for </a:t>
            </a:r>
            <a:endParaRPr sz="2400"/>
          </a:p>
          <a:p>
            <a:r>
              <a:rPr lang="en" sz="2400"/>
              <a:t>“food factory”</a:t>
            </a:r>
            <a:endParaRPr sz="2400"/>
          </a:p>
          <a:p>
            <a:endParaRPr sz="2400"/>
          </a:p>
          <a:p>
            <a:r>
              <a:rPr lang="en" sz="2400"/>
              <a:t>Re-examine “production environment” matches</a:t>
            </a:r>
            <a:endParaRPr sz="2400" b="1"/>
          </a:p>
        </p:txBody>
      </p:sp>
      <p:pic>
        <p:nvPicPr>
          <p:cNvPr id="256" name="Google Shape;2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1035" y="2508255"/>
            <a:ext cx="8387168" cy="3865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00000000-1234-1234-1234-123412341234}" type="slidenum">
              <a:rPr lang="en" smtClean="0"/>
              <a:pPr algn="r"/>
              <a:t>9</a:t>
            </a:fld>
            <a:endParaRPr/>
          </a:p>
        </p:txBody>
      </p:sp>
      <p:sp>
        <p:nvSpPr>
          <p:cNvPr id="263" name="Google Shape;263;p27"/>
          <p:cNvSpPr txBox="1"/>
          <p:nvPr/>
        </p:nvSpPr>
        <p:spPr>
          <a:xfrm>
            <a:off x="623400" y="49481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77500" lnSpcReduction="20000"/>
          </a:bodyPr>
          <a:lstStyle/>
          <a:p>
            <a:r>
              <a:rPr lang="en" sz="3733" dirty="0">
                <a:solidFill>
                  <a:schemeClr val="dk1"/>
                </a:solidFill>
              </a:rPr>
              <a:t>So you’re shopping for ontology terms: </a:t>
            </a:r>
            <a:r>
              <a:rPr lang="en" sz="3667" dirty="0">
                <a:solidFill>
                  <a:schemeClr val="dk1"/>
                </a:solidFill>
              </a:rPr>
              <a:t>How to evaluate term matches</a:t>
            </a:r>
            <a:endParaRPr sz="3667" dirty="0">
              <a:solidFill>
                <a:schemeClr val="dk1"/>
              </a:solidFill>
            </a:endParaRPr>
          </a:p>
        </p:txBody>
      </p:sp>
      <p:sp>
        <p:nvSpPr>
          <p:cNvPr id="264" name="Google Shape;264;p27"/>
          <p:cNvSpPr txBox="1"/>
          <p:nvPr/>
        </p:nvSpPr>
        <p:spPr>
          <a:xfrm>
            <a:off x="415600" y="1404837"/>
            <a:ext cx="11776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>
              <a:lnSpc>
                <a:spcPct val="115000"/>
              </a:lnSpc>
            </a:pPr>
            <a:r>
              <a:rPr lang="en" sz="2400" dirty="0">
                <a:solidFill>
                  <a:srgbClr val="595959"/>
                </a:solidFill>
              </a:rPr>
              <a:t>Example: food production environment</a:t>
            </a:r>
            <a:endParaRPr sz="2400" dirty="0">
              <a:solidFill>
                <a:srgbClr val="595959"/>
              </a:solidFill>
            </a:endParaRPr>
          </a:p>
          <a:p>
            <a:pPr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</a:pPr>
            <a:endParaRPr sz="2400" dirty="0">
              <a:solidFill>
                <a:srgbClr val="595959"/>
              </a:solidFill>
            </a:endParaRPr>
          </a:p>
        </p:txBody>
      </p:sp>
      <p:sp>
        <p:nvSpPr>
          <p:cNvPr id="265" name="Google Shape;265;p27"/>
          <p:cNvSpPr txBox="1"/>
          <p:nvPr/>
        </p:nvSpPr>
        <p:spPr>
          <a:xfrm>
            <a:off x="623400" y="2389869"/>
            <a:ext cx="3248400" cy="3570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-CA" sz="2400" dirty="0"/>
              <a:t>“Preparation establishment” is close, but not quite right</a:t>
            </a:r>
          </a:p>
          <a:p>
            <a:endParaRPr lang="en-CA" sz="2400" dirty="0"/>
          </a:p>
          <a:p>
            <a:r>
              <a:rPr lang="en-CA" sz="2400" b="1" dirty="0"/>
              <a:t>Conclusion: </a:t>
            </a:r>
          </a:p>
          <a:p>
            <a:r>
              <a:rPr lang="en-CA" sz="2400" b="1" dirty="0"/>
              <a:t>Need new term</a:t>
            </a:r>
          </a:p>
          <a:p>
            <a:r>
              <a:rPr lang="en-CA" sz="2400" b="1" dirty="0"/>
              <a:t>Make new term request</a:t>
            </a:r>
          </a:p>
          <a:p>
            <a:endParaRPr lang="en-CA" sz="2400" b="1" dirty="0"/>
          </a:p>
        </p:txBody>
      </p:sp>
      <p:pic>
        <p:nvPicPr>
          <p:cNvPr id="266" name="Google Shape;2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1804" y="2179335"/>
            <a:ext cx="8054231" cy="355913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CC4B5D-24D7-77C3-162C-132F0DACC91A}"/>
              </a:ext>
            </a:extLst>
          </p:cNvPr>
          <p:cNvSpPr txBox="1"/>
          <p:nvPr/>
        </p:nvSpPr>
        <p:spPr>
          <a:xfrm>
            <a:off x="1054278" y="6278293"/>
            <a:ext cx="104990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800" b="1" dirty="0">
                <a:solidFill>
                  <a:srgbClr val="FF0000"/>
                </a:solidFill>
              </a:rPr>
              <a:t>Ontologies are living lexicons </a:t>
            </a:r>
            <a:r>
              <a:rPr lang="en-CA" sz="2800" b="1" dirty="0">
                <a:solidFill>
                  <a:srgbClr val="FF0000"/>
                </a:solidFill>
                <a:sym typeface="Wingdings" pitchFamily="2" charset="2"/>
              </a:rPr>
              <a:t> need to reflect community needs</a:t>
            </a:r>
            <a:endParaRPr lang="en-CA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592</Words>
  <Application>Microsoft Macintosh PowerPoint</Application>
  <PresentationFormat>Widescreen</PresentationFormat>
  <Paragraphs>93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 Griffiths</dc:creator>
  <cp:lastModifiedBy>Emma Griffiths</cp:lastModifiedBy>
  <cp:revision>2</cp:revision>
  <dcterms:created xsi:type="dcterms:W3CDTF">2023-03-23T22:33:27Z</dcterms:created>
  <dcterms:modified xsi:type="dcterms:W3CDTF">2023-03-30T19:42:42Z</dcterms:modified>
</cp:coreProperties>
</file>