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99" r:id="rId2"/>
  </p:sldMasterIdLst>
  <p:notesMasterIdLst>
    <p:notesMasterId r:id="rId68"/>
  </p:notesMasterIdLst>
  <p:handoutMasterIdLst>
    <p:handoutMasterId r:id="rId69"/>
  </p:handoutMasterIdLst>
  <p:sldIdLst>
    <p:sldId id="341" r:id="rId3"/>
    <p:sldId id="342" r:id="rId4"/>
    <p:sldId id="257" r:id="rId5"/>
    <p:sldId id="513" r:id="rId6"/>
    <p:sldId id="516" r:id="rId7"/>
    <p:sldId id="517" r:id="rId8"/>
    <p:sldId id="518" r:id="rId9"/>
    <p:sldId id="519" r:id="rId10"/>
    <p:sldId id="520" r:id="rId11"/>
    <p:sldId id="521" r:id="rId12"/>
    <p:sldId id="522" r:id="rId13"/>
    <p:sldId id="523" r:id="rId14"/>
    <p:sldId id="524" r:id="rId15"/>
    <p:sldId id="525" r:id="rId16"/>
    <p:sldId id="526" r:id="rId17"/>
    <p:sldId id="527" r:id="rId18"/>
    <p:sldId id="528" r:id="rId19"/>
    <p:sldId id="529" r:id="rId20"/>
    <p:sldId id="530" r:id="rId21"/>
    <p:sldId id="531" r:id="rId22"/>
    <p:sldId id="532" r:id="rId23"/>
    <p:sldId id="533" r:id="rId24"/>
    <p:sldId id="534" r:id="rId25"/>
    <p:sldId id="535" r:id="rId26"/>
    <p:sldId id="536" r:id="rId27"/>
    <p:sldId id="537" r:id="rId28"/>
    <p:sldId id="538" r:id="rId29"/>
    <p:sldId id="539" r:id="rId30"/>
    <p:sldId id="540" r:id="rId31"/>
    <p:sldId id="541" r:id="rId32"/>
    <p:sldId id="542" r:id="rId33"/>
    <p:sldId id="543" r:id="rId34"/>
    <p:sldId id="544" r:id="rId35"/>
    <p:sldId id="545" r:id="rId36"/>
    <p:sldId id="546" r:id="rId37"/>
    <p:sldId id="547" r:id="rId38"/>
    <p:sldId id="548" r:id="rId39"/>
    <p:sldId id="549" r:id="rId40"/>
    <p:sldId id="550" r:id="rId41"/>
    <p:sldId id="551" r:id="rId42"/>
    <p:sldId id="552" r:id="rId43"/>
    <p:sldId id="553" r:id="rId44"/>
    <p:sldId id="554" r:id="rId45"/>
    <p:sldId id="555" r:id="rId46"/>
    <p:sldId id="556" r:id="rId47"/>
    <p:sldId id="557" r:id="rId48"/>
    <p:sldId id="558" r:id="rId49"/>
    <p:sldId id="559" r:id="rId50"/>
    <p:sldId id="560" r:id="rId51"/>
    <p:sldId id="561" r:id="rId52"/>
    <p:sldId id="562" r:id="rId53"/>
    <p:sldId id="563" r:id="rId54"/>
    <p:sldId id="564" r:id="rId55"/>
    <p:sldId id="565" r:id="rId56"/>
    <p:sldId id="566" r:id="rId57"/>
    <p:sldId id="567" r:id="rId58"/>
    <p:sldId id="568" r:id="rId59"/>
    <p:sldId id="569" r:id="rId60"/>
    <p:sldId id="570" r:id="rId61"/>
    <p:sldId id="571" r:id="rId62"/>
    <p:sldId id="572" r:id="rId63"/>
    <p:sldId id="573" r:id="rId64"/>
    <p:sldId id="574" r:id="rId65"/>
    <p:sldId id="575" r:id="rId66"/>
    <p:sldId id="512" r:id="rId67"/>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1" d="100"/>
          <a:sy n="101" d="100"/>
        </p:scale>
        <p:origin x="-936" y="-112"/>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printerSettings" Target="printerSettings/printerSettings1.bin"/><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E87875E-BE80-9745-B369-4F4A7AB5E016}" type="datetime1">
              <a:rPr lang="en-US"/>
              <a:pPr>
                <a:defRPr/>
              </a:pPr>
              <a:t>7/6/17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4961A077-CBFC-8247-8C5F-B9A3C2BF590F}" type="slidenum">
              <a:rPr lang="en-US"/>
              <a:pPr>
                <a:defRPr/>
              </a:pPr>
              <a:t>‹#›</a:t>
            </a:fld>
            <a:endParaRPr lang="en-US"/>
          </a:p>
        </p:txBody>
      </p:sp>
    </p:spTree>
    <p:extLst>
      <p:ext uri="{BB962C8B-B14F-4D97-AF65-F5344CB8AC3E}">
        <p14:creationId xmlns:p14="http://schemas.microsoft.com/office/powerpoint/2010/main" val="1637417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3D7B332-3177-764B-A596-DBF05F42396E}" type="datetime1">
              <a:rPr lang="en-US"/>
              <a:pPr>
                <a:defRPr/>
              </a:pPr>
              <a:t>7/6/17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F3969550-FBCF-404B-9FAA-7B1DCDF2C4FF}" type="slidenum">
              <a:rPr lang="en-US"/>
              <a:pPr>
                <a:defRPr/>
              </a:pPr>
              <a:t>‹#›</a:t>
            </a:fld>
            <a:endParaRPr lang="en-US"/>
          </a:p>
        </p:txBody>
      </p:sp>
    </p:spTree>
    <p:extLst>
      <p:ext uri="{BB962C8B-B14F-4D97-AF65-F5344CB8AC3E}">
        <p14:creationId xmlns:p14="http://schemas.microsoft.com/office/powerpoint/2010/main" val="575720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There are two different</a:t>
            </a:r>
            <a:r>
              <a:rPr lang="en-US" baseline="0" dirty="0" smtClean="0"/>
              <a:t> commonly used strategies for reconstructing transcripts from RNA-</a:t>
            </a:r>
            <a:r>
              <a:rPr lang="en-US" baseline="0" dirty="0" err="1" smtClean="0"/>
              <a:t>Seq</a:t>
            </a:r>
            <a:r>
              <a:rPr lang="en-US" baseline="0" dirty="0" smtClean="0"/>
              <a:t> reads.</a:t>
            </a:r>
            <a:endParaRPr lang="en-US" dirty="0" smtClean="0"/>
          </a:p>
          <a:p>
            <a:endParaRPr lang="en-US" dirty="0" smtClean="0"/>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pPr/>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One way to build such a graph is treat each read a</a:t>
            </a:r>
            <a:r>
              <a:rPr lang="en-US" baseline="0" dirty="0" smtClean="0"/>
              <a:t>s a separate node, and to perform all combinations of pairwise alignments between reads in order to identify overlaps and extensions.</a:t>
            </a:r>
            <a:endParaRPr lang="en-US" dirty="0"/>
          </a:p>
        </p:txBody>
      </p:sp>
      <p:sp>
        <p:nvSpPr>
          <p:cNvPr id="4" name="Slide Number Placeholder 3"/>
          <p:cNvSpPr>
            <a:spLocks noGrp="1"/>
          </p:cNvSpPr>
          <p:nvPr>
            <p:ph type="sldNum" sz="quarter" idx="10"/>
          </p:nvPr>
        </p:nvSpPr>
        <p:spPr/>
        <p:txBody>
          <a:bodyPr/>
          <a:lstStyle/>
          <a:p>
            <a:fld id="{50729432-ADD4-C643-B58E-FA965F319B1D}" type="slidenum">
              <a:rPr lang="en-US" smtClean="0"/>
              <a:t>15</a:t>
            </a:fld>
            <a:endParaRPr lang="en-US"/>
          </a:p>
        </p:txBody>
      </p:sp>
    </p:spTree>
    <p:extLst>
      <p:ext uri="{BB962C8B-B14F-4D97-AF65-F5344CB8AC3E}">
        <p14:creationId xmlns:p14="http://schemas.microsoft.com/office/powerpoint/2010/main" val="4230701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overlap information,</a:t>
            </a:r>
            <a:r>
              <a:rPr lang="en-US" baseline="0" dirty="0" smtClean="0"/>
              <a:t> we would build an overlap graph with reads as nodes and overlaps as edges.</a:t>
            </a:r>
          </a:p>
          <a:p>
            <a:endParaRPr lang="en-US" baseline="0" dirty="0" smtClean="0"/>
          </a:p>
        </p:txBody>
      </p:sp>
      <p:sp>
        <p:nvSpPr>
          <p:cNvPr id="4" name="Slide Number Placeholder 3"/>
          <p:cNvSpPr>
            <a:spLocks noGrp="1"/>
          </p:cNvSpPr>
          <p:nvPr>
            <p:ph type="sldNum" sz="quarter" idx="10"/>
          </p:nvPr>
        </p:nvSpPr>
        <p:spPr/>
        <p:txBody>
          <a:bodyPr/>
          <a:lstStyle/>
          <a:p>
            <a:fld id="{50729432-ADD4-C643-B58E-FA965F319B1D}" type="slidenum">
              <a:rPr lang="en-US" smtClean="0"/>
              <a:t>16</a:t>
            </a:fld>
            <a:endParaRPr lang="en-US"/>
          </a:p>
        </p:txBody>
      </p:sp>
    </p:spTree>
    <p:extLst>
      <p:ext uri="{BB962C8B-B14F-4D97-AF65-F5344CB8AC3E}">
        <p14:creationId xmlns:p14="http://schemas.microsoft.com/office/powerpoint/2010/main" val="1074432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83306" eaLnBrk="1" fontAlgn="auto" hangingPunct="1">
              <a:spcBef>
                <a:spcPts val="0"/>
              </a:spcBef>
              <a:spcAft>
                <a:spcPts val="0"/>
              </a:spcAft>
              <a:defRPr/>
            </a:pPr>
            <a:r>
              <a:rPr lang="en-US" dirty="0" smtClean="0"/>
              <a:t>One could then trace the path of overlap</a:t>
            </a:r>
            <a:r>
              <a:rPr lang="en-US" baseline="0" dirty="0" smtClean="0"/>
              <a:t> extensions to assemble the longer sequence</a:t>
            </a:r>
            <a:endParaRPr lang="en-US" dirty="0" smtClean="0"/>
          </a:p>
          <a:p>
            <a:r>
              <a:rPr lang="en-US" dirty="0" smtClean="0"/>
              <a:t>----</a:t>
            </a:r>
          </a:p>
          <a:p>
            <a:endParaRPr lang="en-US" dirty="0" smtClean="0"/>
          </a:p>
          <a:p>
            <a:r>
              <a:rPr lang="en-US" dirty="0" smtClean="0"/>
              <a:t>If there are minor sequence</a:t>
            </a:r>
            <a:r>
              <a:rPr lang="en-US" baseline="0" dirty="0" smtClean="0"/>
              <a:t> differences in the regions of overlap that are likely due to sequencing error, these could be corrected by just taking a consensus and taking any original read quality information into account.</a:t>
            </a:r>
            <a:endParaRPr lang="en-US" dirty="0"/>
          </a:p>
        </p:txBody>
      </p:sp>
      <p:sp>
        <p:nvSpPr>
          <p:cNvPr id="4" name="Slide Number Placeholder 3"/>
          <p:cNvSpPr>
            <a:spLocks noGrp="1"/>
          </p:cNvSpPr>
          <p:nvPr>
            <p:ph type="sldNum" sz="quarter" idx="10"/>
          </p:nvPr>
        </p:nvSpPr>
        <p:spPr/>
        <p:txBody>
          <a:bodyPr/>
          <a:lstStyle/>
          <a:p>
            <a:fld id="{50729432-ADD4-C643-B58E-FA965F319B1D}" type="slidenum">
              <a:rPr lang="en-US" smtClean="0"/>
              <a:t>17</a:t>
            </a:fld>
            <a:endParaRPr lang="en-US"/>
          </a:p>
        </p:txBody>
      </p:sp>
    </p:spTree>
    <p:extLst>
      <p:ext uri="{BB962C8B-B14F-4D97-AF65-F5344CB8AC3E}">
        <p14:creationId xmlns:p14="http://schemas.microsoft.com/office/powerpoint/2010/main" val="1126965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approach can be highly effective, but it simply doesn’t scale well for large data sets such as those generated using RNA-Seq.</a:t>
            </a:r>
          </a:p>
          <a:p>
            <a:endParaRPr lang="en-US" baseline="0" dirty="0" smtClean="0"/>
          </a:p>
          <a:p>
            <a:r>
              <a:rPr lang="en-US" baseline="0" dirty="0" smtClean="0"/>
              <a:t>Building the overlap graph involved aligning and comparing each read to every other read.  If we have ‘n’ reads, then this would involve roughly n^2 number of comparisons.</a:t>
            </a:r>
          </a:p>
          <a:p>
            <a:r>
              <a:rPr lang="en-US" baseline="0" dirty="0" smtClean="0"/>
              <a:t>----</a:t>
            </a:r>
          </a:p>
          <a:p>
            <a:endParaRPr lang="en-US" baseline="0" dirty="0" smtClean="0"/>
          </a:p>
          <a:p>
            <a:r>
              <a:rPr lang="en-US" baseline="0" dirty="0" smtClean="0"/>
              <a:t>If we plot the number of pairwise alignments required as a function of the number of reads, we see that the number of alignments grows exponentially.</a:t>
            </a:r>
          </a:p>
          <a:p>
            <a:r>
              <a:rPr lang="en-US" baseline="0" dirty="0" smtClean="0"/>
              <a:t>----</a:t>
            </a:r>
          </a:p>
          <a:p>
            <a:endParaRPr lang="en-US" baseline="0" dirty="0" smtClean="0"/>
          </a:p>
          <a:p>
            <a:r>
              <a:rPr lang="en-US" baseline="0" dirty="0" smtClean="0"/>
              <a:t>This is a problem because it means that the amount of time it would take to do the alignments as well as the amount of computer hardware required to store the information would also grow exponentially, and so it’s just not a viable approach for assembling the many millions or billions of reads generated in an RNA-</a:t>
            </a:r>
            <a:r>
              <a:rPr lang="en-US" baseline="0" dirty="0" err="1" smtClean="0"/>
              <a:t>Seq</a:t>
            </a:r>
            <a:r>
              <a:rPr lang="en-US" baseline="0" dirty="0" smtClean="0"/>
              <a:t> experiment.</a:t>
            </a:r>
            <a:endParaRPr lang="en-US" dirty="0"/>
          </a:p>
        </p:txBody>
      </p:sp>
      <p:sp>
        <p:nvSpPr>
          <p:cNvPr id="4" name="Slide Number Placeholder 3"/>
          <p:cNvSpPr>
            <a:spLocks noGrp="1"/>
          </p:cNvSpPr>
          <p:nvPr>
            <p:ph type="sldNum" sz="quarter" idx="10"/>
          </p:nvPr>
        </p:nvSpPr>
        <p:spPr/>
        <p:txBody>
          <a:bodyPr/>
          <a:lstStyle/>
          <a:p>
            <a:fld id="{50729432-ADD4-C643-B58E-FA965F319B1D}" type="slidenum">
              <a:rPr lang="en-US" smtClean="0"/>
              <a:t>18</a:t>
            </a:fld>
            <a:endParaRPr lang="en-US"/>
          </a:p>
        </p:txBody>
      </p:sp>
    </p:spTree>
    <p:extLst>
      <p:ext uri="{BB962C8B-B14F-4D97-AF65-F5344CB8AC3E}">
        <p14:creationId xmlns:p14="http://schemas.microsoft.com/office/powerpoint/2010/main" val="1108897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don’t have a genome to align to, we need to be able to assemble</a:t>
            </a:r>
            <a:r>
              <a:rPr lang="en-US" baseline="0" dirty="0" smtClean="0"/>
              <a:t> the reads directly, but we need a way to avoid doing all pairwise alignments between the reads.</a:t>
            </a:r>
          </a:p>
          <a:p>
            <a:r>
              <a:rPr lang="en-US" baseline="0" dirty="0" smtClean="0"/>
              <a:t>----</a:t>
            </a:r>
          </a:p>
          <a:p>
            <a:endParaRPr lang="en-US" baseline="0" dirty="0" smtClean="0"/>
          </a:p>
          <a:p>
            <a:r>
              <a:rPr lang="en-US" baseline="0" dirty="0" smtClean="0"/>
              <a:t>A popular technique for doing de novo assembly of short reads is to leverage a de </a:t>
            </a:r>
            <a:r>
              <a:rPr lang="en-US" baseline="0" dirty="0" err="1" smtClean="0"/>
              <a:t>Bruijn</a:t>
            </a:r>
            <a:r>
              <a:rPr lang="en-US" baseline="0" dirty="0" smtClean="0"/>
              <a:t> graph data structure.   The de </a:t>
            </a:r>
            <a:r>
              <a:rPr lang="en-US" baseline="0" dirty="0" err="1" smtClean="0"/>
              <a:t>Bruijn</a:t>
            </a:r>
            <a:r>
              <a:rPr lang="en-US" baseline="0" dirty="0" smtClean="0"/>
              <a:t> graph was initially applied to genome assembly and was later adopted for transcriptome assembly.  There are some key differences between assembling genomes and assembling transcriptomes using de </a:t>
            </a:r>
            <a:r>
              <a:rPr lang="en-US" baseline="0" dirty="0" err="1" smtClean="0"/>
              <a:t>Bruijn</a:t>
            </a:r>
            <a:r>
              <a:rPr lang="en-US" baseline="0" dirty="0" smtClean="0"/>
              <a:t> graphs, and I’ll comment more on that shortly.</a:t>
            </a:r>
            <a:endParaRPr lang="en-US" dirty="0"/>
          </a:p>
        </p:txBody>
      </p:sp>
      <p:sp>
        <p:nvSpPr>
          <p:cNvPr id="4" name="Slide Number Placeholder 3"/>
          <p:cNvSpPr>
            <a:spLocks noGrp="1"/>
          </p:cNvSpPr>
          <p:nvPr>
            <p:ph type="sldNum" sz="quarter" idx="10"/>
          </p:nvPr>
        </p:nvSpPr>
        <p:spPr/>
        <p:txBody>
          <a:bodyPr/>
          <a:lstStyle/>
          <a:p>
            <a:fld id="{50729432-ADD4-C643-B58E-FA965F319B1D}" type="slidenum">
              <a:rPr lang="en-US" smtClean="0"/>
              <a:t>19</a:t>
            </a:fld>
            <a:endParaRPr lang="en-US"/>
          </a:p>
        </p:txBody>
      </p:sp>
    </p:spTree>
    <p:extLst>
      <p:ext uri="{BB962C8B-B14F-4D97-AF65-F5344CB8AC3E}">
        <p14:creationId xmlns:p14="http://schemas.microsoft.com/office/powerpoint/2010/main" val="1871413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de </a:t>
            </a:r>
            <a:r>
              <a:rPr lang="en-US" dirty="0" err="1" smtClean="0"/>
              <a:t>Bruijn</a:t>
            </a:r>
            <a:r>
              <a:rPr lang="en-US" baseline="0" dirty="0" smtClean="0"/>
              <a:t> graph represents connectivity between sequences observed within reads, and the overlaps between reads are apparent by the virtue of having shared substrings.</a:t>
            </a:r>
            <a:endParaRPr lang="en-US" dirty="0" smtClean="0"/>
          </a:p>
          <a:p>
            <a:endParaRPr lang="en-US" dirty="0" smtClean="0"/>
          </a:p>
          <a:p>
            <a:endParaRPr lang="en-US" dirty="0" smtClean="0"/>
          </a:p>
          <a:p>
            <a:r>
              <a:rPr lang="en-US" dirty="0" smtClean="0"/>
              <a:t>The first step in a de </a:t>
            </a:r>
            <a:r>
              <a:rPr lang="en-US" dirty="0" err="1" smtClean="0"/>
              <a:t>Bruijn</a:t>
            </a:r>
            <a:r>
              <a:rPr lang="en-US" baseline="0" dirty="0" smtClean="0"/>
              <a:t> graph-based assembly is to construct the de </a:t>
            </a:r>
            <a:r>
              <a:rPr lang="en-US" baseline="0" dirty="0" err="1" smtClean="0"/>
              <a:t>Bruijn</a:t>
            </a:r>
            <a:r>
              <a:rPr lang="en-US" baseline="0" dirty="0" smtClean="0"/>
              <a:t> graph from the sequence reads.</a:t>
            </a:r>
          </a:p>
          <a:p>
            <a:endParaRPr lang="en-US" baseline="0" dirty="0" smtClean="0"/>
          </a:p>
          <a:p>
            <a:r>
              <a:rPr lang="en-US" baseline="0" dirty="0" smtClean="0"/>
              <a:t>Each read is decomposed into substrings of some specified length k. Each word of length k is called a k-mer.  In this example, k is set to 5, so here each 5-mer is extracted from the read.  </a:t>
            </a:r>
          </a:p>
          <a:p>
            <a:r>
              <a:rPr lang="en-US" baseline="0" dirty="0" smtClean="0"/>
              <a:t>----</a:t>
            </a:r>
          </a:p>
          <a:p>
            <a:endParaRPr lang="en-US" baseline="0" dirty="0" smtClean="0"/>
          </a:p>
          <a:p>
            <a:r>
              <a:rPr lang="en-US" baseline="0" dirty="0" smtClean="0"/>
              <a:t>An ordered list of k-</a:t>
            </a:r>
            <a:r>
              <a:rPr lang="en-US" baseline="0" dirty="0" err="1" smtClean="0"/>
              <a:t>mers</a:t>
            </a:r>
            <a:r>
              <a:rPr lang="en-US" baseline="0" dirty="0" smtClean="0"/>
              <a:t> is generated by scanning a window of length k across the length of the read.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30E72A38-0CC0-EF4E-A68F-1E223AB6AA86}" type="slidenum">
              <a:rPr lang="en-US" smtClean="0"/>
              <a:t>20</a:t>
            </a:fld>
            <a:endParaRPr lang="en-US"/>
          </a:p>
        </p:txBody>
      </p:sp>
    </p:spTree>
    <p:extLst>
      <p:ext uri="{BB962C8B-B14F-4D97-AF65-F5344CB8AC3E}">
        <p14:creationId xmlns:p14="http://schemas.microsoft.com/office/powerpoint/2010/main" val="277005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That </a:t>
            </a:r>
            <a:r>
              <a:rPr lang="en-US" baseline="0" dirty="0" err="1" smtClean="0"/>
              <a:t>kmer</a:t>
            </a:r>
            <a:r>
              <a:rPr lang="en-US" baseline="0" dirty="0" smtClean="0"/>
              <a:t> is extracted from the read sequence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30E72A38-0CC0-EF4E-A68F-1E223AB6AA86}" type="slidenum">
              <a:rPr lang="en-US" smtClean="0"/>
              <a:t>21</a:t>
            </a:fld>
            <a:endParaRPr lang="en-US"/>
          </a:p>
        </p:txBody>
      </p:sp>
    </p:spTree>
    <p:extLst>
      <p:ext uri="{BB962C8B-B14F-4D97-AF65-F5344CB8AC3E}">
        <p14:creationId xmlns:p14="http://schemas.microsoft.com/office/powerpoint/2010/main" val="277005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and inserted as a node in our de </a:t>
            </a:r>
            <a:r>
              <a:rPr lang="en-US" dirty="0" err="1" smtClean="0"/>
              <a:t>Bruijn</a:t>
            </a:r>
            <a:r>
              <a:rPr lang="en-US" dirty="0" smtClean="0"/>
              <a:t> graph.  </a:t>
            </a:r>
            <a:r>
              <a:rPr lang="en-US" baseline="0" dirty="0" smtClean="0"/>
              <a:t> This graph node now represents this unique </a:t>
            </a:r>
            <a:r>
              <a:rPr lang="en-US" baseline="0" dirty="0" err="1" smtClean="0"/>
              <a:t>kmer</a:t>
            </a:r>
            <a:r>
              <a:rPr lang="en-US" baseline="0" dirty="0" smtClean="0"/>
              <a:t> sequence, and this single node will represent this unique </a:t>
            </a:r>
            <a:r>
              <a:rPr lang="en-US" baseline="0" dirty="0" err="1" smtClean="0"/>
              <a:t>kmer</a:t>
            </a:r>
            <a:r>
              <a:rPr lang="en-US" baseline="0" dirty="0" smtClean="0"/>
              <a:t> for every occurrence of this </a:t>
            </a:r>
            <a:r>
              <a:rPr lang="en-US" baseline="0" dirty="0" err="1" smtClean="0"/>
              <a:t>kmer</a:t>
            </a:r>
            <a:r>
              <a:rPr lang="en-US" baseline="0" dirty="0" smtClean="0"/>
              <a:t> in the entire set of reads.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30E72A38-0CC0-EF4E-A68F-1E223AB6AA86}" type="slidenum">
              <a:rPr lang="en-US" smtClean="0"/>
              <a:t>22</a:t>
            </a:fld>
            <a:endParaRPr lang="en-US"/>
          </a:p>
        </p:txBody>
      </p:sp>
    </p:spTree>
    <p:extLst>
      <p:ext uri="{BB962C8B-B14F-4D97-AF65-F5344CB8AC3E}">
        <p14:creationId xmlns:p14="http://schemas.microsoft.com/office/powerpoint/2010/main" val="277005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We then shift the window</a:t>
            </a:r>
            <a:r>
              <a:rPr lang="en-US" baseline="0" dirty="0" smtClean="0"/>
              <a:t> over by one base, extract that k-</a:t>
            </a:r>
            <a:r>
              <a:rPr lang="en-US" baseline="0" dirty="0" err="1" smtClean="0"/>
              <a:t>mer</a:t>
            </a:r>
            <a:r>
              <a:rPr lang="en-US" baseline="0" dirty="0" smtClean="0"/>
              <a:t>…</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30E72A38-0CC0-EF4E-A68F-1E223AB6AA86}" type="slidenum">
              <a:rPr lang="en-US" smtClean="0"/>
              <a:t>23</a:t>
            </a:fld>
            <a:endParaRPr lang="en-US"/>
          </a:p>
        </p:txBody>
      </p:sp>
    </p:spTree>
    <p:extLst>
      <p:ext uri="{BB962C8B-B14F-4D97-AF65-F5344CB8AC3E}">
        <p14:creationId xmlns:p14="http://schemas.microsoft.com/office/powerpoint/2010/main" val="277005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and insert it as another node in our de </a:t>
            </a:r>
            <a:r>
              <a:rPr lang="en-US" baseline="0" dirty="0" err="1" smtClean="0"/>
              <a:t>Bruijn</a:t>
            </a:r>
            <a:r>
              <a:rPr lang="en-US" baseline="0" dirty="0" smtClean="0"/>
              <a:t> graph.</a:t>
            </a:r>
          </a:p>
          <a:p>
            <a:endParaRPr lang="en-US" baseline="0" dirty="0" smtClean="0"/>
          </a:p>
        </p:txBody>
      </p:sp>
      <p:sp>
        <p:nvSpPr>
          <p:cNvPr id="4" name="Slide Number Placeholder 3"/>
          <p:cNvSpPr>
            <a:spLocks noGrp="1"/>
          </p:cNvSpPr>
          <p:nvPr>
            <p:ph type="sldNum" sz="quarter" idx="10"/>
          </p:nvPr>
        </p:nvSpPr>
        <p:spPr/>
        <p:txBody>
          <a:bodyPr/>
          <a:lstStyle/>
          <a:p>
            <a:fld id="{30E72A38-0CC0-EF4E-A68F-1E223AB6AA86}" type="slidenum">
              <a:rPr lang="en-US" smtClean="0"/>
              <a:t>24</a:t>
            </a:fld>
            <a:endParaRPr lang="en-US"/>
          </a:p>
        </p:txBody>
      </p:sp>
    </p:spTree>
    <p:extLst>
      <p:ext uri="{BB962C8B-B14F-4D97-AF65-F5344CB8AC3E}">
        <p14:creationId xmlns:p14="http://schemas.microsoft.com/office/powerpoint/2010/main" val="277005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strategy requires having a reference genome and involves first aligning reads to the genome using a spliced aligner.  </a:t>
            </a:r>
          </a:p>
          <a:p>
            <a:endParaRPr lang="en-US" baseline="0" dirty="0" smtClean="0"/>
          </a:p>
          <a:p>
            <a:r>
              <a:rPr lang="en-US" baseline="0" dirty="0" smtClean="0"/>
              <a:t>When mapping the RNA-</a:t>
            </a:r>
            <a:r>
              <a:rPr lang="en-US" baseline="0" dirty="0" err="1" smtClean="0"/>
              <a:t>Seq</a:t>
            </a:r>
            <a:r>
              <a:rPr lang="en-US" baseline="0" dirty="0" smtClean="0"/>
              <a:t> reads to the genome, the aligner takes into account that the RNA-</a:t>
            </a:r>
            <a:r>
              <a:rPr lang="en-US" baseline="0" dirty="0" err="1" smtClean="0"/>
              <a:t>Seq</a:t>
            </a:r>
            <a:r>
              <a:rPr lang="en-US" baseline="0" dirty="0" smtClean="0"/>
              <a:t> reads are derived from fully processed transcripts that have undergone intron splicing, and maps the spliced transcript fragments across intervening </a:t>
            </a:r>
            <a:r>
              <a:rPr lang="en-US" baseline="0" dirty="0" err="1" smtClean="0"/>
              <a:t>intronic</a:t>
            </a:r>
            <a:r>
              <a:rPr lang="en-US" baseline="0" dirty="0" smtClean="0"/>
              <a:t> sequences that occur in the genome.  </a:t>
            </a:r>
          </a:p>
          <a:p>
            <a:endParaRPr lang="en-US" baseline="0" dirty="0" smtClean="0"/>
          </a:p>
          <a:p>
            <a:r>
              <a:rPr lang="en-US" baseline="0" dirty="0" smtClean="0"/>
              <a:t>In this view, candidate intron sequences are shown as thin lines separating the mapped read segments.</a:t>
            </a:r>
          </a:p>
          <a:p>
            <a:endParaRPr lang="en-US" baseline="0"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pPr/>
              <a:t>7</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each pair of neighboring k-</a:t>
            </a:r>
            <a:r>
              <a:rPr lang="en-US" baseline="0" dirty="0" err="1" smtClean="0"/>
              <a:t>mers</a:t>
            </a:r>
            <a:r>
              <a:rPr lang="en-US" baseline="0" dirty="0" smtClean="0"/>
              <a:t>, which overlap by k-1 bases, we include an edge between them in the graph.</a:t>
            </a:r>
          </a:p>
        </p:txBody>
      </p:sp>
      <p:sp>
        <p:nvSpPr>
          <p:cNvPr id="4" name="Slide Number Placeholder 3"/>
          <p:cNvSpPr>
            <a:spLocks noGrp="1"/>
          </p:cNvSpPr>
          <p:nvPr>
            <p:ph type="sldNum" sz="quarter" idx="10"/>
          </p:nvPr>
        </p:nvSpPr>
        <p:spPr/>
        <p:txBody>
          <a:bodyPr/>
          <a:lstStyle/>
          <a:p>
            <a:fld id="{30E72A38-0CC0-EF4E-A68F-1E223AB6AA86}" type="slidenum">
              <a:rPr lang="en-US" smtClean="0"/>
              <a:t>25</a:t>
            </a:fld>
            <a:endParaRPr lang="en-US"/>
          </a:p>
        </p:txBody>
      </p:sp>
    </p:spTree>
    <p:extLst>
      <p:ext uri="{BB962C8B-B14F-4D97-AF65-F5344CB8AC3E}">
        <p14:creationId xmlns:p14="http://schemas.microsoft.com/office/powerpoint/2010/main" val="277005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We continue to do this for all reads and fully construct our de </a:t>
            </a:r>
            <a:r>
              <a:rPr lang="en-US" baseline="0" dirty="0" err="1" smtClean="0"/>
              <a:t>Bruijn</a:t>
            </a:r>
            <a:r>
              <a:rPr lang="en-US" baseline="0" dirty="0" smtClean="0"/>
              <a:t> graph.</a:t>
            </a:r>
          </a:p>
          <a:p>
            <a:endParaRPr lang="en-US" baseline="0" dirty="0" smtClean="0"/>
          </a:p>
          <a:p>
            <a:endParaRPr lang="en-US" baseline="0" dirty="0" smtClean="0"/>
          </a:p>
          <a:p>
            <a:r>
              <a:rPr lang="en-US" baseline="0" dirty="0" smtClean="0"/>
              <a:t>This de </a:t>
            </a:r>
            <a:r>
              <a:rPr lang="en-US" baseline="0" dirty="0" err="1" smtClean="0"/>
              <a:t>Bruijn</a:t>
            </a:r>
            <a:r>
              <a:rPr lang="en-US" baseline="0" dirty="0" smtClean="0"/>
              <a:t> graph is a very effective and compact way of representing the sequence data within the reads. For example,  hundreds of millions of reads can be sequenced, and the identical sequence regions within reads become compressed into individual nodes within the graph.  </a:t>
            </a:r>
          </a:p>
          <a:p>
            <a:endParaRPr lang="en-US" baseline="0" dirty="0" smtClean="0"/>
          </a:p>
          <a:p>
            <a:r>
              <a:rPr lang="en-US" baseline="0" dirty="0" smtClean="0"/>
              <a:t>At positions where related sequences diverge due to allelic polymorphisms, splicing variations, repeats, or due to sequencing errors, the graph will branch and can form bulges or loops.</a:t>
            </a:r>
          </a:p>
        </p:txBody>
      </p:sp>
      <p:sp>
        <p:nvSpPr>
          <p:cNvPr id="4" name="Slide Number Placeholder 3"/>
          <p:cNvSpPr>
            <a:spLocks noGrp="1"/>
          </p:cNvSpPr>
          <p:nvPr>
            <p:ph type="sldNum" sz="quarter" idx="10"/>
          </p:nvPr>
        </p:nvSpPr>
        <p:spPr/>
        <p:txBody>
          <a:bodyPr/>
          <a:lstStyle/>
          <a:p>
            <a:fld id="{30E72A38-0CC0-EF4E-A68F-1E223AB6AA86}" type="slidenum">
              <a:rPr lang="en-US" smtClean="0"/>
              <a:t>26</a:t>
            </a:fld>
            <a:endParaRPr lang="en-US"/>
          </a:p>
        </p:txBody>
      </p:sp>
    </p:spTree>
    <p:extLst>
      <p:ext uri="{BB962C8B-B14F-4D97-AF65-F5344CB8AC3E}">
        <p14:creationId xmlns:p14="http://schemas.microsoft.com/office/powerpoint/2010/main" val="277005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building the graph from all the reads, the graph is typically pruned to remove bubbles and structures that likely stem from sequencing errors, </a:t>
            </a:r>
          </a:p>
          <a:p>
            <a:endParaRPr lang="en-US" baseline="0" dirty="0" smtClean="0"/>
          </a:p>
          <a:p>
            <a:r>
              <a:rPr lang="en-US" baseline="0" dirty="0" smtClean="0"/>
              <a:t>and the graph is further simplified by collapsing those nodes that form linear </a:t>
            </a:r>
            <a:r>
              <a:rPr lang="en-US" baseline="0" dirty="0" err="1" smtClean="0"/>
              <a:t>unbranched</a:t>
            </a:r>
            <a:r>
              <a:rPr lang="en-US" baseline="0" dirty="0" smtClean="0"/>
              <a:t> chains of overlapping k-</a:t>
            </a:r>
            <a:r>
              <a:rPr lang="en-US" baseline="0" dirty="0" err="1" smtClean="0"/>
              <a:t>mers</a:t>
            </a:r>
            <a:r>
              <a:rPr lang="en-US" baseline="0" dirty="0" smtClean="0"/>
              <a:t>.  </a:t>
            </a:r>
          </a:p>
          <a:p>
            <a:r>
              <a:rPr lang="en-US" dirty="0" smtClean="0"/>
              <a:t>--</a:t>
            </a:r>
          </a:p>
          <a:p>
            <a:endParaRPr lang="en-US" dirty="0" smtClean="0"/>
          </a:p>
          <a:p>
            <a:r>
              <a:rPr lang="en-US" dirty="0" smtClean="0"/>
              <a:t>For</a:t>
            </a:r>
            <a:r>
              <a:rPr lang="en-US" baseline="0" dirty="0" smtClean="0"/>
              <a:t> example, this linear chain of </a:t>
            </a:r>
            <a:r>
              <a:rPr lang="en-US" baseline="0" dirty="0" err="1" smtClean="0"/>
              <a:t>kmers</a:t>
            </a:r>
            <a:r>
              <a:rPr lang="en-US" baseline="0" dirty="0" smtClean="0"/>
              <a:t> is compressed into a single node in the compacted graph.</a:t>
            </a:r>
            <a:endParaRPr lang="en-US" dirty="0"/>
          </a:p>
        </p:txBody>
      </p:sp>
      <p:sp>
        <p:nvSpPr>
          <p:cNvPr id="4" name="Slide Number Placeholder 3"/>
          <p:cNvSpPr>
            <a:spLocks noGrp="1"/>
          </p:cNvSpPr>
          <p:nvPr>
            <p:ph type="sldNum" sz="quarter" idx="10"/>
          </p:nvPr>
        </p:nvSpPr>
        <p:spPr/>
        <p:txBody>
          <a:bodyPr/>
          <a:lstStyle/>
          <a:p>
            <a:fld id="{30E72A38-0CC0-EF4E-A68F-1E223AB6AA86}" type="slidenum">
              <a:rPr lang="en-US" smtClean="0"/>
              <a:t>27</a:t>
            </a:fld>
            <a:endParaRPr lang="en-US"/>
          </a:p>
        </p:txBody>
      </p:sp>
    </p:spTree>
    <p:extLst>
      <p:ext uri="{BB962C8B-B14F-4D97-AF65-F5344CB8AC3E}">
        <p14:creationId xmlns:p14="http://schemas.microsoft.com/office/powerpoint/2010/main" val="2367809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to reconstruct transcripts, we define</a:t>
            </a:r>
            <a:r>
              <a:rPr lang="en-US" baseline="0" dirty="0" smtClean="0"/>
              <a:t> paths in the graph that are supported by the reads, and traverse those paths to reconstruct complete isoform sequences.</a:t>
            </a:r>
            <a:endParaRPr lang="en-US" dirty="0" smtClean="0"/>
          </a:p>
          <a:p>
            <a:endParaRPr lang="en-US" dirty="0" smtClean="0"/>
          </a:p>
          <a:p>
            <a:r>
              <a:rPr lang="en-US" dirty="0" smtClean="0"/>
              <a:t>--</a:t>
            </a:r>
          </a:p>
          <a:p>
            <a:endParaRPr lang="en-US" dirty="0" smtClean="0"/>
          </a:p>
          <a:p>
            <a:r>
              <a:rPr lang="en-US" dirty="0" smtClean="0"/>
              <a:t>In</a:t>
            </a:r>
            <a:r>
              <a:rPr lang="en-US" baseline="0" dirty="0" smtClean="0"/>
              <a:t> this example, there are again four possible paths from the beginning to the end of the graph, each path shown traced by a different color.  </a:t>
            </a:r>
          </a:p>
          <a:p>
            <a:endParaRPr lang="en-US" baseline="0" dirty="0" smtClean="0"/>
          </a:p>
          <a:p>
            <a:r>
              <a:rPr lang="en-US" baseline="0" dirty="0" smtClean="0"/>
              <a:t>By traversing each path, a different transcript sequence is generated.   </a:t>
            </a:r>
          </a:p>
          <a:p>
            <a:endParaRPr lang="en-US" baseline="0" dirty="0" smtClean="0"/>
          </a:p>
          <a:p>
            <a:r>
              <a:rPr lang="en-US" baseline="0" dirty="0" smtClean="0"/>
              <a:t>--</a:t>
            </a:r>
          </a:p>
          <a:p>
            <a:endParaRPr lang="en-US" baseline="0" dirty="0" smtClean="0"/>
          </a:p>
          <a:p>
            <a:r>
              <a:rPr lang="en-US" baseline="0" dirty="0" smtClean="0"/>
              <a:t>Again, there are many different algorithms and techniques for defining best paths within this graph, and ideally the best paths reported are those that are best supported by the RNA-</a:t>
            </a:r>
            <a:r>
              <a:rPr lang="en-US" baseline="0" dirty="0" err="1" smtClean="0"/>
              <a:t>Seq</a:t>
            </a:r>
            <a:r>
              <a:rPr lang="en-US" baseline="0" dirty="0" smtClean="0"/>
              <a:t> data, taking into account the paths supported by individual read sequences and any mate-pairing information that may be available.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30E72A38-0CC0-EF4E-A68F-1E223AB6AA86}" type="slidenum">
              <a:rPr lang="en-US" smtClean="0"/>
              <a:t>28</a:t>
            </a:fld>
            <a:endParaRPr lang="en-US"/>
          </a:p>
        </p:txBody>
      </p:sp>
    </p:spTree>
    <p:extLst>
      <p:ext uri="{BB962C8B-B14F-4D97-AF65-F5344CB8AC3E}">
        <p14:creationId xmlns:p14="http://schemas.microsoft.com/office/powerpoint/2010/main" val="1034445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genome and transcriptome</a:t>
            </a:r>
            <a:r>
              <a:rPr lang="en-US" baseline="0" dirty="0" smtClean="0"/>
              <a:t> assemblers make use of de </a:t>
            </a:r>
            <a:r>
              <a:rPr lang="en-US" baseline="0" dirty="0" err="1" smtClean="0"/>
              <a:t>Bruijn</a:t>
            </a:r>
            <a:r>
              <a:rPr lang="en-US" baseline="0" dirty="0" smtClean="0"/>
              <a:t> graphs for assembly, but they are tuned to assemble reads according to very different expected characteristics.   This is why you wouldn’t want to leverage a genome assembler for </a:t>
            </a:r>
            <a:r>
              <a:rPr lang="en-US" baseline="0" dirty="0" err="1" smtClean="0"/>
              <a:t>transcriptome</a:t>
            </a:r>
            <a:r>
              <a:rPr lang="en-US" baseline="0" dirty="0" smtClean="0"/>
              <a:t> assembly and vice-versa, since each method is highly specialized.</a:t>
            </a:r>
            <a:endParaRPr lang="en-US" dirty="0" smtClean="0"/>
          </a:p>
          <a:p>
            <a:endParaRPr lang="en-US" dirty="0" smtClean="0"/>
          </a:p>
          <a:p>
            <a:endParaRPr lang="en-US" baseline="0" dirty="0" smtClean="0"/>
          </a:p>
          <a:p>
            <a:r>
              <a:rPr lang="en-US" dirty="0" smtClean="0"/>
              <a:t>Some of the key differences between</a:t>
            </a:r>
            <a:r>
              <a:rPr lang="en-US" baseline="0" dirty="0" smtClean="0"/>
              <a:t> what’s expected by</a:t>
            </a:r>
            <a:r>
              <a:rPr lang="en-US" dirty="0" smtClean="0"/>
              <a:t> genome and transcriptome</a:t>
            </a:r>
            <a:r>
              <a:rPr lang="en-US" baseline="0" dirty="0" smtClean="0"/>
              <a:t> assemblers include the following:</a:t>
            </a:r>
          </a:p>
          <a:p>
            <a:endParaRPr lang="en-US" baseline="0" dirty="0" smtClean="0"/>
          </a:p>
          <a:p>
            <a:r>
              <a:rPr lang="en-US" baseline="0" dirty="0" smtClean="0"/>
              <a:t>--</a:t>
            </a:r>
          </a:p>
          <a:p>
            <a:endParaRPr lang="en-US" baseline="0" dirty="0" smtClean="0"/>
          </a:p>
          <a:p>
            <a:r>
              <a:rPr lang="en-US" dirty="0" smtClean="0"/>
              <a:t>Genome assemblers expect</a:t>
            </a:r>
            <a:r>
              <a:rPr lang="en-US" baseline="0" dirty="0" smtClean="0"/>
              <a:t> that read coverage is going to be rather uniform and will often discard sequences that occur at high coverage as repetitive sequences.  In contrast, transcriptome assembly needs to consider a wide range of coverage levels spanning several orders of magnitude since sequences with high coverage are more likely to represent highly expressed transcripts instead of repeats.</a:t>
            </a:r>
          </a:p>
          <a:p>
            <a:endParaRPr lang="en-US" baseline="0" dirty="0" smtClean="0"/>
          </a:p>
          <a:p>
            <a:r>
              <a:rPr lang="en-US" baseline="0" dirty="0" smtClean="0"/>
              <a:t>--</a:t>
            </a:r>
          </a:p>
          <a:p>
            <a:endParaRPr lang="en-US" baseline="0" dirty="0" smtClean="0"/>
          </a:p>
          <a:p>
            <a:r>
              <a:rPr lang="en-US" baseline="0" dirty="0" smtClean="0"/>
              <a:t>Genome assemblers typically aim to generate a single </a:t>
            </a:r>
            <a:r>
              <a:rPr lang="en-US" baseline="0" dirty="0" err="1" smtClean="0"/>
              <a:t>contig</a:t>
            </a:r>
            <a:r>
              <a:rPr lang="en-US" baseline="0" dirty="0" smtClean="0"/>
              <a:t> per locus.  In transcriptome assembly, it’s understood that single genes can generate many alternatively spliced transcripts, and multiple </a:t>
            </a:r>
            <a:r>
              <a:rPr lang="en-US" baseline="0" dirty="0" err="1" smtClean="0"/>
              <a:t>contigs</a:t>
            </a:r>
            <a:r>
              <a:rPr lang="en-US" baseline="0" dirty="0" smtClean="0"/>
              <a:t> are reported per locus where evidence of transcript complexity exists.</a:t>
            </a:r>
          </a:p>
          <a:p>
            <a:endParaRPr lang="en-US" baseline="0" dirty="0" smtClean="0"/>
          </a:p>
          <a:p>
            <a:r>
              <a:rPr lang="en-US" baseline="0" dirty="0" smtClean="0"/>
              <a:t>--</a:t>
            </a:r>
          </a:p>
          <a:p>
            <a:endParaRPr lang="en-US" baseline="0" dirty="0" smtClean="0"/>
          </a:p>
          <a:p>
            <a:r>
              <a:rPr lang="en-US" baseline="0" dirty="0" smtClean="0"/>
              <a:t>Genome assemblers aim to produce small numbers of very long </a:t>
            </a:r>
            <a:r>
              <a:rPr lang="en-US" baseline="0" dirty="0" err="1" smtClean="0"/>
              <a:t>contig</a:t>
            </a:r>
            <a:r>
              <a:rPr lang="en-US" baseline="0" dirty="0" smtClean="0"/>
              <a:t>, ideally reconstructing entire </a:t>
            </a:r>
            <a:r>
              <a:rPr lang="en-US" baseline="0" dirty="0" err="1" smtClean="0"/>
              <a:t>megabase</a:t>
            </a:r>
            <a:r>
              <a:rPr lang="en-US" baseline="0" dirty="0" smtClean="0"/>
              <a:t>-sized chromosomes where possible.  Transcriptome assemblers are generally tasked with assembling many thousands of separate transcripts, on the order of thousands of bases in length.</a:t>
            </a:r>
          </a:p>
          <a:p>
            <a:endParaRPr lang="en-US" baseline="0" dirty="0" smtClean="0"/>
          </a:p>
          <a:p>
            <a:r>
              <a:rPr lang="en-US" baseline="0" dirty="0" smtClean="0"/>
              <a:t>--</a:t>
            </a:r>
          </a:p>
          <a:p>
            <a:endParaRPr lang="en-US" baseline="0" dirty="0" smtClean="0"/>
          </a:p>
          <a:p>
            <a:r>
              <a:rPr lang="en-US" baseline="0" dirty="0" smtClean="0"/>
              <a:t>Finally, in genome assembly, reads are assumed to be derived from either strand of the double-stranded DNA molecule.  Conventional RNA-</a:t>
            </a:r>
            <a:r>
              <a:rPr lang="en-US" baseline="0" dirty="0" err="1" smtClean="0"/>
              <a:t>Seq</a:t>
            </a:r>
            <a:r>
              <a:rPr lang="en-US" baseline="0" dirty="0" smtClean="0"/>
              <a:t> offers the option of generating strand-specific data, and Transcriptome assemblers need to consider strand-specific data in order to assemble sense and antisense transcripts separately.</a:t>
            </a:r>
          </a:p>
          <a:p>
            <a:endParaRPr lang="en-US" baseline="0" dirty="0" smtClean="0"/>
          </a:p>
        </p:txBody>
      </p:sp>
      <p:sp>
        <p:nvSpPr>
          <p:cNvPr id="4" name="Slide Number Placeholder 3"/>
          <p:cNvSpPr>
            <a:spLocks noGrp="1"/>
          </p:cNvSpPr>
          <p:nvPr>
            <p:ph type="sldNum" sz="quarter" idx="10"/>
          </p:nvPr>
        </p:nvSpPr>
        <p:spPr/>
        <p:txBody>
          <a:bodyPr/>
          <a:lstStyle/>
          <a:p>
            <a:fld id="{AEB432F8-549B-8D4E-891A-567AC352434D}" type="slidenum">
              <a:rPr lang="en-US" smtClean="0"/>
              <a:t>29</a:t>
            </a:fld>
            <a:endParaRPr lang="en-US"/>
          </a:p>
        </p:txBody>
      </p:sp>
    </p:spTree>
    <p:extLst>
      <p:ext uri="{BB962C8B-B14F-4D97-AF65-F5344CB8AC3E}">
        <p14:creationId xmlns:p14="http://schemas.microsoft.com/office/powerpoint/2010/main" val="1236000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significant difference between Trinity</a:t>
            </a:r>
            <a:r>
              <a:rPr lang="en-US" baseline="0" dirty="0" smtClean="0"/>
              <a:t> as compared to all other assemblers is how it goes about building the graphs.</a:t>
            </a:r>
          </a:p>
          <a:p>
            <a:endParaRPr lang="en-US" baseline="0" dirty="0" smtClean="0"/>
          </a:p>
          <a:p>
            <a:r>
              <a:rPr lang="en-US" baseline="0" dirty="0" smtClean="0"/>
              <a:t>Genome assemblers (and other </a:t>
            </a:r>
            <a:r>
              <a:rPr lang="en-US" baseline="0" dirty="0" err="1" smtClean="0"/>
              <a:t>transcriptome</a:t>
            </a:r>
            <a:r>
              <a:rPr lang="en-US" baseline="0" dirty="0" smtClean="0"/>
              <a:t> assemblers that are built on top of genome assemblers) typically build single large graphs.</a:t>
            </a:r>
          </a:p>
          <a:p>
            <a:endParaRPr lang="en-US" baseline="0" dirty="0" smtClean="0"/>
          </a:p>
          <a:p>
            <a:r>
              <a:rPr lang="en-US" baseline="0" dirty="0" smtClean="0"/>
              <a:t>Trinity instead tries to partition the data into many thousands of small graphs, ideally one graph per expressed gene.  This is possible because most expressed transcripts tend to be non-overlapping. </a:t>
            </a:r>
          </a:p>
          <a:p>
            <a:endParaRPr lang="en-US" baseline="0" dirty="0" smtClean="0"/>
          </a:p>
          <a:p>
            <a:r>
              <a:rPr lang="en-US" baseline="0" dirty="0" smtClean="0"/>
              <a:t>Having many small graphs lends itself to massive parallel processing, which is an added computational benefit.</a:t>
            </a:r>
            <a:endParaRPr lang="en-US" dirty="0"/>
          </a:p>
        </p:txBody>
      </p:sp>
      <p:sp>
        <p:nvSpPr>
          <p:cNvPr id="4" name="Slide Number Placeholder 3"/>
          <p:cNvSpPr>
            <a:spLocks noGrp="1"/>
          </p:cNvSpPr>
          <p:nvPr>
            <p:ph type="sldNum" sz="quarter" idx="10"/>
          </p:nvPr>
        </p:nvSpPr>
        <p:spPr/>
        <p:txBody>
          <a:bodyPr/>
          <a:lstStyle/>
          <a:p>
            <a:fld id="{AEB432F8-549B-8D4E-891A-567AC352434D}" type="slidenum">
              <a:rPr lang="en-US" smtClean="0"/>
              <a:t>30</a:t>
            </a:fld>
            <a:endParaRPr lang="en-US"/>
          </a:p>
        </p:txBody>
      </p:sp>
    </p:spTree>
    <p:extLst>
      <p:ext uri="{BB962C8B-B14F-4D97-AF65-F5344CB8AC3E}">
        <p14:creationId xmlns:p14="http://schemas.microsoft.com/office/powerpoint/2010/main" val="41732613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Here’s a high-level overview of the whole Trinity assembly algorithm.</a:t>
            </a:r>
          </a:p>
          <a:p>
            <a:endParaRPr lang="en-US" baseline="0" dirty="0" smtClean="0"/>
          </a:p>
          <a:p>
            <a:r>
              <a:rPr lang="en-US" baseline="0" dirty="0" smtClean="0"/>
              <a:t>We call it Trinity because it involves three major steps that we’ve built into three separate software modules.</a:t>
            </a:r>
          </a:p>
          <a:p>
            <a:endParaRPr lang="en-US" baseline="0" dirty="0" smtClean="0"/>
          </a:p>
          <a:p>
            <a:r>
              <a:rPr lang="en-US" baseline="0" dirty="0" smtClean="0"/>
              <a:t>It starts with Inchworm, which first assembles the RNA-</a:t>
            </a:r>
            <a:r>
              <a:rPr lang="en-US" baseline="0" dirty="0" err="1" smtClean="0"/>
              <a:t>Seq</a:t>
            </a:r>
            <a:r>
              <a:rPr lang="en-US" baseline="0" dirty="0" smtClean="0"/>
              <a:t> data into linear </a:t>
            </a:r>
            <a:r>
              <a:rPr lang="en-US" baseline="0" dirty="0" err="1" smtClean="0"/>
              <a:t>contigs</a:t>
            </a:r>
            <a:r>
              <a:rPr lang="en-US" baseline="0" dirty="0" smtClean="0"/>
              <a:t>.  </a:t>
            </a:r>
          </a:p>
          <a:p>
            <a:endParaRPr lang="en-US" baseline="0" dirty="0" smtClean="0"/>
          </a:p>
          <a:p>
            <a:r>
              <a:rPr lang="en-US" baseline="0" dirty="0" smtClean="0"/>
              <a:t>Then, Chrysalis groups </a:t>
            </a:r>
            <a:r>
              <a:rPr lang="en-US" baseline="0" dirty="0" err="1" smtClean="0"/>
              <a:t>contigs</a:t>
            </a:r>
            <a:r>
              <a:rPr lang="en-US" baseline="0" dirty="0" smtClean="0"/>
              <a:t> that are related due to alternative splicing or gene duplication and constructs de </a:t>
            </a:r>
            <a:r>
              <a:rPr lang="en-US" baseline="0" dirty="0" err="1" smtClean="0"/>
              <a:t>bruijn</a:t>
            </a:r>
            <a:r>
              <a:rPr lang="en-US" baseline="0" dirty="0" smtClean="0"/>
              <a:t> graphs.</a:t>
            </a:r>
          </a:p>
          <a:p>
            <a:endParaRPr lang="en-US" baseline="0" dirty="0" smtClean="0"/>
          </a:p>
          <a:p>
            <a:r>
              <a:rPr lang="en-US" baseline="0" dirty="0" smtClean="0"/>
              <a:t>Finally, Butterfly examines reads in the context of the de </a:t>
            </a:r>
            <a:r>
              <a:rPr lang="en-US" baseline="0" dirty="0" err="1" smtClean="0"/>
              <a:t>bruijn</a:t>
            </a:r>
            <a:r>
              <a:rPr lang="en-US" baseline="0" dirty="0" smtClean="0"/>
              <a:t> graphs, and reports the final full-length transcripts and isoforms of transcripts.</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pPr/>
              <a:t>31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inchworm algorithm</a:t>
            </a:r>
            <a:r>
              <a:rPr lang="en-US" baseline="0" dirty="0" smtClean="0"/>
              <a:t> is quite simple.</a:t>
            </a:r>
            <a:endParaRPr lang="en-US" dirty="0" smtClean="0"/>
          </a:p>
          <a:p>
            <a:endParaRPr lang="en-US" dirty="0" smtClean="0"/>
          </a:p>
          <a:p>
            <a:r>
              <a:rPr lang="en-US" dirty="0" smtClean="0"/>
              <a:t>It first decomposes reads into</a:t>
            </a:r>
            <a:r>
              <a:rPr lang="en-US" baseline="0" dirty="0" smtClean="0"/>
              <a:t> a catalog of</a:t>
            </a:r>
            <a:r>
              <a:rPr lang="en-US" dirty="0" smtClean="0"/>
              <a:t> overlapping </a:t>
            </a:r>
            <a:r>
              <a:rPr lang="en-US" dirty="0" err="1" smtClean="0"/>
              <a:t>Kmers</a:t>
            </a:r>
            <a:r>
              <a:rPr lang="en-US" dirty="0" smtClean="0"/>
              <a:t>, </a:t>
            </a:r>
          </a:p>
          <a:p>
            <a:r>
              <a:rPr lang="en-US" dirty="0" smtClean="0"/>
              <a:t>----</a:t>
            </a:r>
          </a:p>
          <a:p>
            <a:r>
              <a:rPr lang="en-US" dirty="0" smtClean="0"/>
              <a:t>and</a:t>
            </a:r>
            <a:r>
              <a:rPr lang="en-US" baseline="0" dirty="0" smtClean="0"/>
              <a:t> builds a </a:t>
            </a:r>
            <a:r>
              <a:rPr lang="en-US" baseline="0" dirty="0" err="1" smtClean="0"/>
              <a:t>hashtable</a:t>
            </a:r>
            <a:r>
              <a:rPr lang="en-US" baseline="0" dirty="0" smtClean="0"/>
              <a:t> containing the </a:t>
            </a:r>
            <a:r>
              <a:rPr lang="en-US" baseline="0" dirty="0" err="1" smtClean="0"/>
              <a:t>kmers</a:t>
            </a:r>
            <a:r>
              <a:rPr lang="en-US" baseline="0" dirty="0" smtClean="0"/>
              <a:t> and the count of the number of times that </a:t>
            </a:r>
            <a:r>
              <a:rPr lang="en-US" baseline="0" dirty="0" err="1" smtClean="0"/>
              <a:t>kmer</a:t>
            </a:r>
            <a:r>
              <a:rPr lang="en-US" baseline="0" dirty="0" smtClean="0"/>
              <a:t> is found in all the reads.</a:t>
            </a:r>
            <a:endParaRPr lang="en-US"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solidFill>
                  <a:prstClr val="black"/>
                </a:solidFill>
                <a:latin typeface="Calibri"/>
              </a:rPr>
              <a:pPr/>
              <a:t>32</a:t>
            </a:fld>
            <a:endParaRPr lang="en-US">
              <a:solidFill>
                <a:prstClr val="black"/>
              </a:solidFill>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single most abundant </a:t>
            </a:r>
            <a:r>
              <a:rPr lang="en-US" baseline="0" dirty="0" err="1" smtClean="0"/>
              <a:t>kmer</a:t>
            </a:r>
            <a:r>
              <a:rPr lang="en-US" baseline="0" dirty="0" smtClean="0"/>
              <a:t> with reasonable sequence complexity is identified as a seed </a:t>
            </a:r>
            <a:r>
              <a:rPr lang="en-US" baseline="0" dirty="0" err="1" smtClean="0"/>
              <a:t>kmer</a:t>
            </a:r>
            <a:r>
              <a:rPr lang="en-US" baseline="0" dirty="0" smtClean="0"/>
              <a:t>.</a:t>
            </a:r>
          </a:p>
        </p:txBody>
      </p:sp>
      <p:sp>
        <p:nvSpPr>
          <p:cNvPr id="4" name="Slide Number Placeholder 3"/>
          <p:cNvSpPr>
            <a:spLocks noGrp="1"/>
          </p:cNvSpPr>
          <p:nvPr>
            <p:ph type="sldNum" sz="quarter" idx="10"/>
          </p:nvPr>
        </p:nvSpPr>
        <p:spPr/>
        <p:txBody>
          <a:bodyPr/>
          <a:lstStyle/>
          <a:p>
            <a:fld id="{4D49624B-E3E1-654D-8046-77FC332AB0C9}" type="slidenum">
              <a:rPr lang="en-US" smtClean="0">
                <a:solidFill>
                  <a:prstClr val="black"/>
                </a:solidFill>
                <a:latin typeface="Calibri"/>
              </a:rPr>
              <a:pPr/>
              <a:t>33</a:t>
            </a:fld>
            <a:endParaRPr lang="en-US">
              <a:solidFill>
                <a:prstClr val="black"/>
              </a:solidFill>
              <a:latin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This seed </a:t>
            </a:r>
            <a:r>
              <a:rPr lang="en-US" baseline="0" dirty="0" err="1" smtClean="0"/>
              <a:t>kmer</a:t>
            </a:r>
            <a:r>
              <a:rPr lang="en-US" baseline="0" dirty="0" smtClean="0"/>
              <a:t> is then extended at the 3’ end guided by the coverage of overlapping </a:t>
            </a:r>
            <a:r>
              <a:rPr lang="en-US" baseline="0" dirty="0" err="1" smtClean="0"/>
              <a:t>kmers</a:t>
            </a:r>
            <a:r>
              <a:rPr lang="en-US" baseline="0" dirty="0" smtClean="0"/>
              <a:t>.  </a:t>
            </a:r>
          </a:p>
          <a:p>
            <a:endParaRPr lang="en-US" baseline="0" dirty="0" smtClean="0"/>
          </a:p>
          <a:p>
            <a:r>
              <a:rPr lang="en-US" baseline="0" dirty="0" smtClean="0"/>
              <a:t>For each extension, there are four possible </a:t>
            </a:r>
            <a:r>
              <a:rPr lang="en-US" baseline="0" dirty="0" err="1" smtClean="0"/>
              <a:t>kmers</a:t>
            </a:r>
            <a:r>
              <a:rPr lang="en-US" baseline="0" dirty="0" smtClean="0"/>
              <a:t>, each ending with one of the four possible nucleotides. </a:t>
            </a:r>
            <a:endParaRPr lang="en-US" dirty="0"/>
          </a:p>
        </p:txBody>
      </p:sp>
      <p:sp>
        <p:nvSpPr>
          <p:cNvPr id="4" name="Slide Number Placeholder 3"/>
          <p:cNvSpPr>
            <a:spLocks noGrp="1"/>
          </p:cNvSpPr>
          <p:nvPr>
            <p:ph type="sldNum" sz="quarter" idx="10"/>
          </p:nvPr>
        </p:nvSpPr>
        <p:spPr/>
        <p:txBody>
          <a:bodyPr/>
          <a:lstStyle/>
          <a:p>
            <a:fld id="{4D49624B-E3E1-654D-8046-77FC332AB0C9}" type="slidenum">
              <a:rPr lang="en-US" smtClean="0">
                <a:solidFill>
                  <a:prstClr val="black"/>
                </a:solidFill>
                <a:latin typeface="Calibri"/>
              </a:rPr>
              <a:pPr/>
              <a:t>34</a:t>
            </a:fld>
            <a:endParaRPr lang="en-US">
              <a:solidFill>
                <a:prstClr val="black"/>
              </a:solidFill>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Clusters of aligned reads reveal the exon and intron components of transcript structures, and these alignments can be further assembled into transcript isoforms.</a:t>
            </a:r>
          </a:p>
          <a:p>
            <a:endParaRPr lang="en-US" baseline="0" dirty="0" smtClean="0"/>
          </a:p>
          <a:p>
            <a:r>
              <a:rPr lang="en-US" baseline="0" dirty="0" smtClean="0"/>
              <a:t>Whenever there are multiple introns that overlap but have different splice sites, we have evidence of alternative splicing, as those splicing events had to derive from differently processed transcript molecules.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pPr/>
              <a:t>8</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 </a:t>
            </a:r>
            <a:r>
              <a:rPr lang="en-US" baseline="0" dirty="0" smtClean="0"/>
              <a:t>possible overlapping </a:t>
            </a:r>
            <a:r>
              <a:rPr lang="en-US" baseline="0" dirty="0" err="1" smtClean="0"/>
              <a:t>kmers</a:t>
            </a:r>
            <a:r>
              <a:rPr lang="en-US" baseline="0" dirty="0" smtClean="0"/>
              <a:t> is looked up in the </a:t>
            </a:r>
            <a:r>
              <a:rPr lang="en-US" baseline="0" dirty="0" err="1" smtClean="0"/>
              <a:t>kmer</a:t>
            </a:r>
            <a:r>
              <a:rPr lang="en-US" baseline="0" dirty="0" smtClean="0"/>
              <a:t> catalog to determine their frequency within the reads.</a:t>
            </a:r>
          </a:p>
          <a:p>
            <a:endParaRPr lang="en-US" baseline="0" dirty="0" smtClean="0"/>
          </a:p>
          <a:p>
            <a:r>
              <a:rPr lang="en-US" baseline="0" dirty="0" smtClean="0"/>
              <a:t>In this toy example, the </a:t>
            </a:r>
            <a:r>
              <a:rPr lang="en-US" baseline="0" dirty="0" err="1" smtClean="0"/>
              <a:t>kmer</a:t>
            </a:r>
            <a:r>
              <a:rPr lang="en-US" baseline="0" dirty="0" smtClean="0"/>
              <a:t> ending with ‘G’ is found 4 times.</a:t>
            </a:r>
            <a:endParaRPr lang="en-US" dirty="0"/>
          </a:p>
        </p:txBody>
      </p:sp>
      <p:sp>
        <p:nvSpPr>
          <p:cNvPr id="4" name="Slide Number Placeholder 3"/>
          <p:cNvSpPr>
            <a:spLocks noGrp="1"/>
          </p:cNvSpPr>
          <p:nvPr>
            <p:ph type="sldNum" sz="quarter" idx="10"/>
          </p:nvPr>
        </p:nvSpPr>
        <p:spPr/>
        <p:txBody>
          <a:bodyPr/>
          <a:lstStyle/>
          <a:p>
            <a:fld id="{4D49624B-E3E1-654D-8046-77FC332AB0C9}" type="slidenum">
              <a:rPr lang="en-US" smtClean="0">
                <a:solidFill>
                  <a:prstClr val="black"/>
                </a:solidFill>
                <a:latin typeface="Calibri"/>
              </a:rPr>
              <a:pPr/>
              <a:t>35</a:t>
            </a:fld>
            <a:endParaRPr lang="en-US">
              <a:solidFill>
                <a:prstClr val="black"/>
              </a:solidFill>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is found once.</a:t>
            </a:r>
          </a:p>
        </p:txBody>
      </p:sp>
      <p:sp>
        <p:nvSpPr>
          <p:cNvPr id="4" name="Slide Number Placeholder 3"/>
          <p:cNvSpPr>
            <a:spLocks noGrp="1"/>
          </p:cNvSpPr>
          <p:nvPr>
            <p:ph type="sldNum" sz="quarter" idx="10"/>
          </p:nvPr>
        </p:nvSpPr>
        <p:spPr/>
        <p:txBody>
          <a:bodyPr/>
          <a:lstStyle/>
          <a:p>
            <a:fld id="{4D49624B-E3E1-654D-8046-77FC332AB0C9}" type="slidenum">
              <a:rPr lang="en-US" smtClean="0">
                <a:solidFill>
                  <a:prstClr val="black"/>
                </a:solidFill>
                <a:latin typeface="Calibri"/>
              </a:rPr>
              <a:pPr/>
              <a:t>36</a:t>
            </a:fld>
            <a:endParaRPr lang="en-US">
              <a:solidFill>
                <a:prstClr val="black"/>
              </a:solidFill>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a:t>
            </a:r>
            <a:r>
              <a:rPr lang="en-US" baseline="0" dirty="0" err="1" smtClean="0"/>
              <a:t>kmer</a:t>
            </a:r>
            <a:r>
              <a:rPr lang="en-US" baseline="0" dirty="0" smtClean="0"/>
              <a:t> ending with ‘T’ doesn’t exist in the reads, so it has a count of zero.</a:t>
            </a:r>
            <a:endParaRPr lang="en-US" dirty="0"/>
          </a:p>
        </p:txBody>
      </p:sp>
      <p:sp>
        <p:nvSpPr>
          <p:cNvPr id="4" name="Slide Number Placeholder 3"/>
          <p:cNvSpPr>
            <a:spLocks noGrp="1"/>
          </p:cNvSpPr>
          <p:nvPr>
            <p:ph type="sldNum" sz="quarter" idx="10"/>
          </p:nvPr>
        </p:nvSpPr>
        <p:spPr/>
        <p:txBody>
          <a:bodyPr/>
          <a:lstStyle/>
          <a:p>
            <a:fld id="{4D49624B-E3E1-654D-8046-77FC332AB0C9}" type="slidenum">
              <a:rPr lang="en-US" smtClean="0">
                <a:solidFill>
                  <a:prstClr val="black"/>
                </a:solidFill>
                <a:latin typeface="Calibri"/>
              </a:rPr>
              <a:pPr/>
              <a:t>37</a:t>
            </a:fld>
            <a:endParaRPr lang="en-US">
              <a:solidFill>
                <a:prstClr val="black"/>
              </a:solidFill>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the </a:t>
            </a:r>
            <a:r>
              <a:rPr lang="en-US" dirty="0" err="1" smtClean="0"/>
              <a:t>kmer</a:t>
            </a:r>
            <a:r>
              <a:rPr lang="en-US" dirty="0" smtClean="0"/>
              <a:t> ending with ‘C’ is found 4</a:t>
            </a:r>
            <a:r>
              <a:rPr lang="en-US" baseline="0" dirty="0" smtClean="0"/>
              <a:t> times.</a:t>
            </a:r>
            <a:endParaRPr lang="en-US" dirty="0"/>
          </a:p>
        </p:txBody>
      </p:sp>
      <p:sp>
        <p:nvSpPr>
          <p:cNvPr id="4" name="Slide Number Placeholder 3"/>
          <p:cNvSpPr>
            <a:spLocks noGrp="1"/>
          </p:cNvSpPr>
          <p:nvPr>
            <p:ph type="sldNum" sz="quarter" idx="10"/>
          </p:nvPr>
        </p:nvSpPr>
        <p:spPr/>
        <p:txBody>
          <a:bodyPr/>
          <a:lstStyle/>
          <a:p>
            <a:fld id="{4D49624B-E3E1-654D-8046-77FC332AB0C9}" type="slidenum">
              <a:rPr lang="en-US" smtClean="0">
                <a:solidFill>
                  <a:prstClr val="black"/>
                </a:solidFill>
                <a:latin typeface="Calibri"/>
              </a:rPr>
              <a:pPr/>
              <a:t>38</a:t>
            </a:fld>
            <a:endParaRPr lang="en-US">
              <a:solidFill>
                <a:prstClr val="black"/>
              </a:solidFill>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case we have a tie.</a:t>
            </a:r>
            <a:endParaRPr lang="en-US" dirty="0"/>
          </a:p>
        </p:txBody>
      </p:sp>
      <p:sp>
        <p:nvSpPr>
          <p:cNvPr id="4" name="Slide Number Placeholder 3"/>
          <p:cNvSpPr>
            <a:spLocks noGrp="1"/>
          </p:cNvSpPr>
          <p:nvPr>
            <p:ph type="sldNum" sz="quarter" idx="10"/>
          </p:nvPr>
        </p:nvSpPr>
        <p:spPr/>
        <p:txBody>
          <a:bodyPr/>
          <a:lstStyle/>
          <a:p>
            <a:fld id="{4D49624B-E3E1-654D-8046-77FC332AB0C9}" type="slidenum">
              <a:rPr lang="en-US" smtClean="0">
                <a:solidFill>
                  <a:prstClr val="black"/>
                </a:solidFill>
                <a:latin typeface="Calibri"/>
              </a:rPr>
              <a:pPr/>
              <a:t>39</a:t>
            </a:fld>
            <a:endParaRPr lang="en-US">
              <a:solidFill>
                <a:prstClr val="black"/>
              </a:solidFill>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we</a:t>
            </a:r>
            <a:r>
              <a:rPr lang="en-US" baseline="0" dirty="0" smtClean="0"/>
              <a:t> encounter a tie, we </a:t>
            </a:r>
            <a:r>
              <a:rPr lang="en-US" dirty="0" smtClean="0"/>
              <a:t>explore the</a:t>
            </a:r>
            <a:r>
              <a:rPr lang="en-US" baseline="0" dirty="0" smtClean="0"/>
              <a:t> tied paths recursively to find that extension that provides the highest cumulative coverage.</a:t>
            </a:r>
            <a:endParaRPr lang="en-US" dirty="0"/>
          </a:p>
        </p:txBody>
      </p:sp>
      <p:sp>
        <p:nvSpPr>
          <p:cNvPr id="4" name="Slide Number Placeholder 3"/>
          <p:cNvSpPr>
            <a:spLocks noGrp="1"/>
          </p:cNvSpPr>
          <p:nvPr>
            <p:ph type="sldNum" sz="quarter" idx="10"/>
          </p:nvPr>
        </p:nvSpPr>
        <p:spPr/>
        <p:txBody>
          <a:bodyPr/>
          <a:lstStyle/>
          <a:p>
            <a:fld id="{4D49624B-E3E1-654D-8046-77FC332AB0C9}" type="slidenum">
              <a:rPr lang="en-US" smtClean="0">
                <a:solidFill>
                  <a:prstClr val="black"/>
                </a:solidFill>
                <a:latin typeface="Calibri"/>
              </a:rPr>
              <a:pPr/>
              <a:t>40</a:t>
            </a:fld>
            <a:endParaRPr lang="en-US">
              <a:solidFill>
                <a:prstClr val="black"/>
              </a:solidFill>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case, the extension</a:t>
            </a:r>
            <a:r>
              <a:rPr lang="en-US" baseline="0" dirty="0" smtClean="0"/>
              <a:t> of two overlapping </a:t>
            </a:r>
            <a:r>
              <a:rPr lang="en-US" baseline="0" dirty="0" err="1" smtClean="0"/>
              <a:t>kmers</a:t>
            </a:r>
            <a:r>
              <a:rPr lang="en-US" baseline="0" dirty="0" smtClean="0"/>
              <a:t> ending with an ‘A’ provides the highest cumulative coverage, and so the other paths are ignored.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D49624B-E3E1-654D-8046-77FC332AB0C9}" type="slidenum">
              <a:rPr lang="en-US" smtClean="0">
                <a:solidFill>
                  <a:prstClr val="black"/>
                </a:solidFill>
                <a:latin typeface="Calibri"/>
              </a:rPr>
              <a:pPr/>
              <a:t>41</a:t>
            </a:fld>
            <a:endParaRPr lang="en-US">
              <a:solidFill>
                <a:prstClr val="black"/>
              </a:solidFill>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Extensions</a:t>
            </a:r>
            <a:r>
              <a:rPr lang="en-US" baseline="0" dirty="0" smtClean="0"/>
              <a:t> continue to occur in this way until there are no more </a:t>
            </a:r>
            <a:r>
              <a:rPr lang="en-US" baseline="0" dirty="0" err="1" smtClean="0"/>
              <a:t>kmers</a:t>
            </a:r>
            <a:r>
              <a:rPr lang="en-US" baseline="0" dirty="0" smtClean="0"/>
              <a:t> that provide for an extension.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D49624B-E3E1-654D-8046-77FC332AB0C9}" type="slidenum">
              <a:rPr lang="en-US" smtClean="0">
                <a:solidFill>
                  <a:prstClr val="black"/>
                </a:solidFill>
                <a:latin typeface="Calibri"/>
              </a:rPr>
              <a:pPr/>
              <a:t>42</a:t>
            </a:fld>
            <a:endParaRPr lang="en-US">
              <a:solidFill>
                <a:prstClr val="black"/>
              </a:solidFill>
              <a:latin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Then,</a:t>
            </a:r>
            <a:r>
              <a:rPr lang="en-US" baseline="0" dirty="0" smtClean="0"/>
              <a:t> we extend from right to left in the same manner, following the path of greatest coverage.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D49624B-E3E1-654D-8046-77FC332AB0C9}" type="slidenum">
              <a:rPr lang="en-US" smtClean="0">
                <a:solidFill>
                  <a:prstClr val="black"/>
                </a:solidFill>
                <a:latin typeface="Calibri"/>
              </a:rPr>
              <a:pPr/>
              <a:t>43</a:t>
            </a:fld>
            <a:endParaRPr lang="en-US">
              <a:solidFill>
                <a:prstClr val="black"/>
              </a:solidFill>
              <a:latin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Once the extension completes, the assembled </a:t>
            </a:r>
            <a:r>
              <a:rPr lang="en-US" dirty="0" err="1" smtClean="0"/>
              <a:t>contig</a:t>
            </a:r>
            <a:r>
              <a:rPr lang="en-US" dirty="0" smtClean="0"/>
              <a:t> is reported.</a:t>
            </a:r>
          </a:p>
          <a:p>
            <a:endParaRPr lang="en-US" dirty="0" smtClean="0"/>
          </a:p>
          <a:p>
            <a:r>
              <a:rPr lang="en-US" dirty="0" smtClean="0"/>
              <a:t>--transition—</a:t>
            </a:r>
          </a:p>
          <a:p>
            <a:endParaRPr lang="en-US" dirty="0" smtClean="0"/>
          </a:p>
          <a:p>
            <a:r>
              <a:rPr lang="en-US" dirty="0" smtClean="0"/>
              <a:t>The </a:t>
            </a:r>
            <a:r>
              <a:rPr lang="en-US" dirty="0" err="1" smtClean="0"/>
              <a:t>kmers</a:t>
            </a:r>
            <a:r>
              <a:rPr lang="en-US" dirty="0" smtClean="0"/>
              <a:t> found in the </a:t>
            </a:r>
            <a:r>
              <a:rPr lang="en-US" dirty="0" err="1" smtClean="0"/>
              <a:t>contig</a:t>
            </a:r>
            <a:r>
              <a:rPr lang="en-US" dirty="0" smtClean="0"/>
              <a:t> are removed</a:t>
            </a:r>
            <a:r>
              <a:rPr lang="en-US" baseline="0" dirty="0" smtClean="0"/>
              <a:t> from the </a:t>
            </a:r>
            <a:r>
              <a:rPr lang="en-US" baseline="0" dirty="0" err="1" smtClean="0"/>
              <a:t>kmer</a:t>
            </a:r>
            <a:r>
              <a:rPr lang="en-US" baseline="0" dirty="0" smtClean="0"/>
              <a:t> catalog, and the entire process is repeated starting from a new seed.  The Inchworm assembly ends when the entire k-</a:t>
            </a:r>
            <a:r>
              <a:rPr lang="en-US" baseline="0" dirty="0" err="1" smtClean="0"/>
              <a:t>mer</a:t>
            </a:r>
            <a:r>
              <a:rPr lang="en-US" baseline="0" dirty="0" smtClean="0"/>
              <a:t> catalog has been depleted.</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solidFill>
                  <a:prstClr val="black"/>
                </a:solidFill>
                <a:latin typeface="Calibri"/>
              </a:rPr>
              <a:pPr/>
              <a:t>44</a:t>
            </a:fld>
            <a:endParaRPr lang="en-US">
              <a:solidFill>
                <a:prstClr val="black"/>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Although there has been much progress in the last two decades towards sequencing and assembling genomes of a wide variety of model and non-model organisms, it is still very often the case that a reference genome is not available for your organism of interest, or that the reference genome that is available is not a perfect match to your sample, which could contain significant variation.</a:t>
            </a:r>
          </a:p>
          <a:p>
            <a:endParaRPr lang="en-US" baseline="0"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pPr/>
              <a:t>9</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Inchworm alone performs</a:t>
            </a:r>
            <a:r>
              <a:rPr lang="en-US" baseline="0" dirty="0" smtClean="0"/>
              <a:t> well at reconstructing full-length transcripts, but i</a:t>
            </a:r>
            <a:r>
              <a:rPr lang="en-US" dirty="0" smtClean="0"/>
              <a:t>n the case of alternative</a:t>
            </a:r>
            <a:r>
              <a:rPr lang="en-US" baseline="0" dirty="0" smtClean="0"/>
              <a:t> splicing, inchworm alone is unable to reconstruct full-length transcripts for each of the isoforms.</a:t>
            </a:r>
          </a:p>
          <a:p>
            <a:endParaRPr lang="en-US" baseline="0" dirty="0" smtClean="0"/>
          </a:p>
          <a:p>
            <a:r>
              <a:rPr lang="en-US" baseline="0" dirty="0" smtClean="0"/>
              <a:t>This is because it assembles </a:t>
            </a:r>
            <a:r>
              <a:rPr lang="en-US" baseline="0" dirty="0" err="1" smtClean="0"/>
              <a:t>contigs</a:t>
            </a:r>
            <a:r>
              <a:rPr lang="en-US" baseline="0" dirty="0" smtClean="0"/>
              <a:t> from unique </a:t>
            </a:r>
            <a:r>
              <a:rPr lang="en-US" baseline="0" dirty="0" err="1" smtClean="0"/>
              <a:t>kmers</a:t>
            </a:r>
            <a:r>
              <a:rPr lang="en-US" baseline="0" dirty="0" smtClean="0"/>
              <a:t> and the sequences shared between isoforms can be reported in only one Inchworm </a:t>
            </a:r>
            <a:r>
              <a:rPr lang="en-US" baseline="0" dirty="0" err="1" smtClean="0"/>
              <a:t>contig</a:t>
            </a:r>
            <a:r>
              <a:rPr lang="en-US" baseline="0" dirty="0" smtClean="0"/>
              <a:t>.</a:t>
            </a:r>
          </a:p>
          <a:p>
            <a:endParaRPr lang="en-US" baseline="0" dirty="0" smtClean="0"/>
          </a:p>
          <a:p>
            <a:r>
              <a:rPr lang="en-US" baseline="0" dirty="0" smtClean="0"/>
              <a:t>For example, here are two expressed isoforms which share the orange and green sequence regions in common, and Isoform A has a stretch of unique sequence shown in yellow, such as coming from an exon skipped in isoform B.</a:t>
            </a:r>
          </a:p>
          <a:p>
            <a:endParaRPr lang="en-US" baseline="0" dirty="0" smtClean="0"/>
          </a:p>
          <a:p>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solidFill>
                  <a:prstClr val="black"/>
                </a:solidFill>
                <a:latin typeface="Calibri"/>
              </a:rPr>
              <a:pPr/>
              <a:t>45</a:t>
            </a:fld>
            <a:endParaRPr lang="en-US">
              <a:solidFill>
                <a:prstClr val="black"/>
              </a:solidFill>
              <a:latin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This can be represented graphically like so.   Based on the read support, we find that Isoform B is highly expressed as compared to Isoform A, and we indicate that in the graph by the thicker edge.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solidFill>
                  <a:prstClr val="black"/>
                </a:solidFill>
                <a:latin typeface="Calibri"/>
              </a:rPr>
              <a:pPr/>
              <a:t>46</a:t>
            </a:fld>
            <a:endParaRPr lang="en-US">
              <a:solidFill>
                <a:prstClr val="black"/>
              </a:solidFill>
              <a:latin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83306" eaLnBrk="1" fontAlgn="auto" hangingPunct="1">
              <a:spcBef>
                <a:spcPts val="0"/>
              </a:spcBef>
              <a:spcAft>
                <a:spcPts val="0"/>
              </a:spcAft>
              <a:defRPr/>
            </a:pPr>
            <a:r>
              <a:rPr lang="en-US" baseline="0" dirty="0" smtClean="0"/>
              <a:t>When Inchworm greedily assembles k-</a:t>
            </a:r>
            <a:r>
              <a:rPr lang="en-US" baseline="0" dirty="0" err="1" smtClean="0"/>
              <a:t>mers</a:t>
            </a:r>
            <a:r>
              <a:rPr lang="en-US" baseline="0" dirty="0" smtClean="0"/>
              <a:t>,  it will often report the more highly expressed isoform as a single full-length </a:t>
            </a:r>
            <a:r>
              <a:rPr lang="en-US" baseline="0" dirty="0" err="1" smtClean="0"/>
              <a:t>contig</a:t>
            </a:r>
            <a:r>
              <a:rPr lang="en-US" baseline="0" dirty="0" smtClean="0"/>
              <a:t>.</a:t>
            </a:r>
          </a:p>
          <a:p>
            <a:pPr defTabSz="483306" eaLnBrk="1" fontAlgn="auto" hangingPunct="1">
              <a:spcBef>
                <a:spcPts val="0"/>
              </a:spcBef>
              <a:spcAft>
                <a:spcPts val="0"/>
              </a:spcAft>
              <a:defRPr/>
            </a:pPr>
            <a:endParaRPr lang="en-US" baseline="0" dirty="0" smtClean="0"/>
          </a:p>
          <a:p>
            <a:pPr defTabSz="483306" eaLnBrk="1" fontAlgn="auto" hangingPunct="1">
              <a:spcBef>
                <a:spcPts val="0"/>
              </a:spcBef>
              <a:spcAft>
                <a:spcPts val="0"/>
              </a:spcAft>
              <a:defRPr/>
            </a:pPr>
            <a:endParaRPr lang="en-US" baseline="0" dirty="0" smtClean="0"/>
          </a:p>
          <a:p>
            <a:pPr defTabSz="483306" eaLnBrk="1" fontAlgn="auto" hangingPunct="1">
              <a:spcBef>
                <a:spcPts val="0"/>
              </a:spcBef>
              <a:spcAft>
                <a:spcPts val="0"/>
              </a:spcAft>
              <a:defRPr/>
            </a:pPr>
            <a:endParaRPr lang="en-US" baseline="0"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solidFill>
                  <a:prstClr val="black"/>
                </a:solidFill>
                <a:latin typeface="Calibri"/>
              </a:rPr>
              <a:pPr/>
              <a:t>47</a:t>
            </a:fld>
            <a:endParaRPr lang="en-US">
              <a:solidFill>
                <a:prstClr val="black"/>
              </a:solidFill>
              <a:latin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83306" eaLnBrk="1" fontAlgn="auto" hangingPunct="1">
              <a:spcBef>
                <a:spcPts val="0"/>
              </a:spcBef>
              <a:spcAft>
                <a:spcPts val="0"/>
              </a:spcAft>
              <a:defRPr/>
            </a:pPr>
            <a:r>
              <a:rPr lang="en-US" baseline="0" dirty="0" smtClean="0"/>
              <a:t>And only the unique regions of alternatively spliced isoforms are reported as separate </a:t>
            </a:r>
            <a:r>
              <a:rPr lang="en-US" baseline="0" dirty="0" err="1" smtClean="0"/>
              <a:t>contigs</a:t>
            </a:r>
            <a:r>
              <a:rPr lang="en-US" baseline="0" dirty="0" smtClean="0"/>
              <a:t>.  </a:t>
            </a:r>
          </a:p>
          <a:p>
            <a:pPr defTabSz="483306" eaLnBrk="1" fontAlgn="auto" hangingPunct="1">
              <a:spcBef>
                <a:spcPts val="0"/>
              </a:spcBef>
              <a:spcAft>
                <a:spcPts val="0"/>
              </a:spcAft>
              <a:defRPr/>
            </a:pPr>
            <a:endParaRPr lang="en-US" baseline="0" dirty="0" smtClean="0"/>
          </a:p>
          <a:p>
            <a:pPr defTabSz="483306" eaLnBrk="1" fontAlgn="auto" hangingPunct="1">
              <a:spcBef>
                <a:spcPts val="0"/>
              </a:spcBef>
              <a:spcAft>
                <a:spcPts val="0"/>
              </a:spcAft>
              <a:defRPr/>
            </a:pPr>
            <a:r>
              <a:rPr lang="en-US" baseline="0" dirty="0" smtClean="0"/>
              <a:t>Again, these </a:t>
            </a:r>
            <a:r>
              <a:rPr lang="en-US" baseline="0" dirty="0" err="1" smtClean="0"/>
              <a:t>contigs</a:t>
            </a:r>
            <a:r>
              <a:rPr lang="en-US" baseline="0" dirty="0" smtClean="0"/>
              <a:t> share no k-</a:t>
            </a:r>
            <a:r>
              <a:rPr lang="en-US" baseline="0" dirty="0" err="1" smtClean="0"/>
              <a:t>mers</a:t>
            </a:r>
            <a:r>
              <a:rPr lang="en-US" baseline="0" dirty="0" smtClean="0"/>
              <a:t> in common.</a:t>
            </a:r>
          </a:p>
          <a:p>
            <a:pPr defTabSz="483306" eaLnBrk="1" fontAlgn="auto" hangingPunct="1">
              <a:spcBef>
                <a:spcPts val="0"/>
              </a:spcBef>
              <a:spcAft>
                <a:spcPts val="0"/>
              </a:spcAft>
              <a:defRPr/>
            </a:pPr>
            <a:endParaRPr lang="en-US" baseline="0" dirty="0" smtClean="0"/>
          </a:p>
          <a:p>
            <a:pPr defTabSz="483306" eaLnBrk="1" fontAlgn="auto" hangingPunct="1">
              <a:spcBef>
                <a:spcPts val="0"/>
              </a:spcBef>
              <a:spcAft>
                <a:spcPts val="0"/>
              </a:spcAft>
              <a:defRPr/>
            </a:pPr>
            <a:r>
              <a:rPr lang="en-US" baseline="0" dirty="0" smtClean="0"/>
              <a:t>The remaining components of Trinity are responsible for linking these related </a:t>
            </a:r>
            <a:r>
              <a:rPr lang="en-US" baseline="0" dirty="0" err="1" smtClean="0"/>
              <a:t>contigs</a:t>
            </a:r>
            <a:r>
              <a:rPr lang="en-US" baseline="0" dirty="0" smtClean="0"/>
              <a:t> together and reporting more complete sequences for each.  This is where Chrysalis first comes in.</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solidFill>
                  <a:prstClr val="black"/>
                </a:solidFill>
                <a:latin typeface="Calibri"/>
              </a:rPr>
              <a:pPr/>
              <a:t>48</a:t>
            </a:fld>
            <a:endParaRPr lang="en-US">
              <a:solidFill>
                <a:prstClr val="black"/>
              </a:solidFill>
              <a:latin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Although these inchworm </a:t>
            </a:r>
            <a:r>
              <a:rPr lang="en-US" baseline="0" dirty="0" err="1" smtClean="0"/>
              <a:t>contigs</a:t>
            </a:r>
            <a:r>
              <a:rPr lang="en-US" baseline="0" dirty="0" smtClean="0"/>
              <a:t> lack complete </a:t>
            </a:r>
            <a:r>
              <a:rPr lang="en-US" baseline="0" dirty="0" err="1" smtClean="0"/>
              <a:t>kmers</a:t>
            </a:r>
            <a:r>
              <a:rPr lang="en-US" baseline="0" dirty="0" smtClean="0"/>
              <a:t> in common, they maintain partial </a:t>
            </a:r>
            <a:r>
              <a:rPr lang="en-US" baseline="0" dirty="0" err="1" smtClean="0"/>
              <a:t>kmer</a:t>
            </a:r>
            <a:r>
              <a:rPr lang="en-US" baseline="0" dirty="0" smtClean="0"/>
              <a:t> overlap at points where the </a:t>
            </a:r>
            <a:r>
              <a:rPr lang="en-US" baseline="0" dirty="0" err="1" smtClean="0"/>
              <a:t>isoforms</a:t>
            </a:r>
            <a:r>
              <a:rPr lang="en-US" baseline="0" dirty="0" smtClean="0"/>
              <a:t> diverge.</a:t>
            </a:r>
          </a:p>
          <a:p>
            <a:endParaRPr lang="en-US" baseline="0" dirty="0" smtClean="0"/>
          </a:p>
          <a:p>
            <a:r>
              <a:rPr lang="en-US" baseline="0" dirty="0" smtClean="0"/>
              <a:t>The smaller </a:t>
            </a:r>
            <a:r>
              <a:rPr lang="en-US" baseline="0" dirty="0" err="1" smtClean="0"/>
              <a:t>contig</a:t>
            </a:r>
            <a:r>
              <a:rPr lang="en-US" baseline="0" dirty="0" smtClean="0"/>
              <a:t> can still be associated with the larger </a:t>
            </a:r>
            <a:r>
              <a:rPr lang="en-US" baseline="0" dirty="0" err="1" smtClean="0"/>
              <a:t>contig</a:t>
            </a:r>
            <a:r>
              <a:rPr lang="en-US" baseline="0" dirty="0" smtClean="0"/>
              <a:t> based on these partial </a:t>
            </a:r>
            <a:r>
              <a:rPr lang="en-US" baseline="0" dirty="0" err="1" smtClean="0"/>
              <a:t>kmers</a:t>
            </a:r>
            <a:r>
              <a:rPr lang="en-US" baseline="0" dirty="0" smtClean="0"/>
              <a:t> of length k-1, and we can find reads to support the junction.</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solidFill>
                  <a:prstClr val="black"/>
                </a:solidFill>
                <a:latin typeface="Calibri"/>
              </a:rPr>
              <a:pPr/>
              <a:t>49</a:t>
            </a:fld>
            <a:endParaRPr lang="en-US">
              <a:solidFill>
                <a:prstClr val="black"/>
              </a:solidFill>
              <a:latin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The Chrysalis tool, in the next step, exploits these partial </a:t>
            </a:r>
            <a:r>
              <a:rPr lang="en-US" baseline="0" dirty="0" err="1" smtClean="0"/>
              <a:t>kmers</a:t>
            </a:r>
            <a:r>
              <a:rPr lang="en-US" baseline="0" dirty="0" smtClean="0"/>
              <a:t> to regroup related </a:t>
            </a:r>
            <a:r>
              <a:rPr lang="en-US" baseline="0" dirty="0" err="1" smtClean="0"/>
              <a:t>contigs</a:t>
            </a:r>
            <a:r>
              <a:rPr lang="en-US" baseline="0" dirty="0" smtClean="0"/>
              <a:t>.  If reads exist that support the junction at the k-1 overlaps, then Chrysalis will cluster the inchworm </a:t>
            </a:r>
            <a:r>
              <a:rPr lang="en-US" baseline="0" dirty="0" err="1" smtClean="0"/>
              <a:t>contigs</a:t>
            </a:r>
            <a:r>
              <a:rPr lang="en-US" baseline="0" dirty="0" smtClean="0"/>
              <a:t> together.</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solidFill>
                  <a:prstClr val="black"/>
                </a:solidFill>
                <a:latin typeface="Calibri"/>
              </a:rPr>
              <a:pPr/>
              <a:t>50</a:t>
            </a:fld>
            <a:endParaRPr lang="en-US">
              <a:solidFill>
                <a:prstClr val="black"/>
              </a:solidFill>
              <a:latin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is a high-level overview of the Chrysalis operations.</a:t>
            </a:r>
            <a:endParaRPr lang="en-US" dirty="0" smtClean="0"/>
          </a:p>
          <a:p>
            <a:endParaRPr lang="en-US" dirty="0" smtClean="0"/>
          </a:p>
          <a:p>
            <a:r>
              <a:rPr lang="en-US" dirty="0" smtClean="0"/>
              <a:t>Chrysalis</a:t>
            </a:r>
            <a:r>
              <a:rPr lang="en-US" baseline="0" dirty="0" smtClean="0"/>
              <a:t> clusters related </a:t>
            </a:r>
            <a:r>
              <a:rPr lang="en-US" baseline="0" dirty="0" err="1" smtClean="0"/>
              <a:t>contigs</a:t>
            </a:r>
            <a:r>
              <a:rPr lang="en-US" baseline="0" dirty="0" smtClean="0"/>
              <a:t> based on these k-1mer overlaps.</a:t>
            </a:r>
          </a:p>
          <a:p>
            <a:r>
              <a:rPr lang="en-US" baseline="0" dirty="0" err="1" smtClean="0"/>
              <a:t>Chyrsalis</a:t>
            </a:r>
            <a:r>
              <a:rPr lang="en-US" baseline="0" dirty="0" smtClean="0"/>
              <a:t> also leverages read pairing information to join minimally overlapping </a:t>
            </a:r>
            <a:r>
              <a:rPr lang="en-US" baseline="0" dirty="0" err="1" smtClean="0"/>
              <a:t>contigs</a:t>
            </a:r>
            <a:r>
              <a:rPr lang="en-US" baseline="0" dirty="0" smtClean="0"/>
              <a:t>.</a:t>
            </a:r>
          </a:p>
          <a:p>
            <a:endParaRPr lang="en-US" baseline="0" dirty="0" smtClean="0"/>
          </a:p>
          <a:p>
            <a:r>
              <a:rPr lang="en-US" baseline="0" dirty="0" smtClean="0"/>
              <a:t>--</a:t>
            </a:r>
          </a:p>
          <a:p>
            <a:endParaRPr lang="en-US" baseline="0" dirty="0" smtClean="0"/>
          </a:p>
          <a:p>
            <a:r>
              <a:rPr lang="en-US" baseline="0" dirty="0" smtClean="0"/>
              <a:t>After identifying the connected inchworm </a:t>
            </a:r>
            <a:r>
              <a:rPr lang="en-US" baseline="0" dirty="0" err="1" smtClean="0"/>
              <a:t>contigs</a:t>
            </a:r>
            <a:r>
              <a:rPr lang="en-US" baseline="0" dirty="0" smtClean="0"/>
              <a:t>, it constructs a separate de </a:t>
            </a:r>
            <a:r>
              <a:rPr lang="en-US" baseline="0" dirty="0" err="1" smtClean="0"/>
              <a:t>Bruijn</a:t>
            </a:r>
            <a:r>
              <a:rPr lang="en-US" baseline="0" dirty="0" smtClean="0"/>
              <a:t> graph for each group.</a:t>
            </a:r>
          </a:p>
          <a:p>
            <a:endParaRPr lang="en-US" baseline="0" dirty="0" smtClean="0"/>
          </a:p>
          <a:p>
            <a:r>
              <a:rPr lang="en-US" baseline="0" dirty="0" smtClean="0"/>
              <a:t>(Again, the de </a:t>
            </a:r>
            <a:r>
              <a:rPr lang="en-US" baseline="0" dirty="0" err="1" smtClean="0"/>
              <a:t>Bruijn</a:t>
            </a:r>
            <a:r>
              <a:rPr lang="en-US" baseline="0" dirty="0" smtClean="0"/>
              <a:t> graph represents the overlaps between adjacent </a:t>
            </a:r>
            <a:r>
              <a:rPr lang="en-US" baseline="0" dirty="0" err="1" smtClean="0"/>
              <a:t>kmers</a:t>
            </a:r>
            <a:r>
              <a:rPr lang="en-US" baseline="0" dirty="0" smtClean="0"/>
              <a:t> in the sequences with branches at sites of variation.)</a:t>
            </a:r>
          </a:p>
          <a:p>
            <a:endParaRPr lang="en-US" baseline="0"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solidFill>
                  <a:prstClr val="black"/>
                </a:solidFill>
                <a:latin typeface="Calibri"/>
              </a:rPr>
              <a:pPr/>
              <a:t>51</a:t>
            </a:fld>
            <a:endParaRPr lang="en-US">
              <a:solidFill>
                <a:prstClr val="black"/>
              </a:solidFill>
              <a:latin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this is how we end up with many separate graphs, ideally one graph per gene, with each graph representing the transcriptional complexity at that locus.  </a:t>
            </a:r>
          </a:p>
          <a:p>
            <a:endParaRPr lang="en-US" baseline="0" dirty="0" smtClean="0"/>
          </a:p>
          <a:p>
            <a:r>
              <a:rPr lang="en-US" baseline="0" dirty="0" smtClean="0"/>
              <a:t>These graphs can then be processed in a parallel fashion by the next step of Trinity involving Butterfly.</a:t>
            </a:r>
          </a:p>
          <a:p>
            <a:endParaRPr lang="en-US" dirty="0"/>
          </a:p>
        </p:txBody>
      </p:sp>
      <p:sp>
        <p:nvSpPr>
          <p:cNvPr id="4" name="Slide Number Placeholder 3"/>
          <p:cNvSpPr>
            <a:spLocks noGrp="1"/>
          </p:cNvSpPr>
          <p:nvPr>
            <p:ph type="sldNum" sz="quarter" idx="10"/>
          </p:nvPr>
        </p:nvSpPr>
        <p:spPr/>
        <p:txBody>
          <a:bodyPr/>
          <a:lstStyle/>
          <a:p>
            <a:fld id="{30E72A38-0CC0-EF4E-A68F-1E223AB6AA86}" type="slidenum">
              <a:rPr lang="en-US" smtClean="0">
                <a:solidFill>
                  <a:prstClr val="black"/>
                </a:solidFill>
                <a:latin typeface="Calibri"/>
              </a:rPr>
              <a:pPr/>
              <a:t>52</a:t>
            </a:fld>
            <a:endParaRPr lang="en-US">
              <a:solidFill>
                <a:prstClr val="black"/>
              </a:solidFill>
              <a:latin typeface="Calibri"/>
            </a:endParaRPr>
          </a:p>
        </p:txBody>
      </p:sp>
    </p:spTree>
    <p:extLst>
      <p:ext uri="{BB962C8B-B14F-4D97-AF65-F5344CB8AC3E}">
        <p14:creationId xmlns:p14="http://schemas.microsoft.com/office/powerpoint/2010/main" val="40793960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Butterfly operates on each of</a:t>
            </a:r>
            <a:r>
              <a:rPr lang="en-US" baseline="0" dirty="0" smtClean="0"/>
              <a:t> these graphs independently.</a:t>
            </a:r>
          </a:p>
          <a:p>
            <a:endParaRPr lang="en-US" baseline="0" dirty="0" smtClean="0"/>
          </a:p>
          <a:p>
            <a:r>
              <a:rPr lang="en-US" baseline="0" dirty="0" smtClean="0"/>
              <a:t>It first compacts the de </a:t>
            </a:r>
            <a:r>
              <a:rPr lang="en-US" baseline="0" dirty="0" err="1" smtClean="0"/>
              <a:t>Bruijn</a:t>
            </a:r>
            <a:r>
              <a:rPr lang="en-US" baseline="0" dirty="0" smtClean="0"/>
              <a:t> graph by collapsing the </a:t>
            </a:r>
            <a:r>
              <a:rPr lang="en-US" baseline="0" dirty="0" err="1" smtClean="0"/>
              <a:t>unbranched</a:t>
            </a:r>
            <a:r>
              <a:rPr lang="en-US" baseline="0" dirty="0" smtClean="0"/>
              <a:t> stretches, as described earlier.</a:t>
            </a:r>
          </a:p>
          <a:p>
            <a:endParaRPr lang="en-US" baseline="0" dirty="0" smtClean="0"/>
          </a:p>
          <a:p>
            <a:r>
              <a:rPr lang="en-US" baseline="0" dirty="0" smtClean="0"/>
              <a:t>It then threads the original sequencing reads into the graph, tracking the paths occupied by the reads and those paths supported by mate pairs.</a:t>
            </a:r>
          </a:p>
          <a:p>
            <a:endParaRPr lang="en-US" baseline="0" dirty="0" smtClean="0"/>
          </a:p>
          <a:p>
            <a:r>
              <a:rPr lang="en-US" baseline="0" dirty="0" smtClean="0"/>
              <a:t>Butterfly then reports the most probable paths through the graph supported by the reads and read pairings, emitting full-length transcripts for </a:t>
            </a:r>
            <a:r>
              <a:rPr lang="en-US" baseline="0" dirty="0" smtClean="0">
                <a:solidFill>
                  <a:srgbClr val="FF0000"/>
                </a:solidFill>
              </a:rPr>
              <a:t>isoforms and </a:t>
            </a:r>
            <a:r>
              <a:rPr lang="en-US" baseline="0" dirty="0" err="1" smtClean="0">
                <a:solidFill>
                  <a:srgbClr val="FF0000"/>
                </a:solidFill>
              </a:rPr>
              <a:t>paralogs</a:t>
            </a:r>
            <a:r>
              <a:rPr lang="en-US" baseline="0" dirty="0" smtClean="0">
                <a:solidFill>
                  <a:srgbClr val="FF0000"/>
                </a:solidFill>
              </a:rPr>
              <a:t>.</a:t>
            </a:r>
          </a:p>
          <a:p>
            <a:endParaRPr lang="en-US" baseline="0"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solidFill>
                  <a:prstClr val="black"/>
                </a:solidFill>
                <a:latin typeface="Calibri"/>
              </a:rPr>
              <a:pPr/>
              <a:t>53</a:t>
            </a:fld>
            <a:endParaRPr lang="en-US">
              <a:solidFill>
                <a:prstClr val="black"/>
              </a:solidFill>
              <a:latin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a:t>
            </a:r>
            <a:r>
              <a:rPr lang="en-US" baseline="0" dirty="0" smtClean="0"/>
              <a:t> real example to demonstrate how this works in practice.</a:t>
            </a:r>
            <a:endParaRPr lang="en-US" dirty="0" smtClean="0"/>
          </a:p>
          <a:p>
            <a:endParaRPr lang="en-US" dirty="0" smtClean="0"/>
          </a:p>
          <a:p>
            <a:r>
              <a:rPr lang="en-US" dirty="0" smtClean="0"/>
              <a:t>In</a:t>
            </a:r>
            <a:r>
              <a:rPr lang="en-US" baseline="0" dirty="0" smtClean="0"/>
              <a:t> our mouse RNA-</a:t>
            </a:r>
            <a:r>
              <a:rPr lang="en-US" baseline="0" dirty="0" err="1" smtClean="0"/>
              <a:t>Seq</a:t>
            </a:r>
            <a:r>
              <a:rPr lang="en-US" baseline="0" dirty="0" smtClean="0"/>
              <a:t> data set, we find a compacted de </a:t>
            </a:r>
            <a:r>
              <a:rPr lang="en-US" baseline="0" dirty="0" err="1" smtClean="0"/>
              <a:t>Bruijn</a:t>
            </a:r>
            <a:r>
              <a:rPr lang="en-US" baseline="0" dirty="0" smtClean="0"/>
              <a:t> graph that has three nodes.  </a:t>
            </a:r>
            <a:endParaRPr lang="en-US" dirty="0"/>
          </a:p>
        </p:txBody>
      </p:sp>
      <p:sp>
        <p:nvSpPr>
          <p:cNvPr id="4" name="Slide Number Placeholder 3"/>
          <p:cNvSpPr>
            <a:spLocks noGrp="1"/>
          </p:cNvSpPr>
          <p:nvPr>
            <p:ph type="sldNum" sz="quarter" idx="10"/>
          </p:nvPr>
        </p:nvSpPr>
        <p:spPr/>
        <p:txBody>
          <a:bodyPr/>
          <a:lstStyle/>
          <a:p>
            <a:fld id="{AEB432F8-549B-8D4E-891A-567AC352434D}" type="slidenum">
              <a:rPr lang="en-US" smtClean="0">
                <a:solidFill>
                  <a:prstClr val="black"/>
                </a:solidFill>
                <a:latin typeface="Calibri"/>
              </a:rPr>
              <a:pPr/>
              <a:t>54</a:t>
            </a:fld>
            <a:endParaRPr lang="en-US">
              <a:solidFill>
                <a:prstClr val="black"/>
              </a:solidFill>
              <a:latin typeface="Calibri"/>
            </a:endParaRPr>
          </a:p>
        </p:txBody>
      </p:sp>
    </p:spTree>
    <p:extLst>
      <p:ext uri="{BB962C8B-B14F-4D97-AF65-F5344CB8AC3E}">
        <p14:creationId xmlns:p14="http://schemas.microsoft.com/office/powerpoint/2010/main" val="334704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Instead of reconstructing transcripts using a reference genome, transcripts</a:t>
            </a:r>
            <a:r>
              <a:rPr lang="en-US" baseline="0" dirty="0" smtClean="0"/>
              <a:t> can be reconstructed in a genome-free way in a process termed de novo assembly.</a:t>
            </a:r>
            <a:endParaRPr lang="en-US" dirty="0" smtClean="0"/>
          </a:p>
          <a:p>
            <a:endParaRPr lang="en-US" dirty="0" smtClean="0"/>
          </a:p>
          <a:p>
            <a:r>
              <a:rPr lang="en-US" dirty="0" smtClean="0"/>
              <a:t>Here,</a:t>
            </a:r>
            <a:r>
              <a:rPr lang="en-US" baseline="0" dirty="0" smtClean="0"/>
              <a:t> overlapping sequences between reads are directly leveraged to assemble longer transcript sequences.</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pPr/>
              <a:t>10</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traversing</a:t>
            </a:r>
            <a:r>
              <a:rPr lang="en-US" baseline="0" dirty="0" smtClean="0"/>
              <a:t> the path from the top blue node to the bottom green node, we generate a single transcript sequence.</a:t>
            </a:r>
            <a:endParaRPr lang="en-US" dirty="0"/>
          </a:p>
        </p:txBody>
      </p:sp>
      <p:sp>
        <p:nvSpPr>
          <p:cNvPr id="4" name="Slide Number Placeholder 3"/>
          <p:cNvSpPr>
            <a:spLocks noGrp="1"/>
          </p:cNvSpPr>
          <p:nvPr>
            <p:ph type="sldNum" sz="quarter" idx="10"/>
          </p:nvPr>
        </p:nvSpPr>
        <p:spPr/>
        <p:txBody>
          <a:bodyPr/>
          <a:lstStyle/>
          <a:p>
            <a:fld id="{AEB432F8-549B-8D4E-891A-567AC352434D}" type="slidenum">
              <a:rPr lang="en-US" smtClean="0">
                <a:solidFill>
                  <a:prstClr val="black"/>
                </a:solidFill>
                <a:latin typeface="Calibri"/>
              </a:rPr>
              <a:pPr/>
              <a:t>55</a:t>
            </a:fld>
            <a:endParaRPr lang="en-US">
              <a:solidFill>
                <a:prstClr val="black"/>
              </a:solidFill>
              <a:latin typeface="Calibri"/>
            </a:endParaRPr>
          </a:p>
        </p:txBody>
      </p:sp>
    </p:spTree>
    <p:extLst>
      <p:ext uri="{BB962C8B-B14F-4D97-AF65-F5344CB8AC3E}">
        <p14:creationId xmlns:p14="http://schemas.microsoft.com/office/powerpoint/2010/main" val="15178088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traversing the alternative path</a:t>
            </a:r>
            <a:r>
              <a:rPr lang="en-US" baseline="0" dirty="0" smtClean="0"/>
              <a:t> through the red node, we generate another transcript sequence.  This second transcript shares the blue and green segments, but contains an additional internal red segment.</a:t>
            </a:r>
            <a:endParaRPr lang="en-US" dirty="0"/>
          </a:p>
        </p:txBody>
      </p:sp>
      <p:sp>
        <p:nvSpPr>
          <p:cNvPr id="4" name="Slide Number Placeholder 3"/>
          <p:cNvSpPr>
            <a:spLocks noGrp="1"/>
          </p:cNvSpPr>
          <p:nvPr>
            <p:ph type="sldNum" sz="quarter" idx="10"/>
          </p:nvPr>
        </p:nvSpPr>
        <p:spPr/>
        <p:txBody>
          <a:bodyPr/>
          <a:lstStyle/>
          <a:p>
            <a:fld id="{AEB432F8-549B-8D4E-891A-567AC352434D}" type="slidenum">
              <a:rPr lang="en-US" smtClean="0">
                <a:solidFill>
                  <a:prstClr val="black"/>
                </a:solidFill>
                <a:latin typeface="Calibri"/>
              </a:rPr>
              <a:pPr/>
              <a:t>56</a:t>
            </a:fld>
            <a:endParaRPr lang="en-US">
              <a:solidFill>
                <a:prstClr val="black"/>
              </a:solidFill>
              <a:latin typeface="Calibri"/>
            </a:endParaRPr>
          </a:p>
        </p:txBody>
      </p:sp>
    </p:spTree>
    <p:extLst>
      <p:ext uri="{BB962C8B-B14F-4D97-AF65-F5344CB8AC3E}">
        <p14:creationId xmlns:p14="http://schemas.microsoft.com/office/powerpoint/2010/main" val="3569960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mapping the</a:t>
            </a:r>
            <a:r>
              <a:rPr lang="en-US" baseline="0" dirty="0" smtClean="0"/>
              <a:t> transcripts to the reference genome sequence we can see that the inserted sequence actually corresponds to a cassette exon that is alternatively spliced, and novel given that it wasn’t found in the reference transcript structure.</a:t>
            </a:r>
            <a:endParaRPr lang="en-US" dirty="0"/>
          </a:p>
        </p:txBody>
      </p:sp>
      <p:sp>
        <p:nvSpPr>
          <p:cNvPr id="4" name="Slide Number Placeholder 3"/>
          <p:cNvSpPr>
            <a:spLocks noGrp="1"/>
          </p:cNvSpPr>
          <p:nvPr>
            <p:ph type="sldNum" sz="quarter" idx="10"/>
          </p:nvPr>
        </p:nvSpPr>
        <p:spPr/>
        <p:txBody>
          <a:bodyPr/>
          <a:lstStyle/>
          <a:p>
            <a:fld id="{AEB432F8-549B-8D4E-891A-567AC352434D}" type="slidenum">
              <a:rPr lang="en-US" smtClean="0">
                <a:solidFill>
                  <a:prstClr val="black"/>
                </a:solidFill>
                <a:latin typeface="Calibri"/>
              </a:rPr>
              <a:pPr/>
              <a:t>57</a:t>
            </a:fld>
            <a:endParaRPr lang="en-US">
              <a:solidFill>
                <a:prstClr val="black"/>
              </a:solidFill>
              <a:latin typeface="Calibri"/>
            </a:endParaRPr>
          </a:p>
        </p:txBody>
      </p:sp>
    </p:spTree>
    <p:extLst>
      <p:ext uri="{BB962C8B-B14F-4D97-AF65-F5344CB8AC3E}">
        <p14:creationId xmlns:p14="http://schemas.microsoft.com/office/powerpoint/2010/main" val="26277364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transcript</a:t>
            </a:r>
            <a:r>
              <a:rPr lang="en-US" baseline="0" dirty="0" smtClean="0"/>
              <a:t> graphs are far more complex.</a:t>
            </a:r>
          </a:p>
          <a:p>
            <a:endParaRPr lang="en-US" baseline="0" dirty="0" smtClean="0"/>
          </a:p>
          <a:p>
            <a:r>
              <a:rPr lang="en-US" baseline="0" dirty="0" smtClean="0"/>
              <a:t>Here we have an example of two such transcripts derived from </a:t>
            </a:r>
            <a:r>
              <a:rPr lang="en-US" baseline="0" dirty="0" err="1" smtClean="0"/>
              <a:t>paralogous</a:t>
            </a:r>
            <a:r>
              <a:rPr lang="en-US" baseline="0" dirty="0" smtClean="0"/>
              <a:t> genes that became intertwined in the compacted graph due to stretches of sequence identity among segments of the transcripts.</a:t>
            </a:r>
          </a:p>
          <a:p>
            <a:endParaRPr lang="en-US" baseline="0" dirty="0" smtClean="0"/>
          </a:p>
          <a:p>
            <a:r>
              <a:rPr lang="en-US" baseline="0" dirty="0" smtClean="0"/>
              <a:t>Shared sequences are represented by the central sequence nodes and </a:t>
            </a:r>
            <a:r>
              <a:rPr lang="en-US" baseline="0" dirty="0" err="1" smtClean="0"/>
              <a:t>paralog</a:t>
            </a:r>
            <a:r>
              <a:rPr lang="en-US" baseline="0" dirty="0" smtClean="0"/>
              <a:t>-specific sequences are represented by branched nodes.</a:t>
            </a:r>
          </a:p>
          <a:p>
            <a:endParaRPr lang="en-US" baseline="0" dirty="0" smtClean="0"/>
          </a:p>
          <a:p>
            <a:r>
              <a:rPr lang="en-US" baseline="0" dirty="0" smtClean="0"/>
              <a:t>By tracing consistent paths of reads through the graph, Butterfly is able to tease apart the </a:t>
            </a:r>
            <a:r>
              <a:rPr lang="en-US" baseline="0" dirty="0" err="1" smtClean="0"/>
              <a:t>paralogous</a:t>
            </a:r>
            <a:r>
              <a:rPr lang="en-US" baseline="0" dirty="0" smtClean="0"/>
              <a:t> gene sequences and report the individual transcripts.  In this case, the green path yields one of the transcripts and the red path yields the other.</a:t>
            </a:r>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4D49624B-E3E1-654D-8046-77FC332AB0C9}" type="slidenum">
              <a:rPr lang="en-US" smtClean="0">
                <a:solidFill>
                  <a:prstClr val="black"/>
                </a:solidFill>
                <a:latin typeface="Calibri"/>
              </a:rPr>
              <a:pPr/>
              <a:t>58</a:t>
            </a:fld>
            <a:endParaRPr lang="en-US">
              <a:solidFill>
                <a:prstClr val="black"/>
              </a:solidFill>
              <a:latin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These transcripts, when mapped to the mouse genome match perfectly with the reference gene structures.   Here, the reference structures are shown in blue, and the Trinity-reconstructed transcripts are shown below.</a:t>
            </a:r>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4D49624B-E3E1-654D-8046-77FC332AB0C9}" type="slidenum">
              <a:rPr lang="en-US" smtClean="0">
                <a:solidFill>
                  <a:prstClr val="black"/>
                </a:solidFill>
                <a:latin typeface="Calibri"/>
              </a:rPr>
              <a:pPr/>
              <a:t>59</a:t>
            </a:fld>
            <a:endParaRPr lang="en-US">
              <a:solidFill>
                <a:prstClr val="black"/>
              </a:solidFill>
              <a:latin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Trinity</a:t>
            </a:r>
            <a:r>
              <a:rPr lang="en-US" baseline="0" dirty="0" smtClean="0"/>
              <a:t> doesn’t absolutely require it, </a:t>
            </a:r>
            <a:r>
              <a:rPr lang="en-US" dirty="0" smtClean="0"/>
              <a:t>Strand</a:t>
            </a:r>
            <a:r>
              <a:rPr lang="en-US" baseline="0" dirty="0" smtClean="0"/>
              <a:t> specific </a:t>
            </a:r>
            <a:r>
              <a:rPr lang="en-US" baseline="0" dirty="0" err="1" smtClean="0"/>
              <a:t>rna-seq</a:t>
            </a:r>
            <a:r>
              <a:rPr lang="en-US" baseline="0" dirty="0" smtClean="0"/>
              <a:t> is the preferred substrate for </a:t>
            </a:r>
            <a:r>
              <a:rPr lang="en-US" baseline="0" dirty="0" err="1" smtClean="0"/>
              <a:t>transcriptome</a:t>
            </a:r>
            <a:r>
              <a:rPr lang="en-US" baseline="0" dirty="0" smtClean="0"/>
              <a:t> assembly.</a:t>
            </a:r>
          </a:p>
          <a:p>
            <a:endParaRPr lang="en-US" baseline="0" dirty="0" smtClean="0"/>
          </a:p>
          <a:p>
            <a:r>
              <a:rPr lang="en-US" baseline="0" dirty="0" smtClean="0"/>
              <a:t>Computationally, there are fewer confounding graph structures since forward </a:t>
            </a:r>
            <a:r>
              <a:rPr lang="en-US" baseline="0" dirty="0" err="1" smtClean="0"/>
              <a:t>kmers</a:t>
            </a:r>
            <a:r>
              <a:rPr lang="en-US" baseline="0" dirty="0" smtClean="0"/>
              <a:t> and the reverse complement </a:t>
            </a:r>
            <a:r>
              <a:rPr lang="en-US" baseline="0" dirty="0" err="1" smtClean="0"/>
              <a:t>kmers</a:t>
            </a:r>
            <a:r>
              <a:rPr lang="en-US" baseline="0" dirty="0" smtClean="0"/>
              <a:t> are treated as distinct.</a:t>
            </a:r>
          </a:p>
          <a:p>
            <a:endParaRPr lang="en-US" baseline="0" dirty="0" smtClean="0"/>
          </a:p>
          <a:p>
            <a:r>
              <a:rPr lang="en-US" baseline="0" dirty="0" smtClean="0"/>
              <a:t>Biologically, it’s important because it allows for the separation of sense and antisense transcription.</a:t>
            </a:r>
          </a:p>
          <a:p>
            <a:endParaRPr lang="en-US" baseline="0" dirty="0" smtClean="0"/>
          </a:p>
          <a:p>
            <a:r>
              <a:rPr lang="en-US" baseline="0" dirty="0" smtClean="0"/>
              <a:t>--</a:t>
            </a:r>
          </a:p>
          <a:p>
            <a:endParaRPr lang="en-US" baseline="0" dirty="0" smtClean="0"/>
          </a:p>
          <a:p>
            <a:r>
              <a:rPr lang="en-US" baseline="0" dirty="0" smtClean="0"/>
              <a:t>Our group at the Broad performed a study of the various methods for generating strand-specific RNA-</a:t>
            </a:r>
            <a:r>
              <a:rPr lang="en-US" baseline="0" dirty="0" err="1" smtClean="0"/>
              <a:t>Seq</a:t>
            </a:r>
            <a:r>
              <a:rPr lang="en-US" baseline="0" dirty="0" smtClean="0"/>
              <a:t>, </a:t>
            </a:r>
          </a:p>
          <a:p>
            <a:endParaRPr lang="en-US" baseline="0" dirty="0" smtClean="0"/>
          </a:p>
          <a:p>
            <a:r>
              <a:rPr lang="en-US" baseline="0" dirty="0" smtClean="0"/>
              <a:t>--</a:t>
            </a:r>
          </a:p>
          <a:p>
            <a:endParaRPr lang="en-US" baseline="0" dirty="0" smtClean="0"/>
          </a:p>
          <a:p>
            <a:r>
              <a:rPr lang="en-US" baseline="0" dirty="0" smtClean="0"/>
              <a:t>and we found the ‘</a:t>
            </a:r>
            <a:r>
              <a:rPr lang="en-US" baseline="0" dirty="0" err="1" smtClean="0"/>
              <a:t>dUTP</a:t>
            </a:r>
            <a:r>
              <a:rPr lang="en-US" baseline="0" dirty="0" smtClean="0"/>
              <a:t> second strand marking’ method to be the leading protocol.  </a:t>
            </a:r>
          </a:p>
          <a:p>
            <a:endParaRPr lang="en-US" baseline="0" dirty="0" smtClean="0"/>
          </a:p>
          <a:p>
            <a:r>
              <a:rPr lang="en-US" baseline="0" dirty="0" smtClean="0"/>
              <a:t>We routinely generate strand-specific RNA-</a:t>
            </a:r>
            <a:r>
              <a:rPr lang="en-US" baseline="0" dirty="0" err="1" smtClean="0"/>
              <a:t>Seq</a:t>
            </a:r>
            <a:r>
              <a:rPr lang="en-US" baseline="0" dirty="0" smtClean="0"/>
              <a:t> as our default protocol at the Broad, and there are now kits available that make the approach readily accessible.</a:t>
            </a:r>
          </a:p>
        </p:txBody>
      </p:sp>
      <p:sp>
        <p:nvSpPr>
          <p:cNvPr id="4" name="Slide Number Placeholder 3"/>
          <p:cNvSpPr>
            <a:spLocks noGrp="1"/>
          </p:cNvSpPr>
          <p:nvPr>
            <p:ph type="sldNum" sz="quarter" idx="10"/>
          </p:nvPr>
        </p:nvSpPr>
        <p:spPr/>
        <p:txBody>
          <a:bodyPr/>
          <a:lstStyle/>
          <a:p>
            <a:fld id="{AEB432F8-549B-8D4E-891A-567AC352434D}" type="slidenum">
              <a:rPr lang="en-US" smtClean="0">
                <a:solidFill>
                  <a:prstClr val="black"/>
                </a:solidFill>
                <a:latin typeface="Calibri"/>
              </a:rPr>
              <a:pPr/>
              <a:t>60</a:t>
            </a:fld>
            <a:endParaRPr lang="en-US">
              <a:solidFill>
                <a:prstClr val="black"/>
              </a:solidFill>
              <a:latin typeface="Calibri"/>
            </a:endParaRPr>
          </a:p>
        </p:txBody>
      </p:sp>
    </p:spTree>
    <p:extLst>
      <p:ext uri="{BB962C8B-B14F-4D97-AF65-F5344CB8AC3E}">
        <p14:creationId xmlns:p14="http://schemas.microsoft.com/office/powerpoint/2010/main" val="31944161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p:cNvSpPr>
            <a:spLocks noGrp="1" noChangeArrowheads="1"/>
          </p:cNvSpPr>
          <p:nvPr>
            <p:ph type="sldNum" sz="quarter" idx="5"/>
          </p:nvPr>
        </p:nvSpPr>
        <p:spPr>
          <a:noFill/>
        </p:spPr>
        <p:txBody>
          <a:bodyPr/>
          <a:lstStyle/>
          <a:p>
            <a:fld id="{CA0262FD-FB8C-406D-B036-5AB26A20A6AD}" type="slidenum">
              <a:rPr lang="en-US" smtClean="0">
                <a:solidFill>
                  <a:prstClr val="black"/>
                </a:solidFill>
                <a:latin typeface="Calibri"/>
              </a:rPr>
              <a:pPr/>
              <a:t>61</a:t>
            </a:fld>
            <a:endParaRPr lang="en-US" dirty="0" smtClean="0">
              <a:solidFill>
                <a:prstClr val="black"/>
              </a:solidFill>
              <a:latin typeface="Calibri"/>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dirty="0" smtClean="0">
              <a:latin typeface="Arial" pitchFamily="34" charset="0"/>
              <a:ea typeface="ＭＳ Ｐゴシック"/>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Strand-specific RNA-</a:t>
            </a:r>
            <a:r>
              <a:rPr lang="en-US" dirty="0" err="1" smtClean="0"/>
              <a:t>Seq</a:t>
            </a:r>
            <a:r>
              <a:rPr lang="en-US" dirty="0" smtClean="0"/>
              <a:t> is tremendously </a:t>
            </a:r>
            <a:r>
              <a:rPr lang="en-US" baseline="0" dirty="0" smtClean="0"/>
              <a:t>useful when applied to organisms that have compact genomes.</a:t>
            </a:r>
          </a:p>
          <a:p>
            <a:endParaRPr lang="en-US" baseline="0" dirty="0" smtClean="0"/>
          </a:p>
          <a:p>
            <a:r>
              <a:rPr lang="en-US" baseline="0" dirty="0" smtClean="0"/>
              <a:t>Here’s an example from </a:t>
            </a:r>
            <a:r>
              <a:rPr lang="en-US" baseline="0" dirty="0" err="1" smtClean="0"/>
              <a:t>Schizosaccharomyces</a:t>
            </a:r>
            <a:r>
              <a:rPr lang="en-US" baseline="0" dirty="0" smtClean="0"/>
              <a:t> </a:t>
            </a:r>
            <a:r>
              <a:rPr lang="en-US" baseline="0" dirty="0" err="1" smtClean="0"/>
              <a:t>pombe</a:t>
            </a:r>
            <a:r>
              <a:rPr lang="en-US" baseline="0" dirty="0" smtClean="0"/>
              <a:t> (fission yeast) where we have two known genes that are transcribed on opposite strands and point toward each other.</a:t>
            </a:r>
          </a:p>
          <a:p>
            <a:endParaRPr lang="en-US" baseline="0" dirty="0" smtClean="0"/>
          </a:p>
          <a:p>
            <a:r>
              <a:rPr lang="en-US" baseline="0" dirty="0" smtClean="0"/>
              <a:t>We have strand specific </a:t>
            </a:r>
            <a:r>
              <a:rPr lang="en-US" baseline="0" dirty="0" err="1" smtClean="0"/>
              <a:t>rna-seq</a:t>
            </a:r>
            <a:r>
              <a:rPr lang="en-US" baseline="0" dirty="0" smtClean="0"/>
              <a:t> and the coverage plots for each strand are shown above.  From the coverage plots, you can see that there’s overlap in the coverage in their UTR regions, and if we didn’t have strand-specific data, then we’d reconstruct a single transcript that covers both genes.  Because we have the strand-specific data, though, Trinity is able to separately reconstruct these transcripts, allowing for overlap among their UTRs.</a:t>
            </a:r>
            <a:endParaRPr lang="en-US" dirty="0"/>
          </a:p>
        </p:txBody>
      </p:sp>
      <p:sp>
        <p:nvSpPr>
          <p:cNvPr id="4" name="Slide Number Placeholder 3"/>
          <p:cNvSpPr>
            <a:spLocks noGrp="1"/>
          </p:cNvSpPr>
          <p:nvPr>
            <p:ph type="sldNum" sz="quarter" idx="10"/>
          </p:nvPr>
        </p:nvSpPr>
        <p:spPr/>
        <p:txBody>
          <a:bodyPr/>
          <a:lstStyle/>
          <a:p>
            <a:fld id="{AEB432F8-549B-8D4E-891A-567AC352434D}" type="slidenum">
              <a:rPr lang="en-US" smtClean="0">
                <a:solidFill>
                  <a:prstClr val="black"/>
                </a:solidFill>
                <a:latin typeface="Calibri"/>
              </a:rPr>
              <a:pPr/>
              <a:t>62</a:t>
            </a:fld>
            <a:endParaRPr lang="en-US">
              <a:solidFill>
                <a:prstClr val="black"/>
              </a:solidFill>
              <a:latin typeface="Calibri"/>
            </a:endParaRPr>
          </a:p>
        </p:txBody>
      </p:sp>
    </p:spTree>
    <p:extLst>
      <p:ext uri="{BB962C8B-B14F-4D97-AF65-F5344CB8AC3E}">
        <p14:creationId xmlns:p14="http://schemas.microsoft.com/office/powerpoint/2010/main" val="24850187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another example in</a:t>
            </a:r>
            <a:r>
              <a:rPr lang="en-US" baseline="0" dirty="0" smtClean="0"/>
              <a:t> fission yeast that highlights the importance of strand-specific </a:t>
            </a:r>
            <a:r>
              <a:rPr lang="en-US" baseline="0" dirty="0" err="1" smtClean="0"/>
              <a:t>rna</a:t>
            </a:r>
            <a:r>
              <a:rPr lang="en-US" baseline="0" dirty="0" smtClean="0"/>
              <a:t>-seq.</a:t>
            </a:r>
          </a:p>
          <a:p>
            <a:endParaRPr lang="en-US" baseline="0" dirty="0" smtClean="0"/>
          </a:p>
          <a:p>
            <a:r>
              <a:rPr lang="en-US" baseline="0" dirty="0" smtClean="0"/>
              <a:t>This region of the genome encodes three genes that are all encoded on the same strand. From the </a:t>
            </a:r>
            <a:r>
              <a:rPr lang="en-US" baseline="0" dirty="0" err="1" smtClean="0"/>
              <a:t>rna-seq</a:t>
            </a:r>
            <a:r>
              <a:rPr lang="en-US" baseline="0" dirty="0" smtClean="0"/>
              <a:t> coverage plots, we can see that the two genes on the end are transcribed on their coding strand, but the central gene encoding a meiosis specific protein kinase is dominated by transcription on the opposite strand.  This antisense transcription is thought to play an important role in the regulation of meiotic genes in fission yeast, and would have gone unnoticed if we hadn’t used strand-specific </a:t>
            </a:r>
            <a:r>
              <a:rPr lang="en-US" baseline="0" dirty="0" err="1" smtClean="0"/>
              <a:t>rna</a:t>
            </a:r>
            <a:r>
              <a:rPr lang="en-US" baseline="0" dirty="0" smtClean="0"/>
              <a:t>-seq.</a:t>
            </a:r>
          </a:p>
        </p:txBody>
      </p:sp>
      <p:sp>
        <p:nvSpPr>
          <p:cNvPr id="4" name="Slide Number Placeholder 3"/>
          <p:cNvSpPr>
            <a:spLocks noGrp="1"/>
          </p:cNvSpPr>
          <p:nvPr>
            <p:ph type="sldNum" sz="quarter" idx="10"/>
          </p:nvPr>
        </p:nvSpPr>
        <p:spPr/>
        <p:txBody>
          <a:bodyPr/>
          <a:lstStyle/>
          <a:p>
            <a:fld id="{AEB432F8-549B-8D4E-891A-567AC352434D}" type="slidenum">
              <a:rPr lang="en-US" smtClean="0">
                <a:solidFill>
                  <a:prstClr val="black"/>
                </a:solidFill>
                <a:latin typeface="Calibri"/>
              </a:rPr>
              <a:pPr/>
              <a:t>63</a:t>
            </a:fld>
            <a:endParaRPr lang="en-US">
              <a:solidFill>
                <a:prstClr val="black"/>
              </a:solidFill>
              <a:latin typeface="Calibri"/>
            </a:endParaRPr>
          </a:p>
        </p:txBody>
      </p:sp>
    </p:spTree>
    <p:extLst>
      <p:ext uri="{BB962C8B-B14F-4D97-AF65-F5344CB8AC3E}">
        <p14:creationId xmlns:p14="http://schemas.microsoft.com/office/powerpoint/2010/main" val="3770331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Then, if a genome sequence is available, even if it’s not a perfect match to your sample, you could align the reconstructed transcripts to that genome to further glean insights into intron and exon structures as well as any sequence variations between your transcriptome and the reference genome.  This can be particularly useful in biomedical applications, as I’ll highlight later on.</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Since the advent of RNA-</a:t>
            </a:r>
            <a:r>
              <a:rPr lang="en-US" baseline="0" dirty="0" err="1" smtClean="0"/>
              <a:t>Seq</a:t>
            </a:r>
            <a:r>
              <a:rPr lang="en-US" baseline="0" dirty="0" smtClean="0"/>
              <a:t> about a decade ago, there has been great progress in the development of bioinformatics tools for performing all of these operations, supporting both genome-guided and genome-free transcriptome reconstruction and analysis.</a:t>
            </a:r>
          </a:p>
          <a:p>
            <a:endParaRPr lang="en-US" baseline="0" dirty="0" smtClean="0"/>
          </a:p>
          <a:p>
            <a:r>
              <a:rPr lang="en-US" baseline="0" dirty="0" smtClean="0"/>
              <a:t>In the next series of slides, I’ll describe the basic computational algorithms used for transcript reconstruction.  </a:t>
            </a:r>
          </a:p>
        </p:txBody>
      </p:sp>
      <p:sp>
        <p:nvSpPr>
          <p:cNvPr id="4" name="Slide Number Placeholder 3"/>
          <p:cNvSpPr>
            <a:spLocks noGrp="1"/>
          </p:cNvSpPr>
          <p:nvPr>
            <p:ph type="sldNum" sz="quarter" idx="10"/>
          </p:nvPr>
        </p:nvSpPr>
        <p:spPr/>
        <p:txBody>
          <a:bodyPr/>
          <a:lstStyle/>
          <a:p>
            <a:fld id="{4D49624B-E3E1-654D-8046-77FC332AB0C9}"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Both the genome-guided and genome-free transcript reconstruction approaches share some common algorithmic techniques.</a:t>
            </a:r>
          </a:p>
          <a:p>
            <a:r>
              <a:rPr lang="en-US" baseline="0" dirty="0" smtClean="0"/>
              <a:t>----</a:t>
            </a:r>
          </a:p>
          <a:p>
            <a:endParaRPr lang="en-US" baseline="0" dirty="0" smtClean="0"/>
          </a:p>
          <a:p>
            <a:r>
              <a:rPr lang="en-US" baseline="0" dirty="0" smtClean="0"/>
              <a:t>A general features of these algorithms is to encode read sequences, read order, orientation, and overlap information </a:t>
            </a:r>
          </a:p>
          <a:p>
            <a:r>
              <a:rPr lang="en-US" baseline="0" dirty="0" smtClean="0"/>
              <a:t>---</a:t>
            </a:r>
          </a:p>
          <a:p>
            <a:endParaRPr lang="en-US" baseline="0" dirty="0" smtClean="0"/>
          </a:p>
          <a:p>
            <a:r>
              <a:rPr lang="en-US" baseline="0" dirty="0" smtClean="0"/>
              <a:t>into a directed graph structure, with oriented sequences represented by nodes, and directed edges indicating overlap and orientation.</a:t>
            </a:r>
          </a:p>
        </p:txBody>
      </p:sp>
      <p:sp>
        <p:nvSpPr>
          <p:cNvPr id="4" name="Slide Number Placeholder 3"/>
          <p:cNvSpPr>
            <a:spLocks noGrp="1"/>
          </p:cNvSpPr>
          <p:nvPr>
            <p:ph type="sldNum" sz="quarter" idx="10"/>
          </p:nvPr>
        </p:nvSpPr>
        <p:spPr/>
        <p:txBody>
          <a:bodyPr/>
          <a:lstStyle/>
          <a:p>
            <a:fld id="{4D49624B-E3E1-654D-8046-77FC332AB0C9}"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Full length transcripts are then reconstructed by traversing a directed path in the graph, guided by characteristics of the original reads including mate-pair constraints.</a:t>
            </a:r>
          </a:p>
          <a:p>
            <a:endParaRPr lang="en-US" baseline="0" dirty="0" smtClean="0"/>
          </a:p>
          <a:p>
            <a:r>
              <a:rPr lang="en-US" baseline="0" dirty="0" smtClean="0"/>
              <a:t>If there are multiple well-supported paths through this graph, then this would be considered evidence for alternative splicing.</a:t>
            </a:r>
          </a:p>
        </p:txBody>
      </p:sp>
      <p:sp>
        <p:nvSpPr>
          <p:cNvPr id="4" name="Slide Number Placeholder 3"/>
          <p:cNvSpPr>
            <a:spLocks noGrp="1"/>
          </p:cNvSpPr>
          <p:nvPr>
            <p:ph type="sldNum" sz="quarter" idx="10"/>
          </p:nvPr>
        </p:nvSpPr>
        <p:spPr/>
        <p:txBody>
          <a:bodyPr/>
          <a:lstStyle/>
          <a:p>
            <a:fld id="{4D49624B-E3E1-654D-8046-77FC332AB0C9}"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3" name="Picture 7" descr="bioinformatics.ca-logo-white-tex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882775"/>
            <a:ext cx="11922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90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FBE171-4D27-7040-8EF3-DE3B874BC41C}" type="datetimeFigureOut">
              <a:rPr lang="en-US" smtClean="0">
                <a:solidFill>
                  <a:prstClr val="black">
                    <a:tint val="75000"/>
                  </a:prstClr>
                </a:solidFill>
                <a:latin typeface="Calibri"/>
              </a:rPr>
              <a:pPr/>
              <a:t>7/6/17</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E4C2F278-43B0-DB43-A8B4-2F55E4D5EE6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19270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FBE171-4D27-7040-8EF3-DE3B874BC41C}" type="datetimeFigureOut">
              <a:rPr lang="en-US" smtClean="0">
                <a:solidFill>
                  <a:prstClr val="black">
                    <a:tint val="75000"/>
                  </a:prstClr>
                </a:solidFill>
                <a:latin typeface="Calibri"/>
              </a:rPr>
              <a:pPr/>
              <a:t>7/6/17</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E4C2F278-43B0-DB43-A8B4-2F55E4D5EE6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5292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BE171-4D27-7040-8EF3-DE3B874BC41C}" type="datetimeFigureOut">
              <a:rPr lang="en-US" smtClean="0">
                <a:solidFill>
                  <a:prstClr val="black">
                    <a:tint val="75000"/>
                  </a:prstClr>
                </a:solidFill>
                <a:latin typeface="Calibri"/>
              </a:rPr>
              <a:pPr/>
              <a:t>7/6/17</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E4C2F278-43B0-DB43-A8B4-2F55E4D5EE6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149435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FBE171-4D27-7040-8EF3-DE3B874BC41C}" type="datetimeFigureOut">
              <a:rPr lang="en-US" smtClean="0">
                <a:solidFill>
                  <a:prstClr val="black">
                    <a:tint val="75000"/>
                  </a:prstClr>
                </a:solidFill>
                <a:latin typeface="Calibri"/>
              </a:rPr>
              <a:pPr/>
              <a:t>7/6/17</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E4C2F278-43B0-DB43-A8B4-2F55E4D5EE6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460245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FBE171-4D27-7040-8EF3-DE3B874BC41C}" type="datetimeFigureOut">
              <a:rPr lang="en-US" smtClean="0">
                <a:solidFill>
                  <a:prstClr val="black">
                    <a:tint val="75000"/>
                  </a:prstClr>
                </a:solidFill>
                <a:latin typeface="Calibri"/>
              </a:rPr>
              <a:pPr/>
              <a:t>7/6/17</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E4C2F278-43B0-DB43-A8B4-2F55E4D5EE6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35854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FBE171-4D27-7040-8EF3-DE3B874BC41C}" type="datetimeFigureOut">
              <a:rPr lang="en-US" smtClean="0">
                <a:solidFill>
                  <a:prstClr val="black">
                    <a:tint val="75000"/>
                  </a:prstClr>
                </a:solidFill>
                <a:latin typeface="Calibri"/>
              </a:rPr>
              <a:pPr/>
              <a:t>7/6/17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E4C2F278-43B0-DB43-A8B4-2F55E4D5EE6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181710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FBE171-4D27-7040-8EF3-DE3B874BC41C}" type="datetimeFigureOut">
              <a:rPr lang="en-US" smtClean="0">
                <a:solidFill>
                  <a:prstClr val="black">
                    <a:tint val="75000"/>
                  </a:prstClr>
                </a:solidFill>
                <a:latin typeface="Calibri"/>
              </a:rPr>
              <a:pPr/>
              <a:t>7/6/17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E4C2F278-43B0-DB43-A8B4-2F55E4D5EE6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1723861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Rectangle 1030"/>
          <p:cNvSpPr>
            <a:spLocks noGrp="1" noChangeArrowheads="1"/>
          </p:cNvSpPr>
          <p:nvPr>
            <p:ph type="sldNum" sz="quarter" idx="10"/>
          </p:nvPr>
        </p:nvSpPr>
        <p:spPr>
          <a:xfrm>
            <a:off x="6705600" y="6248400"/>
            <a:ext cx="19050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6" charset="0"/>
              </a:defRPr>
            </a:lvl1pPr>
          </a:lstStyle>
          <a:p>
            <a:pPr>
              <a:defRPr/>
            </a:pPr>
            <a:fld id="{21C19A96-AE07-46D8-8C21-C35B4C0409D8}"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76185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 </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652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TextBox 3"/>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5" name="TextBox 4"/>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6" name="TextBox 5"/>
          <p:cNvSpPr txBox="1">
            <a:spLocks noChangeArrowheads="1"/>
          </p:cNvSpPr>
          <p:nvPr userDrawn="1"/>
        </p:nvSpPr>
        <p:spPr bwMode="auto">
          <a:xfrm>
            <a:off x="251520" y="5085184"/>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Tree>
    <p:extLst>
      <p:ext uri="{BB962C8B-B14F-4D97-AF65-F5344CB8AC3E}">
        <p14:creationId xmlns:p14="http://schemas.microsoft.com/office/powerpoint/2010/main" val="43412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extBox 6"/>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8" name="TextBox 7"/>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690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9154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FBE171-4D27-7040-8EF3-DE3B874BC41C}" type="datetimeFigureOut">
              <a:rPr lang="en-US" smtClean="0">
                <a:solidFill>
                  <a:prstClr val="black">
                    <a:tint val="75000"/>
                  </a:prstClr>
                </a:solidFill>
                <a:latin typeface="Calibri"/>
              </a:rPr>
              <a:pPr/>
              <a:t>7/6/17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E4C2F278-43B0-DB43-A8B4-2F55E4D5EE6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94089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FBE171-4D27-7040-8EF3-DE3B874BC41C}" type="datetimeFigureOut">
              <a:rPr lang="en-US" smtClean="0">
                <a:solidFill>
                  <a:prstClr val="black">
                    <a:tint val="75000"/>
                  </a:prstClr>
                </a:solidFill>
                <a:latin typeface="Calibri"/>
              </a:rPr>
              <a:pPr/>
              <a:t>7/6/17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E4C2F278-43B0-DB43-A8B4-2F55E4D5EE6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764777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FBE171-4D27-7040-8EF3-DE3B874BC41C}" type="datetimeFigureOut">
              <a:rPr lang="en-US" smtClean="0">
                <a:solidFill>
                  <a:prstClr val="black">
                    <a:tint val="75000"/>
                  </a:prstClr>
                </a:solidFill>
                <a:latin typeface="Calibri"/>
              </a:rPr>
              <a:pPr/>
              <a:t>7/6/17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E4C2F278-43B0-DB43-A8B4-2F55E4D5EE6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103067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FBE171-4D27-7040-8EF3-DE3B874BC41C}" type="datetimeFigureOut">
              <a:rPr lang="en-US" smtClean="0">
                <a:solidFill>
                  <a:prstClr val="black">
                    <a:tint val="75000"/>
                  </a:prstClr>
                </a:solidFill>
                <a:latin typeface="Calibri"/>
              </a:rPr>
              <a:pPr/>
              <a:t>7/6/17</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E4C2F278-43B0-DB43-A8B4-2F55E4D5EE6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5371982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6.xml"/><Relationship Id="rId12" Type="http://schemas.openxmlformats.org/officeDocument/2006/relationships/slideLayout" Target="../slideLayouts/slideLayout17.xml"/><Relationship Id="rId13" Type="http://schemas.openxmlformats.org/officeDocument/2006/relationships/theme" Target="../theme/theme2.xml"/><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FECFAEAF-3726-E641-9B5B-3F8EA05B09A3}" type="datetime1">
              <a:rPr lang="en-US"/>
              <a:pPr>
                <a:defRPr/>
              </a:pPr>
              <a:t>7/6/17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18C1412E-69E1-864D-A0DF-94DDC7C8003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fld id="{5AFBE171-4D27-7040-8EF3-DE3B874BC41C}" type="datetimeFigureOut">
              <a:rPr lang="en-US" smtClean="0">
                <a:solidFill>
                  <a:prstClr val="black">
                    <a:tint val="75000"/>
                  </a:prstClr>
                </a:solidFill>
                <a:latin typeface="Calibri"/>
                <a:ea typeface="+mn-ea"/>
                <a:cs typeface="+mn-cs"/>
              </a:rPr>
              <a:pPr defTabSz="457200" fontAlgn="auto">
                <a:spcBef>
                  <a:spcPts val="0"/>
                </a:spcBef>
                <a:spcAft>
                  <a:spcPts val="0"/>
                </a:spcAft>
              </a:pPr>
              <a:t>7/6/17</a:t>
            </a:fld>
            <a:endParaRPr lang="en-US">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endParaRPr lang="en-US">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E4C2F278-43B0-DB43-A8B4-2F55E4D5EE6E}" type="slidenum">
              <a:rPr lang="en-US" smtClean="0">
                <a:solidFill>
                  <a:prstClr val="black">
                    <a:tint val="75000"/>
                  </a:prstClr>
                </a:solidFill>
                <a:latin typeface="Calibri"/>
                <a:ea typeface="+mn-ea"/>
                <a:cs typeface="+mn-cs"/>
              </a:rPr>
              <a:pPr defTabSz="457200" fontAlgn="auto">
                <a:spcBef>
                  <a:spcPts val="0"/>
                </a:spcBef>
                <a:spcAft>
                  <a:spcPts val="0"/>
                </a:spcAft>
              </a:pPr>
              <a:t>‹#›</a:t>
            </a:fld>
            <a:endParaRPr lang="en-US">
              <a:solidFill>
                <a:prstClr val="black">
                  <a:tint val="75000"/>
                </a:prstClr>
              </a:solidFill>
              <a:latin typeface="Calibri"/>
              <a:ea typeface="+mn-ea"/>
              <a:cs typeface="+mn-cs"/>
            </a:endParaRPr>
          </a:p>
        </p:txBody>
      </p:sp>
    </p:spTree>
    <p:extLst>
      <p:ext uri="{BB962C8B-B14F-4D97-AF65-F5344CB8AC3E}">
        <p14:creationId xmlns:p14="http://schemas.microsoft.com/office/powerpoint/2010/main" val="4139816717"/>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jpe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7.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7.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1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7.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7.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17.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17.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17.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1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17.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17.jpeg"/></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7.jpeg"/><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17.jpeg"/><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17.jpeg"/><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17.jpeg"/><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18.png"/><Relationship Id="rId6" Type="http://schemas.openxmlformats.org/officeDocument/2006/relationships/image" Target="../media/image25.png"/><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0.png"/><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0.png"/><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jpeg"/><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6.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6.png"/><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2860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Canadian Bioinformatics Workshops</a:t>
            </a:r>
          </a:p>
        </p:txBody>
      </p:sp>
      <p:sp>
        <p:nvSpPr>
          <p:cNvPr id="9218" name="Rectangle 3"/>
          <p:cNvSpPr>
            <a:spLocks noGrp="1" noChangeArrowheads="1"/>
          </p:cNvSpPr>
          <p:nvPr>
            <p:ph type="subTitle" idx="4294967295"/>
          </p:nvPr>
        </p:nvSpPr>
        <p:spPr>
          <a:xfrm>
            <a:off x="1182688" y="3695700"/>
            <a:ext cx="6778625" cy="1927225"/>
          </a:xfrm>
        </p:spPr>
        <p:txBody>
          <a:bodyPr/>
          <a:lstStyle/>
          <a:p>
            <a:pPr marL="0" indent="0" algn="ctr" eaLnBrk="1" hangingPunct="1">
              <a:buFont typeface="Arial" charset="0"/>
              <a:buNone/>
            </a:pPr>
            <a:r>
              <a:rPr lang="en-US">
                <a:latin typeface="Calibri" charset="0"/>
                <a:ea typeface="ＭＳ Ｐゴシック" charset="0"/>
                <a:cs typeface="ＭＳ Ｐゴシック" charset="0"/>
              </a:rPr>
              <a:t>www.bioinformatics.ca</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bt0510-421-F1.gif"/>
          <p:cNvPicPr>
            <a:picLocks noChangeAspect="1"/>
          </p:cNvPicPr>
          <p:nvPr/>
        </p:nvPicPr>
        <p:blipFill>
          <a:blip r:embed="rId3"/>
          <a:stretch>
            <a:fillRect/>
          </a:stretch>
        </p:blipFill>
        <p:spPr>
          <a:xfrm>
            <a:off x="646920" y="508000"/>
            <a:ext cx="7884492" cy="6017551"/>
          </a:xfrm>
          <a:prstGeom prst="rect">
            <a:avLst/>
          </a:prstGeom>
        </p:spPr>
      </p:pic>
      <p:sp>
        <p:nvSpPr>
          <p:cNvPr id="6" name="TextBox 5"/>
          <p:cNvSpPr txBox="1"/>
          <p:nvPr/>
        </p:nvSpPr>
        <p:spPr>
          <a:xfrm>
            <a:off x="1169314" y="14214"/>
            <a:ext cx="7213483" cy="461665"/>
          </a:xfrm>
          <a:prstGeom prst="rect">
            <a:avLst/>
          </a:prstGeom>
          <a:noFill/>
        </p:spPr>
        <p:txBody>
          <a:bodyPr wrap="none" rtlCol="0">
            <a:spAutoFit/>
          </a:bodyPr>
          <a:lstStyle/>
          <a:p>
            <a:r>
              <a:rPr lang="en-US" b="1" dirty="0" smtClean="0"/>
              <a:t>Transcript Reconstruction from RNA-</a:t>
            </a:r>
            <a:r>
              <a:rPr lang="en-US" b="1" dirty="0" err="1" smtClean="0"/>
              <a:t>Seq</a:t>
            </a:r>
            <a:r>
              <a:rPr lang="en-US" b="1" dirty="0" smtClean="0"/>
              <a:t> Reads</a:t>
            </a:r>
            <a:endParaRPr lang="en-US" b="1" dirty="0"/>
          </a:p>
        </p:txBody>
      </p:sp>
      <p:sp>
        <p:nvSpPr>
          <p:cNvPr id="9" name="Rectangle 8"/>
          <p:cNvSpPr/>
          <p:nvPr/>
        </p:nvSpPr>
        <p:spPr>
          <a:xfrm>
            <a:off x="3413851" y="5407204"/>
            <a:ext cx="1310919" cy="7783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573059" y="3643117"/>
            <a:ext cx="3570940" cy="28822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036443" y="4536018"/>
            <a:ext cx="984915" cy="369332"/>
          </a:xfrm>
          <a:prstGeom prst="rect">
            <a:avLst/>
          </a:prstGeom>
          <a:noFill/>
        </p:spPr>
        <p:txBody>
          <a:bodyPr wrap="none" rtlCol="0">
            <a:spAutoFit/>
          </a:bodyPr>
          <a:lstStyle/>
          <a:p>
            <a:r>
              <a:rPr lang="en-US" dirty="0" smtClean="0"/>
              <a:t>Cufflinks</a:t>
            </a:r>
            <a:endParaRPr lang="en-US" dirty="0"/>
          </a:p>
        </p:txBody>
      </p:sp>
      <p:sp>
        <p:nvSpPr>
          <p:cNvPr id="10" name="TextBox 9"/>
          <p:cNvSpPr txBox="1"/>
          <p:nvPr/>
        </p:nvSpPr>
        <p:spPr>
          <a:xfrm>
            <a:off x="3457645" y="2219088"/>
            <a:ext cx="877163" cy="369332"/>
          </a:xfrm>
          <a:prstGeom prst="rect">
            <a:avLst/>
          </a:prstGeom>
          <a:noFill/>
        </p:spPr>
        <p:txBody>
          <a:bodyPr wrap="none" rtlCol="0">
            <a:spAutoFit/>
          </a:bodyPr>
          <a:lstStyle/>
          <a:p>
            <a:r>
              <a:rPr lang="en-US" dirty="0" err="1" smtClean="0"/>
              <a:t>TopHat</a:t>
            </a:r>
            <a:endParaRPr lang="en-US" dirty="0"/>
          </a:p>
        </p:txBody>
      </p:sp>
      <p:sp>
        <p:nvSpPr>
          <p:cNvPr id="3" name="Rectangle 2"/>
          <p:cNvSpPr/>
          <p:nvPr/>
        </p:nvSpPr>
        <p:spPr>
          <a:xfrm>
            <a:off x="0" y="1890369"/>
            <a:ext cx="5844656" cy="463497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475580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bt0510-421-F1.gif"/>
          <p:cNvPicPr>
            <a:picLocks noChangeAspect="1"/>
          </p:cNvPicPr>
          <p:nvPr/>
        </p:nvPicPr>
        <p:blipFill>
          <a:blip r:embed="rId3"/>
          <a:stretch>
            <a:fillRect/>
          </a:stretch>
        </p:blipFill>
        <p:spPr>
          <a:xfrm>
            <a:off x="646920" y="508000"/>
            <a:ext cx="7884492" cy="6017551"/>
          </a:xfrm>
          <a:prstGeom prst="rect">
            <a:avLst/>
          </a:prstGeom>
        </p:spPr>
      </p:pic>
      <p:sp>
        <p:nvSpPr>
          <p:cNvPr id="6" name="TextBox 5"/>
          <p:cNvSpPr txBox="1"/>
          <p:nvPr/>
        </p:nvSpPr>
        <p:spPr>
          <a:xfrm>
            <a:off x="1169314" y="14214"/>
            <a:ext cx="7213483" cy="461665"/>
          </a:xfrm>
          <a:prstGeom prst="rect">
            <a:avLst/>
          </a:prstGeom>
          <a:noFill/>
        </p:spPr>
        <p:txBody>
          <a:bodyPr wrap="none" rtlCol="0">
            <a:spAutoFit/>
          </a:bodyPr>
          <a:lstStyle/>
          <a:p>
            <a:r>
              <a:rPr lang="en-US" b="1" dirty="0" smtClean="0"/>
              <a:t>Transcript Reconstruction from RNA-</a:t>
            </a:r>
            <a:r>
              <a:rPr lang="en-US" b="1" dirty="0" err="1" smtClean="0"/>
              <a:t>Seq</a:t>
            </a:r>
            <a:r>
              <a:rPr lang="en-US" b="1" dirty="0" smtClean="0"/>
              <a:t> Reads</a:t>
            </a:r>
            <a:endParaRPr lang="en-US" b="1" dirty="0"/>
          </a:p>
        </p:txBody>
      </p:sp>
      <p:sp>
        <p:nvSpPr>
          <p:cNvPr id="9" name="Rectangle 8"/>
          <p:cNvSpPr/>
          <p:nvPr/>
        </p:nvSpPr>
        <p:spPr>
          <a:xfrm>
            <a:off x="3413851" y="5407204"/>
            <a:ext cx="1310919" cy="7783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036443" y="4536018"/>
            <a:ext cx="984915" cy="369332"/>
          </a:xfrm>
          <a:prstGeom prst="rect">
            <a:avLst/>
          </a:prstGeom>
          <a:noFill/>
        </p:spPr>
        <p:txBody>
          <a:bodyPr wrap="none" rtlCol="0">
            <a:spAutoFit/>
          </a:bodyPr>
          <a:lstStyle/>
          <a:p>
            <a:r>
              <a:rPr lang="en-US" dirty="0" smtClean="0"/>
              <a:t>Cufflinks</a:t>
            </a:r>
            <a:endParaRPr lang="en-US" dirty="0"/>
          </a:p>
        </p:txBody>
      </p:sp>
      <p:sp>
        <p:nvSpPr>
          <p:cNvPr id="10" name="TextBox 9"/>
          <p:cNvSpPr txBox="1"/>
          <p:nvPr/>
        </p:nvSpPr>
        <p:spPr>
          <a:xfrm>
            <a:off x="3457645" y="2219088"/>
            <a:ext cx="877163" cy="369332"/>
          </a:xfrm>
          <a:prstGeom prst="rect">
            <a:avLst/>
          </a:prstGeom>
          <a:noFill/>
        </p:spPr>
        <p:txBody>
          <a:bodyPr wrap="none" rtlCol="0">
            <a:spAutoFit/>
          </a:bodyPr>
          <a:lstStyle/>
          <a:p>
            <a:r>
              <a:rPr lang="en-US" dirty="0" err="1" smtClean="0"/>
              <a:t>TopHat</a:t>
            </a:r>
            <a:endParaRPr lang="en-US" dirty="0"/>
          </a:p>
        </p:txBody>
      </p:sp>
      <p:sp>
        <p:nvSpPr>
          <p:cNvPr id="11" name="Rectangle 10"/>
          <p:cNvSpPr/>
          <p:nvPr/>
        </p:nvSpPr>
        <p:spPr>
          <a:xfrm>
            <a:off x="0" y="1890369"/>
            <a:ext cx="5844656" cy="463497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6384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bt0510-421-F1.gif"/>
          <p:cNvPicPr>
            <a:picLocks noChangeAspect="1"/>
          </p:cNvPicPr>
          <p:nvPr/>
        </p:nvPicPr>
        <p:blipFill>
          <a:blip r:embed="rId3"/>
          <a:stretch>
            <a:fillRect/>
          </a:stretch>
        </p:blipFill>
        <p:spPr>
          <a:xfrm>
            <a:off x="646920" y="508000"/>
            <a:ext cx="7884492" cy="6017551"/>
          </a:xfrm>
          <a:prstGeom prst="rect">
            <a:avLst/>
          </a:prstGeom>
        </p:spPr>
      </p:pic>
      <p:sp>
        <p:nvSpPr>
          <p:cNvPr id="6" name="TextBox 5"/>
          <p:cNvSpPr txBox="1"/>
          <p:nvPr/>
        </p:nvSpPr>
        <p:spPr>
          <a:xfrm>
            <a:off x="1169314" y="14214"/>
            <a:ext cx="7213483" cy="461665"/>
          </a:xfrm>
          <a:prstGeom prst="rect">
            <a:avLst/>
          </a:prstGeom>
          <a:noFill/>
        </p:spPr>
        <p:txBody>
          <a:bodyPr wrap="none" rtlCol="0">
            <a:spAutoFit/>
          </a:bodyPr>
          <a:lstStyle/>
          <a:p>
            <a:r>
              <a:rPr lang="en-US" b="1" dirty="0" smtClean="0"/>
              <a:t>Transcript Reconstruction from RNA-</a:t>
            </a:r>
            <a:r>
              <a:rPr lang="en-US" b="1" dirty="0" err="1" smtClean="0"/>
              <a:t>Seq</a:t>
            </a:r>
            <a:r>
              <a:rPr lang="en-US" b="1" dirty="0" smtClean="0"/>
              <a:t> Reads</a:t>
            </a:r>
            <a:endParaRPr lang="en-US" b="1" dirty="0"/>
          </a:p>
        </p:txBody>
      </p:sp>
      <p:sp>
        <p:nvSpPr>
          <p:cNvPr id="9" name="Rectangle 8"/>
          <p:cNvSpPr/>
          <p:nvPr/>
        </p:nvSpPr>
        <p:spPr>
          <a:xfrm>
            <a:off x="3413851" y="5407204"/>
            <a:ext cx="1310919" cy="7783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225547" y="1955677"/>
            <a:ext cx="2436509" cy="2923877"/>
          </a:xfrm>
          <a:prstGeom prst="rect">
            <a:avLst/>
          </a:prstGeom>
          <a:solidFill>
            <a:srgbClr val="FFFFFF">
              <a:alpha val="72000"/>
            </a:srgbClr>
          </a:solidFill>
          <a:ln>
            <a:solidFill>
              <a:schemeClr val="tx1"/>
            </a:solidFill>
            <a:prstDash val="sysDash"/>
          </a:ln>
        </p:spPr>
        <p:txBody>
          <a:bodyPr wrap="none" rtlCol="0">
            <a:spAutoFit/>
          </a:bodyPr>
          <a:lstStyle/>
          <a:p>
            <a:r>
              <a:rPr lang="en-US" sz="2000" b="1" dirty="0" smtClean="0"/>
              <a:t>Trinity</a:t>
            </a:r>
          </a:p>
          <a:p>
            <a:r>
              <a:rPr lang="en-US" sz="2000" b="1" dirty="0"/>
              <a:t>Oases</a:t>
            </a:r>
            <a:endParaRPr lang="en-US" sz="2000" b="1" dirty="0" smtClean="0"/>
          </a:p>
          <a:p>
            <a:r>
              <a:rPr lang="en-US" sz="2000" b="1" dirty="0" err="1" smtClean="0"/>
              <a:t>SoapDenovoTrans</a:t>
            </a:r>
            <a:endParaRPr lang="en-US" sz="2000" b="1" dirty="0" smtClean="0"/>
          </a:p>
          <a:p>
            <a:r>
              <a:rPr lang="en-US" sz="2000" b="1" dirty="0" err="1" smtClean="0"/>
              <a:t>AbyssTrans</a:t>
            </a:r>
            <a:endParaRPr lang="en-US" sz="2000" b="1" dirty="0" smtClean="0"/>
          </a:p>
          <a:p>
            <a:r>
              <a:rPr lang="en-US" sz="2000" b="1" dirty="0" smtClean="0"/>
              <a:t>IDBA-Tran</a:t>
            </a:r>
          </a:p>
          <a:p>
            <a:r>
              <a:rPr lang="en-US" sz="2000" b="1" dirty="0" smtClean="0"/>
              <a:t>Shannon</a:t>
            </a:r>
          </a:p>
          <a:p>
            <a:r>
              <a:rPr lang="en-US" sz="2000" b="1" dirty="0" err="1" smtClean="0"/>
              <a:t>BinPacker</a:t>
            </a:r>
            <a:endParaRPr lang="en-US" sz="2000" b="1" dirty="0" smtClean="0"/>
          </a:p>
          <a:p>
            <a:r>
              <a:rPr lang="en-US" sz="2000" b="1" dirty="0" smtClean="0"/>
              <a:t>Bridger</a:t>
            </a:r>
          </a:p>
          <a:p>
            <a:r>
              <a:rPr lang="en-US" sz="2000" b="1" dirty="0" smtClean="0"/>
              <a:t>…</a:t>
            </a:r>
          </a:p>
        </p:txBody>
      </p:sp>
      <p:sp>
        <p:nvSpPr>
          <p:cNvPr id="2" name="TextBox 1"/>
          <p:cNvSpPr txBox="1"/>
          <p:nvPr/>
        </p:nvSpPr>
        <p:spPr>
          <a:xfrm>
            <a:off x="6350254" y="3943778"/>
            <a:ext cx="773331" cy="1384995"/>
          </a:xfrm>
          <a:prstGeom prst="rect">
            <a:avLst/>
          </a:prstGeom>
          <a:solidFill>
            <a:srgbClr val="FFFFFF"/>
          </a:solidFill>
          <a:ln>
            <a:solidFill>
              <a:schemeClr val="tx1"/>
            </a:solidFill>
            <a:prstDash val="dot"/>
          </a:ln>
        </p:spPr>
        <p:txBody>
          <a:bodyPr wrap="none" rtlCol="0">
            <a:spAutoFit/>
          </a:bodyPr>
          <a:lstStyle/>
          <a:p>
            <a:r>
              <a:rPr lang="en-US" sz="1400" b="1" dirty="0" smtClean="0"/>
              <a:t>GMAP</a:t>
            </a:r>
          </a:p>
          <a:p>
            <a:r>
              <a:rPr lang="en-US" sz="1400" b="1" dirty="0" smtClean="0"/>
              <a:t>BLAT</a:t>
            </a:r>
          </a:p>
          <a:p>
            <a:r>
              <a:rPr lang="en-US" sz="1400" b="1" dirty="0" smtClean="0"/>
              <a:t>AAT</a:t>
            </a:r>
          </a:p>
          <a:p>
            <a:r>
              <a:rPr lang="en-US" sz="1400" b="1" dirty="0" err="1" smtClean="0"/>
              <a:t>Spidey</a:t>
            </a:r>
            <a:endParaRPr lang="en-US" sz="1400" b="1" dirty="0" smtClean="0"/>
          </a:p>
          <a:p>
            <a:r>
              <a:rPr lang="en-US" sz="1400" b="1" dirty="0" smtClean="0"/>
              <a:t>Sim4</a:t>
            </a:r>
          </a:p>
          <a:p>
            <a:r>
              <a:rPr lang="en-US" sz="1400" b="1" dirty="0" smtClean="0"/>
              <a:t>…</a:t>
            </a:r>
            <a:endParaRPr lang="en-US" sz="1400" b="1" dirty="0"/>
          </a:p>
        </p:txBody>
      </p:sp>
      <p:sp>
        <p:nvSpPr>
          <p:cNvPr id="8" name="TextBox 7"/>
          <p:cNvSpPr txBox="1"/>
          <p:nvPr/>
        </p:nvSpPr>
        <p:spPr>
          <a:xfrm>
            <a:off x="3586624" y="4438172"/>
            <a:ext cx="1313180" cy="2031325"/>
          </a:xfrm>
          <a:prstGeom prst="rect">
            <a:avLst/>
          </a:prstGeom>
          <a:solidFill>
            <a:srgbClr val="FFFFFF"/>
          </a:solidFill>
          <a:ln w="19050" cmpd="sng">
            <a:solidFill>
              <a:srgbClr val="000000"/>
            </a:solidFill>
            <a:prstDash val="dot"/>
          </a:ln>
        </p:spPr>
        <p:txBody>
          <a:bodyPr wrap="none" rtlCol="0">
            <a:spAutoFit/>
          </a:bodyPr>
          <a:lstStyle/>
          <a:p>
            <a:r>
              <a:rPr lang="en-US" sz="1400" b="1" dirty="0" smtClean="0"/>
              <a:t>Cufflinks</a:t>
            </a:r>
          </a:p>
          <a:p>
            <a:r>
              <a:rPr lang="en-US" sz="1400" b="1" dirty="0" err="1" smtClean="0"/>
              <a:t>Stringtie</a:t>
            </a:r>
            <a:endParaRPr lang="en-US" sz="1400" b="1" dirty="0" smtClean="0"/>
          </a:p>
          <a:p>
            <a:r>
              <a:rPr lang="en-US" sz="1400" b="1" dirty="0" err="1" smtClean="0"/>
              <a:t>IsoLasso</a:t>
            </a:r>
            <a:endParaRPr lang="en-US" sz="1400" b="1" dirty="0" smtClean="0"/>
          </a:p>
          <a:p>
            <a:r>
              <a:rPr lang="en-US" sz="1400" b="1" dirty="0" err="1" smtClean="0"/>
              <a:t>Bayesembler</a:t>
            </a:r>
            <a:endParaRPr lang="en-US" sz="1400" b="1" dirty="0" smtClean="0"/>
          </a:p>
          <a:p>
            <a:r>
              <a:rPr lang="en-US" sz="1400" b="1" dirty="0" smtClean="0"/>
              <a:t>Trip</a:t>
            </a:r>
          </a:p>
          <a:p>
            <a:r>
              <a:rPr lang="en-US" sz="1400" b="1" dirty="0" err="1" smtClean="0"/>
              <a:t>Traph</a:t>
            </a:r>
            <a:endParaRPr lang="en-US" sz="1400" b="1" dirty="0" smtClean="0"/>
          </a:p>
          <a:p>
            <a:r>
              <a:rPr lang="en-US" sz="1400" b="1" dirty="0" smtClean="0"/>
              <a:t>CEM</a:t>
            </a:r>
          </a:p>
          <a:p>
            <a:r>
              <a:rPr lang="en-US" sz="1400" b="1" dirty="0" err="1" smtClean="0"/>
              <a:t>TransComb</a:t>
            </a:r>
            <a:endParaRPr lang="en-US" sz="1400" b="1" dirty="0" smtClean="0"/>
          </a:p>
          <a:p>
            <a:r>
              <a:rPr lang="en-US" sz="1400" b="1" dirty="0" smtClean="0"/>
              <a:t>…</a:t>
            </a:r>
          </a:p>
        </p:txBody>
      </p:sp>
      <p:sp>
        <p:nvSpPr>
          <p:cNvPr id="10" name="TextBox 9"/>
          <p:cNvSpPr txBox="1"/>
          <p:nvPr/>
        </p:nvSpPr>
        <p:spPr>
          <a:xfrm>
            <a:off x="3642564" y="2117555"/>
            <a:ext cx="819881" cy="1169551"/>
          </a:xfrm>
          <a:prstGeom prst="rect">
            <a:avLst/>
          </a:prstGeom>
          <a:solidFill>
            <a:schemeClr val="bg1"/>
          </a:solidFill>
          <a:ln>
            <a:solidFill>
              <a:schemeClr val="tx1"/>
            </a:solidFill>
            <a:prstDash val="sysDash"/>
          </a:ln>
        </p:spPr>
        <p:txBody>
          <a:bodyPr wrap="none" rtlCol="0">
            <a:spAutoFit/>
          </a:bodyPr>
          <a:lstStyle/>
          <a:p>
            <a:r>
              <a:rPr lang="en-US" sz="1400" b="1" dirty="0" err="1" smtClean="0"/>
              <a:t>TopHat</a:t>
            </a:r>
            <a:r>
              <a:rPr lang="en-US" sz="1400" b="1" dirty="0" smtClean="0"/>
              <a:t> </a:t>
            </a:r>
            <a:br>
              <a:rPr lang="en-US" sz="1400" b="1" dirty="0" smtClean="0"/>
            </a:br>
            <a:r>
              <a:rPr lang="en-US" sz="1400" b="1" dirty="0" smtClean="0"/>
              <a:t>STAR</a:t>
            </a:r>
            <a:br>
              <a:rPr lang="en-US" sz="1400" b="1" dirty="0" smtClean="0"/>
            </a:br>
            <a:r>
              <a:rPr lang="en-US" sz="1400" b="1" dirty="0" smtClean="0"/>
              <a:t>HISAT</a:t>
            </a:r>
          </a:p>
          <a:p>
            <a:r>
              <a:rPr lang="en-US" sz="1400" b="1" dirty="0" smtClean="0"/>
              <a:t>GSNAP</a:t>
            </a:r>
          </a:p>
          <a:p>
            <a:r>
              <a:rPr lang="en-US" sz="1400" b="1" dirty="0" smtClean="0"/>
              <a:t>…</a:t>
            </a:r>
            <a:endParaRPr lang="en-US" sz="1400" b="1" dirty="0"/>
          </a:p>
        </p:txBody>
      </p:sp>
      <p:sp>
        <p:nvSpPr>
          <p:cNvPr id="3" name="TextBox 2"/>
          <p:cNvSpPr txBox="1"/>
          <p:nvPr/>
        </p:nvSpPr>
        <p:spPr>
          <a:xfrm>
            <a:off x="3120692" y="1038272"/>
            <a:ext cx="3804071" cy="400110"/>
          </a:xfrm>
          <a:prstGeom prst="rect">
            <a:avLst/>
          </a:prstGeom>
          <a:solidFill>
            <a:srgbClr val="FFFFFF">
              <a:alpha val="70000"/>
            </a:srgbClr>
          </a:solidFill>
          <a:ln w="28575" cmpd="sng">
            <a:solidFill>
              <a:schemeClr val="tx1"/>
            </a:solidFill>
            <a:prstDash val="sysDash"/>
          </a:ln>
        </p:spPr>
        <p:txBody>
          <a:bodyPr wrap="none" rtlCol="0">
            <a:spAutoFit/>
          </a:bodyPr>
          <a:lstStyle/>
          <a:p>
            <a:r>
              <a:rPr lang="en-US" sz="2000" b="1" dirty="0" smtClean="0"/>
              <a:t>Many tools to choose among:</a:t>
            </a:r>
            <a:endParaRPr lang="en-US" sz="2000" b="1" dirty="0"/>
          </a:p>
        </p:txBody>
      </p:sp>
    </p:spTree>
    <p:extLst>
      <p:ext uri="{BB962C8B-B14F-4D97-AF65-F5344CB8AC3E}">
        <p14:creationId xmlns:p14="http://schemas.microsoft.com/office/powerpoint/2010/main" val="6437623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bt0510-421-F1.gif"/>
          <p:cNvPicPr>
            <a:picLocks noChangeAspect="1"/>
          </p:cNvPicPr>
          <p:nvPr/>
        </p:nvPicPr>
        <p:blipFill rotWithShape="1">
          <a:blip r:embed="rId3"/>
          <a:srcRect b="77902"/>
          <a:stretch/>
        </p:blipFill>
        <p:spPr>
          <a:xfrm>
            <a:off x="-1295433" y="702235"/>
            <a:ext cx="11339494" cy="1912471"/>
          </a:xfrm>
          <a:prstGeom prst="rect">
            <a:avLst/>
          </a:prstGeom>
        </p:spPr>
      </p:pic>
      <p:sp>
        <p:nvSpPr>
          <p:cNvPr id="51" name="TextBox 50"/>
          <p:cNvSpPr txBox="1"/>
          <p:nvPr/>
        </p:nvSpPr>
        <p:spPr>
          <a:xfrm>
            <a:off x="500273" y="13358"/>
            <a:ext cx="8097088" cy="461665"/>
          </a:xfrm>
          <a:prstGeom prst="rect">
            <a:avLst/>
          </a:prstGeom>
          <a:noFill/>
        </p:spPr>
        <p:txBody>
          <a:bodyPr wrap="none" rtlCol="0">
            <a:spAutoFit/>
          </a:bodyPr>
          <a:lstStyle/>
          <a:p>
            <a:r>
              <a:rPr lang="en-US" b="1" dirty="0" smtClean="0"/>
              <a:t>Graph Data Structures Commonly Used For Assembly</a:t>
            </a:r>
            <a:endParaRPr lang="en-US" b="1" dirty="0"/>
          </a:p>
        </p:txBody>
      </p:sp>
      <p:grpSp>
        <p:nvGrpSpPr>
          <p:cNvPr id="56" name="Group 55"/>
          <p:cNvGrpSpPr/>
          <p:nvPr/>
        </p:nvGrpSpPr>
        <p:grpSpPr>
          <a:xfrm>
            <a:off x="1082503" y="2637453"/>
            <a:ext cx="4798486" cy="1200329"/>
            <a:chOff x="1082503" y="2637453"/>
            <a:chExt cx="4798486" cy="1200329"/>
          </a:xfrm>
        </p:grpSpPr>
        <p:sp>
          <p:nvSpPr>
            <p:cNvPr id="52" name="Down Arrow 51"/>
            <p:cNvSpPr/>
            <p:nvPr/>
          </p:nvSpPr>
          <p:spPr>
            <a:xfrm>
              <a:off x="3271482" y="2716766"/>
              <a:ext cx="2609507" cy="1104887"/>
            </a:xfrm>
            <a:prstGeom prst="downArrow">
              <a:avLst>
                <a:gd name="adj1" fmla="val 50000"/>
                <a:gd name="adj2" fmla="val 64701"/>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3" name="TextBox 52"/>
            <p:cNvSpPr txBox="1"/>
            <p:nvPr/>
          </p:nvSpPr>
          <p:spPr>
            <a:xfrm>
              <a:off x="3707904" y="3081315"/>
              <a:ext cx="1814244" cy="369332"/>
            </a:xfrm>
            <a:prstGeom prst="rect">
              <a:avLst/>
            </a:prstGeom>
            <a:noFill/>
          </p:spPr>
          <p:txBody>
            <a:bodyPr wrap="none" rtlCol="0">
              <a:spAutoFit/>
            </a:bodyPr>
            <a:lstStyle/>
            <a:p>
              <a:r>
                <a:rPr lang="en-US" sz="1800" dirty="0" smtClean="0"/>
                <a:t>Reads to Graph </a:t>
              </a:r>
              <a:endParaRPr lang="en-US" sz="1800" dirty="0"/>
            </a:p>
          </p:txBody>
        </p:sp>
        <p:sp>
          <p:nvSpPr>
            <p:cNvPr id="54" name="TextBox 53"/>
            <p:cNvSpPr txBox="1"/>
            <p:nvPr/>
          </p:nvSpPr>
          <p:spPr>
            <a:xfrm>
              <a:off x="1082503" y="2637453"/>
              <a:ext cx="2146742" cy="1200329"/>
            </a:xfrm>
            <a:prstGeom prst="rect">
              <a:avLst/>
            </a:prstGeom>
            <a:noFill/>
          </p:spPr>
          <p:txBody>
            <a:bodyPr wrap="none" rtlCol="0">
              <a:spAutoFit/>
            </a:bodyPr>
            <a:lstStyle/>
            <a:p>
              <a:pPr marL="285750" indent="-285750">
                <a:buFont typeface="Arial"/>
                <a:buChar char="•"/>
              </a:pPr>
              <a:r>
                <a:rPr lang="en-US" sz="1800" dirty="0" smtClean="0"/>
                <a:t>Sequence</a:t>
              </a:r>
            </a:p>
            <a:p>
              <a:pPr marL="285750" indent="-285750">
                <a:buFont typeface="Arial"/>
                <a:buChar char="•"/>
              </a:pPr>
              <a:r>
                <a:rPr lang="en-US" sz="1800" dirty="0" smtClean="0"/>
                <a:t>Order</a:t>
              </a:r>
            </a:p>
            <a:p>
              <a:pPr marL="285750" indent="-285750">
                <a:buFont typeface="Arial"/>
                <a:buChar char="•"/>
              </a:pPr>
              <a:r>
                <a:rPr lang="en-US" sz="1800" dirty="0" smtClean="0"/>
                <a:t>Orientation (+, -)</a:t>
              </a:r>
            </a:p>
            <a:p>
              <a:pPr marL="285750" indent="-285750">
                <a:buFont typeface="Arial"/>
                <a:buChar char="•"/>
              </a:pPr>
              <a:r>
                <a:rPr lang="en-US" sz="1800" dirty="0" smtClean="0"/>
                <a:t>Overlap</a:t>
              </a:r>
              <a:endParaRPr lang="en-US" sz="1800" dirty="0"/>
            </a:p>
          </p:txBody>
        </p:sp>
      </p:grpSp>
      <p:grpSp>
        <p:nvGrpSpPr>
          <p:cNvPr id="57" name="Group 56"/>
          <p:cNvGrpSpPr/>
          <p:nvPr/>
        </p:nvGrpSpPr>
        <p:grpSpPr>
          <a:xfrm>
            <a:off x="1046348" y="3915300"/>
            <a:ext cx="8079627" cy="2392279"/>
            <a:chOff x="1046348" y="3915300"/>
            <a:chExt cx="8079627" cy="2392279"/>
          </a:xfrm>
        </p:grpSpPr>
        <p:sp>
          <p:nvSpPr>
            <p:cNvPr id="2" name="Oval 1"/>
            <p:cNvSpPr/>
            <p:nvPr/>
          </p:nvSpPr>
          <p:spPr>
            <a:xfrm>
              <a:off x="1089361" y="4587653"/>
              <a:ext cx="672353" cy="67235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Oval 11"/>
            <p:cNvSpPr/>
            <p:nvPr/>
          </p:nvSpPr>
          <p:spPr>
            <a:xfrm>
              <a:off x="2735879" y="3915300"/>
              <a:ext cx="672353" cy="67235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Oval 12"/>
            <p:cNvSpPr/>
            <p:nvPr/>
          </p:nvSpPr>
          <p:spPr>
            <a:xfrm>
              <a:off x="2614534" y="5260006"/>
              <a:ext cx="956061" cy="67235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Oval 13"/>
            <p:cNvSpPr/>
            <p:nvPr/>
          </p:nvSpPr>
          <p:spPr>
            <a:xfrm>
              <a:off x="4262867" y="4587653"/>
              <a:ext cx="672353" cy="67235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Oval 14"/>
            <p:cNvSpPr/>
            <p:nvPr/>
          </p:nvSpPr>
          <p:spPr>
            <a:xfrm>
              <a:off x="5685267" y="3915300"/>
              <a:ext cx="948617" cy="67235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6" name="Oval 15"/>
            <p:cNvSpPr/>
            <p:nvPr/>
          </p:nvSpPr>
          <p:spPr>
            <a:xfrm>
              <a:off x="5837667" y="5260006"/>
              <a:ext cx="672353" cy="67235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7" name="Oval 16"/>
            <p:cNvSpPr/>
            <p:nvPr/>
          </p:nvSpPr>
          <p:spPr>
            <a:xfrm>
              <a:off x="7215243" y="4587653"/>
              <a:ext cx="1360994" cy="67235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4" name="Straight Arrow Connector 3"/>
            <p:cNvCxnSpPr>
              <a:stCxn id="2" idx="7"/>
            </p:cNvCxnSpPr>
            <p:nvPr/>
          </p:nvCxnSpPr>
          <p:spPr>
            <a:xfrm flipV="1">
              <a:off x="1663250" y="4378477"/>
              <a:ext cx="1072629" cy="3076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2" idx="5"/>
              <a:endCxn id="13" idx="2"/>
            </p:cNvCxnSpPr>
            <p:nvPr/>
          </p:nvCxnSpPr>
          <p:spPr>
            <a:xfrm>
              <a:off x="1663250" y="5161542"/>
              <a:ext cx="951284" cy="4346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4" idx="1"/>
            </p:cNvCxnSpPr>
            <p:nvPr/>
          </p:nvCxnSpPr>
          <p:spPr>
            <a:xfrm>
              <a:off x="3408232" y="4273888"/>
              <a:ext cx="953099" cy="4122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3" idx="6"/>
              <a:endCxn id="14" idx="3"/>
            </p:cNvCxnSpPr>
            <p:nvPr/>
          </p:nvCxnSpPr>
          <p:spPr>
            <a:xfrm flipV="1">
              <a:off x="3570595" y="5161542"/>
              <a:ext cx="790736" cy="4346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4884568" y="4378477"/>
              <a:ext cx="800699" cy="4264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4" idx="5"/>
              <a:endCxn id="16" idx="2"/>
            </p:cNvCxnSpPr>
            <p:nvPr/>
          </p:nvCxnSpPr>
          <p:spPr>
            <a:xfrm>
              <a:off x="4836756" y="5161542"/>
              <a:ext cx="1000911" cy="4346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5" idx="6"/>
              <a:endCxn id="17" idx="1"/>
            </p:cNvCxnSpPr>
            <p:nvPr/>
          </p:nvCxnSpPr>
          <p:spPr>
            <a:xfrm>
              <a:off x="6633884" y="4251477"/>
              <a:ext cx="780672" cy="4346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endCxn id="17" idx="3"/>
            </p:cNvCxnSpPr>
            <p:nvPr/>
          </p:nvCxnSpPr>
          <p:spPr>
            <a:xfrm flipV="1">
              <a:off x="6510020" y="5161542"/>
              <a:ext cx="904536" cy="4346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1046348" y="4730270"/>
              <a:ext cx="808748" cy="369332"/>
            </a:xfrm>
            <a:prstGeom prst="rect">
              <a:avLst/>
            </a:prstGeom>
            <a:noFill/>
          </p:spPr>
          <p:txBody>
            <a:bodyPr wrap="none" rtlCol="0">
              <a:spAutoFit/>
            </a:bodyPr>
            <a:lstStyle/>
            <a:p>
              <a:r>
                <a:rPr lang="en-US" sz="1800" dirty="0" smtClean="0"/>
                <a:t>GATC</a:t>
              </a:r>
              <a:endParaRPr lang="en-US" sz="1800" dirty="0"/>
            </a:p>
          </p:txBody>
        </p:sp>
        <p:sp>
          <p:nvSpPr>
            <p:cNvPr id="37" name="TextBox 36"/>
            <p:cNvSpPr txBox="1"/>
            <p:nvPr/>
          </p:nvSpPr>
          <p:spPr>
            <a:xfrm>
              <a:off x="2574260" y="5406818"/>
              <a:ext cx="1133644" cy="369332"/>
            </a:xfrm>
            <a:prstGeom prst="rect">
              <a:avLst/>
            </a:prstGeom>
            <a:noFill/>
          </p:spPr>
          <p:txBody>
            <a:bodyPr wrap="none" rtlCol="0">
              <a:spAutoFit/>
            </a:bodyPr>
            <a:lstStyle/>
            <a:p>
              <a:r>
                <a:rPr lang="en-US" sz="1800" dirty="0" smtClean="0"/>
                <a:t>CGATCA</a:t>
              </a:r>
              <a:endParaRPr lang="en-US" sz="1800" dirty="0"/>
            </a:p>
          </p:txBody>
        </p:sp>
        <p:sp>
          <p:nvSpPr>
            <p:cNvPr id="42" name="TextBox 41"/>
            <p:cNvSpPr txBox="1"/>
            <p:nvPr/>
          </p:nvSpPr>
          <p:spPr>
            <a:xfrm>
              <a:off x="2779081" y="4053968"/>
              <a:ext cx="671916" cy="369332"/>
            </a:xfrm>
            <a:prstGeom prst="rect">
              <a:avLst/>
            </a:prstGeom>
            <a:noFill/>
          </p:spPr>
          <p:txBody>
            <a:bodyPr wrap="none" rtlCol="0">
              <a:spAutoFit/>
            </a:bodyPr>
            <a:lstStyle/>
            <a:p>
              <a:r>
                <a:rPr lang="en-US" sz="1800" dirty="0" smtClean="0"/>
                <a:t>GTC</a:t>
              </a:r>
              <a:endParaRPr lang="en-US" sz="1800" dirty="0"/>
            </a:p>
          </p:txBody>
        </p:sp>
        <p:sp>
          <p:nvSpPr>
            <p:cNvPr id="43" name="TextBox 42"/>
            <p:cNvSpPr txBox="1"/>
            <p:nvPr/>
          </p:nvSpPr>
          <p:spPr>
            <a:xfrm>
              <a:off x="4368154" y="4716000"/>
              <a:ext cx="530915" cy="369332"/>
            </a:xfrm>
            <a:prstGeom prst="rect">
              <a:avLst/>
            </a:prstGeom>
            <a:noFill/>
          </p:spPr>
          <p:txBody>
            <a:bodyPr wrap="none" rtlCol="0">
              <a:spAutoFit/>
            </a:bodyPr>
            <a:lstStyle/>
            <a:p>
              <a:r>
                <a:rPr lang="en-US" sz="1800" dirty="0" smtClean="0"/>
                <a:t>CG</a:t>
              </a:r>
              <a:endParaRPr lang="en-US" sz="1800" dirty="0"/>
            </a:p>
          </p:txBody>
        </p:sp>
        <p:sp>
          <p:nvSpPr>
            <p:cNvPr id="45" name="TextBox 44"/>
            <p:cNvSpPr txBox="1"/>
            <p:nvPr/>
          </p:nvSpPr>
          <p:spPr>
            <a:xfrm>
              <a:off x="5711258" y="4068909"/>
              <a:ext cx="992579" cy="369332"/>
            </a:xfrm>
            <a:prstGeom prst="rect">
              <a:avLst/>
            </a:prstGeom>
            <a:noFill/>
          </p:spPr>
          <p:txBody>
            <a:bodyPr wrap="none" rtlCol="0">
              <a:spAutoFit/>
            </a:bodyPr>
            <a:lstStyle/>
            <a:p>
              <a:r>
                <a:rPr lang="en-US" sz="1800" dirty="0" smtClean="0"/>
                <a:t>AGTCA</a:t>
              </a:r>
              <a:endParaRPr lang="en-US" sz="1800" dirty="0"/>
            </a:p>
          </p:txBody>
        </p:sp>
        <p:sp>
          <p:nvSpPr>
            <p:cNvPr id="46" name="TextBox 45"/>
            <p:cNvSpPr txBox="1"/>
            <p:nvPr/>
          </p:nvSpPr>
          <p:spPr>
            <a:xfrm>
              <a:off x="5855221" y="5406818"/>
              <a:ext cx="697702" cy="369332"/>
            </a:xfrm>
            <a:prstGeom prst="rect">
              <a:avLst/>
            </a:prstGeom>
            <a:noFill/>
          </p:spPr>
          <p:txBody>
            <a:bodyPr wrap="none" rtlCol="0">
              <a:spAutoFit/>
            </a:bodyPr>
            <a:lstStyle/>
            <a:p>
              <a:r>
                <a:rPr lang="en-US" sz="1800" dirty="0" smtClean="0"/>
                <a:t>AGC</a:t>
              </a:r>
              <a:endParaRPr lang="en-US" sz="1800" dirty="0"/>
            </a:p>
          </p:txBody>
        </p:sp>
        <p:sp>
          <p:nvSpPr>
            <p:cNvPr id="47" name="TextBox 46"/>
            <p:cNvSpPr txBox="1"/>
            <p:nvPr/>
          </p:nvSpPr>
          <p:spPr>
            <a:xfrm>
              <a:off x="7350458" y="4715329"/>
              <a:ext cx="1236236" cy="369332"/>
            </a:xfrm>
            <a:prstGeom prst="rect">
              <a:avLst/>
            </a:prstGeom>
            <a:noFill/>
          </p:spPr>
          <p:txBody>
            <a:bodyPr wrap="none" rtlCol="0">
              <a:spAutoFit/>
            </a:bodyPr>
            <a:lstStyle/>
            <a:p>
              <a:r>
                <a:rPr lang="en-US" sz="1800" dirty="0" smtClean="0"/>
                <a:t>GATTACA</a:t>
              </a:r>
              <a:endParaRPr lang="en-US" sz="1800" dirty="0"/>
            </a:p>
          </p:txBody>
        </p:sp>
        <p:sp>
          <p:nvSpPr>
            <p:cNvPr id="55" name="TextBox 54"/>
            <p:cNvSpPr txBox="1"/>
            <p:nvPr/>
          </p:nvSpPr>
          <p:spPr>
            <a:xfrm>
              <a:off x="6516216" y="5661248"/>
              <a:ext cx="2609759" cy="646331"/>
            </a:xfrm>
            <a:prstGeom prst="rect">
              <a:avLst/>
            </a:prstGeom>
            <a:noFill/>
          </p:spPr>
          <p:txBody>
            <a:bodyPr wrap="none" rtlCol="0">
              <a:spAutoFit/>
            </a:bodyPr>
            <a:lstStyle/>
            <a:p>
              <a:r>
                <a:rPr lang="en-US" sz="1800" dirty="0" smtClean="0"/>
                <a:t>Nodes = sequence (+/-)</a:t>
              </a:r>
            </a:p>
            <a:p>
              <a:r>
                <a:rPr lang="en-US" sz="1800" dirty="0" smtClean="0"/>
                <a:t>Edges = order, overlap</a:t>
              </a:r>
              <a:endParaRPr lang="en-US" sz="1800" dirty="0"/>
            </a:p>
          </p:txBody>
        </p:sp>
      </p:grpSp>
    </p:spTree>
    <p:extLst>
      <p:ext uri="{BB962C8B-B14F-4D97-AF65-F5344CB8AC3E}">
        <p14:creationId xmlns:p14="http://schemas.microsoft.com/office/powerpoint/2010/main" val="25581462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bt0510-421-F1.gif"/>
          <p:cNvPicPr>
            <a:picLocks noChangeAspect="1"/>
          </p:cNvPicPr>
          <p:nvPr/>
        </p:nvPicPr>
        <p:blipFill rotWithShape="1">
          <a:blip r:embed="rId3"/>
          <a:srcRect b="77902"/>
          <a:stretch/>
        </p:blipFill>
        <p:spPr>
          <a:xfrm>
            <a:off x="-1295433" y="702235"/>
            <a:ext cx="11339494" cy="1912471"/>
          </a:xfrm>
          <a:prstGeom prst="rect">
            <a:avLst/>
          </a:prstGeom>
        </p:spPr>
      </p:pic>
      <p:sp>
        <p:nvSpPr>
          <p:cNvPr id="6" name="TextBox 5"/>
          <p:cNvSpPr txBox="1"/>
          <p:nvPr/>
        </p:nvSpPr>
        <p:spPr>
          <a:xfrm>
            <a:off x="500273" y="13358"/>
            <a:ext cx="8097088" cy="461665"/>
          </a:xfrm>
          <a:prstGeom prst="rect">
            <a:avLst/>
          </a:prstGeom>
          <a:noFill/>
        </p:spPr>
        <p:txBody>
          <a:bodyPr wrap="none" rtlCol="0">
            <a:spAutoFit/>
          </a:bodyPr>
          <a:lstStyle/>
          <a:p>
            <a:r>
              <a:rPr lang="en-US" b="1" dirty="0" smtClean="0"/>
              <a:t>Graph Data Structures Commonly Used For Assembly</a:t>
            </a:r>
            <a:endParaRPr lang="en-US" b="1" dirty="0"/>
          </a:p>
        </p:txBody>
      </p:sp>
      <p:grpSp>
        <p:nvGrpSpPr>
          <p:cNvPr id="7" name="Group 6"/>
          <p:cNvGrpSpPr/>
          <p:nvPr/>
        </p:nvGrpSpPr>
        <p:grpSpPr>
          <a:xfrm>
            <a:off x="1046348" y="3915300"/>
            <a:ext cx="7540346" cy="2017059"/>
            <a:chOff x="1046348" y="3801900"/>
            <a:chExt cx="7540346" cy="2017059"/>
          </a:xfrm>
        </p:grpSpPr>
        <p:sp>
          <p:nvSpPr>
            <p:cNvPr id="2" name="Oval 1"/>
            <p:cNvSpPr/>
            <p:nvPr/>
          </p:nvSpPr>
          <p:spPr>
            <a:xfrm>
              <a:off x="1089361" y="4474253"/>
              <a:ext cx="672353" cy="67235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Oval 11"/>
            <p:cNvSpPr/>
            <p:nvPr/>
          </p:nvSpPr>
          <p:spPr>
            <a:xfrm>
              <a:off x="2735879" y="3801900"/>
              <a:ext cx="672353" cy="67235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Oval 12"/>
            <p:cNvSpPr/>
            <p:nvPr/>
          </p:nvSpPr>
          <p:spPr>
            <a:xfrm>
              <a:off x="2614534" y="5146606"/>
              <a:ext cx="956061" cy="67235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Oval 13"/>
            <p:cNvSpPr/>
            <p:nvPr/>
          </p:nvSpPr>
          <p:spPr>
            <a:xfrm>
              <a:off x="4262867" y="4474253"/>
              <a:ext cx="672353" cy="67235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Oval 14"/>
            <p:cNvSpPr/>
            <p:nvPr/>
          </p:nvSpPr>
          <p:spPr>
            <a:xfrm>
              <a:off x="5685267" y="3801900"/>
              <a:ext cx="948617" cy="67235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6" name="Oval 15"/>
            <p:cNvSpPr/>
            <p:nvPr/>
          </p:nvSpPr>
          <p:spPr>
            <a:xfrm>
              <a:off x="5837667" y="5146606"/>
              <a:ext cx="672353" cy="67235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7" name="Oval 16"/>
            <p:cNvSpPr/>
            <p:nvPr/>
          </p:nvSpPr>
          <p:spPr>
            <a:xfrm>
              <a:off x="7215243" y="4474253"/>
              <a:ext cx="1360994" cy="67235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4" name="Straight Arrow Connector 3"/>
            <p:cNvCxnSpPr>
              <a:stCxn id="2" idx="7"/>
            </p:cNvCxnSpPr>
            <p:nvPr/>
          </p:nvCxnSpPr>
          <p:spPr>
            <a:xfrm flipV="1">
              <a:off x="1663250" y="4265077"/>
              <a:ext cx="1072629" cy="307640"/>
            </a:xfrm>
            <a:prstGeom prst="straightConnector1">
              <a:avLst/>
            </a:prstGeom>
            <a:ln w="57150" cmpd="sng">
              <a:solidFill>
                <a:srgbClr val="660066"/>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2" idx="5"/>
              <a:endCxn id="13" idx="2"/>
            </p:cNvCxnSpPr>
            <p:nvPr/>
          </p:nvCxnSpPr>
          <p:spPr>
            <a:xfrm>
              <a:off x="1663250" y="5048142"/>
              <a:ext cx="951284" cy="4346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4" idx="1"/>
            </p:cNvCxnSpPr>
            <p:nvPr/>
          </p:nvCxnSpPr>
          <p:spPr>
            <a:xfrm>
              <a:off x="3408232" y="4160488"/>
              <a:ext cx="953099" cy="412229"/>
            </a:xfrm>
            <a:prstGeom prst="straightConnector1">
              <a:avLst/>
            </a:prstGeom>
            <a:ln w="57150" cmpd="sng">
              <a:solidFill>
                <a:srgbClr val="660066"/>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3" idx="6"/>
              <a:endCxn id="14" idx="3"/>
            </p:cNvCxnSpPr>
            <p:nvPr/>
          </p:nvCxnSpPr>
          <p:spPr>
            <a:xfrm flipV="1">
              <a:off x="3570595" y="5048142"/>
              <a:ext cx="790736" cy="4346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4884568" y="4265077"/>
              <a:ext cx="800699" cy="4264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4" idx="5"/>
              <a:endCxn id="16" idx="2"/>
            </p:cNvCxnSpPr>
            <p:nvPr/>
          </p:nvCxnSpPr>
          <p:spPr>
            <a:xfrm>
              <a:off x="4836756" y="5048142"/>
              <a:ext cx="1000911" cy="434641"/>
            </a:xfrm>
            <a:prstGeom prst="straightConnector1">
              <a:avLst/>
            </a:prstGeom>
            <a:ln w="57150" cmpd="sng">
              <a:solidFill>
                <a:srgbClr val="660066"/>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5" idx="6"/>
              <a:endCxn id="17" idx="1"/>
            </p:cNvCxnSpPr>
            <p:nvPr/>
          </p:nvCxnSpPr>
          <p:spPr>
            <a:xfrm>
              <a:off x="6633884" y="4138077"/>
              <a:ext cx="780672" cy="4346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endCxn id="17" idx="3"/>
            </p:cNvCxnSpPr>
            <p:nvPr/>
          </p:nvCxnSpPr>
          <p:spPr>
            <a:xfrm flipV="1">
              <a:off x="6510020" y="5048142"/>
              <a:ext cx="904536" cy="434642"/>
            </a:xfrm>
            <a:prstGeom prst="straightConnector1">
              <a:avLst/>
            </a:prstGeom>
            <a:ln w="57150" cmpd="sng">
              <a:solidFill>
                <a:srgbClr val="660066"/>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1046348" y="4616870"/>
              <a:ext cx="808748" cy="369332"/>
            </a:xfrm>
            <a:prstGeom prst="rect">
              <a:avLst/>
            </a:prstGeom>
            <a:noFill/>
          </p:spPr>
          <p:txBody>
            <a:bodyPr wrap="none" rtlCol="0">
              <a:spAutoFit/>
            </a:bodyPr>
            <a:lstStyle/>
            <a:p>
              <a:r>
                <a:rPr lang="en-US" sz="1800" dirty="0" smtClean="0"/>
                <a:t>GATC</a:t>
              </a:r>
              <a:endParaRPr lang="en-US" sz="1800" dirty="0"/>
            </a:p>
          </p:txBody>
        </p:sp>
        <p:sp>
          <p:nvSpPr>
            <p:cNvPr id="37" name="TextBox 36"/>
            <p:cNvSpPr txBox="1"/>
            <p:nvPr/>
          </p:nvSpPr>
          <p:spPr>
            <a:xfrm>
              <a:off x="2614534" y="5293418"/>
              <a:ext cx="1133644" cy="369332"/>
            </a:xfrm>
            <a:prstGeom prst="rect">
              <a:avLst/>
            </a:prstGeom>
            <a:noFill/>
          </p:spPr>
          <p:txBody>
            <a:bodyPr wrap="none" rtlCol="0">
              <a:spAutoFit/>
            </a:bodyPr>
            <a:lstStyle/>
            <a:p>
              <a:r>
                <a:rPr lang="en-US" sz="1800" dirty="0" smtClean="0"/>
                <a:t>CGATCA</a:t>
              </a:r>
              <a:endParaRPr lang="en-US" sz="1800" dirty="0"/>
            </a:p>
          </p:txBody>
        </p:sp>
        <p:sp>
          <p:nvSpPr>
            <p:cNvPr id="42" name="TextBox 41"/>
            <p:cNvSpPr txBox="1"/>
            <p:nvPr/>
          </p:nvSpPr>
          <p:spPr>
            <a:xfrm>
              <a:off x="2779081" y="3940568"/>
              <a:ext cx="671916" cy="369332"/>
            </a:xfrm>
            <a:prstGeom prst="rect">
              <a:avLst/>
            </a:prstGeom>
            <a:noFill/>
          </p:spPr>
          <p:txBody>
            <a:bodyPr wrap="none" rtlCol="0">
              <a:spAutoFit/>
            </a:bodyPr>
            <a:lstStyle/>
            <a:p>
              <a:r>
                <a:rPr lang="en-US" sz="1800" dirty="0" smtClean="0"/>
                <a:t>GTC</a:t>
              </a:r>
              <a:endParaRPr lang="en-US" sz="1800" dirty="0"/>
            </a:p>
          </p:txBody>
        </p:sp>
        <p:sp>
          <p:nvSpPr>
            <p:cNvPr id="43" name="TextBox 42"/>
            <p:cNvSpPr txBox="1"/>
            <p:nvPr/>
          </p:nvSpPr>
          <p:spPr>
            <a:xfrm>
              <a:off x="4368154" y="4602600"/>
              <a:ext cx="530915" cy="369332"/>
            </a:xfrm>
            <a:prstGeom prst="rect">
              <a:avLst/>
            </a:prstGeom>
            <a:noFill/>
          </p:spPr>
          <p:txBody>
            <a:bodyPr wrap="none" rtlCol="0">
              <a:spAutoFit/>
            </a:bodyPr>
            <a:lstStyle/>
            <a:p>
              <a:r>
                <a:rPr lang="en-US" sz="1800" dirty="0" smtClean="0"/>
                <a:t>CG</a:t>
              </a:r>
              <a:endParaRPr lang="en-US" sz="1800" dirty="0"/>
            </a:p>
          </p:txBody>
        </p:sp>
        <p:sp>
          <p:nvSpPr>
            <p:cNvPr id="45" name="TextBox 44"/>
            <p:cNvSpPr txBox="1"/>
            <p:nvPr/>
          </p:nvSpPr>
          <p:spPr>
            <a:xfrm>
              <a:off x="5711258" y="3955509"/>
              <a:ext cx="992579" cy="369332"/>
            </a:xfrm>
            <a:prstGeom prst="rect">
              <a:avLst/>
            </a:prstGeom>
            <a:noFill/>
          </p:spPr>
          <p:txBody>
            <a:bodyPr wrap="none" rtlCol="0">
              <a:spAutoFit/>
            </a:bodyPr>
            <a:lstStyle/>
            <a:p>
              <a:r>
                <a:rPr lang="en-US" sz="1800" dirty="0" smtClean="0"/>
                <a:t>AGTCA</a:t>
              </a:r>
              <a:endParaRPr lang="en-US" sz="1800" dirty="0"/>
            </a:p>
          </p:txBody>
        </p:sp>
        <p:sp>
          <p:nvSpPr>
            <p:cNvPr id="46" name="TextBox 45"/>
            <p:cNvSpPr txBox="1"/>
            <p:nvPr/>
          </p:nvSpPr>
          <p:spPr>
            <a:xfrm>
              <a:off x="5855221" y="5293418"/>
              <a:ext cx="697702" cy="369332"/>
            </a:xfrm>
            <a:prstGeom prst="rect">
              <a:avLst/>
            </a:prstGeom>
            <a:noFill/>
          </p:spPr>
          <p:txBody>
            <a:bodyPr wrap="none" rtlCol="0">
              <a:spAutoFit/>
            </a:bodyPr>
            <a:lstStyle/>
            <a:p>
              <a:r>
                <a:rPr lang="en-US" sz="1800" dirty="0" smtClean="0"/>
                <a:t>AGC</a:t>
              </a:r>
              <a:endParaRPr lang="en-US" sz="1800" dirty="0"/>
            </a:p>
          </p:txBody>
        </p:sp>
        <p:sp>
          <p:nvSpPr>
            <p:cNvPr id="47" name="TextBox 46"/>
            <p:cNvSpPr txBox="1"/>
            <p:nvPr/>
          </p:nvSpPr>
          <p:spPr>
            <a:xfrm>
              <a:off x="7350458" y="4601929"/>
              <a:ext cx="1236236" cy="369332"/>
            </a:xfrm>
            <a:prstGeom prst="rect">
              <a:avLst/>
            </a:prstGeom>
            <a:noFill/>
          </p:spPr>
          <p:txBody>
            <a:bodyPr wrap="none" rtlCol="0">
              <a:spAutoFit/>
            </a:bodyPr>
            <a:lstStyle/>
            <a:p>
              <a:r>
                <a:rPr lang="en-US" sz="1800" dirty="0" smtClean="0"/>
                <a:t>GATTACA</a:t>
              </a:r>
              <a:endParaRPr lang="en-US" sz="1800" dirty="0"/>
            </a:p>
          </p:txBody>
        </p:sp>
      </p:grpSp>
      <p:sp>
        <p:nvSpPr>
          <p:cNvPr id="3" name="TextBox 2"/>
          <p:cNvSpPr txBox="1"/>
          <p:nvPr/>
        </p:nvSpPr>
        <p:spPr>
          <a:xfrm>
            <a:off x="1677225" y="6077317"/>
            <a:ext cx="3594429" cy="400110"/>
          </a:xfrm>
          <a:prstGeom prst="rect">
            <a:avLst/>
          </a:prstGeom>
          <a:noFill/>
        </p:spPr>
        <p:txBody>
          <a:bodyPr wrap="none" rtlCol="0">
            <a:spAutoFit/>
          </a:bodyPr>
          <a:lstStyle/>
          <a:p>
            <a:r>
              <a:rPr lang="en-US" sz="2000" b="1" dirty="0" smtClean="0">
                <a:solidFill>
                  <a:srgbClr val="660066"/>
                </a:solidFill>
              </a:rPr>
              <a:t>GATCGTCCGAGCGATTACA</a:t>
            </a:r>
            <a:endParaRPr lang="en-US" sz="2000" b="1" dirty="0">
              <a:solidFill>
                <a:srgbClr val="660066"/>
              </a:solidFill>
            </a:endParaRPr>
          </a:p>
        </p:txBody>
      </p:sp>
      <p:sp>
        <p:nvSpPr>
          <p:cNvPr id="28" name="Down Arrow 27"/>
          <p:cNvSpPr/>
          <p:nvPr/>
        </p:nvSpPr>
        <p:spPr>
          <a:xfrm>
            <a:off x="3271482" y="2716766"/>
            <a:ext cx="2609507" cy="1104887"/>
          </a:xfrm>
          <a:prstGeom prst="downArrow">
            <a:avLst>
              <a:gd name="adj1" fmla="val 50000"/>
              <a:gd name="adj2" fmla="val 64701"/>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9" name="TextBox 28"/>
          <p:cNvSpPr txBox="1"/>
          <p:nvPr/>
        </p:nvSpPr>
        <p:spPr>
          <a:xfrm>
            <a:off x="3753419" y="3081315"/>
            <a:ext cx="1814244" cy="369332"/>
          </a:xfrm>
          <a:prstGeom prst="rect">
            <a:avLst/>
          </a:prstGeom>
          <a:noFill/>
        </p:spPr>
        <p:txBody>
          <a:bodyPr wrap="none" rtlCol="0">
            <a:spAutoFit/>
          </a:bodyPr>
          <a:lstStyle/>
          <a:p>
            <a:r>
              <a:rPr lang="en-US" sz="1800" dirty="0" smtClean="0"/>
              <a:t>Reads to Graph </a:t>
            </a:r>
            <a:endParaRPr lang="en-US" sz="1800" dirty="0"/>
          </a:p>
        </p:txBody>
      </p:sp>
      <p:sp>
        <p:nvSpPr>
          <p:cNvPr id="31" name="TextBox 30"/>
          <p:cNvSpPr txBox="1"/>
          <p:nvPr/>
        </p:nvSpPr>
        <p:spPr>
          <a:xfrm>
            <a:off x="1082503" y="2637453"/>
            <a:ext cx="2146742" cy="1200329"/>
          </a:xfrm>
          <a:prstGeom prst="rect">
            <a:avLst/>
          </a:prstGeom>
          <a:noFill/>
        </p:spPr>
        <p:txBody>
          <a:bodyPr wrap="none" rtlCol="0">
            <a:spAutoFit/>
          </a:bodyPr>
          <a:lstStyle/>
          <a:p>
            <a:pPr marL="285750" indent="-285750">
              <a:buFont typeface="Arial"/>
              <a:buChar char="•"/>
            </a:pPr>
            <a:r>
              <a:rPr lang="en-US" sz="1800" dirty="0" smtClean="0"/>
              <a:t>Sequence</a:t>
            </a:r>
          </a:p>
          <a:p>
            <a:pPr marL="285750" indent="-285750">
              <a:buFont typeface="Arial"/>
              <a:buChar char="•"/>
            </a:pPr>
            <a:r>
              <a:rPr lang="en-US" sz="1800" dirty="0" smtClean="0"/>
              <a:t>Order</a:t>
            </a:r>
          </a:p>
          <a:p>
            <a:pPr marL="285750" indent="-285750">
              <a:buFont typeface="Arial"/>
              <a:buChar char="•"/>
            </a:pPr>
            <a:r>
              <a:rPr lang="en-US" sz="1800" dirty="0" smtClean="0"/>
              <a:t>Orientation (+, -)</a:t>
            </a:r>
          </a:p>
          <a:p>
            <a:pPr marL="285750" indent="-285750">
              <a:buFont typeface="Arial"/>
              <a:buChar char="•"/>
            </a:pPr>
            <a:r>
              <a:rPr lang="en-US" sz="1800" dirty="0" smtClean="0"/>
              <a:t>Overlap</a:t>
            </a:r>
            <a:endParaRPr lang="en-US" sz="1800" dirty="0"/>
          </a:p>
        </p:txBody>
      </p:sp>
      <p:sp>
        <p:nvSpPr>
          <p:cNvPr id="34" name="TextBox 33"/>
          <p:cNvSpPr txBox="1"/>
          <p:nvPr/>
        </p:nvSpPr>
        <p:spPr>
          <a:xfrm>
            <a:off x="6516216" y="5661248"/>
            <a:ext cx="2609759" cy="646331"/>
          </a:xfrm>
          <a:prstGeom prst="rect">
            <a:avLst/>
          </a:prstGeom>
          <a:noFill/>
        </p:spPr>
        <p:txBody>
          <a:bodyPr wrap="none" rtlCol="0">
            <a:spAutoFit/>
          </a:bodyPr>
          <a:lstStyle/>
          <a:p>
            <a:r>
              <a:rPr lang="en-US" sz="1800" dirty="0" smtClean="0"/>
              <a:t>Nodes = sequence (+/-)</a:t>
            </a:r>
          </a:p>
          <a:p>
            <a:r>
              <a:rPr lang="en-US" sz="1800" dirty="0" smtClean="0"/>
              <a:t>Edges = order, overlap</a:t>
            </a:r>
            <a:endParaRPr lang="en-US" sz="1800" dirty="0"/>
          </a:p>
        </p:txBody>
      </p:sp>
    </p:spTree>
    <p:extLst>
      <p:ext uri="{BB962C8B-B14F-4D97-AF65-F5344CB8AC3E}">
        <p14:creationId xmlns:p14="http://schemas.microsoft.com/office/powerpoint/2010/main" val="7395776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543459" y="1207453"/>
            <a:ext cx="3560568" cy="223308"/>
            <a:chOff x="543459" y="1207453"/>
            <a:chExt cx="3560568" cy="223308"/>
          </a:xfrm>
        </p:grpSpPr>
        <p:sp>
          <p:nvSpPr>
            <p:cNvPr id="7" name="Rectangle 6"/>
            <p:cNvSpPr/>
            <p:nvPr/>
          </p:nvSpPr>
          <p:spPr>
            <a:xfrm>
              <a:off x="543459" y="1207453"/>
              <a:ext cx="1984921" cy="2233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541230" y="1207453"/>
              <a:ext cx="1562797" cy="223308"/>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586589" y="2253596"/>
            <a:ext cx="3573419" cy="223308"/>
            <a:chOff x="586589" y="2253596"/>
            <a:chExt cx="3573419" cy="223308"/>
          </a:xfrm>
        </p:grpSpPr>
        <p:sp>
          <p:nvSpPr>
            <p:cNvPr id="11" name="Rectangle 10"/>
            <p:cNvSpPr/>
            <p:nvPr/>
          </p:nvSpPr>
          <p:spPr>
            <a:xfrm flipH="1">
              <a:off x="2175087" y="2253596"/>
              <a:ext cx="1984921" cy="223308"/>
            </a:xfrm>
            <a:prstGeom prst="rect">
              <a:avLst/>
            </a:prstGeom>
            <a:solidFill>
              <a:srgbClr val="948A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flipH="1">
              <a:off x="586589" y="2253596"/>
              <a:ext cx="1575647" cy="223308"/>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5169362" y="1727265"/>
            <a:ext cx="3560568" cy="228894"/>
            <a:chOff x="5169362" y="1727265"/>
            <a:chExt cx="3560568" cy="228894"/>
          </a:xfrm>
        </p:grpSpPr>
        <p:sp>
          <p:nvSpPr>
            <p:cNvPr id="17" name="Rectangle 16"/>
            <p:cNvSpPr/>
            <p:nvPr/>
          </p:nvSpPr>
          <p:spPr>
            <a:xfrm>
              <a:off x="5169362" y="1727265"/>
              <a:ext cx="1562516" cy="2233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731879" y="1727265"/>
              <a:ext cx="1567816" cy="228894"/>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8299695" y="1732851"/>
              <a:ext cx="430235" cy="223308"/>
            </a:xfrm>
            <a:prstGeom prst="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4683145" y="1180637"/>
            <a:ext cx="3616550" cy="223308"/>
            <a:chOff x="4683145" y="1180637"/>
            <a:chExt cx="3616550" cy="223308"/>
          </a:xfrm>
        </p:grpSpPr>
        <p:sp>
          <p:nvSpPr>
            <p:cNvPr id="23" name="Rectangle 22"/>
            <p:cNvSpPr/>
            <p:nvPr/>
          </p:nvSpPr>
          <p:spPr>
            <a:xfrm>
              <a:off x="4683145" y="1180637"/>
              <a:ext cx="1984921" cy="2233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680917" y="1180637"/>
              <a:ext cx="1618778" cy="223308"/>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236926" y="1727265"/>
            <a:ext cx="3616549" cy="223308"/>
            <a:chOff x="236926" y="1727265"/>
            <a:chExt cx="3616549" cy="223308"/>
          </a:xfrm>
        </p:grpSpPr>
        <p:sp>
          <p:nvSpPr>
            <p:cNvPr id="20" name="Rectangle 19"/>
            <p:cNvSpPr/>
            <p:nvPr/>
          </p:nvSpPr>
          <p:spPr>
            <a:xfrm flipH="1">
              <a:off x="1128941" y="1727265"/>
              <a:ext cx="1984921" cy="223308"/>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flipH="1">
              <a:off x="3113860" y="1727265"/>
              <a:ext cx="739615" cy="223308"/>
            </a:xfrm>
            <a:prstGeom prst="rect">
              <a:avLst/>
            </a:prstGeom>
            <a:solidFill>
              <a:srgbClr val="948A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flipH="1">
              <a:off x="236926" y="1727265"/>
              <a:ext cx="892014" cy="2233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4683145" y="2364055"/>
            <a:ext cx="3641685" cy="224503"/>
            <a:chOff x="4683145" y="2364055"/>
            <a:chExt cx="3641685" cy="224503"/>
          </a:xfrm>
        </p:grpSpPr>
        <p:sp>
          <p:nvSpPr>
            <p:cNvPr id="9" name="Rectangle 8"/>
            <p:cNvSpPr/>
            <p:nvPr/>
          </p:nvSpPr>
          <p:spPr>
            <a:xfrm flipH="1">
              <a:off x="6121049" y="2364055"/>
              <a:ext cx="2203781" cy="223308"/>
            </a:xfrm>
            <a:prstGeom prst="rect">
              <a:avLst/>
            </a:prstGeom>
            <a:solidFill>
              <a:srgbClr val="948A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flipH="1">
              <a:off x="4683145" y="2365250"/>
              <a:ext cx="1437903" cy="223308"/>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extBox 1"/>
          <p:cNvSpPr txBox="1"/>
          <p:nvPr/>
        </p:nvSpPr>
        <p:spPr>
          <a:xfrm>
            <a:off x="1020834" y="298172"/>
            <a:ext cx="7354723" cy="400110"/>
          </a:xfrm>
          <a:prstGeom prst="rect">
            <a:avLst/>
          </a:prstGeom>
          <a:noFill/>
        </p:spPr>
        <p:txBody>
          <a:bodyPr wrap="none" rtlCol="0">
            <a:spAutoFit/>
          </a:bodyPr>
          <a:lstStyle/>
          <a:p>
            <a:r>
              <a:rPr lang="en-US" sz="2000" b="1" dirty="0" smtClean="0"/>
              <a:t>Read Overlap Graph:    Reads as nodes, overlaps as edges</a:t>
            </a:r>
            <a:endParaRPr lang="en-US" sz="2000" b="1" dirty="0"/>
          </a:p>
        </p:txBody>
      </p:sp>
    </p:spTree>
    <p:extLst>
      <p:ext uri="{BB962C8B-B14F-4D97-AF65-F5344CB8AC3E}">
        <p14:creationId xmlns:p14="http://schemas.microsoft.com/office/powerpoint/2010/main" val="2855239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8.40862E-7 4.83461E-6 L -0.34329 0.50381 " pathEditMode="relative" rAng="0" ptsTypes="AA">
                                      <p:cBhvr>
                                        <p:cTn id="6" dur="2000" fill="hold"/>
                                        <p:tgtEl>
                                          <p:spTgt spid="29"/>
                                        </p:tgtEl>
                                        <p:attrNameLst>
                                          <p:attrName>ppt_x</p:attrName>
                                          <p:attrName>ppt_y</p:attrName>
                                        </p:attrNameLst>
                                      </p:cBhvr>
                                      <p:rCtr x="-17165" y="25191"/>
                                    </p:animMotion>
                                  </p:childTnLst>
                                </p:cTn>
                              </p:par>
                              <p:par>
                                <p:cTn id="7" presetID="0" presetClass="path" presetSubtype="0" accel="50000" decel="50000" fill="hold" nodeType="withEffect">
                                  <p:stCondLst>
                                    <p:cond delay="0"/>
                                  </p:stCondLst>
                                  <p:childTnLst>
                                    <p:animMotion origin="layout" path="M 6.07744E-8 -3.52002E-6 L 0.26689 0.47165 " pathEditMode="relative" rAng="0" ptsTypes="AA">
                                      <p:cBhvr>
                                        <p:cTn id="8" dur="2000" fill="hold"/>
                                        <p:tgtEl>
                                          <p:spTgt spid="30"/>
                                        </p:tgtEl>
                                        <p:attrNameLst>
                                          <p:attrName>ppt_x</p:attrName>
                                          <p:attrName>ppt_y</p:attrName>
                                        </p:attrNameLst>
                                      </p:cBhvr>
                                      <p:rCtr x="13336" y="23583"/>
                                    </p:animMotion>
                                  </p:childTnLst>
                                </p:cTn>
                              </p:par>
                              <p:par>
                                <p:cTn id="9" presetID="0" presetClass="path" presetSubtype="0" accel="50000" decel="50000" fill="hold" nodeType="withEffect">
                                  <p:stCondLst>
                                    <p:cond delay="0"/>
                                  </p:stCondLst>
                                  <p:childTnLst>
                                    <p:animMotion origin="layout" path="M 1.7694E-6 2.46008E-6 L -0.0639 0.43045 " pathEditMode="relative" rAng="0" ptsTypes="AA">
                                      <p:cBhvr>
                                        <p:cTn id="10" dur="2000" fill="hold"/>
                                        <p:tgtEl>
                                          <p:spTgt spid="32"/>
                                        </p:tgtEl>
                                        <p:attrNameLst>
                                          <p:attrName>ppt_x</p:attrName>
                                          <p:attrName>ppt_y</p:attrName>
                                        </p:attrNameLst>
                                      </p:cBhvr>
                                      <p:rCtr x="-3195" y="21523"/>
                                    </p:animMotion>
                                  </p:childTnLst>
                                </p:cTn>
                              </p:par>
                            </p:childTnLst>
                          </p:cTn>
                        </p:par>
                        <p:par>
                          <p:cTn id="11" fill="hold">
                            <p:stCondLst>
                              <p:cond delay="2000"/>
                            </p:stCondLst>
                            <p:childTnLst>
                              <p:par>
                                <p:cTn id="12" presetID="0" presetClass="path" presetSubtype="0" accel="50000" decel="50000" fill="hold" nodeType="afterEffect">
                                  <p:stCondLst>
                                    <p:cond delay="0"/>
                                  </p:stCondLst>
                                  <p:childTnLst>
                                    <p:animMotion origin="layout" path="M 2.84077E-6 3.40662E-6 L 0.10748 0.03679 " pathEditMode="relative" rAng="0" ptsTypes="AA">
                                      <p:cBhvr>
                                        <p:cTn id="13" dur="2000" fill="hold"/>
                                        <p:tgtEl>
                                          <p:spTgt spid="28"/>
                                        </p:tgtEl>
                                        <p:attrNameLst>
                                          <p:attrName>ppt_x</p:attrName>
                                          <p:attrName>ppt_y</p:attrName>
                                        </p:attrNameLst>
                                      </p:cBhvr>
                                      <p:rCtr x="5366" y="1828"/>
                                    </p:animMotion>
                                  </p:childTnLst>
                                </p:cTn>
                              </p:par>
                              <p:par>
                                <p:cTn id="14" presetID="0" presetClass="path" presetSubtype="0" accel="50000" decel="50000" fill="hold" nodeType="withEffect">
                                  <p:stCondLst>
                                    <p:cond delay="0"/>
                                  </p:stCondLst>
                                  <p:childTnLst>
                                    <p:animMotion origin="layout" path="M -0.06355 -0.00787 L -0.3485 0.00533 " pathEditMode="relative" rAng="0" ptsTypes="AA">
                                      <p:cBhvr>
                                        <p:cTn id="15" dur="2000" fill="hold"/>
                                        <p:tgtEl>
                                          <p:spTgt spid="31"/>
                                        </p:tgtEl>
                                        <p:attrNameLst>
                                          <p:attrName>ppt_x</p:attrName>
                                          <p:attrName>ppt_y</p:attrName>
                                        </p:attrNameLst>
                                      </p:cBhvr>
                                      <p:rCtr x="-14256" y="648"/>
                                    </p:animMotion>
                                  </p:childTnLst>
                                </p:cTn>
                              </p:par>
                              <p:par>
                                <p:cTn id="16" presetID="0" presetClass="path" presetSubtype="0" accel="50000" decel="50000" fill="hold" nodeType="withEffect">
                                  <p:stCondLst>
                                    <p:cond delay="0"/>
                                  </p:stCondLst>
                                  <p:childTnLst>
                                    <p:animMotion origin="layout" path="M -3.67946E-6 2.73443E-6 L 0.32211 -0.02524 " pathEditMode="relative" rAng="0" ptsTypes="AA">
                                      <p:cBhvr>
                                        <p:cTn id="17" dur="2000" fill="hold"/>
                                        <p:tgtEl>
                                          <p:spTgt spid="33"/>
                                        </p:tgtEl>
                                        <p:attrNameLst>
                                          <p:attrName>ppt_x</p:attrName>
                                          <p:attrName>ppt_y</p:attrName>
                                        </p:attrNameLst>
                                      </p:cBhvr>
                                      <p:rCtr x="16097" y="-12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59459" y="1464441"/>
            <a:ext cx="5547707" cy="866040"/>
            <a:chOff x="573341" y="3317147"/>
            <a:chExt cx="5547707" cy="866040"/>
          </a:xfrm>
        </p:grpSpPr>
        <p:grpSp>
          <p:nvGrpSpPr>
            <p:cNvPr id="26" name="Group 25"/>
            <p:cNvGrpSpPr/>
            <p:nvPr/>
          </p:nvGrpSpPr>
          <p:grpSpPr>
            <a:xfrm>
              <a:off x="573341" y="3317147"/>
              <a:ext cx="3545627" cy="223308"/>
              <a:chOff x="543459" y="1192512"/>
              <a:chExt cx="3545627" cy="223308"/>
            </a:xfrm>
          </p:grpSpPr>
          <p:sp>
            <p:nvSpPr>
              <p:cNvPr id="27" name="Rectangle 26"/>
              <p:cNvSpPr/>
              <p:nvPr/>
            </p:nvSpPr>
            <p:spPr>
              <a:xfrm>
                <a:off x="543459" y="1192512"/>
                <a:ext cx="1984921" cy="2233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2526289" y="1192512"/>
                <a:ext cx="1562797" cy="223308"/>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960821" y="3611428"/>
              <a:ext cx="3560568" cy="228894"/>
              <a:chOff x="5169362" y="1727265"/>
              <a:chExt cx="3560568" cy="228894"/>
            </a:xfrm>
          </p:grpSpPr>
          <p:sp>
            <p:nvSpPr>
              <p:cNvPr id="36" name="Rectangle 35"/>
              <p:cNvSpPr/>
              <p:nvPr/>
            </p:nvSpPr>
            <p:spPr>
              <a:xfrm>
                <a:off x="5169362" y="1727265"/>
                <a:ext cx="1562516" cy="2233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6731879" y="1727265"/>
                <a:ext cx="1567816" cy="228894"/>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8299695" y="1732851"/>
                <a:ext cx="430235" cy="223308"/>
              </a:xfrm>
              <a:prstGeom prst="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2547629" y="3959879"/>
              <a:ext cx="3573419" cy="223308"/>
              <a:chOff x="586589" y="2253596"/>
              <a:chExt cx="3573419" cy="223308"/>
            </a:xfrm>
          </p:grpSpPr>
          <p:sp>
            <p:nvSpPr>
              <p:cNvPr id="40" name="Rectangle 39"/>
              <p:cNvSpPr/>
              <p:nvPr/>
            </p:nvSpPr>
            <p:spPr>
              <a:xfrm flipH="1">
                <a:off x="2175087" y="2253596"/>
                <a:ext cx="1984921" cy="223308"/>
              </a:xfrm>
              <a:prstGeom prst="rect">
                <a:avLst/>
              </a:prstGeom>
              <a:solidFill>
                <a:srgbClr val="948A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flipH="1">
                <a:off x="586589" y="2253596"/>
                <a:ext cx="1575647" cy="223308"/>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1547699" y="4664097"/>
            <a:ext cx="6212351" cy="870040"/>
            <a:chOff x="1547699" y="4664097"/>
            <a:chExt cx="6212351" cy="870040"/>
          </a:xfrm>
        </p:grpSpPr>
        <p:grpSp>
          <p:nvGrpSpPr>
            <p:cNvPr id="42" name="Group 41"/>
            <p:cNvGrpSpPr/>
            <p:nvPr/>
          </p:nvGrpSpPr>
          <p:grpSpPr>
            <a:xfrm>
              <a:off x="1547699" y="4664097"/>
              <a:ext cx="3616550" cy="223308"/>
              <a:chOff x="4683145" y="1180637"/>
              <a:chExt cx="3616550" cy="223308"/>
            </a:xfrm>
          </p:grpSpPr>
          <p:sp>
            <p:nvSpPr>
              <p:cNvPr id="43" name="Rectangle 42"/>
              <p:cNvSpPr/>
              <p:nvPr/>
            </p:nvSpPr>
            <p:spPr>
              <a:xfrm>
                <a:off x="4683145" y="1180637"/>
                <a:ext cx="1984921" cy="2233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6680917" y="1180637"/>
                <a:ext cx="1618778" cy="223308"/>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2668852" y="4986605"/>
              <a:ext cx="3616549" cy="223308"/>
              <a:chOff x="236926" y="1727265"/>
              <a:chExt cx="3616549" cy="223308"/>
            </a:xfrm>
          </p:grpSpPr>
          <p:sp>
            <p:nvSpPr>
              <p:cNvPr id="46" name="Rectangle 45"/>
              <p:cNvSpPr/>
              <p:nvPr/>
            </p:nvSpPr>
            <p:spPr>
              <a:xfrm flipH="1">
                <a:off x="1128941" y="1727265"/>
                <a:ext cx="1984921" cy="223308"/>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flipH="1">
                <a:off x="3113860" y="1727265"/>
                <a:ext cx="739615" cy="223308"/>
              </a:xfrm>
              <a:prstGeom prst="rect">
                <a:avLst/>
              </a:prstGeom>
              <a:solidFill>
                <a:srgbClr val="948A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flipH="1">
                <a:off x="236926" y="1727265"/>
                <a:ext cx="892014" cy="2233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4118365" y="5309634"/>
              <a:ext cx="3641685" cy="224503"/>
              <a:chOff x="4683145" y="2364055"/>
              <a:chExt cx="3641685" cy="224503"/>
            </a:xfrm>
          </p:grpSpPr>
          <p:sp>
            <p:nvSpPr>
              <p:cNvPr id="50" name="Rectangle 49"/>
              <p:cNvSpPr/>
              <p:nvPr/>
            </p:nvSpPr>
            <p:spPr>
              <a:xfrm flipH="1">
                <a:off x="6121049" y="2364055"/>
                <a:ext cx="2203781" cy="223308"/>
              </a:xfrm>
              <a:prstGeom prst="rect">
                <a:avLst/>
              </a:prstGeom>
              <a:solidFill>
                <a:srgbClr val="948A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flipH="1">
                <a:off x="4683145" y="2365250"/>
                <a:ext cx="1437903" cy="223308"/>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cxnSp>
        <p:nvCxnSpPr>
          <p:cNvPr id="16" name="Straight Arrow Connector 15"/>
          <p:cNvCxnSpPr/>
          <p:nvPr/>
        </p:nvCxnSpPr>
        <p:spPr>
          <a:xfrm>
            <a:off x="2098261" y="1568174"/>
            <a:ext cx="706782" cy="32026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5202877" y="1893682"/>
            <a:ext cx="706782" cy="32026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2581966" y="4790866"/>
            <a:ext cx="706782" cy="32026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5686582" y="5116374"/>
            <a:ext cx="706782" cy="32026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1020834" y="298172"/>
            <a:ext cx="7354723" cy="400110"/>
          </a:xfrm>
          <a:prstGeom prst="rect">
            <a:avLst/>
          </a:prstGeom>
          <a:noFill/>
        </p:spPr>
        <p:txBody>
          <a:bodyPr wrap="none" rtlCol="0">
            <a:spAutoFit/>
          </a:bodyPr>
          <a:lstStyle/>
          <a:p>
            <a:r>
              <a:rPr lang="en-US" sz="2000" b="1" dirty="0" smtClean="0"/>
              <a:t>Read Overlap Graph:    Reads as nodes, overlaps as edges</a:t>
            </a:r>
            <a:endParaRPr lang="en-US" sz="2000" b="1" dirty="0"/>
          </a:p>
        </p:txBody>
      </p:sp>
      <p:sp>
        <p:nvSpPr>
          <p:cNvPr id="63" name="TextBox 62"/>
          <p:cNvSpPr txBox="1"/>
          <p:nvPr/>
        </p:nvSpPr>
        <p:spPr>
          <a:xfrm>
            <a:off x="7366000" y="4241074"/>
            <a:ext cx="1917161" cy="707886"/>
          </a:xfrm>
          <a:prstGeom prst="rect">
            <a:avLst/>
          </a:prstGeom>
          <a:noFill/>
        </p:spPr>
        <p:txBody>
          <a:bodyPr wrap="none" rtlCol="0">
            <a:spAutoFit/>
          </a:bodyPr>
          <a:lstStyle/>
          <a:p>
            <a:r>
              <a:rPr lang="en-US" sz="2000" dirty="0" smtClean="0"/>
              <a:t>Node = read</a:t>
            </a:r>
          </a:p>
          <a:p>
            <a:r>
              <a:rPr lang="en-US" sz="2000" dirty="0" smtClean="0"/>
              <a:t>Edge = overlap</a:t>
            </a:r>
            <a:endParaRPr lang="en-US" sz="2000" dirty="0"/>
          </a:p>
        </p:txBody>
      </p:sp>
    </p:spTree>
    <p:extLst>
      <p:ext uri="{BB962C8B-B14F-4D97-AF65-F5344CB8AC3E}">
        <p14:creationId xmlns:p14="http://schemas.microsoft.com/office/powerpoint/2010/main" val="138650675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59459" y="1464441"/>
            <a:ext cx="5547707" cy="866040"/>
            <a:chOff x="573341" y="3317147"/>
            <a:chExt cx="5547707" cy="866040"/>
          </a:xfrm>
        </p:grpSpPr>
        <p:grpSp>
          <p:nvGrpSpPr>
            <p:cNvPr id="26" name="Group 25"/>
            <p:cNvGrpSpPr/>
            <p:nvPr/>
          </p:nvGrpSpPr>
          <p:grpSpPr>
            <a:xfrm>
              <a:off x="573341" y="3317147"/>
              <a:ext cx="3545627" cy="223308"/>
              <a:chOff x="543459" y="1192512"/>
              <a:chExt cx="3545627" cy="223308"/>
            </a:xfrm>
          </p:grpSpPr>
          <p:sp>
            <p:nvSpPr>
              <p:cNvPr id="27" name="Rectangle 26"/>
              <p:cNvSpPr/>
              <p:nvPr/>
            </p:nvSpPr>
            <p:spPr>
              <a:xfrm>
                <a:off x="543459" y="1192512"/>
                <a:ext cx="1984921" cy="2233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34" name="Rectangle 33"/>
              <p:cNvSpPr/>
              <p:nvPr/>
            </p:nvSpPr>
            <p:spPr>
              <a:xfrm>
                <a:off x="2526289" y="1192512"/>
                <a:ext cx="1562797" cy="223308"/>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grpSp>
          <p:nvGrpSpPr>
            <p:cNvPr id="35" name="Group 34"/>
            <p:cNvGrpSpPr/>
            <p:nvPr/>
          </p:nvGrpSpPr>
          <p:grpSpPr>
            <a:xfrm>
              <a:off x="960821" y="3611428"/>
              <a:ext cx="3560568" cy="228894"/>
              <a:chOff x="5169362" y="1727265"/>
              <a:chExt cx="3560568" cy="228894"/>
            </a:xfrm>
          </p:grpSpPr>
          <p:sp>
            <p:nvSpPr>
              <p:cNvPr id="36" name="Rectangle 35"/>
              <p:cNvSpPr/>
              <p:nvPr/>
            </p:nvSpPr>
            <p:spPr>
              <a:xfrm>
                <a:off x="5169362" y="1727265"/>
                <a:ext cx="1562516" cy="2233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37" name="Rectangle 36"/>
              <p:cNvSpPr/>
              <p:nvPr/>
            </p:nvSpPr>
            <p:spPr>
              <a:xfrm>
                <a:off x="6731879" y="1727265"/>
                <a:ext cx="1567816" cy="228894"/>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38" name="Rectangle 37"/>
              <p:cNvSpPr/>
              <p:nvPr/>
            </p:nvSpPr>
            <p:spPr>
              <a:xfrm>
                <a:off x="8299695" y="1732851"/>
                <a:ext cx="430235" cy="223308"/>
              </a:xfrm>
              <a:prstGeom prst="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grpSp>
          <p:nvGrpSpPr>
            <p:cNvPr id="39" name="Group 38"/>
            <p:cNvGrpSpPr/>
            <p:nvPr/>
          </p:nvGrpSpPr>
          <p:grpSpPr>
            <a:xfrm>
              <a:off x="2547629" y="3959879"/>
              <a:ext cx="3573419" cy="223308"/>
              <a:chOff x="586589" y="2253596"/>
              <a:chExt cx="3573419" cy="223308"/>
            </a:xfrm>
          </p:grpSpPr>
          <p:sp>
            <p:nvSpPr>
              <p:cNvPr id="40" name="Rectangle 39"/>
              <p:cNvSpPr/>
              <p:nvPr/>
            </p:nvSpPr>
            <p:spPr>
              <a:xfrm flipH="1">
                <a:off x="2175087" y="2253596"/>
                <a:ext cx="1984921" cy="223308"/>
              </a:xfrm>
              <a:prstGeom prst="rect">
                <a:avLst/>
              </a:prstGeom>
              <a:solidFill>
                <a:srgbClr val="948A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41" name="Rectangle 40"/>
              <p:cNvSpPr/>
              <p:nvPr/>
            </p:nvSpPr>
            <p:spPr>
              <a:xfrm flipH="1">
                <a:off x="586589" y="2253596"/>
                <a:ext cx="1575647" cy="223308"/>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grpSp>
      <p:grpSp>
        <p:nvGrpSpPr>
          <p:cNvPr id="13" name="Group 12"/>
          <p:cNvGrpSpPr/>
          <p:nvPr/>
        </p:nvGrpSpPr>
        <p:grpSpPr>
          <a:xfrm>
            <a:off x="1547699" y="4664097"/>
            <a:ext cx="6212351" cy="870040"/>
            <a:chOff x="1547699" y="4664097"/>
            <a:chExt cx="6212351" cy="870040"/>
          </a:xfrm>
        </p:grpSpPr>
        <p:grpSp>
          <p:nvGrpSpPr>
            <p:cNvPr id="42" name="Group 41"/>
            <p:cNvGrpSpPr/>
            <p:nvPr/>
          </p:nvGrpSpPr>
          <p:grpSpPr>
            <a:xfrm>
              <a:off x="1547699" y="4664097"/>
              <a:ext cx="3616550" cy="223308"/>
              <a:chOff x="4683145" y="1180637"/>
              <a:chExt cx="3616550" cy="223308"/>
            </a:xfrm>
          </p:grpSpPr>
          <p:sp>
            <p:nvSpPr>
              <p:cNvPr id="43" name="Rectangle 42"/>
              <p:cNvSpPr/>
              <p:nvPr/>
            </p:nvSpPr>
            <p:spPr>
              <a:xfrm>
                <a:off x="4683145" y="1180637"/>
                <a:ext cx="1984921" cy="2233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44" name="Rectangle 43"/>
              <p:cNvSpPr/>
              <p:nvPr/>
            </p:nvSpPr>
            <p:spPr>
              <a:xfrm>
                <a:off x="6680917" y="1180637"/>
                <a:ext cx="1618778" cy="223308"/>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grpSp>
          <p:nvGrpSpPr>
            <p:cNvPr id="45" name="Group 44"/>
            <p:cNvGrpSpPr/>
            <p:nvPr/>
          </p:nvGrpSpPr>
          <p:grpSpPr>
            <a:xfrm>
              <a:off x="2668852" y="4986605"/>
              <a:ext cx="3616549" cy="223308"/>
              <a:chOff x="236926" y="1727265"/>
              <a:chExt cx="3616549" cy="223308"/>
            </a:xfrm>
          </p:grpSpPr>
          <p:sp>
            <p:nvSpPr>
              <p:cNvPr id="46" name="Rectangle 45"/>
              <p:cNvSpPr/>
              <p:nvPr/>
            </p:nvSpPr>
            <p:spPr>
              <a:xfrm flipH="1">
                <a:off x="1128941" y="1727265"/>
                <a:ext cx="1984921" cy="223308"/>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47" name="Rectangle 46"/>
              <p:cNvSpPr/>
              <p:nvPr/>
            </p:nvSpPr>
            <p:spPr>
              <a:xfrm flipH="1">
                <a:off x="3113860" y="1727265"/>
                <a:ext cx="739615" cy="223308"/>
              </a:xfrm>
              <a:prstGeom prst="rect">
                <a:avLst/>
              </a:prstGeom>
              <a:solidFill>
                <a:srgbClr val="948A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48" name="Rectangle 47"/>
              <p:cNvSpPr/>
              <p:nvPr/>
            </p:nvSpPr>
            <p:spPr>
              <a:xfrm flipH="1">
                <a:off x="236926" y="1727265"/>
                <a:ext cx="892014" cy="2233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grpSp>
          <p:nvGrpSpPr>
            <p:cNvPr id="49" name="Group 48"/>
            <p:cNvGrpSpPr/>
            <p:nvPr/>
          </p:nvGrpSpPr>
          <p:grpSpPr>
            <a:xfrm>
              <a:off x="4118365" y="5309634"/>
              <a:ext cx="3641685" cy="224503"/>
              <a:chOff x="4683145" y="2364055"/>
              <a:chExt cx="3641685" cy="224503"/>
            </a:xfrm>
          </p:grpSpPr>
          <p:sp>
            <p:nvSpPr>
              <p:cNvPr id="50" name="Rectangle 49"/>
              <p:cNvSpPr/>
              <p:nvPr/>
            </p:nvSpPr>
            <p:spPr>
              <a:xfrm flipH="1">
                <a:off x="6121049" y="2364055"/>
                <a:ext cx="2203781" cy="223308"/>
              </a:xfrm>
              <a:prstGeom prst="rect">
                <a:avLst/>
              </a:prstGeom>
              <a:solidFill>
                <a:srgbClr val="948A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51" name="Rectangle 50"/>
              <p:cNvSpPr/>
              <p:nvPr/>
            </p:nvSpPr>
            <p:spPr>
              <a:xfrm flipH="1">
                <a:off x="4683145" y="2365250"/>
                <a:ext cx="1437903" cy="223308"/>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grpSp>
      <p:cxnSp>
        <p:nvCxnSpPr>
          <p:cNvPr id="32" name="Straight Arrow Connector 31"/>
          <p:cNvCxnSpPr/>
          <p:nvPr/>
        </p:nvCxnSpPr>
        <p:spPr>
          <a:xfrm>
            <a:off x="2098261" y="1568174"/>
            <a:ext cx="706782" cy="32026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202877" y="1893682"/>
            <a:ext cx="706782" cy="32026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2581966" y="4790866"/>
            <a:ext cx="706782" cy="32026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5686582" y="5116374"/>
            <a:ext cx="706782" cy="32026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1105647" y="1105647"/>
            <a:ext cx="6409765" cy="1389529"/>
          </a:xfrm>
          <a:prstGeom prst="rect">
            <a:avLst/>
          </a:prstGeom>
          <a:solidFill>
            <a:schemeClr val="bg1">
              <a:alpha val="6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58" name="Rectangle 57"/>
          <p:cNvSpPr/>
          <p:nvPr/>
        </p:nvSpPr>
        <p:spPr>
          <a:xfrm>
            <a:off x="1452280" y="4351604"/>
            <a:ext cx="6409765" cy="1389529"/>
          </a:xfrm>
          <a:prstGeom prst="rect">
            <a:avLst/>
          </a:prstGeom>
          <a:solidFill>
            <a:schemeClr val="bg1">
              <a:alpha val="6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61" name="TextBox 60"/>
          <p:cNvSpPr txBox="1"/>
          <p:nvPr/>
        </p:nvSpPr>
        <p:spPr>
          <a:xfrm>
            <a:off x="1020834" y="298172"/>
            <a:ext cx="7354723" cy="400110"/>
          </a:xfrm>
          <a:prstGeom prst="rect">
            <a:avLst/>
          </a:prstGeom>
          <a:noFill/>
        </p:spPr>
        <p:txBody>
          <a:bodyPr wrap="none" rtlCol="0">
            <a:spAutoFit/>
          </a:bodyPr>
          <a:lstStyle/>
          <a:p>
            <a:r>
              <a:rPr lang="en-US" sz="2000" b="1" dirty="0" smtClean="0"/>
              <a:t>Read Overlap Graph:    Reads as nodes, overlaps as edges</a:t>
            </a:r>
            <a:endParaRPr lang="en-US" sz="2000" b="1" dirty="0"/>
          </a:p>
        </p:txBody>
      </p:sp>
      <p:grpSp>
        <p:nvGrpSpPr>
          <p:cNvPr id="5" name="Group 4"/>
          <p:cNvGrpSpPr/>
          <p:nvPr/>
        </p:nvGrpSpPr>
        <p:grpSpPr>
          <a:xfrm>
            <a:off x="35496" y="2589096"/>
            <a:ext cx="7068851" cy="400110"/>
            <a:chOff x="35496" y="2589096"/>
            <a:chExt cx="7068851" cy="400110"/>
          </a:xfrm>
        </p:grpSpPr>
        <p:sp>
          <p:nvSpPr>
            <p:cNvPr id="52" name="Rectangle 51"/>
            <p:cNvSpPr/>
            <p:nvPr/>
          </p:nvSpPr>
          <p:spPr>
            <a:xfrm>
              <a:off x="1524534" y="2662723"/>
              <a:ext cx="1984921" cy="2233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53" name="Rectangle 52"/>
            <p:cNvSpPr/>
            <p:nvPr/>
          </p:nvSpPr>
          <p:spPr>
            <a:xfrm>
              <a:off x="3531269" y="2657137"/>
              <a:ext cx="1567816" cy="228894"/>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54" name="Rectangle 53"/>
            <p:cNvSpPr/>
            <p:nvPr/>
          </p:nvSpPr>
          <p:spPr>
            <a:xfrm flipH="1">
              <a:off x="5119426" y="2659122"/>
              <a:ext cx="1984921" cy="223308"/>
            </a:xfrm>
            <a:prstGeom prst="rect">
              <a:avLst/>
            </a:prstGeom>
            <a:solidFill>
              <a:srgbClr val="948A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3" name="TextBox 2"/>
            <p:cNvSpPr txBox="1"/>
            <p:nvPr/>
          </p:nvSpPr>
          <p:spPr>
            <a:xfrm>
              <a:off x="35496" y="2589096"/>
              <a:ext cx="1556836" cy="400110"/>
            </a:xfrm>
            <a:prstGeom prst="rect">
              <a:avLst/>
            </a:prstGeom>
            <a:noFill/>
          </p:spPr>
          <p:txBody>
            <a:bodyPr wrap="none" rtlCol="0">
              <a:spAutoFit/>
            </a:bodyPr>
            <a:lstStyle/>
            <a:p>
              <a:r>
                <a:rPr lang="en-US" sz="2000" dirty="0" smtClean="0"/>
                <a:t>Transcript A</a:t>
              </a:r>
              <a:endParaRPr lang="en-US" sz="2000" dirty="0"/>
            </a:p>
          </p:txBody>
        </p:sp>
      </p:grpSp>
      <p:grpSp>
        <p:nvGrpSpPr>
          <p:cNvPr id="6" name="Group 5"/>
          <p:cNvGrpSpPr/>
          <p:nvPr/>
        </p:nvGrpSpPr>
        <p:grpSpPr>
          <a:xfrm>
            <a:off x="35496" y="5778760"/>
            <a:ext cx="7714071" cy="400110"/>
            <a:chOff x="35496" y="5778760"/>
            <a:chExt cx="7714071" cy="400110"/>
          </a:xfrm>
        </p:grpSpPr>
        <p:sp>
          <p:nvSpPr>
            <p:cNvPr id="55" name="Rectangle 54"/>
            <p:cNvSpPr/>
            <p:nvPr/>
          </p:nvSpPr>
          <p:spPr>
            <a:xfrm>
              <a:off x="1546348" y="5877321"/>
              <a:ext cx="1984921" cy="2233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56" name="Rectangle 55"/>
            <p:cNvSpPr/>
            <p:nvPr/>
          </p:nvSpPr>
          <p:spPr>
            <a:xfrm flipH="1">
              <a:off x="3556407" y="5877321"/>
              <a:ext cx="1984921" cy="223308"/>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57" name="Rectangle 56"/>
            <p:cNvSpPr/>
            <p:nvPr/>
          </p:nvSpPr>
          <p:spPr>
            <a:xfrm flipH="1">
              <a:off x="5545786" y="5877321"/>
              <a:ext cx="2203781" cy="223308"/>
            </a:xfrm>
            <a:prstGeom prst="rect">
              <a:avLst/>
            </a:prstGeom>
            <a:solidFill>
              <a:srgbClr val="948A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62" name="TextBox 61"/>
            <p:cNvSpPr txBox="1"/>
            <p:nvPr/>
          </p:nvSpPr>
          <p:spPr>
            <a:xfrm>
              <a:off x="35496" y="5778760"/>
              <a:ext cx="1557613" cy="400110"/>
            </a:xfrm>
            <a:prstGeom prst="rect">
              <a:avLst/>
            </a:prstGeom>
            <a:noFill/>
          </p:spPr>
          <p:txBody>
            <a:bodyPr wrap="none" rtlCol="0">
              <a:spAutoFit/>
            </a:bodyPr>
            <a:lstStyle/>
            <a:p>
              <a:r>
                <a:rPr lang="en-US" sz="2000" dirty="0" smtClean="0"/>
                <a:t>Transcript B</a:t>
              </a:r>
              <a:endParaRPr lang="en-US" sz="2000" dirty="0"/>
            </a:p>
          </p:txBody>
        </p:sp>
      </p:grpSp>
      <p:sp>
        <p:nvSpPr>
          <p:cNvPr id="4" name="TextBox 3"/>
          <p:cNvSpPr txBox="1"/>
          <p:nvPr/>
        </p:nvSpPr>
        <p:spPr>
          <a:xfrm>
            <a:off x="1946939" y="3589956"/>
            <a:ext cx="6201437" cy="400110"/>
          </a:xfrm>
          <a:prstGeom prst="rect">
            <a:avLst/>
          </a:prstGeom>
          <a:noFill/>
        </p:spPr>
        <p:txBody>
          <a:bodyPr wrap="none" rtlCol="0">
            <a:spAutoFit/>
          </a:bodyPr>
          <a:lstStyle/>
          <a:p>
            <a:r>
              <a:rPr lang="en-US" sz="2000" dirty="0" smtClean="0"/>
              <a:t> Generate consensus sequence where reads overlap</a:t>
            </a:r>
            <a:endParaRPr lang="en-US" sz="2000" dirty="0"/>
          </a:p>
        </p:txBody>
      </p:sp>
      <p:sp>
        <p:nvSpPr>
          <p:cNvPr id="63" name="TextBox 62"/>
          <p:cNvSpPr txBox="1"/>
          <p:nvPr/>
        </p:nvSpPr>
        <p:spPr>
          <a:xfrm>
            <a:off x="7366000" y="4241074"/>
            <a:ext cx="1917161" cy="707886"/>
          </a:xfrm>
          <a:prstGeom prst="rect">
            <a:avLst/>
          </a:prstGeom>
          <a:noFill/>
        </p:spPr>
        <p:txBody>
          <a:bodyPr wrap="none" rtlCol="0">
            <a:spAutoFit/>
          </a:bodyPr>
          <a:lstStyle/>
          <a:p>
            <a:r>
              <a:rPr lang="en-US" sz="2000" dirty="0" smtClean="0"/>
              <a:t>Node = read</a:t>
            </a:r>
          </a:p>
          <a:p>
            <a:r>
              <a:rPr lang="en-US" sz="2000" dirty="0" smtClean="0"/>
              <a:t>Edge = overlap</a:t>
            </a:r>
            <a:endParaRPr lang="en-US" sz="2000" dirty="0"/>
          </a:p>
        </p:txBody>
      </p:sp>
    </p:spTree>
    <p:extLst>
      <p:ext uri="{BB962C8B-B14F-4D97-AF65-F5344CB8AC3E}">
        <p14:creationId xmlns:p14="http://schemas.microsoft.com/office/powerpoint/2010/main" val="15739392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1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8" grpId="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09471" y="1789288"/>
            <a:ext cx="3633925" cy="2147437"/>
            <a:chOff x="108555" y="1386688"/>
            <a:chExt cx="4120142" cy="2370745"/>
          </a:xfrm>
        </p:grpSpPr>
        <p:grpSp>
          <p:nvGrpSpPr>
            <p:cNvPr id="28" name="Group 27"/>
            <p:cNvGrpSpPr/>
            <p:nvPr/>
          </p:nvGrpSpPr>
          <p:grpSpPr>
            <a:xfrm>
              <a:off x="612148" y="2741979"/>
              <a:ext cx="3560568" cy="223308"/>
              <a:chOff x="543459" y="1207453"/>
              <a:chExt cx="3560568" cy="223308"/>
            </a:xfrm>
          </p:grpSpPr>
          <p:sp>
            <p:nvSpPr>
              <p:cNvPr id="7" name="Rectangle 6"/>
              <p:cNvSpPr/>
              <p:nvPr/>
            </p:nvSpPr>
            <p:spPr>
              <a:xfrm>
                <a:off x="543459" y="1207453"/>
                <a:ext cx="1984921" cy="2233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541230" y="1207453"/>
                <a:ext cx="1562797" cy="223308"/>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655278" y="3534125"/>
              <a:ext cx="3573419" cy="223308"/>
              <a:chOff x="586589" y="2253596"/>
              <a:chExt cx="3573419" cy="223308"/>
            </a:xfrm>
          </p:grpSpPr>
          <p:sp>
            <p:nvSpPr>
              <p:cNvPr id="11" name="Rectangle 10"/>
              <p:cNvSpPr/>
              <p:nvPr/>
            </p:nvSpPr>
            <p:spPr>
              <a:xfrm flipH="1">
                <a:off x="2175087" y="2253596"/>
                <a:ext cx="1984921" cy="223308"/>
              </a:xfrm>
              <a:prstGeom prst="rect">
                <a:avLst/>
              </a:prstGeom>
              <a:solidFill>
                <a:srgbClr val="948A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flipH="1">
                <a:off x="586589" y="2253596"/>
                <a:ext cx="1575647" cy="223308"/>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594772" y="1813788"/>
              <a:ext cx="3560568" cy="228894"/>
              <a:chOff x="5169362" y="1727265"/>
              <a:chExt cx="3560568" cy="228894"/>
            </a:xfrm>
          </p:grpSpPr>
          <p:sp>
            <p:nvSpPr>
              <p:cNvPr id="17" name="Rectangle 16"/>
              <p:cNvSpPr/>
              <p:nvPr/>
            </p:nvSpPr>
            <p:spPr>
              <a:xfrm>
                <a:off x="5169362" y="1727265"/>
                <a:ext cx="1562516" cy="2233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731879" y="1727265"/>
                <a:ext cx="1567816" cy="228894"/>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8299695" y="1732851"/>
                <a:ext cx="430235" cy="223308"/>
              </a:xfrm>
              <a:prstGeom prst="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305615" y="3142263"/>
              <a:ext cx="3616549" cy="223308"/>
              <a:chOff x="236926" y="1727265"/>
              <a:chExt cx="3616549" cy="223308"/>
            </a:xfrm>
          </p:grpSpPr>
          <p:sp>
            <p:nvSpPr>
              <p:cNvPr id="20" name="Rectangle 19"/>
              <p:cNvSpPr/>
              <p:nvPr/>
            </p:nvSpPr>
            <p:spPr>
              <a:xfrm flipH="1">
                <a:off x="1128941" y="1727265"/>
                <a:ext cx="1984921" cy="223308"/>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flipH="1">
                <a:off x="3113860" y="1727265"/>
                <a:ext cx="739615" cy="223308"/>
              </a:xfrm>
              <a:prstGeom prst="rect">
                <a:avLst/>
              </a:prstGeom>
              <a:solidFill>
                <a:srgbClr val="948A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flipH="1">
                <a:off x="236926" y="1727265"/>
                <a:ext cx="892014" cy="2233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108555" y="1386688"/>
              <a:ext cx="3616550" cy="223308"/>
              <a:chOff x="4683145" y="1180637"/>
              <a:chExt cx="3616550" cy="223308"/>
            </a:xfrm>
          </p:grpSpPr>
          <p:sp>
            <p:nvSpPr>
              <p:cNvPr id="23" name="Rectangle 22"/>
              <p:cNvSpPr/>
              <p:nvPr/>
            </p:nvSpPr>
            <p:spPr>
              <a:xfrm>
                <a:off x="4683145" y="1180637"/>
                <a:ext cx="1984921" cy="2233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680917" y="1180637"/>
                <a:ext cx="1618778" cy="223308"/>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108555" y="2316109"/>
              <a:ext cx="3641685" cy="224503"/>
              <a:chOff x="4683145" y="2364055"/>
              <a:chExt cx="3641685" cy="224503"/>
            </a:xfrm>
          </p:grpSpPr>
          <p:sp>
            <p:nvSpPr>
              <p:cNvPr id="9" name="Rectangle 8"/>
              <p:cNvSpPr/>
              <p:nvPr/>
            </p:nvSpPr>
            <p:spPr>
              <a:xfrm flipH="1">
                <a:off x="6121049" y="2364055"/>
                <a:ext cx="2203781" cy="223308"/>
              </a:xfrm>
              <a:prstGeom prst="rect">
                <a:avLst/>
              </a:prstGeom>
              <a:solidFill>
                <a:srgbClr val="948A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flipH="1">
                <a:off x="4683145" y="2365250"/>
                <a:ext cx="1437903" cy="223308"/>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2" name="TextBox 1"/>
          <p:cNvSpPr txBox="1"/>
          <p:nvPr/>
        </p:nvSpPr>
        <p:spPr>
          <a:xfrm>
            <a:off x="124194" y="227071"/>
            <a:ext cx="8796090" cy="400110"/>
          </a:xfrm>
          <a:prstGeom prst="rect">
            <a:avLst/>
          </a:prstGeom>
          <a:noFill/>
        </p:spPr>
        <p:txBody>
          <a:bodyPr wrap="none" rtlCol="0">
            <a:spAutoFit/>
          </a:bodyPr>
          <a:lstStyle/>
          <a:p>
            <a:r>
              <a:rPr lang="en-US" sz="2000" b="1" dirty="0" smtClean="0"/>
              <a:t>Finding pairwise overlaps between </a:t>
            </a:r>
            <a:r>
              <a:rPr lang="en-US" sz="2000" b="1" i="1" dirty="0" smtClean="0"/>
              <a:t>n</a:t>
            </a:r>
            <a:r>
              <a:rPr lang="en-US" sz="2000" b="1" dirty="0" smtClean="0"/>
              <a:t> reads involves ~ </a:t>
            </a:r>
            <a:r>
              <a:rPr lang="en-US" sz="2000" b="1" i="1" dirty="0" smtClean="0"/>
              <a:t>n</a:t>
            </a:r>
            <a:r>
              <a:rPr lang="en-US" sz="2000" b="1" i="1" baseline="30000" dirty="0" smtClean="0"/>
              <a:t>2</a:t>
            </a:r>
            <a:r>
              <a:rPr lang="en-US" sz="2000" b="1" dirty="0" smtClean="0"/>
              <a:t> comparisons.</a:t>
            </a:r>
            <a:endParaRPr lang="en-US" sz="2000" b="1" dirty="0"/>
          </a:p>
        </p:txBody>
      </p:sp>
      <p:pic>
        <p:nvPicPr>
          <p:cNvPr id="6" name="Picture 5" descr="Screen Shot 2017-04-25 at 5.10.2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3638" y="708345"/>
            <a:ext cx="4572000" cy="4927600"/>
          </a:xfrm>
          <a:prstGeom prst="rect">
            <a:avLst/>
          </a:prstGeom>
        </p:spPr>
      </p:pic>
      <p:sp>
        <p:nvSpPr>
          <p:cNvPr id="3" name="TextBox 2"/>
          <p:cNvSpPr txBox="1"/>
          <p:nvPr/>
        </p:nvSpPr>
        <p:spPr>
          <a:xfrm>
            <a:off x="1833471" y="5944138"/>
            <a:ext cx="5575380" cy="369332"/>
          </a:xfrm>
          <a:prstGeom prst="rect">
            <a:avLst/>
          </a:prstGeom>
          <a:noFill/>
        </p:spPr>
        <p:txBody>
          <a:bodyPr wrap="none" rtlCol="0">
            <a:spAutoFit/>
          </a:bodyPr>
          <a:lstStyle/>
          <a:p>
            <a:r>
              <a:rPr lang="en-US" sz="1800" b="1" i="1" dirty="0" smtClean="0">
                <a:solidFill>
                  <a:schemeClr val="tx1">
                    <a:lumMod val="65000"/>
                    <a:lumOff val="35000"/>
                  </a:schemeClr>
                </a:solidFill>
              </a:rPr>
              <a:t>Impractical for typical RNA-</a:t>
            </a:r>
            <a:r>
              <a:rPr lang="en-US" sz="1800" b="1" i="1" dirty="0" err="1" smtClean="0">
                <a:solidFill>
                  <a:schemeClr val="tx1">
                    <a:lumMod val="65000"/>
                    <a:lumOff val="35000"/>
                  </a:schemeClr>
                </a:solidFill>
              </a:rPr>
              <a:t>Seq</a:t>
            </a:r>
            <a:r>
              <a:rPr lang="en-US" sz="1800" b="1" i="1" dirty="0" smtClean="0">
                <a:solidFill>
                  <a:schemeClr val="tx1">
                    <a:lumMod val="65000"/>
                    <a:lumOff val="35000"/>
                  </a:schemeClr>
                </a:solidFill>
              </a:rPr>
              <a:t> data (50M reads)</a:t>
            </a:r>
            <a:endParaRPr lang="en-US" sz="1800" b="1" i="1" dirty="0">
              <a:solidFill>
                <a:schemeClr val="tx1">
                  <a:lumMod val="65000"/>
                  <a:lumOff val="35000"/>
                </a:schemeClr>
              </a:solidFill>
            </a:endParaRPr>
          </a:p>
        </p:txBody>
      </p:sp>
    </p:spTree>
    <p:extLst>
      <p:ext uri="{BB962C8B-B14F-4D97-AF65-F5344CB8AC3E}">
        <p14:creationId xmlns:p14="http://schemas.microsoft.com/office/powerpoint/2010/main" val="30510958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543459" y="1207453"/>
            <a:ext cx="3560568" cy="223308"/>
            <a:chOff x="543459" y="1207453"/>
            <a:chExt cx="3560568" cy="223308"/>
          </a:xfrm>
        </p:grpSpPr>
        <p:sp>
          <p:nvSpPr>
            <p:cNvPr id="7" name="Rectangle 6"/>
            <p:cNvSpPr/>
            <p:nvPr/>
          </p:nvSpPr>
          <p:spPr>
            <a:xfrm>
              <a:off x="543459" y="1207453"/>
              <a:ext cx="1984921" cy="2233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8" name="Rectangle 7"/>
            <p:cNvSpPr/>
            <p:nvPr/>
          </p:nvSpPr>
          <p:spPr>
            <a:xfrm>
              <a:off x="2541230" y="1207453"/>
              <a:ext cx="1562797" cy="223308"/>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grpSp>
        <p:nvGrpSpPr>
          <p:cNvPr id="33" name="Group 32"/>
          <p:cNvGrpSpPr/>
          <p:nvPr/>
        </p:nvGrpSpPr>
        <p:grpSpPr>
          <a:xfrm>
            <a:off x="586589" y="2253596"/>
            <a:ext cx="3573419" cy="223308"/>
            <a:chOff x="586589" y="2253596"/>
            <a:chExt cx="3573419" cy="223308"/>
          </a:xfrm>
        </p:grpSpPr>
        <p:sp>
          <p:nvSpPr>
            <p:cNvPr id="11" name="Rectangle 10"/>
            <p:cNvSpPr/>
            <p:nvPr/>
          </p:nvSpPr>
          <p:spPr>
            <a:xfrm flipH="1">
              <a:off x="2175087" y="2253596"/>
              <a:ext cx="1984921" cy="223308"/>
            </a:xfrm>
            <a:prstGeom prst="rect">
              <a:avLst/>
            </a:prstGeom>
            <a:solidFill>
              <a:srgbClr val="948A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2" name="Rectangle 11"/>
            <p:cNvSpPr/>
            <p:nvPr/>
          </p:nvSpPr>
          <p:spPr>
            <a:xfrm flipH="1">
              <a:off x="586589" y="2253596"/>
              <a:ext cx="1575647" cy="223308"/>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grpSp>
        <p:nvGrpSpPr>
          <p:cNvPr id="31" name="Group 30"/>
          <p:cNvGrpSpPr/>
          <p:nvPr/>
        </p:nvGrpSpPr>
        <p:grpSpPr>
          <a:xfrm>
            <a:off x="5169362" y="1727265"/>
            <a:ext cx="3560568" cy="228894"/>
            <a:chOff x="5169362" y="1727265"/>
            <a:chExt cx="3560568" cy="228894"/>
          </a:xfrm>
        </p:grpSpPr>
        <p:sp>
          <p:nvSpPr>
            <p:cNvPr id="17" name="Rectangle 16"/>
            <p:cNvSpPr/>
            <p:nvPr/>
          </p:nvSpPr>
          <p:spPr>
            <a:xfrm>
              <a:off x="5169362" y="1727265"/>
              <a:ext cx="1562516" cy="2233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8" name="Rectangle 17"/>
            <p:cNvSpPr/>
            <p:nvPr/>
          </p:nvSpPr>
          <p:spPr>
            <a:xfrm>
              <a:off x="6731879" y="1727265"/>
              <a:ext cx="1567816" cy="228894"/>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9" name="Rectangle 18"/>
            <p:cNvSpPr/>
            <p:nvPr/>
          </p:nvSpPr>
          <p:spPr>
            <a:xfrm>
              <a:off x="8299695" y="1732851"/>
              <a:ext cx="430235" cy="223308"/>
            </a:xfrm>
            <a:prstGeom prst="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grpSp>
        <p:nvGrpSpPr>
          <p:cNvPr id="29" name="Group 28"/>
          <p:cNvGrpSpPr/>
          <p:nvPr/>
        </p:nvGrpSpPr>
        <p:grpSpPr>
          <a:xfrm>
            <a:off x="4683145" y="1180637"/>
            <a:ext cx="3616550" cy="223308"/>
            <a:chOff x="4683145" y="1180637"/>
            <a:chExt cx="3616550" cy="223308"/>
          </a:xfrm>
        </p:grpSpPr>
        <p:sp>
          <p:nvSpPr>
            <p:cNvPr id="23" name="Rectangle 22"/>
            <p:cNvSpPr/>
            <p:nvPr/>
          </p:nvSpPr>
          <p:spPr>
            <a:xfrm>
              <a:off x="4683145" y="1180637"/>
              <a:ext cx="1984921" cy="2233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4" name="Rectangle 23"/>
            <p:cNvSpPr/>
            <p:nvPr/>
          </p:nvSpPr>
          <p:spPr>
            <a:xfrm>
              <a:off x="6680917" y="1180637"/>
              <a:ext cx="1618778" cy="223308"/>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grpSp>
        <p:nvGrpSpPr>
          <p:cNvPr id="30" name="Group 29"/>
          <p:cNvGrpSpPr/>
          <p:nvPr/>
        </p:nvGrpSpPr>
        <p:grpSpPr>
          <a:xfrm>
            <a:off x="236926" y="1727265"/>
            <a:ext cx="3616549" cy="223308"/>
            <a:chOff x="236926" y="1727265"/>
            <a:chExt cx="3616549" cy="223308"/>
          </a:xfrm>
        </p:grpSpPr>
        <p:sp>
          <p:nvSpPr>
            <p:cNvPr id="20" name="Rectangle 19"/>
            <p:cNvSpPr/>
            <p:nvPr/>
          </p:nvSpPr>
          <p:spPr>
            <a:xfrm flipH="1">
              <a:off x="1128941" y="1727265"/>
              <a:ext cx="1984921" cy="223308"/>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1" name="Rectangle 20"/>
            <p:cNvSpPr/>
            <p:nvPr/>
          </p:nvSpPr>
          <p:spPr>
            <a:xfrm flipH="1">
              <a:off x="3113860" y="1727265"/>
              <a:ext cx="739615" cy="223308"/>
            </a:xfrm>
            <a:prstGeom prst="rect">
              <a:avLst/>
            </a:prstGeom>
            <a:solidFill>
              <a:srgbClr val="948A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2" name="Rectangle 21"/>
            <p:cNvSpPr/>
            <p:nvPr/>
          </p:nvSpPr>
          <p:spPr>
            <a:xfrm flipH="1">
              <a:off x="236926" y="1727265"/>
              <a:ext cx="892014" cy="2233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grpSp>
        <p:nvGrpSpPr>
          <p:cNvPr id="32" name="Group 31"/>
          <p:cNvGrpSpPr/>
          <p:nvPr/>
        </p:nvGrpSpPr>
        <p:grpSpPr>
          <a:xfrm>
            <a:off x="4683145" y="2364055"/>
            <a:ext cx="3641685" cy="224503"/>
            <a:chOff x="4683145" y="2364055"/>
            <a:chExt cx="3641685" cy="224503"/>
          </a:xfrm>
        </p:grpSpPr>
        <p:sp>
          <p:nvSpPr>
            <p:cNvPr id="9" name="Rectangle 8"/>
            <p:cNvSpPr/>
            <p:nvPr/>
          </p:nvSpPr>
          <p:spPr>
            <a:xfrm flipH="1">
              <a:off x="6121049" y="2364055"/>
              <a:ext cx="2203781" cy="223308"/>
            </a:xfrm>
            <a:prstGeom prst="rect">
              <a:avLst/>
            </a:prstGeom>
            <a:solidFill>
              <a:srgbClr val="948A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5" name="Rectangle 24"/>
            <p:cNvSpPr/>
            <p:nvPr/>
          </p:nvSpPr>
          <p:spPr>
            <a:xfrm flipH="1">
              <a:off x="4683145" y="2365250"/>
              <a:ext cx="1437903" cy="223308"/>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sp>
        <p:nvSpPr>
          <p:cNvPr id="2" name="TextBox 1"/>
          <p:cNvSpPr txBox="1"/>
          <p:nvPr/>
        </p:nvSpPr>
        <p:spPr>
          <a:xfrm>
            <a:off x="660919" y="296697"/>
            <a:ext cx="8000056" cy="461665"/>
          </a:xfrm>
          <a:prstGeom prst="rect">
            <a:avLst/>
          </a:prstGeom>
          <a:noFill/>
        </p:spPr>
        <p:txBody>
          <a:bodyPr wrap="none" rtlCol="0">
            <a:spAutoFit/>
          </a:bodyPr>
          <a:lstStyle/>
          <a:p>
            <a:r>
              <a:rPr lang="en-US" b="1" dirty="0" smtClean="0"/>
              <a:t>No genome to align to…   De novo assembly required</a:t>
            </a:r>
            <a:endParaRPr lang="en-US" b="1" dirty="0"/>
          </a:p>
        </p:txBody>
      </p:sp>
      <p:sp>
        <p:nvSpPr>
          <p:cNvPr id="3" name="TextBox 2"/>
          <p:cNvSpPr txBox="1"/>
          <p:nvPr/>
        </p:nvSpPr>
        <p:spPr>
          <a:xfrm>
            <a:off x="1328651" y="3477080"/>
            <a:ext cx="6058461" cy="400110"/>
          </a:xfrm>
          <a:prstGeom prst="rect">
            <a:avLst/>
          </a:prstGeom>
          <a:noFill/>
        </p:spPr>
        <p:txBody>
          <a:bodyPr wrap="none" rtlCol="0">
            <a:spAutoFit/>
          </a:bodyPr>
          <a:lstStyle/>
          <a:p>
            <a:r>
              <a:rPr lang="en-US" sz="2000" dirty="0" smtClean="0"/>
              <a:t>Want to avoid </a:t>
            </a:r>
            <a:r>
              <a:rPr lang="en-US" sz="2000" b="1" i="1" dirty="0" smtClean="0"/>
              <a:t>n</a:t>
            </a:r>
            <a:r>
              <a:rPr lang="en-US" sz="2000" b="1" i="1" baseline="30000" dirty="0" smtClean="0"/>
              <a:t>2</a:t>
            </a:r>
            <a:r>
              <a:rPr lang="en-US" sz="2000" dirty="0" smtClean="0"/>
              <a:t> read alignments to define overlaps</a:t>
            </a:r>
            <a:endParaRPr lang="en-US" sz="2000" dirty="0"/>
          </a:p>
        </p:txBody>
      </p:sp>
      <p:sp>
        <p:nvSpPr>
          <p:cNvPr id="4" name="TextBox 3"/>
          <p:cNvSpPr txBox="1"/>
          <p:nvPr/>
        </p:nvSpPr>
        <p:spPr>
          <a:xfrm>
            <a:off x="2747859" y="4476557"/>
            <a:ext cx="3365675" cy="461665"/>
          </a:xfrm>
          <a:prstGeom prst="rect">
            <a:avLst/>
          </a:prstGeom>
          <a:noFill/>
        </p:spPr>
        <p:txBody>
          <a:bodyPr wrap="none" rtlCol="0">
            <a:spAutoFit/>
          </a:bodyPr>
          <a:lstStyle/>
          <a:p>
            <a:r>
              <a:rPr lang="en-US" b="1" dirty="0" smtClean="0"/>
              <a:t>Use a de </a:t>
            </a:r>
            <a:r>
              <a:rPr lang="en-US" b="1" dirty="0" err="1" smtClean="0"/>
              <a:t>Bruijn</a:t>
            </a:r>
            <a:r>
              <a:rPr lang="en-US" b="1" dirty="0" smtClean="0"/>
              <a:t> graph</a:t>
            </a:r>
            <a:endParaRPr lang="en-US" b="1" dirty="0"/>
          </a:p>
        </p:txBody>
      </p:sp>
    </p:spTree>
    <p:extLst>
      <p:ext uri="{BB962C8B-B14F-4D97-AF65-F5344CB8AC3E}">
        <p14:creationId xmlns:p14="http://schemas.microsoft.com/office/powerpoint/2010/main" val="40222771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1"/>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06D23BA9-5070-0648-A3DA-E6039966856F}" type="slidenum">
              <a:rPr lang="en-US" sz="1200"/>
              <a:pPr algn="r"/>
              <a:t>2</a:t>
            </a:fld>
            <a:endParaRPr lang="en-US" sz="1200"/>
          </a:p>
        </p:txBody>
      </p:sp>
      <p:sp>
        <p:nvSpPr>
          <p:cNvPr id="10242" name="Date Placeholder 2"/>
          <p:cNvSpPr txBox="1">
            <a:spLocks noGrp="1"/>
          </p:cNvSpPr>
          <p:nvPr/>
        </p:nvSpPr>
        <p:spPr bwMode="auto">
          <a:xfrm>
            <a:off x="762000" y="6248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Module #: Title of Module</a:t>
            </a:r>
          </a:p>
        </p:txBody>
      </p:sp>
      <p:sp>
        <p:nvSpPr>
          <p:cNvPr id="10243" name="Rectangle 5"/>
          <p:cNvSpPr>
            <a:spLocks noChangeArrowheads="1"/>
          </p:cNvSpPr>
          <p:nvPr/>
        </p:nvSpPr>
        <p:spPr bwMode="auto">
          <a:xfrm>
            <a:off x="0" y="0"/>
            <a:ext cx="9144000" cy="6858000"/>
          </a:xfrm>
          <a:prstGeom prst="rect">
            <a:avLst/>
          </a:prstGeom>
          <a:solidFill>
            <a:schemeClr val="tx1"/>
          </a:solidFill>
          <a:ln w="9525">
            <a:solidFill>
              <a:schemeClr val="tx1"/>
            </a:solidFill>
            <a:round/>
            <a:headEnd/>
            <a:tailEnd/>
          </a:ln>
        </p:spPr>
        <p:txBody>
          <a:bodyPr/>
          <a:lstStyle/>
          <a:p>
            <a:pPr eaLnBrk="0" hangingPunct="0"/>
            <a:endParaRPr lang="en-US"/>
          </a:p>
        </p:txBody>
      </p:sp>
      <p:pic>
        <p:nvPicPr>
          <p:cNvPr id="10244" name="Content Placeholder 9" descr="Picture 1.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914400" y="73025"/>
            <a:ext cx="6858000" cy="6734175"/>
          </a:xfrm>
        </p:spPr>
      </p:pic>
      <p:sp>
        <p:nvSpPr>
          <p:cNvPr id="10245"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endParaRPr lang="en-US" sz="120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4642"/>
            <a:ext cx="8229600" cy="1143000"/>
          </a:xfrm>
        </p:spPr>
        <p:txBody>
          <a:bodyPr>
            <a:normAutofit/>
          </a:bodyPr>
          <a:lstStyle/>
          <a:p>
            <a:r>
              <a:rPr lang="en-US" sz="2800" dirty="0" smtClean="0"/>
              <a:t>Sequence Assembly via </a:t>
            </a:r>
            <a:r>
              <a:rPr lang="en-US" sz="2800" dirty="0" smtClean="0"/>
              <a:t>De </a:t>
            </a:r>
            <a:r>
              <a:rPr lang="en-US" sz="2800" dirty="0" err="1" smtClean="0"/>
              <a:t>Bruijn</a:t>
            </a:r>
            <a:r>
              <a:rPr lang="en-US" sz="2800" dirty="0" smtClean="0"/>
              <a:t> Graphs</a:t>
            </a:r>
            <a:endParaRPr lang="en-US" sz="2800" dirty="0"/>
          </a:p>
        </p:txBody>
      </p:sp>
      <p:pic>
        <p:nvPicPr>
          <p:cNvPr id="4" name="Picture 3" descr="Screen Shot 2013-03-06 at 12.40.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200" y="838200"/>
            <a:ext cx="6939280" cy="2466025"/>
          </a:xfrm>
          <a:prstGeom prst="rect">
            <a:avLst/>
          </a:prstGeom>
        </p:spPr>
      </p:pic>
      <p:sp>
        <p:nvSpPr>
          <p:cNvPr id="3" name="TextBox 2"/>
          <p:cNvSpPr txBox="1"/>
          <p:nvPr/>
        </p:nvSpPr>
        <p:spPr>
          <a:xfrm>
            <a:off x="577303" y="782489"/>
            <a:ext cx="6256039" cy="400110"/>
          </a:xfrm>
          <a:prstGeom prst="rect">
            <a:avLst/>
          </a:prstGeom>
          <a:solidFill>
            <a:srgbClr val="FFFFFF"/>
          </a:solidFill>
        </p:spPr>
        <p:txBody>
          <a:bodyPr wrap="none" rtlCol="0">
            <a:spAutoFit/>
          </a:bodyPr>
          <a:lstStyle/>
          <a:p>
            <a:r>
              <a:rPr lang="en-US" sz="2000" b="1" dirty="0" smtClean="0"/>
              <a:t>Generate all substrings of length k from the reads</a:t>
            </a:r>
            <a:endParaRPr lang="en-US" sz="2000" b="1" dirty="0"/>
          </a:p>
        </p:txBody>
      </p:sp>
      <p:sp>
        <p:nvSpPr>
          <p:cNvPr id="8" name="TextBox 7"/>
          <p:cNvSpPr txBox="1"/>
          <p:nvPr/>
        </p:nvSpPr>
        <p:spPr>
          <a:xfrm>
            <a:off x="7019624" y="1814047"/>
            <a:ext cx="1631000" cy="400110"/>
          </a:xfrm>
          <a:prstGeom prst="rect">
            <a:avLst/>
          </a:prstGeom>
          <a:solidFill>
            <a:srgbClr val="FFFFFF"/>
          </a:solidFill>
        </p:spPr>
        <p:txBody>
          <a:bodyPr wrap="none" rtlCol="0">
            <a:spAutoFit/>
          </a:bodyPr>
          <a:lstStyle/>
          <a:p>
            <a:r>
              <a:rPr lang="en-US" sz="2000" dirty="0" smtClean="0"/>
              <a:t>k-</a:t>
            </a:r>
            <a:r>
              <a:rPr lang="en-US" sz="2000" dirty="0" err="1" smtClean="0"/>
              <a:t>mers</a:t>
            </a:r>
            <a:r>
              <a:rPr lang="en-US" sz="2000" dirty="0" smtClean="0"/>
              <a:t> (k=5)</a:t>
            </a:r>
            <a:endParaRPr lang="en-US" sz="2000" dirty="0"/>
          </a:p>
        </p:txBody>
      </p:sp>
      <p:sp>
        <p:nvSpPr>
          <p:cNvPr id="9" name="TextBox 8"/>
          <p:cNvSpPr txBox="1"/>
          <p:nvPr/>
        </p:nvSpPr>
        <p:spPr>
          <a:xfrm>
            <a:off x="7015886" y="2786277"/>
            <a:ext cx="926055" cy="400110"/>
          </a:xfrm>
          <a:prstGeom prst="rect">
            <a:avLst/>
          </a:prstGeom>
          <a:solidFill>
            <a:srgbClr val="FFFFFF"/>
          </a:solidFill>
        </p:spPr>
        <p:txBody>
          <a:bodyPr wrap="none" rtlCol="0">
            <a:spAutoFit/>
          </a:bodyPr>
          <a:lstStyle/>
          <a:p>
            <a:r>
              <a:rPr lang="en-US" sz="2000" dirty="0" smtClean="0"/>
              <a:t>Reads</a:t>
            </a:r>
            <a:endParaRPr lang="en-US" sz="2000" dirty="0"/>
          </a:p>
        </p:txBody>
      </p:sp>
      <p:sp>
        <p:nvSpPr>
          <p:cNvPr id="11" name="Freeform 10"/>
          <p:cNvSpPr/>
          <p:nvPr/>
        </p:nvSpPr>
        <p:spPr>
          <a:xfrm>
            <a:off x="1590819" y="1141664"/>
            <a:ext cx="5324110" cy="1706082"/>
          </a:xfrm>
          <a:custGeom>
            <a:avLst/>
            <a:gdLst>
              <a:gd name="connsiteX0" fmla="*/ 602971 w 5324110"/>
              <a:gd name="connsiteY0" fmla="*/ 0 h 1706082"/>
              <a:gd name="connsiteX1" fmla="*/ 5106014 w 5324110"/>
              <a:gd name="connsiteY1" fmla="*/ 12827 h 1706082"/>
              <a:gd name="connsiteX2" fmla="*/ 5324110 w 5324110"/>
              <a:gd name="connsiteY2" fmla="*/ 1103181 h 1706082"/>
              <a:gd name="connsiteX3" fmla="*/ 5144502 w 5324110"/>
              <a:gd name="connsiteY3" fmla="*/ 1706082 h 1706082"/>
              <a:gd name="connsiteX4" fmla="*/ 0 w 5324110"/>
              <a:gd name="connsiteY4" fmla="*/ 1706082 h 1706082"/>
              <a:gd name="connsiteX5" fmla="*/ 602971 w 5324110"/>
              <a:gd name="connsiteY5" fmla="*/ 0 h 170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24110" h="1706082">
                <a:moveTo>
                  <a:pt x="602971" y="0"/>
                </a:moveTo>
                <a:lnTo>
                  <a:pt x="5106014" y="12827"/>
                </a:lnTo>
                <a:lnTo>
                  <a:pt x="5324110" y="1103181"/>
                </a:lnTo>
                <a:lnTo>
                  <a:pt x="5144502" y="1706082"/>
                </a:lnTo>
                <a:lnTo>
                  <a:pt x="0" y="1706082"/>
                </a:lnTo>
                <a:lnTo>
                  <a:pt x="602971" y="0"/>
                </a:lnTo>
                <a:close/>
              </a:path>
            </a:pathLst>
          </a:cu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2" name="Right Bracket 11"/>
          <p:cNvSpPr/>
          <p:nvPr/>
        </p:nvSpPr>
        <p:spPr>
          <a:xfrm rot="5400000">
            <a:off x="1958363" y="2941264"/>
            <a:ext cx="62210" cy="354615"/>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10" name="TextBox 9"/>
          <p:cNvSpPr txBox="1"/>
          <p:nvPr/>
        </p:nvSpPr>
        <p:spPr>
          <a:xfrm>
            <a:off x="107504" y="6021288"/>
            <a:ext cx="3192325" cy="276999"/>
          </a:xfrm>
          <a:prstGeom prst="rect">
            <a:avLst/>
          </a:prstGeom>
          <a:noFill/>
        </p:spPr>
        <p:txBody>
          <a:bodyPr wrap="none" rtlCol="0">
            <a:spAutoFit/>
          </a:bodyPr>
          <a:lstStyle/>
          <a:p>
            <a:r>
              <a:rPr lang="en-US" sz="1200" dirty="0" smtClean="0"/>
              <a:t>From Martin &amp; Wang, Nat. Rev. Genet. 2011</a:t>
            </a:r>
            <a:endParaRPr lang="en-US" sz="1200" dirty="0"/>
          </a:p>
        </p:txBody>
      </p:sp>
    </p:spTree>
    <p:extLst>
      <p:ext uri="{BB962C8B-B14F-4D97-AF65-F5344CB8AC3E}">
        <p14:creationId xmlns:p14="http://schemas.microsoft.com/office/powerpoint/2010/main" val="32351662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4642"/>
            <a:ext cx="8229600" cy="1143000"/>
          </a:xfrm>
        </p:spPr>
        <p:txBody>
          <a:bodyPr>
            <a:normAutofit/>
          </a:bodyPr>
          <a:lstStyle/>
          <a:p>
            <a:r>
              <a:rPr lang="en-US" sz="2800" dirty="0" smtClean="0"/>
              <a:t>Sequence Assembly via De </a:t>
            </a:r>
            <a:r>
              <a:rPr lang="en-US" sz="2800" dirty="0" err="1" smtClean="0"/>
              <a:t>Bruijn</a:t>
            </a:r>
            <a:r>
              <a:rPr lang="en-US" sz="2800" dirty="0" smtClean="0"/>
              <a:t> Graphs</a:t>
            </a:r>
            <a:endParaRPr lang="en-US" sz="2800" dirty="0"/>
          </a:p>
        </p:txBody>
      </p:sp>
      <p:pic>
        <p:nvPicPr>
          <p:cNvPr id="4" name="Picture 3" descr="Screen Shot 2013-03-06 at 12.40.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200" y="838200"/>
            <a:ext cx="6939280" cy="2466025"/>
          </a:xfrm>
          <a:prstGeom prst="rect">
            <a:avLst/>
          </a:prstGeom>
        </p:spPr>
      </p:pic>
      <p:sp>
        <p:nvSpPr>
          <p:cNvPr id="3" name="TextBox 2"/>
          <p:cNvSpPr txBox="1"/>
          <p:nvPr/>
        </p:nvSpPr>
        <p:spPr>
          <a:xfrm>
            <a:off x="577303" y="782489"/>
            <a:ext cx="6256039" cy="400110"/>
          </a:xfrm>
          <a:prstGeom prst="rect">
            <a:avLst/>
          </a:prstGeom>
          <a:solidFill>
            <a:srgbClr val="FFFFFF"/>
          </a:solidFill>
        </p:spPr>
        <p:txBody>
          <a:bodyPr wrap="none" rtlCol="0">
            <a:spAutoFit/>
          </a:bodyPr>
          <a:lstStyle/>
          <a:p>
            <a:r>
              <a:rPr lang="en-US" sz="2000" b="1" dirty="0" smtClean="0"/>
              <a:t>Generate all substrings of length k from the reads</a:t>
            </a:r>
            <a:endParaRPr lang="en-US" sz="2000" b="1" dirty="0"/>
          </a:p>
        </p:txBody>
      </p:sp>
      <p:sp>
        <p:nvSpPr>
          <p:cNvPr id="8" name="TextBox 7"/>
          <p:cNvSpPr txBox="1"/>
          <p:nvPr/>
        </p:nvSpPr>
        <p:spPr>
          <a:xfrm>
            <a:off x="7019624" y="1814047"/>
            <a:ext cx="1631000" cy="400110"/>
          </a:xfrm>
          <a:prstGeom prst="rect">
            <a:avLst/>
          </a:prstGeom>
          <a:solidFill>
            <a:srgbClr val="FFFFFF"/>
          </a:solidFill>
        </p:spPr>
        <p:txBody>
          <a:bodyPr wrap="none" rtlCol="0">
            <a:spAutoFit/>
          </a:bodyPr>
          <a:lstStyle/>
          <a:p>
            <a:r>
              <a:rPr lang="en-US" sz="2000" dirty="0" smtClean="0"/>
              <a:t>k-</a:t>
            </a:r>
            <a:r>
              <a:rPr lang="en-US" sz="2000" dirty="0" err="1" smtClean="0"/>
              <a:t>mers</a:t>
            </a:r>
            <a:r>
              <a:rPr lang="en-US" sz="2000" dirty="0" smtClean="0"/>
              <a:t> (k=5)</a:t>
            </a:r>
            <a:endParaRPr lang="en-US" sz="2000" dirty="0"/>
          </a:p>
        </p:txBody>
      </p:sp>
      <p:sp>
        <p:nvSpPr>
          <p:cNvPr id="9" name="TextBox 8"/>
          <p:cNvSpPr txBox="1"/>
          <p:nvPr/>
        </p:nvSpPr>
        <p:spPr>
          <a:xfrm>
            <a:off x="7015886" y="2786277"/>
            <a:ext cx="926055" cy="400110"/>
          </a:xfrm>
          <a:prstGeom prst="rect">
            <a:avLst/>
          </a:prstGeom>
          <a:solidFill>
            <a:srgbClr val="FFFFFF"/>
          </a:solidFill>
        </p:spPr>
        <p:txBody>
          <a:bodyPr wrap="none" rtlCol="0">
            <a:spAutoFit/>
          </a:bodyPr>
          <a:lstStyle/>
          <a:p>
            <a:r>
              <a:rPr lang="en-US" sz="2000" dirty="0" smtClean="0"/>
              <a:t>Reads</a:t>
            </a:r>
            <a:endParaRPr lang="en-US" sz="2000" dirty="0"/>
          </a:p>
        </p:txBody>
      </p:sp>
      <p:sp>
        <p:nvSpPr>
          <p:cNvPr id="11" name="Freeform 10"/>
          <p:cNvSpPr/>
          <p:nvPr/>
        </p:nvSpPr>
        <p:spPr>
          <a:xfrm>
            <a:off x="1744769" y="1128836"/>
            <a:ext cx="5131673" cy="1706082"/>
          </a:xfrm>
          <a:custGeom>
            <a:avLst/>
            <a:gdLst>
              <a:gd name="connsiteX0" fmla="*/ 461850 w 5131673"/>
              <a:gd name="connsiteY0" fmla="*/ 38483 h 1706082"/>
              <a:gd name="connsiteX1" fmla="*/ 5003381 w 5131673"/>
              <a:gd name="connsiteY1" fmla="*/ 0 h 1706082"/>
              <a:gd name="connsiteX2" fmla="*/ 5131673 w 5131673"/>
              <a:gd name="connsiteY2" fmla="*/ 1346907 h 1706082"/>
              <a:gd name="connsiteX3" fmla="*/ 5003381 w 5131673"/>
              <a:gd name="connsiteY3" fmla="*/ 1693254 h 1706082"/>
              <a:gd name="connsiteX4" fmla="*/ 513167 w 5131673"/>
              <a:gd name="connsiteY4" fmla="*/ 1706082 h 1706082"/>
              <a:gd name="connsiteX5" fmla="*/ 538826 w 5131673"/>
              <a:gd name="connsiteY5" fmla="*/ 1488011 h 1706082"/>
              <a:gd name="connsiteX6" fmla="*/ 0 w 5131673"/>
              <a:gd name="connsiteY6" fmla="*/ 1488011 h 1706082"/>
              <a:gd name="connsiteX7" fmla="*/ 461850 w 5131673"/>
              <a:gd name="connsiteY7" fmla="*/ 38483 h 170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1673" h="1706082">
                <a:moveTo>
                  <a:pt x="461850" y="38483"/>
                </a:moveTo>
                <a:lnTo>
                  <a:pt x="5003381" y="0"/>
                </a:lnTo>
                <a:lnTo>
                  <a:pt x="5131673" y="1346907"/>
                </a:lnTo>
                <a:lnTo>
                  <a:pt x="5003381" y="1693254"/>
                </a:lnTo>
                <a:lnTo>
                  <a:pt x="513167" y="1706082"/>
                </a:lnTo>
                <a:lnTo>
                  <a:pt x="538826" y="1488011"/>
                </a:lnTo>
                <a:lnTo>
                  <a:pt x="0" y="1488011"/>
                </a:lnTo>
                <a:lnTo>
                  <a:pt x="461850" y="38483"/>
                </a:lnTo>
                <a:close/>
              </a:path>
            </a:pathLst>
          </a:cu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2" name="Freeform 11"/>
          <p:cNvSpPr/>
          <p:nvPr/>
        </p:nvSpPr>
        <p:spPr>
          <a:xfrm>
            <a:off x="769751" y="3809822"/>
            <a:ext cx="7248488" cy="2193534"/>
          </a:xfrm>
          <a:custGeom>
            <a:avLst/>
            <a:gdLst>
              <a:gd name="connsiteX0" fmla="*/ 782580 w 7248488"/>
              <a:gd name="connsiteY0" fmla="*/ 0 h 2193534"/>
              <a:gd name="connsiteX1" fmla="*/ 808239 w 7248488"/>
              <a:gd name="connsiteY1" fmla="*/ 679867 h 2193534"/>
              <a:gd name="connsiteX2" fmla="*/ 0 w 7248488"/>
              <a:gd name="connsiteY2" fmla="*/ 2193534 h 2193534"/>
              <a:gd name="connsiteX3" fmla="*/ 7248488 w 7248488"/>
              <a:gd name="connsiteY3" fmla="*/ 2167878 h 2193534"/>
              <a:gd name="connsiteX4" fmla="*/ 7145855 w 7248488"/>
              <a:gd name="connsiteY4" fmla="*/ 25655 h 2193534"/>
              <a:gd name="connsiteX5" fmla="*/ 782580 w 7248488"/>
              <a:gd name="connsiteY5" fmla="*/ 0 h 219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8488" h="2193534">
                <a:moveTo>
                  <a:pt x="782580" y="0"/>
                </a:moveTo>
                <a:lnTo>
                  <a:pt x="808239" y="679867"/>
                </a:lnTo>
                <a:lnTo>
                  <a:pt x="0" y="2193534"/>
                </a:lnTo>
                <a:lnTo>
                  <a:pt x="7248488" y="2167878"/>
                </a:lnTo>
                <a:lnTo>
                  <a:pt x="7145855" y="25655"/>
                </a:lnTo>
                <a:lnTo>
                  <a:pt x="782580" y="0"/>
                </a:lnTo>
                <a:close/>
              </a:path>
            </a:pathLst>
          </a:cu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Bracket 14"/>
          <p:cNvSpPr/>
          <p:nvPr/>
        </p:nvSpPr>
        <p:spPr>
          <a:xfrm rot="5400000">
            <a:off x="1958363" y="2941264"/>
            <a:ext cx="62210" cy="354615"/>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13" name="TextBox 12"/>
          <p:cNvSpPr txBox="1"/>
          <p:nvPr/>
        </p:nvSpPr>
        <p:spPr>
          <a:xfrm>
            <a:off x="107504" y="6021288"/>
            <a:ext cx="3192325" cy="276999"/>
          </a:xfrm>
          <a:prstGeom prst="rect">
            <a:avLst/>
          </a:prstGeom>
          <a:noFill/>
        </p:spPr>
        <p:txBody>
          <a:bodyPr wrap="none" rtlCol="0">
            <a:spAutoFit/>
          </a:bodyPr>
          <a:lstStyle/>
          <a:p>
            <a:r>
              <a:rPr lang="en-US" sz="1200" dirty="0" smtClean="0"/>
              <a:t>From Martin &amp; Wang, Nat. Rev. Genet. 2011</a:t>
            </a:r>
            <a:endParaRPr lang="en-US" sz="1200" dirty="0"/>
          </a:p>
        </p:txBody>
      </p:sp>
    </p:spTree>
    <p:extLst>
      <p:ext uri="{BB962C8B-B14F-4D97-AF65-F5344CB8AC3E}">
        <p14:creationId xmlns:p14="http://schemas.microsoft.com/office/powerpoint/2010/main" val="127941816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4642"/>
            <a:ext cx="8229600" cy="1143000"/>
          </a:xfrm>
        </p:spPr>
        <p:txBody>
          <a:bodyPr>
            <a:normAutofit/>
          </a:bodyPr>
          <a:lstStyle/>
          <a:p>
            <a:r>
              <a:rPr lang="en-US" sz="3200" dirty="0" smtClean="0"/>
              <a:t>Sequence Assembly via De </a:t>
            </a:r>
            <a:r>
              <a:rPr lang="en-US" sz="3200" dirty="0" err="1" smtClean="0"/>
              <a:t>Bruijn</a:t>
            </a:r>
            <a:r>
              <a:rPr lang="en-US" sz="3200" dirty="0" smtClean="0"/>
              <a:t> Graphs</a:t>
            </a:r>
            <a:endParaRPr lang="en-US" sz="3200" dirty="0"/>
          </a:p>
        </p:txBody>
      </p:sp>
      <p:pic>
        <p:nvPicPr>
          <p:cNvPr id="4" name="Picture 3" descr="Screen Shot 2013-03-06 at 12.40.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200" y="838200"/>
            <a:ext cx="6939280" cy="2466025"/>
          </a:xfrm>
          <a:prstGeom prst="rect">
            <a:avLst/>
          </a:prstGeom>
        </p:spPr>
      </p:pic>
      <p:pic>
        <p:nvPicPr>
          <p:cNvPr id="5" name="Picture 4" descr="Screen Shot 2013-03-06 at 12.43.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720" y="3642710"/>
            <a:ext cx="7233920" cy="2463275"/>
          </a:xfrm>
          <a:prstGeom prst="rect">
            <a:avLst/>
          </a:prstGeom>
        </p:spPr>
      </p:pic>
      <p:sp>
        <p:nvSpPr>
          <p:cNvPr id="3" name="TextBox 2"/>
          <p:cNvSpPr txBox="1"/>
          <p:nvPr/>
        </p:nvSpPr>
        <p:spPr>
          <a:xfrm>
            <a:off x="577303" y="782489"/>
            <a:ext cx="6256039" cy="400110"/>
          </a:xfrm>
          <a:prstGeom prst="rect">
            <a:avLst/>
          </a:prstGeom>
          <a:solidFill>
            <a:srgbClr val="FFFFFF"/>
          </a:solidFill>
        </p:spPr>
        <p:txBody>
          <a:bodyPr wrap="none" rtlCol="0">
            <a:spAutoFit/>
          </a:bodyPr>
          <a:lstStyle/>
          <a:p>
            <a:r>
              <a:rPr lang="en-US" sz="2000" b="1" dirty="0" smtClean="0"/>
              <a:t>Generate all substrings of length k from the reads</a:t>
            </a:r>
            <a:endParaRPr lang="en-US" sz="2000" b="1" dirty="0"/>
          </a:p>
        </p:txBody>
      </p:sp>
      <p:sp>
        <p:nvSpPr>
          <p:cNvPr id="7" name="TextBox 6"/>
          <p:cNvSpPr txBox="1"/>
          <p:nvPr/>
        </p:nvSpPr>
        <p:spPr>
          <a:xfrm>
            <a:off x="577303" y="3489133"/>
            <a:ext cx="3818223" cy="400110"/>
          </a:xfrm>
          <a:prstGeom prst="rect">
            <a:avLst/>
          </a:prstGeom>
          <a:solidFill>
            <a:srgbClr val="FFFFFF"/>
          </a:solidFill>
        </p:spPr>
        <p:txBody>
          <a:bodyPr wrap="none" rtlCol="0">
            <a:spAutoFit/>
          </a:bodyPr>
          <a:lstStyle/>
          <a:p>
            <a:r>
              <a:rPr lang="en-US" sz="2000" b="1" dirty="0" smtClean="0"/>
              <a:t>Construct the de </a:t>
            </a:r>
            <a:r>
              <a:rPr lang="en-US" sz="2000" b="1" dirty="0" err="1" smtClean="0"/>
              <a:t>Bruijn</a:t>
            </a:r>
            <a:r>
              <a:rPr lang="en-US" sz="2000" b="1" dirty="0" smtClean="0"/>
              <a:t> graph</a:t>
            </a:r>
            <a:endParaRPr lang="en-US" sz="2000" b="1" dirty="0"/>
          </a:p>
        </p:txBody>
      </p:sp>
      <p:sp>
        <p:nvSpPr>
          <p:cNvPr id="8" name="TextBox 7"/>
          <p:cNvSpPr txBox="1"/>
          <p:nvPr/>
        </p:nvSpPr>
        <p:spPr>
          <a:xfrm>
            <a:off x="7019624" y="1814047"/>
            <a:ext cx="1631000" cy="400110"/>
          </a:xfrm>
          <a:prstGeom prst="rect">
            <a:avLst/>
          </a:prstGeom>
          <a:solidFill>
            <a:srgbClr val="FFFFFF"/>
          </a:solidFill>
        </p:spPr>
        <p:txBody>
          <a:bodyPr wrap="none" rtlCol="0">
            <a:spAutoFit/>
          </a:bodyPr>
          <a:lstStyle/>
          <a:p>
            <a:r>
              <a:rPr lang="en-US" sz="2000" dirty="0" smtClean="0"/>
              <a:t>k-</a:t>
            </a:r>
            <a:r>
              <a:rPr lang="en-US" sz="2000" dirty="0" err="1" smtClean="0"/>
              <a:t>mers</a:t>
            </a:r>
            <a:r>
              <a:rPr lang="en-US" sz="2000" dirty="0" smtClean="0"/>
              <a:t> (k=5)</a:t>
            </a:r>
            <a:endParaRPr lang="en-US" sz="2000" dirty="0"/>
          </a:p>
        </p:txBody>
      </p:sp>
      <p:sp>
        <p:nvSpPr>
          <p:cNvPr id="9" name="TextBox 8"/>
          <p:cNvSpPr txBox="1"/>
          <p:nvPr/>
        </p:nvSpPr>
        <p:spPr>
          <a:xfrm>
            <a:off x="7015886" y="2786277"/>
            <a:ext cx="926055" cy="400110"/>
          </a:xfrm>
          <a:prstGeom prst="rect">
            <a:avLst/>
          </a:prstGeom>
          <a:solidFill>
            <a:srgbClr val="FFFFFF"/>
          </a:solidFill>
        </p:spPr>
        <p:txBody>
          <a:bodyPr wrap="none" rtlCol="0">
            <a:spAutoFit/>
          </a:bodyPr>
          <a:lstStyle/>
          <a:p>
            <a:r>
              <a:rPr lang="en-US" sz="2000" dirty="0" smtClean="0"/>
              <a:t>Reads</a:t>
            </a:r>
            <a:endParaRPr lang="en-US" sz="2000" dirty="0"/>
          </a:p>
        </p:txBody>
      </p:sp>
      <p:sp>
        <p:nvSpPr>
          <p:cNvPr id="11" name="Freeform 10"/>
          <p:cNvSpPr/>
          <p:nvPr/>
        </p:nvSpPr>
        <p:spPr>
          <a:xfrm>
            <a:off x="1744769" y="1128836"/>
            <a:ext cx="5131673" cy="1706082"/>
          </a:xfrm>
          <a:custGeom>
            <a:avLst/>
            <a:gdLst>
              <a:gd name="connsiteX0" fmla="*/ 461850 w 5131673"/>
              <a:gd name="connsiteY0" fmla="*/ 38483 h 1706082"/>
              <a:gd name="connsiteX1" fmla="*/ 5003381 w 5131673"/>
              <a:gd name="connsiteY1" fmla="*/ 0 h 1706082"/>
              <a:gd name="connsiteX2" fmla="*/ 5131673 w 5131673"/>
              <a:gd name="connsiteY2" fmla="*/ 1346907 h 1706082"/>
              <a:gd name="connsiteX3" fmla="*/ 5003381 w 5131673"/>
              <a:gd name="connsiteY3" fmla="*/ 1693254 h 1706082"/>
              <a:gd name="connsiteX4" fmla="*/ 513167 w 5131673"/>
              <a:gd name="connsiteY4" fmla="*/ 1706082 h 1706082"/>
              <a:gd name="connsiteX5" fmla="*/ 538826 w 5131673"/>
              <a:gd name="connsiteY5" fmla="*/ 1488011 h 1706082"/>
              <a:gd name="connsiteX6" fmla="*/ 0 w 5131673"/>
              <a:gd name="connsiteY6" fmla="*/ 1488011 h 1706082"/>
              <a:gd name="connsiteX7" fmla="*/ 461850 w 5131673"/>
              <a:gd name="connsiteY7" fmla="*/ 38483 h 170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1673" h="1706082">
                <a:moveTo>
                  <a:pt x="461850" y="38483"/>
                </a:moveTo>
                <a:lnTo>
                  <a:pt x="5003381" y="0"/>
                </a:lnTo>
                <a:lnTo>
                  <a:pt x="5131673" y="1346907"/>
                </a:lnTo>
                <a:lnTo>
                  <a:pt x="5003381" y="1693254"/>
                </a:lnTo>
                <a:lnTo>
                  <a:pt x="513167" y="1706082"/>
                </a:lnTo>
                <a:lnTo>
                  <a:pt x="538826" y="1488011"/>
                </a:lnTo>
                <a:lnTo>
                  <a:pt x="0" y="1488011"/>
                </a:lnTo>
                <a:lnTo>
                  <a:pt x="461850" y="38483"/>
                </a:lnTo>
                <a:close/>
              </a:path>
            </a:pathLst>
          </a:cu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2" name="Freeform 11"/>
          <p:cNvSpPr/>
          <p:nvPr/>
        </p:nvSpPr>
        <p:spPr>
          <a:xfrm>
            <a:off x="769751" y="3809822"/>
            <a:ext cx="7248488" cy="2193534"/>
          </a:xfrm>
          <a:custGeom>
            <a:avLst/>
            <a:gdLst>
              <a:gd name="connsiteX0" fmla="*/ 782580 w 7248488"/>
              <a:gd name="connsiteY0" fmla="*/ 0 h 2193534"/>
              <a:gd name="connsiteX1" fmla="*/ 808239 w 7248488"/>
              <a:gd name="connsiteY1" fmla="*/ 679867 h 2193534"/>
              <a:gd name="connsiteX2" fmla="*/ 0 w 7248488"/>
              <a:gd name="connsiteY2" fmla="*/ 2193534 h 2193534"/>
              <a:gd name="connsiteX3" fmla="*/ 7248488 w 7248488"/>
              <a:gd name="connsiteY3" fmla="*/ 2167878 h 2193534"/>
              <a:gd name="connsiteX4" fmla="*/ 7145855 w 7248488"/>
              <a:gd name="connsiteY4" fmla="*/ 25655 h 2193534"/>
              <a:gd name="connsiteX5" fmla="*/ 782580 w 7248488"/>
              <a:gd name="connsiteY5" fmla="*/ 0 h 219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8488" h="2193534">
                <a:moveTo>
                  <a:pt x="782580" y="0"/>
                </a:moveTo>
                <a:lnTo>
                  <a:pt x="808239" y="679867"/>
                </a:lnTo>
                <a:lnTo>
                  <a:pt x="0" y="2193534"/>
                </a:lnTo>
                <a:lnTo>
                  <a:pt x="7248488" y="2167878"/>
                </a:lnTo>
                <a:lnTo>
                  <a:pt x="7145855" y="25655"/>
                </a:lnTo>
                <a:lnTo>
                  <a:pt x="782580" y="0"/>
                </a:lnTo>
                <a:close/>
              </a:path>
            </a:pathLst>
          </a:cu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5" name="Right Bracket 14"/>
          <p:cNvSpPr/>
          <p:nvPr/>
        </p:nvSpPr>
        <p:spPr>
          <a:xfrm rot="5400000">
            <a:off x="1958363" y="2941264"/>
            <a:ext cx="62210" cy="354615"/>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14" name="TextBox 13"/>
          <p:cNvSpPr txBox="1"/>
          <p:nvPr/>
        </p:nvSpPr>
        <p:spPr>
          <a:xfrm>
            <a:off x="107504" y="6021288"/>
            <a:ext cx="3192325" cy="276999"/>
          </a:xfrm>
          <a:prstGeom prst="rect">
            <a:avLst/>
          </a:prstGeom>
          <a:noFill/>
        </p:spPr>
        <p:txBody>
          <a:bodyPr wrap="none" rtlCol="0">
            <a:spAutoFit/>
          </a:bodyPr>
          <a:lstStyle/>
          <a:p>
            <a:r>
              <a:rPr lang="en-US" sz="1200" dirty="0" smtClean="0"/>
              <a:t>From Martin &amp; Wang, Nat. Rev. Genet. 2011</a:t>
            </a:r>
            <a:endParaRPr lang="en-US" sz="1200" dirty="0"/>
          </a:p>
        </p:txBody>
      </p:sp>
      <p:sp>
        <p:nvSpPr>
          <p:cNvPr id="16" name="TextBox 15"/>
          <p:cNvSpPr txBox="1"/>
          <p:nvPr/>
        </p:nvSpPr>
        <p:spPr>
          <a:xfrm>
            <a:off x="3995936" y="6021288"/>
            <a:ext cx="5184576" cy="369332"/>
          </a:xfrm>
          <a:prstGeom prst="rect">
            <a:avLst/>
          </a:prstGeom>
          <a:noFill/>
        </p:spPr>
        <p:txBody>
          <a:bodyPr wrap="square" rtlCol="0">
            <a:spAutoFit/>
          </a:bodyPr>
          <a:lstStyle/>
          <a:p>
            <a:r>
              <a:rPr lang="en-US" sz="1800" dirty="0" smtClean="0"/>
              <a:t>Nodes = unique k-</a:t>
            </a:r>
            <a:r>
              <a:rPr lang="en-US" sz="1800" dirty="0" err="1" smtClean="0"/>
              <a:t>mers</a:t>
            </a:r>
            <a:r>
              <a:rPr lang="en-US" sz="1800" dirty="0" smtClean="0"/>
              <a:t>, </a:t>
            </a:r>
            <a:r>
              <a:rPr lang="en-US" sz="1800" dirty="0" smtClean="0"/>
              <a:t>Edges </a:t>
            </a:r>
            <a:r>
              <a:rPr lang="en-US" sz="1800" dirty="0" smtClean="0"/>
              <a:t>= overlap by (k-1)</a:t>
            </a:r>
            <a:endParaRPr lang="en-US" sz="1800" dirty="0"/>
          </a:p>
        </p:txBody>
      </p:sp>
    </p:spTree>
    <p:extLst>
      <p:ext uri="{BB962C8B-B14F-4D97-AF65-F5344CB8AC3E}">
        <p14:creationId xmlns:p14="http://schemas.microsoft.com/office/powerpoint/2010/main" val="336785298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4642"/>
            <a:ext cx="8229600" cy="1143000"/>
          </a:xfrm>
        </p:spPr>
        <p:txBody>
          <a:bodyPr>
            <a:normAutofit/>
          </a:bodyPr>
          <a:lstStyle/>
          <a:p>
            <a:r>
              <a:rPr lang="en-US" sz="3200" dirty="0" smtClean="0"/>
              <a:t>Sequence Assembly via De </a:t>
            </a:r>
            <a:r>
              <a:rPr lang="en-US" sz="3200" dirty="0" err="1" smtClean="0"/>
              <a:t>Bruijn</a:t>
            </a:r>
            <a:r>
              <a:rPr lang="en-US" sz="3200" dirty="0" smtClean="0"/>
              <a:t> Graphs</a:t>
            </a:r>
            <a:endParaRPr lang="en-US" sz="3200" dirty="0"/>
          </a:p>
        </p:txBody>
      </p:sp>
      <p:pic>
        <p:nvPicPr>
          <p:cNvPr id="4" name="Picture 3" descr="Screen Shot 2013-03-06 at 12.40.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200" y="838200"/>
            <a:ext cx="6939280" cy="2466025"/>
          </a:xfrm>
          <a:prstGeom prst="rect">
            <a:avLst/>
          </a:prstGeom>
        </p:spPr>
      </p:pic>
      <p:pic>
        <p:nvPicPr>
          <p:cNvPr id="5" name="Picture 4" descr="Screen Shot 2013-03-06 at 12.43.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720" y="3642710"/>
            <a:ext cx="7233920" cy="2463275"/>
          </a:xfrm>
          <a:prstGeom prst="rect">
            <a:avLst/>
          </a:prstGeom>
        </p:spPr>
      </p:pic>
      <p:sp>
        <p:nvSpPr>
          <p:cNvPr id="3" name="TextBox 2"/>
          <p:cNvSpPr txBox="1"/>
          <p:nvPr/>
        </p:nvSpPr>
        <p:spPr>
          <a:xfrm>
            <a:off x="577303" y="782489"/>
            <a:ext cx="6256039" cy="400110"/>
          </a:xfrm>
          <a:prstGeom prst="rect">
            <a:avLst/>
          </a:prstGeom>
          <a:solidFill>
            <a:srgbClr val="FFFFFF"/>
          </a:solidFill>
        </p:spPr>
        <p:txBody>
          <a:bodyPr wrap="none" rtlCol="0">
            <a:spAutoFit/>
          </a:bodyPr>
          <a:lstStyle/>
          <a:p>
            <a:r>
              <a:rPr lang="en-US" sz="2000" b="1" dirty="0" smtClean="0"/>
              <a:t>Generate all substrings of length k from the reads</a:t>
            </a:r>
            <a:endParaRPr lang="en-US" sz="2000" b="1" dirty="0"/>
          </a:p>
        </p:txBody>
      </p:sp>
      <p:sp>
        <p:nvSpPr>
          <p:cNvPr id="7" name="TextBox 6"/>
          <p:cNvSpPr txBox="1"/>
          <p:nvPr/>
        </p:nvSpPr>
        <p:spPr>
          <a:xfrm>
            <a:off x="577303" y="3489133"/>
            <a:ext cx="3818223" cy="400110"/>
          </a:xfrm>
          <a:prstGeom prst="rect">
            <a:avLst/>
          </a:prstGeom>
          <a:solidFill>
            <a:srgbClr val="FFFFFF"/>
          </a:solidFill>
        </p:spPr>
        <p:txBody>
          <a:bodyPr wrap="none" rtlCol="0">
            <a:spAutoFit/>
          </a:bodyPr>
          <a:lstStyle/>
          <a:p>
            <a:r>
              <a:rPr lang="en-US" sz="2000" b="1" dirty="0" smtClean="0"/>
              <a:t>Construct the de </a:t>
            </a:r>
            <a:r>
              <a:rPr lang="en-US" sz="2000" b="1" dirty="0" err="1" smtClean="0"/>
              <a:t>Bruijn</a:t>
            </a:r>
            <a:r>
              <a:rPr lang="en-US" sz="2000" b="1" dirty="0" smtClean="0"/>
              <a:t> graph</a:t>
            </a:r>
            <a:endParaRPr lang="en-US" sz="2000" b="1" dirty="0"/>
          </a:p>
        </p:txBody>
      </p:sp>
      <p:sp>
        <p:nvSpPr>
          <p:cNvPr id="8" name="TextBox 7"/>
          <p:cNvSpPr txBox="1"/>
          <p:nvPr/>
        </p:nvSpPr>
        <p:spPr>
          <a:xfrm>
            <a:off x="7019624" y="1814047"/>
            <a:ext cx="1631000" cy="400110"/>
          </a:xfrm>
          <a:prstGeom prst="rect">
            <a:avLst/>
          </a:prstGeom>
          <a:solidFill>
            <a:srgbClr val="FFFFFF"/>
          </a:solidFill>
        </p:spPr>
        <p:txBody>
          <a:bodyPr wrap="none" rtlCol="0">
            <a:spAutoFit/>
          </a:bodyPr>
          <a:lstStyle/>
          <a:p>
            <a:r>
              <a:rPr lang="en-US" sz="2000" dirty="0" smtClean="0"/>
              <a:t>k-</a:t>
            </a:r>
            <a:r>
              <a:rPr lang="en-US" sz="2000" dirty="0" err="1" smtClean="0"/>
              <a:t>mers</a:t>
            </a:r>
            <a:r>
              <a:rPr lang="en-US" sz="2000" dirty="0" smtClean="0"/>
              <a:t> (k=5)</a:t>
            </a:r>
            <a:endParaRPr lang="en-US" sz="2000" dirty="0"/>
          </a:p>
        </p:txBody>
      </p:sp>
      <p:sp>
        <p:nvSpPr>
          <p:cNvPr id="9" name="TextBox 8"/>
          <p:cNvSpPr txBox="1"/>
          <p:nvPr/>
        </p:nvSpPr>
        <p:spPr>
          <a:xfrm>
            <a:off x="7015886" y="2786277"/>
            <a:ext cx="926055" cy="400110"/>
          </a:xfrm>
          <a:prstGeom prst="rect">
            <a:avLst/>
          </a:prstGeom>
          <a:solidFill>
            <a:srgbClr val="FFFFFF"/>
          </a:solidFill>
        </p:spPr>
        <p:txBody>
          <a:bodyPr wrap="none" rtlCol="0">
            <a:spAutoFit/>
          </a:bodyPr>
          <a:lstStyle/>
          <a:p>
            <a:r>
              <a:rPr lang="en-US" sz="2000" dirty="0" smtClean="0"/>
              <a:t>Reads</a:t>
            </a:r>
            <a:endParaRPr lang="en-US" sz="2000" dirty="0"/>
          </a:p>
        </p:txBody>
      </p:sp>
      <p:sp>
        <p:nvSpPr>
          <p:cNvPr id="12" name="Freeform 11"/>
          <p:cNvSpPr/>
          <p:nvPr/>
        </p:nvSpPr>
        <p:spPr>
          <a:xfrm>
            <a:off x="1783256" y="1116008"/>
            <a:ext cx="5106015" cy="1718910"/>
          </a:xfrm>
          <a:custGeom>
            <a:avLst/>
            <a:gdLst>
              <a:gd name="connsiteX0" fmla="*/ 436193 w 5106015"/>
              <a:gd name="connsiteY0" fmla="*/ 25656 h 1718910"/>
              <a:gd name="connsiteX1" fmla="*/ 4964894 w 5106015"/>
              <a:gd name="connsiteY1" fmla="*/ 0 h 1718910"/>
              <a:gd name="connsiteX2" fmla="*/ 5106015 w 5106015"/>
              <a:gd name="connsiteY2" fmla="*/ 1154492 h 1718910"/>
              <a:gd name="connsiteX3" fmla="*/ 5016211 w 5106015"/>
              <a:gd name="connsiteY3" fmla="*/ 1718910 h 1718910"/>
              <a:gd name="connsiteX4" fmla="*/ 461851 w 5106015"/>
              <a:gd name="connsiteY4" fmla="*/ 1718910 h 1718910"/>
              <a:gd name="connsiteX5" fmla="*/ 461851 w 5106015"/>
              <a:gd name="connsiteY5" fmla="*/ 1718910 h 1718910"/>
              <a:gd name="connsiteX6" fmla="*/ 590143 w 5106015"/>
              <a:gd name="connsiteY6" fmla="*/ 1308424 h 1718910"/>
              <a:gd name="connsiteX7" fmla="*/ 0 w 5106015"/>
              <a:gd name="connsiteY7" fmla="*/ 1308424 h 1718910"/>
              <a:gd name="connsiteX8" fmla="*/ 436193 w 5106015"/>
              <a:gd name="connsiteY8" fmla="*/ 25656 h 171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6015" h="1718910">
                <a:moveTo>
                  <a:pt x="436193" y="25656"/>
                </a:moveTo>
                <a:lnTo>
                  <a:pt x="4964894" y="0"/>
                </a:lnTo>
                <a:lnTo>
                  <a:pt x="5106015" y="1154492"/>
                </a:lnTo>
                <a:lnTo>
                  <a:pt x="5016211" y="1718910"/>
                </a:lnTo>
                <a:lnTo>
                  <a:pt x="461851" y="1718910"/>
                </a:lnTo>
                <a:lnTo>
                  <a:pt x="461851" y="1718910"/>
                </a:lnTo>
                <a:lnTo>
                  <a:pt x="590143" y="1308424"/>
                </a:lnTo>
                <a:lnTo>
                  <a:pt x="0" y="1308424"/>
                </a:lnTo>
                <a:lnTo>
                  <a:pt x="436193" y="25656"/>
                </a:lnTo>
                <a:close/>
              </a:path>
            </a:pathLst>
          </a:cu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4" name="Right Bracket 13"/>
          <p:cNvSpPr/>
          <p:nvPr/>
        </p:nvSpPr>
        <p:spPr>
          <a:xfrm rot="5400000">
            <a:off x="2035518" y="2941264"/>
            <a:ext cx="62210" cy="354615"/>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15" name="Freeform 14"/>
          <p:cNvSpPr/>
          <p:nvPr/>
        </p:nvSpPr>
        <p:spPr>
          <a:xfrm>
            <a:off x="769751" y="3809822"/>
            <a:ext cx="7248488" cy="2193534"/>
          </a:xfrm>
          <a:custGeom>
            <a:avLst/>
            <a:gdLst>
              <a:gd name="connsiteX0" fmla="*/ 782580 w 7248488"/>
              <a:gd name="connsiteY0" fmla="*/ 0 h 2193534"/>
              <a:gd name="connsiteX1" fmla="*/ 808239 w 7248488"/>
              <a:gd name="connsiteY1" fmla="*/ 679867 h 2193534"/>
              <a:gd name="connsiteX2" fmla="*/ 0 w 7248488"/>
              <a:gd name="connsiteY2" fmla="*/ 2193534 h 2193534"/>
              <a:gd name="connsiteX3" fmla="*/ 7248488 w 7248488"/>
              <a:gd name="connsiteY3" fmla="*/ 2167878 h 2193534"/>
              <a:gd name="connsiteX4" fmla="*/ 7145855 w 7248488"/>
              <a:gd name="connsiteY4" fmla="*/ 25655 h 2193534"/>
              <a:gd name="connsiteX5" fmla="*/ 782580 w 7248488"/>
              <a:gd name="connsiteY5" fmla="*/ 0 h 219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8488" h="2193534">
                <a:moveTo>
                  <a:pt x="782580" y="0"/>
                </a:moveTo>
                <a:lnTo>
                  <a:pt x="808239" y="679867"/>
                </a:lnTo>
                <a:lnTo>
                  <a:pt x="0" y="2193534"/>
                </a:lnTo>
                <a:lnTo>
                  <a:pt x="7248488" y="2167878"/>
                </a:lnTo>
                <a:lnTo>
                  <a:pt x="7145855" y="25655"/>
                </a:lnTo>
                <a:lnTo>
                  <a:pt x="782580" y="0"/>
                </a:lnTo>
                <a:close/>
              </a:path>
            </a:pathLst>
          </a:cu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6" name="TextBox 15"/>
          <p:cNvSpPr txBox="1"/>
          <p:nvPr/>
        </p:nvSpPr>
        <p:spPr>
          <a:xfrm>
            <a:off x="107504" y="6021288"/>
            <a:ext cx="3192325" cy="276999"/>
          </a:xfrm>
          <a:prstGeom prst="rect">
            <a:avLst/>
          </a:prstGeom>
          <a:noFill/>
        </p:spPr>
        <p:txBody>
          <a:bodyPr wrap="none" rtlCol="0">
            <a:spAutoFit/>
          </a:bodyPr>
          <a:lstStyle/>
          <a:p>
            <a:r>
              <a:rPr lang="en-US" sz="1200" dirty="0" smtClean="0"/>
              <a:t>From Martin &amp; Wang, Nat. Rev. Genet. 2011</a:t>
            </a:r>
            <a:endParaRPr lang="en-US" sz="1200" dirty="0"/>
          </a:p>
        </p:txBody>
      </p:sp>
      <p:sp>
        <p:nvSpPr>
          <p:cNvPr id="17" name="TextBox 16"/>
          <p:cNvSpPr txBox="1"/>
          <p:nvPr/>
        </p:nvSpPr>
        <p:spPr>
          <a:xfrm>
            <a:off x="3995936" y="6021288"/>
            <a:ext cx="5184576" cy="369332"/>
          </a:xfrm>
          <a:prstGeom prst="rect">
            <a:avLst/>
          </a:prstGeom>
          <a:noFill/>
        </p:spPr>
        <p:txBody>
          <a:bodyPr wrap="square" rtlCol="0">
            <a:spAutoFit/>
          </a:bodyPr>
          <a:lstStyle/>
          <a:p>
            <a:r>
              <a:rPr lang="en-US" sz="1800" dirty="0" smtClean="0"/>
              <a:t>Nodes = unique k-</a:t>
            </a:r>
            <a:r>
              <a:rPr lang="en-US" sz="1800" dirty="0" err="1" smtClean="0"/>
              <a:t>mers</a:t>
            </a:r>
            <a:r>
              <a:rPr lang="en-US" sz="1800" dirty="0" smtClean="0"/>
              <a:t>, </a:t>
            </a:r>
            <a:r>
              <a:rPr lang="en-US" sz="1800" dirty="0" smtClean="0"/>
              <a:t>Edges </a:t>
            </a:r>
            <a:r>
              <a:rPr lang="en-US" sz="1800" dirty="0" smtClean="0"/>
              <a:t>= overlap by (k-1)</a:t>
            </a:r>
            <a:endParaRPr lang="en-US" sz="1800" dirty="0"/>
          </a:p>
        </p:txBody>
      </p:sp>
    </p:spTree>
    <p:extLst>
      <p:ext uri="{BB962C8B-B14F-4D97-AF65-F5344CB8AC3E}">
        <p14:creationId xmlns:p14="http://schemas.microsoft.com/office/powerpoint/2010/main" val="335001370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4642"/>
            <a:ext cx="8229600" cy="1143000"/>
          </a:xfrm>
        </p:spPr>
        <p:txBody>
          <a:bodyPr>
            <a:normAutofit/>
          </a:bodyPr>
          <a:lstStyle/>
          <a:p>
            <a:r>
              <a:rPr lang="en-US" sz="3200" dirty="0" smtClean="0"/>
              <a:t>Sequence Assembly via De </a:t>
            </a:r>
            <a:r>
              <a:rPr lang="en-US" sz="3200" dirty="0" err="1" smtClean="0"/>
              <a:t>Bruijn</a:t>
            </a:r>
            <a:r>
              <a:rPr lang="en-US" sz="3200" dirty="0" smtClean="0"/>
              <a:t> Graphs</a:t>
            </a:r>
            <a:endParaRPr lang="en-US" sz="3200" dirty="0"/>
          </a:p>
        </p:txBody>
      </p:sp>
      <p:pic>
        <p:nvPicPr>
          <p:cNvPr id="4" name="Picture 3" descr="Screen Shot 2013-03-06 at 12.40.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200" y="838200"/>
            <a:ext cx="6939280" cy="2466025"/>
          </a:xfrm>
          <a:prstGeom prst="rect">
            <a:avLst/>
          </a:prstGeom>
        </p:spPr>
      </p:pic>
      <p:pic>
        <p:nvPicPr>
          <p:cNvPr id="5" name="Picture 4" descr="Screen Shot 2013-03-06 at 12.43.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720" y="3642710"/>
            <a:ext cx="7233920" cy="2463275"/>
          </a:xfrm>
          <a:prstGeom prst="rect">
            <a:avLst/>
          </a:prstGeom>
        </p:spPr>
      </p:pic>
      <p:sp>
        <p:nvSpPr>
          <p:cNvPr id="3" name="TextBox 2"/>
          <p:cNvSpPr txBox="1"/>
          <p:nvPr/>
        </p:nvSpPr>
        <p:spPr>
          <a:xfrm>
            <a:off x="577303" y="782489"/>
            <a:ext cx="6256039" cy="400110"/>
          </a:xfrm>
          <a:prstGeom prst="rect">
            <a:avLst/>
          </a:prstGeom>
          <a:solidFill>
            <a:srgbClr val="FFFFFF"/>
          </a:solidFill>
        </p:spPr>
        <p:txBody>
          <a:bodyPr wrap="none" rtlCol="0">
            <a:spAutoFit/>
          </a:bodyPr>
          <a:lstStyle/>
          <a:p>
            <a:r>
              <a:rPr lang="en-US" sz="2000" b="1" dirty="0" smtClean="0"/>
              <a:t>Generate all substrings of length k from the reads</a:t>
            </a:r>
            <a:endParaRPr lang="en-US" sz="2000" b="1" dirty="0"/>
          </a:p>
        </p:txBody>
      </p:sp>
      <p:sp>
        <p:nvSpPr>
          <p:cNvPr id="7" name="TextBox 6"/>
          <p:cNvSpPr txBox="1"/>
          <p:nvPr/>
        </p:nvSpPr>
        <p:spPr>
          <a:xfrm>
            <a:off x="577303" y="3489133"/>
            <a:ext cx="3818223" cy="400110"/>
          </a:xfrm>
          <a:prstGeom prst="rect">
            <a:avLst/>
          </a:prstGeom>
          <a:solidFill>
            <a:srgbClr val="FFFFFF"/>
          </a:solidFill>
        </p:spPr>
        <p:txBody>
          <a:bodyPr wrap="none" rtlCol="0">
            <a:spAutoFit/>
          </a:bodyPr>
          <a:lstStyle/>
          <a:p>
            <a:r>
              <a:rPr lang="en-US" sz="2000" b="1" dirty="0" smtClean="0"/>
              <a:t>Construct the de </a:t>
            </a:r>
            <a:r>
              <a:rPr lang="en-US" sz="2000" b="1" dirty="0" err="1" smtClean="0"/>
              <a:t>Bruijn</a:t>
            </a:r>
            <a:r>
              <a:rPr lang="en-US" sz="2000" b="1" dirty="0" smtClean="0"/>
              <a:t> graph</a:t>
            </a:r>
            <a:endParaRPr lang="en-US" sz="2000" b="1" dirty="0"/>
          </a:p>
        </p:txBody>
      </p:sp>
      <p:sp>
        <p:nvSpPr>
          <p:cNvPr id="8" name="TextBox 7"/>
          <p:cNvSpPr txBox="1"/>
          <p:nvPr/>
        </p:nvSpPr>
        <p:spPr>
          <a:xfrm>
            <a:off x="7019624" y="1814047"/>
            <a:ext cx="1631000" cy="400110"/>
          </a:xfrm>
          <a:prstGeom prst="rect">
            <a:avLst/>
          </a:prstGeom>
          <a:solidFill>
            <a:srgbClr val="FFFFFF"/>
          </a:solidFill>
        </p:spPr>
        <p:txBody>
          <a:bodyPr wrap="none" rtlCol="0">
            <a:spAutoFit/>
          </a:bodyPr>
          <a:lstStyle/>
          <a:p>
            <a:r>
              <a:rPr lang="en-US" sz="2000" dirty="0" smtClean="0"/>
              <a:t>k-</a:t>
            </a:r>
            <a:r>
              <a:rPr lang="en-US" sz="2000" dirty="0" err="1" smtClean="0"/>
              <a:t>mers</a:t>
            </a:r>
            <a:r>
              <a:rPr lang="en-US" sz="2000" dirty="0" smtClean="0"/>
              <a:t> (k=5)</a:t>
            </a:r>
            <a:endParaRPr lang="en-US" sz="2000" dirty="0"/>
          </a:p>
        </p:txBody>
      </p:sp>
      <p:sp>
        <p:nvSpPr>
          <p:cNvPr id="9" name="TextBox 8"/>
          <p:cNvSpPr txBox="1"/>
          <p:nvPr/>
        </p:nvSpPr>
        <p:spPr>
          <a:xfrm>
            <a:off x="7015886" y="2786277"/>
            <a:ext cx="926055" cy="400110"/>
          </a:xfrm>
          <a:prstGeom prst="rect">
            <a:avLst/>
          </a:prstGeom>
          <a:solidFill>
            <a:srgbClr val="FFFFFF"/>
          </a:solidFill>
        </p:spPr>
        <p:txBody>
          <a:bodyPr wrap="none" rtlCol="0">
            <a:spAutoFit/>
          </a:bodyPr>
          <a:lstStyle/>
          <a:p>
            <a:r>
              <a:rPr lang="en-US" sz="2000" dirty="0" smtClean="0"/>
              <a:t>Reads</a:t>
            </a:r>
            <a:endParaRPr lang="en-US" sz="2000" dirty="0"/>
          </a:p>
        </p:txBody>
      </p:sp>
      <p:sp>
        <p:nvSpPr>
          <p:cNvPr id="12" name="Freeform 11"/>
          <p:cNvSpPr/>
          <p:nvPr/>
        </p:nvSpPr>
        <p:spPr>
          <a:xfrm>
            <a:off x="1783256" y="1116008"/>
            <a:ext cx="5106015" cy="1718910"/>
          </a:xfrm>
          <a:custGeom>
            <a:avLst/>
            <a:gdLst>
              <a:gd name="connsiteX0" fmla="*/ 436193 w 5106015"/>
              <a:gd name="connsiteY0" fmla="*/ 25656 h 1718910"/>
              <a:gd name="connsiteX1" fmla="*/ 4964894 w 5106015"/>
              <a:gd name="connsiteY1" fmla="*/ 0 h 1718910"/>
              <a:gd name="connsiteX2" fmla="*/ 5106015 w 5106015"/>
              <a:gd name="connsiteY2" fmla="*/ 1154492 h 1718910"/>
              <a:gd name="connsiteX3" fmla="*/ 5016211 w 5106015"/>
              <a:gd name="connsiteY3" fmla="*/ 1718910 h 1718910"/>
              <a:gd name="connsiteX4" fmla="*/ 461851 w 5106015"/>
              <a:gd name="connsiteY4" fmla="*/ 1718910 h 1718910"/>
              <a:gd name="connsiteX5" fmla="*/ 461851 w 5106015"/>
              <a:gd name="connsiteY5" fmla="*/ 1718910 h 1718910"/>
              <a:gd name="connsiteX6" fmla="*/ 590143 w 5106015"/>
              <a:gd name="connsiteY6" fmla="*/ 1308424 h 1718910"/>
              <a:gd name="connsiteX7" fmla="*/ 0 w 5106015"/>
              <a:gd name="connsiteY7" fmla="*/ 1308424 h 1718910"/>
              <a:gd name="connsiteX8" fmla="*/ 436193 w 5106015"/>
              <a:gd name="connsiteY8" fmla="*/ 25656 h 171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6015" h="1718910">
                <a:moveTo>
                  <a:pt x="436193" y="25656"/>
                </a:moveTo>
                <a:lnTo>
                  <a:pt x="4964894" y="0"/>
                </a:lnTo>
                <a:lnTo>
                  <a:pt x="5106015" y="1154492"/>
                </a:lnTo>
                <a:lnTo>
                  <a:pt x="5016211" y="1718910"/>
                </a:lnTo>
                <a:lnTo>
                  <a:pt x="461851" y="1718910"/>
                </a:lnTo>
                <a:lnTo>
                  <a:pt x="461851" y="1718910"/>
                </a:lnTo>
                <a:lnTo>
                  <a:pt x="590143" y="1308424"/>
                </a:lnTo>
                <a:lnTo>
                  <a:pt x="0" y="1308424"/>
                </a:lnTo>
                <a:lnTo>
                  <a:pt x="436193" y="25656"/>
                </a:lnTo>
                <a:close/>
              </a:path>
            </a:pathLst>
          </a:cu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3" name="Freeform 12"/>
          <p:cNvSpPr/>
          <p:nvPr/>
        </p:nvSpPr>
        <p:spPr>
          <a:xfrm>
            <a:off x="769751" y="3835477"/>
            <a:ext cx="7248488" cy="2167879"/>
          </a:xfrm>
          <a:custGeom>
            <a:avLst/>
            <a:gdLst>
              <a:gd name="connsiteX0" fmla="*/ 782580 w 7248488"/>
              <a:gd name="connsiteY0" fmla="*/ 0 h 2193534"/>
              <a:gd name="connsiteX1" fmla="*/ 808239 w 7248488"/>
              <a:gd name="connsiteY1" fmla="*/ 679867 h 2193534"/>
              <a:gd name="connsiteX2" fmla="*/ 0 w 7248488"/>
              <a:gd name="connsiteY2" fmla="*/ 2193534 h 2193534"/>
              <a:gd name="connsiteX3" fmla="*/ 7248488 w 7248488"/>
              <a:gd name="connsiteY3" fmla="*/ 2167878 h 2193534"/>
              <a:gd name="connsiteX4" fmla="*/ 7145855 w 7248488"/>
              <a:gd name="connsiteY4" fmla="*/ 25655 h 2193534"/>
              <a:gd name="connsiteX5" fmla="*/ 782580 w 7248488"/>
              <a:gd name="connsiteY5" fmla="*/ 0 h 2193534"/>
              <a:gd name="connsiteX0" fmla="*/ 1565160 w 7248488"/>
              <a:gd name="connsiteY0" fmla="*/ 0 h 2206362"/>
              <a:gd name="connsiteX1" fmla="*/ 808239 w 7248488"/>
              <a:gd name="connsiteY1" fmla="*/ 692695 h 2206362"/>
              <a:gd name="connsiteX2" fmla="*/ 0 w 7248488"/>
              <a:gd name="connsiteY2" fmla="*/ 2206362 h 2206362"/>
              <a:gd name="connsiteX3" fmla="*/ 7248488 w 7248488"/>
              <a:gd name="connsiteY3" fmla="*/ 2180706 h 2206362"/>
              <a:gd name="connsiteX4" fmla="*/ 7145855 w 7248488"/>
              <a:gd name="connsiteY4" fmla="*/ 38483 h 2206362"/>
              <a:gd name="connsiteX5" fmla="*/ 1565160 w 7248488"/>
              <a:gd name="connsiteY5" fmla="*/ 0 h 2206362"/>
              <a:gd name="connsiteX0" fmla="*/ 1565160 w 7248488"/>
              <a:gd name="connsiteY0" fmla="*/ 0 h 2206362"/>
              <a:gd name="connsiteX1" fmla="*/ 1334236 w 7248488"/>
              <a:gd name="connsiteY1" fmla="*/ 679867 h 2206362"/>
              <a:gd name="connsiteX2" fmla="*/ 0 w 7248488"/>
              <a:gd name="connsiteY2" fmla="*/ 2206362 h 2206362"/>
              <a:gd name="connsiteX3" fmla="*/ 7248488 w 7248488"/>
              <a:gd name="connsiteY3" fmla="*/ 2180706 h 2206362"/>
              <a:gd name="connsiteX4" fmla="*/ 7145855 w 7248488"/>
              <a:gd name="connsiteY4" fmla="*/ 38483 h 2206362"/>
              <a:gd name="connsiteX5" fmla="*/ 1565160 w 7248488"/>
              <a:gd name="connsiteY5" fmla="*/ 0 h 2206362"/>
              <a:gd name="connsiteX0" fmla="*/ 1565160 w 7248488"/>
              <a:gd name="connsiteY0" fmla="*/ 0 h 2206362"/>
              <a:gd name="connsiteX1" fmla="*/ 1334236 w 7248488"/>
              <a:gd name="connsiteY1" fmla="*/ 679867 h 2206362"/>
              <a:gd name="connsiteX2" fmla="*/ 0 w 7248488"/>
              <a:gd name="connsiteY2" fmla="*/ 2206362 h 2206362"/>
              <a:gd name="connsiteX3" fmla="*/ 7248488 w 7248488"/>
              <a:gd name="connsiteY3" fmla="*/ 2180706 h 2206362"/>
              <a:gd name="connsiteX4" fmla="*/ 7145855 w 7248488"/>
              <a:gd name="connsiteY4" fmla="*/ 38483 h 2206362"/>
              <a:gd name="connsiteX5" fmla="*/ 1565160 w 7248488"/>
              <a:gd name="connsiteY5" fmla="*/ 0 h 2206362"/>
              <a:gd name="connsiteX0" fmla="*/ 1372723 w 7248488"/>
              <a:gd name="connsiteY0" fmla="*/ 76966 h 2167879"/>
              <a:gd name="connsiteX1" fmla="*/ 1334236 w 7248488"/>
              <a:gd name="connsiteY1" fmla="*/ 641384 h 2167879"/>
              <a:gd name="connsiteX2" fmla="*/ 0 w 7248488"/>
              <a:gd name="connsiteY2" fmla="*/ 2167879 h 2167879"/>
              <a:gd name="connsiteX3" fmla="*/ 7248488 w 7248488"/>
              <a:gd name="connsiteY3" fmla="*/ 2142223 h 2167879"/>
              <a:gd name="connsiteX4" fmla="*/ 7145855 w 7248488"/>
              <a:gd name="connsiteY4" fmla="*/ 0 h 2167879"/>
              <a:gd name="connsiteX5" fmla="*/ 1372723 w 7248488"/>
              <a:gd name="connsiteY5" fmla="*/ 76966 h 2167879"/>
              <a:gd name="connsiteX0" fmla="*/ 1289899 w 7248488"/>
              <a:gd name="connsiteY0" fmla="*/ 26349 h 2167879"/>
              <a:gd name="connsiteX1" fmla="*/ 1334236 w 7248488"/>
              <a:gd name="connsiteY1" fmla="*/ 641384 h 2167879"/>
              <a:gd name="connsiteX2" fmla="*/ 0 w 7248488"/>
              <a:gd name="connsiteY2" fmla="*/ 2167879 h 2167879"/>
              <a:gd name="connsiteX3" fmla="*/ 7248488 w 7248488"/>
              <a:gd name="connsiteY3" fmla="*/ 2142223 h 2167879"/>
              <a:gd name="connsiteX4" fmla="*/ 7145855 w 7248488"/>
              <a:gd name="connsiteY4" fmla="*/ 0 h 2167879"/>
              <a:gd name="connsiteX5" fmla="*/ 1289899 w 7248488"/>
              <a:gd name="connsiteY5" fmla="*/ 26349 h 21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8488" h="2167879">
                <a:moveTo>
                  <a:pt x="1289899" y="26349"/>
                </a:moveTo>
                <a:lnTo>
                  <a:pt x="1334236" y="641384"/>
                </a:lnTo>
                <a:cubicBezTo>
                  <a:pt x="-252307" y="906490"/>
                  <a:pt x="444745" y="1659047"/>
                  <a:pt x="0" y="2167879"/>
                </a:cubicBezTo>
                <a:lnTo>
                  <a:pt x="7248488" y="2142223"/>
                </a:lnTo>
                <a:lnTo>
                  <a:pt x="7145855" y="0"/>
                </a:lnTo>
                <a:lnTo>
                  <a:pt x="1289899" y="26349"/>
                </a:lnTo>
                <a:close/>
              </a:path>
            </a:pathLst>
          </a:cu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4" name="Right Bracket 13"/>
          <p:cNvSpPr/>
          <p:nvPr/>
        </p:nvSpPr>
        <p:spPr>
          <a:xfrm rot="5400000">
            <a:off x="2035518" y="2941264"/>
            <a:ext cx="62210" cy="354615"/>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15" name="TextBox 14"/>
          <p:cNvSpPr txBox="1"/>
          <p:nvPr/>
        </p:nvSpPr>
        <p:spPr>
          <a:xfrm>
            <a:off x="1432324" y="2020931"/>
            <a:ext cx="1624238" cy="400110"/>
          </a:xfrm>
          <a:prstGeom prst="rect">
            <a:avLst/>
          </a:prstGeom>
          <a:noFill/>
        </p:spPr>
        <p:txBody>
          <a:bodyPr wrap="none" rtlCol="0">
            <a:spAutoFit/>
          </a:bodyPr>
          <a:lstStyle/>
          <a:p>
            <a:r>
              <a:rPr lang="en-US" sz="2000" dirty="0" smtClean="0"/>
              <a:t>(k-1) overlap</a:t>
            </a:r>
            <a:endParaRPr lang="en-US" sz="2000" dirty="0"/>
          </a:p>
        </p:txBody>
      </p:sp>
      <p:sp>
        <p:nvSpPr>
          <p:cNvPr id="16" name="Rectangle 15"/>
          <p:cNvSpPr/>
          <p:nvPr/>
        </p:nvSpPr>
        <p:spPr>
          <a:xfrm>
            <a:off x="1565275" y="4206875"/>
            <a:ext cx="85725" cy="200025"/>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7" name="TextBox 16"/>
          <p:cNvSpPr txBox="1"/>
          <p:nvPr/>
        </p:nvSpPr>
        <p:spPr>
          <a:xfrm>
            <a:off x="107504" y="6021288"/>
            <a:ext cx="3192325" cy="276999"/>
          </a:xfrm>
          <a:prstGeom prst="rect">
            <a:avLst/>
          </a:prstGeom>
          <a:noFill/>
        </p:spPr>
        <p:txBody>
          <a:bodyPr wrap="none" rtlCol="0">
            <a:spAutoFit/>
          </a:bodyPr>
          <a:lstStyle/>
          <a:p>
            <a:r>
              <a:rPr lang="en-US" sz="1200" dirty="0" smtClean="0"/>
              <a:t>From Martin &amp; Wang, Nat. Rev. Genet. 2011</a:t>
            </a:r>
            <a:endParaRPr lang="en-US" sz="1200" dirty="0"/>
          </a:p>
        </p:txBody>
      </p:sp>
      <p:sp>
        <p:nvSpPr>
          <p:cNvPr id="18" name="TextBox 17"/>
          <p:cNvSpPr txBox="1"/>
          <p:nvPr/>
        </p:nvSpPr>
        <p:spPr>
          <a:xfrm>
            <a:off x="3995936" y="6021288"/>
            <a:ext cx="5184576" cy="369332"/>
          </a:xfrm>
          <a:prstGeom prst="rect">
            <a:avLst/>
          </a:prstGeom>
          <a:noFill/>
        </p:spPr>
        <p:txBody>
          <a:bodyPr wrap="square" rtlCol="0">
            <a:spAutoFit/>
          </a:bodyPr>
          <a:lstStyle/>
          <a:p>
            <a:r>
              <a:rPr lang="en-US" sz="1800" dirty="0" smtClean="0"/>
              <a:t>Nodes = unique k-</a:t>
            </a:r>
            <a:r>
              <a:rPr lang="en-US" sz="1800" dirty="0" err="1" smtClean="0"/>
              <a:t>mers</a:t>
            </a:r>
            <a:r>
              <a:rPr lang="en-US" sz="1800" dirty="0" smtClean="0"/>
              <a:t>, </a:t>
            </a:r>
            <a:r>
              <a:rPr lang="en-US" sz="1800" dirty="0" smtClean="0"/>
              <a:t>Edges </a:t>
            </a:r>
            <a:r>
              <a:rPr lang="en-US" sz="1800" dirty="0" smtClean="0"/>
              <a:t>= overlap by (k-1)</a:t>
            </a:r>
            <a:endParaRPr lang="en-US" sz="1800" dirty="0"/>
          </a:p>
        </p:txBody>
      </p:sp>
    </p:spTree>
    <p:extLst>
      <p:ext uri="{BB962C8B-B14F-4D97-AF65-F5344CB8AC3E}">
        <p14:creationId xmlns:p14="http://schemas.microsoft.com/office/powerpoint/2010/main" val="34174290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4642"/>
            <a:ext cx="8229600" cy="1143000"/>
          </a:xfrm>
        </p:spPr>
        <p:txBody>
          <a:bodyPr>
            <a:normAutofit/>
          </a:bodyPr>
          <a:lstStyle/>
          <a:p>
            <a:r>
              <a:rPr lang="en-US" sz="3200" dirty="0" smtClean="0"/>
              <a:t>Sequence Assembly via De </a:t>
            </a:r>
            <a:r>
              <a:rPr lang="en-US" sz="3200" dirty="0" err="1" smtClean="0"/>
              <a:t>Bruijn</a:t>
            </a:r>
            <a:r>
              <a:rPr lang="en-US" sz="3200" dirty="0" smtClean="0"/>
              <a:t> Graphs</a:t>
            </a:r>
            <a:endParaRPr lang="en-US" sz="3200" dirty="0"/>
          </a:p>
        </p:txBody>
      </p:sp>
      <p:pic>
        <p:nvPicPr>
          <p:cNvPr id="4" name="Picture 3" descr="Screen Shot 2013-03-06 at 12.40.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200" y="838200"/>
            <a:ext cx="6939280" cy="2466025"/>
          </a:xfrm>
          <a:prstGeom prst="rect">
            <a:avLst/>
          </a:prstGeom>
        </p:spPr>
      </p:pic>
      <p:pic>
        <p:nvPicPr>
          <p:cNvPr id="5" name="Picture 4" descr="Screen Shot 2013-03-06 at 12.43.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720" y="3642710"/>
            <a:ext cx="7233920" cy="2463275"/>
          </a:xfrm>
          <a:prstGeom prst="rect">
            <a:avLst/>
          </a:prstGeom>
        </p:spPr>
      </p:pic>
      <p:sp>
        <p:nvSpPr>
          <p:cNvPr id="3" name="TextBox 2"/>
          <p:cNvSpPr txBox="1"/>
          <p:nvPr/>
        </p:nvSpPr>
        <p:spPr>
          <a:xfrm>
            <a:off x="577303" y="782489"/>
            <a:ext cx="6256039" cy="400110"/>
          </a:xfrm>
          <a:prstGeom prst="rect">
            <a:avLst/>
          </a:prstGeom>
          <a:solidFill>
            <a:srgbClr val="FFFFFF"/>
          </a:solidFill>
        </p:spPr>
        <p:txBody>
          <a:bodyPr wrap="none" rtlCol="0">
            <a:spAutoFit/>
          </a:bodyPr>
          <a:lstStyle/>
          <a:p>
            <a:r>
              <a:rPr lang="en-US" sz="2000" b="1" dirty="0" smtClean="0"/>
              <a:t>Generate all substrings of length k from the reads</a:t>
            </a:r>
            <a:endParaRPr lang="en-US" sz="2000" b="1" dirty="0"/>
          </a:p>
        </p:txBody>
      </p:sp>
      <p:sp>
        <p:nvSpPr>
          <p:cNvPr id="7" name="TextBox 6"/>
          <p:cNvSpPr txBox="1"/>
          <p:nvPr/>
        </p:nvSpPr>
        <p:spPr>
          <a:xfrm>
            <a:off x="577303" y="3489133"/>
            <a:ext cx="3818223" cy="400110"/>
          </a:xfrm>
          <a:prstGeom prst="rect">
            <a:avLst/>
          </a:prstGeom>
          <a:solidFill>
            <a:srgbClr val="FFFFFF"/>
          </a:solidFill>
        </p:spPr>
        <p:txBody>
          <a:bodyPr wrap="none" rtlCol="0">
            <a:spAutoFit/>
          </a:bodyPr>
          <a:lstStyle/>
          <a:p>
            <a:r>
              <a:rPr lang="en-US" sz="2000" b="1" dirty="0" smtClean="0"/>
              <a:t>Construct the de </a:t>
            </a:r>
            <a:r>
              <a:rPr lang="en-US" sz="2000" b="1" dirty="0" err="1" smtClean="0"/>
              <a:t>Bruijn</a:t>
            </a:r>
            <a:r>
              <a:rPr lang="en-US" sz="2000" b="1" dirty="0" smtClean="0"/>
              <a:t> graph</a:t>
            </a:r>
            <a:endParaRPr lang="en-US" sz="2000" b="1" dirty="0"/>
          </a:p>
        </p:txBody>
      </p:sp>
      <p:sp>
        <p:nvSpPr>
          <p:cNvPr id="8" name="TextBox 7"/>
          <p:cNvSpPr txBox="1"/>
          <p:nvPr/>
        </p:nvSpPr>
        <p:spPr>
          <a:xfrm>
            <a:off x="7019624" y="1814047"/>
            <a:ext cx="1631000" cy="400110"/>
          </a:xfrm>
          <a:prstGeom prst="rect">
            <a:avLst/>
          </a:prstGeom>
          <a:solidFill>
            <a:srgbClr val="FFFFFF"/>
          </a:solidFill>
        </p:spPr>
        <p:txBody>
          <a:bodyPr wrap="none" rtlCol="0">
            <a:spAutoFit/>
          </a:bodyPr>
          <a:lstStyle/>
          <a:p>
            <a:r>
              <a:rPr lang="en-US" sz="2000" dirty="0" smtClean="0"/>
              <a:t>k-</a:t>
            </a:r>
            <a:r>
              <a:rPr lang="en-US" sz="2000" dirty="0" err="1" smtClean="0"/>
              <a:t>mers</a:t>
            </a:r>
            <a:r>
              <a:rPr lang="en-US" sz="2000" dirty="0" smtClean="0"/>
              <a:t> (k=5)</a:t>
            </a:r>
            <a:endParaRPr lang="en-US" sz="2000" dirty="0"/>
          </a:p>
        </p:txBody>
      </p:sp>
      <p:sp>
        <p:nvSpPr>
          <p:cNvPr id="9" name="TextBox 8"/>
          <p:cNvSpPr txBox="1"/>
          <p:nvPr/>
        </p:nvSpPr>
        <p:spPr>
          <a:xfrm>
            <a:off x="7015886" y="2786277"/>
            <a:ext cx="926055" cy="400110"/>
          </a:xfrm>
          <a:prstGeom prst="rect">
            <a:avLst/>
          </a:prstGeom>
          <a:solidFill>
            <a:srgbClr val="FFFFFF"/>
          </a:solidFill>
        </p:spPr>
        <p:txBody>
          <a:bodyPr wrap="none" rtlCol="0">
            <a:spAutoFit/>
          </a:bodyPr>
          <a:lstStyle/>
          <a:p>
            <a:r>
              <a:rPr lang="en-US" sz="2000" dirty="0" smtClean="0"/>
              <a:t>Reads</a:t>
            </a:r>
            <a:endParaRPr lang="en-US" sz="2000" dirty="0"/>
          </a:p>
        </p:txBody>
      </p:sp>
      <p:sp>
        <p:nvSpPr>
          <p:cNvPr id="12" name="Freeform 11"/>
          <p:cNvSpPr/>
          <p:nvPr/>
        </p:nvSpPr>
        <p:spPr>
          <a:xfrm>
            <a:off x="1783256" y="1116008"/>
            <a:ext cx="5106015" cy="1718910"/>
          </a:xfrm>
          <a:custGeom>
            <a:avLst/>
            <a:gdLst>
              <a:gd name="connsiteX0" fmla="*/ 436193 w 5106015"/>
              <a:gd name="connsiteY0" fmla="*/ 25656 h 1718910"/>
              <a:gd name="connsiteX1" fmla="*/ 4964894 w 5106015"/>
              <a:gd name="connsiteY1" fmla="*/ 0 h 1718910"/>
              <a:gd name="connsiteX2" fmla="*/ 5106015 w 5106015"/>
              <a:gd name="connsiteY2" fmla="*/ 1154492 h 1718910"/>
              <a:gd name="connsiteX3" fmla="*/ 5016211 w 5106015"/>
              <a:gd name="connsiteY3" fmla="*/ 1718910 h 1718910"/>
              <a:gd name="connsiteX4" fmla="*/ 461851 w 5106015"/>
              <a:gd name="connsiteY4" fmla="*/ 1718910 h 1718910"/>
              <a:gd name="connsiteX5" fmla="*/ 461851 w 5106015"/>
              <a:gd name="connsiteY5" fmla="*/ 1718910 h 1718910"/>
              <a:gd name="connsiteX6" fmla="*/ 590143 w 5106015"/>
              <a:gd name="connsiteY6" fmla="*/ 1308424 h 1718910"/>
              <a:gd name="connsiteX7" fmla="*/ 0 w 5106015"/>
              <a:gd name="connsiteY7" fmla="*/ 1308424 h 1718910"/>
              <a:gd name="connsiteX8" fmla="*/ 436193 w 5106015"/>
              <a:gd name="connsiteY8" fmla="*/ 25656 h 171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6015" h="1718910">
                <a:moveTo>
                  <a:pt x="436193" y="25656"/>
                </a:moveTo>
                <a:lnTo>
                  <a:pt x="4964894" y="0"/>
                </a:lnTo>
                <a:lnTo>
                  <a:pt x="5106015" y="1154492"/>
                </a:lnTo>
                <a:lnTo>
                  <a:pt x="5016211" y="1718910"/>
                </a:lnTo>
                <a:lnTo>
                  <a:pt x="461851" y="1718910"/>
                </a:lnTo>
                <a:lnTo>
                  <a:pt x="461851" y="1718910"/>
                </a:lnTo>
                <a:lnTo>
                  <a:pt x="590143" y="1308424"/>
                </a:lnTo>
                <a:lnTo>
                  <a:pt x="0" y="1308424"/>
                </a:lnTo>
                <a:lnTo>
                  <a:pt x="436193" y="25656"/>
                </a:lnTo>
                <a:close/>
              </a:path>
            </a:pathLst>
          </a:cu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3" name="Freeform 12"/>
          <p:cNvSpPr/>
          <p:nvPr/>
        </p:nvSpPr>
        <p:spPr>
          <a:xfrm>
            <a:off x="769751" y="3835477"/>
            <a:ext cx="7248488" cy="2167879"/>
          </a:xfrm>
          <a:custGeom>
            <a:avLst/>
            <a:gdLst>
              <a:gd name="connsiteX0" fmla="*/ 782580 w 7248488"/>
              <a:gd name="connsiteY0" fmla="*/ 0 h 2193534"/>
              <a:gd name="connsiteX1" fmla="*/ 808239 w 7248488"/>
              <a:gd name="connsiteY1" fmla="*/ 679867 h 2193534"/>
              <a:gd name="connsiteX2" fmla="*/ 0 w 7248488"/>
              <a:gd name="connsiteY2" fmla="*/ 2193534 h 2193534"/>
              <a:gd name="connsiteX3" fmla="*/ 7248488 w 7248488"/>
              <a:gd name="connsiteY3" fmla="*/ 2167878 h 2193534"/>
              <a:gd name="connsiteX4" fmla="*/ 7145855 w 7248488"/>
              <a:gd name="connsiteY4" fmla="*/ 25655 h 2193534"/>
              <a:gd name="connsiteX5" fmla="*/ 782580 w 7248488"/>
              <a:gd name="connsiteY5" fmla="*/ 0 h 2193534"/>
              <a:gd name="connsiteX0" fmla="*/ 1565160 w 7248488"/>
              <a:gd name="connsiteY0" fmla="*/ 0 h 2206362"/>
              <a:gd name="connsiteX1" fmla="*/ 808239 w 7248488"/>
              <a:gd name="connsiteY1" fmla="*/ 692695 h 2206362"/>
              <a:gd name="connsiteX2" fmla="*/ 0 w 7248488"/>
              <a:gd name="connsiteY2" fmla="*/ 2206362 h 2206362"/>
              <a:gd name="connsiteX3" fmla="*/ 7248488 w 7248488"/>
              <a:gd name="connsiteY3" fmla="*/ 2180706 h 2206362"/>
              <a:gd name="connsiteX4" fmla="*/ 7145855 w 7248488"/>
              <a:gd name="connsiteY4" fmla="*/ 38483 h 2206362"/>
              <a:gd name="connsiteX5" fmla="*/ 1565160 w 7248488"/>
              <a:gd name="connsiteY5" fmla="*/ 0 h 2206362"/>
              <a:gd name="connsiteX0" fmla="*/ 1565160 w 7248488"/>
              <a:gd name="connsiteY0" fmla="*/ 0 h 2206362"/>
              <a:gd name="connsiteX1" fmla="*/ 1334236 w 7248488"/>
              <a:gd name="connsiteY1" fmla="*/ 679867 h 2206362"/>
              <a:gd name="connsiteX2" fmla="*/ 0 w 7248488"/>
              <a:gd name="connsiteY2" fmla="*/ 2206362 h 2206362"/>
              <a:gd name="connsiteX3" fmla="*/ 7248488 w 7248488"/>
              <a:gd name="connsiteY3" fmla="*/ 2180706 h 2206362"/>
              <a:gd name="connsiteX4" fmla="*/ 7145855 w 7248488"/>
              <a:gd name="connsiteY4" fmla="*/ 38483 h 2206362"/>
              <a:gd name="connsiteX5" fmla="*/ 1565160 w 7248488"/>
              <a:gd name="connsiteY5" fmla="*/ 0 h 2206362"/>
              <a:gd name="connsiteX0" fmla="*/ 1565160 w 7248488"/>
              <a:gd name="connsiteY0" fmla="*/ 0 h 2206362"/>
              <a:gd name="connsiteX1" fmla="*/ 1334236 w 7248488"/>
              <a:gd name="connsiteY1" fmla="*/ 679867 h 2206362"/>
              <a:gd name="connsiteX2" fmla="*/ 0 w 7248488"/>
              <a:gd name="connsiteY2" fmla="*/ 2206362 h 2206362"/>
              <a:gd name="connsiteX3" fmla="*/ 7248488 w 7248488"/>
              <a:gd name="connsiteY3" fmla="*/ 2180706 h 2206362"/>
              <a:gd name="connsiteX4" fmla="*/ 7145855 w 7248488"/>
              <a:gd name="connsiteY4" fmla="*/ 38483 h 2206362"/>
              <a:gd name="connsiteX5" fmla="*/ 1565160 w 7248488"/>
              <a:gd name="connsiteY5" fmla="*/ 0 h 2206362"/>
              <a:gd name="connsiteX0" fmla="*/ 1372723 w 7248488"/>
              <a:gd name="connsiteY0" fmla="*/ 76966 h 2167879"/>
              <a:gd name="connsiteX1" fmla="*/ 1334236 w 7248488"/>
              <a:gd name="connsiteY1" fmla="*/ 641384 h 2167879"/>
              <a:gd name="connsiteX2" fmla="*/ 0 w 7248488"/>
              <a:gd name="connsiteY2" fmla="*/ 2167879 h 2167879"/>
              <a:gd name="connsiteX3" fmla="*/ 7248488 w 7248488"/>
              <a:gd name="connsiteY3" fmla="*/ 2142223 h 2167879"/>
              <a:gd name="connsiteX4" fmla="*/ 7145855 w 7248488"/>
              <a:gd name="connsiteY4" fmla="*/ 0 h 2167879"/>
              <a:gd name="connsiteX5" fmla="*/ 1372723 w 7248488"/>
              <a:gd name="connsiteY5" fmla="*/ 76966 h 2167879"/>
              <a:gd name="connsiteX0" fmla="*/ 1289899 w 7248488"/>
              <a:gd name="connsiteY0" fmla="*/ 26349 h 2167879"/>
              <a:gd name="connsiteX1" fmla="*/ 1334236 w 7248488"/>
              <a:gd name="connsiteY1" fmla="*/ 641384 h 2167879"/>
              <a:gd name="connsiteX2" fmla="*/ 0 w 7248488"/>
              <a:gd name="connsiteY2" fmla="*/ 2167879 h 2167879"/>
              <a:gd name="connsiteX3" fmla="*/ 7248488 w 7248488"/>
              <a:gd name="connsiteY3" fmla="*/ 2142223 h 2167879"/>
              <a:gd name="connsiteX4" fmla="*/ 7145855 w 7248488"/>
              <a:gd name="connsiteY4" fmla="*/ 0 h 2167879"/>
              <a:gd name="connsiteX5" fmla="*/ 1289899 w 7248488"/>
              <a:gd name="connsiteY5" fmla="*/ 26349 h 21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8488" h="2167879">
                <a:moveTo>
                  <a:pt x="1289899" y="26349"/>
                </a:moveTo>
                <a:lnTo>
                  <a:pt x="1334236" y="641384"/>
                </a:lnTo>
                <a:cubicBezTo>
                  <a:pt x="-252307" y="906490"/>
                  <a:pt x="444745" y="1659047"/>
                  <a:pt x="0" y="2167879"/>
                </a:cubicBezTo>
                <a:lnTo>
                  <a:pt x="7248488" y="2142223"/>
                </a:lnTo>
                <a:lnTo>
                  <a:pt x="7145855" y="0"/>
                </a:lnTo>
                <a:lnTo>
                  <a:pt x="1289899" y="26349"/>
                </a:lnTo>
                <a:close/>
              </a:path>
            </a:pathLst>
          </a:cu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4" name="Right Bracket 13"/>
          <p:cNvSpPr/>
          <p:nvPr/>
        </p:nvSpPr>
        <p:spPr>
          <a:xfrm rot="5400000">
            <a:off x="2035518" y="2941264"/>
            <a:ext cx="62210" cy="354615"/>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11" name="TextBox 10"/>
          <p:cNvSpPr txBox="1"/>
          <p:nvPr/>
        </p:nvSpPr>
        <p:spPr>
          <a:xfrm>
            <a:off x="1432324" y="2020931"/>
            <a:ext cx="1624238" cy="400110"/>
          </a:xfrm>
          <a:prstGeom prst="rect">
            <a:avLst/>
          </a:prstGeom>
          <a:noFill/>
        </p:spPr>
        <p:txBody>
          <a:bodyPr wrap="none" rtlCol="0">
            <a:spAutoFit/>
          </a:bodyPr>
          <a:lstStyle/>
          <a:p>
            <a:r>
              <a:rPr lang="en-US" sz="2000" dirty="0" smtClean="0"/>
              <a:t>(k-1) overlap</a:t>
            </a:r>
            <a:endParaRPr lang="en-US" sz="2000" dirty="0"/>
          </a:p>
        </p:txBody>
      </p:sp>
      <p:cxnSp>
        <p:nvCxnSpPr>
          <p:cNvPr id="16" name="Straight Arrow Connector 15"/>
          <p:cNvCxnSpPr/>
          <p:nvPr/>
        </p:nvCxnSpPr>
        <p:spPr>
          <a:xfrm flipV="1">
            <a:off x="1546225" y="4295775"/>
            <a:ext cx="123825" cy="3175"/>
          </a:xfrm>
          <a:prstGeom prst="straightConnector1">
            <a:avLst/>
          </a:prstGeom>
          <a:ln w="19050" cmpd="sng">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07504" y="6021288"/>
            <a:ext cx="3192325" cy="276999"/>
          </a:xfrm>
          <a:prstGeom prst="rect">
            <a:avLst/>
          </a:prstGeom>
          <a:noFill/>
        </p:spPr>
        <p:txBody>
          <a:bodyPr wrap="none" rtlCol="0">
            <a:spAutoFit/>
          </a:bodyPr>
          <a:lstStyle/>
          <a:p>
            <a:r>
              <a:rPr lang="en-US" sz="1200" dirty="0" smtClean="0"/>
              <a:t>From Martin &amp; Wang, Nat. Rev. Genet. 2011</a:t>
            </a:r>
            <a:endParaRPr lang="en-US" sz="1200" dirty="0"/>
          </a:p>
        </p:txBody>
      </p:sp>
      <p:sp>
        <p:nvSpPr>
          <p:cNvPr id="18" name="TextBox 17"/>
          <p:cNvSpPr txBox="1"/>
          <p:nvPr/>
        </p:nvSpPr>
        <p:spPr>
          <a:xfrm>
            <a:off x="3995936" y="6021288"/>
            <a:ext cx="5184576" cy="369332"/>
          </a:xfrm>
          <a:prstGeom prst="rect">
            <a:avLst/>
          </a:prstGeom>
          <a:noFill/>
        </p:spPr>
        <p:txBody>
          <a:bodyPr wrap="square" rtlCol="0">
            <a:spAutoFit/>
          </a:bodyPr>
          <a:lstStyle/>
          <a:p>
            <a:r>
              <a:rPr lang="en-US" sz="1800" dirty="0" smtClean="0"/>
              <a:t>Nodes = unique k-</a:t>
            </a:r>
            <a:r>
              <a:rPr lang="en-US" sz="1800" dirty="0" err="1" smtClean="0"/>
              <a:t>mers</a:t>
            </a:r>
            <a:r>
              <a:rPr lang="en-US" sz="1800" dirty="0" smtClean="0"/>
              <a:t>, </a:t>
            </a:r>
            <a:r>
              <a:rPr lang="en-US" sz="1800" dirty="0" smtClean="0"/>
              <a:t>Edges </a:t>
            </a:r>
            <a:r>
              <a:rPr lang="en-US" sz="1800" dirty="0" smtClean="0"/>
              <a:t>= overlap by (k-1)</a:t>
            </a:r>
            <a:endParaRPr lang="en-US" sz="1800" dirty="0"/>
          </a:p>
        </p:txBody>
      </p:sp>
    </p:spTree>
    <p:extLst>
      <p:ext uri="{BB962C8B-B14F-4D97-AF65-F5344CB8AC3E}">
        <p14:creationId xmlns:p14="http://schemas.microsoft.com/office/powerpoint/2010/main" val="152610851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4642"/>
            <a:ext cx="8229600" cy="1143000"/>
          </a:xfrm>
        </p:spPr>
        <p:txBody>
          <a:bodyPr>
            <a:normAutofit/>
          </a:bodyPr>
          <a:lstStyle/>
          <a:p>
            <a:r>
              <a:rPr lang="en-US" sz="3200" dirty="0" smtClean="0"/>
              <a:t>Sequence Assembly via De </a:t>
            </a:r>
            <a:r>
              <a:rPr lang="en-US" sz="3200" dirty="0" err="1" smtClean="0"/>
              <a:t>Bruijn</a:t>
            </a:r>
            <a:r>
              <a:rPr lang="en-US" sz="3200" dirty="0" smtClean="0"/>
              <a:t> Graphs</a:t>
            </a:r>
            <a:endParaRPr lang="en-US" sz="3200" dirty="0"/>
          </a:p>
        </p:txBody>
      </p:sp>
      <p:pic>
        <p:nvPicPr>
          <p:cNvPr id="4" name="Picture 3" descr="Screen Shot 2013-03-06 at 12.40.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200" y="838200"/>
            <a:ext cx="6939280" cy="2466025"/>
          </a:xfrm>
          <a:prstGeom prst="rect">
            <a:avLst/>
          </a:prstGeom>
        </p:spPr>
      </p:pic>
      <p:pic>
        <p:nvPicPr>
          <p:cNvPr id="5" name="Picture 4" descr="Screen Shot 2013-03-06 at 12.43.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720" y="3642710"/>
            <a:ext cx="7233920" cy="2463275"/>
          </a:xfrm>
          <a:prstGeom prst="rect">
            <a:avLst/>
          </a:prstGeom>
        </p:spPr>
      </p:pic>
      <p:sp>
        <p:nvSpPr>
          <p:cNvPr id="3" name="TextBox 2"/>
          <p:cNvSpPr txBox="1"/>
          <p:nvPr/>
        </p:nvSpPr>
        <p:spPr>
          <a:xfrm>
            <a:off x="577303" y="782489"/>
            <a:ext cx="6256039" cy="400110"/>
          </a:xfrm>
          <a:prstGeom prst="rect">
            <a:avLst/>
          </a:prstGeom>
          <a:solidFill>
            <a:srgbClr val="FFFFFF"/>
          </a:solidFill>
        </p:spPr>
        <p:txBody>
          <a:bodyPr wrap="none" rtlCol="0">
            <a:spAutoFit/>
          </a:bodyPr>
          <a:lstStyle/>
          <a:p>
            <a:r>
              <a:rPr lang="en-US" sz="2000" b="1" dirty="0" smtClean="0"/>
              <a:t>Generate all substrings of length k from the reads</a:t>
            </a:r>
            <a:endParaRPr lang="en-US" sz="2000" b="1" dirty="0"/>
          </a:p>
        </p:txBody>
      </p:sp>
      <p:sp>
        <p:nvSpPr>
          <p:cNvPr id="7" name="TextBox 6"/>
          <p:cNvSpPr txBox="1"/>
          <p:nvPr/>
        </p:nvSpPr>
        <p:spPr>
          <a:xfrm>
            <a:off x="577303" y="3489133"/>
            <a:ext cx="3818223" cy="400110"/>
          </a:xfrm>
          <a:prstGeom prst="rect">
            <a:avLst/>
          </a:prstGeom>
          <a:solidFill>
            <a:srgbClr val="FFFFFF"/>
          </a:solidFill>
        </p:spPr>
        <p:txBody>
          <a:bodyPr wrap="none" rtlCol="0">
            <a:spAutoFit/>
          </a:bodyPr>
          <a:lstStyle/>
          <a:p>
            <a:r>
              <a:rPr lang="en-US" sz="2000" b="1" dirty="0" smtClean="0"/>
              <a:t>Construct the de </a:t>
            </a:r>
            <a:r>
              <a:rPr lang="en-US" sz="2000" b="1" dirty="0" err="1" smtClean="0"/>
              <a:t>Bruijn</a:t>
            </a:r>
            <a:r>
              <a:rPr lang="en-US" sz="2000" b="1" dirty="0" smtClean="0"/>
              <a:t> graph</a:t>
            </a:r>
            <a:endParaRPr lang="en-US" sz="2000" b="1" dirty="0"/>
          </a:p>
        </p:txBody>
      </p:sp>
      <p:sp>
        <p:nvSpPr>
          <p:cNvPr id="8" name="TextBox 7"/>
          <p:cNvSpPr txBox="1"/>
          <p:nvPr/>
        </p:nvSpPr>
        <p:spPr>
          <a:xfrm>
            <a:off x="7019624" y="1814047"/>
            <a:ext cx="1631000" cy="400110"/>
          </a:xfrm>
          <a:prstGeom prst="rect">
            <a:avLst/>
          </a:prstGeom>
          <a:solidFill>
            <a:srgbClr val="FFFFFF"/>
          </a:solidFill>
        </p:spPr>
        <p:txBody>
          <a:bodyPr wrap="none" rtlCol="0">
            <a:spAutoFit/>
          </a:bodyPr>
          <a:lstStyle/>
          <a:p>
            <a:r>
              <a:rPr lang="en-US" sz="2000" dirty="0" smtClean="0"/>
              <a:t>k-</a:t>
            </a:r>
            <a:r>
              <a:rPr lang="en-US" sz="2000" dirty="0" err="1" smtClean="0"/>
              <a:t>mers</a:t>
            </a:r>
            <a:r>
              <a:rPr lang="en-US" sz="2000" dirty="0" smtClean="0"/>
              <a:t> (k=5)</a:t>
            </a:r>
            <a:endParaRPr lang="en-US" sz="2000" dirty="0"/>
          </a:p>
        </p:txBody>
      </p:sp>
      <p:sp>
        <p:nvSpPr>
          <p:cNvPr id="9" name="TextBox 8"/>
          <p:cNvSpPr txBox="1"/>
          <p:nvPr/>
        </p:nvSpPr>
        <p:spPr>
          <a:xfrm>
            <a:off x="7015886" y="2786277"/>
            <a:ext cx="926055" cy="400110"/>
          </a:xfrm>
          <a:prstGeom prst="rect">
            <a:avLst/>
          </a:prstGeom>
          <a:solidFill>
            <a:srgbClr val="FFFFFF"/>
          </a:solidFill>
        </p:spPr>
        <p:txBody>
          <a:bodyPr wrap="none" rtlCol="0">
            <a:spAutoFit/>
          </a:bodyPr>
          <a:lstStyle/>
          <a:p>
            <a:r>
              <a:rPr lang="en-US" sz="2000" dirty="0" smtClean="0"/>
              <a:t>Reads</a:t>
            </a:r>
            <a:endParaRPr lang="en-US" sz="2000" dirty="0"/>
          </a:p>
        </p:txBody>
      </p:sp>
      <p:sp>
        <p:nvSpPr>
          <p:cNvPr id="10" name="TextBox 9"/>
          <p:cNvSpPr txBox="1"/>
          <p:nvPr/>
        </p:nvSpPr>
        <p:spPr>
          <a:xfrm>
            <a:off x="3995936" y="6021288"/>
            <a:ext cx="5184576" cy="369332"/>
          </a:xfrm>
          <a:prstGeom prst="rect">
            <a:avLst/>
          </a:prstGeom>
          <a:noFill/>
        </p:spPr>
        <p:txBody>
          <a:bodyPr wrap="square" rtlCol="0">
            <a:spAutoFit/>
          </a:bodyPr>
          <a:lstStyle/>
          <a:p>
            <a:r>
              <a:rPr lang="en-US" sz="1800" dirty="0" smtClean="0"/>
              <a:t>Nodes = unique k-</a:t>
            </a:r>
            <a:r>
              <a:rPr lang="en-US" sz="1800" dirty="0" err="1" smtClean="0"/>
              <a:t>mers</a:t>
            </a:r>
            <a:r>
              <a:rPr lang="en-US" sz="1800" dirty="0" smtClean="0"/>
              <a:t>, </a:t>
            </a:r>
            <a:r>
              <a:rPr lang="en-US" sz="1800" dirty="0" smtClean="0"/>
              <a:t>Edges </a:t>
            </a:r>
            <a:r>
              <a:rPr lang="en-US" sz="1800" dirty="0" smtClean="0"/>
              <a:t>= overlap by (k-1)</a:t>
            </a:r>
            <a:endParaRPr lang="en-US" sz="1800" dirty="0"/>
          </a:p>
        </p:txBody>
      </p:sp>
      <p:cxnSp>
        <p:nvCxnSpPr>
          <p:cNvPr id="11" name="Straight Arrow Connector 10"/>
          <p:cNvCxnSpPr/>
          <p:nvPr/>
        </p:nvCxnSpPr>
        <p:spPr>
          <a:xfrm flipV="1">
            <a:off x="1546225" y="4295775"/>
            <a:ext cx="123825" cy="3175"/>
          </a:xfrm>
          <a:prstGeom prst="straightConnector1">
            <a:avLst/>
          </a:prstGeom>
          <a:ln w="19050" cmpd="sng">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2070100" y="4292600"/>
            <a:ext cx="123825" cy="3175"/>
          </a:xfrm>
          <a:prstGeom prst="straightConnector1">
            <a:avLst/>
          </a:prstGeom>
          <a:ln w="19050" cmpd="sng">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07504" y="6021288"/>
            <a:ext cx="3192325" cy="276999"/>
          </a:xfrm>
          <a:prstGeom prst="rect">
            <a:avLst/>
          </a:prstGeom>
          <a:noFill/>
        </p:spPr>
        <p:txBody>
          <a:bodyPr wrap="none" rtlCol="0">
            <a:spAutoFit/>
          </a:bodyPr>
          <a:lstStyle/>
          <a:p>
            <a:r>
              <a:rPr lang="en-US" sz="1200" dirty="0" smtClean="0"/>
              <a:t>From Martin &amp; Wang, Nat. Rev. Genet. 2011</a:t>
            </a:r>
            <a:endParaRPr lang="en-US" sz="1200" dirty="0"/>
          </a:p>
        </p:txBody>
      </p:sp>
    </p:spTree>
    <p:extLst>
      <p:ext uri="{BB962C8B-B14F-4D97-AF65-F5344CB8AC3E}">
        <p14:creationId xmlns:p14="http://schemas.microsoft.com/office/powerpoint/2010/main" val="27951339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3-06 at 12.43.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280" y="361030"/>
            <a:ext cx="7233920" cy="2463275"/>
          </a:xfrm>
          <a:prstGeom prst="rect">
            <a:avLst/>
          </a:prstGeom>
        </p:spPr>
      </p:pic>
      <p:pic>
        <p:nvPicPr>
          <p:cNvPr id="5" name="Picture 4" descr="Screen Shot 2013-03-06 at 12.45.0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 y="3870960"/>
            <a:ext cx="7813040" cy="1152283"/>
          </a:xfrm>
          <a:prstGeom prst="rect">
            <a:avLst/>
          </a:prstGeom>
        </p:spPr>
      </p:pic>
      <p:sp>
        <p:nvSpPr>
          <p:cNvPr id="8" name="Freeform 7"/>
          <p:cNvSpPr/>
          <p:nvPr/>
        </p:nvSpPr>
        <p:spPr>
          <a:xfrm>
            <a:off x="1311490" y="2009227"/>
            <a:ext cx="6584816" cy="786605"/>
          </a:xfrm>
          <a:custGeom>
            <a:avLst/>
            <a:gdLst>
              <a:gd name="connsiteX0" fmla="*/ 6432546 w 6584816"/>
              <a:gd name="connsiteY0" fmla="*/ 510145 h 786605"/>
              <a:gd name="connsiteX1" fmla="*/ 6328460 w 6584816"/>
              <a:gd name="connsiteY1" fmla="*/ 281111 h 786605"/>
              <a:gd name="connsiteX2" fmla="*/ 6245191 w 6584816"/>
              <a:gd name="connsiteY2" fmla="*/ 177004 h 786605"/>
              <a:gd name="connsiteX3" fmla="*/ 6203556 w 6584816"/>
              <a:gd name="connsiteY3" fmla="*/ 114541 h 786605"/>
              <a:gd name="connsiteX4" fmla="*/ 6141104 w 6584816"/>
              <a:gd name="connsiteY4" fmla="*/ 93719 h 786605"/>
              <a:gd name="connsiteX5" fmla="*/ 5787210 w 6584816"/>
              <a:gd name="connsiteY5" fmla="*/ 52077 h 786605"/>
              <a:gd name="connsiteX6" fmla="*/ 4725528 w 6584816"/>
              <a:gd name="connsiteY6" fmla="*/ 52077 h 786605"/>
              <a:gd name="connsiteX7" fmla="*/ 4413268 w 6584816"/>
              <a:gd name="connsiteY7" fmla="*/ 93719 h 786605"/>
              <a:gd name="connsiteX8" fmla="*/ 4267547 w 6584816"/>
              <a:gd name="connsiteY8" fmla="*/ 114541 h 786605"/>
              <a:gd name="connsiteX9" fmla="*/ 3330768 w 6584816"/>
              <a:gd name="connsiteY9" fmla="*/ 135362 h 786605"/>
              <a:gd name="connsiteX10" fmla="*/ 2602163 w 6584816"/>
              <a:gd name="connsiteY10" fmla="*/ 156183 h 786605"/>
              <a:gd name="connsiteX11" fmla="*/ 2164999 w 6584816"/>
              <a:gd name="connsiteY11" fmla="*/ 218647 h 786605"/>
              <a:gd name="connsiteX12" fmla="*/ 1602932 w 6584816"/>
              <a:gd name="connsiteY12" fmla="*/ 281111 h 786605"/>
              <a:gd name="connsiteX13" fmla="*/ 145721 w 6584816"/>
              <a:gd name="connsiteY13" fmla="*/ 301932 h 786605"/>
              <a:gd name="connsiteX14" fmla="*/ 104087 w 6584816"/>
              <a:gd name="connsiteY14" fmla="*/ 385217 h 786605"/>
              <a:gd name="connsiteX15" fmla="*/ 62452 w 6584816"/>
              <a:gd name="connsiteY15" fmla="*/ 447681 h 786605"/>
              <a:gd name="connsiteX16" fmla="*/ 20817 w 6584816"/>
              <a:gd name="connsiteY16" fmla="*/ 614251 h 786605"/>
              <a:gd name="connsiteX17" fmla="*/ 0 w 6584816"/>
              <a:gd name="connsiteY17" fmla="*/ 697536 h 786605"/>
              <a:gd name="connsiteX18" fmla="*/ 20817 w 6584816"/>
              <a:gd name="connsiteY18" fmla="*/ 780821 h 786605"/>
              <a:gd name="connsiteX19" fmla="*/ 562067 w 6584816"/>
              <a:gd name="connsiteY19" fmla="*/ 739178 h 786605"/>
              <a:gd name="connsiteX20" fmla="*/ 686971 w 6584816"/>
              <a:gd name="connsiteY20" fmla="*/ 697536 h 786605"/>
              <a:gd name="connsiteX21" fmla="*/ 895144 w 6584816"/>
              <a:gd name="connsiteY21" fmla="*/ 655893 h 786605"/>
              <a:gd name="connsiteX22" fmla="*/ 3726297 w 6584816"/>
              <a:gd name="connsiteY22" fmla="*/ 676715 h 786605"/>
              <a:gd name="connsiteX23" fmla="*/ 5599854 w 6584816"/>
              <a:gd name="connsiteY23" fmla="*/ 655893 h 786605"/>
              <a:gd name="connsiteX24" fmla="*/ 6141104 w 6584816"/>
              <a:gd name="connsiteY24" fmla="*/ 593430 h 786605"/>
              <a:gd name="connsiteX25" fmla="*/ 6203556 w 6584816"/>
              <a:gd name="connsiteY25" fmla="*/ 572608 h 786605"/>
              <a:gd name="connsiteX26" fmla="*/ 6453364 w 6584816"/>
              <a:gd name="connsiteY26" fmla="*/ 530966 h 786605"/>
              <a:gd name="connsiteX27" fmla="*/ 6515816 w 6584816"/>
              <a:gd name="connsiteY27" fmla="*/ 489323 h 786605"/>
              <a:gd name="connsiteX28" fmla="*/ 6557450 w 6584816"/>
              <a:gd name="connsiteY28" fmla="*/ 406038 h 786605"/>
              <a:gd name="connsiteX29" fmla="*/ 6515816 w 6584816"/>
              <a:gd name="connsiteY29" fmla="*/ 385217 h 78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584816" h="786605">
                <a:moveTo>
                  <a:pt x="6432546" y="510145"/>
                </a:moveTo>
                <a:cubicBezTo>
                  <a:pt x="6343763" y="154939"/>
                  <a:pt x="6451960" y="466398"/>
                  <a:pt x="6328460" y="281111"/>
                </a:cubicBezTo>
                <a:cubicBezTo>
                  <a:pt x="6248021" y="160428"/>
                  <a:pt x="6384857" y="270133"/>
                  <a:pt x="6245191" y="177004"/>
                </a:cubicBezTo>
                <a:cubicBezTo>
                  <a:pt x="6231313" y="156183"/>
                  <a:pt x="6223094" y="130174"/>
                  <a:pt x="6203556" y="114541"/>
                </a:cubicBezTo>
                <a:cubicBezTo>
                  <a:pt x="6186422" y="100831"/>
                  <a:pt x="6162203" y="99749"/>
                  <a:pt x="6141104" y="93719"/>
                </a:cubicBezTo>
                <a:cubicBezTo>
                  <a:pt x="5999324" y="53202"/>
                  <a:pt x="5993829" y="67974"/>
                  <a:pt x="5787210" y="52077"/>
                </a:cubicBezTo>
                <a:cubicBezTo>
                  <a:pt x="5283776" y="-31845"/>
                  <a:pt x="5577842" y="-1203"/>
                  <a:pt x="4725528" y="52077"/>
                </a:cubicBezTo>
                <a:cubicBezTo>
                  <a:pt x="4579209" y="61224"/>
                  <a:pt x="4544408" y="73540"/>
                  <a:pt x="4413268" y="93719"/>
                </a:cubicBezTo>
                <a:cubicBezTo>
                  <a:pt x="4364772" y="101181"/>
                  <a:pt x="4316578" y="112655"/>
                  <a:pt x="4267547" y="114541"/>
                </a:cubicBezTo>
                <a:cubicBezTo>
                  <a:pt x="3955441" y="126547"/>
                  <a:pt x="3643007" y="127555"/>
                  <a:pt x="3330768" y="135362"/>
                </a:cubicBezTo>
                <a:lnTo>
                  <a:pt x="2602163" y="156183"/>
                </a:lnTo>
                <a:cubicBezTo>
                  <a:pt x="2316744" y="203761"/>
                  <a:pt x="2660744" y="147813"/>
                  <a:pt x="2164999" y="218647"/>
                </a:cubicBezTo>
                <a:cubicBezTo>
                  <a:pt x="1932840" y="251819"/>
                  <a:pt x="1953338" y="276104"/>
                  <a:pt x="1602932" y="281111"/>
                </a:cubicBezTo>
                <a:lnTo>
                  <a:pt x="145721" y="301932"/>
                </a:lnTo>
                <a:cubicBezTo>
                  <a:pt x="131843" y="329694"/>
                  <a:pt x="119484" y="358268"/>
                  <a:pt x="104087" y="385217"/>
                </a:cubicBezTo>
                <a:cubicBezTo>
                  <a:pt x="91674" y="406944"/>
                  <a:pt x="73641" y="425299"/>
                  <a:pt x="62452" y="447681"/>
                </a:cubicBezTo>
                <a:cubicBezTo>
                  <a:pt x="40134" y="492325"/>
                  <a:pt x="30317" y="571494"/>
                  <a:pt x="20817" y="614251"/>
                </a:cubicBezTo>
                <a:cubicBezTo>
                  <a:pt x="14610" y="642186"/>
                  <a:pt x="6939" y="669774"/>
                  <a:pt x="0" y="697536"/>
                </a:cubicBezTo>
                <a:cubicBezTo>
                  <a:pt x="6939" y="725298"/>
                  <a:pt x="-7482" y="776575"/>
                  <a:pt x="20817" y="780821"/>
                </a:cubicBezTo>
                <a:cubicBezTo>
                  <a:pt x="157777" y="801369"/>
                  <a:pt x="399955" y="762342"/>
                  <a:pt x="562067" y="739178"/>
                </a:cubicBezTo>
                <a:cubicBezTo>
                  <a:pt x="603702" y="725297"/>
                  <a:pt x="644394" y="708182"/>
                  <a:pt x="686971" y="697536"/>
                </a:cubicBezTo>
                <a:cubicBezTo>
                  <a:pt x="755623" y="680370"/>
                  <a:pt x="895144" y="655893"/>
                  <a:pt x="895144" y="655893"/>
                </a:cubicBezTo>
                <a:lnTo>
                  <a:pt x="3726297" y="676715"/>
                </a:lnTo>
                <a:cubicBezTo>
                  <a:pt x="4350855" y="676715"/>
                  <a:pt x="4975533" y="673079"/>
                  <a:pt x="5599854" y="655893"/>
                </a:cubicBezTo>
                <a:cubicBezTo>
                  <a:pt x="5744686" y="651906"/>
                  <a:pt x="5974992" y="617165"/>
                  <a:pt x="6141104" y="593430"/>
                </a:cubicBezTo>
                <a:cubicBezTo>
                  <a:pt x="6161921" y="586489"/>
                  <a:pt x="6182268" y="577931"/>
                  <a:pt x="6203556" y="572608"/>
                </a:cubicBezTo>
                <a:cubicBezTo>
                  <a:pt x="6284724" y="552312"/>
                  <a:pt x="6371119" y="542717"/>
                  <a:pt x="6453364" y="530966"/>
                </a:cubicBezTo>
                <a:cubicBezTo>
                  <a:pt x="6474181" y="517085"/>
                  <a:pt x="6493438" y="500514"/>
                  <a:pt x="6515816" y="489323"/>
                </a:cubicBezTo>
                <a:cubicBezTo>
                  <a:pt x="6566290" y="464081"/>
                  <a:pt x="6618010" y="486799"/>
                  <a:pt x="6557450" y="406038"/>
                </a:cubicBezTo>
                <a:cubicBezTo>
                  <a:pt x="6548141" y="393624"/>
                  <a:pt x="6529694" y="392157"/>
                  <a:pt x="6515816" y="385217"/>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cxnSp>
        <p:nvCxnSpPr>
          <p:cNvPr id="10" name="Straight Arrow Connector 9"/>
          <p:cNvCxnSpPr/>
          <p:nvPr/>
        </p:nvCxnSpPr>
        <p:spPr>
          <a:xfrm>
            <a:off x="6599085" y="2795832"/>
            <a:ext cx="291442" cy="1285133"/>
          </a:xfrm>
          <a:prstGeom prst="straightConnector1">
            <a:avLst/>
          </a:prstGeom>
          <a:ln w="38100" cmpd="sng">
            <a:solidFill>
              <a:srgbClr val="FF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59561" y="207098"/>
            <a:ext cx="3818223" cy="400110"/>
          </a:xfrm>
          <a:prstGeom prst="rect">
            <a:avLst/>
          </a:prstGeom>
          <a:solidFill>
            <a:srgbClr val="FFFFFF"/>
          </a:solidFill>
        </p:spPr>
        <p:txBody>
          <a:bodyPr wrap="none" rtlCol="0">
            <a:spAutoFit/>
          </a:bodyPr>
          <a:lstStyle/>
          <a:p>
            <a:r>
              <a:rPr lang="en-US" sz="2000" b="1" dirty="0" smtClean="0"/>
              <a:t>Construct the de </a:t>
            </a:r>
            <a:r>
              <a:rPr lang="en-US" sz="2000" b="1" dirty="0" err="1" smtClean="0"/>
              <a:t>Bruijn</a:t>
            </a:r>
            <a:r>
              <a:rPr lang="en-US" sz="2000" b="1" dirty="0" smtClean="0"/>
              <a:t> graph</a:t>
            </a:r>
            <a:endParaRPr lang="en-US" sz="2000" b="1" dirty="0"/>
          </a:p>
        </p:txBody>
      </p:sp>
      <p:grpSp>
        <p:nvGrpSpPr>
          <p:cNvPr id="3" name="Group 2"/>
          <p:cNvGrpSpPr/>
          <p:nvPr/>
        </p:nvGrpSpPr>
        <p:grpSpPr>
          <a:xfrm>
            <a:off x="518160" y="3591107"/>
            <a:ext cx="3717483" cy="629201"/>
            <a:chOff x="518160" y="3591107"/>
            <a:chExt cx="3717483" cy="629201"/>
          </a:xfrm>
        </p:grpSpPr>
        <p:sp>
          <p:nvSpPr>
            <p:cNvPr id="2" name="Rectangle 1"/>
            <p:cNvSpPr/>
            <p:nvPr/>
          </p:nvSpPr>
          <p:spPr>
            <a:xfrm>
              <a:off x="518160" y="3870960"/>
              <a:ext cx="1829580" cy="349348"/>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9" name="TextBox 8"/>
            <p:cNvSpPr txBox="1"/>
            <p:nvPr/>
          </p:nvSpPr>
          <p:spPr>
            <a:xfrm>
              <a:off x="559561" y="3591107"/>
              <a:ext cx="3676082" cy="400110"/>
            </a:xfrm>
            <a:prstGeom prst="rect">
              <a:avLst/>
            </a:prstGeom>
            <a:solidFill>
              <a:srgbClr val="FFFFFF"/>
            </a:solidFill>
          </p:spPr>
          <p:txBody>
            <a:bodyPr wrap="none" rtlCol="0">
              <a:spAutoFit/>
            </a:bodyPr>
            <a:lstStyle/>
            <a:p>
              <a:r>
                <a:rPr lang="en-US" sz="2000" b="1" dirty="0" smtClean="0"/>
                <a:t>Collapse the de </a:t>
              </a:r>
              <a:r>
                <a:rPr lang="en-US" sz="2000" b="1" dirty="0" err="1" smtClean="0"/>
                <a:t>Bruijn</a:t>
              </a:r>
              <a:r>
                <a:rPr lang="en-US" sz="2000" b="1" dirty="0" smtClean="0"/>
                <a:t> graph</a:t>
              </a:r>
              <a:endParaRPr lang="en-US" sz="2000" b="1" dirty="0"/>
            </a:p>
          </p:txBody>
        </p:sp>
      </p:grpSp>
      <p:sp>
        <p:nvSpPr>
          <p:cNvPr id="11" name="TextBox 10"/>
          <p:cNvSpPr txBox="1"/>
          <p:nvPr/>
        </p:nvSpPr>
        <p:spPr>
          <a:xfrm>
            <a:off x="107504" y="6021288"/>
            <a:ext cx="3192325" cy="276999"/>
          </a:xfrm>
          <a:prstGeom prst="rect">
            <a:avLst/>
          </a:prstGeom>
          <a:noFill/>
        </p:spPr>
        <p:txBody>
          <a:bodyPr wrap="none" rtlCol="0">
            <a:spAutoFit/>
          </a:bodyPr>
          <a:lstStyle/>
          <a:p>
            <a:r>
              <a:rPr lang="en-US" sz="1200" dirty="0" smtClean="0"/>
              <a:t>From Martin &amp; Wang, Nat. Rev. Genet. 2011</a:t>
            </a:r>
            <a:endParaRPr lang="en-US" sz="1200" dirty="0"/>
          </a:p>
        </p:txBody>
      </p:sp>
    </p:spTree>
    <p:extLst>
      <p:ext uri="{BB962C8B-B14F-4D97-AF65-F5344CB8AC3E}">
        <p14:creationId xmlns:p14="http://schemas.microsoft.com/office/powerpoint/2010/main" val="16765346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000"/>
                                        <p:tgtEl>
                                          <p:spTgt spid="8"/>
                                        </p:tgtEl>
                                      </p:cBhvr>
                                    </p:animEffec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3-06 at 12.45.0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 y="904240"/>
            <a:ext cx="7813040" cy="1152283"/>
          </a:xfrm>
          <a:prstGeom prst="rect">
            <a:avLst/>
          </a:prstGeom>
        </p:spPr>
      </p:pic>
      <p:pic>
        <p:nvPicPr>
          <p:cNvPr id="5" name="Picture 4" descr="Screen Shot 2013-03-06 at 12.46.1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79" y="2646680"/>
            <a:ext cx="7455747" cy="1813560"/>
          </a:xfrm>
          <a:prstGeom prst="rect">
            <a:avLst/>
          </a:prstGeom>
        </p:spPr>
      </p:pic>
      <p:pic>
        <p:nvPicPr>
          <p:cNvPr id="6" name="Picture 5" descr="Screen Shot 2013-03-06 at 12.47.07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480" y="5054600"/>
            <a:ext cx="6949441" cy="864994"/>
          </a:xfrm>
          <a:prstGeom prst="rect">
            <a:avLst/>
          </a:prstGeom>
        </p:spPr>
      </p:pic>
      <p:sp>
        <p:nvSpPr>
          <p:cNvPr id="7" name="TextBox 6"/>
          <p:cNvSpPr txBox="1"/>
          <p:nvPr/>
        </p:nvSpPr>
        <p:spPr>
          <a:xfrm>
            <a:off x="107504" y="6021288"/>
            <a:ext cx="3192325" cy="276999"/>
          </a:xfrm>
          <a:prstGeom prst="rect">
            <a:avLst/>
          </a:prstGeom>
          <a:noFill/>
        </p:spPr>
        <p:txBody>
          <a:bodyPr wrap="none" rtlCol="0">
            <a:spAutoFit/>
          </a:bodyPr>
          <a:lstStyle/>
          <a:p>
            <a:r>
              <a:rPr lang="en-US" sz="1200" dirty="0" smtClean="0"/>
              <a:t>From Martin &amp; Wang, Nat. Rev. Genet. 2011</a:t>
            </a:r>
            <a:endParaRPr lang="en-US" sz="1200" dirty="0"/>
          </a:p>
        </p:txBody>
      </p:sp>
      <p:grpSp>
        <p:nvGrpSpPr>
          <p:cNvPr id="8" name="Group 7"/>
          <p:cNvGrpSpPr/>
          <p:nvPr/>
        </p:nvGrpSpPr>
        <p:grpSpPr>
          <a:xfrm>
            <a:off x="809058" y="615082"/>
            <a:ext cx="3717483" cy="629201"/>
            <a:chOff x="518160" y="3591107"/>
            <a:chExt cx="3717483" cy="629201"/>
          </a:xfrm>
        </p:grpSpPr>
        <p:sp>
          <p:nvSpPr>
            <p:cNvPr id="10" name="Rectangle 9"/>
            <p:cNvSpPr/>
            <p:nvPr/>
          </p:nvSpPr>
          <p:spPr>
            <a:xfrm>
              <a:off x="518160" y="3870960"/>
              <a:ext cx="1829580" cy="349348"/>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9" name="TextBox 8"/>
            <p:cNvSpPr txBox="1"/>
            <p:nvPr/>
          </p:nvSpPr>
          <p:spPr>
            <a:xfrm>
              <a:off x="559561" y="3591107"/>
              <a:ext cx="3676082" cy="400110"/>
            </a:xfrm>
            <a:prstGeom prst="rect">
              <a:avLst/>
            </a:prstGeom>
            <a:solidFill>
              <a:srgbClr val="FFFFFF"/>
            </a:solidFill>
          </p:spPr>
          <p:txBody>
            <a:bodyPr wrap="none" rtlCol="0">
              <a:spAutoFit/>
            </a:bodyPr>
            <a:lstStyle/>
            <a:p>
              <a:r>
                <a:rPr lang="en-US" sz="2000" b="1" dirty="0" smtClean="0"/>
                <a:t>Collapse the de </a:t>
              </a:r>
              <a:r>
                <a:rPr lang="en-US" sz="2000" b="1" dirty="0" err="1" smtClean="0"/>
                <a:t>Bruijn</a:t>
              </a:r>
              <a:r>
                <a:rPr lang="en-US" sz="2000" b="1" dirty="0" smtClean="0"/>
                <a:t> graph</a:t>
              </a:r>
              <a:endParaRPr lang="en-US" sz="2000" b="1" dirty="0"/>
            </a:p>
          </p:txBody>
        </p:sp>
      </p:grpSp>
      <p:sp>
        <p:nvSpPr>
          <p:cNvPr id="2" name="TextBox 1"/>
          <p:cNvSpPr txBox="1"/>
          <p:nvPr/>
        </p:nvSpPr>
        <p:spPr>
          <a:xfrm>
            <a:off x="809058" y="2295254"/>
            <a:ext cx="2479715" cy="400110"/>
          </a:xfrm>
          <a:prstGeom prst="rect">
            <a:avLst/>
          </a:prstGeom>
          <a:solidFill>
            <a:srgbClr val="FFFFFF"/>
          </a:solidFill>
        </p:spPr>
        <p:txBody>
          <a:bodyPr wrap="none" rtlCol="0">
            <a:spAutoFit/>
          </a:bodyPr>
          <a:lstStyle/>
          <a:p>
            <a:r>
              <a:rPr lang="en-US" sz="2000" b="1" dirty="0" smtClean="0"/>
              <a:t>Traverse the graph</a:t>
            </a:r>
            <a:endParaRPr lang="en-US" sz="2000" b="1" dirty="0"/>
          </a:p>
        </p:txBody>
      </p:sp>
      <p:sp>
        <p:nvSpPr>
          <p:cNvPr id="11" name="Rectangle 10"/>
          <p:cNvSpPr/>
          <p:nvPr/>
        </p:nvSpPr>
        <p:spPr>
          <a:xfrm>
            <a:off x="282243" y="2664426"/>
            <a:ext cx="1829580" cy="349348"/>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2" name="TextBox 11"/>
          <p:cNvSpPr txBox="1"/>
          <p:nvPr/>
        </p:nvSpPr>
        <p:spPr>
          <a:xfrm>
            <a:off x="809058" y="4714087"/>
            <a:ext cx="3862180" cy="400110"/>
          </a:xfrm>
          <a:prstGeom prst="rect">
            <a:avLst/>
          </a:prstGeom>
          <a:solidFill>
            <a:srgbClr val="FFFFFF"/>
          </a:solidFill>
        </p:spPr>
        <p:txBody>
          <a:bodyPr wrap="none" rtlCol="0">
            <a:spAutoFit/>
          </a:bodyPr>
          <a:lstStyle/>
          <a:p>
            <a:r>
              <a:rPr lang="en-US" sz="2000" b="1" dirty="0" smtClean="0"/>
              <a:t>Assemble Transcript Isoforms</a:t>
            </a:r>
            <a:endParaRPr lang="en-US" sz="2000" b="1" dirty="0"/>
          </a:p>
        </p:txBody>
      </p:sp>
      <p:sp>
        <p:nvSpPr>
          <p:cNvPr id="13" name="Rectangle 12"/>
          <p:cNvSpPr/>
          <p:nvPr/>
        </p:nvSpPr>
        <p:spPr>
          <a:xfrm>
            <a:off x="562935" y="5083419"/>
            <a:ext cx="1829580" cy="349348"/>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31558603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71" y="236160"/>
            <a:ext cx="8229600" cy="1143000"/>
          </a:xfrm>
        </p:spPr>
        <p:txBody>
          <a:bodyPr>
            <a:noAutofit/>
          </a:bodyPr>
          <a:lstStyle/>
          <a:p>
            <a:r>
              <a:rPr lang="en-US" sz="2000" b="1" dirty="0" smtClean="0"/>
              <a:t>Contrasting Genome and Transcriptome </a:t>
            </a:r>
            <a:r>
              <a:rPr lang="en-US" sz="2800" b="1" i="1" dirty="0" smtClean="0"/>
              <a:t>De novo </a:t>
            </a:r>
            <a:r>
              <a:rPr lang="en-US" sz="2000" b="1" dirty="0" smtClean="0"/>
              <a:t>Assembly</a:t>
            </a:r>
            <a:endParaRPr lang="en-US" sz="2000" b="1" dirty="0"/>
          </a:p>
        </p:txBody>
      </p:sp>
      <p:sp>
        <p:nvSpPr>
          <p:cNvPr id="4" name="TextBox 3"/>
          <p:cNvSpPr txBox="1"/>
          <p:nvPr/>
        </p:nvSpPr>
        <p:spPr>
          <a:xfrm>
            <a:off x="521197" y="1719753"/>
            <a:ext cx="2492990" cy="400110"/>
          </a:xfrm>
          <a:prstGeom prst="rect">
            <a:avLst/>
          </a:prstGeom>
          <a:noFill/>
        </p:spPr>
        <p:txBody>
          <a:bodyPr wrap="none" rtlCol="0">
            <a:spAutoFit/>
          </a:bodyPr>
          <a:lstStyle/>
          <a:p>
            <a:r>
              <a:rPr lang="en-US" sz="2000" b="1" u="sng" dirty="0" smtClean="0"/>
              <a:t>Genome Assembly</a:t>
            </a:r>
            <a:endParaRPr lang="en-US" sz="2000" b="1" u="sng" dirty="0"/>
          </a:p>
        </p:txBody>
      </p:sp>
      <p:sp>
        <p:nvSpPr>
          <p:cNvPr id="5" name="TextBox 4"/>
          <p:cNvSpPr txBox="1"/>
          <p:nvPr/>
        </p:nvSpPr>
        <p:spPr>
          <a:xfrm>
            <a:off x="4435701" y="1694097"/>
            <a:ext cx="3236784" cy="400110"/>
          </a:xfrm>
          <a:prstGeom prst="rect">
            <a:avLst/>
          </a:prstGeom>
          <a:noFill/>
        </p:spPr>
        <p:txBody>
          <a:bodyPr wrap="none" rtlCol="0">
            <a:spAutoFit/>
          </a:bodyPr>
          <a:lstStyle/>
          <a:p>
            <a:r>
              <a:rPr lang="en-US" sz="2000" b="1" u="sng" dirty="0" err="1" smtClean="0"/>
              <a:t>Transcriptome</a:t>
            </a:r>
            <a:r>
              <a:rPr lang="en-US" sz="2000" b="1" u="sng" dirty="0" smtClean="0"/>
              <a:t> Assembly</a:t>
            </a:r>
            <a:endParaRPr lang="en-US" sz="2000" b="1" u="sng" dirty="0"/>
          </a:p>
        </p:txBody>
      </p:sp>
      <p:grpSp>
        <p:nvGrpSpPr>
          <p:cNvPr id="17" name="Group 16"/>
          <p:cNvGrpSpPr/>
          <p:nvPr/>
        </p:nvGrpSpPr>
        <p:grpSpPr>
          <a:xfrm>
            <a:off x="235164" y="2284171"/>
            <a:ext cx="8908836" cy="369332"/>
            <a:chOff x="235164" y="2284171"/>
            <a:chExt cx="8908836" cy="369332"/>
          </a:xfrm>
        </p:grpSpPr>
        <p:sp>
          <p:nvSpPr>
            <p:cNvPr id="6" name="TextBox 5"/>
            <p:cNvSpPr txBox="1"/>
            <p:nvPr/>
          </p:nvSpPr>
          <p:spPr>
            <a:xfrm>
              <a:off x="235164" y="2284171"/>
              <a:ext cx="3892618" cy="369332"/>
            </a:xfrm>
            <a:prstGeom prst="rect">
              <a:avLst/>
            </a:prstGeom>
            <a:noFill/>
          </p:spPr>
          <p:txBody>
            <a:bodyPr wrap="square" rtlCol="0">
              <a:spAutoFit/>
            </a:bodyPr>
            <a:lstStyle/>
            <a:p>
              <a:pPr marL="285750" indent="-285750">
                <a:buFont typeface="Arial"/>
                <a:buChar char="•"/>
              </a:pPr>
              <a:r>
                <a:rPr lang="en-US" sz="1800" dirty="0" smtClean="0"/>
                <a:t>Uniform coverage</a:t>
              </a:r>
            </a:p>
          </p:txBody>
        </p:sp>
        <p:sp>
          <p:nvSpPr>
            <p:cNvPr id="7" name="TextBox 6"/>
            <p:cNvSpPr txBox="1"/>
            <p:nvPr/>
          </p:nvSpPr>
          <p:spPr>
            <a:xfrm>
              <a:off x="4146305" y="2284171"/>
              <a:ext cx="4997695" cy="369332"/>
            </a:xfrm>
            <a:prstGeom prst="rect">
              <a:avLst/>
            </a:prstGeom>
            <a:noFill/>
          </p:spPr>
          <p:txBody>
            <a:bodyPr wrap="square" rtlCol="0">
              <a:spAutoFit/>
            </a:bodyPr>
            <a:lstStyle/>
            <a:p>
              <a:pPr marL="285750" indent="-285750">
                <a:buFont typeface="Arial"/>
                <a:buChar char="•"/>
              </a:pPr>
              <a:r>
                <a:rPr lang="en-US" sz="1800" dirty="0" smtClean="0"/>
                <a:t>Exponentially distributed coverage levels</a:t>
              </a:r>
            </a:p>
          </p:txBody>
        </p:sp>
      </p:grpSp>
      <p:cxnSp>
        <p:nvCxnSpPr>
          <p:cNvPr id="12" name="Straight Connector 11"/>
          <p:cNvCxnSpPr/>
          <p:nvPr/>
        </p:nvCxnSpPr>
        <p:spPr>
          <a:xfrm>
            <a:off x="3977038" y="1719753"/>
            <a:ext cx="12829" cy="386113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235164" y="2957318"/>
            <a:ext cx="8263615" cy="369332"/>
            <a:chOff x="235164" y="2957318"/>
            <a:chExt cx="8263615" cy="369332"/>
          </a:xfrm>
        </p:grpSpPr>
        <p:sp>
          <p:nvSpPr>
            <p:cNvPr id="3" name="TextBox 2"/>
            <p:cNvSpPr txBox="1"/>
            <p:nvPr/>
          </p:nvSpPr>
          <p:spPr>
            <a:xfrm>
              <a:off x="235164" y="2957318"/>
              <a:ext cx="2962317" cy="369332"/>
            </a:xfrm>
            <a:prstGeom prst="rect">
              <a:avLst/>
            </a:prstGeom>
            <a:noFill/>
          </p:spPr>
          <p:txBody>
            <a:bodyPr wrap="square" rtlCol="0">
              <a:spAutoFit/>
            </a:bodyPr>
            <a:lstStyle/>
            <a:p>
              <a:pPr marL="285750" indent="-285750">
                <a:buFont typeface="Arial"/>
                <a:buChar char="•"/>
              </a:pPr>
              <a:r>
                <a:rPr lang="en-US" sz="1800" dirty="0" smtClean="0"/>
                <a:t>Single </a:t>
              </a:r>
              <a:r>
                <a:rPr lang="en-US" sz="1800" dirty="0" err="1" smtClean="0"/>
                <a:t>contig</a:t>
              </a:r>
              <a:r>
                <a:rPr lang="en-US" sz="1800" dirty="0" smtClean="0"/>
                <a:t> per locus</a:t>
              </a:r>
            </a:p>
          </p:txBody>
        </p:sp>
        <p:sp>
          <p:nvSpPr>
            <p:cNvPr id="10" name="TextBox 9"/>
            <p:cNvSpPr txBox="1"/>
            <p:nvPr/>
          </p:nvSpPr>
          <p:spPr>
            <a:xfrm>
              <a:off x="4146305" y="2957318"/>
              <a:ext cx="4352474" cy="369332"/>
            </a:xfrm>
            <a:prstGeom prst="rect">
              <a:avLst/>
            </a:prstGeom>
            <a:noFill/>
          </p:spPr>
          <p:txBody>
            <a:bodyPr wrap="none" rtlCol="0">
              <a:spAutoFit/>
            </a:bodyPr>
            <a:lstStyle/>
            <a:p>
              <a:pPr marL="285750" indent="-285750">
                <a:buFont typeface="Arial"/>
                <a:buChar char="•"/>
              </a:pPr>
              <a:r>
                <a:rPr lang="en-US" sz="1800" dirty="0" smtClean="0"/>
                <a:t>Multiple </a:t>
              </a:r>
              <a:r>
                <a:rPr lang="en-US" sz="1800" dirty="0" err="1" smtClean="0"/>
                <a:t>contigs</a:t>
              </a:r>
              <a:r>
                <a:rPr lang="en-US" sz="1800" dirty="0" smtClean="0"/>
                <a:t> per locus (alt splicing)</a:t>
              </a:r>
              <a:endParaRPr lang="en-US" sz="1800" dirty="0"/>
            </a:p>
          </p:txBody>
        </p:sp>
      </p:grpSp>
      <p:grpSp>
        <p:nvGrpSpPr>
          <p:cNvPr id="15" name="Group 14"/>
          <p:cNvGrpSpPr/>
          <p:nvPr/>
        </p:nvGrpSpPr>
        <p:grpSpPr>
          <a:xfrm>
            <a:off x="235163" y="3567486"/>
            <a:ext cx="8908837" cy="646331"/>
            <a:chOff x="235163" y="3567486"/>
            <a:chExt cx="8908837" cy="646331"/>
          </a:xfrm>
        </p:grpSpPr>
        <p:sp>
          <p:nvSpPr>
            <p:cNvPr id="8" name="TextBox 7"/>
            <p:cNvSpPr txBox="1"/>
            <p:nvPr/>
          </p:nvSpPr>
          <p:spPr>
            <a:xfrm>
              <a:off x="235163" y="3567486"/>
              <a:ext cx="3663483" cy="646331"/>
            </a:xfrm>
            <a:prstGeom prst="rect">
              <a:avLst/>
            </a:prstGeom>
            <a:noFill/>
          </p:spPr>
          <p:txBody>
            <a:bodyPr wrap="square" rtlCol="0">
              <a:spAutoFit/>
            </a:bodyPr>
            <a:lstStyle/>
            <a:p>
              <a:pPr marL="285750" indent="-285750">
                <a:buFont typeface="Arial"/>
                <a:buChar char="•"/>
              </a:pPr>
              <a:r>
                <a:rPr lang="en-US" sz="1800" dirty="0" smtClean="0"/>
                <a:t>Assemble small numbers of large Mb-length chromosomes</a:t>
              </a:r>
            </a:p>
          </p:txBody>
        </p:sp>
        <p:sp>
          <p:nvSpPr>
            <p:cNvPr id="11" name="TextBox 10"/>
            <p:cNvSpPr txBox="1"/>
            <p:nvPr/>
          </p:nvSpPr>
          <p:spPr>
            <a:xfrm>
              <a:off x="4127782" y="3567486"/>
              <a:ext cx="5016218" cy="646331"/>
            </a:xfrm>
            <a:prstGeom prst="rect">
              <a:avLst/>
            </a:prstGeom>
            <a:noFill/>
          </p:spPr>
          <p:txBody>
            <a:bodyPr wrap="square" rtlCol="0">
              <a:spAutoFit/>
            </a:bodyPr>
            <a:lstStyle/>
            <a:p>
              <a:pPr marL="342900" indent="-342900">
                <a:buFont typeface="Arial"/>
                <a:buChar char="•"/>
              </a:pPr>
              <a:r>
                <a:rPr lang="en-US" sz="1800" dirty="0" smtClean="0"/>
                <a:t>Assemble many thousands of Kb-length transcripts</a:t>
              </a:r>
            </a:p>
          </p:txBody>
        </p:sp>
      </p:grpSp>
      <p:grpSp>
        <p:nvGrpSpPr>
          <p:cNvPr id="14" name="Group 13"/>
          <p:cNvGrpSpPr/>
          <p:nvPr/>
        </p:nvGrpSpPr>
        <p:grpSpPr>
          <a:xfrm>
            <a:off x="235164" y="4611387"/>
            <a:ext cx="7391581" cy="369332"/>
            <a:chOff x="235164" y="4611387"/>
            <a:chExt cx="7391581" cy="369332"/>
          </a:xfrm>
        </p:grpSpPr>
        <p:sp>
          <p:nvSpPr>
            <p:cNvPr id="9" name="TextBox 8"/>
            <p:cNvSpPr txBox="1"/>
            <p:nvPr/>
          </p:nvSpPr>
          <p:spPr>
            <a:xfrm>
              <a:off x="235164" y="4611387"/>
              <a:ext cx="2907812" cy="369332"/>
            </a:xfrm>
            <a:prstGeom prst="rect">
              <a:avLst/>
            </a:prstGeom>
            <a:noFill/>
          </p:spPr>
          <p:txBody>
            <a:bodyPr wrap="square" rtlCol="0">
              <a:spAutoFit/>
            </a:bodyPr>
            <a:lstStyle/>
            <a:p>
              <a:pPr marL="285750" indent="-285750">
                <a:buFont typeface="Arial"/>
                <a:buChar char="•"/>
              </a:pPr>
              <a:r>
                <a:rPr lang="en-US" sz="1800" dirty="0" smtClean="0"/>
                <a:t>Double-stranded data</a:t>
              </a:r>
            </a:p>
          </p:txBody>
        </p:sp>
        <p:sp>
          <p:nvSpPr>
            <p:cNvPr id="13" name="TextBox 12"/>
            <p:cNvSpPr txBox="1"/>
            <p:nvPr/>
          </p:nvSpPr>
          <p:spPr>
            <a:xfrm>
              <a:off x="4146305" y="4611387"/>
              <a:ext cx="3480440" cy="369332"/>
            </a:xfrm>
            <a:prstGeom prst="rect">
              <a:avLst/>
            </a:prstGeom>
            <a:noFill/>
          </p:spPr>
          <p:txBody>
            <a:bodyPr wrap="none" rtlCol="0">
              <a:spAutoFit/>
            </a:bodyPr>
            <a:lstStyle/>
            <a:p>
              <a:pPr marL="285750" indent="-285750">
                <a:buFont typeface="Arial"/>
                <a:buChar char="•"/>
              </a:pPr>
              <a:r>
                <a:rPr lang="en-US" sz="1800" dirty="0" smtClean="0"/>
                <a:t>Strand-specific data available</a:t>
              </a:r>
            </a:p>
          </p:txBody>
        </p:sp>
      </p:grpSp>
      <p:pic>
        <p:nvPicPr>
          <p:cNvPr id="18" name="Picture 17" descr="TrinitySimpleLogo.jpg"/>
          <p:cNvPicPr>
            <a:picLocks noChangeAspect="1"/>
          </p:cNvPicPr>
          <p:nvPr/>
        </p:nvPicPr>
        <p:blipFill>
          <a:blip r:embed="rId3"/>
          <a:stretch>
            <a:fillRect/>
          </a:stretch>
        </p:blipFill>
        <p:spPr>
          <a:xfrm>
            <a:off x="4311794" y="5328550"/>
            <a:ext cx="4529601" cy="899005"/>
          </a:xfrm>
          <a:prstGeom prst="rect">
            <a:avLst/>
          </a:prstGeom>
        </p:spPr>
      </p:pic>
    </p:spTree>
    <p:extLst>
      <p:ext uri="{BB962C8B-B14F-4D97-AF65-F5344CB8AC3E}">
        <p14:creationId xmlns:p14="http://schemas.microsoft.com/office/powerpoint/2010/main" val="34154255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chemeClr val="tx1"/>
              </a:solidFill>
              <a:latin typeface="Calibri" charset="0"/>
              <a:ea typeface="ＭＳ Ｐゴシック" charset="0"/>
              <a:cs typeface="Calibri" charset="0"/>
            </a:endParaRPr>
          </a:p>
        </p:txBody>
      </p:sp>
      <p:sp>
        <p:nvSpPr>
          <p:cNvPr id="11266" name="Title 1"/>
          <p:cNvSpPr txBox="1">
            <a:spLocks/>
          </p:cNvSpPr>
          <p:nvPr/>
        </p:nvSpPr>
        <p:spPr bwMode="auto">
          <a:xfrm>
            <a:off x="603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800" dirty="0" smtClean="0">
                <a:solidFill>
                  <a:schemeClr val="bg1"/>
                </a:solidFill>
                <a:latin typeface="Calibri" charset="0"/>
                <a:cs typeface="Segoe UI" charset="0"/>
              </a:rPr>
              <a:t>Genome-Free De novo </a:t>
            </a:r>
            <a:br>
              <a:rPr lang="en-US" sz="2800" dirty="0" smtClean="0">
                <a:solidFill>
                  <a:schemeClr val="bg1"/>
                </a:solidFill>
                <a:latin typeface="Calibri" charset="0"/>
                <a:cs typeface="Segoe UI" charset="0"/>
              </a:rPr>
            </a:br>
            <a:r>
              <a:rPr lang="en-US" sz="2800" dirty="0" smtClean="0">
                <a:solidFill>
                  <a:schemeClr val="bg1"/>
                </a:solidFill>
                <a:latin typeface="Calibri" charset="0"/>
                <a:cs typeface="Segoe UI" charset="0"/>
              </a:rPr>
              <a:t>Transcriptome Assembly</a:t>
            </a:r>
            <a:endParaRPr lang="en-US" b="1" dirty="0">
              <a:solidFill>
                <a:schemeClr val="bg1"/>
              </a:solidFill>
              <a:latin typeface="Calibri" charset="0"/>
              <a:cs typeface="Segoe UI" charset="0"/>
            </a:endParaRPr>
          </a:p>
        </p:txBody>
      </p:sp>
      <p:sp>
        <p:nvSpPr>
          <p:cNvPr id="3" name="Title 1"/>
          <p:cNvSpPr txBox="1">
            <a:spLocks/>
          </p:cNvSpPr>
          <p:nvPr/>
        </p:nvSpPr>
        <p:spPr>
          <a:xfrm>
            <a:off x="971600"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Brian Haas</a:t>
            </a:r>
            <a:endParaRPr lang="en-US" sz="1600" dirty="0" smtClean="0">
              <a:latin typeface="Calibri"/>
              <a:ea typeface="+mj-ea"/>
              <a:cs typeface="Calibri"/>
            </a:endParaRPr>
          </a:p>
          <a:p>
            <a:pPr fontAlgn="auto">
              <a:spcAft>
                <a:spcPts val="0"/>
              </a:spcAft>
              <a:defRPr/>
            </a:pPr>
            <a:r>
              <a:rPr lang="en-US" sz="1600" dirty="0" smtClean="0">
                <a:ln w="1270">
                  <a:solidFill>
                    <a:schemeClr val="tx1">
                      <a:alpha val="38000"/>
                    </a:schemeClr>
                  </a:solidFill>
                </a:ln>
                <a:latin typeface="Calibri"/>
                <a:ea typeface="+mj-ea"/>
                <a:cs typeface="Calibri"/>
              </a:rPr>
              <a:t>Informatics for RNA-</a:t>
            </a:r>
            <a:r>
              <a:rPr lang="en-US" sz="1600" dirty="0" err="1" smtClean="0">
                <a:ln w="1270">
                  <a:solidFill>
                    <a:schemeClr val="tx1">
                      <a:alpha val="38000"/>
                    </a:schemeClr>
                  </a:solidFill>
                </a:ln>
                <a:latin typeface="Calibri"/>
                <a:ea typeface="+mj-ea"/>
                <a:cs typeface="Calibri"/>
              </a:rPr>
              <a:t>Seq</a:t>
            </a:r>
            <a:r>
              <a:rPr lang="en-US" sz="1600" dirty="0" smtClean="0">
                <a:ln w="1270">
                  <a:solidFill>
                    <a:schemeClr val="tx1">
                      <a:alpha val="38000"/>
                    </a:schemeClr>
                  </a:solidFill>
                </a:ln>
                <a:latin typeface="Calibri"/>
                <a:ea typeface="+mj-ea"/>
                <a:cs typeface="Calibri"/>
              </a:rPr>
              <a:t> Analysis</a:t>
            </a:r>
          </a:p>
          <a:p>
            <a:pPr fontAlgn="auto">
              <a:spcAft>
                <a:spcPts val="0"/>
              </a:spcAft>
              <a:defRPr/>
            </a:pPr>
            <a:r>
              <a:rPr lang="en-US" sz="1400" dirty="0" smtClean="0">
                <a:ln w="1270">
                  <a:solidFill>
                    <a:schemeClr val="tx1">
                      <a:alpha val="38000"/>
                    </a:schemeClr>
                  </a:solidFill>
                </a:ln>
                <a:latin typeface="Calibri"/>
                <a:ea typeface="+mn-ea"/>
                <a:cs typeface="Calibri"/>
              </a:rPr>
              <a:t>July 10-12, 2017</a:t>
            </a:r>
          </a:p>
        </p:txBody>
      </p:sp>
      <p:pic>
        <p:nvPicPr>
          <p:cNvPr id="2" name="Picture 1" descr="CBW_RNA_seq_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564904"/>
            <a:ext cx="4248472" cy="4248472"/>
          </a:xfrm>
          <a:prstGeom prst="rect">
            <a:avLst/>
          </a:prstGeom>
        </p:spPr>
      </p:pic>
      <p:pic>
        <p:nvPicPr>
          <p:cNvPr id="4" name="Picture 3"/>
          <p:cNvPicPr>
            <a:picLocks noChangeAspect="1"/>
          </p:cNvPicPr>
          <p:nvPr/>
        </p:nvPicPr>
        <p:blipFill>
          <a:blip r:embed="rId3"/>
          <a:stretch>
            <a:fillRect/>
          </a:stretch>
        </p:blipFill>
        <p:spPr>
          <a:xfrm>
            <a:off x="6228184" y="3717032"/>
            <a:ext cx="2877468" cy="189868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noAutofit/>
          </a:bodyPr>
          <a:lstStyle/>
          <a:p>
            <a:r>
              <a:rPr lang="en-US" sz="2800" dirty="0" smtClean="0"/>
              <a:t>Trinity Aggregates Isolated Transcript Graphs</a:t>
            </a:r>
            <a:endParaRPr lang="en-US" sz="2800" dirty="0"/>
          </a:p>
        </p:txBody>
      </p:sp>
      <p:sp>
        <p:nvSpPr>
          <p:cNvPr id="4" name="Freeform 3"/>
          <p:cNvSpPr/>
          <p:nvPr/>
        </p:nvSpPr>
        <p:spPr>
          <a:xfrm>
            <a:off x="501196" y="2132856"/>
            <a:ext cx="3134700" cy="3015820"/>
          </a:xfrm>
          <a:custGeom>
            <a:avLst/>
            <a:gdLst>
              <a:gd name="connsiteX0" fmla="*/ 1553839 w 3134700"/>
              <a:gd name="connsiteY0" fmla="*/ 3015820 h 3015820"/>
              <a:gd name="connsiteX1" fmla="*/ 1621397 w 3134700"/>
              <a:gd name="connsiteY1" fmla="*/ 3002310 h 3015820"/>
              <a:gd name="connsiteX2" fmla="*/ 1702467 w 3134700"/>
              <a:gd name="connsiteY2" fmla="*/ 2934760 h 3015820"/>
              <a:gd name="connsiteX3" fmla="*/ 1756513 w 3134700"/>
              <a:gd name="connsiteY3" fmla="*/ 2907741 h 3015820"/>
              <a:gd name="connsiteX4" fmla="*/ 1810560 w 3134700"/>
              <a:gd name="connsiteY4" fmla="*/ 2840191 h 3015820"/>
              <a:gd name="connsiteX5" fmla="*/ 1878118 w 3134700"/>
              <a:gd name="connsiteY5" fmla="*/ 2799661 h 3015820"/>
              <a:gd name="connsiteX6" fmla="*/ 1945676 w 3134700"/>
              <a:gd name="connsiteY6" fmla="*/ 2745621 h 3015820"/>
              <a:gd name="connsiteX7" fmla="*/ 1986211 w 3134700"/>
              <a:gd name="connsiteY7" fmla="*/ 2718601 h 3015820"/>
              <a:gd name="connsiteX8" fmla="*/ 2013234 w 3134700"/>
              <a:gd name="connsiteY8" fmla="*/ 2678071 h 3015820"/>
              <a:gd name="connsiteX9" fmla="*/ 1972699 w 3134700"/>
              <a:gd name="connsiteY9" fmla="*/ 2610521 h 3015820"/>
              <a:gd name="connsiteX10" fmla="*/ 1959188 w 3134700"/>
              <a:gd name="connsiteY10" fmla="*/ 2569991 h 3015820"/>
              <a:gd name="connsiteX11" fmla="*/ 1932164 w 3134700"/>
              <a:gd name="connsiteY11" fmla="*/ 2542971 h 3015820"/>
              <a:gd name="connsiteX12" fmla="*/ 1878118 w 3134700"/>
              <a:gd name="connsiteY12" fmla="*/ 2461911 h 3015820"/>
              <a:gd name="connsiteX13" fmla="*/ 1810560 w 3134700"/>
              <a:gd name="connsiteY13" fmla="*/ 2353832 h 3015820"/>
              <a:gd name="connsiteX14" fmla="*/ 1770025 w 3134700"/>
              <a:gd name="connsiteY14" fmla="*/ 2326812 h 3015820"/>
              <a:gd name="connsiteX15" fmla="*/ 1702467 w 3134700"/>
              <a:gd name="connsiteY15" fmla="*/ 2232242 h 3015820"/>
              <a:gd name="connsiteX16" fmla="*/ 1675443 w 3134700"/>
              <a:gd name="connsiteY16" fmla="*/ 2191712 h 3015820"/>
              <a:gd name="connsiteX17" fmla="*/ 1634908 w 3134700"/>
              <a:gd name="connsiteY17" fmla="*/ 2124162 h 3015820"/>
              <a:gd name="connsiteX18" fmla="*/ 1607885 w 3134700"/>
              <a:gd name="connsiteY18" fmla="*/ 2056612 h 3015820"/>
              <a:gd name="connsiteX19" fmla="*/ 1540327 w 3134700"/>
              <a:gd name="connsiteY19" fmla="*/ 1962042 h 3015820"/>
              <a:gd name="connsiteX20" fmla="*/ 1499792 w 3134700"/>
              <a:gd name="connsiteY20" fmla="*/ 1853963 h 3015820"/>
              <a:gd name="connsiteX21" fmla="*/ 1526815 w 3134700"/>
              <a:gd name="connsiteY21" fmla="*/ 1435153 h 3015820"/>
              <a:gd name="connsiteX22" fmla="*/ 1540327 w 3134700"/>
              <a:gd name="connsiteY22" fmla="*/ 1394624 h 3015820"/>
              <a:gd name="connsiteX23" fmla="*/ 1621397 w 3134700"/>
              <a:gd name="connsiteY23" fmla="*/ 1259524 h 3015820"/>
              <a:gd name="connsiteX24" fmla="*/ 1634908 w 3134700"/>
              <a:gd name="connsiteY24" fmla="*/ 1205484 h 3015820"/>
              <a:gd name="connsiteX25" fmla="*/ 1702467 w 3134700"/>
              <a:gd name="connsiteY25" fmla="*/ 1097404 h 3015820"/>
              <a:gd name="connsiteX26" fmla="*/ 1743001 w 3134700"/>
              <a:gd name="connsiteY26" fmla="*/ 1016344 h 3015820"/>
              <a:gd name="connsiteX27" fmla="*/ 1783536 w 3134700"/>
              <a:gd name="connsiteY27" fmla="*/ 1002834 h 3015820"/>
              <a:gd name="connsiteX28" fmla="*/ 1878118 w 3134700"/>
              <a:gd name="connsiteY28" fmla="*/ 881245 h 3015820"/>
              <a:gd name="connsiteX29" fmla="*/ 1918653 w 3134700"/>
              <a:gd name="connsiteY29" fmla="*/ 854225 h 3015820"/>
              <a:gd name="connsiteX30" fmla="*/ 1864606 w 3134700"/>
              <a:gd name="connsiteY30" fmla="*/ 611045 h 3015820"/>
              <a:gd name="connsiteX31" fmla="*/ 1824071 w 3134700"/>
              <a:gd name="connsiteY31" fmla="*/ 584025 h 3015820"/>
              <a:gd name="connsiteX32" fmla="*/ 1715978 w 3134700"/>
              <a:gd name="connsiteY32" fmla="*/ 557005 h 3015820"/>
              <a:gd name="connsiteX33" fmla="*/ 1675443 w 3134700"/>
              <a:gd name="connsiteY33" fmla="*/ 543495 h 3015820"/>
              <a:gd name="connsiteX34" fmla="*/ 1607885 w 3134700"/>
              <a:gd name="connsiteY34" fmla="*/ 475945 h 3015820"/>
              <a:gd name="connsiteX35" fmla="*/ 1594373 w 3134700"/>
              <a:gd name="connsiteY35" fmla="*/ 435416 h 3015820"/>
              <a:gd name="connsiteX36" fmla="*/ 1553839 w 3134700"/>
              <a:gd name="connsiteY36" fmla="*/ 394886 h 3015820"/>
              <a:gd name="connsiteX37" fmla="*/ 1418722 w 3134700"/>
              <a:gd name="connsiteY37" fmla="*/ 408396 h 3015820"/>
              <a:gd name="connsiteX38" fmla="*/ 1391699 w 3134700"/>
              <a:gd name="connsiteY38" fmla="*/ 448925 h 3015820"/>
              <a:gd name="connsiteX39" fmla="*/ 1364676 w 3134700"/>
              <a:gd name="connsiteY39" fmla="*/ 557005 h 3015820"/>
              <a:gd name="connsiteX40" fmla="*/ 1391699 w 3134700"/>
              <a:gd name="connsiteY40" fmla="*/ 746145 h 3015820"/>
              <a:gd name="connsiteX41" fmla="*/ 1472769 w 3134700"/>
              <a:gd name="connsiteY41" fmla="*/ 800185 h 3015820"/>
              <a:gd name="connsiteX42" fmla="*/ 1567350 w 3134700"/>
              <a:gd name="connsiteY42" fmla="*/ 894755 h 3015820"/>
              <a:gd name="connsiteX43" fmla="*/ 1648420 w 3134700"/>
              <a:gd name="connsiteY43" fmla="*/ 948794 h 3015820"/>
              <a:gd name="connsiteX44" fmla="*/ 1743001 w 3134700"/>
              <a:gd name="connsiteY44" fmla="*/ 1043364 h 3015820"/>
              <a:gd name="connsiteX45" fmla="*/ 1810560 w 3134700"/>
              <a:gd name="connsiteY45" fmla="*/ 1137934 h 3015820"/>
              <a:gd name="connsiteX46" fmla="*/ 1878118 w 3134700"/>
              <a:gd name="connsiteY46" fmla="*/ 1205484 h 3015820"/>
              <a:gd name="connsiteX47" fmla="*/ 1905141 w 3134700"/>
              <a:gd name="connsiteY47" fmla="*/ 1246014 h 3015820"/>
              <a:gd name="connsiteX48" fmla="*/ 1999723 w 3134700"/>
              <a:gd name="connsiteY48" fmla="*/ 1327074 h 3015820"/>
              <a:gd name="connsiteX49" fmla="*/ 2094304 w 3134700"/>
              <a:gd name="connsiteY49" fmla="*/ 1502703 h 3015820"/>
              <a:gd name="connsiteX50" fmla="*/ 2121327 w 3134700"/>
              <a:gd name="connsiteY50" fmla="*/ 1597273 h 3015820"/>
              <a:gd name="connsiteX51" fmla="*/ 2148351 w 3134700"/>
              <a:gd name="connsiteY51" fmla="*/ 1705353 h 3015820"/>
              <a:gd name="connsiteX52" fmla="*/ 2188885 w 3134700"/>
              <a:gd name="connsiteY52" fmla="*/ 1840453 h 3015820"/>
              <a:gd name="connsiteX53" fmla="*/ 2202397 w 3134700"/>
              <a:gd name="connsiteY53" fmla="*/ 1948532 h 3015820"/>
              <a:gd name="connsiteX54" fmla="*/ 2229420 w 3134700"/>
              <a:gd name="connsiteY54" fmla="*/ 2029592 h 3015820"/>
              <a:gd name="connsiteX55" fmla="*/ 2242932 w 3134700"/>
              <a:gd name="connsiteY55" fmla="*/ 2110652 h 3015820"/>
              <a:gd name="connsiteX56" fmla="*/ 2229420 w 3134700"/>
              <a:gd name="connsiteY56" fmla="*/ 2286282 h 3015820"/>
              <a:gd name="connsiteX57" fmla="*/ 2094304 w 3134700"/>
              <a:gd name="connsiteY57" fmla="*/ 2353832 h 3015820"/>
              <a:gd name="connsiteX58" fmla="*/ 1499792 w 3134700"/>
              <a:gd name="connsiteY58" fmla="*/ 2367342 h 3015820"/>
              <a:gd name="connsiteX59" fmla="*/ 1337652 w 3134700"/>
              <a:gd name="connsiteY59" fmla="*/ 2394362 h 3015820"/>
              <a:gd name="connsiteX60" fmla="*/ 1216048 w 3134700"/>
              <a:gd name="connsiteY60" fmla="*/ 2421382 h 3015820"/>
              <a:gd name="connsiteX61" fmla="*/ 1134978 w 3134700"/>
              <a:gd name="connsiteY61" fmla="*/ 2434891 h 3015820"/>
              <a:gd name="connsiteX62" fmla="*/ 972838 w 3134700"/>
              <a:gd name="connsiteY62" fmla="*/ 2448401 h 3015820"/>
              <a:gd name="connsiteX63" fmla="*/ 918792 w 3134700"/>
              <a:gd name="connsiteY63" fmla="*/ 2461911 h 3015820"/>
              <a:gd name="connsiteX64" fmla="*/ 878257 w 3134700"/>
              <a:gd name="connsiteY64" fmla="*/ 2475421 h 3015820"/>
              <a:gd name="connsiteX65" fmla="*/ 770164 w 3134700"/>
              <a:gd name="connsiteY65" fmla="*/ 2394362 h 3015820"/>
              <a:gd name="connsiteX66" fmla="*/ 756652 w 3134700"/>
              <a:gd name="connsiteY66" fmla="*/ 2313302 h 3015820"/>
              <a:gd name="connsiteX67" fmla="*/ 824210 w 3134700"/>
              <a:gd name="connsiteY67" fmla="*/ 2002572 h 3015820"/>
              <a:gd name="connsiteX68" fmla="*/ 878257 w 3134700"/>
              <a:gd name="connsiteY68" fmla="*/ 1948532 h 3015820"/>
              <a:gd name="connsiteX69" fmla="*/ 959327 w 3134700"/>
              <a:gd name="connsiteY69" fmla="*/ 1880983 h 3015820"/>
              <a:gd name="connsiteX70" fmla="*/ 1053908 w 3134700"/>
              <a:gd name="connsiteY70" fmla="*/ 1826943 h 3015820"/>
              <a:gd name="connsiteX71" fmla="*/ 1134978 w 3134700"/>
              <a:gd name="connsiteY71" fmla="*/ 1745883 h 3015820"/>
              <a:gd name="connsiteX72" fmla="*/ 1310629 w 3134700"/>
              <a:gd name="connsiteY72" fmla="*/ 1678333 h 3015820"/>
              <a:gd name="connsiteX73" fmla="*/ 1810560 w 3134700"/>
              <a:gd name="connsiteY73" fmla="*/ 1705353 h 3015820"/>
              <a:gd name="connsiteX74" fmla="*/ 2026746 w 3134700"/>
              <a:gd name="connsiteY74" fmla="*/ 1732373 h 3015820"/>
              <a:gd name="connsiteX75" fmla="*/ 2391560 w 3134700"/>
              <a:gd name="connsiteY75" fmla="*/ 1678333 h 3015820"/>
              <a:gd name="connsiteX76" fmla="*/ 2445607 w 3134700"/>
              <a:gd name="connsiteY76" fmla="*/ 1624293 h 3015820"/>
              <a:gd name="connsiteX77" fmla="*/ 2499653 w 3134700"/>
              <a:gd name="connsiteY77" fmla="*/ 1475683 h 3015820"/>
              <a:gd name="connsiteX78" fmla="*/ 2513165 w 3134700"/>
              <a:gd name="connsiteY78" fmla="*/ 1354094 h 3015820"/>
              <a:gd name="connsiteX79" fmla="*/ 2499653 w 3134700"/>
              <a:gd name="connsiteY79" fmla="*/ 867735 h 3015820"/>
              <a:gd name="connsiteX80" fmla="*/ 2459118 w 3134700"/>
              <a:gd name="connsiteY80" fmla="*/ 786675 h 3015820"/>
              <a:gd name="connsiteX81" fmla="*/ 2378048 w 3134700"/>
              <a:gd name="connsiteY81" fmla="*/ 665085 h 3015820"/>
              <a:gd name="connsiteX82" fmla="*/ 2283467 w 3134700"/>
              <a:gd name="connsiteY82" fmla="*/ 597535 h 3015820"/>
              <a:gd name="connsiteX83" fmla="*/ 1905141 w 3134700"/>
              <a:gd name="connsiteY83" fmla="*/ 624555 h 3015820"/>
              <a:gd name="connsiteX84" fmla="*/ 1729490 w 3134700"/>
              <a:gd name="connsiteY84" fmla="*/ 705615 h 3015820"/>
              <a:gd name="connsiteX85" fmla="*/ 1675443 w 3134700"/>
              <a:gd name="connsiteY85" fmla="*/ 732635 h 3015820"/>
              <a:gd name="connsiteX86" fmla="*/ 1580862 w 3134700"/>
              <a:gd name="connsiteY86" fmla="*/ 813695 h 3015820"/>
              <a:gd name="connsiteX87" fmla="*/ 1526815 w 3134700"/>
              <a:gd name="connsiteY87" fmla="*/ 854225 h 3015820"/>
              <a:gd name="connsiteX88" fmla="*/ 1486280 w 3134700"/>
              <a:gd name="connsiteY88" fmla="*/ 894755 h 3015820"/>
              <a:gd name="connsiteX89" fmla="*/ 1445745 w 3134700"/>
              <a:gd name="connsiteY89" fmla="*/ 921775 h 3015820"/>
              <a:gd name="connsiteX90" fmla="*/ 1216048 w 3134700"/>
              <a:gd name="connsiteY90" fmla="*/ 1097404 h 3015820"/>
              <a:gd name="connsiteX91" fmla="*/ 1094443 w 3134700"/>
              <a:gd name="connsiteY91" fmla="*/ 1151444 h 3015820"/>
              <a:gd name="connsiteX92" fmla="*/ 1040396 w 3134700"/>
              <a:gd name="connsiteY92" fmla="*/ 1178464 h 3015820"/>
              <a:gd name="connsiteX93" fmla="*/ 1337652 w 3134700"/>
              <a:gd name="connsiteY93" fmla="*/ 1218994 h 3015820"/>
              <a:gd name="connsiteX94" fmla="*/ 1634908 w 3134700"/>
              <a:gd name="connsiteY94" fmla="*/ 1273034 h 3015820"/>
              <a:gd name="connsiteX95" fmla="*/ 1824071 w 3134700"/>
              <a:gd name="connsiteY95" fmla="*/ 1300054 h 3015820"/>
              <a:gd name="connsiteX96" fmla="*/ 1932164 w 3134700"/>
              <a:gd name="connsiteY96" fmla="*/ 1340584 h 3015820"/>
              <a:gd name="connsiteX97" fmla="*/ 2188885 w 3134700"/>
              <a:gd name="connsiteY97" fmla="*/ 1408134 h 3015820"/>
              <a:gd name="connsiteX98" fmla="*/ 2283467 w 3134700"/>
              <a:gd name="connsiteY98" fmla="*/ 1462173 h 3015820"/>
              <a:gd name="connsiteX99" fmla="*/ 2405072 w 3134700"/>
              <a:gd name="connsiteY99" fmla="*/ 1556743 h 3015820"/>
              <a:gd name="connsiteX100" fmla="*/ 2445607 w 3134700"/>
              <a:gd name="connsiteY100" fmla="*/ 1678333 h 3015820"/>
              <a:gd name="connsiteX101" fmla="*/ 2432095 w 3134700"/>
              <a:gd name="connsiteY101" fmla="*/ 1813433 h 3015820"/>
              <a:gd name="connsiteX102" fmla="*/ 2351025 w 3134700"/>
              <a:gd name="connsiteY102" fmla="*/ 1867473 h 3015820"/>
              <a:gd name="connsiteX103" fmla="*/ 2242932 w 3134700"/>
              <a:gd name="connsiteY103" fmla="*/ 1880983 h 3015820"/>
              <a:gd name="connsiteX104" fmla="*/ 2040257 w 3134700"/>
              <a:gd name="connsiteY104" fmla="*/ 1894493 h 3015820"/>
              <a:gd name="connsiteX105" fmla="*/ 770164 w 3134700"/>
              <a:gd name="connsiteY105" fmla="*/ 1908003 h 3015820"/>
              <a:gd name="connsiteX106" fmla="*/ 986350 w 3134700"/>
              <a:gd name="connsiteY106" fmla="*/ 2029592 h 3015820"/>
              <a:gd name="connsiteX107" fmla="*/ 1162001 w 3134700"/>
              <a:gd name="connsiteY107" fmla="*/ 2178202 h 3015820"/>
              <a:gd name="connsiteX108" fmla="*/ 1256583 w 3134700"/>
              <a:gd name="connsiteY108" fmla="*/ 2245752 h 3015820"/>
              <a:gd name="connsiteX109" fmla="*/ 1405211 w 3134700"/>
              <a:gd name="connsiteY109" fmla="*/ 2380852 h 3015820"/>
              <a:gd name="connsiteX110" fmla="*/ 1675443 w 3134700"/>
              <a:gd name="connsiteY110" fmla="*/ 2542971 h 3015820"/>
              <a:gd name="connsiteX111" fmla="*/ 2013234 w 3134700"/>
              <a:gd name="connsiteY111" fmla="*/ 2772641 h 3015820"/>
              <a:gd name="connsiteX112" fmla="*/ 2013234 w 3134700"/>
              <a:gd name="connsiteY112" fmla="*/ 2299792 h 3015820"/>
              <a:gd name="connsiteX113" fmla="*/ 1824071 w 3134700"/>
              <a:gd name="connsiteY113" fmla="*/ 1705353 h 3015820"/>
              <a:gd name="connsiteX114" fmla="*/ 1567350 w 3134700"/>
              <a:gd name="connsiteY114" fmla="*/ 1043364 h 3015820"/>
              <a:gd name="connsiteX115" fmla="*/ 1513304 w 3134700"/>
              <a:gd name="connsiteY115" fmla="*/ 921775 h 3015820"/>
              <a:gd name="connsiteX116" fmla="*/ 1459257 w 3134700"/>
              <a:gd name="connsiteY116" fmla="*/ 786675 h 3015820"/>
              <a:gd name="connsiteX117" fmla="*/ 1418722 w 3134700"/>
              <a:gd name="connsiteY117" fmla="*/ 746145 h 3015820"/>
              <a:gd name="connsiteX118" fmla="*/ 1391699 w 3134700"/>
              <a:gd name="connsiteY118" fmla="*/ 705615 h 3015820"/>
              <a:gd name="connsiteX119" fmla="*/ 1337652 w 3134700"/>
              <a:gd name="connsiteY119" fmla="*/ 638065 h 3015820"/>
              <a:gd name="connsiteX120" fmla="*/ 1310629 w 3134700"/>
              <a:gd name="connsiteY120" fmla="*/ 570515 h 3015820"/>
              <a:gd name="connsiteX121" fmla="*/ 1283606 w 3134700"/>
              <a:gd name="connsiteY121" fmla="*/ 489455 h 3015820"/>
              <a:gd name="connsiteX122" fmla="*/ 1297117 w 3134700"/>
              <a:gd name="connsiteY122" fmla="*/ 448925 h 3015820"/>
              <a:gd name="connsiteX123" fmla="*/ 1513304 w 3134700"/>
              <a:gd name="connsiteY123" fmla="*/ 448925 h 3015820"/>
              <a:gd name="connsiteX124" fmla="*/ 1891629 w 3134700"/>
              <a:gd name="connsiteY124" fmla="*/ 881245 h 3015820"/>
              <a:gd name="connsiteX125" fmla="*/ 2053769 w 3134700"/>
              <a:gd name="connsiteY125" fmla="*/ 1137934 h 3015820"/>
              <a:gd name="connsiteX126" fmla="*/ 2175374 w 3134700"/>
              <a:gd name="connsiteY126" fmla="*/ 1286544 h 3015820"/>
              <a:gd name="connsiteX127" fmla="*/ 2351025 w 3134700"/>
              <a:gd name="connsiteY127" fmla="*/ 1529723 h 3015820"/>
              <a:gd name="connsiteX128" fmla="*/ 2459118 w 3134700"/>
              <a:gd name="connsiteY128" fmla="*/ 1624293 h 3015820"/>
              <a:gd name="connsiteX129" fmla="*/ 2553700 w 3134700"/>
              <a:gd name="connsiteY129" fmla="*/ 1732373 h 3015820"/>
              <a:gd name="connsiteX130" fmla="*/ 2675304 w 3134700"/>
              <a:gd name="connsiteY130" fmla="*/ 1867473 h 3015820"/>
              <a:gd name="connsiteX131" fmla="*/ 2729351 w 3134700"/>
              <a:gd name="connsiteY131" fmla="*/ 1880983 h 3015820"/>
              <a:gd name="connsiteX132" fmla="*/ 2796909 w 3134700"/>
              <a:gd name="connsiteY132" fmla="*/ 1867473 h 3015820"/>
              <a:gd name="connsiteX133" fmla="*/ 2837444 w 3134700"/>
              <a:gd name="connsiteY133" fmla="*/ 1759393 h 3015820"/>
              <a:gd name="connsiteX134" fmla="*/ 2769886 w 3134700"/>
              <a:gd name="connsiteY134" fmla="*/ 1489193 h 3015820"/>
              <a:gd name="connsiteX135" fmla="*/ 2594235 w 3134700"/>
              <a:gd name="connsiteY135" fmla="*/ 1205484 h 3015820"/>
              <a:gd name="connsiteX136" fmla="*/ 2364537 w 3134700"/>
              <a:gd name="connsiteY136" fmla="*/ 962304 h 3015820"/>
              <a:gd name="connsiteX137" fmla="*/ 2296979 w 3134700"/>
              <a:gd name="connsiteY137" fmla="*/ 948794 h 3015820"/>
              <a:gd name="connsiteX138" fmla="*/ 2215909 w 3134700"/>
              <a:gd name="connsiteY138" fmla="*/ 908265 h 3015820"/>
              <a:gd name="connsiteX139" fmla="*/ 1715978 w 3134700"/>
              <a:gd name="connsiteY139" fmla="*/ 935285 h 3015820"/>
              <a:gd name="connsiteX140" fmla="*/ 1580862 w 3134700"/>
              <a:gd name="connsiteY140" fmla="*/ 1016344 h 3015820"/>
              <a:gd name="connsiteX141" fmla="*/ 1270094 w 3134700"/>
              <a:gd name="connsiteY141" fmla="*/ 1300054 h 3015820"/>
              <a:gd name="connsiteX142" fmla="*/ 1189024 w 3134700"/>
              <a:gd name="connsiteY142" fmla="*/ 1408134 h 3015820"/>
              <a:gd name="connsiteX143" fmla="*/ 1107955 w 3134700"/>
              <a:gd name="connsiteY143" fmla="*/ 1502703 h 3015820"/>
              <a:gd name="connsiteX144" fmla="*/ 1040396 w 3134700"/>
              <a:gd name="connsiteY144" fmla="*/ 1637803 h 3015820"/>
              <a:gd name="connsiteX145" fmla="*/ 1026885 w 3134700"/>
              <a:gd name="connsiteY145" fmla="*/ 1718863 h 3015820"/>
              <a:gd name="connsiteX146" fmla="*/ 1013373 w 3134700"/>
              <a:gd name="connsiteY146" fmla="*/ 1759393 h 3015820"/>
              <a:gd name="connsiteX147" fmla="*/ 972838 w 3134700"/>
              <a:gd name="connsiteY147" fmla="*/ 1880983 h 3015820"/>
              <a:gd name="connsiteX148" fmla="*/ 959327 w 3134700"/>
              <a:gd name="connsiteY148" fmla="*/ 1962042 h 3015820"/>
              <a:gd name="connsiteX149" fmla="*/ 932303 w 3134700"/>
              <a:gd name="connsiteY149" fmla="*/ 2029592 h 3015820"/>
              <a:gd name="connsiteX150" fmla="*/ 918792 w 3134700"/>
              <a:gd name="connsiteY150" fmla="*/ 2164692 h 3015820"/>
              <a:gd name="connsiteX151" fmla="*/ 999861 w 3134700"/>
              <a:gd name="connsiteY151" fmla="*/ 2367342 h 3015820"/>
              <a:gd name="connsiteX152" fmla="*/ 1080931 w 3134700"/>
              <a:gd name="connsiteY152" fmla="*/ 2380852 h 3015820"/>
              <a:gd name="connsiteX153" fmla="*/ 1216048 w 3134700"/>
              <a:gd name="connsiteY153" fmla="*/ 2394362 h 3015820"/>
              <a:gd name="connsiteX154" fmla="*/ 1851095 w 3134700"/>
              <a:gd name="connsiteY154" fmla="*/ 2448401 h 3015820"/>
              <a:gd name="connsiteX155" fmla="*/ 1986211 w 3134700"/>
              <a:gd name="connsiteY155" fmla="*/ 2529461 h 3015820"/>
              <a:gd name="connsiteX156" fmla="*/ 2053769 w 3134700"/>
              <a:gd name="connsiteY156" fmla="*/ 2542971 h 3015820"/>
              <a:gd name="connsiteX157" fmla="*/ 2229420 w 3134700"/>
              <a:gd name="connsiteY157" fmla="*/ 2583501 h 3015820"/>
              <a:gd name="connsiteX158" fmla="*/ 2364537 w 3134700"/>
              <a:gd name="connsiteY158" fmla="*/ 2651051 h 3015820"/>
              <a:gd name="connsiteX159" fmla="*/ 2418583 w 3134700"/>
              <a:gd name="connsiteY159" fmla="*/ 2718601 h 3015820"/>
              <a:gd name="connsiteX160" fmla="*/ 2472630 w 3134700"/>
              <a:gd name="connsiteY160" fmla="*/ 2772641 h 3015820"/>
              <a:gd name="connsiteX161" fmla="*/ 2513165 w 3134700"/>
              <a:gd name="connsiteY161" fmla="*/ 2867211 h 3015820"/>
              <a:gd name="connsiteX162" fmla="*/ 2499653 w 3134700"/>
              <a:gd name="connsiteY162" fmla="*/ 2759131 h 3015820"/>
              <a:gd name="connsiteX163" fmla="*/ 2405072 w 3134700"/>
              <a:gd name="connsiteY163" fmla="*/ 2597011 h 3015820"/>
              <a:gd name="connsiteX164" fmla="*/ 2364537 w 3134700"/>
              <a:gd name="connsiteY164" fmla="*/ 2488931 h 3015820"/>
              <a:gd name="connsiteX165" fmla="*/ 2175374 w 3134700"/>
              <a:gd name="connsiteY165" fmla="*/ 1962042 h 3015820"/>
              <a:gd name="connsiteX166" fmla="*/ 1864606 w 3134700"/>
              <a:gd name="connsiteY166" fmla="*/ 1502703 h 3015820"/>
              <a:gd name="connsiteX167" fmla="*/ 1216048 w 3134700"/>
              <a:gd name="connsiteY167" fmla="*/ 800185 h 3015820"/>
              <a:gd name="connsiteX168" fmla="*/ 1067420 w 3134700"/>
              <a:gd name="connsiteY168" fmla="*/ 719125 h 3015820"/>
              <a:gd name="connsiteX169" fmla="*/ 810699 w 3134700"/>
              <a:gd name="connsiteY169" fmla="*/ 746145 h 3015820"/>
              <a:gd name="connsiteX170" fmla="*/ 675582 w 3134700"/>
              <a:gd name="connsiteY170" fmla="*/ 827205 h 3015820"/>
              <a:gd name="connsiteX171" fmla="*/ 256721 w 3134700"/>
              <a:gd name="connsiteY171" fmla="*/ 1191974 h 3015820"/>
              <a:gd name="connsiteX172" fmla="*/ 121605 w 3134700"/>
              <a:gd name="connsiteY172" fmla="*/ 1300054 h 3015820"/>
              <a:gd name="connsiteX173" fmla="*/ 13512 w 3134700"/>
              <a:gd name="connsiteY173" fmla="*/ 1435153 h 3015820"/>
              <a:gd name="connsiteX174" fmla="*/ 0 w 3134700"/>
              <a:gd name="connsiteY174" fmla="*/ 1475683 h 3015820"/>
              <a:gd name="connsiteX175" fmla="*/ 13512 w 3134700"/>
              <a:gd name="connsiteY175" fmla="*/ 1556743 h 3015820"/>
              <a:gd name="connsiteX176" fmla="*/ 54047 w 3134700"/>
              <a:gd name="connsiteY176" fmla="*/ 1570253 h 3015820"/>
              <a:gd name="connsiteX177" fmla="*/ 135117 w 3134700"/>
              <a:gd name="connsiteY177" fmla="*/ 1583763 h 3015820"/>
              <a:gd name="connsiteX178" fmla="*/ 1324141 w 3134700"/>
              <a:gd name="connsiteY178" fmla="*/ 1570253 h 3015820"/>
              <a:gd name="connsiteX179" fmla="*/ 1472769 w 3134700"/>
              <a:gd name="connsiteY179" fmla="*/ 1462173 h 3015820"/>
              <a:gd name="connsiteX180" fmla="*/ 1553839 w 3134700"/>
              <a:gd name="connsiteY180" fmla="*/ 1340584 h 3015820"/>
              <a:gd name="connsiteX181" fmla="*/ 1648420 w 3134700"/>
              <a:gd name="connsiteY181" fmla="*/ 1002834 h 3015820"/>
              <a:gd name="connsiteX182" fmla="*/ 1688955 w 3134700"/>
              <a:gd name="connsiteY182" fmla="*/ 611045 h 3015820"/>
              <a:gd name="connsiteX183" fmla="*/ 1702467 w 3134700"/>
              <a:gd name="connsiteY183" fmla="*/ 435416 h 3015820"/>
              <a:gd name="connsiteX184" fmla="*/ 1729490 w 3134700"/>
              <a:gd name="connsiteY184" fmla="*/ 313826 h 3015820"/>
              <a:gd name="connsiteX185" fmla="*/ 1743001 w 3134700"/>
              <a:gd name="connsiteY185" fmla="*/ 219256 h 3015820"/>
              <a:gd name="connsiteX186" fmla="*/ 1770025 w 3134700"/>
              <a:gd name="connsiteY186" fmla="*/ 70646 h 3015820"/>
              <a:gd name="connsiteX187" fmla="*/ 1783536 w 3134700"/>
              <a:gd name="connsiteY187" fmla="*/ 30116 h 3015820"/>
              <a:gd name="connsiteX188" fmla="*/ 1634908 w 3134700"/>
              <a:gd name="connsiteY188" fmla="*/ 84156 h 3015820"/>
              <a:gd name="connsiteX189" fmla="*/ 1256583 w 3134700"/>
              <a:gd name="connsiteY189" fmla="*/ 435416 h 3015820"/>
              <a:gd name="connsiteX190" fmla="*/ 972838 w 3134700"/>
              <a:gd name="connsiteY190" fmla="*/ 786675 h 3015820"/>
              <a:gd name="connsiteX191" fmla="*/ 729629 w 3134700"/>
              <a:gd name="connsiteY191" fmla="*/ 1097404 h 3015820"/>
              <a:gd name="connsiteX192" fmla="*/ 526954 w 3134700"/>
              <a:gd name="connsiteY192" fmla="*/ 1435153 h 3015820"/>
              <a:gd name="connsiteX193" fmla="*/ 459396 w 3134700"/>
              <a:gd name="connsiteY193" fmla="*/ 1556743 h 3015820"/>
              <a:gd name="connsiteX194" fmla="*/ 391838 w 3134700"/>
              <a:gd name="connsiteY194" fmla="*/ 1732373 h 3015820"/>
              <a:gd name="connsiteX195" fmla="*/ 324280 w 3134700"/>
              <a:gd name="connsiteY195" fmla="*/ 1948532 h 3015820"/>
              <a:gd name="connsiteX196" fmla="*/ 310768 w 3134700"/>
              <a:gd name="connsiteY196" fmla="*/ 2016082 h 3015820"/>
              <a:gd name="connsiteX197" fmla="*/ 324280 w 3134700"/>
              <a:gd name="connsiteY197" fmla="*/ 2097142 h 3015820"/>
              <a:gd name="connsiteX198" fmla="*/ 445884 w 3134700"/>
              <a:gd name="connsiteY198" fmla="*/ 2137672 h 3015820"/>
              <a:gd name="connsiteX199" fmla="*/ 770164 w 3134700"/>
              <a:gd name="connsiteY199" fmla="*/ 2178202 h 3015820"/>
              <a:gd name="connsiteX200" fmla="*/ 1567350 w 3134700"/>
              <a:gd name="connsiteY200" fmla="*/ 2205222 h 3015820"/>
              <a:gd name="connsiteX201" fmla="*/ 1743001 w 3134700"/>
              <a:gd name="connsiteY201" fmla="*/ 2232242 h 3015820"/>
              <a:gd name="connsiteX202" fmla="*/ 1851095 w 3134700"/>
              <a:gd name="connsiteY202" fmla="*/ 2259262 h 3015820"/>
              <a:gd name="connsiteX203" fmla="*/ 1932164 w 3134700"/>
              <a:gd name="connsiteY203" fmla="*/ 2272772 h 3015820"/>
              <a:gd name="connsiteX204" fmla="*/ 2053769 w 3134700"/>
              <a:gd name="connsiteY204" fmla="*/ 2259262 h 3015820"/>
              <a:gd name="connsiteX205" fmla="*/ 2067281 w 3134700"/>
              <a:gd name="connsiteY205" fmla="*/ 2178202 h 3015820"/>
              <a:gd name="connsiteX206" fmla="*/ 2080792 w 3134700"/>
              <a:gd name="connsiteY206" fmla="*/ 2083632 h 3015820"/>
              <a:gd name="connsiteX207" fmla="*/ 2067281 w 3134700"/>
              <a:gd name="connsiteY207" fmla="*/ 1597273 h 3015820"/>
              <a:gd name="connsiteX208" fmla="*/ 1972699 w 3134700"/>
              <a:gd name="connsiteY208" fmla="*/ 1421644 h 3015820"/>
              <a:gd name="connsiteX209" fmla="*/ 1891629 w 3134700"/>
              <a:gd name="connsiteY209" fmla="*/ 1232504 h 3015820"/>
              <a:gd name="connsiteX210" fmla="*/ 1810560 w 3134700"/>
              <a:gd name="connsiteY210" fmla="*/ 1124424 h 3015820"/>
              <a:gd name="connsiteX211" fmla="*/ 1648420 w 3134700"/>
              <a:gd name="connsiteY211" fmla="*/ 962304 h 3015820"/>
              <a:gd name="connsiteX212" fmla="*/ 1499792 w 3134700"/>
              <a:gd name="connsiteY212" fmla="*/ 935285 h 3015820"/>
              <a:gd name="connsiteX213" fmla="*/ 1351164 w 3134700"/>
              <a:gd name="connsiteY213" fmla="*/ 948794 h 3015820"/>
              <a:gd name="connsiteX214" fmla="*/ 1337652 w 3134700"/>
              <a:gd name="connsiteY214" fmla="*/ 1043364 h 3015820"/>
              <a:gd name="connsiteX215" fmla="*/ 1418722 w 3134700"/>
              <a:gd name="connsiteY215" fmla="*/ 1367604 h 3015820"/>
              <a:gd name="connsiteX216" fmla="*/ 1580862 w 3134700"/>
              <a:gd name="connsiteY216" fmla="*/ 1583763 h 3015820"/>
              <a:gd name="connsiteX217" fmla="*/ 2026746 w 3134700"/>
              <a:gd name="connsiteY217" fmla="*/ 1935022 h 3015820"/>
              <a:gd name="connsiteX218" fmla="*/ 2215909 w 3134700"/>
              <a:gd name="connsiteY218" fmla="*/ 2016082 h 3015820"/>
              <a:gd name="connsiteX219" fmla="*/ 2364537 w 3134700"/>
              <a:gd name="connsiteY219" fmla="*/ 2070122 h 3015820"/>
              <a:gd name="connsiteX220" fmla="*/ 2472630 w 3134700"/>
              <a:gd name="connsiteY220" fmla="*/ 2124162 h 3015820"/>
              <a:gd name="connsiteX221" fmla="*/ 2621258 w 3134700"/>
              <a:gd name="connsiteY221" fmla="*/ 2164692 h 3015820"/>
              <a:gd name="connsiteX222" fmla="*/ 2688816 w 3134700"/>
              <a:gd name="connsiteY222" fmla="*/ 2191712 h 3015820"/>
              <a:gd name="connsiteX223" fmla="*/ 2715839 w 3134700"/>
              <a:gd name="connsiteY223" fmla="*/ 1772903 h 3015820"/>
              <a:gd name="connsiteX224" fmla="*/ 2661793 w 3134700"/>
              <a:gd name="connsiteY224" fmla="*/ 1583763 h 3015820"/>
              <a:gd name="connsiteX225" fmla="*/ 2540188 w 3134700"/>
              <a:gd name="connsiteY225" fmla="*/ 1286544 h 3015820"/>
              <a:gd name="connsiteX226" fmla="*/ 2486141 w 3134700"/>
              <a:gd name="connsiteY226" fmla="*/ 1151444 h 3015820"/>
              <a:gd name="connsiteX227" fmla="*/ 2459118 w 3134700"/>
              <a:gd name="connsiteY227" fmla="*/ 1097404 h 3015820"/>
              <a:gd name="connsiteX228" fmla="*/ 2418583 w 3134700"/>
              <a:gd name="connsiteY228" fmla="*/ 1029854 h 3015820"/>
              <a:gd name="connsiteX229" fmla="*/ 2391560 w 3134700"/>
              <a:gd name="connsiteY229" fmla="*/ 962304 h 3015820"/>
              <a:gd name="connsiteX230" fmla="*/ 2310490 w 3134700"/>
              <a:gd name="connsiteY230" fmla="*/ 867735 h 3015820"/>
              <a:gd name="connsiteX231" fmla="*/ 2256444 w 3134700"/>
              <a:gd name="connsiteY231" fmla="*/ 773165 h 3015820"/>
              <a:gd name="connsiteX232" fmla="*/ 2175374 w 3134700"/>
              <a:gd name="connsiteY232" fmla="*/ 732635 h 3015820"/>
              <a:gd name="connsiteX233" fmla="*/ 2080792 w 3134700"/>
              <a:gd name="connsiteY233" fmla="*/ 678595 h 3015820"/>
              <a:gd name="connsiteX234" fmla="*/ 1959188 w 3134700"/>
              <a:gd name="connsiteY234" fmla="*/ 705615 h 3015820"/>
              <a:gd name="connsiteX235" fmla="*/ 1986211 w 3134700"/>
              <a:gd name="connsiteY235" fmla="*/ 786675 h 3015820"/>
              <a:gd name="connsiteX236" fmla="*/ 2107816 w 3134700"/>
              <a:gd name="connsiteY236" fmla="*/ 908265 h 3015820"/>
              <a:gd name="connsiteX237" fmla="*/ 2378048 w 3134700"/>
              <a:gd name="connsiteY237" fmla="*/ 1070384 h 3015820"/>
              <a:gd name="connsiteX238" fmla="*/ 2540188 w 3134700"/>
              <a:gd name="connsiteY238" fmla="*/ 1097404 h 3015820"/>
              <a:gd name="connsiteX239" fmla="*/ 2661793 w 3134700"/>
              <a:gd name="connsiteY239" fmla="*/ 1124424 h 3015820"/>
              <a:gd name="connsiteX240" fmla="*/ 2837444 w 3134700"/>
              <a:gd name="connsiteY240" fmla="*/ 1083894 h 3015820"/>
              <a:gd name="connsiteX241" fmla="*/ 2850956 w 3134700"/>
              <a:gd name="connsiteY241" fmla="*/ 1016344 h 3015820"/>
              <a:gd name="connsiteX242" fmla="*/ 2796909 w 3134700"/>
              <a:gd name="connsiteY242" fmla="*/ 786675 h 3015820"/>
              <a:gd name="connsiteX243" fmla="*/ 2540188 w 3134700"/>
              <a:gd name="connsiteY243" fmla="*/ 502965 h 3015820"/>
              <a:gd name="connsiteX244" fmla="*/ 2486141 w 3134700"/>
              <a:gd name="connsiteY244" fmla="*/ 462435 h 3015820"/>
              <a:gd name="connsiteX245" fmla="*/ 2405072 w 3134700"/>
              <a:gd name="connsiteY245" fmla="*/ 448925 h 3015820"/>
              <a:gd name="connsiteX246" fmla="*/ 2121327 w 3134700"/>
              <a:gd name="connsiteY246" fmla="*/ 611045 h 3015820"/>
              <a:gd name="connsiteX247" fmla="*/ 1999723 w 3134700"/>
              <a:gd name="connsiteY247" fmla="*/ 719125 h 3015820"/>
              <a:gd name="connsiteX248" fmla="*/ 1837583 w 3134700"/>
              <a:gd name="connsiteY248" fmla="*/ 1110914 h 3015820"/>
              <a:gd name="connsiteX249" fmla="*/ 1932164 w 3134700"/>
              <a:gd name="connsiteY249" fmla="*/ 1502703 h 3015820"/>
              <a:gd name="connsiteX250" fmla="*/ 2080792 w 3134700"/>
              <a:gd name="connsiteY250" fmla="*/ 1678333 h 3015820"/>
              <a:gd name="connsiteX251" fmla="*/ 2499653 w 3134700"/>
              <a:gd name="connsiteY251" fmla="*/ 2124162 h 3015820"/>
              <a:gd name="connsiteX252" fmla="*/ 2729351 w 3134700"/>
              <a:gd name="connsiteY252" fmla="*/ 2407872 h 3015820"/>
              <a:gd name="connsiteX253" fmla="*/ 2891491 w 3134700"/>
              <a:gd name="connsiteY253" fmla="*/ 2569991 h 3015820"/>
              <a:gd name="connsiteX254" fmla="*/ 2932025 w 3134700"/>
              <a:gd name="connsiteY254" fmla="*/ 2610521 h 3015820"/>
              <a:gd name="connsiteX255" fmla="*/ 2783397 w 3134700"/>
              <a:gd name="connsiteY255" fmla="*/ 2556481 h 3015820"/>
              <a:gd name="connsiteX256" fmla="*/ 2729351 w 3134700"/>
              <a:gd name="connsiteY256" fmla="*/ 2502441 h 3015820"/>
              <a:gd name="connsiteX257" fmla="*/ 2634769 w 3134700"/>
              <a:gd name="connsiteY257" fmla="*/ 2434891 h 3015820"/>
              <a:gd name="connsiteX258" fmla="*/ 2553700 w 3134700"/>
              <a:gd name="connsiteY258" fmla="*/ 2259262 h 3015820"/>
              <a:gd name="connsiteX259" fmla="*/ 2526676 w 3134700"/>
              <a:gd name="connsiteY259" fmla="*/ 2124162 h 3015820"/>
              <a:gd name="connsiteX260" fmla="*/ 2553700 w 3134700"/>
              <a:gd name="connsiteY260" fmla="*/ 1880983 h 3015820"/>
              <a:gd name="connsiteX261" fmla="*/ 2661793 w 3134700"/>
              <a:gd name="connsiteY261" fmla="*/ 1948532 h 3015820"/>
              <a:gd name="connsiteX262" fmla="*/ 2715839 w 3134700"/>
              <a:gd name="connsiteY262" fmla="*/ 2056612 h 3015820"/>
              <a:gd name="connsiteX263" fmla="*/ 2783397 w 3134700"/>
              <a:gd name="connsiteY263" fmla="*/ 2232242 h 3015820"/>
              <a:gd name="connsiteX264" fmla="*/ 2796909 w 3134700"/>
              <a:gd name="connsiteY264" fmla="*/ 2299792 h 3015820"/>
              <a:gd name="connsiteX265" fmla="*/ 2810421 w 3134700"/>
              <a:gd name="connsiteY265" fmla="*/ 2353832 h 3015820"/>
              <a:gd name="connsiteX266" fmla="*/ 2769886 w 3134700"/>
              <a:gd name="connsiteY266" fmla="*/ 2461911 h 3015820"/>
              <a:gd name="connsiteX267" fmla="*/ 2715839 w 3134700"/>
              <a:gd name="connsiteY267" fmla="*/ 2502441 h 3015820"/>
              <a:gd name="connsiteX268" fmla="*/ 2688816 w 3134700"/>
              <a:gd name="connsiteY268" fmla="*/ 2542971 h 3015820"/>
              <a:gd name="connsiteX269" fmla="*/ 2594235 w 3134700"/>
              <a:gd name="connsiteY269" fmla="*/ 2610521 h 3015820"/>
              <a:gd name="connsiteX270" fmla="*/ 2486141 w 3134700"/>
              <a:gd name="connsiteY270" fmla="*/ 2637541 h 3015820"/>
              <a:gd name="connsiteX271" fmla="*/ 2269955 w 3134700"/>
              <a:gd name="connsiteY271" fmla="*/ 2664561 h 3015820"/>
              <a:gd name="connsiteX272" fmla="*/ 1918653 w 3134700"/>
              <a:gd name="connsiteY272" fmla="*/ 2624031 h 3015820"/>
              <a:gd name="connsiteX273" fmla="*/ 1607885 w 3134700"/>
              <a:gd name="connsiteY273" fmla="*/ 2461911 h 3015820"/>
              <a:gd name="connsiteX274" fmla="*/ 1472769 w 3134700"/>
              <a:gd name="connsiteY274" fmla="*/ 2394362 h 3015820"/>
              <a:gd name="connsiteX275" fmla="*/ 1364676 w 3134700"/>
              <a:gd name="connsiteY275" fmla="*/ 2313302 h 3015820"/>
              <a:gd name="connsiteX276" fmla="*/ 1256583 w 3134700"/>
              <a:gd name="connsiteY276" fmla="*/ 2205222 h 3015820"/>
              <a:gd name="connsiteX277" fmla="*/ 1162001 w 3134700"/>
              <a:gd name="connsiteY277" fmla="*/ 2124162 h 3015820"/>
              <a:gd name="connsiteX278" fmla="*/ 1094443 w 3134700"/>
              <a:gd name="connsiteY278" fmla="*/ 2056612 h 3015820"/>
              <a:gd name="connsiteX279" fmla="*/ 972838 w 3134700"/>
              <a:gd name="connsiteY279" fmla="*/ 1962042 h 3015820"/>
              <a:gd name="connsiteX280" fmla="*/ 945815 w 3134700"/>
              <a:gd name="connsiteY280" fmla="*/ 1908003 h 3015820"/>
              <a:gd name="connsiteX281" fmla="*/ 932303 w 3134700"/>
              <a:gd name="connsiteY281" fmla="*/ 1732373 h 3015820"/>
              <a:gd name="connsiteX282" fmla="*/ 918792 w 3134700"/>
              <a:gd name="connsiteY282" fmla="*/ 1691843 h 3015820"/>
              <a:gd name="connsiteX283" fmla="*/ 864745 w 3134700"/>
              <a:gd name="connsiteY283" fmla="*/ 1597273 h 3015820"/>
              <a:gd name="connsiteX284" fmla="*/ 905280 w 3134700"/>
              <a:gd name="connsiteY284" fmla="*/ 1556743 h 3015820"/>
              <a:gd name="connsiteX285" fmla="*/ 1107955 w 3134700"/>
              <a:gd name="connsiteY285" fmla="*/ 1475683 h 3015820"/>
              <a:gd name="connsiteX286" fmla="*/ 1202536 w 3134700"/>
              <a:gd name="connsiteY286" fmla="*/ 1394624 h 3015820"/>
              <a:gd name="connsiteX287" fmla="*/ 1405211 w 3134700"/>
              <a:gd name="connsiteY287" fmla="*/ 1300054 h 3015820"/>
              <a:gd name="connsiteX288" fmla="*/ 1499792 w 3134700"/>
              <a:gd name="connsiteY288" fmla="*/ 1286544 h 3015820"/>
              <a:gd name="connsiteX289" fmla="*/ 1837583 w 3134700"/>
              <a:gd name="connsiteY289" fmla="*/ 1300054 h 3015820"/>
              <a:gd name="connsiteX290" fmla="*/ 1945676 w 3134700"/>
              <a:gd name="connsiteY290" fmla="*/ 1313564 h 3015820"/>
              <a:gd name="connsiteX291" fmla="*/ 2175374 w 3134700"/>
              <a:gd name="connsiteY291" fmla="*/ 1327074 h 3015820"/>
              <a:gd name="connsiteX292" fmla="*/ 2283467 w 3134700"/>
              <a:gd name="connsiteY292" fmla="*/ 1354094 h 3015820"/>
              <a:gd name="connsiteX293" fmla="*/ 2499653 w 3134700"/>
              <a:gd name="connsiteY293" fmla="*/ 1367604 h 3015820"/>
              <a:gd name="connsiteX294" fmla="*/ 2688816 w 3134700"/>
              <a:gd name="connsiteY294" fmla="*/ 1462173 h 3015820"/>
              <a:gd name="connsiteX295" fmla="*/ 2756374 w 3134700"/>
              <a:gd name="connsiteY295" fmla="*/ 1556743 h 3015820"/>
              <a:gd name="connsiteX296" fmla="*/ 2810421 w 3134700"/>
              <a:gd name="connsiteY296" fmla="*/ 1610783 h 3015820"/>
              <a:gd name="connsiteX297" fmla="*/ 2837444 w 3134700"/>
              <a:gd name="connsiteY297" fmla="*/ 1678333 h 3015820"/>
              <a:gd name="connsiteX298" fmla="*/ 2864467 w 3134700"/>
              <a:gd name="connsiteY298" fmla="*/ 1718863 h 3015820"/>
              <a:gd name="connsiteX299" fmla="*/ 2810421 w 3134700"/>
              <a:gd name="connsiteY299" fmla="*/ 1705353 h 3015820"/>
              <a:gd name="connsiteX300" fmla="*/ 2594235 w 3134700"/>
              <a:gd name="connsiteY300" fmla="*/ 1313564 h 3015820"/>
              <a:gd name="connsiteX301" fmla="*/ 2364537 w 3134700"/>
              <a:gd name="connsiteY301" fmla="*/ 786675 h 3015820"/>
              <a:gd name="connsiteX302" fmla="*/ 2175374 w 3134700"/>
              <a:gd name="connsiteY302" fmla="*/ 367866 h 3015820"/>
              <a:gd name="connsiteX303" fmla="*/ 1986211 w 3134700"/>
              <a:gd name="connsiteY303" fmla="*/ 178726 h 3015820"/>
              <a:gd name="connsiteX304" fmla="*/ 1905141 w 3134700"/>
              <a:gd name="connsiteY304" fmla="*/ 165216 h 3015820"/>
              <a:gd name="connsiteX305" fmla="*/ 1688955 w 3134700"/>
              <a:gd name="connsiteY305" fmla="*/ 219256 h 3015820"/>
              <a:gd name="connsiteX306" fmla="*/ 1553839 w 3134700"/>
              <a:gd name="connsiteY306" fmla="*/ 340846 h 3015820"/>
              <a:gd name="connsiteX307" fmla="*/ 1472769 w 3134700"/>
              <a:gd name="connsiteY307" fmla="*/ 435416 h 3015820"/>
              <a:gd name="connsiteX308" fmla="*/ 1391699 w 3134700"/>
              <a:gd name="connsiteY308" fmla="*/ 502965 h 3015820"/>
              <a:gd name="connsiteX309" fmla="*/ 1229559 w 3134700"/>
              <a:gd name="connsiteY309" fmla="*/ 746145 h 3015820"/>
              <a:gd name="connsiteX310" fmla="*/ 1202536 w 3134700"/>
              <a:gd name="connsiteY310" fmla="*/ 840715 h 3015820"/>
              <a:gd name="connsiteX311" fmla="*/ 1162001 w 3134700"/>
              <a:gd name="connsiteY311" fmla="*/ 962304 h 3015820"/>
              <a:gd name="connsiteX312" fmla="*/ 1175513 w 3134700"/>
              <a:gd name="connsiteY312" fmla="*/ 1151444 h 3015820"/>
              <a:gd name="connsiteX313" fmla="*/ 1229559 w 3134700"/>
              <a:gd name="connsiteY313" fmla="*/ 1205484 h 3015820"/>
              <a:gd name="connsiteX314" fmla="*/ 1324141 w 3134700"/>
              <a:gd name="connsiteY314" fmla="*/ 1259524 h 3015820"/>
              <a:gd name="connsiteX315" fmla="*/ 1418722 w 3134700"/>
              <a:gd name="connsiteY315" fmla="*/ 1327074 h 3015820"/>
              <a:gd name="connsiteX316" fmla="*/ 1824071 w 3134700"/>
              <a:gd name="connsiteY316" fmla="*/ 1462173 h 3015820"/>
              <a:gd name="connsiteX317" fmla="*/ 1918653 w 3134700"/>
              <a:gd name="connsiteY317" fmla="*/ 1489193 h 3015820"/>
              <a:gd name="connsiteX318" fmla="*/ 2242932 w 3134700"/>
              <a:gd name="connsiteY318" fmla="*/ 1529723 h 3015820"/>
              <a:gd name="connsiteX319" fmla="*/ 2310490 w 3134700"/>
              <a:gd name="connsiteY319" fmla="*/ 1556743 h 3015820"/>
              <a:gd name="connsiteX320" fmla="*/ 2742863 w 3134700"/>
              <a:gd name="connsiteY320" fmla="*/ 1556743 h 3015820"/>
              <a:gd name="connsiteX321" fmla="*/ 2864467 w 3134700"/>
              <a:gd name="connsiteY321" fmla="*/ 1408134 h 3015820"/>
              <a:gd name="connsiteX322" fmla="*/ 2891491 w 3134700"/>
              <a:gd name="connsiteY322" fmla="*/ 1313564 h 3015820"/>
              <a:gd name="connsiteX323" fmla="*/ 2932025 w 3134700"/>
              <a:gd name="connsiteY323" fmla="*/ 1191974 h 3015820"/>
              <a:gd name="connsiteX324" fmla="*/ 2918514 w 3134700"/>
              <a:gd name="connsiteY324" fmla="*/ 1151444 h 3015820"/>
              <a:gd name="connsiteX325" fmla="*/ 2715839 w 3134700"/>
              <a:gd name="connsiteY325" fmla="*/ 1205484 h 3015820"/>
              <a:gd name="connsiteX326" fmla="*/ 2607746 w 3134700"/>
              <a:gd name="connsiteY326" fmla="*/ 1313564 h 3015820"/>
              <a:gd name="connsiteX327" fmla="*/ 2580723 w 3134700"/>
              <a:gd name="connsiteY327" fmla="*/ 1394624 h 3015820"/>
              <a:gd name="connsiteX328" fmla="*/ 2580723 w 3134700"/>
              <a:gd name="connsiteY328" fmla="*/ 1840453 h 3015820"/>
              <a:gd name="connsiteX329" fmla="*/ 2621258 w 3134700"/>
              <a:gd name="connsiteY329" fmla="*/ 1921513 h 3015820"/>
              <a:gd name="connsiteX330" fmla="*/ 2648281 w 3134700"/>
              <a:gd name="connsiteY330" fmla="*/ 1989062 h 3015820"/>
              <a:gd name="connsiteX331" fmla="*/ 2756374 w 3134700"/>
              <a:gd name="connsiteY331" fmla="*/ 2070122 h 3015820"/>
              <a:gd name="connsiteX332" fmla="*/ 2810421 w 3134700"/>
              <a:gd name="connsiteY332" fmla="*/ 2083632 h 3015820"/>
              <a:gd name="connsiteX333" fmla="*/ 2932025 w 3134700"/>
              <a:gd name="connsiteY333" fmla="*/ 2056612 h 3015820"/>
              <a:gd name="connsiteX334" fmla="*/ 2796909 w 3134700"/>
              <a:gd name="connsiteY334" fmla="*/ 1718863 h 3015820"/>
              <a:gd name="connsiteX335" fmla="*/ 2540188 w 3134700"/>
              <a:gd name="connsiteY335" fmla="*/ 1556743 h 3015820"/>
              <a:gd name="connsiteX336" fmla="*/ 2445607 w 3134700"/>
              <a:gd name="connsiteY336" fmla="*/ 1529723 h 3015820"/>
              <a:gd name="connsiteX337" fmla="*/ 2296979 w 3134700"/>
              <a:gd name="connsiteY337" fmla="*/ 1516213 h 3015820"/>
              <a:gd name="connsiteX338" fmla="*/ 2067281 w 3134700"/>
              <a:gd name="connsiteY338" fmla="*/ 1610783 h 3015820"/>
              <a:gd name="connsiteX339" fmla="*/ 1972699 w 3134700"/>
              <a:gd name="connsiteY339" fmla="*/ 1718863 h 3015820"/>
              <a:gd name="connsiteX340" fmla="*/ 1891629 w 3134700"/>
              <a:gd name="connsiteY340" fmla="*/ 1867473 h 3015820"/>
              <a:gd name="connsiteX341" fmla="*/ 1810560 w 3134700"/>
              <a:gd name="connsiteY341" fmla="*/ 2056612 h 3015820"/>
              <a:gd name="connsiteX342" fmla="*/ 1783536 w 3134700"/>
              <a:gd name="connsiteY342" fmla="*/ 2164692 h 3015820"/>
              <a:gd name="connsiteX343" fmla="*/ 1797048 w 3134700"/>
              <a:gd name="connsiteY343" fmla="*/ 2407872 h 3015820"/>
              <a:gd name="connsiteX344" fmla="*/ 1891629 w 3134700"/>
              <a:gd name="connsiteY344" fmla="*/ 2380852 h 3015820"/>
              <a:gd name="connsiteX345" fmla="*/ 1702467 w 3134700"/>
              <a:gd name="connsiteY345" fmla="*/ 2218732 h 3015820"/>
              <a:gd name="connsiteX346" fmla="*/ 1202536 w 3134700"/>
              <a:gd name="connsiteY346" fmla="*/ 2029592 h 3015820"/>
              <a:gd name="connsiteX347" fmla="*/ 999861 w 3134700"/>
              <a:gd name="connsiteY347" fmla="*/ 2083632 h 3015820"/>
              <a:gd name="connsiteX348" fmla="*/ 932303 w 3134700"/>
              <a:gd name="connsiteY348" fmla="*/ 2259262 h 3015820"/>
              <a:gd name="connsiteX349" fmla="*/ 986350 w 3134700"/>
              <a:gd name="connsiteY349" fmla="*/ 2529461 h 3015820"/>
              <a:gd name="connsiteX350" fmla="*/ 1162001 w 3134700"/>
              <a:gd name="connsiteY350" fmla="*/ 2651051 h 3015820"/>
              <a:gd name="connsiteX351" fmla="*/ 1270094 w 3134700"/>
              <a:gd name="connsiteY351" fmla="*/ 2637541 h 3015820"/>
              <a:gd name="connsiteX352" fmla="*/ 1310629 w 3134700"/>
              <a:gd name="connsiteY352" fmla="*/ 2569991 h 3015820"/>
              <a:gd name="connsiteX353" fmla="*/ 1337652 w 3134700"/>
              <a:gd name="connsiteY353" fmla="*/ 2313302 h 3015820"/>
              <a:gd name="connsiteX354" fmla="*/ 1297117 w 3134700"/>
              <a:gd name="connsiteY354" fmla="*/ 2016082 h 3015820"/>
              <a:gd name="connsiteX355" fmla="*/ 1053908 w 3134700"/>
              <a:gd name="connsiteY355" fmla="*/ 1732373 h 3015820"/>
              <a:gd name="connsiteX356" fmla="*/ 972838 w 3134700"/>
              <a:gd name="connsiteY356" fmla="*/ 1691843 h 3015820"/>
              <a:gd name="connsiteX357" fmla="*/ 905280 w 3134700"/>
              <a:gd name="connsiteY357" fmla="*/ 1678333 h 3015820"/>
              <a:gd name="connsiteX358" fmla="*/ 810699 w 3134700"/>
              <a:gd name="connsiteY358" fmla="*/ 1705353 h 3015820"/>
              <a:gd name="connsiteX359" fmla="*/ 797187 w 3134700"/>
              <a:gd name="connsiteY359" fmla="*/ 1786413 h 3015820"/>
              <a:gd name="connsiteX360" fmla="*/ 837722 w 3134700"/>
              <a:gd name="connsiteY360" fmla="*/ 1975552 h 3015820"/>
              <a:gd name="connsiteX361" fmla="*/ 1013373 w 3134700"/>
              <a:gd name="connsiteY361" fmla="*/ 2110652 h 3015820"/>
              <a:gd name="connsiteX362" fmla="*/ 1175513 w 3134700"/>
              <a:gd name="connsiteY362" fmla="*/ 2205222 h 3015820"/>
              <a:gd name="connsiteX363" fmla="*/ 1283606 w 3134700"/>
              <a:gd name="connsiteY363" fmla="*/ 2232242 h 3015820"/>
              <a:gd name="connsiteX364" fmla="*/ 1351164 w 3134700"/>
              <a:gd name="connsiteY364" fmla="*/ 2259262 h 3015820"/>
              <a:gd name="connsiteX365" fmla="*/ 1418722 w 3134700"/>
              <a:gd name="connsiteY365" fmla="*/ 2191712 h 3015820"/>
              <a:gd name="connsiteX366" fmla="*/ 1297117 w 3134700"/>
              <a:gd name="connsiteY366" fmla="*/ 1867473 h 3015820"/>
              <a:gd name="connsiteX367" fmla="*/ 1121466 w 3134700"/>
              <a:gd name="connsiteY367" fmla="*/ 1664823 h 3015820"/>
              <a:gd name="connsiteX368" fmla="*/ 999861 w 3134700"/>
              <a:gd name="connsiteY368" fmla="*/ 1489193 h 3015820"/>
              <a:gd name="connsiteX369" fmla="*/ 891768 w 3134700"/>
              <a:gd name="connsiteY369" fmla="*/ 1381114 h 3015820"/>
              <a:gd name="connsiteX370" fmla="*/ 783675 w 3134700"/>
              <a:gd name="connsiteY370" fmla="*/ 1218994 h 3015820"/>
              <a:gd name="connsiteX371" fmla="*/ 864745 w 3134700"/>
              <a:gd name="connsiteY371" fmla="*/ 1164954 h 3015820"/>
              <a:gd name="connsiteX372" fmla="*/ 1351164 w 3134700"/>
              <a:gd name="connsiteY372" fmla="*/ 1124424 h 3015820"/>
              <a:gd name="connsiteX373" fmla="*/ 1391699 w 3134700"/>
              <a:gd name="connsiteY373" fmla="*/ 1056874 h 3015820"/>
              <a:gd name="connsiteX374" fmla="*/ 1378187 w 3134700"/>
              <a:gd name="connsiteY374" fmla="*/ 557005 h 3015820"/>
              <a:gd name="connsiteX375" fmla="*/ 1459257 w 3134700"/>
              <a:gd name="connsiteY375" fmla="*/ 462435 h 3015820"/>
              <a:gd name="connsiteX376" fmla="*/ 1594373 w 3134700"/>
              <a:gd name="connsiteY376" fmla="*/ 408396 h 3015820"/>
              <a:gd name="connsiteX377" fmla="*/ 1918653 w 3134700"/>
              <a:gd name="connsiteY377" fmla="*/ 421906 h 3015820"/>
              <a:gd name="connsiteX378" fmla="*/ 2067281 w 3134700"/>
              <a:gd name="connsiteY378" fmla="*/ 529985 h 3015820"/>
              <a:gd name="connsiteX379" fmla="*/ 2378048 w 3134700"/>
              <a:gd name="connsiteY379" fmla="*/ 786675 h 3015820"/>
              <a:gd name="connsiteX380" fmla="*/ 2459118 w 3134700"/>
              <a:gd name="connsiteY380" fmla="*/ 854225 h 3015820"/>
              <a:gd name="connsiteX381" fmla="*/ 2526676 w 3134700"/>
              <a:gd name="connsiteY381" fmla="*/ 908265 h 3015820"/>
              <a:gd name="connsiteX382" fmla="*/ 2621258 w 3134700"/>
              <a:gd name="connsiteY382" fmla="*/ 948794 h 3015820"/>
              <a:gd name="connsiteX383" fmla="*/ 2648281 w 3134700"/>
              <a:gd name="connsiteY383" fmla="*/ 1043364 h 3015820"/>
              <a:gd name="connsiteX384" fmla="*/ 2823932 w 3134700"/>
              <a:gd name="connsiteY384" fmla="*/ 1327074 h 3015820"/>
              <a:gd name="connsiteX385" fmla="*/ 3134700 w 3134700"/>
              <a:gd name="connsiteY385" fmla="*/ 1651313 h 3015820"/>
              <a:gd name="connsiteX386" fmla="*/ 3121188 w 3134700"/>
              <a:gd name="connsiteY386" fmla="*/ 1786413 h 3015820"/>
              <a:gd name="connsiteX387" fmla="*/ 3040119 w 3134700"/>
              <a:gd name="connsiteY387" fmla="*/ 1908003 h 3015820"/>
              <a:gd name="connsiteX388" fmla="*/ 2986072 w 3134700"/>
              <a:gd name="connsiteY388" fmla="*/ 1975552 h 3015820"/>
              <a:gd name="connsiteX389" fmla="*/ 2945537 w 3134700"/>
              <a:gd name="connsiteY389" fmla="*/ 2002572 h 3015820"/>
              <a:gd name="connsiteX390" fmla="*/ 2837444 w 3134700"/>
              <a:gd name="connsiteY390" fmla="*/ 2083632 h 3015820"/>
              <a:gd name="connsiteX391" fmla="*/ 2296979 w 3134700"/>
              <a:gd name="connsiteY391" fmla="*/ 2529461 h 3015820"/>
              <a:gd name="connsiteX392" fmla="*/ 2121327 w 3134700"/>
              <a:gd name="connsiteY392" fmla="*/ 2718601 h 3015820"/>
              <a:gd name="connsiteX393" fmla="*/ 2161862 w 3134700"/>
              <a:gd name="connsiteY393" fmla="*/ 2772641 h 3015820"/>
              <a:gd name="connsiteX394" fmla="*/ 2526676 w 3134700"/>
              <a:gd name="connsiteY394" fmla="*/ 2732111 h 3015820"/>
              <a:gd name="connsiteX395" fmla="*/ 2742863 w 3134700"/>
              <a:gd name="connsiteY395" fmla="*/ 2434891 h 3015820"/>
              <a:gd name="connsiteX396" fmla="*/ 2702328 w 3134700"/>
              <a:gd name="connsiteY396" fmla="*/ 2367342 h 3015820"/>
              <a:gd name="connsiteX397" fmla="*/ 2607746 w 3134700"/>
              <a:gd name="connsiteY397" fmla="*/ 2353832 h 3015820"/>
              <a:gd name="connsiteX398" fmla="*/ 2324002 w 3134700"/>
              <a:gd name="connsiteY398" fmla="*/ 2299792 h 3015820"/>
              <a:gd name="connsiteX399" fmla="*/ 1743001 w 3134700"/>
              <a:gd name="connsiteY399" fmla="*/ 2313302 h 3015820"/>
              <a:gd name="connsiteX400" fmla="*/ 1567350 w 3134700"/>
              <a:gd name="connsiteY400" fmla="*/ 2340322 h 3015820"/>
              <a:gd name="connsiteX401" fmla="*/ 1256583 w 3134700"/>
              <a:gd name="connsiteY401" fmla="*/ 2353832 h 3015820"/>
              <a:gd name="connsiteX402" fmla="*/ 864745 w 3134700"/>
              <a:gd name="connsiteY402" fmla="*/ 2124162 h 3015820"/>
              <a:gd name="connsiteX403" fmla="*/ 608024 w 3134700"/>
              <a:gd name="connsiteY403" fmla="*/ 1948532 h 3015820"/>
              <a:gd name="connsiteX404" fmla="*/ 567489 w 3134700"/>
              <a:gd name="connsiteY404" fmla="*/ 1894493 h 3015820"/>
              <a:gd name="connsiteX405" fmla="*/ 499931 w 3134700"/>
              <a:gd name="connsiteY405" fmla="*/ 1759393 h 3015820"/>
              <a:gd name="connsiteX406" fmla="*/ 486419 w 3134700"/>
              <a:gd name="connsiteY406" fmla="*/ 1705353 h 3015820"/>
              <a:gd name="connsiteX407" fmla="*/ 621536 w 3134700"/>
              <a:gd name="connsiteY407" fmla="*/ 1489193 h 3015820"/>
              <a:gd name="connsiteX408" fmla="*/ 891768 w 3134700"/>
              <a:gd name="connsiteY408" fmla="*/ 1448663 h 3015820"/>
              <a:gd name="connsiteX409" fmla="*/ 2026746 w 3134700"/>
              <a:gd name="connsiteY409" fmla="*/ 1502703 h 3015820"/>
              <a:gd name="connsiteX410" fmla="*/ 2040257 w 3134700"/>
              <a:gd name="connsiteY410" fmla="*/ 1408134 h 3015820"/>
              <a:gd name="connsiteX411" fmla="*/ 1918653 w 3134700"/>
              <a:gd name="connsiteY411" fmla="*/ 1056874 h 3015820"/>
              <a:gd name="connsiteX412" fmla="*/ 1824071 w 3134700"/>
              <a:gd name="connsiteY412" fmla="*/ 894755 h 3015820"/>
              <a:gd name="connsiteX413" fmla="*/ 1715978 w 3134700"/>
              <a:gd name="connsiteY413" fmla="*/ 786675 h 3015820"/>
              <a:gd name="connsiteX414" fmla="*/ 1594373 w 3134700"/>
              <a:gd name="connsiteY414" fmla="*/ 678595 h 3015820"/>
              <a:gd name="connsiteX415" fmla="*/ 1378187 w 3134700"/>
              <a:gd name="connsiteY415" fmla="*/ 570515 h 3015820"/>
              <a:gd name="connsiteX416" fmla="*/ 1297117 w 3134700"/>
              <a:gd name="connsiteY416" fmla="*/ 557005 h 3015820"/>
              <a:gd name="connsiteX417" fmla="*/ 1175513 w 3134700"/>
              <a:gd name="connsiteY417" fmla="*/ 624555 h 3015820"/>
              <a:gd name="connsiteX418" fmla="*/ 1310629 w 3134700"/>
              <a:gd name="connsiteY418" fmla="*/ 1002834 h 3015820"/>
              <a:gd name="connsiteX419" fmla="*/ 1459257 w 3134700"/>
              <a:gd name="connsiteY419" fmla="*/ 1205484 h 3015820"/>
              <a:gd name="connsiteX420" fmla="*/ 1797048 w 3134700"/>
              <a:gd name="connsiteY420" fmla="*/ 1556743 h 3015820"/>
              <a:gd name="connsiteX421" fmla="*/ 1945676 w 3134700"/>
              <a:gd name="connsiteY421" fmla="*/ 1718863 h 3015820"/>
              <a:gd name="connsiteX422" fmla="*/ 2405072 w 3134700"/>
              <a:gd name="connsiteY422" fmla="*/ 2043102 h 3015820"/>
              <a:gd name="connsiteX423" fmla="*/ 2540188 w 3134700"/>
              <a:gd name="connsiteY423" fmla="*/ 2097142 h 3015820"/>
              <a:gd name="connsiteX424" fmla="*/ 2796909 w 3134700"/>
              <a:gd name="connsiteY424" fmla="*/ 2232242 h 3015820"/>
              <a:gd name="connsiteX425" fmla="*/ 2864467 w 3134700"/>
              <a:gd name="connsiteY425" fmla="*/ 2245752 h 3015820"/>
              <a:gd name="connsiteX426" fmla="*/ 2918514 w 3134700"/>
              <a:gd name="connsiteY426" fmla="*/ 2218732 h 3015820"/>
              <a:gd name="connsiteX427" fmla="*/ 2877979 w 3134700"/>
              <a:gd name="connsiteY427" fmla="*/ 1799923 h 3015820"/>
              <a:gd name="connsiteX428" fmla="*/ 2850956 w 3134700"/>
              <a:gd name="connsiteY428" fmla="*/ 1759393 h 3015820"/>
              <a:gd name="connsiteX429" fmla="*/ 2837444 w 3134700"/>
              <a:gd name="connsiteY429" fmla="*/ 1705353 h 3015820"/>
              <a:gd name="connsiteX430" fmla="*/ 2810421 w 3134700"/>
              <a:gd name="connsiteY430" fmla="*/ 1610783 h 3015820"/>
              <a:gd name="connsiteX431" fmla="*/ 2756374 w 3134700"/>
              <a:gd name="connsiteY431" fmla="*/ 1273034 h 3015820"/>
              <a:gd name="connsiteX432" fmla="*/ 2594235 w 3134700"/>
              <a:gd name="connsiteY432" fmla="*/ 948794 h 3015820"/>
              <a:gd name="connsiteX433" fmla="*/ 2445607 w 3134700"/>
              <a:gd name="connsiteY433" fmla="*/ 827205 h 3015820"/>
              <a:gd name="connsiteX434" fmla="*/ 2351025 w 3134700"/>
              <a:gd name="connsiteY434" fmla="*/ 813695 h 3015820"/>
              <a:gd name="connsiteX435" fmla="*/ 2296979 w 3134700"/>
              <a:gd name="connsiteY435" fmla="*/ 881245 h 3015820"/>
              <a:gd name="connsiteX436" fmla="*/ 2256444 w 3134700"/>
              <a:gd name="connsiteY436" fmla="*/ 989324 h 3015820"/>
              <a:gd name="connsiteX437" fmla="*/ 2202397 w 3134700"/>
              <a:gd name="connsiteY437" fmla="*/ 1083894 h 3015820"/>
              <a:gd name="connsiteX438" fmla="*/ 2148351 w 3134700"/>
              <a:gd name="connsiteY438" fmla="*/ 1191974 h 3015820"/>
              <a:gd name="connsiteX439" fmla="*/ 1918653 w 3134700"/>
              <a:gd name="connsiteY439" fmla="*/ 1462173 h 3015820"/>
              <a:gd name="connsiteX440" fmla="*/ 1851095 w 3134700"/>
              <a:gd name="connsiteY440" fmla="*/ 1543233 h 3015820"/>
              <a:gd name="connsiteX441" fmla="*/ 1783536 w 3134700"/>
              <a:gd name="connsiteY441" fmla="*/ 1651313 h 3015820"/>
              <a:gd name="connsiteX442" fmla="*/ 1607885 w 3134700"/>
              <a:gd name="connsiteY442" fmla="*/ 2056612 h 3015820"/>
              <a:gd name="connsiteX443" fmla="*/ 1567350 w 3134700"/>
              <a:gd name="connsiteY443" fmla="*/ 2178202 h 3015820"/>
              <a:gd name="connsiteX444" fmla="*/ 1513304 w 3134700"/>
              <a:gd name="connsiteY444" fmla="*/ 2421382 h 3015820"/>
              <a:gd name="connsiteX445" fmla="*/ 1486280 w 3134700"/>
              <a:gd name="connsiteY445" fmla="*/ 2475421 h 3015820"/>
              <a:gd name="connsiteX446" fmla="*/ 1472769 w 3134700"/>
              <a:gd name="connsiteY446" fmla="*/ 2515951 h 3015820"/>
              <a:gd name="connsiteX447" fmla="*/ 1702467 w 3134700"/>
              <a:gd name="connsiteY447" fmla="*/ 2502441 h 3015820"/>
              <a:gd name="connsiteX448" fmla="*/ 2026746 w 3134700"/>
              <a:gd name="connsiteY448" fmla="*/ 2367342 h 3015820"/>
              <a:gd name="connsiteX449" fmla="*/ 2175374 w 3134700"/>
              <a:gd name="connsiteY449" fmla="*/ 2259262 h 3015820"/>
              <a:gd name="connsiteX450" fmla="*/ 2351025 w 3134700"/>
              <a:gd name="connsiteY450" fmla="*/ 2070122 h 3015820"/>
              <a:gd name="connsiteX451" fmla="*/ 2405072 w 3134700"/>
              <a:gd name="connsiteY451" fmla="*/ 1989062 h 3015820"/>
              <a:gd name="connsiteX452" fmla="*/ 2418583 w 3134700"/>
              <a:gd name="connsiteY452" fmla="*/ 1908003 h 3015820"/>
              <a:gd name="connsiteX453" fmla="*/ 2378048 w 3134700"/>
              <a:gd name="connsiteY453" fmla="*/ 1826943 h 3015820"/>
              <a:gd name="connsiteX454" fmla="*/ 2202397 w 3134700"/>
              <a:gd name="connsiteY454" fmla="*/ 1786413 h 3015820"/>
              <a:gd name="connsiteX455" fmla="*/ 499931 w 3134700"/>
              <a:gd name="connsiteY455" fmla="*/ 1772903 h 3015820"/>
              <a:gd name="connsiteX456" fmla="*/ 526954 w 3134700"/>
              <a:gd name="connsiteY456" fmla="*/ 1691843 h 3015820"/>
              <a:gd name="connsiteX457" fmla="*/ 540466 w 3134700"/>
              <a:gd name="connsiteY457" fmla="*/ 1610783 h 3015820"/>
              <a:gd name="connsiteX458" fmla="*/ 567489 w 3134700"/>
              <a:gd name="connsiteY458" fmla="*/ 1462173 h 3015820"/>
              <a:gd name="connsiteX459" fmla="*/ 581001 w 3134700"/>
              <a:gd name="connsiteY459" fmla="*/ 1259524 h 3015820"/>
              <a:gd name="connsiteX460" fmla="*/ 608024 w 3134700"/>
              <a:gd name="connsiteY460" fmla="*/ 1205484 h 3015820"/>
              <a:gd name="connsiteX461" fmla="*/ 702605 w 3134700"/>
              <a:gd name="connsiteY461" fmla="*/ 1083894 h 3015820"/>
              <a:gd name="connsiteX462" fmla="*/ 783675 w 3134700"/>
              <a:gd name="connsiteY462" fmla="*/ 1056874 h 3015820"/>
              <a:gd name="connsiteX463" fmla="*/ 1013373 w 3134700"/>
              <a:gd name="connsiteY463" fmla="*/ 989324 h 3015820"/>
              <a:gd name="connsiteX464" fmla="*/ 1540327 w 3134700"/>
              <a:gd name="connsiteY464" fmla="*/ 1218994 h 3015820"/>
              <a:gd name="connsiteX465" fmla="*/ 1648420 w 3134700"/>
              <a:gd name="connsiteY465" fmla="*/ 1340584 h 3015820"/>
              <a:gd name="connsiteX466" fmla="*/ 1878118 w 3134700"/>
              <a:gd name="connsiteY466" fmla="*/ 1583763 h 3015820"/>
              <a:gd name="connsiteX467" fmla="*/ 1945676 w 3134700"/>
              <a:gd name="connsiteY467" fmla="*/ 1678333 h 3015820"/>
              <a:gd name="connsiteX468" fmla="*/ 2067281 w 3134700"/>
              <a:gd name="connsiteY468" fmla="*/ 1813433 h 3015820"/>
              <a:gd name="connsiteX469" fmla="*/ 2134839 w 3134700"/>
              <a:gd name="connsiteY469" fmla="*/ 1962042 h 3015820"/>
              <a:gd name="connsiteX470" fmla="*/ 2107816 w 3134700"/>
              <a:gd name="connsiteY470" fmla="*/ 2016082 h 3015820"/>
              <a:gd name="connsiteX471" fmla="*/ 1810560 w 3134700"/>
              <a:gd name="connsiteY471" fmla="*/ 2178202 h 3015820"/>
              <a:gd name="connsiteX472" fmla="*/ 1675443 w 3134700"/>
              <a:gd name="connsiteY472" fmla="*/ 2205222 h 3015820"/>
              <a:gd name="connsiteX473" fmla="*/ 1283606 w 3134700"/>
              <a:gd name="connsiteY473" fmla="*/ 2218732 h 3015820"/>
              <a:gd name="connsiteX474" fmla="*/ 1405211 w 3134700"/>
              <a:gd name="connsiteY474" fmla="*/ 2434891 h 3015820"/>
              <a:gd name="connsiteX475" fmla="*/ 1661932 w 3134700"/>
              <a:gd name="connsiteY475" fmla="*/ 2745621 h 3015820"/>
              <a:gd name="connsiteX476" fmla="*/ 1770025 w 3134700"/>
              <a:gd name="connsiteY476" fmla="*/ 2867211 h 3015820"/>
              <a:gd name="connsiteX477" fmla="*/ 1918653 w 3134700"/>
              <a:gd name="connsiteY477" fmla="*/ 2948270 h 3015820"/>
              <a:gd name="connsiteX478" fmla="*/ 1999723 w 3134700"/>
              <a:gd name="connsiteY478" fmla="*/ 2907741 h 3015820"/>
              <a:gd name="connsiteX479" fmla="*/ 2026746 w 3134700"/>
              <a:gd name="connsiteY479" fmla="*/ 2799661 h 3015820"/>
              <a:gd name="connsiteX480" fmla="*/ 2067281 w 3134700"/>
              <a:gd name="connsiteY480" fmla="*/ 2705091 h 3015820"/>
              <a:gd name="connsiteX481" fmla="*/ 2229420 w 3134700"/>
              <a:gd name="connsiteY481" fmla="*/ 2502441 h 3015820"/>
              <a:gd name="connsiteX482" fmla="*/ 2296979 w 3134700"/>
              <a:gd name="connsiteY482" fmla="*/ 2407872 h 3015820"/>
              <a:gd name="connsiteX483" fmla="*/ 2351025 w 3134700"/>
              <a:gd name="connsiteY483" fmla="*/ 2353832 h 3015820"/>
              <a:gd name="connsiteX484" fmla="*/ 2499653 w 3134700"/>
              <a:gd name="connsiteY484" fmla="*/ 2178202 h 3015820"/>
              <a:gd name="connsiteX485" fmla="*/ 2526676 w 3134700"/>
              <a:gd name="connsiteY485" fmla="*/ 2110652 h 3015820"/>
              <a:gd name="connsiteX486" fmla="*/ 2580723 w 3134700"/>
              <a:gd name="connsiteY486" fmla="*/ 2016082 h 3015820"/>
              <a:gd name="connsiteX487" fmla="*/ 2594235 w 3134700"/>
              <a:gd name="connsiteY487" fmla="*/ 1921513 h 3015820"/>
              <a:gd name="connsiteX488" fmla="*/ 2621258 w 3134700"/>
              <a:gd name="connsiteY488" fmla="*/ 1853963 h 3015820"/>
              <a:gd name="connsiteX489" fmla="*/ 2702328 w 3134700"/>
              <a:gd name="connsiteY489" fmla="*/ 1637803 h 3015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Lst>
            <a:rect l="l" t="t" r="r" b="b"/>
            <a:pathLst>
              <a:path w="3134700" h="3015820">
                <a:moveTo>
                  <a:pt x="1553839" y="3015820"/>
                </a:moveTo>
                <a:cubicBezTo>
                  <a:pt x="1576358" y="3011317"/>
                  <a:pt x="1600411" y="3011636"/>
                  <a:pt x="1621397" y="3002310"/>
                </a:cubicBezTo>
                <a:cubicBezTo>
                  <a:pt x="1711187" y="2962408"/>
                  <a:pt x="1645064" y="2973023"/>
                  <a:pt x="1702467" y="2934760"/>
                </a:cubicBezTo>
                <a:cubicBezTo>
                  <a:pt x="1719226" y="2923589"/>
                  <a:pt x="1738498" y="2916747"/>
                  <a:pt x="1756513" y="2907741"/>
                </a:cubicBezTo>
                <a:cubicBezTo>
                  <a:pt x="1774529" y="2885224"/>
                  <a:pt x="1789006" y="2859348"/>
                  <a:pt x="1810560" y="2840191"/>
                </a:cubicBezTo>
                <a:cubicBezTo>
                  <a:pt x="1830189" y="2822745"/>
                  <a:pt x="1856603" y="2814720"/>
                  <a:pt x="1878118" y="2799661"/>
                </a:cubicBezTo>
                <a:cubicBezTo>
                  <a:pt x="1901744" y="2783125"/>
                  <a:pt x="1922605" y="2762922"/>
                  <a:pt x="1945676" y="2745621"/>
                </a:cubicBezTo>
                <a:cubicBezTo>
                  <a:pt x="1958667" y="2735879"/>
                  <a:pt x="1972699" y="2727608"/>
                  <a:pt x="1986211" y="2718601"/>
                </a:cubicBezTo>
                <a:cubicBezTo>
                  <a:pt x="1995219" y="2705091"/>
                  <a:pt x="2010564" y="2694088"/>
                  <a:pt x="2013234" y="2678071"/>
                </a:cubicBezTo>
                <a:cubicBezTo>
                  <a:pt x="2018246" y="2648004"/>
                  <a:pt x="1989622" y="2627441"/>
                  <a:pt x="1972699" y="2610521"/>
                </a:cubicBezTo>
                <a:cubicBezTo>
                  <a:pt x="1968195" y="2597011"/>
                  <a:pt x="1966516" y="2582202"/>
                  <a:pt x="1959188" y="2569991"/>
                </a:cubicBezTo>
                <a:cubicBezTo>
                  <a:pt x="1952634" y="2559068"/>
                  <a:pt x="1939808" y="2553161"/>
                  <a:pt x="1932164" y="2542971"/>
                </a:cubicBezTo>
                <a:cubicBezTo>
                  <a:pt x="1912677" y="2516992"/>
                  <a:pt x="1892643" y="2490957"/>
                  <a:pt x="1878118" y="2461911"/>
                </a:cubicBezTo>
                <a:cubicBezTo>
                  <a:pt x="1856712" y="2419104"/>
                  <a:pt x="1845640" y="2388907"/>
                  <a:pt x="1810560" y="2353832"/>
                </a:cubicBezTo>
                <a:cubicBezTo>
                  <a:pt x="1799077" y="2342350"/>
                  <a:pt x="1783537" y="2335819"/>
                  <a:pt x="1770025" y="2326812"/>
                </a:cubicBezTo>
                <a:cubicBezTo>
                  <a:pt x="1706338" y="2231295"/>
                  <a:pt x="1786264" y="2349544"/>
                  <a:pt x="1702467" y="2232242"/>
                </a:cubicBezTo>
                <a:cubicBezTo>
                  <a:pt x="1693028" y="2219029"/>
                  <a:pt x="1684451" y="2205222"/>
                  <a:pt x="1675443" y="2191712"/>
                </a:cubicBezTo>
                <a:cubicBezTo>
                  <a:pt x="1633024" y="2064465"/>
                  <a:pt x="1694257" y="2228009"/>
                  <a:pt x="1634908" y="2124162"/>
                </a:cubicBezTo>
                <a:cubicBezTo>
                  <a:pt x="1622875" y="2103106"/>
                  <a:pt x="1618732" y="2078303"/>
                  <a:pt x="1607885" y="2056612"/>
                </a:cubicBezTo>
                <a:cubicBezTo>
                  <a:pt x="1593592" y="2028030"/>
                  <a:pt x="1555629" y="1986521"/>
                  <a:pt x="1540327" y="1962042"/>
                </a:cubicBezTo>
                <a:cubicBezTo>
                  <a:pt x="1510887" y="1914945"/>
                  <a:pt x="1512761" y="1905830"/>
                  <a:pt x="1499792" y="1853963"/>
                </a:cubicBezTo>
                <a:cubicBezTo>
                  <a:pt x="1504755" y="1729903"/>
                  <a:pt x="1497124" y="1568747"/>
                  <a:pt x="1526815" y="1435153"/>
                </a:cubicBezTo>
                <a:cubicBezTo>
                  <a:pt x="1529905" y="1421252"/>
                  <a:pt x="1533410" y="1407072"/>
                  <a:pt x="1540327" y="1394624"/>
                </a:cubicBezTo>
                <a:cubicBezTo>
                  <a:pt x="1703387" y="1101154"/>
                  <a:pt x="1519170" y="1463948"/>
                  <a:pt x="1621397" y="1259524"/>
                </a:cubicBezTo>
                <a:cubicBezTo>
                  <a:pt x="1625901" y="1241511"/>
                  <a:pt x="1628388" y="1222869"/>
                  <a:pt x="1634908" y="1205484"/>
                </a:cubicBezTo>
                <a:cubicBezTo>
                  <a:pt x="1653454" y="1156033"/>
                  <a:pt x="1670586" y="1139907"/>
                  <a:pt x="1702467" y="1097404"/>
                </a:cubicBezTo>
                <a:cubicBezTo>
                  <a:pt x="1711368" y="1070703"/>
                  <a:pt x="1719189" y="1035391"/>
                  <a:pt x="1743001" y="1016344"/>
                </a:cubicBezTo>
                <a:cubicBezTo>
                  <a:pt x="1754123" y="1007448"/>
                  <a:pt x="1770024" y="1007337"/>
                  <a:pt x="1783536" y="1002834"/>
                </a:cubicBezTo>
                <a:cubicBezTo>
                  <a:pt x="1821200" y="946346"/>
                  <a:pt x="1830494" y="920927"/>
                  <a:pt x="1878118" y="881245"/>
                </a:cubicBezTo>
                <a:cubicBezTo>
                  <a:pt x="1890593" y="870850"/>
                  <a:pt x="1905141" y="863232"/>
                  <a:pt x="1918653" y="854225"/>
                </a:cubicBezTo>
                <a:cubicBezTo>
                  <a:pt x="1900637" y="773165"/>
                  <a:pt x="1892041" y="689420"/>
                  <a:pt x="1864606" y="611045"/>
                </a:cubicBezTo>
                <a:cubicBezTo>
                  <a:pt x="1859241" y="595718"/>
                  <a:pt x="1838595" y="591286"/>
                  <a:pt x="1824071" y="584025"/>
                </a:cubicBezTo>
                <a:cubicBezTo>
                  <a:pt x="1793185" y="568584"/>
                  <a:pt x="1746812" y="564713"/>
                  <a:pt x="1715978" y="557005"/>
                </a:cubicBezTo>
                <a:cubicBezTo>
                  <a:pt x="1702161" y="553551"/>
                  <a:pt x="1688955" y="547998"/>
                  <a:pt x="1675443" y="543495"/>
                </a:cubicBezTo>
                <a:cubicBezTo>
                  <a:pt x="1652924" y="520978"/>
                  <a:pt x="1626994" y="501420"/>
                  <a:pt x="1607885" y="475945"/>
                </a:cubicBezTo>
                <a:cubicBezTo>
                  <a:pt x="1599340" y="464553"/>
                  <a:pt x="1602273" y="447265"/>
                  <a:pt x="1594373" y="435416"/>
                </a:cubicBezTo>
                <a:cubicBezTo>
                  <a:pt x="1583773" y="419519"/>
                  <a:pt x="1567350" y="408396"/>
                  <a:pt x="1553839" y="394886"/>
                </a:cubicBezTo>
                <a:cubicBezTo>
                  <a:pt x="1508800" y="399389"/>
                  <a:pt x="1461663" y="394084"/>
                  <a:pt x="1418722" y="408396"/>
                </a:cubicBezTo>
                <a:cubicBezTo>
                  <a:pt x="1403318" y="413530"/>
                  <a:pt x="1397249" y="433666"/>
                  <a:pt x="1391699" y="448925"/>
                </a:cubicBezTo>
                <a:cubicBezTo>
                  <a:pt x="1379007" y="483824"/>
                  <a:pt x="1373684" y="520978"/>
                  <a:pt x="1364676" y="557005"/>
                </a:cubicBezTo>
                <a:cubicBezTo>
                  <a:pt x="1373684" y="620052"/>
                  <a:pt x="1365831" y="687948"/>
                  <a:pt x="1391699" y="746145"/>
                </a:cubicBezTo>
                <a:cubicBezTo>
                  <a:pt x="1404890" y="775822"/>
                  <a:pt x="1449803" y="777222"/>
                  <a:pt x="1472769" y="800185"/>
                </a:cubicBezTo>
                <a:cubicBezTo>
                  <a:pt x="1504296" y="831708"/>
                  <a:pt x="1530253" y="870027"/>
                  <a:pt x="1567350" y="894755"/>
                </a:cubicBezTo>
                <a:cubicBezTo>
                  <a:pt x="1594373" y="912768"/>
                  <a:pt x="1623627" y="927818"/>
                  <a:pt x="1648420" y="948794"/>
                </a:cubicBezTo>
                <a:cubicBezTo>
                  <a:pt x="1682456" y="977590"/>
                  <a:pt x="1718268" y="1006270"/>
                  <a:pt x="1743001" y="1043364"/>
                </a:cubicBezTo>
                <a:cubicBezTo>
                  <a:pt x="1762373" y="1072417"/>
                  <a:pt x="1788217" y="1112801"/>
                  <a:pt x="1810560" y="1137934"/>
                </a:cubicBezTo>
                <a:cubicBezTo>
                  <a:pt x="1831718" y="1161734"/>
                  <a:pt x="1857146" y="1181519"/>
                  <a:pt x="1878118" y="1205484"/>
                </a:cubicBezTo>
                <a:cubicBezTo>
                  <a:pt x="1888811" y="1217703"/>
                  <a:pt x="1894745" y="1233541"/>
                  <a:pt x="1905141" y="1246014"/>
                </a:cubicBezTo>
                <a:cubicBezTo>
                  <a:pt x="1936507" y="1283649"/>
                  <a:pt x="1959963" y="1297258"/>
                  <a:pt x="1999723" y="1327074"/>
                </a:cubicBezTo>
                <a:cubicBezTo>
                  <a:pt x="2036580" y="1382353"/>
                  <a:pt x="2075600" y="1437246"/>
                  <a:pt x="2094304" y="1502703"/>
                </a:cubicBezTo>
                <a:cubicBezTo>
                  <a:pt x="2103312" y="1534226"/>
                  <a:pt x="2112878" y="1565595"/>
                  <a:pt x="2121327" y="1597273"/>
                </a:cubicBezTo>
                <a:cubicBezTo>
                  <a:pt x="2130897" y="1633155"/>
                  <a:pt x="2138411" y="1669572"/>
                  <a:pt x="2148351" y="1705353"/>
                </a:cubicBezTo>
                <a:cubicBezTo>
                  <a:pt x="2160936" y="1750654"/>
                  <a:pt x="2175374" y="1795420"/>
                  <a:pt x="2188885" y="1840453"/>
                </a:cubicBezTo>
                <a:cubicBezTo>
                  <a:pt x="2193389" y="1876479"/>
                  <a:pt x="2194789" y="1913031"/>
                  <a:pt x="2202397" y="1948532"/>
                </a:cubicBezTo>
                <a:cubicBezTo>
                  <a:pt x="2208366" y="1976382"/>
                  <a:pt x="2222511" y="2001961"/>
                  <a:pt x="2229420" y="2029592"/>
                </a:cubicBezTo>
                <a:cubicBezTo>
                  <a:pt x="2236065" y="2056167"/>
                  <a:pt x="2238428" y="2083632"/>
                  <a:pt x="2242932" y="2110652"/>
                </a:cubicBezTo>
                <a:cubicBezTo>
                  <a:pt x="2238428" y="2169195"/>
                  <a:pt x="2250039" y="2231305"/>
                  <a:pt x="2229420" y="2286282"/>
                </a:cubicBezTo>
                <a:cubicBezTo>
                  <a:pt x="2224093" y="2300485"/>
                  <a:pt x="2109563" y="2352898"/>
                  <a:pt x="2094304" y="2353832"/>
                </a:cubicBezTo>
                <a:cubicBezTo>
                  <a:pt x="1896453" y="2365944"/>
                  <a:pt x="1697963" y="2362839"/>
                  <a:pt x="1499792" y="2367342"/>
                </a:cubicBezTo>
                <a:cubicBezTo>
                  <a:pt x="1340579" y="2399181"/>
                  <a:pt x="1538765" y="2360847"/>
                  <a:pt x="1337652" y="2394362"/>
                </a:cubicBezTo>
                <a:cubicBezTo>
                  <a:pt x="1196028" y="2417963"/>
                  <a:pt x="1337539" y="2397088"/>
                  <a:pt x="1216048" y="2421382"/>
                </a:cubicBezTo>
                <a:cubicBezTo>
                  <a:pt x="1189184" y="2426754"/>
                  <a:pt x="1162206" y="2431866"/>
                  <a:pt x="1134978" y="2434891"/>
                </a:cubicBezTo>
                <a:cubicBezTo>
                  <a:pt x="1081076" y="2440879"/>
                  <a:pt x="1026885" y="2443898"/>
                  <a:pt x="972838" y="2448401"/>
                </a:cubicBezTo>
                <a:cubicBezTo>
                  <a:pt x="954823" y="2452904"/>
                  <a:pt x="936647" y="2456810"/>
                  <a:pt x="918792" y="2461911"/>
                </a:cubicBezTo>
                <a:cubicBezTo>
                  <a:pt x="905097" y="2465823"/>
                  <a:pt x="891223" y="2481314"/>
                  <a:pt x="878257" y="2475421"/>
                </a:cubicBezTo>
                <a:cubicBezTo>
                  <a:pt x="837256" y="2456787"/>
                  <a:pt x="806195" y="2421382"/>
                  <a:pt x="770164" y="2394362"/>
                </a:cubicBezTo>
                <a:cubicBezTo>
                  <a:pt x="765660" y="2367342"/>
                  <a:pt x="754467" y="2340608"/>
                  <a:pt x="756652" y="2313302"/>
                </a:cubicBezTo>
                <a:cubicBezTo>
                  <a:pt x="759321" y="2279948"/>
                  <a:pt x="767979" y="2077538"/>
                  <a:pt x="824210" y="2002572"/>
                </a:cubicBezTo>
                <a:cubicBezTo>
                  <a:pt x="839497" y="1982192"/>
                  <a:pt x="859319" y="1965574"/>
                  <a:pt x="878257" y="1948532"/>
                </a:cubicBezTo>
                <a:cubicBezTo>
                  <a:pt x="904404" y="1925003"/>
                  <a:pt x="930406" y="1901003"/>
                  <a:pt x="959327" y="1880983"/>
                </a:cubicBezTo>
                <a:cubicBezTo>
                  <a:pt x="989182" y="1860317"/>
                  <a:pt x="1025126" y="1849080"/>
                  <a:pt x="1053908" y="1826943"/>
                </a:cubicBezTo>
                <a:cubicBezTo>
                  <a:pt x="1084199" y="1803645"/>
                  <a:pt x="1105400" y="1770080"/>
                  <a:pt x="1134978" y="1745883"/>
                </a:cubicBezTo>
                <a:cubicBezTo>
                  <a:pt x="1196212" y="1695788"/>
                  <a:pt x="1231043" y="1698227"/>
                  <a:pt x="1310629" y="1678333"/>
                </a:cubicBezTo>
                <a:lnTo>
                  <a:pt x="1810560" y="1705353"/>
                </a:lnTo>
                <a:cubicBezTo>
                  <a:pt x="1873223" y="1709439"/>
                  <a:pt x="1962532" y="1723201"/>
                  <a:pt x="2026746" y="1732373"/>
                </a:cubicBezTo>
                <a:cubicBezTo>
                  <a:pt x="2181399" y="1725009"/>
                  <a:pt x="2276614" y="1758785"/>
                  <a:pt x="2391560" y="1678333"/>
                </a:cubicBezTo>
                <a:cubicBezTo>
                  <a:pt x="2412432" y="1663725"/>
                  <a:pt x="2427591" y="1642306"/>
                  <a:pt x="2445607" y="1624293"/>
                </a:cubicBezTo>
                <a:cubicBezTo>
                  <a:pt x="2459577" y="1589371"/>
                  <a:pt x="2492714" y="1510373"/>
                  <a:pt x="2499653" y="1475683"/>
                </a:cubicBezTo>
                <a:cubicBezTo>
                  <a:pt x="2507651" y="1435696"/>
                  <a:pt x="2508661" y="1394624"/>
                  <a:pt x="2513165" y="1354094"/>
                </a:cubicBezTo>
                <a:cubicBezTo>
                  <a:pt x="2508661" y="1191974"/>
                  <a:pt x="2515031" y="1029186"/>
                  <a:pt x="2499653" y="867735"/>
                </a:cubicBezTo>
                <a:cubicBezTo>
                  <a:pt x="2496788" y="837661"/>
                  <a:pt x="2473586" y="813195"/>
                  <a:pt x="2459118" y="786675"/>
                </a:cubicBezTo>
                <a:cubicBezTo>
                  <a:pt x="2443679" y="758374"/>
                  <a:pt x="2402885" y="689919"/>
                  <a:pt x="2378048" y="665085"/>
                </a:cubicBezTo>
                <a:cubicBezTo>
                  <a:pt x="2361287" y="648326"/>
                  <a:pt x="2306484" y="612878"/>
                  <a:pt x="2283467" y="597535"/>
                </a:cubicBezTo>
                <a:cubicBezTo>
                  <a:pt x="2157358" y="606542"/>
                  <a:pt x="2030369" y="607164"/>
                  <a:pt x="1905141" y="624555"/>
                </a:cubicBezTo>
                <a:cubicBezTo>
                  <a:pt x="1831928" y="634722"/>
                  <a:pt x="1789461" y="672302"/>
                  <a:pt x="1729490" y="705615"/>
                </a:cubicBezTo>
                <a:cubicBezTo>
                  <a:pt x="1711883" y="715396"/>
                  <a:pt x="1692524" y="721961"/>
                  <a:pt x="1675443" y="732635"/>
                </a:cubicBezTo>
                <a:cubicBezTo>
                  <a:pt x="1602498" y="778220"/>
                  <a:pt x="1640386" y="762681"/>
                  <a:pt x="1580862" y="813695"/>
                </a:cubicBezTo>
                <a:cubicBezTo>
                  <a:pt x="1563764" y="828349"/>
                  <a:pt x="1543913" y="839571"/>
                  <a:pt x="1526815" y="854225"/>
                </a:cubicBezTo>
                <a:cubicBezTo>
                  <a:pt x="1512307" y="866659"/>
                  <a:pt x="1500959" y="882524"/>
                  <a:pt x="1486280" y="894755"/>
                </a:cubicBezTo>
                <a:cubicBezTo>
                  <a:pt x="1473805" y="905150"/>
                  <a:pt x="1458617" y="911875"/>
                  <a:pt x="1445745" y="921775"/>
                </a:cubicBezTo>
                <a:cubicBezTo>
                  <a:pt x="1382740" y="970234"/>
                  <a:pt x="1288801" y="1052638"/>
                  <a:pt x="1216048" y="1097404"/>
                </a:cubicBezTo>
                <a:cubicBezTo>
                  <a:pt x="1105350" y="1165518"/>
                  <a:pt x="1171602" y="1118380"/>
                  <a:pt x="1094443" y="1151444"/>
                </a:cubicBezTo>
                <a:cubicBezTo>
                  <a:pt x="1075930" y="1159377"/>
                  <a:pt x="1058412" y="1169457"/>
                  <a:pt x="1040396" y="1178464"/>
                </a:cubicBezTo>
                <a:cubicBezTo>
                  <a:pt x="1229098" y="1232372"/>
                  <a:pt x="1042344" y="1186186"/>
                  <a:pt x="1337652" y="1218994"/>
                </a:cubicBezTo>
                <a:cubicBezTo>
                  <a:pt x="1472824" y="1234011"/>
                  <a:pt x="1506648" y="1251660"/>
                  <a:pt x="1634908" y="1273034"/>
                </a:cubicBezTo>
                <a:cubicBezTo>
                  <a:pt x="1751795" y="1292513"/>
                  <a:pt x="1688794" y="1283146"/>
                  <a:pt x="1824071" y="1300054"/>
                </a:cubicBezTo>
                <a:cubicBezTo>
                  <a:pt x="1860102" y="1313564"/>
                  <a:pt x="1894950" y="1330792"/>
                  <a:pt x="1932164" y="1340584"/>
                </a:cubicBezTo>
                <a:cubicBezTo>
                  <a:pt x="2101691" y="1385191"/>
                  <a:pt x="2046604" y="1341745"/>
                  <a:pt x="2188885" y="1408134"/>
                </a:cubicBezTo>
                <a:cubicBezTo>
                  <a:pt x="2221790" y="1423487"/>
                  <a:pt x="2253544" y="1441604"/>
                  <a:pt x="2283467" y="1462173"/>
                </a:cubicBezTo>
                <a:cubicBezTo>
                  <a:pt x="2325783" y="1491262"/>
                  <a:pt x="2405072" y="1556743"/>
                  <a:pt x="2405072" y="1556743"/>
                </a:cubicBezTo>
                <a:cubicBezTo>
                  <a:pt x="2427049" y="1600693"/>
                  <a:pt x="2445607" y="1625955"/>
                  <a:pt x="2445607" y="1678333"/>
                </a:cubicBezTo>
                <a:cubicBezTo>
                  <a:pt x="2445607" y="1723591"/>
                  <a:pt x="2452337" y="1772954"/>
                  <a:pt x="2432095" y="1813433"/>
                </a:cubicBezTo>
                <a:cubicBezTo>
                  <a:pt x="2417569" y="1842480"/>
                  <a:pt x="2381610" y="1856551"/>
                  <a:pt x="2351025" y="1867473"/>
                </a:cubicBezTo>
                <a:cubicBezTo>
                  <a:pt x="2316829" y="1879685"/>
                  <a:pt x="2279107" y="1877838"/>
                  <a:pt x="2242932" y="1880983"/>
                </a:cubicBezTo>
                <a:cubicBezTo>
                  <a:pt x="2175478" y="1886848"/>
                  <a:pt x="2107954" y="1893251"/>
                  <a:pt x="2040257" y="1894493"/>
                </a:cubicBezTo>
                <a:lnTo>
                  <a:pt x="770164" y="1908003"/>
                </a:lnTo>
                <a:cubicBezTo>
                  <a:pt x="842226" y="1948533"/>
                  <a:pt x="923232" y="1976191"/>
                  <a:pt x="986350" y="2029592"/>
                </a:cubicBezTo>
                <a:cubicBezTo>
                  <a:pt x="1044900" y="2079129"/>
                  <a:pt x="1099590" y="2133628"/>
                  <a:pt x="1162001" y="2178202"/>
                </a:cubicBezTo>
                <a:cubicBezTo>
                  <a:pt x="1193528" y="2200719"/>
                  <a:pt x="1226819" y="2220952"/>
                  <a:pt x="1256583" y="2245752"/>
                </a:cubicBezTo>
                <a:cubicBezTo>
                  <a:pt x="1339301" y="2314675"/>
                  <a:pt x="1310405" y="2318871"/>
                  <a:pt x="1405211" y="2380852"/>
                </a:cubicBezTo>
                <a:cubicBezTo>
                  <a:pt x="1493133" y="2438332"/>
                  <a:pt x="1589962" y="2481920"/>
                  <a:pt x="1675443" y="2542971"/>
                </a:cubicBezTo>
                <a:cubicBezTo>
                  <a:pt x="1975578" y="2757327"/>
                  <a:pt x="1855229" y="2693647"/>
                  <a:pt x="2013234" y="2772641"/>
                </a:cubicBezTo>
                <a:cubicBezTo>
                  <a:pt x="2077083" y="2581114"/>
                  <a:pt x="2063240" y="2656934"/>
                  <a:pt x="2013234" y="2299792"/>
                </a:cubicBezTo>
                <a:cubicBezTo>
                  <a:pt x="1978392" y="2050949"/>
                  <a:pt x="1914195" y="1942923"/>
                  <a:pt x="1824071" y="1705353"/>
                </a:cubicBezTo>
                <a:cubicBezTo>
                  <a:pt x="1627123" y="1186192"/>
                  <a:pt x="1713604" y="1379707"/>
                  <a:pt x="1567350" y="1043364"/>
                </a:cubicBezTo>
                <a:cubicBezTo>
                  <a:pt x="1549663" y="1002690"/>
                  <a:pt x="1527332" y="963852"/>
                  <a:pt x="1513304" y="921775"/>
                </a:cubicBezTo>
                <a:cubicBezTo>
                  <a:pt x="1500999" y="884865"/>
                  <a:pt x="1484107" y="821461"/>
                  <a:pt x="1459257" y="786675"/>
                </a:cubicBezTo>
                <a:cubicBezTo>
                  <a:pt x="1448150" y="771127"/>
                  <a:pt x="1430955" y="760823"/>
                  <a:pt x="1418722" y="746145"/>
                </a:cubicBezTo>
                <a:cubicBezTo>
                  <a:pt x="1408326" y="733672"/>
                  <a:pt x="1401442" y="718604"/>
                  <a:pt x="1391699" y="705615"/>
                </a:cubicBezTo>
                <a:cubicBezTo>
                  <a:pt x="1374396" y="682547"/>
                  <a:pt x="1355668" y="660582"/>
                  <a:pt x="1337652" y="638065"/>
                </a:cubicBezTo>
                <a:cubicBezTo>
                  <a:pt x="1328644" y="615548"/>
                  <a:pt x="1318918" y="593306"/>
                  <a:pt x="1310629" y="570515"/>
                </a:cubicBezTo>
                <a:cubicBezTo>
                  <a:pt x="1300895" y="543748"/>
                  <a:pt x="1283606" y="489455"/>
                  <a:pt x="1283606" y="489455"/>
                </a:cubicBezTo>
                <a:cubicBezTo>
                  <a:pt x="1288110" y="475945"/>
                  <a:pt x="1284379" y="455293"/>
                  <a:pt x="1297117" y="448925"/>
                </a:cubicBezTo>
                <a:cubicBezTo>
                  <a:pt x="1353200" y="420887"/>
                  <a:pt x="1461054" y="443121"/>
                  <a:pt x="1513304" y="448925"/>
                </a:cubicBezTo>
                <a:cubicBezTo>
                  <a:pt x="1648067" y="583673"/>
                  <a:pt x="1789613" y="719740"/>
                  <a:pt x="1891629" y="881245"/>
                </a:cubicBezTo>
                <a:cubicBezTo>
                  <a:pt x="1945676" y="966808"/>
                  <a:pt x="1995728" y="1055029"/>
                  <a:pt x="2053769" y="1137934"/>
                </a:cubicBezTo>
                <a:cubicBezTo>
                  <a:pt x="2090478" y="1190369"/>
                  <a:pt x="2138373" y="1234314"/>
                  <a:pt x="2175374" y="1286544"/>
                </a:cubicBezTo>
                <a:cubicBezTo>
                  <a:pt x="2481332" y="1718431"/>
                  <a:pt x="2150926" y="1307419"/>
                  <a:pt x="2351025" y="1529723"/>
                </a:cubicBezTo>
                <a:cubicBezTo>
                  <a:pt x="2432798" y="1620570"/>
                  <a:pt x="2368703" y="1579090"/>
                  <a:pt x="2459118" y="1624293"/>
                </a:cubicBezTo>
                <a:cubicBezTo>
                  <a:pt x="2486859" y="1707504"/>
                  <a:pt x="2454021" y="1632707"/>
                  <a:pt x="2553700" y="1732373"/>
                </a:cubicBezTo>
                <a:cubicBezTo>
                  <a:pt x="2588219" y="1766887"/>
                  <a:pt x="2627437" y="1855508"/>
                  <a:pt x="2675304" y="1867473"/>
                </a:cubicBezTo>
                <a:lnTo>
                  <a:pt x="2729351" y="1880983"/>
                </a:lnTo>
                <a:cubicBezTo>
                  <a:pt x="2751870" y="1876480"/>
                  <a:pt x="2776969" y="1878866"/>
                  <a:pt x="2796909" y="1867473"/>
                </a:cubicBezTo>
                <a:cubicBezTo>
                  <a:pt x="2828333" y="1849519"/>
                  <a:pt x="2832538" y="1783921"/>
                  <a:pt x="2837444" y="1759393"/>
                </a:cubicBezTo>
                <a:cubicBezTo>
                  <a:pt x="2814925" y="1669326"/>
                  <a:pt x="2800936" y="1576686"/>
                  <a:pt x="2769886" y="1489193"/>
                </a:cubicBezTo>
                <a:cubicBezTo>
                  <a:pt x="2743910" y="1415998"/>
                  <a:pt x="2641858" y="1266328"/>
                  <a:pt x="2594235" y="1205484"/>
                </a:cubicBezTo>
                <a:cubicBezTo>
                  <a:pt x="2565322" y="1168544"/>
                  <a:pt x="2439199" y="1003024"/>
                  <a:pt x="2364537" y="962304"/>
                </a:cubicBezTo>
                <a:cubicBezTo>
                  <a:pt x="2344375" y="951308"/>
                  <a:pt x="2319498" y="953297"/>
                  <a:pt x="2296979" y="948794"/>
                </a:cubicBezTo>
                <a:cubicBezTo>
                  <a:pt x="2269956" y="935284"/>
                  <a:pt x="2244108" y="919109"/>
                  <a:pt x="2215909" y="908265"/>
                </a:cubicBezTo>
                <a:cubicBezTo>
                  <a:pt x="2033344" y="838058"/>
                  <a:pt x="1974709" y="900792"/>
                  <a:pt x="1715978" y="935285"/>
                </a:cubicBezTo>
                <a:cubicBezTo>
                  <a:pt x="1670939" y="962305"/>
                  <a:pt x="1623340" y="985455"/>
                  <a:pt x="1580862" y="1016344"/>
                </a:cubicBezTo>
                <a:cubicBezTo>
                  <a:pt x="1483604" y="1087068"/>
                  <a:pt x="1350252" y="1210477"/>
                  <a:pt x="1270094" y="1300054"/>
                </a:cubicBezTo>
                <a:cubicBezTo>
                  <a:pt x="1240063" y="1333614"/>
                  <a:pt x="1217159" y="1372969"/>
                  <a:pt x="1189024" y="1408134"/>
                </a:cubicBezTo>
                <a:cubicBezTo>
                  <a:pt x="1163084" y="1440554"/>
                  <a:pt x="1132869" y="1469488"/>
                  <a:pt x="1107955" y="1502703"/>
                </a:cubicBezTo>
                <a:cubicBezTo>
                  <a:pt x="1070089" y="1553185"/>
                  <a:pt x="1063185" y="1580840"/>
                  <a:pt x="1040396" y="1637803"/>
                </a:cubicBezTo>
                <a:cubicBezTo>
                  <a:pt x="1035892" y="1664823"/>
                  <a:pt x="1032828" y="1692123"/>
                  <a:pt x="1026885" y="1718863"/>
                </a:cubicBezTo>
                <a:cubicBezTo>
                  <a:pt x="1023795" y="1732765"/>
                  <a:pt x="1017286" y="1745700"/>
                  <a:pt x="1013373" y="1759393"/>
                </a:cubicBezTo>
                <a:cubicBezTo>
                  <a:pt x="984280" y="1861203"/>
                  <a:pt x="1019424" y="1764530"/>
                  <a:pt x="972838" y="1880983"/>
                </a:cubicBezTo>
                <a:cubicBezTo>
                  <a:pt x="968334" y="1908003"/>
                  <a:pt x="966535" y="1935615"/>
                  <a:pt x="959327" y="1962042"/>
                </a:cubicBezTo>
                <a:cubicBezTo>
                  <a:pt x="952945" y="1985439"/>
                  <a:pt x="937060" y="2005811"/>
                  <a:pt x="932303" y="2029592"/>
                </a:cubicBezTo>
                <a:cubicBezTo>
                  <a:pt x="923426" y="2073971"/>
                  <a:pt x="923296" y="2119659"/>
                  <a:pt x="918792" y="2164692"/>
                </a:cubicBezTo>
                <a:cubicBezTo>
                  <a:pt x="945815" y="2232242"/>
                  <a:pt x="956205" y="2309141"/>
                  <a:pt x="999861" y="2367342"/>
                </a:cubicBezTo>
                <a:cubicBezTo>
                  <a:pt x="1016300" y="2389258"/>
                  <a:pt x="1053747" y="2377454"/>
                  <a:pt x="1080931" y="2380852"/>
                </a:cubicBezTo>
                <a:cubicBezTo>
                  <a:pt x="1125845" y="2386466"/>
                  <a:pt x="1170958" y="2390407"/>
                  <a:pt x="1216048" y="2394362"/>
                </a:cubicBezTo>
                <a:lnTo>
                  <a:pt x="1851095" y="2448401"/>
                </a:lnTo>
                <a:cubicBezTo>
                  <a:pt x="1891757" y="2475507"/>
                  <a:pt x="1944803" y="2512210"/>
                  <a:pt x="1986211" y="2529461"/>
                </a:cubicBezTo>
                <a:cubicBezTo>
                  <a:pt x="2007410" y="2538293"/>
                  <a:pt x="2031174" y="2538863"/>
                  <a:pt x="2053769" y="2542971"/>
                </a:cubicBezTo>
                <a:cubicBezTo>
                  <a:pt x="2119270" y="2554879"/>
                  <a:pt x="2165839" y="2557324"/>
                  <a:pt x="2229420" y="2583501"/>
                </a:cubicBezTo>
                <a:cubicBezTo>
                  <a:pt x="2275982" y="2602671"/>
                  <a:pt x="2364537" y="2651051"/>
                  <a:pt x="2364537" y="2651051"/>
                </a:cubicBezTo>
                <a:cubicBezTo>
                  <a:pt x="2382552" y="2673568"/>
                  <a:pt x="2399424" y="2697049"/>
                  <a:pt x="2418583" y="2718601"/>
                </a:cubicBezTo>
                <a:cubicBezTo>
                  <a:pt x="2435510" y="2737641"/>
                  <a:pt x="2460256" y="2750371"/>
                  <a:pt x="2472630" y="2772641"/>
                </a:cubicBezTo>
                <a:cubicBezTo>
                  <a:pt x="2552679" y="2916712"/>
                  <a:pt x="2434377" y="2788435"/>
                  <a:pt x="2513165" y="2867211"/>
                </a:cubicBezTo>
                <a:cubicBezTo>
                  <a:pt x="2508661" y="2831184"/>
                  <a:pt x="2509629" y="2794041"/>
                  <a:pt x="2499653" y="2759131"/>
                </a:cubicBezTo>
                <a:cubicBezTo>
                  <a:pt x="2477698" y="2682298"/>
                  <a:pt x="2440290" y="2667439"/>
                  <a:pt x="2405072" y="2597011"/>
                </a:cubicBezTo>
                <a:cubicBezTo>
                  <a:pt x="2387863" y="2562597"/>
                  <a:pt x="2376706" y="2525433"/>
                  <a:pt x="2364537" y="2488931"/>
                </a:cubicBezTo>
                <a:cubicBezTo>
                  <a:pt x="2334466" y="2398729"/>
                  <a:pt x="2245606" y="2078274"/>
                  <a:pt x="2175374" y="1962042"/>
                </a:cubicBezTo>
                <a:cubicBezTo>
                  <a:pt x="2079770" y="1803820"/>
                  <a:pt x="1981042" y="1646289"/>
                  <a:pt x="1864606" y="1502703"/>
                </a:cubicBezTo>
                <a:cubicBezTo>
                  <a:pt x="1721001" y="1325612"/>
                  <a:pt x="1462620" y="941065"/>
                  <a:pt x="1216048" y="800185"/>
                </a:cubicBezTo>
                <a:cubicBezTo>
                  <a:pt x="1103978" y="736153"/>
                  <a:pt x="1153944" y="762382"/>
                  <a:pt x="1067420" y="719125"/>
                </a:cubicBezTo>
                <a:cubicBezTo>
                  <a:pt x="981846" y="728132"/>
                  <a:pt x="893648" y="723265"/>
                  <a:pt x="810699" y="746145"/>
                </a:cubicBezTo>
                <a:cubicBezTo>
                  <a:pt x="760067" y="760111"/>
                  <a:pt x="716597" y="794397"/>
                  <a:pt x="675582" y="827205"/>
                </a:cubicBezTo>
                <a:cubicBezTo>
                  <a:pt x="6107" y="1362717"/>
                  <a:pt x="696175" y="794420"/>
                  <a:pt x="256721" y="1191974"/>
                </a:cubicBezTo>
                <a:cubicBezTo>
                  <a:pt x="213951" y="1230666"/>
                  <a:pt x="163771" y="1260704"/>
                  <a:pt x="121605" y="1300054"/>
                </a:cubicBezTo>
                <a:cubicBezTo>
                  <a:pt x="94285" y="1325550"/>
                  <a:pt x="40165" y="1399620"/>
                  <a:pt x="13512" y="1435153"/>
                </a:cubicBezTo>
                <a:cubicBezTo>
                  <a:pt x="9008" y="1448663"/>
                  <a:pt x="0" y="1461442"/>
                  <a:pt x="0" y="1475683"/>
                </a:cubicBezTo>
                <a:cubicBezTo>
                  <a:pt x="0" y="1503076"/>
                  <a:pt x="-80" y="1532960"/>
                  <a:pt x="13512" y="1556743"/>
                </a:cubicBezTo>
                <a:cubicBezTo>
                  <a:pt x="20579" y="1569108"/>
                  <a:pt x="40144" y="1567164"/>
                  <a:pt x="54047" y="1570253"/>
                </a:cubicBezTo>
                <a:cubicBezTo>
                  <a:pt x="80791" y="1576195"/>
                  <a:pt x="108094" y="1579260"/>
                  <a:pt x="135117" y="1583763"/>
                </a:cubicBezTo>
                <a:cubicBezTo>
                  <a:pt x="531458" y="1579260"/>
                  <a:pt x="929401" y="1606134"/>
                  <a:pt x="1324141" y="1570253"/>
                </a:cubicBezTo>
                <a:cubicBezTo>
                  <a:pt x="1385146" y="1564708"/>
                  <a:pt x="1429451" y="1505485"/>
                  <a:pt x="1472769" y="1462173"/>
                </a:cubicBezTo>
                <a:cubicBezTo>
                  <a:pt x="1507216" y="1427730"/>
                  <a:pt x="1532052" y="1384153"/>
                  <a:pt x="1553839" y="1340584"/>
                </a:cubicBezTo>
                <a:cubicBezTo>
                  <a:pt x="1608523" y="1231230"/>
                  <a:pt x="1623016" y="1121372"/>
                  <a:pt x="1648420" y="1002834"/>
                </a:cubicBezTo>
                <a:cubicBezTo>
                  <a:pt x="1679679" y="565275"/>
                  <a:pt x="1639679" y="1070898"/>
                  <a:pt x="1688955" y="611045"/>
                </a:cubicBezTo>
                <a:cubicBezTo>
                  <a:pt x="1695211" y="552663"/>
                  <a:pt x="1694533" y="493593"/>
                  <a:pt x="1702467" y="435416"/>
                </a:cubicBezTo>
                <a:cubicBezTo>
                  <a:pt x="1708077" y="394278"/>
                  <a:pt x="1721838" y="354634"/>
                  <a:pt x="1729490" y="313826"/>
                </a:cubicBezTo>
                <a:cubicBezTo>
                  <a:pt x="1735359" y="282528"/>
                  <a:pt x="1738158" y="250729"/>
                  <a:pt x="1743001" y="219256"/>
                </a:cubicBezTo>
                <a:cubicBezTo>
                  <a:pt x="1747820" y="187937"/>
                  <a:pt x="1761592" y="104373"/>
                  <a:pt x="1770025" y="70646"/>
                </a:cubicBezTo>
                <a:cubicBezTo>
                  <a:pt x="1773479" y="56830"/>
                  <a:pt x="1779032" y="43626"/>
                  <a:pt x="1783536" y="30116"/>
                </a:cubicBezTo>
                <a:cubicBezTo>
                  <a:pt x="1707531" y="-20547"/>
                  <a:pt x="1750432" y="-10352"/>
                  <a:pt x="1634908" y="84156"/>
                </a:cubicBezTo>
                <a:cubicBezTo>
                  <a:pt x="1510440" y="185981"/>
                  <a:pt x="1362307" y="314604"/>
                  <a:pt x="1256583" y="435416"/>
                </a:cubicBezTo>
                <a:cubicBezTo>
                  <a:pt x="1157461" y="548684"/>
                  <a:pt x="1065609" y="668149"/>
                  <a:pt x="972838" y="786675"/>
                </a:cubicBezTo>
                <a:cubicBezTo>
                  <a:pt x="891768" y="890251"/>
                  <a:pt x="797307" y="984621"/>
                  <a:pt x="729629" y="1097404"/>
                </a:cubicBezTo>
                <a:cubicBezTo>
                  <a:pt x="662071" y="1209987"/>
                  <a:pt x="593531" y="1321987"/>
                  <a:pt x="526954" y="1435153"/>
                </a:cubicBezTo>
                <a:cubicBezTo>
                  <a:pt x="503443" y="1475116"/>
                  <a:pt x="476042" y="1513468"/>
                  <a:pt x="459396" y="1556743"/>
                </a:cubicBezTo>
                <a:cubicBezTo>
                  <a:pt x="436877" y="1615286"/>
                  <a:pt x="413276" y="1673425"/>
                  <a:pt x="391838" y="1732373"/>
                </a:cubicBezTo>
                <a:cubicBezTo>
                  <a:pt x="371319" y="1788794"/>
                  <a:pt x="339725" y="1886761"/>
                  <a:pt x="324280" y="1948532"/>
                </a:cubicBezTo>
                <a:cubicBezTo>
                  <a:pt x="318710" y="1970809"/>
                  <a:pt x="315272" y="1993565"/>
                  <a:pt x="310768" y="2016082"/>
                </a:cubicBezTo>
                <a:cubicBezTo>
                  <a:pt x="315272" y="2043102"/>
                  <a:pt x="303918" y="2078818"/>
                  <a:pt x="324280" y="2097142"/>
                </a:cubicBezTo>
                <a:cubicBezTo>
                  <a:pt x="356040" y="2125723"/>
                  <a:pt x="404319" y="2127777"/>
                  <a:pt x="445884" y="2137672"/>
                </a:cubicBezTo>
                <a:cubicBezTo>
                  <a:pt x="536940" y="2159349"/>
                  <a:pt x="676733" y="2174255"/>
                  <a:pt x="770164" y="2178202"/>
                </a:cubicBezTo>
                <a:lnTo>
                  <a:pt x="1567350" y="2205222"/>
                </a:lnTo>
                <a:cubicBezTo>
                  <a:pt x="1625900" y="2214229"/>
                  <a:pt x="1684808" y="2221159"/>
                  <a:pt x="1743001" y="2232242"/>
                </a:cubicBezTo>
                <a:cubicBezTo>
                  <a:pt x="1779485" y="2239191"/>
                  <a:pt x="1814779" y="2251481"/>
                  <a:pt x="1851095" y="2259262"/>
                </a:cubicBezTo>
                <a:cubicBezTo>
                  <a:pt x="1877883" y="2265002"/>
                  <a:pt x="1905141" y="2268269"/>
                  <a:pt x="1932164" y="2272772"/>
                </a:cubicBezTo>
                <a:lnTo>
                  <a:pt x="2053769" y="2259262"/>
                </a:lnTo>
                <a:cubicBezTo>
                  <a:pt x="2076211" y="2243555"/>
                  <a:pt x="2063115" y="2205276"/>
                  <a:pt x="2067281" y="2178202"/>
                </a:cubicBezTo>
                <a:cubicBezTo>
                  <a:pt x="2072124" y="2146729"/>
                  <a:pt x="2076288" y="2115155"/>
                  <a:pt x="2080792" y="2083632"/>
                </a:cubicBezTo>
                <a:cubicBezTo>
                  <a:pt x="2076288" y="1921512"/>
                  <a:pt x="2093417" y="1757335"/>
                  <a:pt x="2067281" y="1597273"/>
                </a:cubicBezTo>
                <a:cubicBezTo>
                  <a:pt x="2056566" y="1531650"/>
                  <a:pt x="2001547" y="1481552"/>
                  <a:pt x="1972699" y="1421644"/>
                </a:cubicBezTo>
                <a:cubicBezTo>
                  <a:pt x="1942939" y="1359842"/>
                  <a:pt x="1924478" y="1292721"/>
                  <a:pt x="1891629" y="1232504"/>
                </a:cubicBezTo>
                <a:cubicBezTo>
                  <a:pt x="1870062" y="1192969"/>
                  <a:pt x="1838386" y="1159834"/>
                  <a:pt x="1810560" y="1124424"/>
                </a:cubicBezTo>
                <a:cubicBezTo>
                  <a:pt x="1767160" y="1069194"/>
                  <a:pt x="1709809" y="998110"/>
                  <a:pt x="1648420" y="962304"/>
                </a:cubicBezTo>
                <a:cubicBezTo>
                  <a:pt x="1640864" y="957897"/>
                  <a:pt x="1499890" y="935301"/>
                  <a:pt x="1499792" y="935285"/>
                </a:cubicBezTo>
                <a:cubicBezTo>
                  <a:pt x="1450249" y="939788"/>
                  <a:pt x="1392558" y="921202"/>
                  <a:pt x="1351164" y="948794"/>
                </a:cubicBezTo>
                <a:cubicBezTo>
                  <a:pt x="1324668" y="966456"/>
                  <a:pt x="1332581" y="1011927"/>
                  <a:pt x="1337652" y="1043364"/>
                </a:cubicBezTo>
                <a:cubicBezTo>
                  <a:pt x="1355394" y="1153349"/>
                  <a:pt x="1373000" y="1266012"/>
                  <a:pt x="1418722" y="1367604"/>
                </a:cubicBezTo>
                <a:cubicBezTo>
                  <a:pt x="1455688" y="1449739"/>
                  <a:pt x="1518962" y="1518333"/>
                  <a:pt x="1580862" y="1583763"/>
                </a:cubicBezTo>
                <a:cubicBezTo>
                  <a:pt x="1874269" y="1893898"/>
                  <a:pt x="1785751" y="1807453"/>
                  <a:pt x="2026746" y="1935022"/>
                </a:cubicBezTo>
                <a:cubicBezTo>
                  <a:pt x="2171016" y="2011390"/>
                  <a:pt x="2067252" y="1973614"/>
                  <a:pt x="2215909" y="2016082"/>
                </a:cubicBezTo>
                <a:cubicBezTo>
                  <a:pt x="2387384" y="2118955"/>
                  <a:pt x="2173663" y="2001961"/>
                  <a:pt x="2364537" y="2070122"/>
                </a:cubicBezTo>
                <a:cubicBezTo>
                  <a:pt x="2402474" y="2083669"/>
                  <a:pt x="2435603" y="2108295"/>
                  <a:pt x="2472630" y="2124162"/>
                </a:cubicBezTo>
                <a:cubicBezTo>
                  <a:pt x="2591417" y="2175064"/>
                  <a:pt x="2512925" y="2132196"/>
                  <a:pt x="2621258" y="2164692"/>
                </a:cubicBezTo>
                <a:cubicBezTo>
                  <a:pt x="2644489" y="2171660"/>
                  <a:pt x="2666297" y="2182705"/>
                  <a:pt x="2688816" y="2191712"/>
                </a:cubicBezTo>
                <a:cubicBezTo>
                  <a:pt x="2870303" y="2146346"/>
                  <a:pt x="2772667" y="2189590"/>
                  <a:pt x="2715839" y="1772903"/>
                </a:cubicBezTo>
                <a:cubicBezTo>
                  <a:pt x="2706979" y="1707934"/>
                  <a:pt x="2684066" y="1645434"/>
                  <a:pt x="2661793" y="1583763"/>
                </a:cubicBezTo>
                <a:cubicBezTo>
                  <a:pt x="2625432" y="1483083"/>
                  <a:pt x="2580482" y="1385715"/>
                  <a:pt x="2540188" y="1286544"/>
                </a:cubicBezTo>
                <a:cubicBezTo>
                  <a:pt x="2521930" y="1241608"/>
                  <a:pt x="2507834" y="1194826"/>
                  <a:pt x="2486141" y="1151444"/>
                </a:cubicBezTo>
                <a:cubicBezTo>
                  <a:pt x="2477133" y="1133431"/>
                  <a:pt x="2468900" y="1115009"/>
                  <a:pt x="2459118" y="1097404"/>
                </a:cubicBezTo>
                <a:cubicBezTo>
                  <a:pt x="2446364" y="1074450"/>
                  <a:pt x="2430328" y="1053341"/>
                  <a:pt x="2418583" y="1029854"/>
                </a:cubicBezTo>
                <a:cubicBezTo>
                  <a:pt x="2407736" y="1008163"/>
                  <a:pt x="2405014" y="982482"/>
                  <a:pt x="2391560" y="962304"/>
                </a:cubicBezTo>
                <a:cubicBezTo>
                  <a:pt x="2368526" y="927758"/>
                  <a:pt x="2334625" y="901520"/>
                  <a:pt x="2310490" y="867735"/>
                </a:cubicBezTo>
                <a:cubicBezTo>
                  <a:pt x="2289385" y="838191"/>
                  <a:pt x="2282119" y="798837"/>
                  <a:pt x="2256444" y="773165"/>
                </a:cubicBezTo>
                <a:cubicBezTo>
                  <a:pt x="2235079" y="751803"/>
                  <a:pt x="2201976" y="746957"/>
                  <a:pt x="2175374" y="732635"/>
                </a:cubicBezTo>
                <a:cubicBezTo>
                  <a:pt x="2143403" y="715422"/>
                  <a:pt x="2112319" y="696608"/>
                  <a:pt x="2080792" y="678595"/>
                </a:cubicBezTo>
                <a:cubicBezTo>
                  <a:pt x="2040257" y="687602"/>
                  <a:pt x="1986533" y="674367"/>
                  <a:pt x="1959188" y="705615"/>
                </a:cubicBezTo>
                <a:cubicBezTo>
                  <a:pt x="1940431" y="727049"/>
                  <a:pt x="1969367" y="763708"/>
                  <a:pt x="1986211" y="786675"/>
                </a:cubicBezTo>
                <a:cubicBezTo>
                  <a:pt x="2020112" y="832897"/>
                  <a:pt x="2063778" y="871571"/>
                  <a:pt x="2107816" y="908265"/>
                </a:cubicBezTo>
                <a:cubicBezTo>
                  <a:pt x="2151256" y="944461"/>
                  <a:pt x="2331593" y="1054228"/>
                  <a:pt x="2378048" y="1070384"/>
                </a:cubicBezTo>
                <a:cubicBezTo>
                  <a:pt x="2429800" y="1088382"/>
                  <a:pt x="2486363" y="1087153"/>
                  <a:pt x="2540188" y="1097404"/>
                </a:cubicBezTo>
                <a:cubicBezTo>
                  <a:pt x="2580978" y="1105173"/>
                  <a:pt x="2621258" y="1115417"/>
                  <a:pt x="2661793" y="1124424"/>
                </a:cubicBezTo>
                <a:cubicBezTo>
                  <a:pt x="2720343" y="1110914"/>
                  <a:pt x="2785271" y="1113704"/>
                  <a:pt x="2837444" y="1083894"/>
                </a:cubicBezTo>
                <a:cubicBezTo>
                  <a:pt x="2857382" y="1072502"/>
                  <a:pt x="2854059" y="1039096"/>
                  <a:pt x="2850956" y="1016344"/>
                </a:cubicBezTo>
                <a:cubicBezTo>
                  <a:pt x="2840328" y="938418"/>
                  <a:pt x="2832930" y="856589"/>
                  <a:pt x="2796909" y="786675"/>
                </a:cubicBezTo>
                <a:cubicBezTo>
                  <a:pt x="2733980" y="664534"/>
                  <a:pt x="2641475" y="583985"/>
                  <a:pt x="2540188" y="502965"/>
                </a:cubicBezTo>
                <a:cubicBezTo>
                  <a:pt x="2522603" y="488899"/>
                  <a:pt x="2507049" y="470797"/>
                  <a:pt x="2486141" y="462435"/>
                </a:cubicBezTo>
                <a:cubicBezTo>
                  <a:pt x="2460704" y="452262"/>
                  <a:pt x="2432095" y="453428"/>
                  <a:pt x="2405072" y="448925"/>
                </a:cubicBezTo>
                <a:cubicBezTo>
                  <a:pt x="2344399" y="481280"/>
                  <a:pt x="2193715" y="553142"/>
                  <a:pt x="2121327" y="611045"/>
                </a:cubicBezTo>
                <a:cubicBezTo>
                  <a:pt x="2078978" y="644920"/>
                  <a:pt x="2040258" y="683098"/>
                  <a:pt x="1999723" y="719125"/>
                </a:cubicBezTo>
                <a:cubicBezTo>
                  <a:pt x="1840152" y="1006316"/>
                  <a:pt x="1881196" y="871068"/>
                  <a:pt x="1837583" y="1110914"/>
                </a:cubicBezTo>
                <a:cubicBezTo>
                  <a:pt x="1869110" y="1241510"/>
                  <a:pt x="1879236" y="1379220"/>
                  <a:pt x="1932164" y="1502703"/>
                </a:cubicBezTo>
                <a:cubicBezTo>
                  <a:pt x="1962378" y="1573194"/>
                  <a:pt x="2029199" y="1621588"/>
                  <a:pt x="2080792" y="1678333"/>
                </a:cubicBezTo>
                <a:cubicBezTo>
                  <a:pt x="2281404" y="1898979"/>
                  <a:pt x="2226790" y="1769482"/>
                  <a:pt x="2499653" y="2124162"/>
                </a:cubicBezTo>
                <a:cubicBezTo>
                  <a:pt x="2583363" y="2232972"/>
                  <a:pt x="2638364" y="2312109"/>
                  <a:pt x="2729351" y="2407872"/>
                </a:cubicBezTo>
                <a:cubicBezTo>
                  <a:pt x="2781995" y="2463279"/>
                  <a:pt x="2837444" y="2515951"/>
                  <a:pt x="2891491" y="2569991"/>
                </a:cubicBezTo>
                <a:cubicBezTo>
                  <a:pt x="2905002" y="2583501"/>
                  <a:pt x="2950397" y="2615770"/>
                  <a:pt x="2932025" y="2610521"/>
                </a:cubicBezTo>
                <a:cubicBezTo>
                  <a:pt x="2818077" y="2577968"/>
                  <a:pt x="2866771" y="2598163"/>
                  <a:pt x="2783397" y="2556481"/>
                </a:cubicBezTo>
                <a:cubicBezTo>
                  <a:pt x="2765382" y="2538468"/>
                  <a:pt x="2748695" y="2519020"/>
                  <a:pt x="2729351" y="2502441"/>
                </a:cubicBezTo>
                <a:cubicBezTo>
                  <a:pt x="2675643" y="2456411"/>
                  <a:pt x="2694091" y="2494204"/>
                  <a:pt x="2634769" y="2434891"/>
                </a:cubicBezTo>
                <a:cubicBezTo>
                  <a:pt x="2600150" y="2400276"/>
                  <a:pt x="2556093" y="2271223"/>
                  <a:pt x="2553700" y="2259262"/>
                </a:cubicBezTo>
                <a:lnTo>
                  <a:pt x="2526676" y="2124162"/>
                </a:lnTo>
                <a:cubicBezTo>
                  <a:pt x="2535684" y="2043102"/>
                  <a:pt x="2503969" y="1945625"/>
                  <a:pt x="2553700" y="1880983"/>
                </a:cubicBezTo>
                <a:cubicBezTo>
                  <a:pt x="2579607" y="1847308"/>
                  <a:pt x="2632972" y="1917314"/>
                  <a:pt x="2661793" y="1948532"/>
                </a:cubicBezTo>
                <a:cubicBezTo>
                  <a:pt x="2689116" y="1978128"/>
                  <a:pt x="2698804" y="2020112"/>
                  <a:pt x="2715839" y="2056612"/>
                </a:cubicBezTo>
                <a:cubicBezTo>
                  <a:pt x="2741176" y="2110899"/>
                  <a:pt x="2767467" y="2173838"/>
                  <a:pt x="2783397" y="2232242"/>
                </a:cubicBezTo>
                <a:cubicBezTo>
                  <a:pt x="2789440" y="2254395"/>
                  <a:pt x="2791927" y="2277376"/>
                  <a:pt x="2796909" y="2299792"/>
                </a:cubicBezTo>
                <a:cubicBezTo>
                  <a:pt x="2800938" y="2317918"/>
                  <a:pt x="2805917" y="2335819"/>
                  <a:pt x="2810421" y="2353832"/>
                </a:cubicBezTo>
                <a:cubicBezTo>
                  <a:pt x="2796909" y="2389858"/>
                  <a:pt x="2790545" y="2429451"/>
                  <a:pt x="2769886" y="2461911"/>
                </a:cubicBezTo>
                <a:cubicBezTo>
                  <a:pt x="2757795" y="2480908"/>
                  <a:pt x="2731763" y="2486519"/>
                  <a:pt x="2715839" y="2502441"/>
                </a:cubicBezTo>
                <a:cubicBezTo>
                  <a:pt x="2704357" y="2513922"/>
                  <a:pt x="2700298" y="2531490"/>
                  <a:pt x="2688816" y="2542971"/>
                </a:cubicBezTo>
                <a:cubicBezTo>
                  <a:pt x="2682699" y="2549088"/>
                  <a:pt x="2609576" y="2602851"/>
                  <a:pt x="2594235" y="2610521"/>
                </a:cubicBezTo>
                <a:cubicBezTo>
                  <a:pt x="2567447" y="2623914"/>
                  <a:pt x="2510368" y="2633137"/>
                  <a:pt x="2486141" y="2637541"/>
                </a:cubicBezTo>
                <a:cubicBezTo>
                  <a:pt x="2383702" y="2656164"/>
                  <a:pt x="2393871" y="2652171"/>
                  <a:pt x="2269955" y="2664561"/>
                </a:cubicBezTo>
                <a:cubicBezTo>
                  <a:pt x="2152854" y="2651051"/>
                  <a:pt x="2031369" y="2658532"/>
                  <a:pt x="1918653" y="2624031"/>
                </a:cubicBezTo>
                <a:cubicBezTo>
                  <a:pt x="1806932" y="2589835"/>
                  <a:pt x="1711754" y="2515412"/>
                  <a:pt x="1607885" y="2461911"/>
                </a:cubicBezTo>
                <a:cubicBezTo>
                  <a:pt x="1563121" y="2438854"/>
                  <a:pt x="1513053" y="2424572"/>
                  <a:pt x="1472769" y="2394362"/>
                </a:cubicBezTo>
                <a:cubicBezTo>
                  <a:pt x="1436738" y="2367342"/>
                  <a:pt x="1398571" y="2342957"/>
                  <a:pt x="1364676" y="2313302"/>
                </a:cubicBezTo>
                <a:cubicBezTo>
                  <a:pt x="1326328" y="2279752"/>
                  <a:pt x="1293834" y="2239986"/>
                  <a:pt x="1256583" y="2205222"/>
                </a:cubicBezTo>
                <a:cubicBezTo>
                  <a:pt x="1226227" y="2176893"/>
                  <a:pt x="1192611" y="2152217"/>
                  <a:pt x="1162001" y="2124162"/>
                </a:cubicBezTo>
                <a:cubicBezTo>
                  <a:pt x="1138525" y="2102645"/>
                  <a:pt x="1119091" y="2076776"/>
                  <a:pt x="1094443" y="2056612"/>
                </a:cubicBezTo>
                <a:cubicBezTo>
                  <a:pt x="1046425" y="2017330"/>
                  <a:pt x="1007539" y="2010618"/>
                  <a:pt x="972838" y="1962042"/>
                </a:cubicBezTo>
                <a:cubicBezTo>
                  <a:pt x="961131" y="1945654"/>
                  <a:pt x="954823" y="1926016"/>
                  <a:pt x="945815" y="1908003"/>
                </a:cubicBezTo>
                <a:cubicBezTo>
                  <a:pt x="941311" y="1849460"/>
                  <a:pt x="939587" y="1790636"/>
                  <a:pt x="932303" y="1732373"/>
                </a:cubicBezTo>
                <a:cubicBezTo>
                  <a:pt x="930536" y="1718242"/>
                  <a:pt x="924402" y="1704932"/>
                  <a:pt x="918792" y="1691843"/>
                </a:cubicBezTo>
                <a:cubicBezTo>
                  <a:pt x="898222" y="1643853"/>
                  <a:pt x="891882" y="1637973"/>
                  <a:pt x="864745" y="1597273"/>
                </a:cubicBezTo>
                <a:cubicBezTo>
                  <a:pt x="878257" y="1583763"/>
                  <a:pt x="889381" y="1567341"/>
                  <a:pt x="905280" y="1556743"/>
                </a:cubicBezTo>
                <a:cubicBezTo>
                  <a:pt x="964924" y="1516985"/>
                  <a:pt x="1042038" y="1497653"/>
                  <a:pt x="1107955" y="1475683"/>
                </a:cubicBezTo>
                <a:cubicBezTo>
                  <a:pt x="1139482" y="1448663"/>
                  <a:pt x="1167987" y="1417654"/>
                  <a:pt x="1202536" y="1394624"/>
                </a:cubicBezTo>
                <a:cubicBezTo>
                  <a:pt x="1222635" y="1381226"/>
                  <a:pt x="1374650" y="1308785"/>
                  <a:pt x="1405211" y="1300054"/>
                </a:cubicBezTo>
                <a:cubicBezTo>
                  <a:pt x="1435833" y="1291306"/>
                  <a:pt x="1468265" y="1291047"/>
                  <a:pt x="1499792" y="1286544"/>
                </a:cubicBezTo>
                <a:cubicBezTo>
                  <a:pt x="1612389" y="1291047"/>
                  <a:pt x="1725102" y="1293238"/>
                  <a:pt x="1837583" y="1300054"/>
                </a:cubicBezTo>
                <a:cubicBezTo>
                  <a:pt x="1873828" y="1302250"/>
                  <a:pt x="1909480" y="1310669"/>
                  <a:pt x="1945676" y="1313564"/>
                </a:cubicBezTo>
                <a:cubicBezTo>
                  <a:pt x="2022130" y="1319680"/>
                  <a:pt x="2098808" y="1322571"/>
                  <a:pt x="2175374" y="1327074"/>
                </a:cubicBezTo>
                <a:cubicBezTo>
                  <a:pt x="2211405" y="1336081"/>
                  <a:pt x="2246614" y="1349488"/>
                  <a:pt x="2283467" y="1354094"/>
                </a:cubicBezTo>
                <a:cubicBezTo>
                  <a:pt x="2355112" y="1363049"/>
                  <a:pt x="2428518" y="1355234"/>
                  <a:pt x="2499653" y="1367604"/>
                </a:cubicBezTo>
                <a:cubicBezTo>
                  <a:pt x="2545637" y="1375600"/>
                  <a:pt x="2651230" y="1440698"/>
                  <a:pt x="2688816" y="1462173"/>
                </a:cubicBezTo>
                <a:cubicBezTo>
                  <a:pt x="2711335" y="1493696"/>
                  <a:pt x="2731840" y="1526761"/>
                  <a:pt x="2756374" y="1556743"/>
                </a:cubicBezTo>
                <a:cubicBezTo>
                  <a:pt x="2772508" y="1576460"/>
                  <a:pt x="2796288" y="1589586"/>
                  <a:pt x="2810421" y="1610783"/>
                </a:cubicBezTo>
                <a:cubicBezTo>
                  <a:pt x="2823874" y="1630961"/>
                  <a:pt x="2826597" y="1656642"/>
                  <a:pt x="2837444" y="1678333"/>
                </a:cubicBezTo>
                <a:cubicBezTo>
                  <a:pt x="2844706" y="1692856"/>
                  <a:pt x="2875949" y="1707382"/>
                  <a:pt x="2864467" y="1718863"/>
                </a:cubicBezTo>
                <a:cubicBezTo>
                  <a:pt x="2851336" y="1731993"/>
                  <a:pt x="2828436" y="1709856"/>
                  <a:pt x="2810421" y="1705353"/>
                </a:cubicBezTo>
                <a:cubicBezTo>
                  <a:pt x="2738359" y="1574757"/>
                  <a:pt x="2659364" y="1447753"/>
                  <a:pt x="2594235" y="1313564"/>
                </a:cubicBezTo>
                <a:cubicBezTo>
                  <a:pt x="2510577" y="1141200"/>
                  <a:pt x="2433987" y="965238"/>
                  <a:pt x="2364537" y="786675"/>
                </a:cubicBezTo>
                <a:cubicBezTo>
                  <a:pt x="2301270" y="624008"/>
                  <a:pt x="2268828" y="511144"/>
                  <a:pt x="2175374" y="367866"/>
                </a:cubicBezTo>
                <a:cubicBezTo>
                  <a:pt x="2130877" y="299645"/>
                  <a:pt x="2068033" y="212814"/>
                  <a:pt x="1986211" y="178726"/>
                </a:cubicBezTo>
                <a:cubicBezTo>
                  <a:pt x="1960922" y="168190"/>
                  <a:pt x="1932164" y="169719"/>
                  <a:pt x="1905141" y="165216"/>
                </a:cubicBezTo>
                <a:cubicBezTo>
                  <a:pt x="1833079" y="183229"/>
                  <a:pt x="1758369" y="192816"/>
                  <a:pt x="1688955" y="219256"/>
                </a:cubicBezTo>
                <a:cubicBezTo>
                  <a:pt x="1661281" y="229797"/>
                  <a:pt x="1570284" y="322909"/>
                  <a:pt x="1553839" y="340846"/>
                </a:cubicBezTo>
                <a:cubicBezTo>
                  <a:pt x="1525780" y="371452"/>
                  <a:pt x="1502131" y="406058"/>
                  <a:pt x="1472769" y="435416"/>
                </a:cubicBezTo>
                <a:cubicBezTo>
                  <a:pt x="1447895" y="460287"/>
                  <a:pt x="1415559" y="477120"/>
                  <a:pt x="1391699" y="502965"/>
                </a:cubicBezTo>
                <a:cubicBezTo>
                  <a:pt x="1327366" y="572650"/>
                  <a:pt x="1277532" y="666199"/>
                  <a:pt x="1229559" y="746145"/>
                </a:cubicBezTo>
                <a:cubicBezTo>
                  <a:pt x="1220551" y="777668"/>
                  <a:pt x="1212316" y="809423"/>
                  <a:pt x="1202536" y="840715"/>
                </a:cubicBezTo>
                <a:cubicBezTo>
                  <a:pt x="1189791" y="881492"/>
                  <a:pt x="1165702" y="919742"/>
                  <a:pt x="1162001" y="962304"/>
                </a:cubicBezTo>
                <a:cubicBezTo>
                  <a:pt x="1156525" y="1025274"/>
                  <a:pt x="1158594" y="1090543"/>
                  <a:pt x="1175513" y="1151444"/>
                </a:cubicBezTo>
                <a:cubicBezTo>
                  <a:pt x="1182332" y="1175990"/>
                  <a:pt x="1208955" y="1190501"/>
                  <a:pt x="1229559" y="1205484"/>
                </a:cubicBezTo>
                <a:cubicBezTo>
                  <a:pt x="1258926" y="1226839"/>
                  <a:pt x="1293596" y="1239891"/>
                  <a:pt x="1324141" y="1259524"/>
                </a:cubicBezTo>
                <a:cubicBezTo>
                  <a:pt x="1356731" y="1280472"/>
                  <a:pt x="1383814" y="1310269"/>
                  <a:pt x="1418722" y="1327074"/>
                </a:cubicBezTo>
                <a:cubicBezTo>
                  <a:pt x="1697765" y="1461411"/>
                  <a:pt x="1609843" y="1411773"/>
                  <a:pt x="1824071" y="1462173"/>
                </a:cubicBezTo>
                <a:cubicBezTo>
                  <a:pt x="1855988" y="1469682"/>
                  <a:pt x="1886568" y="1482439"/>
                  <a:pt x="1918653" y="1489193"/>
                </a:cubicBezTo>
                <a:cubicBezTo>
                  <a:pt x="2059932" y="1518932"/>
                  <a:pt x="2099789" y="1517796"/>
                  <a:pt x="2242932" y="1529723"/>
                </a:cubicBezTo>
                <a:cubicBezTo>
                  <a:pt x="2265451" y="1538730"/>
                  <a:pt x="2287091" y="1550362"/>
                  <a:pt x="2310490" y="1556743"/>
                </a:cubicBezTo>
                <a:cubicBezTo>
                  <a:pt x="2440126" y="1592094"/>
                  <a:pt x="2650899" y="1560280"/>
                  <a:pt x="2742863" y="1556743"/>
                </a:cubicBezTo>
                <a:cubicBezTo>
                  <a:pt x="2783398" y="1507207"/>
                  <a:pt x="2831087" y="1462748"/>
                  <a:pt x="2864467" y="1408134"/>
                </a:cubicBezTo>
                <a:cubicBezTo>
                  <a:pt x="2881564" y="1380160"/>
                  <a:pt x="2881122" y="1344666"/>
                  <a:pt x="2891491" y="1313564"/>
                </a:cubicBezTo>
                <a:cubicBezTo>
                  <a:pt x="2942365" y="1160962"/>
                  <a:pt x="2899651" y="1321461"/>
                  <a:pt x="2932025" y="1191974"/>
                </a:cubicBezTo>
                <a:cubicBezTo>
                  <a:pt x="2927521" y="1178464"/>
                  <a:pt x="2932561" y="1153785"/>
                  <a:pt x="2918514" y="1151444"/>
                </a:cubicBezTo>
                <a:cubicBezTo>
                  <a:pt x="2820027" y="1135031"/>
                  <a:pt x="2776837" y="1149576"/>
                  <a:pt x="2715839" y="1205484"/>
                </a:cubicBezTo>
                <a:cubicBezTo>
                  <a:pt x="2678277" y="1239912"/>
                  <a:pt x="2607746" y="1313564"/>
                  <a:pt x="2607746" y="1313564"/>
                </a:cubicBezTo>
                <a:cubicBezTo>
                  <a:pt x="2598738" y="1340584"/>
                  <a:pt x="2588218" y="1367146"/>
                  <a:pt x="2580723" y="1394624"/>
                </a:cubicBezTo>
                <a:cubicBezTo>
                  <a:pt x="2542450" y="1534939"/>
                  <a:pt x="2566458" y="1719220"/>
                  <a:pt x="2580723" y="1840453"/>
                </a:cubicBezTo>
                <a:cubicBezTo>
                  <a:pt x="2584253" y="1870456"/>
                  <a:pt x="2608756" y="1894011"/>
                  <a:pt x="2621258" y="1921513"/>
                </a:cubicBezTo>
                <a:cubicBezTo>
                  <a:pt x="2631294" y="1943590"/>
                  <a:pt x="2635427" y="1968498"/>
                  <a:pt x="2648281" y="1989062"/>
                </a:cubicBezTo>
                <a:cubicBezTo>
                  <a:pt x="2668475" y="2021369"/>
                  <a:pt x="2725911" y="2056584"/>
                  <a:pt x="2756374" y="2070122"/>
                </a:cubicBezTo>
                <a:cubicBezTo>
                  <a:pt x="2773344" y="2077663"/>
                  <a:pt x="2792405" y="2079129"/>
                  <a:pt x="2810421" y="2083632"/>
                </a:cubicBezTo>
                <a:cubicBezTo>
                  <a:pt x="2850956" y="2074625"/>
                  <a:pt x="2916213" y="2095007"/>
                  <a:pt x="2932025" y="2056612"/>
                </a:cubicBezTo>
                <a:cubicBezTo>
                  <a:pt x="2986351" y="1924694"/>
                  <a:pt x="2872279" y="1798934"/>
                  <a:pt x="2796909" y="1718863"/>
                </a:cubicBezTo>
                <a:cubicBezTo>
                  <a:pt x="2705829" y="1622102"/>
                  <a:pt x="2666505" y="1605861"/>
                  <a:pt x="2540188" y="1556743"/>
                </a:cubicBezTo>
                <a:cubicBezTo>
                  <a:pt x="2509629" y="1544860"/>
                  <a:pt x="2477949" y="1535113"/>
                  <a:pt x="2445607" y="1529723"/>
                </a:cubicBezTo>
                <a:cubicBezTo>
                  <a:pt x="2396537" y="1521546"/>
                  <a:pt x="2346522" y="1520716"/>
                  <a:pt x="2296979" y="1516213"/>
                </a:cubicBezTo>
                <a:cubicBezTo>
                  <a:pt x="2220413" y="1547736"/>
                  <a:pt x="2137499" y="1566902"/>
                  <a:pt x="2067281" y="1610783"/>
                </a:cubicBezTo>
                <a:cubicBezTo>
                  <a:pt x="2026683" y="1636154"/>
                  <a:pt x="1999735" y="1679354"/>
                  <a:pt x="1972699" y="1718863"/>
                </a:cubicBezTo>
                <a:cubicBezTo>
                  <a:pt x="1940832" y="1765432"/>
                  <a:pt x="1916867" y="1817003"/>
                  <a:pt x="1891629" y="1867473"/>
                </a:cubicBezTo>
                <a:cubicBezTo>
                  <a:pt x="1888240" y="1874249"/>
                  <a:pt x="1820972" y="2022777"/>
                  <a:pt x="1810560" y="2056612"/>
                </a:cubicBezTo>
                <a:cubicBezTo>
                  <a:pt x="1799638" y="2092105"/>
                  <a:pt x="1792544" y="2128665"/>
                  <a:pt x="1783536" y="2164692"/>
                </a:cubicBezTo>
                <a:cubicBezTo>
                  <a:pt x="1788040" y="2245752"/>
                  <a:pt x="1760737" y="2335260"/>
                  <a:pt x="1797048" y="2407872"/>
                </a:cubicBezTo>
                <a:cubicBezTo>
                  <a:pt x="1811713" y="2437198"/>
                  <a:pt x="1888008" y="2413440"/>
                  <a:pt x="1891629" y="2380852"/>
                </a:cubicBezTo>
                <a:cubicBezTo>
                  <a:pt x="1897500" y="2328021"/>
                  <a:pt x="1728508" y="2232565"/>
                  <a:pt x="1702467" y="2218732"/>
                </a:cubicBezTo>
                <a:cubicBezTo>
                  <a:pt x="1356440" y="2034928"/>
                  <a:pt x="1482318" y="2072630"/>
                  <a:pt x="1202536" y="2029592"/>
                </a:cubicBezTo>
                <a:cubicBezTo>
                  <a:pt x="1134978" y="2047605"/>
                  <a:pt x="1060983" y="2049680"/>
                  <a:pt x="999861" y="2083632"/>
                </a:cubicBezTo>
                <a:cubicBezTo>
                  <a:pt x="971743" y="2099251"/>
                  <a:pt x="938239" y="2238487"/>
                  <a:pt x="932303" y="2259262"/>
                </a:cubicBezTo>
                <a:cubicBezTo>
                  <a:pt x="950319" y="2349328"/>
                  <a:pt x="946500" y="2446706"/>
                  <a:pt x="986350" y="2529461"/>
                </a:cubicBezTo>
                <a:cubicBezTo>
                  <a:pt x="1010571" y="2579760"/>
                  <a:pt x="1106459" y="2623283"/>
                  <a:pt x="1162001" y="2651051"/>
                </a:cubicBezTo>
                <a:cubicBezTo>
                  <a:pt x="1198032" y="2646548"/>
                  <a:pt x="1238216" y="2654927"/>
                  <a:pt x="1270094" y="2637541"/>
                </a:cubicBezTo>
                <a:cubicBezTo>
                  <a:pt x="1293148" y="2624968"/>
                  <a:pt x="1303414" y="2595240"/>
                  <a:pt x="1310629" y="2569991"/>
                </a:cubicBezTo>
                <a:cubicBezTo>
                  <a:pt x="1313478" y="2560019"/>
                  <a:pt x="1337464" y="2315182"/>
                  <a:pt x="1337652" y="2313302"/>
                </a:cubicBezTo>
                <a:cubicBezTo>
                  <a:pt x="1324140" y="2214229"/>
                  <a:pt x="1335073" y="2108588"/>
                  <a:pt x="1297117" y="2016082"/>
                </a:cubicBezTo>
                <a:cubicBezTo>
                  <a:pt x="1268485" y="1946300"/>
                  <a:pt x="1147498" y="1791923"/>
                  <a:pt x="1053908" y="1732373"/>
                </a:cubicBezTo>
                <a:cubicBezTo>
                  <a:pt x="1028418" y="1716154"/>
                  <a:pt x="1001232" y="1702167"/>
                  <a:pt x="972838" y="1691843"/>
                </a:cubicBezTo>
                <a:cubicBezTo>
                  <a:pt x="951255" y="1683996"/>
                  <a:pt x="927799" y="1682836"/>
                  <a:pt x="905280" y="1678333"/>
                </a:cubicBezTo>
                <a:cubicBezTo>
                  <a:pt x="873753" y="1687340"/>
                  <a:pt x="833885" y="1682170"/>
                  <a:pt x="810699" y="1705353"/>
                </a:cubicBezTo>
                <a:cubicBezTo>
                  <a:pt x="791328" y="1724721"/>
                  <a:pt x="794461" y="1759156"/>
                  <a:pt x="797187" y="1786413"/>
                </a:cubicBezTo>
                <a:cubicBezTo>
                  <a:pt x="803604" y="1850571"/>
                  <a:pt x="801953" y="1921905"/>
                  <a:pt x="837722" y="1975552"/>
                </a:cubicBezTo>
                <a:cubicBezTo>
                  <a:pt x="878699" y="2037010"/>
                  <a:pt x="952289" y="2069120"/>
                  <a:pt x="1013373" y="2110652"/>
                </a:cubicBezTo>
                <a:cubicBezTo>
                  <a:pt x="1065114" y="2145832"/>
                  <a:pt x="1118455" y="2179549"/>
                  <a:pt x="1175513" y="2205222"/>
                </a:cubicBezTo>
                <a:cubicBezTo>
                  <a:pt x="1209382" y="2220461"/>
                  <a:pt x="1248108" y="2221321"/>
                  <a:pt x="1283606" y="2232242"/>
                </a:cubicBezTo>
                <a:cubicBezTo>
                  <a:pt x="1306787" y="2239374"/>
                  <a:pt x="1328645" y="2250255"/>
                  <a:pt x="1351164" y="2259262"/>
                </a:cubicBezTo>
                <a:cubicBezTo>
                  <a:pt x="1373683" y="2236745"/>
                  <a:pt x="1413187" y="2223073"/>
                  <a:pt x="1418722" y="2191712"/>
                </a:cubicBezTo>
                <a:cubicBezTo>
                  <a:pt x="1437893" y="2083090"/>
                  <a:pt x="1354807" y="1945345"/>
                  <a:pt x="1297117" y="1867473"/>
                </a:cubicBezTo>
                <a:cubicBezTo>
                  <a:pt x="1243903" y="1795644"/>
                  <a:pt x="1176699" y="1735111"/>
                  <a:pt x="1121466" y="1664823"/>
                </a:cubicBezTo>
                <a:cubicBezTo>
                  <a:pt x="1077470" y="1608834"/>
                  <a:pt x="1044668" y="1544535"/>
                  <a:pt x="999861" y="1489193"/>
                </a:cubicBezTo>
                <a:cubicBezTo>
                  <a:pt x="967800" y="1449593"/>
                  <a:pt x="922721" y="1421586"/>
                  <a:pt x="891768" y="1381114"/>
                </a:cubicBezTo>
                <a:cubicBezTo>
                  <a:pt x="691986" y="1119893"/>
                  <a:pt x="907662" y="1342966"/>
                  <a:pt x="783675" y="1218994"/>
                </a:cubicBezTo>
                <a:cubicBezTo>
                  <a:pt x="760875" y="1150600"/>
                  <a:pt x="754315" y="1175225"/>
                  <a:pt x="864745" y="1164954"/>
                </a:cubicBezTo>
                <a:lnTo>
                  <a:pt x="1351164" y="1124424"/>
                </a:lnTo>
                <a:cubicBezTo>
                  <a:pt x="1364676" y="1101907"/>
                  <a:pt x="1384484" y="1082123"/>
                  <a:pt x="1391699" y="1056874"/>
                </a:cubicBezTo>
                <a:cubicBezTo>
                  <a:pt x="1427808" y="930510"/>
                  <a:pt x="1381350" y="601278"/>
                  <a:pt x="1378187" y="557005"/>
                </a:cubicBezTo>
                <a:cubicBezTo>
                  <a:pt x="1405420" y="516161"/>
                  <a:pt x="1415574" y="495193"/>
                  <a:pt x="1459257" y="462435"/>
                </a:cubicBezTo>
                <a:cubicBezTo>
                  <a:pt x="1491063" y="438584"/>
                  <a:pt x="1561681" y="419292"/>
                  <a:pt x="1594373" y="408396"/>
                </a:cubicBezTo>
                <a:cubicBezTo>
                  <a:pt x="1702466" y="412899"/>
                  <a:pt x="1813874" y="394966"/>
                  <a:pt x="1918653" y="421906"/>
                </a:cubicBezTo>
                <a:cubicBezTo>
                  <a:pt x="1977980" y="437160"/>
                  <a:pt x="2019308" y="491893"/>
                  <a:pt x="2067281" y="529985"/>
                </a:cubicBezTo>
                <a:cubicBezTo>
                  <a:pt x="2172502" y="613533"/>
                  <a:pt x="2274535" y="701020"/>
                  <a:pt x="2378048" y="786675"/>
                </a:cubicBezTo>
                <a:lnTo>
                  <a:pt x="2459118" y="854225"/>
                </a:lnTo>
                <a:cubicBezTo>
                  <a:pt x="2481438" y="872485"/>
                  <a:pt x="2500882" y="895370"/>
                  <a:pt x="2526676" y="908265"/>
                </a:cubicBezTo>
                <a:cubicBezTo>
                  <a:pt x="2593462" y="941654"/>
                  <a:pt x="2561615" y="928917"/>
                  <a:pt x="2621258" y="948794"/>
                </a:cubicBezTo>
                <a:cubicBezTo>
                  <a:pt x="2630266" y="980317"/>
                  <a:pt x="2635557" y="1013149"/>
                  <a:pt x="2648281" y="1043364"/>
                </a:cubicBezTo>
                <a:cubicBezTo>
                  <a:pt x="2705411" y="1179031"/>
                  <a:pt x="2732117" y="1219305"/>
                  <a:pt x="2823932" y="1327074"/>
                </a:cubicBezTo>
                <a:cubicBezTo>
                  <a:pt x="3030060" y="1569021"/>
                  <a:pt x="2972178" y="1512024"/>
                  <a:pt x="3134700" y="1651313"/>
                </a:cubicBezTo>
                <a:cubicBezTo>
                  <a:pt x="3130196" y="1696346"/>
                  <a:pt x="3136836" y="1743946"/>
                  <a:pt x="3121188" y="1786413"/>
                </a:cubicBezTo>
                <a:cubicBezTo>
                  <a:pt x="3104346" y="1832122"/>
                  <a:pt x="3068435" y="1868366"/>
                  <a:pt x="3040119" y="1908003"/>
                </a:cubicBezTo>
                <a:cubicBezTo>
                  <a:pt x="3023357" y="1931467"/>
                  <a:pt x="3006464" y="1955163"/>
                  <a:pt x="2986072" y="1975552"/>
                </a:cubicBezTo>
                <a:cubicBezTo>
                  <a:pt x="2974589" y="1987033"/>
                  <a:pt x="2958670" y="1993022"/>
                  <a:pt x="2945537" y="2002572"/>
                </a:cubicBezTo>
                <a:cubicBezTo>
                  <a:pt x="2909113" y="2029059"/>
                  <a:pt x="2873475" y="2056612"/>
                  <a:pt x="2837444" y="2083632"/>
                </a:cubicBezTo>
                <a:cubicBezTo>
                  <a:pt x="2629301" y="2239720"/>
                  <a:pt x="2493010" y="2333454"/>
                  <a:pt x="2296979" y="2529461"/>
                </a:cubicBezTo>
                <a:cubicBezTo>
                  <a:pt x="2136868" y="2689552"/>
                  <a:pt x="2187217" y="2619780"/>
                  <a:pt x="2121327" y="2718601"/>
                </a:cubicBezTo>
                <a:cubicBezTo>
                  <a:pt x="2134839" y="2736614"/>
                  <a:pt x="2140955" y="2764279"/>
                  <a:pt x="2161862" y="2772641"/>
                </a:cubicBezTo>
                <a:cubicBezTo>
                  <a:pt x="2320305" y="2836010"/>
                  <a:pt x="2368119" y="2784957"/>
                  <a:pt x="2526676" y="2732111"/>
                </a:cubicBezTo>
                <a:cubicBezTo>
                  <a:pt x="2598738" y="2633038"/>
                  <a:pt x="2805900" y="2539938"/>
                  <a:pt x="2742863" y="2434891"/>
                </a:cubicBezTo>
                <a:cubicBezTo>
                  <a:pt x="2729351" y="2412375"/>
                  <a:pt x="2724846" y="2380851"/>
                  <a:pt x="2702328" y="2367342"/>
                </a:cubicBezTo>
                <a:cubicBezTo>
                  <a:pt x="2675018" y="2350958"/>
                  <a:pt x="2639098" y="2359430"/>
                  <a:pt x="2607746" y="2353832"/>
                </a:cubicBezTo>
                <a:cubicBezTo>
                  <a:pt x="2512964" y="2336909"/>
                  <a:pt x="2418583" y="2317805"/>
                  <a:pt x="2324002" y="2299792"/>
                </a:cubicBezTo>
                <a:cubicBezTo>
                  <a:pt x="2130335" y="2304295"/>
                  <a:pt x="1936443" y="2302940"/>
                  <a:pt x="1743001" y="2313302"/>
                </a:cubicBezTo>
                <a:cubicBezTo>
                  <a:pt x="1683847" y="2316471"/>
                  <a:pt x="1626384" y="2335403"/>
                  <a:pt x="1567350" y="2340322"/>
                </a:cubicBezTo>
                <a:cubicBezTo>
                  <a:pt x="1464021" y="2348932"/>
                  <a:pt x="1360172" y="2349329"/>
                  <a:pt x="1256583" y="2353832"/>
                </a:cubicBezTo>
                <a:cubicBezTo>
                  <a:pt x="881820" y="2166474"/>
                  <a:pt x="1138557" y="2311484"/>
                  <a:pt x="864745" y="2124162"/>
                </a:cubicBezTo>
                <a:cubicBezTo>
                  <a:pt x="745224" y="2042394"/>
                  <a:pt x="732597" y="2055295"/>
                  <a:pt x="608024" y="1948532"/>
                </a:cubicBezTo>
                <a:cubicBezTo>
                  <a:pt x="590927" y="1933879"/>
                  <a:pt x="579981" y="1913228"/>
                  <a:pt x="567489" y="1894493"/>
                </a:cubicBezTo>
                <a:cubicBezTo>
                  <a:pt x="533639" y="1843725"/>
                  <a:pt x="519009" y="1816621"/>
                  <a:pt x="499931" y="1759393"/>
                </a:cubicBezTo>
                <a:cubicBezTo>
                  <a:pt x="494059" y="1741778"/>
                  <a:pt x="490923" y="1723366"/>
                  <a:pt x="486419" y="1705353"/>
                </a:cubicBezTo>
                <a:cubicBezTo>
                  <a:pt x="531458" y="1633300"/>
                  <a:pt x="549748" y="1534653"/>
                  <a:pt x="621536" y="1489193"/>
                </a:cubicBezTo>
                <a:cubicBezTo>
                  <a:pt x="698489" y="1440462"/>
                  <a:pt x="800687" y="1447787"/>
                  <a:pt x="891768" y="1448663"/>
                </a:cubicBezTo>
                <a:cubicBezTo>
                  <a:pt x="1270505" y="1452304"/>
                  <a:pt x="1648420" y="1484690"/>
                  <a:pt x="2026746" y="1502703"/>
                </a:cubicBezTo>
                <a:cubicBezTo>
                  <a:pt x="2095567" y="1548578"/>
                  <a:pt x="2086812" y="1556245"/>
                  <a:pt x="2040257" y="1408134"/>
                </a:cubicBezTo>
                <a:cubicBezTo>
                  <a:pt x="2003103" y="1289931"/>
                  <a:pt x="1981091" y="1163897"/>
                  <a:pt x="1918653" y="1056874"/>
                </a:cubicBezTo>
                <a:cubicBezTo>
                  <a:pt x="1887126" y="1002834"/>
                  <a:pt x="1861612" y="944804"/>
                  <a:pt x="1824071" y="894755"/>
                </a:cubicBezTo>
                <a:cubicBezTo>
                  <a:pt x="1793497" y="853995"/>
                  <a:pt x="1753084" y="821594"/>
                  <a:pt x="1715978" y="786675"/>
                </a:cubicBezTo>
                <a:cubicBezTo>
                  <a:pt x="1676485" y="749509"/>
                  <a:pt x="1638803" y="709692"/>
                  <a:pt x="1594373" y="678595"/>
                </a:cubicBezTo>
                <a:cubicBezTo>
                  <a:pt x="1569050" y="660871"/>
                  <a:pt x="1435995" y="586279"/>
                  <a:pt x="1378187" y="570515"/>
                </a:cubicBezTo>
                <a:cubicBezTo>
                  <a:pt x="1351756" y="563307"/>
                  <a:pt x="1324140" y="561508"/>
                  <a:pt x="1297117" y="557005"/>
                </a:cubicBezTo>
                <a:cubicBezTo>
                  <a:pt x="1256582" y="579522"/>
                  <a:pt x="1191361" y="580979"/>
                  <a:pt x="1175513" y="624555"/>
                </a:cubicBezTo>
                <a:cubicBezTo>
                  <a:pt x="1104646" y="819415"/>
                  <a:pt x="1214020" y="877258"/>
                  <a:pt x="1310629" y="1002834"/>
                </a:cubicBezTo>
                <a:cubicBezTo>
                  <a:pt x="1361709" y="1069229"/>
                  <a:pt x="1407498" y="1139617"/>
                  <a:pt x="1459257" y="1205484"/>
                </a:cubicBezTo>
                <a:cubicBezTo>
                  <a:pt x="1652679" y="1451628"/>
                  <a:pt x="1563784" y="1323508"/>
                  <a:pt x="1797048" y="1556743"/>
                </a:cubicBezTo>
                <a:cubicBezTo>
                  <a:pt x="1848891" y="1608580"/>
                  <a:pt x="1891720" y="1669229"/>
                  <a:pt x="1945676" y="1718863"/>
                </a:cubicBezTo>
                <a:cubicBezTo>
                  <a:pt x="2027556" y="1794183"/>
                  <a:pt x="2324522" y="2010886"/>
                  <a:pt x="2405072" y="2043102"/>
                </a:cubicBezTo>
                <a:cubicBezTo>
                  <a:pt x="2450111" y="2061115"/>
                  <a:pt x="2496297" y="2076490"/>
                  <a:pt x="2540188" y="2097142"/>
                </a:cubicBezTo>
                <a:cubicBezTo>
                  <a:pt x="2763890" y="2202401"/>
                  <a:pt x="2474727" y="2099595"/>
                  <a:pt x="2796909" y="2232242"/>
                </a:cubicBezTo>
                <a:cubicBezTo>
                  <a:pt x="2818145" y="2240985"/>
                  <a:pt x="2841948" y="2241249"/>
                  <a:pt x="2864467" y="2245752"/>
                </a:cubicBezTo>
                <a:cubicBezTo>
                  <a:pt x="2882483" y="2236745"/>
                  <a:pt x="2916289" y="2238750"/>
                  <a:pt x="2918514" y="2218732"/>
                </a:cubicBezTo>
                <a:cubicBezTo>
                  <a:pt x="2931615" y="2100838"/>
                  <a:pt x="2933621" y="1925103"/>
                  <a:pt x="2877979" y="1799923"/>
                </a:cubicBezTo>
                <a:cubicBezTo>
                  <a:pt x="2871384" y="1785085"/>
                  <a:pt x="2859964" y="1772903"/>
                  <a:pt x="2850956" y="1759393"/>
                </a:cubicBezTo>
                <a:cubicBezTo>
                  <a:pt x="2846452" y="1741380"/>
                  <a:pt x="2842330" y="1723266"/>
                  <a:pt x="2837444" y="1705353"/>
                </a:cubicBezTo>
                <a:cubicBezTo>
                  <a:pt x="2828817" y="1673723"/>
                  <a:pt x="2816464" y="1643006"/>
                  <a:pt x="2810421" y="1610783"/>
                </a:cubicBezTo>
                <a:cubicBezTo>
                  <a:pt x="2773597" y="1414415"/>
                  <a:pt x="2831777" y="1532721"/>
                  <a:pt x="2756374" y="1273034"/>
                </a:cubicBezTo>
                <a:cubicBezTo>
                  <a:pt x="2720551" y="1149660"/>
                  <a:pt x="2673255" y="1047557"/>
                  <a:pt x="2594235" y="948794"/>
                </a:cubicBezTo>
                <a:cubicBezTo>
                  <a:pt x="2564242" y="911307"/>
                  <a:pt x="2498072" y="844691"/>
                  <a:pt x="2445607" y="827205"/>
                </a:cubicBezTo>
                <a:cubicBezTo>
                  <a:pt x="2415394" y="817135"/>
                  <a:pt x="2382552" y="818198"/>
                  <a:pt x="2351025" y="813695"/>
                </a:cubicBezTo>
                <a:cubicBezTo>
                  <a:pt x="2333010" y="836212"/>
                  <a:pt x="2310652" y="855856"/>
                  <a:pt x="2296979" y="881245"/>
                </a:cubicBezTo>
                <a:cubicBezTo>
                  <a:pt x="2278735" y="915122"/>
                  <a:pt x="2272717" y="954458"/>
                  <a:pt x="2256444" y="989324"/>
                </a:cubicBezTo>
                <a:cubicBezTo>
                  <a:pt x="2241088" y="1022225"/>
                  <a:pt x="2219485" y="1051858"/>
                  <a:pt x="2202397" y="1083894"/>
                </a:cubicBezTo>
                <a:cubicBezTo>
                  <a:pt x="2183440" y="1119434"/>
                  <a:pt x="2172521" y="1159751"/>
                  <a:pt x="2148351" y="1191974"/>
                </a:cubicBezTo>
                <a:cubicBezTo>
                  <a:pt x="2077418" y="1286540"/>
                  <a:pt x="1995017" y="1371936"/>
                  <a:pt x="1918653" y="1462173"/>
                </a:cubicBezTo>
                <a:cubicBezTo>
                  <a:pt x="1895931" y="1489023"/>
                  <a:pt x="1869739" y="1513407"/>
                  <a:pt x="1851095" y="1543233"/>
                </a:cubicBezTo>
                <a:cubicBezTo>
                  <a:pt x="1828575" y="1579260"/>
                  <a:pt x="1804171" y="1614175"/>
                  <a:pt x="1783536" y="1651313"/>
                </a:cubicBezTo>
                <a:cubicBezTo>
                  <a:pt x="1709854" y="1783925"/>
                  <a:pt x="1662889" y="1911619"/>
                  <a:pt x="1607885" y="2056612"/>
                </a:cubicBezTo>
                <a:cubicBezTo>
                  <a:pt x="1592732" y="2096557"/>
                  <a:pt x="1577713" y="2136755"/>
                  <a:pt x="1567350" y="2178202"/>
                </a:cubicBezTo>
                <a:cubicBezTo>
                  <a:pt x="1532645" y="2317006"/>
                  <a:pt x="1555343" y="2305790"/>
                  <a:pt x="1513304" y="2421382"/>
                </a:cubicBezTo>
                <a:cubicBezTo>
                  <a:pt x="1506421" y="2440309"/>
                  <a:pt x="1494214" y="2456910"/>
                  <a:pt x="1486280" y="2475421"/>
                </a:cubicBezTo>
                <a:cubicBezTo>
                  <a:pt x="1480670" y="2488510"/>
                  <a:pt x="1477273" y="2502441"/>
                  <a:pt x="1472769" y="2515951"/>
                </a:cubicBezTo>
                <a:cubicBezTo>
                  <a:pt x="1563930" y="2576717"/>
                  <a:pt x="1509464" y="2554397"/>
                  <a:pt x="1702467" y="2502441"/>
                </a:cubicBezTo>
                <a:cubicBezTo>
                  <a:pt x="1816153" y="2471837"/>
                  <a:pt x="1925842" y="2428754"/>
                  <a:pt x="2026746" y="2367342"/>
                </a:cubicBezTo>
                <a:cubicBezTo>
                  <a:pt x="2079073" y="2335495"/>
                  <a:pt x="2128516" y="2298717"/>
                  <a:pt x="2175374" y="2259262"/>
                </a:cubicBezTo>
                <a:cubicBezTo>
                  <a:pt x="2226213" y="2216455"/>
                  <a:pt x="2307540" y="2128094"/>
                  <a:pt x="2351025" y="2070122"/>
                </a:cubicBezTo>
                <a:cubicBezTo>
                  <a:pt x="2370512" y="2044143"/>
                  <a:pt x="2387056" y="2016082"/>
                  <a:pt x="2405072" y="1989062"/>
                </a:cubicBezTo>
                <a:cubicBezTo>
                  <a:pt x="2409576" y="1962042"/>
                  <a:pt x="2423087" y="1935023"/>
                  <a:pt x="2418583" y="1908003"/>
                </a:cubicBezTo>
                <a:cubicBezTo>
                  <a:pt x="2413616" y="1878204"/>
                  <a:pt x="2397943" y="1849677"/>
                  <a:pt x="2378048" y="1826943"/>
                </a:cubicBezTo>
                <a:cubicBezTo>
                  <a:pt x="2345082" y="1789272"/>
                  <a:pt x="2227467" y="1786784"/>
                  <a:pt x="2202397" y="1786413"/>
                </a:cubicBezTo>
                <a:lnTo>
                  <a:pt x="499931" y="1772903"/>
                </a:lnTo>
                <a:cubicBezTo>
                  <a:pt x="508939" y="1745883"/>
                  <a:pt x="520045" y="1719474"/>
                  <a:pt x="526954" y="1691843"/>
                </a:cubicBezTo>
                <a:cubicBezTo>
                  <a:pt x="533599" y="1665268"/>
                  <a:pt x="535565" y="1637734"/>
                  <a:pt x="540466" y="1610783"/>
                </a:cubicBezTo>
                <a:cubicBezTo>
                  <a:pt x="578235" y="1403079"/>
                  <a:pt x="527673" y="1701034"/>
                  <a:pt x="567489" y="1462173"/>
                </a:cubicBezTo>
                <a:cubicBezTo>
                  <a:pt x="571993" y="1394623"/>
                  <a:pt x="570441" y="1326395"/>
                  <a:pt x="581001" y="1259524"/>
                </a:cubicBezTo>
                <a:cubicBezTo>
                  <a:pt x="584142" y="1239631"/>
                  <a:pt x="596559" y="1222042"/>
                  <a:pt x="608024" y="1205484"/>
                </a:cubicBezTo>
                <a:cubicBezTo>
                  <a:pt x="637254" y="1163268"/>
                  <a:pt x="663405" y="1117060"/>
                  <a:pt x="702605" y="1083894"/>
                </a:cubicBezTo>
                <a:cubicBezTo>
                  <a:pt x="724351" y="1065496"/>
                  <a:pt x="757088" y="1067098"/>
                  <a:pt x="783675" y="1056874"/>
                </a:cubicBezTo>
                <a:cubicBezTo>
                  <a:pt x="953046" y="991740"/>
                  <a:pt x="801008" y="1031792"/>
                  <a:pt x="1013373" y="989324"/>
                </a:cubicBezTo>
                <a:cubicBezTo>
                  <a:pt x="1189024" y="1065881"/>
                  <a:pt x="1372657" y="1126252"/>
                  <a:pt x="1540327" y="1218994"/>
                </a:cubicBezTo>
                <a:cubicBezTo>
                  <a:pt x="1587782" y="1245242"/>
                  <a:pt x="1611182" y="1301160"/>
                  <a:pt x="1648420" y="1340584"/>
                </a:cubicBezTo>
                <a:cubicBezTo>
                  <a:pt x="1768057" y="1467242"/>
                  <a:pt x="1770083" y="1450813"/>
                  <a:pt x="1878118" y="1583763"/>
                </a:cubicBezTo>
                <a:cubicBezTo>
                  <a:pt x="1902549" y="1613829"/>
                  <a:pt x="1921046" y="1648429"/>
                  <a:pt x="1945676" y="1678333"/>
                </a:cubicBezTo>
                <a:cubicBezTo>
                  <a:pt x="1984196" y="1725102"/>
                  <a:pt x="2031804" y="1764316"/>
                  <a:pt x="2067281" y="1813433"/>
                </a:cubicBezTo>
                <a:cubicBezTo>
                  <a:pt x="2104678" y="1865207"/>
                  <a:pt x="2116725" y="1907710"/>
                  <a:pt x="2134839" y="1962042"/>
                </a:cubicBezTo>
                <a:cubicBezTo>
                  <a:pt x="2125831" y="1980055"/>
                  <a:pt x="2119901" y="1999971"/>
                  <a:pt x="2107816" y="2016082"/>
                </a:cubicBezTo>
                <a:cubicBezTo>
                  <a:pt x="2041889" y="2103974"/>
                  <a:pt x="1899964" y="2160324"/>
                  <a:pt x="1810560" y="2178202"/>
                </a:cubicBezTo>
                <a:cubicBezTo>
                  <a:pt x="1765521" y="2187209"/>
                  <a:pt x="1721238" y="2201700"/>
                  <a:pt x="1675443" y="2205222"/>
                </a:cubicBezTo>
                <a:cubicBezTo>
                  <a:pt x="1545138" y="2215244"/>
                  <a:pt x="1414218" y="2214229"/>
                  <a:pt x="1283606" y="2218732"/>
                </a:cubicBezTo>
                <a:cubicBezTo>
                  <a:pt x="1307661" y="2363052"/>
                  <a:pt x="1277767" y="2264988"/>
                  <a:pt x="1405211" y="2434891"/>
                </a:cubicBezTo>
                <a:cubicBezTo>
                  <a:pt x="1665656" y="2782107"/>
                  <a:pt x="1417467" y="2486807"/>
                  <a:pt x="1661932" y="2745621"/>
                </a:cubicBezTo>
                <a:cubicBezTo>
                  <a:pt x="1699170" y="2785045"/>
                  <a:pt x="1727459" y="2833610"/>
                  <a:pt x="1770025" y="2867211"/>
                </a:cubicBezTo>
                <a:cubicBezTo>
                  <a:pt x="1814319" y="2902176"/>
                  <a:pt x="1869110" y="2921250"/>
                  <a:pt x="1918653" y="2948270"/>
                </a:cubicBezTo>
                <a:cubicBezTo>
                  <a:pt x="1945676" y="2934760"/>
                  <a:pt x="1981952" y="2932174"/>
                  <a:pt x="1999723" y="2907741"/>
                </a:cubicBezTo>
                <a:cubicBezTo>
                  <a:pt x="2021567" y="2877709"/>
                  <a:pt x="2015001" y="2834891"/>
                  <a:pt x="2026746" y="2799661"/>
                </a:cubicBezTo>
                <a:cubicBezTo>
                  <a:pt x="2037593" y="2767124"/>
                  <a:pt x="2047959" y="2733427"/>
                  <a:pt x="2067281" y="2705091"/>
                </a:cubicBezTo>
                <a:cubicBezTo>
                  <a:pt x="2116019" y="2633617"/>
                  <a:pt x="2179132" y="2572834"/>
                  <a:pt x="2229420" y="2502441"/>
                </a:cubicBezTo>
                <a:cubicBezTo>
                  <a:pt x="2251940" y="2470918"/>
                  <a:pt x="2272445" y="2437854"/>
                  <a:pt x="2296979" y="2407872"/>
                </a:cubicBezTo>
                <a:cubicBezTo>
                  <a:pt x="2313113" y="2388156"/>
                  <a:pt x="2334168" y="2372934"/>
                  <a:pt x="2351025" y="2353832"/>
                </a:cubicBezTo>
                <a:cubicBezTo>
                  <a:pt x="2401770" y="2296328"/>
                  <a:pt x="2499653" y="2178202"/>
                  <a:pt x="2499653" y="2178202"/>
                </a:cubicBezTo>
                <a:cubicBezTo>
                  <a:pt x="2508661" y="2155685"/>
                  <a:pt x="2515829" y="2132343"/>
                  <a:pt x="2526676" y="2110652"/>
                </a:cubicBezTo>
                <a:cubicBezTo>
                  <a:pt x="2542915" y="2078178"/>
                  <a:pt x="2568510" y="2050274"/>
                  <a:pt x="2580723" y="2016082"/>
                </a:cubicBezTo>
                <a:cubicBezTo>
                  <a:pt x="2591434" y="1986094"/>
                  <a:pt x="2586511" y="1952405"/>
                  <a:pt x="2594235" y="1921513"/>
                </a:cubicBezTo>
                <a:cubicBezTo>
                  <a:pt x="2600118" y="1897986"/>
                  <a:pt x="2612250" y="1876480"/>
                  <a:pt x="2621258" y="1853963"/>
                </a:cubicBezTo>
                <a:cubicBezTo>
                  <a:pt x="2664283" y="1624523"/>
                  <a:pt x="2588484" y="1637803"/>
                  <a:pt x="2702328" y="1637803"/>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cxnSp>
        <p:nvCxnSpPr>
          <p:cNvPr id="45" name="Straight Connector 44"/>
          <p:cNvCxnSpPr/>
          <p:nvPr/>
        </p:nvCxnSpPr>
        <p:spPr>
          <a:xfrm>
            <a:off x="4199131" y="1768473"/>
            <a:ext cx="12829" cy="386113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71067" y="1196752"/>
            <a:ext cx="2442721" cy="646331"/>
          </a:xfrm>
          <a:prstGeom prst="rect">
            <a:avLst/>
          </a:prstGeom>
          <a:noFill/>
        </p:spPr>
        <p:txBody>
          <a:bodyPr wrap="none" rtlCol="0">
            <a:spAutoFit/>
          </a:bodyPr>
          <a:lstStyle/>
          <a:p>
            <a:pPr algn="ctr"/>
            <a:r>
              <a:rPr lang="en-US" sz="1800" b="1" dirty="0" smtClean="0"/>
              <a:t>Genome Assembly</a:t>
            </a:r>
          </a:p>
          <a:p>
            <a:pPr algn="ctr"/>
            <a:r>
              <a:rPr lang="en-US" sz="1800" dirty="0" smtClean="0"/>
              <a:t>Single Massive Graph</a:t>
            </a:r>
            <a:endParaRPr lang="en-US" sz="1800" dirty="0"/>
          </a:p>
        </p:txBody>
      </p:sp>
      <p:sp>
        <p:nvSpPr>
          <p:cNvPr id="46" name="TextBox 45"/>
          <p:cNvSpPr txBox="1"/>
          <p:nvPr/>
        </p:nvSpPr>
        <p:spPr>
          <a:xfrm>
            <a:off x="4575603" y="1196752"/>
            <a:ext cx="3698448" cy="646331"/>
          </a:xfrm>
          <a:prstGeom prst="rect">
            <a:avLst/>
          </a:prstGeom>
          <a:noFill/>
        </p:spPr>
        <p:txBody>
          <a:bodyPr wrap="none" rtlCol="0">
            <a:spAutoFit/>
          </a:bodyPr>
          <a:lstStyle/>
          <a:p>
            <a:pPr algn="ctr"/>
            <a:r>
              <a:rPr lang="en-US" sz="1800" b="1" dirty="0" smtClean="0"/>
              <a:t>Trinity </a:t>
            </a:r>
            <a:r>
              <a:rPr lang="en-US" sz="1800" b="1" dirty="0" err="1" smtClean="0"/>
              <a:t>Transcriptome</a:t>
            </a:r>
            <a:r>
              <a:rPr lang="en-US" sz="1800" b="1" dirty="0" smtClean="0"/>
              <a:t> Assembly</a:t>
            </a:r>
          </a:p>
          <a:p>
            <a:pPr algn="ctr"/>
            <a:r>
              <a:rPr lang="en-US" sz="1800" dirty="0" smtClean="0"/>
              <a:t>Many Thousands of Small Graphs</a:t>
            </a:r>
            <a:endParaRPr lang="en-US" sz="1800" dirty="0"/>
          </a:p>
        </p:txBody>
      </p:sp>
      <p:grpSp>
        <p:nvGrpSpPr>
          <p:cNvPr id="208" name="Group 207"/>
          <p:cNvGrpSpPr/>
          <p:nvPr/>
        </p:nvGrpSpPr>
        <p:grpSpPr>
          <a:xfrm>
            <a:off x="4859779" y="2072470"/>
            <a:ext cx="3240613" cy="3222179"/>
            <a:chOff x="4370226" y="2752504"/>
            <a:chExt cx="3240613" cy="3222179"/>
          </a:xfrm>
        </p:grpSpPr>
        <p:grpSp>
          <p:nvGrpSpPr>
            <p:cNvPr id="47" name="Group 46"/>
            <p:cNvGrpSpPr/>
            <p:nvPr/>
          </p:nvGrpSpPr>
          <p:grpSpPr>
            <a:xfrm>
              <a:off x="4508439" y="2909911"/>
              <a:ext cx="1551535" cy="1490133"/>
              <a:chOff x="4451222" y="2406144"/>
              <a:chExt cx="4059146" cy="3898505"/>
            </a:xfrm>
          </p:grpSpPr>
          <p:sp>
            <p:nvSpPr>
              <p:cNvPr id="6" name="Freeform 5"/>
              <p:cNvSpPr/>
              <p:nvPr/>
            </p:nvSpPr>
            <p:spPr>
              <a:xfrm>
                <a:off x="4702050" y="2458815"/>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7" name="Freeform 6"/>
              <p:cNvSpPr/>
              <p:nvPr/>
            </p:nvSpPr>
            <p:spPr>
              <a:xfrm>
                <a:off x="5502913" y="252636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8" name="Freeform 7"/>
              <p:cNvSpPr/>
              <p:nvPr/>
            </p:nvSpPr>
            <p:spPr>
              <a:xfrm rot="16200000">
                <a:off x="6108443" y="234404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9" name="Freeform 8"/>
              <p:cNvSpPr/>
              <p:nvPr/>
            </p:nvSpPr>
            <p:spPr>
              <a:xfrm>
                <a:off x="6039701" y="3059417"/>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0" name="Freeform 9"/>
              <p:cNvSpPr/>
              <p:nvPr/>
            </p:nvSpPr>
            <p:spPr>
              <a:xfrm>
                <a:off x="7094102" y="326592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1" name="Freeform 10"/>
              <p:cNvSpPr/>
              <p:nvPr/>
            </p:nvSpPr>
            <p:spPr>
              <a:xfrm>
                <a:off x="5767818" y="4771496"/>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2" name="Freeform 11"/>
              <p:cNvSpPr/>
              <p:nvPr/>
            </p:nvSpPr>
            <p:spPr>
              <a:xfrm rot="18237182">
                <a:off x="4560966" y="327699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3" name="Freeform 12"/>
              <p:cNvSpPr/>
              <p:nvPr/>
            </p:nvSpPr>
            <p:spPr>
              <a:xfrm>
                <a:off x="5554898" y="3472888"/>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4" name="Freeform 13"/>
              <p:cNvSpPr/>
              <p:nvPr/>
            </p:nvSpPr>
            <p:spPr>
              <a:xfrm rot="2474172">
                <a:off x="4895023" y="406222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5" name="Freeform 14"/>
              <p:cNvSpPr/>
              <p:nvPr/>
            </p:nvSpPr>
            <p:spPr>
              <a:xfrm>
                <a:off x="6527697" y="3236464"/>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6" name="Freeform 15"/>
              <p:cNvSpPr/>
              <p:nvPr/>
            </p:nvSpPr>
            <p:spPr>
              <a:xfrm>
                <a:off x="7017039" y="4535072"/>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7" name="Freeform 16"/>
              <p:cNvSpPr/>
              <p:nvPr/>
            </p:nvSpPr>
            <p:spPr>
              <a:xfrm flipH="1">
                <a:off x="5180383" y="3067589"/>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8" name="Freeform 17"/>
              <p:cNvSpPr/>
              <p:nvPr/>
            </p:nvSpPr>
            <p:spPr>
              <a:xfrm>
                <a:off x="6287399" y="374984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9" name="Freeform 18"/>
              <p:cNvSpPr/>
              <p:nvPr/>
            </p:nvSpPr>
            <p:spPr>
              <a:xfrm flipV="1">
                <a:off x="7469086" y="526296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20" name="Freeform 19"/>
              <p:cNvSpPr/>
              <p:nvPr/>
            </p:nvSpPr>
            <p:spPr>
              <a:xfrm>
                <a:off x="4885456" y="525538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21" name="Freeform 20"/>
              <p:cNvSpPr/>
              <p:nvPr/>
            </p:nvSpPr>
            <p:spPr>
              <a:xfrm>
                <a:off x="7422388" y="278091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22" name="Freeform 21"/>
              <p:cNvSpPr/>
              <p:nvPr/>
            </p:nvSpPr>
            <p:spPr>
              <a:xfrm rot="5400000" flipV="1">
                <a:off x="6427014" y="453507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23" name="Freeform 22"/>
              <p:cNvSpPr/>
              <p:nvPr/>
            </p:nvSpPr>
            <p:spPr>
              <a:xfrm>
                <a:off x="7422388" y="3859573"/>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24" name="Freeform 23"/>
              <p:cNvSpPr/>
              <p:nvPr/>
            </p:nvSpPr>
            <p:spPr>
              <a:xfrm flipV="1">
                <a:off x="6933046" y="376335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25" name="Freeform 24"/>
              <p:cNvSpPr/>
              <p:nvPr/>
            </p:nvSpPr>
            <p:spPr>
              <a:xfrm>
                <a:off x="4451222" y="388494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26" name="Freeform 25"/>
              <p:cNvSpPr/>
              <p:nvPr/>
            </p:nvSpPr>
            <p:spPr>
              <a:xfrm>
                <a:off x="6440578" y="526296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27" name="Freeform 26"/>
              <p:cNvSpPr/>
              <p:nvPr/>
            </p:nvSpPr>
            <p:spPr>
              <a:xfrm rot="16200000">
                <a:off x="7762690" y="446538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28" name="Freeform 27"/>
              <p:cNvSpPr/>
              <p:nvPr/>
            </p:nvSpPr>
            <p:spPr>
              <a:xfrm flipV="1">
                <a:off x="5392754" y="4318086"/>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29" name="Freeform 28"/>
              <p:cNvSpPr/>
              <p:nvPr/>
            </p:nvSpPr>
            <p:spPr>
              <a:xfrm>
                <a:off x="7652946" y="3326755"/>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30" name="Freeform 29"/>
              <p:cNvSpPr/>
              <p:nvPr/>
            </p:nvSpPr>
            <p:spPr>
              <a:xfrm rot="5400000">
                <a:off x="5480770" y="521485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31" name="Freeform 30"/>
              <p:cNvSpPr/>
              <p:nvPr/>
            </p:nvSpPr>
            <p:spPr>
              <a:xfrm>
                <a:off x="5861214" y="422220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32" name="Freeform 31"/>
              <p:cNvSpPr/>
              <p:nvPr/>
            </p:nvSpPr>
            <p:spPr>
              <a:xfrm rot="17005220">
                <a:off x="8109925" y="526296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33" name="Freeform 32"/>
              <p:cNvSpPr/>
              <p:nvPr/>
            </p:nvSpPr>
            <p:spPr>
              <a:xfrm rot="7499924">
                <a:off x="5017750" y="5949857"/>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34" name="Freeform 33"/>
              <p:cNvSpPr/>
              <p:nvPr/>
            </p:nvSpPr>
            <p:spPr>
              <a:xfrm rot="2676582">
                <a:off x="6603095" y="257905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35" name="Freeform 34"/>
              <p:cNvSpPr/>
              <p:nvPr/>
            </p:nvSpPr>
            <p:spPr>
              <a:xfrm>
                <a:off x="7812138" y="267959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36" name="Freeform 35"/>
              <p:cNvSpPr/>
              <p:nvPr/>
            </p:nvSpPr>
            <p:spPr>
              <a:xfrm>
                <a:off x="7931439" y="395264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37" name="Freeform 36"/>
              <p:cNvSpPr/>
              <p:nvPr/>
            </p:nvSpPr>
            <p:spPr>
              <a:xfrm>
                <a:off x="6838552" y="562705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38" name="Freeform 37"/>
              <p:cNvSpPr/>
              <p:nvPr/>
            </p:nvSpPr>
            <p:spPr>
              <a:xfrm rot="14741213">
                <a:off x="4451222" y="465317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39" name="Freeform 38"/>
              <p:cNvSpPr/>
              <p:nvPr/>
            </p:nvSpPr>
            <p:spPr>
              <a:xfrm>
                <a:off x="7144807" y="2406144"/>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40" name="Freeform 39"/>
              <p:cNvSpPr/>
              <p:nvPr/>
            </p:nvSpPr>
            <p:spPr>
              <a:xfrm>
                <a:off x="8186089" y="4581672"/>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41" name="Freeform 40"/>
              <p:cNvSpPr/>
              <p:nvPr/>
            </p:nvSpPr>
            <p:spPr>
              <a:xfrm>
                <a:off x="5093174" y="3645006"/>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42" name="Freeform 41"/>
              <p:cNvSpPr/>
              <p:nvPr/>
            </p:nvSpPr>
            <p:spPr>
              <a:xfrm>
                <a:off x="7913354" y="3310899"/>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43" name="Freeform 42"/>
              <p:cNvSpPr/>
              <p:nvPr/>
            </p:nvSpPr>
            <p:spPr>
              <a:xfrm>
                <a:off x="6854899" y="5007921"/>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44" name="Freeform 43"/>
              <p:cNvSpPr/>
              <p:nvPr/>
            </p:nvSpPr>
            <p:spPr>
              <a:xfrm>
                <a:off x="5963120" y="5796040"/>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grpSp>
        <p:grpSp>
          <p:nvGrpSpPr>
            <p:cNvPr id="48" name="Group 47"/>
            <p:cNvGrpSpPr/>
            <p:nvPr/>
          </p:nvGrpSpPr>
          <p:grpSpPr>
            <a:xfrm rot="16200000">
              <a:off x="6071676" y="4354117"/>
              <a:ext cx="1551535" cy="1490133"/>
              <a:chOff x="4451222" y="2406144"/>
              <a:chExt cx="4059146" cy="3898505"/>
            </a:xfrm>
          </p:grpSpPr>
          <p:sp>
            <p:nvSpPr>
              <p:cNvPr id="49" name="Freeform 48"/>
              <p:cNvSpPr/>
              <p:nvPr/>
            </p:nvSpPr>
            <p:spPr>
              <a:xfrm>
                <a:off x="4702050" y="2458815"/>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50" name="Freeform 49"/>
              <p:cNvSpPr/>
              <p:nvPr/>
            </p:nvSpPr>
            <p:spPr>
              <a:xfrm>
                <a:off x="5502913" y="252636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51" name="Freeform 50"/>
              <p:cNvSpPr/>
              <p:nvPr/>
            </p:nvSpPr>
            <p:spPr>
              <a:xfrm rot="16200000">
                <a:off x="6108443" y="234404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52" name="Freeform 51"/>
              <p:cNvSpPr/>
              <p:nvPr/>
            </p:nvSpPr>
            <p:spPr>
              <a:xfrm>
                <a:off x="6039701" y="3059417"/>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53" name="Freeform 52"/>
              <p:cNvSpPr/>
              <p:nvPr/>
            </p:nvSpPr>
            <p:spPr>
              <a:xfrm>
                <a:off x="7094102" y="326592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54" name="Freeform 53"/>
              <p:cNvSpPr/>
              <p:nvPr/>
            </p:nvSpPr>
            <p:spPr>
              <a:xfrm>
                <a:off x="5767818" y="4771496"/>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55" name="Freeform 54"/>
              <p:cNvSpPr/>
              <p:nvPr/>
            </p:nvSpPr>
            <p:spPr>
              <a:xfrm rot="18237182">
                <a:off x="4560966" y="327699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56" name="Freeform 55"/>
              <p:cNvSpPr/>
              <p:nvPr/>
            </p:nvSpPr>
            <p:spPr>
              <a:xfrm>
                <a:off x="5554898" y="3472888"/>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57" name="Freeform 56"/>
              <p:cNvSpPr/>
              <p:nvPr/>
            </p:nvSpPr>
            <p:spPr>
              <a:xfrm rot="2474172">
                <a:off x="4895023" y="406222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58" name="Freeform 57"/>
              <p:cNvSpPr/>
              <p:nvPr/>
            </p:nvSpPr>
            <p:spPr>
              <a:xfrm>
                <a:off x="6527697" y="3236464"/>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59" name="Freeform 58"/>
              <p:cNvSpPr/>
              <p:nvPr/>
            </p:nvSpPr>
            <p:spPr>
              <a:xfrm>
                <a:off x="7017039" y="4535072"/>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60" name="Freeform 59"/>
              <p:cNvSpPr/>
              <p:nvPr/>
            </p:nvSpPr>
            <p:spPr>
              <a:xfrm flipH="1">
                <a:off x="5180383" y="3067589"/>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61" name="Freeform 60"/>
              <p:cNvSpPr/>
              <p:nvPr/>
            </p:nvSpPr>
            <p:spPr>
              <a:xfrm>
                <a:off x="6287399" y="374984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62" name="Freeform 61"/>
              <p:cNvSpPr/>
              <p:nvPr/>
            </p:nvSpPr>
            <p:spPr>
              <a:xfrm flipV="1">
                <a:off x="7469086" y="526296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63" name="Freeform 62"/>
              <p:cNvSpPr/>
              <p:nvPr/>
            </p:nvSpPr>
            <p:spPr>
              <a:xfrm>
                <a:off x="4885456" y="525538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64" name="Freeform 63"/>
              <p:cNvSpPr/>
              <p:nvPr/>
            </p:nvSpPr>
            <p:spPr>
              <a:xfrm>
                <a:off x="7422388" y="278091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65" name="Freeform 64"/>
              <p:cNvSpPr/>
              <p:nvPr/>
            </p:nvSpPr>
            <p:spPr>
              <a:xfrm rot="5400000" flipV="1">
                <a:off x="6427014" y="453507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66" name="Freeform 65"/>
              <p:cNvSpPr/>
              <p:nvPr/>
            </p:nvSpPr>
            <p:spPr>
              <a:xfrm>
                <a:off x="7422388" y="3859573"/>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67" name="Freeform 66"/>
              <p:cNvSpPr/>
              <p:nvPr/>
            </p:nvSpPr>
            <p:spPr>
              <a:xfrm flipV="1">
                <a:off x="6933046" y="376335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68" name="Freeform 67"/>
              <p:cNvSpPr/>
              <p:nvPr/>
            </p:nvSpPr>
            <p:spPr>
              <a:xfrm>
                <a:off x="4451222" y="388494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69" name="Freeform 68"/>
              <p:cNvSpPr/>
              <p:nvPr/>
            </p:nvSpPr>
            <p:spPr>
              <a:xfrm>
                <a:off x="6440578" y="526296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70" name="Freeform 69"/>
              <p:cNvSpPr/>
              <p:nvPr/>
            </p:nvSpPr>
            <p:spPr>
              <a:xfrm rot="16200000">
                <a:off x="7762690" y="446538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71" name="Freeform 70"/>
              <p:cNvSpPr/>
              <p:nvPr/>
            </p:nvSpPr>
            <p:spPr>
              <a:xfrm flipV="1">
                <a:off x="5392754" y="4318086"/>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72" name="Freeform 71"/>
              <p:cNvSpPr/>
              <p:nvPr/>
            </p:nvSpPr>
            <p:spPr>
              <a:xfrm>
                <a:off x="7652946" y="3326755"/>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73" name="Freeform 72"/>
              <p:cNvSpPr/>
              <p:nvPr/>
            </p:nvSpPr>
            <p:spPr>
              <a:xfrm rot="5400000">
                <a:off x="5480770" y="521485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74" name="Freeform 73"/>
              <p:cNvSpPr/>
              <p:nvPr/>
            </p:nvSpPr>
            <p:spPr>
              <a:xfrm>
                <a:off x="5861214" y="422220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75" name="Freeform 74"/>
              <p:cNvSpPr/>
              <p:nvPr/>
            </p:nvSpPr>
            <p:spPr>
              <a:xfrm rot="17005220">
                <a:off x="8109925" y="526296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76" name="Freeform 75"/>
              <p:cNvSpPr/>
              <p:nvPr/>
            </p:nvSpPr>
            <p:spPr>
              <a:xfrm rot="7499924">
                <a:off x="5017750" y="5949857"/>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77" name="Freeform 76"/>
              <p:cNvSpPr/>
              <p:nvPr/>
            </p:nvSpPr>
            <p:spPr>
              <a:xfrm rot="2676582">
                <a:off x="6603095" y="257905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78" name="Freeform 77"/>
              <p:cNvSpPr/>
              <p:nvPr/>
            </p:nvSpPr>
            <p:spPr>
              <a:xfrm>
                <a:off x="7812138" y="267959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79" name="Freeform 78"/>
              <p:cNvSpPr/>
              <p:nvPr/>
            </p:nvSpPr>
            <p:spPr>
              <a:xfrm>
                <a:off x="7931439" y="395264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80" name="Freeform 79"/>
              <p:cNvSpPr/>
              <p:nvPr/>
            </p:nvSpPr>
            <p:spPr>
              <a:xfrm>
                <a:off x="6838552" y="562705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81" name="Freeform 80"/>
              <p:cNvSpPr/>
              <p:nvPr/>
            </p:nvSpPr>
            <p:spPr>
              <a:xfrm rot="14741213">
                <a:off x="4451222" y="465317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82" name="Freeform 81"/>
              <p:cNvSpPr/>
              <p:nvPr/>
            </p:nvSpPr>
            <p:spPr>
              <a:xfrm>
                <a:off x="7144807" y="2406144"/>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83" name="Freeform 82"/>
              <p:cNvSpPr/>
              <p:nvPr/>
            </p:nvSpPr>
            <p:spPr>
              <a:xfrm>
                <a:off x="8186089" y="4581672"/>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84" name="Freeform 83"/>
              <p:cNvSpPr/>
              <p:nvPr/>
            </p:nvSpPr>
            <p:spPr>
              <a:xfrm>
                <a:off x="5093174" y="3645006"/>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85" name="Freeform 84"/>
              <p:cNvSpPr/>
              <p:nvPr/>
            </p:nvSpPr>
            <p:spPr>
              <a:xfrm>
                <a:off x="7913354" y="3310899"/>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86" name="Freeform 85"/>
              <p:cNvSpPr/>
              <p:nvPr/>
            </p:nvSpPr>
            <p:spPr>
              <a:xfrm>
                <a:off x="6854899" y="5007921"/>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87" name="Freeform 86"/>
              <p:cNvSpPr/>
              <p:nvPr/>
            </p:nvSpPr>
            <p:spPr>
              <a:xfrm>
                <a:off x="5963120" y="5796040"/>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grpSp>
        <p:grpSp>
          <p:nvGrpSpPr>
            <p:cNvPr id="88" name="Group 87"/>
            <p:cNvGrpSpPr/>
            <p:nvPr/>
          </p:nvGrpSpPr>
          <p:grpSpPr>
            <a:xfrm rot="10800000">
              <a:off x="6059304" y="2752504"/>
              <a:ext cx="1551535" cy="1490133"/>
              <a:chOff x="4451222" y="2406144"/>
              <a:chExt cx="4059146" cy="3898505"/>
            </a:xfrm>
          </p:grpSpPr>
          <p:sp>
            <p:nvSpPr>
              <p:cNvPr id="89" name="Freeform 88"/>
              <p:cNvSpPr/>
              <p:nvPr/>
            </p:nvSpPr>
            <p:spPr>
              <a:xfrm>
                <a:off x="4702050" y="2458815"/>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90" name="Freeform 89"/>
              <p:cNvSpPr/>
              <p:nvPr/>
            </p:nvSpPr>
            <p:spPr>
              <a:xfrm>
                <a:off x="5502913" y="252636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91" name="Freeform 90"/>
              <p:cNvSpPr/>
              <p:nvPr/>
            </p:nvSpPr>
            <p:spPr>
              <a:xfrm rot="16200000">
                <a:off x="6108443" y="234404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92" name="Freeform 91"/>
              <p:cNvSpPr/>
              <p:nvPr/>
            </p:nvSpPr>
            <p:spPr>
              <a:xfrm>
                <a:off x="6039701" y="3059417"/>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93" name="Freeform 92"/>
              <p:cNvSpPr/>
              <p:nvPr/>
            </p:nvSpPr>
            <p:spPr>
              <a:xfrm>
                <a:off x="7094102" y="326592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94" name="Freeform 93"/>
              <p:cNvSpPr/>
              <p:nvPr/>
            </p:nvSpPr>
            <p:spPr>
              <a:xfrm>
                <a:off x="5767818" y="4771496"/>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95" name="Freeform 94"/>
              <p:cNvSpPr/>
              <p:nvPr/>
            </p:nvSpPr>
            <p:spPr>
              <a:xfrm rot="18237182">
                <a:off x="4560966" y="327699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96" name="Freeform 95"/>
              <p:cNvSpPr/>
              <p:nvPr/>
            </p:nvSpPr>
            <p:spPr>
              <a:xfrm>
                <a:off x="5554898" y="3472888"/>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97" name="Freeform 96"/>
              <p:cNvSpPr/>
              <p:nvPr/>
            </p:nvSpPr>
            <p:spPr>
              <a:xfrm rot="2474172">
                <a:off x="4895023" y="406222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98" name="Freeform 97"/>
              <p:cNvSpPr/>
              <p:nvPr/>
            </p:nvSpPr>
            <p:spPr>
              <a:xfrm>
                <a:off x="6527697" y="3236464"/>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99" name="Freeform 98"/>
              <p:cNvSpPr/>
              <p:nvPr/>
            </p:nvSpPr>
            <p:spPr>
              <a:xfrm>
                <a:off x="7017039" y="4535072"/>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00" name="Freeform 99"/>
              <p:cNvSpPr/>
              <p:nvPr/>
            </p:nvSpPr>
            <p:spPr>
              <a:xfrm flipH="1">
                <a:off x="5180383" y="3067589"/>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01" name="Freeform 100"/>
              <p:cNvSpPr/>
              <p:nvPr/>
            </p:nvSpPr>
            <p:spPr>
              <a:xfrm>
                <a:off x="6287399" y="374984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02" name="Freeform 101"/>
              <p:cNvSpPr/>
              <p:nvPr/>
            </p:nvSpPr>
            <p:spPr>
              <a:xfrm flipV="1">
                <a:off x="7469086" y="526296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03" name="Freeform 102"/>
              <p:cNvSpPr/>
              <p:nvPr/>
            </p:nvSpPr>
            <p:spPr>
              <a:xfrm>
                <a:off x="4885456" y="525538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04" name="Freeform 103"/>
              <p:cNvSpPr/>
              <p:nvPr/>
            </p:nvSpPr>
            <p:spPr>
              <a:xfrm>
                <a:off x="7422388" y="278091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05" name="Freeform 104"/>
              <p:cNvSpPr/>
              <p:nvPr/>
            </p:nvSpPr>
            <p:spPr>
              <a:xfrm rot="5400000" flipV="1">
                <a:off x="6427014" y="453507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06" name="Freeform 105"/>
              <p:cNvSpPr/>
              <p:nvPr/>
            </p:nvSpPr>
            <p:spPr>
              <a:xfrm>
                <a:off x="7422388" y="3859573"/>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07" name="Freeform 106"/>
              <p:cNvSpPr/>
              <p:nvPr/>
            </p:nvSpPr>
            <p:spPr>
              <a:xfrm flipV="1">
                <a:off x="6933046" y="376335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08" name="Freeform 107"/>
              <p:cNvSpPr/>
              <p:nvPr/>
            </p:nvSpPr>
            <p:spPr>
              <a:xfrm>
                <a:off x="4451222" y="388494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09" name="Freeform 108"/>
              <p:cNvSpPr/>
              <p:nvPr/>
            </p:nvSpPr>
            <p:spPr>
              <a:xfrm>
                <a:off x="6440578" y="526296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10" name="Freeform 109"/>
              <p:cNvSpPr/>
              <p:nvPr/>
            </p:nvSpPr>
            <p:spPr>
              <a:xfrm rot="16200000">
                <a:off x="7762690" y="446538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11" name="Freeform 110"/>
              <p:cNvSpPr/>
              <p:nvPr/>
            </p:nvSpPr>
            <p:spPr>
              <a:xfrm flipV="1">
                <a:off x="5392754" y="4318086"/>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12" name="Freeform 111"/>
              <p:cNvSpPr/>
              <p:nvPr/>
            </p:nvSpPr>
            <p:spPr>
              <a:xfrm>
                <a:off x="7652946" y="3326755"/>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13" name="Freeform 112"/>
              <p:cNvSpPr/>
              <p:nvPr/>
            </p:nvSpPr>
            <p:spPr>
              <a:xfrm rot="5400000">
                <a:off x="5480770" y="521485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14" name="Freeform 113"/>
              <p:cNvSpPr/>
              <p:nvPr/>
            </p:nvSpPr>
            <p:spPr>
              <a:xfrm>
                <a:off x="5861214" y="422220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15" name="Freeform 114"/>
              <p:cNvSpPr/>
              <p:nvPr/>
            </p:nvSpPr>
            <p:spPr>
              <a:xfrm rot="17005220">
                <a:off x="8109925" y="526296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16" name="Freeform 115"/>
              <p:cNvSpPr/>
              <p:nvPr/>
            </p:nvSpPr>
            <p:spPr>
              <a:xfrm rot="7499924">
                <a:off x="5017750" y="5949857"/>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17" name="Freeform 116"/>
              <p:cNvSpPr/>
              <p:nvPr/>
            </p:nvSpPr>
            <p:spPr>
              <a:xfrm rot="2676582">
                <a:off x="6603095" y="257905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18" name="Freeform 117"/>
              <p:cNvSpPr/>
              <p:nvPr/>
            </p:nvSpPr>
            <p:spPr>
              <a:xfrm>
                <a:off x="7812138" y="267959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19" name="Freeform 118"/>
              <p:cNvSpPr/>
              <p:nvPr/>
            </p:nvSpPr>
            <p:spPr>
              <a:xfrm>
                <a:off x="7931439" y="395264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20" name="Freeform 119"/>
              <p:cNvSpPr/>
              <p:nvPr/>
            </p:nvSpPr>
            <p:spPr>
              <a:xfrm>
                <a:off x="6838552" y="562705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21" name="Freeform 120"/>
              <p:cNvSpPr/>
              <p:nvPr/>
            </p:nvSpPr>
            <p:spPr>
              <a:xfrm rot="14741213">
                <a:off x="4451222" y="465317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22" name="Freeform 121"/>
              <p:cNvSpPr/>
              <p:nvPr/>
            </p:nvSpPr>
            <p:spPr>
              <a:xfrm>
                <a:off x="7144807" y="2406144"/>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23" name="Freeform 122"/>
              <p:cNvSpPr/>
              <p:nvPr/>
            </p:nvSpPr>
            <p:spPr>
              <a:xfrm>
                <a:off x="8186089" y="4581672"/>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24" name="Freeform 123"/>
              <p:cNvSpPr/>
              <p:nvPr/>
            </p:nvSpPr>
            <p:spPr>
              <a:xfrm>
                <a:off x="5093174" y="3645006"/>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25" name="Freeform 124"/>
              <p:cNvSpPr/>
              <p:nvPr/>
            </p:nvSpPr>
            <p:spPr>
              <a:xfrm>
                <a:off x="7913354" y="3310899"/>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26" name="Freeform 125"/>
              <p:cNvSpPr/>
              <p:nvPr/>
            </p:nvSpPr>
            <p:spPr>
              <a:xfrm>
                <a:off x="6854899" y="5007921"/>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27" name="Freeform 126"/>
              <p:cNvSpPr/>
              <p:nvPr/>
            </p:nvSpPr>
            <p:spPr>
              <a:xfrm>
                <a:off x="5963120" y="5796040"/>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grpSp>
        <p:grpSp>
          <p:nvGrpSpPr>
            <p:cNvPr id="128" name="Group 127"/>
            <p:cNvGrpSpPr/>
            <p:nvPr/>
          </p:nvGrpSpPr>
          <p:grpSpPr>
            <a:xfrm rot="6016296">
              <a:off x="4339525" y="4453849"/>
              <a:ext cx="1551535" cy="1490133"/>
              <a:chOff x="4451222" y="2406144"/>
              <a:chExt cx="4059146" cy="3898505"/>
            </a:xfrm>
          </p:grpSpPr>
          <p:sp>
            <p:nvSpPr>
              <p:cNvPr id="129" name="Freeform 128"/>
              <p:cNvSpPr/>
              <p:nvPr/>
            </p:nvSpPr>
            <p:spPr>
              <a:xfrm>
                <a:off x="4702050" y="2458815"/>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30" name="Freeform 129"/>
              <p:cNvSpPr/>
              <p:nvPr/>
            </p:nvSpPr>
            <p:spPr>
              <a:xfrm>
                <a:off x="5502913" y="252636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31" name="Freeform 130"/>
              <p:cNvSpPr/>
              <p:nvPr/>
            </p:nvSpPr>
            <p:spPr>
              <a:xfrm rot="16200000">
                <a:off x="6108443" y="234404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32" name="Freeform 131"/>
              <p:cNvSpPr/>
              <p:nvPr/>
            </p:nvSpPr>
            <p:spPr>
              <a:xfrm>
                <a:off x="6039701" y="3059417"/>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33" name="Freeform 132"/>
              <p:cNvSpPr/>
              <p:nvPr/>
            </p:nvSpPr>
            <p:spPr>
              <a:xfrm>
                <a:off x="7094102" y="326592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34" name="Freeform 133"/>
              <p:cNvSpPr/>
              <p:nvPr/>
            </p:nvSpPr>
            <p:spPr>
              <a:xfrm>
                <a:off x="5767818" y="4771496"/>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35" name="Freeform 134"/>
              <p:cNvSpPr/>
              <p:nvPr/>
            </p:nvSpPr>
            <p:spPr>
              <a:xfrm rot="18237182">
                <a:off x="4560966" y="327699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36" name="Freeform 135"/>
              <p:cNvSpPr/>
              <p:nvPr/>
            </p:nvSpPr>
            <p:spPr>
              <a:xfrm>
                <a:off x="5554898" y="3472888"/>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37" name="Freeform 136"/>
              <p:cNvSpPr/>
              <p:nvPr/>
            </p:nvSpPr>
            <p:spPr>
              <a:xfrm rot="2474172">
                <a:off x="4895023" y="406222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38" name="Freeform 137"/>
              <p:cNvSpPr/>
              <p:nvPr/>
            </p:nvSpPr>
            <p:spPr>
              <a:xfrm>
                <a:off x="6527697" y="3236464"/>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39" name="Freeform 138"/>
              <p:cNvSpPr/>
              <p:nvPr/>
            </p:nvSpPr>
            <p:spPr>
              <a:xfrm>
                <a:off x="7017039" y="4535072"/>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40" name="Freeform 139"/>
              <p:cNvSpPr/>
              <p:nvPr/>
            </p:nvSpPr>
            <p:spPr>
              <a:xfrm flipH="1">
                <a:off x="5180383" y="3067589"/>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41" name="Freeform 140"/>
              <p:cNvSpPr/>
              <p:nvPr/>
            </p:nvSpPr>
            <p:spPr>
              <a:xfrm>
                <a:off x="6287399" y="374984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42" name="Freeform 141"/>
              <p:cNvSpPr/>
              <p:nvPr/>
            </p:nvSpPr>
            <p:spPr>
              <a:xfrm flipV="1">
                <a:off x="7469086" y="526296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43" name="Freeform 142"/>
              <p:cNvSpPr/>
              <p:nvPr/>
            </p:nvSpPr>
            <p:spPr>
              <a:xfrm>
                <a:off x="4885456" y="525538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44" name="Freeform 143"/>
              <p:cNvSpPr/>
              <p:nvPr/>
            </p:nvSpPr>
            <p:spPr>
              <a:xfrm>
                <a:off x="7422388" y="278091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45" name="Freeform 144"/>
              <p:cNvSpPr/>
              <p:nvPr/>
            </p:nvSpPr>
            <p:spPr>
              <a:xfrm rot="5400000" flipV="1">
                <a:off x="6427014" y="453507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46" name="Freeform 145"/>
              <p:cNvSpPr/>
              <p:nvPr/>
            </p:nvSpPr>
            <p:spPr>
              <a:xfrm>
                <a:off x="7422388" y="3859573"/>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47" name="Freeform 146"/>
              <p:cNvSpPr/>
              <p:nvPr/>
            </p:nvSpPr>
            <p:spPr>
              <a:xfrm flipV="1">
                <a:off x="6933046" y="376335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48" name="Freeform 147"/>
              <p:cNvSpPr/>
              <p:nvPr/>
            </p:nvSpPr>
            <p:spPr>
              <a:xfrm>
                <a:off x="4451222" y="388494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49" name="Freeform 148"/>
              <p:cNvSpPr/>
              <p:nvPr/>
            </p:nvSpPr>
            <p:spPr>
              <a:xfrm>
                <a:off x="6440578" y="526296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50" name="Freeform 149"/>
              <p:cNvSpPr/>
              <p:nvPr/>
            </p:nvSpPr>
            <p:spPr>
              <a:xfrm rot="16200000">
                <a:off x="7762690" y="446538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51" name="Freeform 150"/>
              <p:cNvSpPr/>
              <p:nvPr/>
            </p:nvSpPr>
            <p:spPr>
              <a:xfrm flipV="1">
                <a:off x="5392754" y="4318086"/>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52" name="Freeform 151"/>
              <p:cNvSpPr/>
              <p:nvPr/>
            </p:nvSpPr>
            <p:spPr>
              <a:xfrm>
                <a:off x="7652946" y="3326755"/>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53" name="Freeform 152"/>
              <p:cNvSpPr/>
              <p:nvPr/>
            </p:nvSpPr>
            <p:spPr>
              <a:xfrm rot="5400000">
                <a:off x="5480770" y="521485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54" name="Freeform 153"/>
              <p:cNvSpPr/>
              <p:nvPr/>
            </p:nvSpPr>
            <p:spPr>
              <a:xfrm>
                <a:off x="5861214" y="422220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55" name="Freeform 154"/>
              <p:cNvSpPr/>
              <p:nvPr/>
            </p:nvSpPr>
            <p:spPr>
              <a:xfrm rot="17005220">
                <a:off x="8109925" y="526296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56" name="Freeform 155"/>
              <p:cNvSpPr/>
              <p:nvPr/>
            </p:nvSpPr>
            <p:spPr>
              <a:xfrm rot="7499924">
                <a:off x="5017750" y="5949857"/>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57" name="Freeform 156"/>
              <p:cNvSpPr/>
              <p:nvPr/>
            </p:nvSpPr>
            <p:spPr>
              <a:xfrm rot="2676582">
                <a:off x="6603095" y="257905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58" name="Freeform 157"/>
              <p:cNvSpPr/>
              <p:nvPr/>
            </p:nvSpPr>
            <p:spPr>
              <a:xfrm>
                <a:off x="7812138" y="267959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59" name="Freeform 158"/>
              <p:cNvSpPr/>
              <p:nvPr/>
            </p:nvSpPr>
            <p:spPr>
              <a:xfrm>
                <a:off x="7931439" y="395264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60" name="Freeform 159"/>
              <p:cNvSpPr/>
              <p:nvPr/>
            </p:nvSpPr>
            <p:spPr>
              <a:xfrm>
                <a:off x="6838552" y="562705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61" name="Freeform 160"/>
              <p:cNvSpPr/>
              <p:nvPr/>
            </p:nvSpPr>
            <p:spPr>
              <a:xfrm rot="14741213">
                <a:off x="4451222" y="465317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62" name="Freeform 161"/>
              <p:cNvSpPr/>
              <p:nvPr/>
            </p:nvSpPr>
            <p:spPr>
              <a:xfrm>
                <a:off x="7144807" y="2406144"/>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63" name="Freeform 162"/>
              <p:cNvSpPr/>
              <p:nvPr/>
            </p:nvSpPr>
            <p:spPr>
              <a:xfrm>
                <a:off x="8186089" y="4581672"/>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64" name="Freeform 163"/>
              <p:cNvSpPr/>
              <p:nvPr/>
            </p:nvSpPr>
            <p:spPr>
              <a:xfrm>
                <a:off x="5093174" y="3645006"/>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65" name="Freeform 164"/>
              <p:cNvSpPr/>
              <p:nvPr/>
            </p:nvSpPr>
            <p:spPr>
              <a:xfrm>
                <a:off x="7913354" y="3310899"/>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66" name="Freeform 165"/>
              <p:cNvSpPr/>
              <p:nvPr/>
            </p:nvSpPr>
            <p:spPr>
              <a:xfrm>
                <a:off x="6854899" y="5007921"/>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67" name="Freeform 166"/>
              <p:cNvSpPr/>
              <p:nvPr/>
            </p:nvSpPr>
            <p:spPr>
              <a:xfrm>
                <a:off x="5963120" y="5796040"/>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grpSp>
        <p:grpSp>
          <p:nvGrpSpPr>
            <p:cNvPr id="168" name="Group 167"/>
            <p:cNvGrpSpPr/>
            <p:nvPr/>
          </p:nvGrpSpPr>
          <p:grpSpPr>
            <a:xfrm rot="16200000">
              <a:off x="5300731" y="3941200"/>
              <a:ext cx="1551535" cy="1490133"/>
              <a:chOff x="4451222" y="2406144"/>
              <a:chExt cx="4059146" cy="3898505"/>
            </a:xfrm>
          </p:grpSpPr>
          <p:sp>
            <p:nvSpPr>
              <p:cNvPr id="169" name="Freeform 168"/>
              <p:cNvSpPr/>
              <p:nvPr/>
            </p:nvSpPr>
            <p:spPr>
              <a:xfrm>
                <a:off x="4702050" y="2458815"/>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70" name="Freeform 169"/>
              <p:cNvSpPr/>
              <p:nvPr/>
            </p:nvSpPr>
            <p:spPr>
              <a:xfrm>
                <a:off x="5502913" y="252636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71" name="Freeform 170"/>
              <p:cNvSpPr/>
              <p:nvPr/>
            </p:nvSpPr>
            <p:spPr>
              <a:xfrm rot="16200000">
                <a:off x="6108443" y="234404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72" name="Freeform 171"/>
              <p:cNvSpPr/>
              <p:nvPr/>
            </p:nvSpPr>
            <p:spPr>
              <a:xfrm>
                <a:off x="6039701" y="3059417"/>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73" name="Freeform 172"/>
              <p:cNvSpPr/>
              <p:nvPr/>
            </p:nvSpPr>
            <p:spPr>
              <a:xfrm>
                <a:off x="7094102" y="326592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74" name="Freeform 173"/>
              <p:cNvSpPr/>
              <p:nvPr/>
            </p:nvSpPr>
            <p:spPr>
              <a:xfrm>
                <a:off x="5767818" y="4771496"/>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75" name="Freeform 174"/>
              <p:cNvSpPr/>
              <p:nvPr/>
            </p:nvSpPr>
            <p:spPr>
              <a:xfrm rot="18237182">
                <a:off x="4560966" y="327699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76" name="Freeform 175"/>
              <p:cNvSpPr/>
              <p:nvPr/>
            </p:nvSpPr>
            <p:spPr>
              <a:xfrm>
                <a:off x="5554898" y="3472888"/>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77" name="Freeform 176"/>
              <p:cNvSpPr/>
              <p:nvPr/>
            </p:nvSpPr>
            <p:spPr>
              <a:xfrm rot="2474172">
                <a:off x="4895023" y="406222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78" name="Freeform 177"/>
              <p:cNvSpPr/>
              <p:nvPr/>
            </p:nvSpPr>
            <p:spPr>
              <a:xfrm>
                <a:off x="6527697" y="3236464"/>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79" name="Freeform 178"/>
              <p:cNvSpPr/>
              <p:nvPr/>
            </p:nvSpPr>
            <p:spPr>
              <a:xfrm>
                <a:off x="7017039" y="4535072"/>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80" name="Freeform 179"/>
              <p:cNvSpPr/>
              <p:nvPr/>
            </p:nvSpPr>
            <p:spPr>
              <a:xfrm flipH="1">
                <a:off x="5180383" y="3067589"/>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81" name="Freeform 180"/>
              <p:cNvSpPr/>
              <p:nvPr/>
            </p:nvSpPr>
            <p:spPr>
              <a:xfrm>
                <a:off x="6287399" y="374984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82" name="Freeform 181"/>
              <p:cNvSpPr/>
              <p:nvPr/>
            </p:nvSpPr>
            <p:spPr>
              <a:xfrm flipV="1">
                <a:off x="7469086" y="526296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83" name="Freeform 182"/>
              <p:cNvSpPr/>
              <p:nvPr/>
            </p:nvSpPr>
            <p:spPr>
              <a:xfrm>
                <a:off x="4885456" y="525538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84" name="Freeform 183"/>
              <p:cNvSpPr/>
              <p:nvPr/>
            </p:nvSpPr>
            <p:spPr>
              <a:xfrm>
                <a:off x="7422388" y="278091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85" name="Freeform 184"/>
              <p:cNvSpPr/>
              <p:nvPr/>
            </p:nvSpPr>
            <p:spPr>
              <a:xfrm rot="5400000" flipV="1">
                <a:off x="6427014" y="453507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86" name="Freeform 185"/>
              <p:cNvSpPr/>
              <p:nvPr/>
            </p:nvSpPr>
            <p:spPr>
              <a:xfrm>
                <a:off x="7422388" y="3859573"/>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87" name="Freeform 186"/>
              <p:cNvSpPr/>
              <p:nvPr/>
            </p:nvSpPr>
            <p:spPr>
              <a:xfrm flipV="1">
                <a:off x="6933046" y="376335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88" name="Freeform 187"/>
              <p:cNvSpPr/>
              <p:nvPr/>
            </p:nvSpPr>
            <p:spPr>
              <a:xfrm>
                <a:off x="4451222" y="388494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89" name="Freeform 188"/>
              <p:cNvSpPr/>
              <p:nvPr/>
            </p:nvSpPr>
            <p:spPr>
              <a:xfrm>
                <a:off x="6440578" y="526296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90" name="Freeform 189"/>
              <p:cNvSpPr/>
              <p:nvPr/>
            </p:nvSpPr>
            <p:spPr>
              <a:xfrm rot="16200000">
                <a:off x="7762690" y="446538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91" name="Freeform 190"/>
              <p:cNvSpPr/>
              <p:nvPr/>
            </p:nvSpPr>
            <p:spPr>
              <a:xfrm flipV="1">
                <a:off x="5392754" y="4318086"/>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92" name="Freeform 191"/>
              <p:cNvSpPr/>
              <p:nvPr/>
            </p:nvSpPr>
            <p:spPr>
              <a:xfrm>
                <a:off x="7652946" y="3326755"/>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93" name="Freeform 192"/>
              <p:cNvSpPr/>
              <p:nvPr/>
            </p:nvSpPr>
            <p:spPr>
              <a:xfrm rot="5400000">
                <a:off x="5480770" y="521485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94" name="Freeform 193"/>
              <p:cNvSpPr/>
              <p:nvPr/>
            </p:nvSpPr>
            <p:spPr>
              <a:xfrm>
                <a:off x="5861214" y="422220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95" name="Freeform 194"/>
              <p:cNvSpPr/>
              <p:nvPr/>
            </p:nvSpPr>
            <p:spPr>
              <a:xfrm rot="17005220">
                <a:off x="8109925" y="526296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96" name="Freeform 195"/>
              <p:cNvSpPr/>
              <p:nvPr/>
            </p:nvSpPr>
            <p:spPr>
              <a:xfrm rot="7499924">
                <a:off x="5017750" y="5949857"/>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97" name="Freeform 196"/>
              <p:cNvSpPr/>
              <p:nvPr/>
            </p:nvSpPr>
            <p:spPr>
              <a:xfrm rot="2676582">
                <a:off x="6603095" y="257905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98" name="Freeform 197"/>
              <p:cNvSpPr/>
              <p:nvPr/>
            </p:nvSpPr>
            <p:spPr>
              <a:xfrm>
                <a:off x="7812138" y="267959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199" name="Freeform 198"/>
              <p:cNvSpPr/>
              <p:nvPr/>
            </p:nvSpPr>
            <p:spPr>
              <a:xfrm>
                <a:off x="7931439" y="395264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200" name="Freeform 199"/>
              <p:cNvSpPr/>
              <p:nvPr/>
            </p:nvSpPr>
            <p:spPr>
              <a:xfrm>
                <a:off x="6838552" y="562705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201" name="Freeform 200"/>
              <p:cNvSpPr/>
              <p:nvPr/>
            </p:nvSpPr>
            <p:spPr>
              <a:xfrm rot="14741213">
                <a:off x="4451222" y="465317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202" name="Freeform 201"/>
              <p:cNvSpPr/>
              <p:nvPr/>
            </p:nvSpPr>
            <p:spPr>
              <a:xfrm>
                <a:off x="7144807" y="2406144"/>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203" name="Freeform 202"/>
              <p:cNvSpPr/>
              <p:nvPr/>
            </p:nvSpPr>
            <p:spPr>
              <a:xfrm>
                <a:off x="8186089" y="4581672"/>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204" name="Freeform 203"/>
              <p:cNvSpPr/>
              <p:nvPr/>
            </p:nvSpPr>
            <p:spPr>
              <a:xfrm>
                <a:off x="5093174" y="3645006"/>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205" name="Freeform 204"/>
              <p:cNvSpPr/>
              <p:nvPr/>
            </p:nvSpPr>
            <p:spPr>
              <a:xfrm>
                <a:off x="7913354" y="3310899"/>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206" name="Freeform 205"/>
              <p:cNvSpPr/>
              <p:nvPr/>
            </p:nvSpPr>
            <p:spPr>
              <a:xfrm>
                <a:off x="6854899" y="5007921"/>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207" name="Freeform 206"/>
              <p:cNvSpPr/>
              <p:nvPr/>
            </p:nvSpPr>
            <p:spPr>
              <a:xfrm>
                <a:off x="5963120" y="5796040"/>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grpSp>
      </p:grpSp>
      <p:sp>
        <p:nvSpPr>
          <p:cNvPr id="209" name="TextBox 208"/>
          <p:cNvSpPr txBox="1"/>
          <p:nvPr/>
        </p:nvSpPr>
        <p:spPr>
          <a:xfrm>
            <a:off x="4572000" y="5435932"/>
            <a:ext cx="4171372" cy="369332"/>
          </a:xfrm>
          <a:prstGeom prst="rect">
            <a:avLst/>
          </a:prstGeom>
          <a:noFill/>
        </p:spPr>
        <p:txBody>
          <a:bodyPr wrap="none" rtlCol="0">
            <a:spAutoFit/>
          </a:bodyPr>
          <a:lstStyle/>
          <a:p>
            <a:r>
              <a:rPr lang="en-US" sz="1800" dirty="0" smtClean="0"/>
              <a:t>Ideally, one graph per expressed gene.</a:t>
            </a:r>
            <a:endParaRPr lang="en-US" sz="1800" dirty="0"/>
          </a:p>
        </p:txBody>
      </p:sp>
      <p:sp>
        <p:nvSpPr>
          <p:cNvPr id="210" name="TextBox 209"/>
          <p:cNvSpPr txBox="1"/>
          <p:nvPr/>
        </p:nvSpPr>
        <p:spPr>
          <a:xfrm>
            <a:off x="334724" y="5445224"/>
            <a:ext cx="3661579" cy="369332"/>
          </a:xfrm>
          <a:prstGeom prst="rect">
            <a:avLst/>
          </a:prstGeom>
          <a:noFill/>
        </p:spPr>
        <p:txBody>
          <a:bodyPr wrap="none" rtlCol="0">
            <a:spAutoFit/>
          </a:bodyPr>
          <a:lstStyle/>
          <a:p>
            <a:r>
              <a:rPr lang="en-US" sz="1800" dirty="0" smtClean="0"/>
              <a:t>Entire chromosomes represented.</a:t>
            </a:r>
            <a:endParaRPr lang="en-US" sz="1800" dirty="0"/>
          </a:p>
        </p:txBody>
      </p:sp>
    </p:spTree>
    <p:extLst>
      <p:ext uri="{BB962C8B-B14F-4D97-AF65-F5344CB8AC3E}">
        <p14:creationId xmlns:p14="http://schemas.microsoft.com/office/powerpoint/2010/main" val="368392585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6727" y="-404912"/>
            <a:ext cx="9041777" cy="6426200"/>
          </a:xfrm>
          <a:prstGeom prst="rect">
            <a:avLst/>
          </a:prstGeom>
        </p:spPr>
      </p:pic>
      <p:pic>
        <p:nvPicPr>
          <p:cNvPr id="3" name="Picture 2" descr="inchworm-logo-med.jpg"/>
          <p:cNvPicPr>
            <a:picLocks noChangeAspect="1"/>
          </p:cNvPicPr>
          <p:nvPr/>
        </p:nvPicPr>
        <p:blipFill>
          <a:blip r:embed="rId4"/>
          <a:stretch>
            <a:fillRect/>
          </a:stretch>
        </p:blipFill>
        <p:spPr>
          <a:xfrm>
            <a:off x="1258786" y="1120403"/>
            <a:ext cx="1766404" cy="1766404"/>
          </a:xfrm>
          <a:prstGeom prst="rect">
            <a:avLst/>
          </a:prstGeom>
        </p:spPr>
      </p:pic>
      <p:pic>
        <p:nvPicPr>
          <p:cNvPr id="4" name="Picture 3" descr="ChrysalisLogo2011.png"/>
          <p:cNvPicPr>
            <a:picLocks noChangeAspect="1"/>
          </p:cNvPicPr>
          <p:nvPr/>
        </p:nvPicPr>
        <p:blipFill>
          <a:blip r:embed="rId5"/>
          <a:stretch>
            <a:fillRect/>
          </a:stretch>
        </p:blipFill>
        <p:spPr>
          <a:xfrm>
            <a:off x="3729372" y="1192363"/>
            <a:ext cx="1677512" cy="1677512"/>
          </a:xfrm>
          <a:prstGeom prst="rect">
            <a:avLst/>
          </a:prstGeom>
        </p:spPr>
      </p:pic>
      <p:pic>
        <p:nvPicPr>
          <p:cNvPr id="6" name="Picture 5" descr="ButterflyLogo2011.png"/>
          <p:cNvPicPr>
            <a:picLocks noChangeAspect="1"/>
          </p:cNvPicPr>
          <p:nvPr/>
        </p:nvPicPr>
        <p:blipFill>
          <a:blip r:embed="rId6"/>
          <a:stretch>
            <a:fillRect/>
          </a:stretch>
        </p:blipFill>
        <p:spPr>
          <a:xfrm>
            <a:off x="6100232" y="1192363"/>
            <a:ext cx="1677511" cy="1677511"/>
          </a:xfrm>
          <a:prstGeom prst="rect">
            <a:avLst/>
          </a:prstGeom>
        </p:spPr>
      </p:pic>
      <p:sp>
        <p:nvSpPr>
          <p:cNvPr id="8" name="TextBox 7"/>
          <p:cNvSpPr txBox="1"/>
          <p:nvPr/>
        </p:nvSpPr>
        <p:spPr>
          <a:xfrm>
            <a:off x="450755" y="2898096"/>
            <a:ext cx="1119918" cy="707886"/>
          </a:xfrm>
          <a:prstGeom prst="rect">
            <a:avLst/>
          </a:prstGeom>
          <a:solidFill>
            <a:srgbClr val="FFFFFF"/>
          </a:solidFill>
        </p:spPr>
        <p:txBody>
          <a:bodyPr wrap="none" rtlCol="0">
            <a:spAutoFit/>
          </a:bodyPr>
          <a:lstStyle/>
          <a:p>
            <a:pPr algn="ctr"/>
            <a:r>
              <a:rPr lang="en-US" sz="2000" b="1" dirty="0" smtClean="0"/>
              <a:t>RNA-</a:t>
            </a:r>
            <a:r>
              <a:rPr lang="en-US" sz="2000" b="1" dirty="0" err="1" smtClean="0"/>
              <a:t>Seq</a:t>
            </a:r>
            <a:r>
              <a:rPr lang="en-US" sz="2000" b="1" dirty="0" smtClean="0"/>
              <a:t/>
            </a:r>
            <a:br>
              <a:rPr lang="en-US" sz="2000" b="1" dirty="0" smtClean="0"/>
            </a:br>
            <a:r>
              <a:rPr lang="en-US" sz="2000" b="1" dirty="0" smtClean="0"/>
              <a:t>reads</a:t>
            </a:r>
            <a:endParaRPr lang="en-US" sz="2000" b="1" dirty="0"/>
          </a:p>
        </p:txBody>
      </p:sp>
      <p:sp>
        <p:nvSpPr>
          <p:cNvPr id="9" name="TextBox 8"/>
          <p:cNvSpPr txBox="1"/>
          <p:nvPr/>
        </p:nvSpPr>
        <p:spPr>
          <a:xfrm>
            <a:off x="2935989" y="2898096"/>
            <a:ext cx="941584" cy="707886"/>
          </a:xfrm>
          <a:prstGeom prst="rect">
            <a:avLst/>
          </a:prstGeom>
          <a:solidFill>
            <a:srgbClr val="FFFFFF"/>
          </a:solidFill>
        </p:spPr>
        <p:txBody>
          <a:bodyPr wrap="none" rtlCol="0">
            <a:spAutoFit/>
          </a:bodyPr>
          <a:lstStyle/>
          <a:p>
            <a:pPr algn="ctr"/>
            <a:r>
              <a:rPr lang="en-US" sz="2000" b="1" dirty="0" smtClean="0"/>
              <a:t>Linear</a:t>
            </a:r>
          </a:p>
          <a:p>
            <a:pPr algn="ctr"/>
            <a:r>
              <a:rPr lang="en-US" sz="2000" b="1" dirty="0" err="1" smtClean="0"/>
              <a:t>contigs</a:t>
            </a:r>
            <a:endParaRPr lang="en-US" sz="2000" b="1" dirty="0"/>
          </a:p>
        </p:txBody>
      </p:sp>
      <p:sp>
        <p:nvSpPr>
          <p:cNvPr id="10" name="TextBox 9"/>
          <p:cNvSpPr txBox="1"/>
          <p:nvPr/>
        </p:nvSpPr>
        <p:spPr>
          <a:xfrm>
            <a:off x="5278087" y="2886807"/>
            <a:ext cx="1168634" cy="707886"/>
          </a:xfrm>
          <a:prstGeom prst="rect">
            <a:avLst/>
          </a:prstGeom>
          <a:solidFill>
            <a:srgbClr val="FFFFFF"/>
          </a:solidFill>
        </p:spPr>
        <p:txBody>
          <a:bodyPr wrap="none" rtlCol="0">
            <a:spAutoFit/>
          </a:bodyPr>
          <a:lstStyle/>
          <a:p>
            <a:pPr algn="ctr"/>
            <a:r>
              <a:rPr lang="en-US" sz="2000" b="1" dirty="0" smtClean="0"/>
              <a:t>de-</a:t>
            </a:r>
            <a:r>
              <a:rPr lang="en-US" sz="2000" b="1" dirty="0" err="1" smtClean="0"/>
              <a:t>Bruijn</a:t>
            </a:r>
            <a:endParaRPr lang="en-US" sz="2000" b="1" dirty="0" smtClean="0"/>
          </a:p>
          <a:p>
            <a:pPr algn="ctr"/>
            <a:r>
              <a:rPr lang="en-US" sz="2000" b="1" dirty="0"/>
              <a:t>g</a:t>
            </a:r>
            <a:r>
              <a:rPr lang="en-US" sz="2000" b="1" dirty="0" smtClean="0"/>
              <a:t>raphs</a:t>
            </a:r>
          </a:p>
        </p:txBody>
      </p:sp>
      <p:sp>
        <p:nvSpPr>
          <p:cNvPr id="11" name="TextBox 10"/>
          <p:cNvSpPr txBox="1"/>
          <p:nvPr/>
        </p:nvSpPr>
        <p:spPr>
          <a:xfrm>
            <a:off x="7552822" y="2827541"/>
            <a:ext cx="1364476" cy="1015663"/>
          </a:xfrm>
          <a:prstGeom prst="rect">
            <a:avLst/>
          </a:prstGeom>
          <a:solidFill>
            <a:srgbClr val="FFFFFF"/>
          </a:solidFill>
        </p:spPr>
        <p:txBody>
          <a:bodyPr wrap="none" rtlCol="0">
            <a:spAutoFit/>
          </a:bodyPr>
          <a:lstStyle/>
          <a:p>
            <a:pPr algn="ctr"/>
            <a:r>
              <a:rPr lang="en-US" sz="2000" b="1" dirty="0" smtClean="0"/>
              <a:t>Transcripts</a:t>
            </a:r>
          </a:p>
          <a:p>
            <a:pPr algn="ctr"/>
            <a:r>
              <a:rPr lang="en-US" sz="2000" b="1" dirty="0" smtClean="0"/>
              <a:t>+</a:t>
            </a:r>
          </a:p>
          <a:p>
            <a:pPr algn="ctr"/>
            <a:r>
              <a:rPr lang="en-US" sz="2000" b="1" dirty="0" smtClean="0"/>
              <a:t>Isoforms</a:t>
            </a:r>
          </a:p>
        </p:txBody>
      </p:sp>
      <p:sp>
        <p:nvSpPr>
          <p:cNvPr id="7" name="Rectangle 6"/>
          <p:cNvSpPr/>
          <p:nvPr/>
        </p:nvSpPr>
        <p:spPr>
          <a:xfrm>
            <a:off x="721173" y="38762"/>
            <a:ext cx="8042644" cy="92511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273260" y="145066"/>
            <a:ext cx="4406149" cy="646331"/>
          </a:xfrm>
          <a:prstGeom prst="rect">
            <a:avLst/>
          </a:prstGeom>
          <a:noFill/>
        </p:spPr>
        <p:txBody>
          <a:bodyPr wrap="none" rtlCol="0">
            <a:spAutoFit/>
          </a:bodyPr>
          <a:lstStyle/>
          <a:p>
            <a:r>
              <a:rPr lang="en-US" sz="3600" dirty="0" smtClean="0"/>
              <a:t>Trinity – How it works:</a:t>
            </a:r>
            <a:endParaRPr lang="en-US" sz="3600" dirty="0"/>
          </a:p>
        </p:txBody>
      </p:sp>
      <p:sp>
        <p:nvSpPr>
          <p:cNvPr id="13" name="TextBox 12"/>
          <p:cNvSpPr txBox="1"/>
          <p:nvPr/>
        </p:nvSpPr>
        <p:spPr>
          <a:xfrm>
            <a:off x="4355976" y="5949280"/>
            <a:ext cx="3136007" cy="369332"/>
          </a:xfrm>
          <a:prstGeom prst="rect">
            <a:avLst/>
          </a:prstGeom>
          <a:noFill/>
        </p:spPr>
        <p:txBody>
          <a:bodyPr wrap="none" rtlCol="0">
            <a:spAutoFit/>
          </a:bodyPr>
          <a:lstStyle/>
          <a:p>
            <a:r>
              <a:rPr lang="en-US" sz="1800" dirty="0" smtClean="0"/>
              <a:t>Thousands of disjoint graphs</a:t>
            </a:r>
            <a:endParaRPr lang="en-US" sz="1800" dirty="0"/>
          </a:p>
        </p:txBody>
      </p:sp>
    </p:spTree>
    <p:extLst>
      <p:ext uri="{BB962C8B-B14F-4D97-AF65-F5344CB8AC3E}">
        <p14:creationId xmlns:p14="http://schemas.microsoft.com/office/powerpoint/2010/main" val="168710567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0" y="6396038"/>
            <a:ext cx="9144000" cy="461962"/>
            <a:chOff x="0" y="6396038"/>
            <a:chExt cx="9144000" cy="461962"/>
          </a:xfrm>
        </p:grpSpPr>
        <p:sp>
          <p:nvSpPr>
            <p:cNvPr id="19" name="Rectangle 18"/>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3" name="TextBox 22"/>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24" name="TextBox 23"/>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
        <p:nvSpPr>
          <p:cNvPr id="2" name="Title 1"/>
          <p:cNvSpPr>
            <a:spLocks noGrp="1"/>
          </p:cNvSpPr>
          <p:nvPr>
            <p:ph type="title"/>
          </p:nvPr>
        </p:nvSpPr>
        <p:spPr/>
        <p:txBody>
          <a:bodyPr/>
          <a:lstStyle/>
          <a:p>
            <a:r>
              <a:rPr lang="en-US" dirty="0" smtClean="0"/>
              <a:t>Inchworm Algorithm</a:t>
            </a:r>
            <a:endParaRPr lang="en-US" dirty="0"/>
          </a:p>
        </p:txBody>
      </p:sp>
      <p:pic>
        <p:nvPicPr>
          <p:cNvPr id="21" name="Picture 20" descr="inchworm-logo-med.jpg"/>
          <p:cNvPicPr>
            <a:picLocks noChangeAspect="1"/>
          </p:cNvPicPr>
          <p:nvPr/>
        </p:nvPicPr>
        <p:blipFill>
          <a:blip r:embed="rId3"/>
          <a:stretch>
            <a:fillRect/>
          </a:stretch>
        </p:blipFill>
        <p:spPr>
          <a:xfrm>
            <a:off x="388540" y="165415"/>
            <a:ext cx="1159532" cy="1159532"/>
          </a:xfrm>
          <a:prstGeom prst="rect">
            <a:avLst/>
          </a:prstGeom>
        </p:spPr>
      </p:pic>
      <p:grpSp>
        <p:nvGrpSpPr>
          <p:cNvPr id="20" name="Group 19"/>
          <p:cNvGrpSpPr/>
          <p:nvPr/>
        </p:nvGrpSpPr>
        <p:grpSpPr>
          <a:xfrm>
            <a:off x="393700" y="1422400"/>
            <a:ext cx="7968848" cy="2355918"/>
            <a:chOff x="393700" y="1422400"/>
            <a:chExt cx="7968848" cy="2355918"/>
          </a:xfrm>
        </p:grpSpPr>
        <p:sp>
          <p:nvSpPr>
            <p:cNvPr id="4" name="TextBox 3"/>
            <p:cNvSpPr txBox="1"/>
            <p:nvPr/>
          </p:nvSpPr>
          <p:spPr>
            <a:xfrm>
              <a:off x="393700" y="1422400"/>
              <a:ext cx="7968848" cy="400110"/>
            </a:xfrm>
            <a:prstGeom prst="rect">
              <a:avLst/>
            </a:prstGeom>
            <a:noFill/>
          </p:spPr>
          <p:txBody>
            <a:bodyPr wrap="none" rtlCol="0">
              <a:spAutoFit/>
            </a:bodyPr>
            <a:lstStyle/>
            <a:p>
              <a:pPr marL="342900" indent="-342900" defTabSz="457200" fontAlgn="auto">
                <a:spcBef>
                  <a:spcPts val="0"/>
                </a:spcBef>
                <a:spcAft>
                  <a:spcPts val="0"/>
                </a:spcAft>
                <a:buFont typeface="Arial"/>
                <a:buChar char="•"/>
              </a:pPr>
              <a:r>
                <a:rPr lang="en-US" sz="2000" dirty="0" smtClean="0">
                  <a:solidFill>
                    <a:prstClr val="black"/>
                  </a:solidFill>
                  <a:latin typeface="Calibri"/>
                  <a:ea typeface="+mn-ea"/>
                  <a:cs typeface="+mn-cs"/>
                </a:rPr>
                <a:t>Decompose all reads into overlapping </a:t>
              </a:r>
              <a:r>
                <a:rPr lang="en-US" sz="2000" dirty="0" err="1" smtClean="0">
                  <a:solidFill>
                    <a:prstClr val="black"/>
                  </a:solidFill>
                  <a:latin typeface="Calibri"/>
                  <a:ea typeface="+mn-ea"/>
                  <a:cs typeface="+mn-cs"/>
                </a:rPr>
                <a:t>Kmers</a:t>
              </a:r>
              <a:r>
                <a:rPr lang="en-US" sz="2000" dirty="0" smtClean="0">
                  <a:solidFill>
                    <a:prstClr val="black"/>
                  </a:solidFill>
                  <a:latin typeface="Calibri"/>
                  <a:ea typeface="+mn-ea"/>
                  <a:cs typeface="+mn-cs"/>
                </a:rPr>
                <a:t> =&gt; </a:t>
              </a:r>
              <a:r>
                <a:rPr lang="en-US" sz="2000" dirty="0" err="1" smtClean="0">
                  <a:solidFill>
                    <a:prstClr val="black"/>
                  </a:solidFill>
                  <a:latin typeface="Calibri"/>
                  <a:ea typeface="+mn-ea"/>
                  <a:cs typeface="+mn-cs"/>
                </a:rPr>
                <a:t>hashtable</a:t>
              </a:r>
              <a:r>
                <a:rPr lang="en-US" sz="2000" dirty="0" smtClean="0">
                  <a:solidFill>
                    <a:prstClr val="black"/>
                  </a:solidFill>
                  <a:latin typeface="Calibri"/>
                  <a:ea typeface="+mn-ea"/>
                  <a:cs typeface="+mn-cs"/>
                </a:rPr>
                <a:t>(</a:t>
              </a:r>
              <a:r>
                <a:rPr lang="en-US" sz="2000" dirty="0" err="1" smtClean="0">
                  <a:solidFill>
                    <a:prstClr val="black"/>
                  </a:solidFill>
                  <a:latin typeface="Calibri"/>
                  <a:ea typeface="+mn-ea"/>
                  <a:cs typeface="+mn-cs"/>
                </a:rPr>
                <a:t>kmer</a:t>
              </a:r>
              <a:r>
                <a:rPr lang="en-US" sz="2000" dirty="0" smtClean="0">
                  <a:solidFill>
                    <a:prstClr val="black"/>
                  </a:solidFill>
                  <a:latin typeface="Calibri"/>
                  <a:ea typeface="+mn-ea"/>
                  <a:cs typeface="+mn-cs"/>
                </a:rPr>
                <a:t>, count)</a:t>
              </a:r>
            </a:p>
          </p:txBody>
        </p:sp>
        <p:sp>
          <p:nvSpPr>
            <p:cNvPr id="10" name="TextBox 9"/>
            <p:cNvSpPr txBox="1"/>
            <p:nvPr/>
          </p:nvSpPr>
          <p:spPr>
            <a:xfrm>
              <a:off x="1229571" y="2068099"/>
              <a:ext cx="4762842" cy="646331"/>
            </a:xfrm>
            <a:prstGeom prst="rect">
              <a:avLst/>
            </a:prstGeom>
            <a:noFill/>
          </p:spPr>
          <p:txBody>
            <a:bodyPr wrap="none" rtlCol="0">
              <a:spAutoFit/>
            </a:bodyPr>
            <a:lstStyle/>
            <a:p>
              <a:pPr defTabSz="457200" fontAlgn="auto">
                <a:spcBef>
                  <a:spcPts val="0"/>
                </a:spcBef>
                <a:spcAft>
                  <a:spcPts val="0"/>
                </a:spcAft>
              </a:pPr>
              <a:r>
                <a:rPr lang="en-US" sz="1800" b="1" dirty="0" smtClean="0">
                  <a:solidFill>
                    <a:prstClr val="black"/>
                  </a:solidFill>
                  <a:latin typeface="Courier New"/>
                  <a:ea typeface="+mn-ea"/>
                  <a:cs typeface="Courier New"/>
                </a:rPr>
                <a:t>AATGTGAAAACTGGATTACATGCTGGTATGTC…</a:t>
              </a:r>
            </a:p>
            <a:p>
              <a:pPr defTabSz="457200" fontAlgn="auto">
                <a:spcBef>
                  <a:spcPts val="0"/>
                </a:spcBef>
                <a:spcAft>
                  <a:spcPts val="0"/>
                </a:spcAft>
              </a:pPr>
              <a:endParaRPr lang="en-US" sz="1800" dirty="0">
                <a:solidFill>
                  <a:prstClr val="black"/>
                </a:solidFill>
                <a:latin typeface="Calibri"/>
                <a:ea typeface="+mn-ea"/>
                <a:cs typeface="+mn-cs"/>
              </a:endParaRPr>
            </a:p>
          </p:txBody>
        </p:sp>
        <p:sp>
          <p:nvSpPr>
            <p:cNvPr id="11" name="TextBox 10"/>
            <p:cNvSpPr txBox="1"/>
            <p:nvPr/>
          </p:nvSpPr>
          <p:spPr>
            <a:xfrm>
              <a:off x="1256592" y="2454252"/>
              <a:ext cx="1159292"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4F81BD"/>
                  </a:solidFill>
                  <a:latin typeface="Courier New"/>
                  <a:ea typeface="+mn-ea"/>
                  <a:cs typeface="Courier New"/>
                </a:rPr>
                <a:t>AATGTGA</a:t>
              </a:r>
              <a:endParaRPr lang="en-US" sz="1800" dirty="0">
                <a:solidFill>
                  <a:srgbClr val="4F81BD"/>
                </a:solidFill>
                <a:latin typeface="Calibri"/>
                <a:ea typeface="+mn-ea"/>
                <a:cs typeface="+mn-cs"/>
              </a:endParaRPr>
            </a:p>
          </p:txBody>
        </p:sp>
        <p:sp>
          <p:nvSpPr>
            <p:cNvPr id="12" name="TextBox 11"/>
            <p:cNvSpPr txBox="1"/>
            <p:nvPr/>
          </p:nvSpPr>
          <p:spPr>
            <a:xfrm>
              <a:off x="1427834" y="2783054"/>
              <a:ext cx="1159292"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008000"/>
                  </a:solidFill>
                  <a:latin typeface="Courier New"/>
                  <a:ea typeface="+mn-ea"/>
                  <a:cs typeface="Courier New"/>
                </a:rPr>
                <a:t>ATGTGAA</a:t>
              </a:r>
              <a:endParaRPr lang="en-US" sz="1800" dirty="0">
                <a:solidFill>
                  <a:srgbClr val="008000"/>
                </a:solidFill>
                <a:latin typeface="Calibri"/>
                <a:ea typeface="+mn-ea"/>
                <a:cs typeface="+mn-cs"/>
              </a:endParaRPr>
            </a:p>
          </p:txBody>
        </p:sp>
        <p:sp>
          <p:nvSpPr>
            <p:cNvPr id="13" name="TextBox 12"/>
            <p:cNvSpPr txBox="1"/>
            <p:nvPr/>
          </p:nvSpPr>
          <p:spPr>
            <a:xfrm>
              <a:off x="1607896" y="3138876"/>
              <a:ext cx="1159292"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0000FF"/>
                  </a:solidFill>
                  <a:latin typeface="Courier New"/>
                  <a:ea typeface="+mn-ea"/>
                  <a:cs typeface="Courier New"/>
                </a:rPr>
                <a:t>TGTGAAA</a:t>
              </a:r>
              <a:endParaRPr lang="en-US" sz="1800" dirty="0">
                <a:solidFill>
                  <a:srgbClr val="0000FF"/>
                </a:solidFill>
                <a:latin typeface="Calibri"/>
                <a:ea typeface="+mn-ea"/>
                <a:cs typeface="+mn-cs"/>
              </a:endParaRPr>
            </a:p>
          </p:txBody>
        </p:sp>
        <p:sp>
          <p:nvSpPr>
            <p:cNvPr id="14" name="TextBox 13"/>
            <p:cNvSpPr txBox="1"/>
            <p:nvPr/>
          </p:nvSpPr>
          <p:spPr>
            <a:xfrm>
              <a:off x="1804801" y="3408986"/>
              <a:ext cx="34403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a:t>
              </a:r>
              <a:endParaRPr lang="en-US" sz="1800" dirty="0">
                <a:solidFill>
                  <a:prstClr val="black"/>
                </a:solidFill>
                <a:latin typeface="Calibri"/>
                <a:ea typeface="+mn-ea"/>
                <a:cs typeface="+mn-cs"/>
              </a:endParaRPr>
            </a:p>
          </p:txBody>
        </p:sp>
        <p:sp>
          <p:nvSpPr>
            <p:cNvPr id="15" name="TextBox 14"/>
            <p:cNvSpPr txBox="1"/>
            <p:nvPr/>
          </p:nvSpPr>
          <p:spPr>
            <a:xfrm>
              <a:off x="430180" y="2085009"/>
              <a:ext cx="718466"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Read: </a:t>
              </a:r>
              <a:endParaRPr lang="en-US" sz="1800" dirty="0">
                <a:solidFill>
                  <a:prstClr val="black"/>
                </a:solidFill>
                <a:latin typeface="Calibri"/>
                <a:ea typeface="+mn-ea"/>
                <a:cs typeface="+mn-cs"/>
              </a:endParaRPr>
            </a:p>
          </p:txBody>
        </p:sp>
        <p:sp>
          <p:nvSpPr>
            <p:cNvPr id="16" name="TextBox 15"/>
            <p:cNvSpPr txBox="1"/>
            <p:nvPr/>
          </p:nvSpPr>
          <p:spPr>
            <a:xfrm>
              <a:off x="2932025" y="2741450"/>
              <a:ext cx="3143221"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Overlapping </a:t>
              </a:r>
              <a:r>
                <a:rPr lang="en-US" sz="1800" dirty="0" err="1" smtClean="0">
                  <a:solidFill>
                    <a:prstClr val="black"/>
                  </a:solidFill>
                  <a:latin typeface="Calibri"/>
                  <a:ea typeface="+mn-ea"/>
                  <a:cs typeface="+mn-cs"/>
                </a:rPr>
                <a:t>kmers</a:t>
              </a:r>
              <a:r>
                <a:rPr lang="en-US" sz="1800" dirty="0" smtClean="0">
                  <a:solidFill>
                    <a:prstClr val="black"/>
                  </a:solidFill>
                  <a:latin typeface="Calibri"/>
                  <a:ea typeface="+mn-ea"/>
                  <a:cs typeface="+mn-cs"/>
                </a:rPr>
                <a:t> of length (k)</a:t>
              </a:r>
              <a:endParaRPr lang="en-US" sz="1800" dirty="0">
                <a:solidFill>
                  <a:prstClr val="black"/>
                </a:solidFill>
                <a:latin typeface="Calibri"/>
                <a:ea typeface="+mn-ea"/>
                <a:cs typeface="+mn-cs"/>
              </a:endParaRPr>
            </a:p>
          </p:txBody>
        </p:sp>
      </p:grpSp>
      <p:graphicFrame>
        <p:nvGraphicFramePr>
          <p:cNvPr id="17" name="Table 16"/>
          <p:cNvGraphicFramePr>
            <a:graphicFrameLocks noGrp="1"/>
          </p:cNvGraphicFramePr>
          <p:nvPr>
            <p:extLst>
              <p:ext uri="{D42A27DB-BD31-4B8C-83A1-F6EECF244321}">
                <p14:modId xmlns:p14="http://schemas.microsoft.com/office/powerpoint/2010/main" val="1501647136"/>
              </p:ext>
            </p:extLst>
          </p:nvPr>
        </p:nvGraphicFramePr>
        <p:xfrm>
          <a:off x="5540639" y="4415505"/>
          <a:ext cx="3245534" cy="2123440"/>
        </p:xfrm>
        <a:graphic>
          <a:graphicData uri="http://schemas.openxmlformats.org/drawingml/2006/table">
            <a:tbl>
              <a:tblPr firstRow="1" bandRow="1">
                <a:tableStyleId>{3C2FFA5D-87B4-456A-9821-1D502468CF0F}</a:tableStyleId>
              </a:tblPr>
              <a:tblGrid>
                <a:gridCol w="1622767"/>
                <a:gridCol w="1622767"/>
              </a:tblGrid>
              <a:tr h="370840">
                <a:tc>
                  <a:txBody>
                    <a:bodyPr/>
                    <a:lstStyle/>
                    <a:p>
                      <a:r>
                        <a:rPr lang="en-US" dirty="0" err="1" smtClean="0"/>
                        <a:t>Kmer</a:t>
                      </a:r>
                      <a:endParaRPr lang="en-US" dirty="0"/>
                    </a:p>
                  </a:txBody>
                  <a:tcPr/>
                </a:tc>
                <a:tc>
                  <a:txBody>
                    <a:bodyPr/>
                    <a:lstStyle/>
                    <a:p>
                      <a:r>
                        <a:rPr lang="en-US" dirty="0" smtClean="0"/>
                        <a:t>Count among all reads</a:t>
                      </a:r>
                      <a:endParaRPr lang="en-US" dirty="0"/>
                    </a:p>
                  </a:txBody>
                  <a:tcPr/>
                </a:tc>
              </a:tr>
              <a:tr h="370840">
                <a:tc>
                  <a:txBody>
                    <a:bodyPr/>
                    <a:lstStyle/>
                    <a:p>
                      <a:r>
                        <a:rPr lang="en-US" b="1" dirty="0" smtClean="0">
                          <a:latin typeface="Courier New"/>
                          <a:cs typeface="Courier New"/>
                        </a:rPr>
                        <a:t>AATGTGA</a:t>
                      </a:r>
                      <a:endParaRPr lang="en-US" b="1" dirty="0">
                        <a:latin typeface="Courier New"/>
                        <a:cs typeface="Courier New"/>
                      </a:endParaRPr>
                    </a:p>
                  </a:txBody>
                  <a:tcPr/>
                </a:tc>
                <a:tc>
                  <a:txBody>
                    <a:bodyPr/>
                    <a:lstStyle/>
                    <a:p>
                      <a:r>
                        <a:rPr lang="en-US" b="1" dirty="0" smtClean="0"/>
                        <a:t>4</a:t>
                      </a:r>
                      <a:endParaRPr lang="en-US" b="1" dirty="0"/>
                    </a:p>
                  </a:txBody>
                  <a:tcPr/>
                </a:tc>
              </a:tr>
              <a:tr h="370840">
                <a:tc>
                  <a:txBody>
                    <a:bodyPr/>
                    <a:lstStyle/>
                    <a:p>
                      <a:r>
                        <a:rPr lang="en-US" b="1" dirty="0" smtClean="0">
                          <a:latin typeface="Courier New"/>
                          <a:cs typeface="Courier New"/>
                        </a:rPr>
                        <a:t>ATGTGAA</a:t>
                      </a:r>
                      <a:endParaRPr lang="en-US" b="1" dirty="0">
                        <a:latin typeface="Courier New"/>
                        <a:cs typeface="Courier New"/>
                      </a:endParaRPr>
                    </a:p>
                  </a:txBody>
                  <a:tcPr/>
                </a:tc>
                <a:tc>
                  <a:txBody>
                    <a:bodyPr/>
                    <a:lstStyle/>
                    <a:p>
                      <a:r>
                        <a:rPr lang="en-US" b="1" dirty="0" smtClean="0"/>
                        <a:t>2</a:t>
                      </a:r>
                      <a:endParaRPr lang="en-US" b="1" dirty="0"/>
                    </a:p>
                  </a:txBody>
                  <a:tcPr/>
                </a:tc>
              </a:tr>
              <a:tr h="370840">
                <a:tc>
                  <a:txBody>
                    <a:bodyPr/>
                    <a:lstStyle/>
                    <a:p>
                      <a:r>
                        <a:rPr lang="en-US" b="1" dirty="0" smtClean="0">
                          <a:latin typeface="Courier New"/>
                          <a:cs typeface="Courier New"/>
                        </a:rPr>
                        <a:t>TGTGAAA</a:t>
                      </a:r>
                      <a:endParaRPr lang="en-US" b="1" dirty="0">
                        <a:latin typeface="Courier New"/>
                        <a:cs typeface="Courier New"/>
                      </a:endParaRPr>
                    </a:p>
                  </a:txBody>
                  <a:tcPr/>
                </a:tc>
                <a:tc>
                  <a:txBody>
                    <a:bodyPr/>
                    <a:lstStyle/>
                    <a:p>
                      <a:r>
                        <a:rPr lang="en-US" b="1" dirty="0" smtClean="0"/>
                        <a:t>1</a:t>
                      </a:r>
                      <a:endParaRPr lang="en-US" b="1" dirty="0"/>
                    </a:p>
                  </a:txBody>
                  <a:tcPr/>
                </a:tc>
              </a:tr>
              <a:tr h="370840">
                <a:tc>
                  <a:txBody>
                    <a:bodyPr/>
                    <a:lstStyle/>
                    <a:p>
                      <a:r>
                        <a:rPr lang="en-US" b="1" dirty="0" smtClean="0">
                          <a:latin typeface="Courier New"/>
                          <a:cs typeface="Courier New"/>
                        </a:rPr>
                        <a:t>GATTACA</a:t>
                      </a:r>
                      <a:endParaRPr lang="en-US" b="1" dirty="0">
                        <a:latin typeface="Courier New"/>
                        <a:cs typeface="Courier New"/>
                      </a:endParaRPr>
                    </a:p>
                  </a:txBody>
                  <a:tcPr/>
                </a:tc>
                <a:tc>
                  <a:txBody>
                    <a:bodyPr/>
                    <a:lstStyle/>
                    <a:p>
                      <a:r>
                        <a:rPr lang="en-US" b="1" dirty="0" smtClean="0"/>
                        <a:t>9</a:t>
                      </a:r>
                      <a:endParaRPr lang="en-US" b="1" dirty="0"/>
                    </a:p>
                  </a:txBody>
                  <a:tcPr/>
                </a:tc>
              </a:tr>
            </a:tbl>
          </a:graphicData>
        </a:graphic>
      </p:graphicFrame>
      <p:sp>
        <p:nvSpPr>
          <p:cNvPr id="22" name="TextBox 21"/>
          <p:cNvSpPr txBox="1"/>
          <p:nvPr/>
        </p:nvSpPr>
        <p:spPr>
          <a:xfrm>
            <a:off x="5724415" y="3946308"/>
            <a:ext cx="2609984" cy="369332"/>
          </a:xfrm>
          <a:prstGeom prst="rect">
            <a:avLst/>
          </a:prstGeom>
          <a:noFill/>
        </p:spPr>
        <p:txBody>
          <a:bodyPr wrap="none" rtlCol="0">
            <a:spAutoFit/>
          </a:bodyPr>
          <a:lstStyle/>
          <a:p>
            <a:pPr defTabSz="457200" fontAlgn="auto">
              <a:spcBef>
                <a:spcPts val="0"/>
              </a:spcBef>
              <a:spcAft>
                <a:spcPts val="0"/>
              </a:spcAft>
            </a:pPr>
            <a:r>
              <a:rPr lang="en-US" sz="1800" b="1" dirty="0" err="1" smtClean="0">
                <a:solidFill>
                  <a:prstClr val="black"/>
                </a:solidFill>
                <a:latin typeface="Calibri"/>
                <a:ea typeface="+mn-ea"/>
                <a:cs typeface="+mn-cs"/>
              </a:rPr>
              <a:t>Kmer</a:t>
            </a:r>
            <a:r>
              <a:rPr lang="en-US" sz="1800" b="1" dirty="0" smtClean="0">
                <a:solidFill>
                  <a:prstClr val="black"/>
                </a:solidFill>
                <a:latin typeface="Calibri"/>
                <a:ea typeface="+mn-ea"/>
                <a:cs typeface="+mn-cs"/>
              </a:rPr>
              <a:t> Catalog (</a:t>
            </a:r>
            <a:r>
              <a:rPr lang="en-US" sz="1800" b="1" dirty="0" err="1" smtClean="0">
                <a:solidFill>
                  <a:prstClr val="black"/>
                </a:solidFill>
                <a:latin typeface="Calibri"/>
                <a:ea typeface="+mn-ea"/>
                <a:cs typeface="+mn-cs"/>
              </a:rPr>
              <a:t>hashtable</a:t>
            </a:r>
            <a:r>
              <a:rPr lang="en-US" sz="1800" b="1" dirty="0" smtClean="0">
                <a:solidFill>
                  <a:prstClr val="black"/>
                </a:solidFill>
                <a:latin typeface="Calibri"/>
                <a:ea typeface="+mn-ea"/>
                <a:cs typeface="+mn-cs"/>
              </a:rPr>
              <a:t>)</a:t>
            </a:r>
            <a:endParaRPr lang="en-US" sz="1800" b="1" dirty="0">
              <a:solidFill>
                <a:prstClr val="black"/>
              </a:solidFill>
              <a:latin typeface="Calibri"/>
              <a:ea typeface="+mn-ea"/>
              <a:cs typeface="+mn-cs"/>
            </a:endParaRPr>
          </a:p>
        </p:txBody>
      </p:sp>
    </p:spTree>
    <p:extLst>
      <p:ext uri="{BB962C8B-B14F-4D97-AF65-F5344CB8AC3E}">
        <p14:creationId xmlns:p14="http://schemas.microsoft.com/office/powerpoint/2010/main" val="4791692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dissolve">
                                      <p:cBhvr>
                                        <p:cTn id="11" dur="500"/>
                                        <p:tgtEl>
                                          <p:spTgt spid="17"/>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dissolve">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0" y="6396038"/>
            <a:ext cx="9144000" cy="461962"/>
            <a:chOff x="0" y="6396038"/>
            <a:chExt cx="9144000" cy="461962"/>
          </a:xfrm>
        </p:grpSpPr>
        <p:sp>
          <p:nvSpPr>
            <p:cNvPr id="13" name="Rectangle 12"/>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4" name="TextBox 13"/>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15" name="TextBox 14"/>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
        <p:nvSpPr>
          <p:cNvPr id="2" name="Title 1"/>
          <p:cNvSpPr>
            <a:spLocks noGrp="1"/>
          </p:cNvSpPr>
          <p:nvPr>
            <p:ph type="title"/>
          </p:nvPr>
        </p:nvSpPr>
        <p:spPr/>
        <p:txBody>
          <a:bodyPr/>
          <a:lstStyle/>
          <a:p>
            <a:r>
              <a:rPr lang="en-US" dirty="0" smtClean="0"/>
              <a:t>Inchworm Algorithm</a:t>
            </a:r>
            <a:endParaRPr lang="en-US" dirty="0"/>
          </a:p>
        </p:txBody>
      </p:sp>
      <p:sp>
        <p:nvSpPr>
          <p:cNvPr id="4" name="TextBox 3"/>
          <p:cNvSpPr txBox="1"/>
          <p:nvPr/>
        </p:nvSpPr>
        <p:spPr>
          <a:xfrm>
            <a:off x="393700" y="1422400"/>
            <a:ext cx="7968848" cy="400110"/>
          </a:xfrm>
          <a:prstGeom prst="rect">
            <a:avLst/>
          </a:prstGeom>
          <a:noFill/>
        </p:spPr>
        <p:txBody>
          <a:bodyPr wrap="none" rtlCol="0">
            <a:spAutoFit/>
          </a:bodyPr>
          <a:lstStyle/>
          <a:p>
            <a:pPr marL="342900" indent="-342900" defTabSz="457200" fontAlgn="auto">
              <a:spcBef>
                <a:spcPts val="0"/>
              </a:spcBef>
              <a:spcAft>
                <a:spcPts val="0"/>
              </a:spcAft>
              <a:buFont typeface="Arial"/>
              <a:buChar char="•"/>
            </a:pPr>
            <a:r>
              <a:rPr lang="en-US" sz="2000" dirty="0" smtClean="0">
                <a:solidFill>
                  <a:prstClr val="black"/>
                </a:solidFill>
                <a:latin typeface="Calibri"/>
                <a:ea typeface="+mn-ea"/>
                <a:cs typeface="+mn-cs"/>
              </a:rPr>
              <a:t>Decompose all reads into overlapping </a:t>
            </a:r>
            <a:r>
              <a:rPr lang="en-US" sz="2000" dirty="0" err="1" smtClean="0">
                <a:solidFill>
                  <a:prstClr val="black"/>
                </a:solidFill>
                <a:latin typeface="Calibri"/>
                <a:ea typeface="+mn-ea"/>
                <a:cs typeface="+mn-cs"/>
              </a:rPr>
              <a:t>Kmers</a:t>
            </a:r>
            <a:r>
              <a:rPr lang="en-US" sz="2000" dirty="0" smtClean="0">
                <a:solidFill>
                  <a:prstClr val="black"/>
                </a:solidFill>
                <a:latin typeface="Calibri"/>
                <a:ea typeface="+mn-ea"/>
                <a:cs typeface="+mn-cs"/>
              </a:rPr>
              <a:t> =&gt; </a:t>
            </a:r>
            <a:r>
              <a:rPr lang="en-US" sz="2000" dirty="0" err="1" smtClean="0">
                <a:solidFill>
                  <a:prstClr val="black"/>
                </a:solidFill>
                <a:latin typeface="Calibri"/>
                <a:ea typeface="+mn-ea"/>
                <a:cs typeface="+mn-cs"/>
              </a:rPr>
              <a:t>hashtable</a:t>
            </a:r>
            <a:r>
              <a:rPr lang="en-US" sz="2000" dirty="0" smtClean="0">
                <a:solidFill>
                  <a:prstClr val="black"/>
                </a:solidFill>
                <a:latin typeface="Calibri"/>
                <a:ea typeface="+mn-ea"/>
                <a:cs typeface="+mn-cs"/>
              </a:rPr>
              <a:t>(</a:t>
            </a:r>
            <a:r>
              <a:rPr lang="en-US" sz="2000" dirty="0" err="1" smtClean="0">
                <a:solidFill>
                  <a:prstClr val="black"/>
                </a:solidFill>
                <a:latin typeface="Calibri"/>
                <a:ea typeface="+mn-ea"/>
                <a:cs typeface="+mn-cs"/>
              </a:rPr>
              <a:t>kmer</a:t>
            </a:r>
            <a:r>
              <a:rPr lang="en-US" sz="2000" dirty="0" smtClean="0">
                <a:solidFill>
                  <a:prstClr val="black"/>
                </a:solidFill>
                <a:latin typeface="Calibri"/>
                <a:ea typeface="+mn-ea"/>
                <a:cs typeface="+mn-cs"/>
              </a:rPr>
              <a:t>, count)</a:t>
            </a:r>
          </a:p>
        </p:txBody>
      </p:sp>
      <p:grpSp>
        <p:nvGrpSpPr>
          <p:cNvPr id="8" name="Group 87"/>
          <p:cNvGrpSpPr/>
          <p:nvPr/>
        </p:nvGrpSpPr>
        <p:grpSpPr>
          <a:xfrm>
            <a:off x="393700" y="1828800"/>
            <a:ext cx="8379217" cy="2036665"/>
            <a:chOff x="393700" y="1828800"/>
            <a:chExt cx="8379217" cy="2036665"/>
          </a:xfrm>
        </p:grpSpPr>
        <p:sp>
          <p:nvSpPr>
            <p:cNvPr id="5" name="TextBox 4"/>
            <p:cNvSpPr txBox="1"/>
            <p:nvPr/>
          </p:nvSpPr>
          <p:spPr>
            <a:xfrm>
              <a:off x="393700" y="1828800"/>
              <a:ext cx="8379217" cy="400110"/>
            </a:xfrm>
            <a:prstGeom prst="rect">
              <a:avLst/>
            </a:prstGeom>
            <a:noFill/>
          </p:spPr>
          <p:txBody>
            <a:bodyPr wrap="none" rtlCol="0">
              <a:spAutoFit/>
            </a:bodyPr>
            <a:lstStyle/>
            <a:p>
              <a:pPr marL="342900" indent="-342900" defTabSz="457200" fontAlgn="auto">
                <a:spcBef>
                  <a:spcPts val="0"/>
                </a:spcBef>
                <a:spcAft>
                  <a:spcPts val="0"/>
                </a:spcAft>
                <a:buFont typeface="Arial"/>
                <a:buChar char="•"/>
              </a:pPr>
              <a:r>
                <a:rPr lang="en-US" sz="2000" dirty="0" smtClean="0">
                  <a:solidFill>
                    <a:prstClr val="black"/>
                  </a:solidFill>
                  <a:latin typeface="Calibri"/>
                  <a:ea typeface="+mn-ea"/>
                  <a:cs typeface="+mn-cs"/>
                </a:rPr>
                <a:t>Identify seed </a:t>
              </a:r>
              <a:r>
                <a:rPr lang="en-US" sz="2000" dirty="0" err="1" smtClean="0">
                  <a:solidFill>
                    <a:prstClr val="black"/>
                  </a:solidFill>
                  <a:latin typeface="Calibri"/>
                  <a:ea typeface="+mn-ea"/>
                  <a:cs typeface="+mn-cs"/>
                </a:rPr>
                <a:t>kmer</a:t>
              </a:r>
              <a:r>
                <a:rPr lang="en-US" sz="2000" dirty="0" smtClean="0">
                  <a:solidFill>
                    <a:prstClr val="black"/>
                  </a:solidFill>
                  <a:latin typeface="Calibri"/>
                  <a:ea typeface="+mn-ea"/>
                  <a:cs typeface="+mn-cs"/>
                </a:rPr>
                <a:t> as most abundant </a:t>
              </a:r>
              <a:r>
                <a:rPr lang="en-US" sz="2000" dirty="0" err="1" smtClean="0">
                  <a:solidFill>
                    <a:prstClr val="black"/>
                  </a:solidFill>
                  <a:latin typeface="Calibri"/>
                  <a:ea typeface="+mn-ea"/>
                  <a:cs typeface="+mn-cs"/>
                </a:rPr>
                <a:t>Kmer</a:t>
              </a:r>
              <a:r>
                <a:rPr lang="en-US" sz="2000" dirty="0" smtClean="0">
                  <a:solidFill>
                    <a:prstClr val="black"/>
                  </a:solidFill>
                  <a:latin typeface="Calibri"/>
                  <a:ea typeface="+mn-ea"/>
                  <a:cs typeface="+mn-cs"/>
                </a:rPr>
                <a:t>, ignoring low-complexity </a:t>
              </a:r>
              <a:r>
                <a:rPr lang="en-US" sz="2000" dirty="0" err="1" smtClean="0">
                  <a:solidFill>
                    <a:prstClr val="black"/>
                  </a:solidFill>
                  <a:latin typeface="Calibri"/>
                  <a:ea typeface="+mn-ea"/>
                  <a:cs typeface="+mn-cs"/>
                </a:rPr>
                <a:t>kmers</a:t>
              </a:r>
              <a:r>
                <a:rPr lang="en-US" sz="2000" dirty="0" smtClean="0">
                  <a:solidFill>
                    <a:prstClr val="black"/>
                  </a:solidFill>
                  <a:latin typeface="Calibri"/>
                  <a:ea typeface="+mn-ea"/>
                  <a:cs typeface="+mn-cs"/>
                </a:rPr>
                <a:t>.</a:t>
              </a:r>
              <a:endParaRPr lang="en-US" sz="2000" dirty="0">
                <a:solidFill>
                  <a:prstClr val="black"/>
                </a:solidFill>
                <a:latin typeface="Calibri"/>
                <a:ea typeface="+mn-ea"/>
                <a:cs typeface="+mn-cs"/>
              </a:endParaRPr>
            </a:p>
          </p:txBody>
        </p:sp>
        <p:grpSp>
          <p:nvGrpSpPr>
            <p:cNvPr id="9" name="Group 86"/>
            <p:cNvGrpSpPr/>
            <p:nvPr/>
          </p:nvGrpSpPr>
          <p:grpSpPr>
            <a:xfrm>
              <a:off x="4146619" y="3354508"/>
              <a:ext cx="1122276" cy="510957"/>
              <a:chOff x="4146619" y="3354508"/>
              <a:chExt cx="1122276" cy="510957"/>
            </a:xfrm>
          </p:grpSpPr>
          <p:sp>
            <p:nvSpPr>
              <p:cNvPr id="56" name="TextBox 55"/>
              <p:cNvSpPr txBox="1"/>
              <p:nvPr/>
            </p:nvSpPr>
            <p:spPr>
              <a:xfrm>
                <a:off x="4146619" y="3354508"/>
                <a:ext cx="1069524"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GATTACA</a:t>
                </a:r>
                <a:endParaRPr lang="en-US" sz="1800" b="1" dirty="0">
                  <a:solidFill>
                    <a:srgbClr val="FF0000"/>
                  </a:solidFill>
                  <a:latin typeface="Calibri"/>
                  <a:ea typeface="+mn-ea"/>
                  <a:cs typeface="+mn-cs"/>
                </a:endParaRPr>
              </a:p>
            </p:txBody>
          </p:sp>
          <p:sp>
            <p:nvSpPr>
              <p:cNvPr id="85" name="TextBox 84"/>
              <p:cNvSpPr txBox="1"/>
              <p:nvPr/>
            </p:nvSpPr>
            <p:spPr>
              <a:xfrm>
                <a:off x="5006233" y="358846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9</a:t>
                </a:r>
                <a:endParaRPr lang="en-US" sz="1200" dirty="0">
                  <a:solidFill>
                    <a:prstClr val="black"/>
                  </a:solidFill>
                  <a:latin typeface="Calibri"/>
                  <a:ea typeface="+mn-ea"/>
                  <a:cs typeface="+mn-cs"/>
                </a:endParaRPr>
              </a:p>
            </p:txBody>
          </p:sp>
        </p:grpSp>
      </p:grpSp>
      <p:pic>
        <p:nvPicPr>
          <p:cNvPr id="21" name="Picture 20" descr="inchworm-logo-med.jpg"/>
          <p:cNvPicPr>
            <a:picLocks noChangeAspect="1"/>
          </p:cNvPicPr>
          <p:nvPr/>
        </p:nvPicPr>
        <p:blipFill>
          <a:blip r:embed="rId3"/>
          <a:stretch>
            <a:fillRect/>
          </a:stretch>
        </p:blipFill>
        <p:spPr>
          <a:xfrm>
            <a:off x="388540" y="165415"/>
            <a:ext cx="1159532" cy="1159532"/>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2542755185"/>
              </p:ext>
            </p:extLst>
          </p:nvPr>
        </p:nvGraphicFramePr>
        <p:xfrm>
          <a:off x="5540639" y="4415505"/>
          <a:ext cx="3245534" cy="2123440"/>
        </p:xfrm>
        <a:graphic>
          <a:graphicData uri="http://schemas.openxmlformats.org/drawingml/2006/table">
            <a:tbl>
              <a:tblPr firstRow="1" bandRow="1">
                <a:tableStyleId>{3C2FFA5D-87B4-456A-9821-1D502468CF0F}</a:tableStyleId>
              </a:tblPr>
              <a:tblGrid>
                <a:gridCol w="1622767"/>
                <a:gridCol w="1622767"/>
              </a:tblGrid>
              <a:tr h="370840">
                <a:tc>
                  <a:txBody>
                    <a:bodyPr/>
                    <a:lstStyle/>
                    <a:p>
                      <a:r>
                        <a:rPr lang="en-US" dirty="0" err="1" smtClean="0"/>
                        <a:t>Kmer</a:t>
                      </a:r>
                      <a:endParaRPr lang="en-US" dirty="0"/>
                    </a:p>
                  </a:txBody>
                  <a:tcPr/>
                </a:tc>
                <a:tc>
                  <a:txBody>
                    <a:bodyPr/>
                    <a:lstStyle/>
                    <a:p>
                      <a:r>
                        <a:rPr lang="en-US" dirty="0" smtClean="0"/>
                        <a:t>Count among all reads</a:t>
                      </a:r>
                      <a:endParaRPr lang="en-US" dirty="0"/>
                    </a:p>
                  </a:txBody>
                  <a:tcPr/>
                </a:tc>
              </a:tr>
              <a:tr h="370840">
                <a:tc>
                  <a:txBody>
                    <a:bodyPr/>
                    <a:lstStyle/>
                    <a:p>
                      <a:r>
                        <a:rPr lang="en-US" b="1" dirty="0" smtClean="0">
                          <a:latin typeface="Courier New"/>
                          <a:cs typeface="Courier New"/>
                        </a:rPr>
                        <a:t>AATGTGA</a:t>
                      </a:r>
                      <a:endParaRPr lang="en-US" b="1" dirty="0">
                        <a:latin typeface="Courier New"/>
                        <a:cs typeface="Courier New"/>
                      </a:endParaRPr>
                    </a:p>
                  </a:txBody>
                  <a:tcPr/>
                </a:tc>
                <a:tc>
                  <a:txBody>
                    <a:bodyPr/>
                    <a:lstStyle/>
                    <a:p>
                      <a:r>
                        <a:rPr lang="en-US" b="1" dirty="0" smtClean="0"/>
                        <a:t>4</a:t>
                      </a:r>
                      <a:endParaRPr lang="en-US" b="1" dirty="0"/>
                    </a:p>
                  </a:txBody>
                  <a:tcPr/>
                </a:tc>
              </a:tr>
              <a:tr h="370840">
                <a:tc>
                  <a:txBody>
                    <a:bodyPr/>
                    <a:lstStyle/>
                    <a:p>
                      <a:r>
                        <a:rPr lang="en-US" b="1" dirty="0" smtClean="0">
                          <a:latin typeface="Courier New"/>
                          <a:cs typeface="Courier New"/>
                        </a:rPr>
                        <a:t>ATGTGAA</a:t>
                      </a:r>
                      <a:endParaRPr lang="en-US" b="1" dirty="0">
                        <a:latin typeface="Courier New"/>
                        <a:cs typeface="Courier New"/>
                      </a:endParaRPr>
                    </a:p>
                  </a:txBody>
                  <a:tcPr/>
                </a:tc>
                <a:tc>
                  <a:txBody>
                    <a:bodyPr/>
                    <a:lstStyle/>
                    <a:p>
                      <a:r>
                        <a:rPr lang="en-US" b="1" dirty="0" smtClean="0"/>
                        <a:t>2</a:t>
                      </a:r>
                      <a:endParaRPr lang="en-US" b="1" dirty="0"/>
                    </a:p>
                  </a:txBody>
                  <a:tcPr/>
                </a:tc>
              </a:tr>
              <a:tr h="370840">
                <a:tc>
                  <a:txBody>
                    <a:bodyPr/>
                    <a:lstStyle/>
                    <a:p>
                      <a:r>
                        <a:rPr lang="en-US" b="1" dirty="0" smtClean="0">
                          <a:latin typeface="Courier New"/>
                          <a:cs typeface="Courier New"/>
                        </a:rPr>
                        <a:t>TGTGAAA</a:t>
                      </a:r>
                      <a:endParaRPr lang="en-US" b="1" dirty="0">
                        <a:latin typeface="Courier New"/>
                        <a:cs typeface="Courier New"/>
                      </a:endParaRPr>
                    </a:p>
                  </a:txBody>
                  <a:tcPr/>
                </a:tc>
                <a:tc>
                  <a:txBody>
                    <a:bodyPr/>
                    <a:lstStyle/>
                    <a:p>
                      <a:r>
                        <a:rPr lang="en-US" b="1" dirty="0" smtClean="0"/>
                        <a:t>1</a:t>
                      </a:r>
                      <a:endParaRPr lang="en-US" b="1" dirty="0"/>
                    </a:p>
                  </a:txBody>
                  <a:tcPr/>
                </a:tc>
              </a:tr>
              <a:tr h="370840">
                <a:tc>
                  <a:txBody>
                    <a:bodyPr/>
                    <a:lstStyle/>
                    <a:p>
                      <a:r>
                        <a:rPr lang="en-US" b="1" dirty="0" smtClean="0">
                          <a:latin typeface="Courier New"/>
                          <a:cs typeface="Courier New"/>
                        </a:rPr>
                        <a:t>GATTACA</a:t>
                      </a:r>
                      <a:endParaRPr lang="en-US" b="1" dirty="0">
                        <a:latin typeface="Courier New"/>
                        <a:cs typeface="Courier New"/>
                      </a:endParaRPr>
                    </a:p>
                  </a:txBody>
                  <a:tcPr/>
                </a:tc>
                <a:tc>
                  <a:txBody>
                    <a:bodyPr/>
                    <a:lstStyle/>
                    <a:p>
                      <a:r>
                        <a:rPr lang="en-US" b="1" dirty="0" smtClean="0"/>
                        <a:t>9</a:t>
                      </a:r>
                      <a:endParaRPr lang="en-US" b="1" dirty="0"/>
                    </a:p>
                  </a:txBody>
                  <a:tcPr/>
                </a:tc>
              </a:tr>
            </a:tbl>
          </a:graphicData>
        </a:graphic>
      </p:graphicFrame>
      <p:sp>
        <p:nvSpPr>
          <p:cNvPr id="11" name="TextBox 10"/>
          <p:cNvSpPr txBox="1"/>
          <p:nvPr/>
        </p:nvSpPr>
        <p:spPr>
          <a:xfrm>
            <a:off x="5724415" y="3946308"/>
            <a:ext cx="2609984" cy="369332"/>
          </a:xfrm>
          <a:prstGeom prst="rect">
            <a:avLst/>
          </a:prstGeom>
          <a:noFill/>
        </p:spPr>
        <p:txBody>
          <a:bodyPr wrap="none" rtlCol="0">
            <a:spAutoFit/>
          </a:bodyPr>
          <a:lstStyle/>
          <a:p>
            <a:pPr defTabSz="457200" fontAlgn="auto">
              <a:spcBef>
                <a:spcPts val="0"/>
              </a:spcBef>
              <a:spcAft>
                <a:spcPts val="0"/>
              </a:spcAft>
            </a:pPr>
            <a:r>
              <a:rPr lang="en-US" sz="1800" b="1" dirty="0" err="1" smtClean="0">
                <a:solidFill>
                  <a:prstClr val="black"/>
                </a:solidFill>
                <a:latin typeface="Calibri"/>
                <a:ea typeface="+mn-ea"/>
                <a:cs typeface="+mn-cs"/>
              </a:rPr>
              <a:t>Kmer</a:t>
            </a:r>
            <a:r>
              <a:rPr lang="en-US" sz="1800" b="1" dirty="0" smtClean="0">
                <a:solidFill>
                  <a:prstClr val="black"/>
                </a:solidFill>
                <a:latin typeface="Calibri"/>
                <a:ea typeface="+mn-ea"/>
                <a:cs typeface="+mn-cs"/>
              </a:rPr>
              <a:t> Catalog (</a:t>
            </a:r>
            <a:r>
              <a:rPr lang="en-US" sz="1800" b="1" dirty="0" err="1" smtClean="0">
                <a:solidFill>
                  <a:prstClr val="black"/>
                </a:solidFill>
                <a:latin typeface="Calibri"/>
                <a:ea typeface="+mn-ea"/>
                <a:cs typeface="+mn-cs"/>
              </a:rPr>
              <a:t>hashtable</a:t>
            </a:r>
            <a:r>
              <a:rPr lang="en-US" sz="1800" b="1" dirty="0" smtClean="0">
                <a:solidFill>
                  <a:prstClr val="black"/>
                </a:solidFill>
                <a:latin typeface="Calibri"/>
                <a:ea typeface="+mn-ea"/>
                <a:cs typeface="+mn-cs"/>
              </a:rPr>
              <a:t>)</a:t>
            </a:r>
            <a:endParaRPr lang="en-US" sz="1800" b="1" dirty="0">
              <a:solidFill>
                <a:prstClr val="black"/>
              </a:solidFill>
              <a:latin typeface="Calibri"/>
              <a:ea typeface="+mn-ea"/>
              <a:cs typeface="+mn-cs"/>
            </a:endParaRPr>
          </a:p>
        </p:txBody>
      </p:sp>
    </p:spTree>
    <p:extLst>
      <p:ext uri="{BB962C8B-B14F-4D97-AF65-F5344CB8AC3E}">
        <p14:creationId xmlns:p14="http://schemas.microsoft.com/office/powerpoint/2010/main" val="152143147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Inchworm Algorithm</a:t>
            </a:r>
            <a:endParaRPr lang="en-US" dirty="0"/>
          </a:p>
        </p:txBody>
      </p:sp>
      <p:sp>
        <p:nvSpPr>
          <p:cNvPr id="4" name="TextBox 3"/>
          <p:cNvSpPr txBox="1"/>
          <p:nvPr/>
        </p:nvSpPr>
        <p:spPr>
          <a:xfrm>
            <a:off x="393700" y="1422400"/>
            <a:ext cx="7968848" cy="400110"/>
          </a:xfrm>
          <a:prstGeom prst="rect">
            <a:avLst/>
          </a:prstGeom>
          <a:noFill/>
        </p:spPr>
        <p:txBody>
          <a:bodyPr wrap="none" rtlCol="0">
            <a:spAutoFit/>
          </a:bodyPr>
          <a:lstStyle/>
          <a:p>
            <a:pPr marL="342900" indent="-342900" defTabSz="457200" fontAlgn="auto">
              <a:spcBef>
                <a:spcPts val="0"/>
              </a:spcBef>
              <a:spcAft>
                <a:spcPts val="0"/>
              </a:spcAft>
              <a:buFont typeface="Arial"/>
              <a:buChar char="•"/>
            </a:pPr>
            <a:r>
              <a:rPr lang="en-US" sz="2000" dirty="0" smtClean="0">
                <a:solidFill>
                  <a:prstClr val="black"/>
                </a:solidFill>
                <a:latin typeface="Calibri"/>
                <a:ea typeface="+mn-ea"/>
                <a:cs typeface="+mn-cs"/>
              </a:rPr>
              <a:t>Decompose all reads into overlapping </a:t>
            </a:r>
            <a:r>
              <a:rPr lang="en-US" sz="2000" dirty="0" err="1" smtClean="0">
                <a:solidFill>
                  <a:prstClr val="black"/>
                </a:solidFill>
                <a:latin typeface="Calibri"/>
                <a:ea typeface="+mn-ea"/>
                <a:cs typeface="+mn-cs"/>
              </a:rPr>
              <a:t>Kmers</a:t>
            </a:r>
            <a:r>
              <a:rPr lang="en-US" sz="2000" dirty="0" smtClean="0">
                <a:solidFill>
                  <a:prstClr val="black"/>
                </a:solidFill>
                <a:latin typeface="Calibri"/>
                <a:ea typeface="+mn-ea"/>
                <a:cs typeface="+mn-cs"/>
              </a:rPr>
              <a:t> =&gt; </a:t>
            </a:r>
            <a:r>
              <a:rPr lang="en-US" sz="2000" dirty="0" err="1" smtClean="0">
                <a:solidFill>
                  <a:prstClr val="black"/>
                </a:solidFill>
                <a:latin typeface="Calibri"/>
                <a:ea typeface="+mn-ea"/>
                <a:cs typeface="+mn-cs"/>
              </a:rPr>
              <a:t>hashtable</a:t>
            </a:r>
            <a:r>
              <a:rPr lang="en-US" sz="2000" dirty="0" smtClean="0">
                <a:solidFill>
                  <a:prstClr val="black"/>
                </a:solidFill>
                <a:latin typeface="Calibri"/>
                <a:ea typeface="+mn-ea"/>
                <a:cs typeface="+mn-cs"/>
              </a:rPr>
              <a:t>(</a:t>
            </a:r>
            <a:r>
              <a:rPr lang="en-US" sz="2000" dirty="0" err="1" smtClean="0">
                <a:solidFill>
                  <a:prstClr val="black"/>
                </a:solidFill>
                <a:latin typeface="Calibri"/>
                <a:ea typeface="+mn-ea"/>
                <a:cs typeface="+mn-cs"/>
              </a:rPr>
              <a:t>kmer</a:t>
            </a:r>
            <a:r>
              <a:rPr lang="en-US" sz="2000" dirty="0" smtClean="0">
                <a:solidFill>
                  <a:prstClr val="black"/>
                </a:solidFill>
                <a:latin typeface="Calibri"/>
                <a:ea typeface="+mn-ea"/>
                <a:cs typeface="+mn-cs"/>
              </a:rPr>
              <a:t>, count)</a:t>
            </a:r>
          </a:p>
        </p:txBody>
      </p:sp>
      <p:grpSp>
        <p:nvGrpSpPr>
          <p:cNvPr id="3" name="Group 88"/>
          <p:cNvGrpSpPr/>
          <p:nvPr/>
        </p:nvGrpSpPr>
        <p:grpSpPr>
          <a:xfrm>
            <a:off x="406400" y="2260600"/>
            <a:ext cx="5708411" cy="2201295"/>
            <a:chOff x="406400" y="2260600"/>
            <a:chExt cx="5708411" cy="2201295"/>
          </a:xfrm>
        </p:grpSpPr>
        <p:sp>
          <p:nvSpPr>
            <p:cNvPr id="6" name="TextBox 5"/>
            <p:cNvSpPr txBox="1"/>
            <p:nvPr/>
          </p:nvSpPr>
          <p:spPr>
            <a:xfrm>
              <a:off x="406400" y="2260600"/>
              <a:ext cx="5006499" cy="400110"/>
            </a:xfrm>
            <a:prstGeom prst="rect">
              <a:avLst/>
            </a:prstGeom>
            <a:noFill/>
          </p:spPr>
          <p:txBody>
            <a:bodyPr wrap="none" rtlCol="0">
              <a:spAutoFit/>
            </a:bodyPr>
            <a:lstStyle/>
            <a:p>
              <a:pPr marL="342900" indent="-342900" defTabSz="457200" fontAlgn="auto">
                <a:spcBef>
                  <a:spcPts val="0"/>
                </a:spcBef>
                <a:spcAft>
                  <a:spcPts val="0"/>
                </a:spcAft>
                <a:buFont typeface="Arial"/>
                <a:buChar char="•"/>
              </a:pPr>
              <a:r>
                <a:rPr lang="en-US" sz="2000" dirty="0" smtClean="0">
                  <a:solidFill>
                    <a:prstClr val="black"/>
                  </a:solidFill>
                  <a:latin typeface="Calibri"/>
                  <a:ea typeface="+mn-ea"/>
                  <a:cs typeface="+mn-cs"/>
                </a:rPr>
                <a:t>Extend </a:t>
              </a:r>
              <a:r>
                <a:rPr lang="en-US" sz="2000" dirty="0" err="1" smtClean="0">
                  <a:solidFill>
                    <a:prstClr val="black"/>
                  </a:solidFill>
                  <a:latin typeface="Calibri"/>
                  <a:ea typeface="+mn-ea"/>
                  <a:cs typeface="+mn-cs"/>
                </a:rPr>
                <a:t>kmer</a:t>
              </a:r>
              <a:r>
                <a:rPr lang="en-US" sz="2000" dirty="0" smtClean="0">
                  <a:solidFill>
                    <a:prstClr val="black"/>
                  </a:solidFill>
                  <a:latin typeface="Calibri"/>
                  <a:ea typeface="+mn-ea"/>
                  <a:cs typeface="+mn-cs"/>
                </a:rPr>
                <a:t> at 3’ end, guided by coverage.</a:t>
              </a:r>
              <a:endParaRPr lang="en-US" sz="2000" dirty="0">
                <a:solidFill>
                  <a:prstClr val="black"/>
                </a:solidFill>
                <a:latin typeface="Calibri"/>
                <a:ea typeface="+mn-ea"/>
                <a:cs typeface="+mn-cs"/>
              </a:endParaRPr>
            </a:p>
          </p:txBody>
        </p:sp>
        <p:grpSp>
          <p:nvGrpSpPr>
            <p:cNvPr id="7" name="Group 85"/>
            <p:cNvGrpSpPr/>
            <p:nvPr/>
          </p:nvGrpSpPr>
          <p:grpSpPr>
            <a:xfrm>
              <a:off x="5191046" y="2594254"/>
              <a:ext cx="923765" cy="1867641"/>
              <a:chOff x="5191046" y="2594254"/>
              <a:chExt cx="923765" cy="1867641"/>
            </a:xfrm>
          </p:grpSpPr>
          <p:cxnSp>
            <p:nvCxnSpPr>
              <p:cNvPr id="57" name="Straight Connector 56"/>
              <p:cNvCxnSpPr>
                <a:stCxn id="56" idx="3"/>
              </p:cNvCxnSpPr>
              <p:nvPr/>
            </p:nvCxnSpPr>
            <p:spPr>
              <a:xfrm flipV="1">
                <a:off x="5216143" y="2963586"/>
                <a:ext cx="265643" cy="5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5191046" y="3354508"/>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6" idx="3"/>
              </p:cNvCxnSpPr>
              <p:nvPr/>
            </p:nvCxnSpPr>
            <p:spPr>
              <a:xfrm>
                <a:off x="5216143" y="3539174"/>
                <a:ext cx="580439"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56" idx="3"/>
              </p:cNvCxnSpPr>
              <p:nvPr/>
            </p:nvCxnSpPr>
            <p:spPr>
              <a:xfrm>
                <a:off x="5216143" y="3539174"/>
                <a:ext cx="265643" cy="575101"/>
              </a:xfrm>
              <a:prstGeom prst="line">
                <a:avLst/>
              </a:prstGeom>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457756" y="2594254"/>
                <a:ext cx="330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G</a:t>
                </a:r>
                <a:endParaRPr lang="en-US" sz="1800" dirty="0">
                  <a:solidFill>
                    <a:prstClr val="black"/>
                  </a:solidFill>
                  <a:latin typeface="Calibri"/>
                  <a:ea typeface="+mn-ea"/>
                  <a:cs typeface="+mn-cs"/>
                </a:endParaRPr>
              </a:p>
            </p:txBody>
          </p:sp>
          <p:sp>
            <p:nvSpPr>
              <p:cNvPr id="65" name="TextBox 64"/>
              <p:cNvSpPr txBox="1"/>
              <p:nvPr/>
            </p:nvSpPr>
            <p:spPr>
              <a:xfrm>
                <a:off x="5796582" y="3072019"/>
                <a:ext cx="31822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A</a:t>
                </a:r>
                <a:endParaRPr lang="en-US" sz="1800" dirty="0">
                  <a:solidFill>
                    <a:prstClr val="black"/>
                  </a:solidFill>
                  <a:latin typeface="Calibri"/>
                  <a:ea typeface="+mn-ea"/>
                  <a:cs typeface="+mn-cs"/>
                </a:endParaRPr>
              </a:p>
            </p:txBody>
          </p:sp>
          <p:sp>
            <p:nvSpPr>
              <p:cNvPr id="66" name="TextBox 65"/>
              <p:cNvSpPr txBox="1"/>
              <p:nvPr/>
            </p:nvSpPr>
            <p:spPr>
              <a:xfrm>
                <a:off x="5798900" y="3615166"/>
                <a:ext cx="30008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T</a:t>
                </a:r>
                <a:endParaRPr lang="en-US" sz="1800" dirty="0">
                  <a:solidFill>
                    <a:prstClr val="black"/>
                  </a:solidFill>
                  <a:latin typeface="Calibri"/>
                  <a:ea typeface="+mn-ea"/>
                  <a:cs typeface="+mn-cs"/>
                </a:endParaRPr>
              </a:p>
            </p:txBody>
          </p:sp>
          <p:sp>
            <p:nvSpPr>
              <p:cNvPr id="67" name="TextBox 66"/>
              <p:cNvSpPr txBox="1"/>
              <p:nvPr/>
            </p:nvSpPr>
            <p:spPr>
              <a:xfrm>
                <a:off x="5453429" y="4092563"/>
                <a:ext cx="312906"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C</a:t>
                </a:r>
                <a:endParaRPr lang="en-US" sz="1800" dirty="0">
                  <a:solidFill>
                    <a:prstClr val="black"/>
                  </a:solidFill>
                  <a:latin typeface="Calibri"/>
                  <a:ea typeface="+mn-ea"/>
                  <a:cs typeface="+mn-cs"/>
                </a:endParaRPr>
              </a:p>
            </p:txBody>
          </p:sp>
        </p:grpSp>
      </p:grpSp>
      <p:grpSp>
        <p:nvGrpSpPr>
          <p:cNvPr id="8" name="Group 87"/>
          <p:cNvGrpSpPr/>
          <p:nvPr/>
        </p:nvGrpSpPr>
        <p:grpSpPr>
          <a:xfrm>
            <a:off x="393700" y="1828800"/>
            <a:ext cx="8379217" cy="2036665"/>
            <a:chOff x="393700" y="1828800"/>
            <a:chExt cx="8379217" cy="2036665"/>
          </a:xfrm>
        </p:grpSpPr>
        <p:sp>
          <p:nvSpPr>
            <p:cNvPr id="5" name="TextBox 4"/>
            <p:cNvSpPr txBox="1"/>
            <p:nvPr/>
          </p:nvSpPr>
          <p:spPr>
            <a:xfrm>
              <a:off x="393700" y="1828800"/>
              <a:ext cx="8379217" cy="400110"/>
            </a:xfrm>
            <a:prstGeom prst="rect">
              <a:avLst/>
            </a:prstGeom>
            <a:noFill/>
          </p:spPr>
          <p:txBody>
            <a:bodyPr wrap="none" rtlCol="0">
              <a:spAutoFit/>
            </a:bodyPr>
            <a:lstStyle/>
            <a:p>
              <a:pPr marL="342900" indent="-342900" defTabSz="457200" fontAlgn="auto">
                <a:spcBef>
                  <a:spcPts val="0"/>
                </a:spcBef>
                <a:spcAft>
                  <a:spcPts val="0"/>
                </a:spcAft>
                <a:buFont typeface="Arial"/>
                <a:buChar char="•"/>
              </a:pPr>
              <a:r>
                <a:rPr lang="en-US" sz="2000" dirty="0" smtClean="0">
                  <a:solidFill>
                    <a:prstClr val="black"/>
                  </a:solidFill>
                  <a:latin typeface="Calibri"/>
                  <a:ea typeface="+mn-ea"/>
                  <a:cs typeface="+mn-cs"/>
                </a:rPr>
                <a:t>Identify seed </a:t>
              </a:r>
              <a:r>
                <a:rPr lang="en-US" sz="2000" dirty="0" err="1" smtClean="0">
                  <a:solidFill>
                    <a:prstClr val="black"/>
                  </a:solidFill>
                  <a:latin typeface="Calibri"/>
                  <a:ea typeface="+mn-ea"/>
                  <a:cs typeface="+mn-cs"/>
                </a:rPr>
                <a:t>kmer</a:t>
              </a:r>
              <a:r>
                <a:rPr lang="en-US" sz="2000" dirty="0" smtClean="0">
                  <a:solidFill>
                    <a:prstClr val="black"/>
                  </a:solidFill>
                  <a:latin typeface="Calibri"/>
                  <a:ea typeface="+mn-ea"/>
                  <a:cs typeface="+mn-cs"/>
                </a:rPr>
                <a:t> as most abundant </a:t>
              </a:r>
              <a:r>
                <a:rPr lang="en-US" sz="2000" dirty="0" err="1" smtClean="0">
                  <a:solidFill>
                    <a:prstClr val="black"/>
                  </a:solidFill>
                  <a:latin typeface="Calibri"/>
                  <a:ea typeface="+mn-ea"/>
                  <a:cs typeface="+mn-cs"/>
                </a:rPr>
                <a:t>Kmer</a:t>
              </a:r>
              <a:r>
                <a:rPr lang="en-US" sz="2000" dirty="0" smtClean="0">
                  <a:solidFill>
                    <a:prstClr val="black"/>
                  </a:solidFill>
                  <a:latin typeface="Calibri"/>
                  <a:ea typeface="+mn-ea"/>
                  <a:cs typeface="+mn-cs"/>
                </a:rPr>
                <a:t>, ignoring low-complexity </a:t>
              </a:r>
              <a:r>
                <a:rPr lang="en-US" sz="2000" dirty="0" err="1" smtClean="0">
                  <a:solidFill>
                    <a:prstClr val="black"/>
                  </a:solidFill>
                  <a:latin typeface="Calibri"/>
                  <a:ea typeface="+mn-ea"/>
                  <a:cs typeface="+mn-cs"/>
                </a:rPr>
                <a:t>kmers</a:t>
              </a:r>
              <a:r>
                <a:rPr lang="en-US" sz="2000" dirty="0" smtClean="0">
                  <a:solidFill>
                    <a:prstClr val="black"/>
                  </a:solidFill>
                  <a:latin typeface="Calibri"/>
                  <a:ea typeface="+mn-ea"/>
                  <a:cs typeface="+mn-cs"/>
                </a:rPr>
                <a:t>.</a:t>
              </a:r>
              <a:endParaRPr lang="en-US" sz="2000" dirty="0">
                <a:solidFill>
                  <a:prstClr val="black"/>
                </a:solidFill>
                <a:latin typeface="Calibri"/>
                <a:ea typeface="+mn-ea"/>
                <a:cs typeface="+mn-cs"/>
              </a:endParaRPr>
            </a:p>
          </p:txBody>
        </p:sp>
        <p:grpSp>
          <p:nvGrpSpPr>
            <p:cNvPr id="9" name="Group 86"/>
            <p:cNvGrpSpPr/>
            <p:nvPr/>
          </p:nvGrpSpPr>
          <p:grpSpPr>
            <a:xfrm>
              <a:off x="4146619" y="3354508"/>
              <a:ext cx="1122276" cy="510957"/>
              <a:chOff x="4146619" y="3354508"/>
              <a:chExt cx="1122276" cy="510957"/>
            </a:xfrm>
          </p:grpSpPr>
          <p:sp>
            <p:nvSpPr>
              <p:cNvPr id="56" name="TextBox 55"/>
              <p:cNvSpPr txBox="1"/>
              <p:nvPr/>
            </p:nvSpPr>
            <p:spPr>
              <a:xfrm>
                <a:off x="4146619" y="3354508"/>
                <a:ext cx="1069524"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GATTACA</a:t>
                </a:r>
                <a:endParaRPr lang="en-US" sz="1800" b="1" dirty="0">
                  <a:solidFill>
                    <a:srgbClr val="FF0000"/>
                  </a:solidFill>
                  <a:latin typeface="Calibri"/>
                  <a:ea typeface="+mn-ea"/>
                  <a:cs typeface="+mn-cs"/>
                </a:endParaRPr>
              </a:p>
            </p:txBody>
          </p:sp>
          <p:sp>
            <p:nvSpPr>
              <p:cNvPr id="85" name="TextBox 84"/>
              <p:cNvSpPr txBox="1"/>
              <p:nvPr/>
            </p:nvSpPr>
            <p:spPr>
              <a:xfrm>
                <a:off x="5006233" y="358846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9</a:t>
                </a:r>
                <a:endParaRPr lang="en-US" sz="1200" dirty="0">
                  <a:solidFill>
                    <a:prstClr val="black"/>
                  </a:solidFill>
                  <a:latin typeface="Calibri"/>
                  <a:ea typeface="+mn-ea"/>
                  <a:cs typeface="+mn-cs"/>
                </a:endParaRPr>
              </a:p>
            </p:txBody>
          </p:sp>
        </p:grpSp>
      </p:grpSp>
      <p:pic>
        <p:nvPicPr>
          <p:cNvPr id="21" name="Picture 20" descr="inchworm-logo-med.jpg"/>
          <p:cNvPicPr>
            <a:picLocks noChangeAspect="1"/>
          </p:cNvPicPr>
          <p:nvPr/>
        </p:nvPicPr>
        <p:blipFill>
          <a:blip r:embed="rId3"/>
          <a:stretch>
            <a:fillRect/>
          </a:stretch>
        </p:blipFill>
        <p:spPr>
          <a:xfrm>
            <a:off x="388540" y="165415"/>
            <a:ext cx="1159532" cy="1159532"/>
          </a:xfrm>
          <a:prstGeom prst="rect">
            <a:avLst/>
          </a:prstGeom>
        </p:spPr>
      </p:pic>
      <p:grpSp>
        <p:nvGrpSpPr>
          <p:cNvPr id="26" name="Group 25"/>
          <p:cNvGrpSpPr/>
          <p:nvPr/>
        </p:nvGrpSpPr>
        <p:grpSpPr>
          <a:xfrm>
            <a:off x="0" y="6396038"/>
            <a:ext cx="9144000" cy="461962"/>
            <a:chOff x="0" y="6396038"/>
            <a:chExt cx="9144000" cy="461962"/>
          </a:xfrm>
        </p:grpSpPr>
        <p:sp>
          <p:nvSpPr>
            <p:cNvPr id="27" name="Rectangle 26"/>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8" name="TextBox 27"/>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29" name="TextBox 28"/>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336967456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Inchworm Algorithm</a:t>
            </a:r>
            <a:endParaRPr lang="en-US" dirty="0"/>
          </a:p>
        </p:txBody>
      </p:sp>
      <p:grpSp>
        <p:nvGrpSpPr>
          <p:cNvPr id="3" name="Group 85"/>
          <p:cNvGrpSpPr/>
          <p:nvPr/>
        </p:nvGrpSpPr>
        <p:grpSpPr>
          <a:xfrm>
            <a:off x="5191046" y="2594254"/>
            <a:ext cx="923765" cy="1867641"/>
            <a:chOff x="5191046" y="2594254"/>
            <a:chExt cx="923765" cy="1867641"/>
          </a:xfrm>
        </p:grpSpPr>
        <p:cxnSp>
          <p:nvCxnSpPr>
            <p:cNvPr id="57" name="Straight Connector 56"/>
            <p:cNvCxnSpPr/>
            <p:nvPr/>
          </p:nvCxnSpPr>
          <p:spPr>
            <a:xfrm flipV="1">
              <a:off x="5216143" y="2963586"/>
              <a:ext cx="265643" cy="5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5191046" y="3354508"/>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5216143" y="3539174"/>
              <a:ext cx="580439"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216143" y="3539174"/>
              <a:ext cx="265643" cy="575101"/>
            </a:xfrm>
            <a:prstGeom prst="line">
              <a:avLst/>
            </a:prstGeom>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457756" y="2594254"/>
              <a:ext cx="330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G</a:t>
              </a:r>
              <a:endParaRPr lang="en-US" sz="1800" dirty="0">
                <a:solidFill>
                  <a:prstClr val="black"/>
                </a:solidFill>
                <a:latin typeface="Calibri"/>
                <a:ea typeface="+mn-ea"/>
                <a:cs typeface="+mn-cs"/>
              </a:endParaRPr>
            </a:p>
          </p:txBody>
        </p:sp>
        <p:sp>
          <p:nvSpPr>
            <p:cNvPr id="65" name="TextBox 64"/>
            <p:cNvSpPr txBox="1"/>
            <p:nvPr/>
          </p:nvSpPr>
          <p:spPr>
            <a:xfrm>
              <a:off x="5796582" y="3072019"/>
              <a:ext cx="31822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A</a:t>
              </a:r>
              <a:endParaRPr lang="en-US" sz="1800" dirty="0">
                <a:solidFill>
                  <a:prstClr val="black"/>
                </a:solidFill>
                <a:latin typeface="Calibri"/>
                <a:ea typeface="+mn-ea"/>
                <a:cs typeface="+mn-cs"/>
              </a:endParaRPr>
            </a:p>
          </p:txBody>
        </p:sp>
        <p:sp>
          <p:nvSpPr>
            <p:cNvPr id="66" name="TextBox 65"/>
            <p:cNvSpPr txBox="1"/>
            <p:nvPr/>
          </p:nvSpPr>
          <p:spPr>
            <a:xfrm>
              <a:off x="5798900" y="3615166"/>
              <a:ext cx="30008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T</a:t>
              </a:r>
              <a:endParaRPr lang="en-US" sz="1800" dirty="0">
                <a:solidFill>
                  <a:prstClr val="black"/>
                </a:solidFill>
                <a:latin typeface="Calibri"/>
                <a:ea typeface="+mn-ea"/>
                <a:cs typeface="+mn-cs"/>
              </a:endParaRPr>
            </a:p>
          </p:txBody>
        </p:sp>
        <p:sp>
          <p:nvSpPr>
            <p:cNvPr id="67" name="TextBox 66"/>
            <p:cNvSpPr txBox="1"/>
            <p:nvPr/>
          </p:nvSpPr>
          <p:spPr>
            <a:xfrm>
              <a:off x="5453429" y="4092563"/>
              <a:ext cx="312906"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C</a:t>
              </a:r>
              <a:endParaRPr lang="en-US" sz="1800" dirty="0">
                <a:solidFill>
                  <a:prstClr val="black"/>
                </a:solidFill>
                <a:latin typeface="Calibri"/>
                <a:ea typeface="+mn-ea"/>
                <a:cs typeface="+mn-cs"/>
              </a:endParaRPr>
            </a:p>
          </p:txBody>
        </p:sp>
        <p:sp>
          <p:nvSpPr>
            <p:cNvPr id="69" name="TextBox 68"/>
            <p:cNvSpPr txBox="1"/>
            <p:nvPr/>
          </p:nvSpPr>
          <p:spPr>
            <a:xfrm>
              <a:off x="5591584" y="277080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4</a:t>
              </a:r>
              <a:endParaRPr lang="en-US" sz="1200" dirty="0">
                <a:solidFill>
                  <a:prstClr val="black"/>
                </a:solidFill>
                <a:latin typeface="Calibri"/>
                <a:ea typeface="+mn-ea"/>
                <a:cs typeface="+mn-cs"/>
              </a:endParaRPr>
            </a:p>
          </p:txBody>
        </p:sp>
      </p:grpSp>
      <p:sp>
        <p:nvSpPr>
          <p:cNvPr id="24" name="Freeform 23"/>
          <p:cNvSpPr/>
          <p:nvPr/>
        </p:nvSpPr>
        <p:spPr>
          <a:xfrm>
            <a:off x="4406900" y="2590800"/>
            <a:ext cx="1485900" cy="1104900"/>
          </a:xfrm>
          <a:custGeom>
            <a:avLst/>
            <a:gdLst>
              <a:gd name="connsiteX0" fmla="*/ 1346200 w 1485900"/>
              <a:gd name="connsiteY0" fmla="*/ 25400 h 1104900"/>
              <a:gd name="connsiteX1" fmla="*/ 1079500 w 1485900"/>
              <a:gd name="connsiteY1" fmla="*/ 0 h 1104900"/>
              <a:gd name="connsiteX2" fmla="*/ 749300 w 1485900"/>
              <a:gd name="connsiteY2" fmla="*/ 762000 h 1104900"/>
              <a:gd name="connsiteX3" fmla="*/ 0 w 1485900"/>
              <a:gd name="connsiteY3" fmla="*/ 800100 h 1104900"/>
              <a:gd name="connsiteX4" fmla="*/ 0 w 1485900"/>
              <a:gd name="connsiteY4" fmla="*/ 1104900 h 1104900"/>
              <a:gd name="connsiteX5" fmla="*/ 673100 w 1485900"/>
              <a:gd name="connsiteY5" fmla="*/ 1066800 h 1104900"/>
              <a:gd name="connsiteX6" fmla="*/ 1485900 w 1485900"/>
              <a:gd name="connsiteY6" fmla="*/ 330200 h 1104900"/>
              <a:gd name="connsiteX7" fmla="*/ 1346200 w 1485900"/>
              <a:gd name="connsiteY7" fmla="*/ 2540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5900" h="1104900">
                <a:moveTo>
                  <a:pt x="1346200" y="25400"/>
                </a:moveTo>
                <a:lnTo>
                  <a:pt x="1079500" y="0"/>
                </a:lnTo>
                <a:lnTo>
                  <a:pt x="749300" y="762000"/>
                </a:lnTo>
                <a:lnTo>
                  <a:pt x="0" y="800100"/>
                </a:lnTo>
                <a:lnTo>
                  <a:pt x="0" y="1104900"/>
                </a:lnTo>
                <a:lnTo>
                  <a:pt x="673100" y="1066800"/>
                </a:lnTo>
                <a:lnTo>
                  <a:pt x="1485900" y="330200"/>
                </a:lnTo>
                <a:lnTo>
                  <a:pt x="1346200" y="25400"/>
                </a:lnTo>
                <a:close/>
              </a:path>
            </a:pathLst>
          </a:custGeom>
          <a:solidFill>
            <a:srgbClr val="CCFFCC">
              <a:alpha val="2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sp>
        <p:nvSpPr>
          <p:cNvPr id="25" name="TextBox 24"/>
          <p:cNvSpPr txBox="1"/>
          <p:nvPr/>
        </p:nvSpPr>
        <p:spPr>
          <a:xfrm>
            <a:off x="4146619" y="3354508"/>
            <a:ext cx="1069524"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GATTACA</a:t>
            </a:r>
            <a:endParaRPr lang="en-US" sz="1800" b="1" dirty="0">
              <a:solidFill>
                <a:srgbClr val="FF0000"/>
              </a:solidFill>
              <a:latin typeface="Calibri"/>
              <a:ea typeface="+mn-ea"/>
              <a:cs typeface="+mn-cs"/>
            </a:endParaRPr>
          </a:p>
        </p:txBody>
      </p:sp>
      <p:sp>
        <p:nvSpPr>
          <p:cNvPr id="26" name="TextBox 25"/>
          <p:cNvSpPr txBox="1"/>
          <p:nvPr/>
        </p:nvSpPr>
        <p:spPr>
          <a:xfrm>
            <a:off x="5006233" y="358846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9</a:t>
            </a:r>
            <a:endParaRPr lang="en-US" sz="1200" dirty="0">
              <a:solidFill>
                <a:prstClr val="black"/>
              </a:solidFill>
              <a:latin typeface="Calibri"/>
              <a:ea typeface="+mn-ea"/>
              <a:cs typeface="+mn-cs"/>
            </a:endParaRPr>
          </a:p>
        </p:txBody>
      </p:sp>
      <p:pic>
        <p:nvPicPr>
          <p:cNvPr id="16" name="Picture 15" descr="inchworm-logo-med.jpg"/>
          <p:cNvPicPr>
            <a:picLocks noChangeAspect="1"/>
          </p:cNvPicPr>
          <p:nvPr/>
        </p:nvPicPr>
        <p:blipFill>
          <a:blip r:embed="rId3"/>
          <a:stretch>
            <a:fillRect/>
          </a:stretch>
        </p:blipFill>
        <p:spPr>
          <a:xfrm>
            <a:off x="388540" y="165415"/>
            <a:ext cx="1159532" cy="1159532"/>
          </a:xfrm>
          <a:prstGeom prst="rect">
            <a:avLst/>
          </a:prstGeom>
        </p:spPr>
      </p:pic>
      <p:grpSp>
        <p:nvGrpSpPr>
          <p:cNvPr id="21" name="Group 20"/>
          <p:cNvGrpSpPr/>
          <p:nvPr/>
        </p:nvGrpSpPr>
        <p:grpSpPr>
          <a:xfrm>
            <a:off x="0" y="6396038"/>
            <a:ext cx="9144000" cy="461962"/>
            <a:chOff x="0" y="6396038"/>
            <a:chExt cx="9144000" cy="461962"/>
          </a:xfrm>
        </p:grpSpPr>
        <p:sp>
          <p:nvSpPr>
            <p:cNvPr id="22" name="Rectangle 21"/>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3" name="TextBox 22"/>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27" name="TextBox 26"/>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58393646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Inchworm Algorithm</a:t>
            </a:r>
            <a:endParaRPr lang="en-US" dirty="0"/>
          </a:p>
        </p:txBody>
      </p:sp>
      <p:grpSp>
        <p:nvGrpSpPr>
          <p:cNvPr id="3" name="Group 85"/>
          <p:cNvGrpSpPr/>
          <p:nvPr/>
        </p:nvGrpSpPr>
        <p:grpSpPr>
          <a:xfrm>
            <a:off x="5191046" y="2594254"/>
            <a:ext cx="1021845" cy="1867641"/>
            <a:chOff x="5191046" y="2594254"/>
            <a:chExt cx="1021845" cy="1867641"/>
          </a:xfrm>
        </p:grpSpPr>
        <p:cxnSp>
          <p:nvCxnSpPr>
            <p:cNvPr id="57" name="Straight Connector 56"/>
            <p:cNvCxnSpPr>
              <a:stCxn id="56" idx="3"/>
            </p:cNvCxnSpPr>
            <p:nvPr/>
          </p:nvCxnSpPr>
          <p:spPr>
            <a:xfrm flipV="1">
              <a:off x="5216143" y="2963586"/>
              <a:ext cx="265643" cy="5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5191046" y="3354508"/>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6" idx="3"/>
            </p:cNvCxnSpPr>
            <p:nvPr/>
          </p:nvCxnSpPr>
          <p:spPr>
            <a:xfrm>
              <a:off x="5216143" y="3539174"/>
              <a:ext cx="580439"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56" idx="3"/>
            </p:cNvCxnSpPr>
            <p:nvPr/>
          </p:nvCxnSpPr>
          <p:spPr>
            <a:xfrm>
              <a:off x="5216143" y="3539174"/>
              <a:ext cx="265643" cy="575101"/>
            </a:xfrm>
            <a:prstGeom prst="line">
              <a:avLst/>
            </a:prstGeom>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457756" y="2594254"/>
              <a:ext cx="330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G</a:t>
              </a:r>
              <a:endParaRPr lang="en-US" sz="1800" dirty="0">
                <a:solidFill>
                  <a:prstClr val="black"/>
                </a:solidFill>
                <a:latin typeface="Calibri"/>
                <a:ea typeface="+mn-ea"/>
                <a:cs typeface="+mn-cs"/>
              </a:endParaRPr>
            </a:p>
          </p:txBody>
        </p:sp>
        <p:sp>
          <p:nvSpPr>
            <p:cNvPr id="65" name="TextBox 64"/>
            <p:cNvSpPr txBox="1"/>
            <p:nvPr/>
          </p:nvSpPr>
          <p:spPr>
            <a:xfrm>
              <a:off x="5796582" y="3072019"/>
              <a:ext cx="31822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A</a:t>
              </a:r>
              <a:endParaRPr lang="en-US" sz="1800" dirty="0">
                <a:solidFill>
                  <a:prstClr val="black"/>
                </a:solidFill>
                <a:latin typeface="Calibri"/>
                <a:ea typeface="+mn-ea"/>
                <a:cs typeface="+mn-cs"/>
              </a:endParaRPr>
            </a:p>
          </p:txBody>
        </p:sp>
        <p:sp>
          <p:nvSpPr>
            <p:cNvPr id="66" name="TextBox 65"/>
            <p:cNvSpPr txBox="1"/>
            <p:nvPr/>
          </p:nvSpPr>
          <p:spPr>
            <a:xfrm>
              <a:off x="5798900" y="3615166"/>
              <a:ext cx="30008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T</a:t>
              </a:r>
              <a:endParaRPr lang="en-US" sz="1800" dirty="0">
                <a:solidFill>
                  <a:prstClr val="black"/>
                </a:solidFill>
                <a:latin typeface="Calibri"/>
                <a:ea typeface="+mn-ea"/>
                <a:cs typeface="+mn-cs"/>
              </a:endParaRPr>
            </a:p>
          </p:txBody>
        </p:sp>
        <p:sp>
          <p:nvSpPr>
            <p:cNvPr id="67" name="TextBox 66"/>
            <p:cNvSpPr txBox="1"/>
            <p:nvPr/>
          </p:nvSpPr>
          <p:spPr>
            <a:xfrm>
              <a:off x="5453429" y="4092563"/>
              <a:ext cx="312906"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C</a:t>
              </a:r>
              <a:endParaRPr lang="en-US" sz="1800" dirty="0">
                <a:solidFill>
                  <a:prstClr val="black"/>
                </a:solidFill>
                <a:latin typeface="Calibri"/>
                <a:ea typeface="+mn-ea"/>
                <a:cs typeface="+mn-cs"/>
              </a:endParaRPr>
            </a:p>
          </p:txBody>
        </p:sp>
        <p:sp>
          <p:nvSpPr>
            <p:cNvPr id="69" name="TextBox 68"/>
            <p:cNvSpPr txBox="1"/>
            <p:nvPr/>
          </p:nvSpPr>
          <p:spPr>
            <a:xfrm>
              <a:off x="5591584" y="277080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4</a:t>
              </a:r>
              <a:endParaRPr lang="en-US" sz="1200" dirty="0">
                <a:solidFill>
                  <a:prstClr val="black"/>
                </a:solidFill>
                <a:latin typeface="Calibri"/>
                <a:ea typeface="+mn-ea"/>
                <a:cs typeface="+mn-cs"/>
              </a:endParaRPr>
            </a:p>
          </p:txBody>
        </p:sp>
        <p:sp>
          <p:nvSpPr>
            <p:cNvPr id="71" name="TextBox 70"/>
            <p:cNvSpPr txBox="1"/>
            <p:nvPr/>
          </p:nvSpPr>
          <p:spPr>
            <a:xfrm>
              <a:off x="5950229" y="3238030"/>
              <a:ext cx="262662" cy="276999"/>
            </a:xfrm>
            <a:prstGeom prst="rect">
              <a:avLst/>
            </a:prstGeom>
            <a:noFill/>
          </p:spPr>
          <p:txBody>
            <a:bodyPr wrap="none" rtlCol="0">
              <a:spAutoFit/>
            </a:bodyPr>
            <a:lstStyle/>
            <a:p>
              <a:pPr defTabSz="457200" fontAlgn="auto">
                <a:spcBef>
                  <a:spcPts val="0"/>
                </a:spcBef>
                <a:spcAft>
                  <a:spcPts val="0"/>
                </a:spcAft>
              </a:pPr>
              <a:r>
                <a:rPr lang="en-US" sz="1200" dirty="0">
                  <a:solidFill>
                    <a:prstClr val="black"/>
                  </a:solidFill>
                  <a:latin typeface="Calibri"/>
                  <a:ea typeface="+mn-ea"/>
                  <a:cs typeface="+mn-cs"/>
                </a:rPr>
                <a:t>1</a:t>
              </a:r>
            </a:p>
          </p:txBody>
        </p:sp>
      </p:grpSp>
      <p:grpSp>
        <p:nvGrpSpPr>
          <p:cNvPr id="4" name="Group 86"/>
          <p:cNvGrpSpPr/>
          <p:nvPr/>
        </p:nvGrpSpPr>
        <p:grpSpPr>
          <a:xfrm>
            <a:off x="4146619" y="3354508"/>
            <a:ext cx="1122276" cy="510957"/>
            <a:chOff x="4146619" y="3354508"/>
            <a:chExt cx="1122276" cy="510957"/>
          </a:xfrm>
        </p:grpSpPr>
        <p:sp>
          <p:nvSpPr>
            <p:cNvPr id="56" name="TextBox 55"/>
            <p:cNvSpPr txBox="1"/>
            <p:nvPr/>
          </p:nvSpPr>
          <p:spPr>
            <a:xfrm>
              <a:off x="4146619" y="3354508"/>
              <a:ext cx="1069524"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GATTACA</a:t>
              </a:r>
              <a:endParaRPr lang="en-US" sz="1800" b="1" dirty="0">
                <a:solidFill>
                  <a:srgbClr val="FF0000"/>
                </a:solidFill>
                <a:latin typeface="Calibri"/>
                <a:ea typeface="+mn-ea"/>
                <a:cs typeface="+mn-cs"/>
              </a:endParaRPr>
            </a:p>
          </p:txBody>
        </p:sp>
        <p:sp>
          <p:nvSpPr>
            <p:cNvPr id="85" name="TextBox 84"/>
            <p:cNvSpPr txBox="1"/>
            <p:nvPr/>
          </p:nvSpPr>
          <p:spPr>
            <a:xfrm>
              <a:off x="5006233" y="358846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9</a:t>
              </a:r>
              <a:endParaRPr lang="en-US" sz="1200" dirty="0">
                <a:solidFill>
                  <a:prstClr val="black"/>
                </a:solidFill>
                <a:latin typeface="Calibri"/>
                <a:ea typeface="+mn-ea"/>
                <a:cs typeface="+mn-cs"/>
              </a:endParaRPr>
            </a:p>
          </p:txBody>
        </p:sp>
      </p:grpSp>
      <p:sp>
        <p:nvSpPr>
          <p:cNvPr id="24" name="Freeform 23"/>
          <p:cNvSpPr/>
          <p:nvPr/>
        </p:nvSpPr>
        <p:spPr>
          <a:xfrm>
            <a:off x="4406900" y="3086100"/>
            <a:ext cx="1955800" cy="609600"/>
          </a:xfrm>
          <a:custGeom>
            <a:avLst/>
            <a:gdLst>
              <a:gd name="connsiteX0" fmla="*/ 1346200 w 1485900"/>
              <a:gd name="connsiteY0" fmla="*/ 25400 h 1104900"/>
              <a:gd name="connsiteX1" fmla="*/ 1079500 w 1485900"/>
              <a:gd name="connsiteY1" fmla="*/ 0 h 1104900"/>
              <a:gd name="connsiteX2" fmla="*/ 749300 w 1485900"/>
              <a:gd name="connsiteY2" fmla="*/ 762000 h 1104900"/>
              <a:gd name="connsiteX3" fmla="*/ 0 w 1485900"/>
              <a:gd name="connsiteY3" fmla="*/ 800100 h 1104900"/>
              <a:gd name="connsiteX4" fmla="*/ 0 w 1485900"/>
              <a:gd name="connsiteY4" fmla="*/ 1104900 h 1104900"/>
              <a:gd name="connsiteX5" fmla="*/ 673100 w 1485900"/>
              <a:gd name="connsiteY5" fmla="*/ 1066800 h 1104900"/>
              <a:gd name="connsiteX6" fmla="*/ 1485900 w 1485900"/>
              <a:gd name="connsiteY6" fmla="*/ 330200 h 1104900"/>
              <a:gd name="connsiteX7" fmla="*/ 1346200 w 1485900"/>
              <a:gd name="connsiteY7" fmla="*/ 25400 h 1104900"/>
              <a:gd name="connsiteX0" fmla="*/ 1346200 w 1689100"/>
              <a:gd name="connsiteY0" fmla="*/ 25400 h 1104900"/>
              <a:gd name="connsiteX1" fmla="*/ 1079500 w 1689100"/>
              <a:gd name="connsiteY1" fmla="*/ 0 h 1104900"/>
              <a:gd name="connsiteX2" fmla="*/ 749300 w 1689100"/>
              <a:gd name="connsiteY2" fmla="*/ 762000 h 1104900"/>
              <a:gd name="connsiteX3" fmla="*/ 0 w 1689100"/>
              <a:gd name="connsiteY3" fmla="*/ 800100 h 1104900"/>
              <a:gd name="connsiteX4" fmla="*/ 0 w 1689100"/>
              <a:gd name="connsiteY4" fmla="*/ 1104900 h 1104900"/>
              <a:gd name="connsiteX5" fmla="*/ 673100 w 1689100"/>
              <a:gd name="connsiteY5" fmla="*/ 1066800 h 1104900"/>
              <a:gd name="connsiteX6" fmla="*/ 1689100 w 1689100"/>
              <a:gd name="connsiteY6" fmla="*/ 922614 h 1104900"/>
              <a:gd name="connsiteX7" fmla="*/ 1346200 w 1689100"/>
              <a:gd name="connsiteY7" fmla="*/ 25400 h 1104900"/>
              <a:gd name="connsiteX0" fmla="*/ 1739900 w 1739900"/>
              <a:gd name="connsiteY0" fmla="*/ 606146 h 1104900"/>
              <a:gd name="connsiteX1" fmla="*/ 1079500 w 1739900"/>
              <a:gd name="connsiteY1" fmla="*/ 0 h 1104900"/>
              <a:gd name="connsiteX2" fmla="*/ 749300 w 1739900"/>
              <a:gd name="connsiteY2" fmla="*/ 762000 h 1104900"/>
              <a:gd name="connsiteX3" fmla="*/ 0 w 1739900"/>
              <a:gd name="connsiteY3" fmla="*/ 800100 h 1104900"/>
              <a:gd name="connsiteX4" fmla="*/ 0 w 1739900"/>
              <a:gd name="connsiteY4" fmla="*/ 1104900 h 1104900"/>
              <a:gd name="connsiteX5" fmla="*/ 673100 w 1739900"/>
              <a:gd name="connsiteY5" fmla="*/ 1066800 h 1104900"/>
              <a:gd name="connsiteX6" fmla="*/ 1689100 w 1739900"/>
              <a:gd name="connsiteY6" fmla="*/ 922614 h 1104900"/>
              <a:gd name="connsiteX7" fmla="*/ 1739900 w 1739900"/>
              <a:gd name="connsiteY7" fmla="*/ 606146 h 1104900"/>
              <a:gd name="connsiteX0" fmla="*/ 1739900 w 1739900"/>
              <a:gd name="connsiteY0" fmla="*/ 110846 h 609600"/>
              <a:gd name="connsiteX1" fmla="*/ 1536700 w 1739900"/>
              <a:gd name="connsiteY1" fmla="*/ 0 h 609600"/>
              <a:gd name="connsiteX2" fmla="*/ 749300 w 1739900"/>
              <a:gd name="connsiteY2" fmla="*/ 266700 h 609600"/>
              <a:gd name="connsiteX3" fmla="*/ 0 w 1739900"/>
              <a:gd name="connsiteY3" fmla="*/ 304800 h 609600"/>
              <a:gd name="connsiteX4" fmla="*/ 0 w 1739900"/>
              <a:gd name="connsiteY4" fmla="*/ 609600 h 609600"/>
              <a:gd name="connsiteX5" fmla="*/ 673100 w 1739900"/>
              <a:gd name="connsiteY5" fmla="*/ 571500 h 609600"/>
              <a:gd name="connsiteX6" fmla="*/ 1689100 w 1739900"/>
              <a:gd name="connsiteY6" fmla="*/ 427314 h 609600"/>
              <a:gd name="connsiteX7" fmla="*/ 1739900 w 1739900"/>
              <a:gd name="connsiteY7" fmla="*/ 110846 h 609600"/>
              <a:gd name="connsiteX0" fmla="*/ 1739900 w 1739900"/>
              <a:gd name="connsiteY0" fmla="*/ 110846 h 609600"/>
              <a:gd name="connsiteX1" fmla="*/ 1536700 w 1739900"/>
              <a:gd name="connsiteY1" fmla="*/ 0 h 609600"/>
              <a:gd name="connsiteX2" fmla="*/ 749300 w 1739900"/>
              <a:gd name="connsiteY2" fmla="*/ 266700 h 609600"/>
              <a:gd name="connsiteX3" fmla="*/ 0 w 1739900"/>
              <a:gd name="connsiteY3" fmla="*/ 304800 h 609600"/>
              <a:gd name="connsiteX4" fmla="*/ 0 w 1739900"/>
              <a:gd name="connsiteY4" fmla="*/ 609600 h 609600"/>
              <a:gd name="connsiteX5" fmla="*/ 673100 w 1739900"/>
              <a:gd name="connsiteY5" fmla="*/ 571500 h 609600"/>
              <a:gd name="connsiteX6" fmla="*/ 1689100 w 1739900"/>
              <a:gd name="connsiteY6" fmla="*/ 427314 h 609600"/>
              <a:gd name="connsiteX7" fmla="*/ 1676400 w 1739900"/>
              <a:gd name="connsiteY7" fmla="*/ 419100 h 609600"/>
              <a:gd name="connsiteX8" fmla="*/ 1739900 w 1739900"/>
              <a:gd name="connsiteY8" fmla="*/ 110846 h 609600"/>
              <a:gd name="connsiteX0" fmla="*/ 1955800 w 1955800"/>
              <a:gd name="connsiteY0" fmla="*/ 110846 h 609600"/>
              <a:gd name="connsiteX1" fmla="*/ 1536700 w 1955800"/>
              <a:gd name="connsiteY1" fmla="*/ 0 h 609600"/>
              <a:gd name="connsiteX2" fmla="*/ 749300 w 1955800"/>
              <a:gd name="connsiteY2" fmla="*/ 266700 h 609600"/>
              <a:gd name="connsiteX3" fmla="*/ 0 w 1955800"/>
              <a:gd name="connsiteY3" fmla="*/ 304800 h 609600"/>
              <a:gd name="connsiteX4" fmla="*/ 0 w 1955800"/>
              <a:gd name="connsiteY4" fmla="*/ 609600 h 609600"/>
              <a:gd name="connsiteX5" fmla="*/ 673100 w 1955800"/>
              <a:gd name="connsiteY5" fmla="*/ 571500 h 609600"/>
              <a:gd name="connsiteX6" fmla="*/ 1689100 w 1955800"/>
              <a:gd name="connsiteY6" fmla="*/ 427314 h 609600"/>
              <a:gd name="connsiteX7" fmla="*/ 1676400 w 1955800"/>
              <a:gd name="connsiteY7" fmla="*/ 419100 h 609600"/>
              <a:gd name="connsiteX8" fmla="*/ 1955800 w 1955800"/>
              <a:gd name="connsiteY8" fmla="*/ 110846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55800" h="609600">
                <a:moveTo>
                  <a:pt x="1955800" y="110846"/>
                </a:moveTo>
                <a:lnTo>
                  <a:pt x="1536700" y="0"/>
                </a:lnTo>
                <a:lnTo>
                  <a:pt x="749300" y="266700"/>
                </a:lnTo>
                <a:lnTo>
                  <a:pt x="0" y="304800"/>
                </a:lnTo>
                <a:lnTo>
                  <a:pt x="0" y="609600"/>
                </a:lnTo>
                <a:lnTo>
                  <a:pt x="673100" y="571500"/>
                </a:lnTo>
                <a:lnTo>
                  <a:pt x="1689100" y="427314"/>
                </a:lnTo>
                <a:lnTo>
                  <a:pt x="1676400" y="419100"/>
                </a:lnTo>
                <a:lnTo>
                  <a:pt x="1955800" y="110846"/>
                </a:lnTo>
                <a:close/>
              </a:path>
            </a:pathLst>
          </a:custGeom>
          <a:solidFill>
            <a:srgbClr val="CCFFCC">
              <a:alpha val="2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pic>
        <p:nvPicPr>
          <p:cNvPr id="18" name="Picture 17" descr="inchworm-logo-med.jpg"/>
          <p:cNvPicPr>
            <a:picLocks noChangeAspect="1"/>
          </p:cNvPicPr>
          <p:nvPr/>
        </p:nvPicPr>
        <p:blipFill>
          <a:blip r:embed="rId3"/>
          <a:stretch>
            <a:fillRect/>
          </a:stretch>
        </p:blipFill>
        <p:spPr>
          <a:xfrm>
            <a:off x="388540" y="165415"/>
            <a:ext cx="1159532" cy="1159532"/>
          </a:xfrm>
          <a:prstGeom prst="rect">
            <a:avLst/>
          </a:prstGeom>
        </p:spPr>
      </p:pic>
      <p:grpSp>
        <p:nvGrpSpPr>
          <p:cNvPr id="19" name="Group 18"/>
          <p:cNvGrpSpPr/>
          <p:nvPr/>
        </p:nvGrpSpPr>
        <p:grpSpPr>
          <a:xfrm>
            <a:off x="0" y="6396038"/>
            <a:ext cx="9144000" cy="461962"/>
            <a:chOff x="0" y="6396038"/>
            <a:chExt cx="9144000" cy="461962"/>
          </a:xfrm>
        </p:grpSpPr>
        <p:sp>
          <p:nvSpPr>
            <p:cNvPr id="20" name="Rectangle 19"/>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1" name="TextBox 20"/>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22" name="TextBox 21"/>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300035141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Inchworm Algorithm</a:t>
            </a:r>
            <a:endParaRPr lang="en-US" dirty="0"/>
          </a:p>
        </p:txBody>
      </p:sp>
      <p:grpSp>
        <p:nvGrpSpPr>
          <p:cNvPr id="3" name="Group 85"/>
          <p:cNvGrpSpPr/>
          <p:nvPr/>
        </p:nvGrpSpPr>
        <p:grpSpPr>
          <a:xfrm>
            <a:off x="5191046" y="2594254"/>
            <a:ext cx="1021845" cy="1867641"/>
            <a:chOff x="5191046" y="2594254"/>
            <a:chExt cx="1021845" cy="1867641"/>
          </a:xfrm>
        </p:grpSpPr>
        <p:cxnSp>
          <p:nvCxnSpPr>
            <p:cNvPr id="57" name="Straight Connector 56"/>
            <p:cNvCxnSpPr>
              <a:stCxn id="56" idx="3"/>
            </p:cNvCxnSpPr>
            <p:nvPr/>
          </p:nvCxnSpPr>
          <p:spPr>
            <a:xfrm flipV="1">
              <a:off x="5216143" y="2963586"/>
              <a:ext cx="265643" cy="5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5191046" y="3354508"/>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6" idx="3"/>
            </p:cNvCxnSpPr>
            <p:nvPr/>
          </p:nvCxnSpPr>
          <p:spPr>
            <a:xfrm>
              <a:off x="5216143" y="3539174"/>
              <a:ext cx="580439"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56" idx="3"/>
            </p:cNvCxnSpPr>
            <p:nvPr/>
          </p:nvCxnSpPr>
          <p:spPr>
            <a:xfrm>
              <a:off x="5216143" y="3539174"/>
              <a:ext cx="265643" cy="575101"/>
            </a:xfrm>
            <a:prstGeom prst="line">
              <a:avLst/>
            </a:prstGeom>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457756" y="2594254"/>
              <a:ext cx="330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G</a:t>
              </a:r>
              <a:endParaRPr lang="en-US" sz="1800" dirty="0">
                <a:solidFill>
                  <a:prstClr val="black"/>
                </a:solidFill>
                <a:latin typeface="Calibri"/>
                <a:ea typeface="+mn-ea"/>
                <a:cs typeface="+mn-cs"/>
              </a:endParaRPr>
            </a:p>
          </p:txBody>
        </p:sp>
        <p:sp>
          <p:nvSpPr>
            <p:cNvPr id="65" name="TextBox 64"/>
            <p:cNvSpPr txBox="1"/>
            <p:nvPr/>
          </p:nvSpPr>
          <p:spPr>
            <a:xfrm>
              <a:off x="5796582" y="3072019"/>
              <a:ext cx="31822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A</a:t>
              </a:r>
              <a:endParaRPr lang="en-US" sz="1800" dirty="0">
                <a:solidFill>
                  <a:prstClr val="black"/>
                </a:solidFill>
                <a:latin typeface="Calibri"/>
                <a:ea typeface="+mn-ea"/>
                <a:cs typeface="+mn-cs"/>
              </a:endParaRPr>
            </a:p>
          </p:txBody>
        </p:sp>
        <p:sp>
          <p:nvSpPr>
            <p:cNvPr id="66" name="TextBox 65"/>
            <p:cNvSpPr txBox="1"/>
            <p:nvPr/>
          </p:nvSpPr>
          <p:spPr>
            <a:xfrm>
              <a:off x="5798900" y="3615166"/>
              <a:ext cx="30008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T</a:t>
              </a:r>
              <a:endParaRPr lang="en-US" sz="1800" dirty="0">
                <a:solidFill>
                  <a:prstClr val="black"/>
                </a:solidFill>
                <a:latin typeface="Calibri"/>
                <a:ea typeface="+mn-ea"/>
                <a:cs typeface="+mn-cs"/>
              </a:endParaRPr>
            </a:p>
          </p:txBody>
        </p:sp>
        <p:sp>
          <p:nvSpPr>
            <p:cNvPr id="67" name="TextBox 66"/>
            <p:cNvSpPr txBox="1"/>
            <p:nvPr/>
          </p:nvSpPr>
          <p:spPr>
            <a:xfrm>
              <a:off x="5453429" y="4092563"/>
              <a:ext cx="312906"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C</a:t>
              </a:r>
              <a:endParaRPr lang="en-US" sz="1800" dirty="0">
                <a:solidFill>
                  <a:prstClr val="black"/>
                </a:solidFill>
                <a:latin typeface="Calibri"/>
                <a:ea typeface="+mn-ea"/>
                <a:cs typeface="+mn-cs"/>
              </a:endParaRPr>
            </a:p>
          </p:txBody>
        </p:sp>
        <p:sp>
          <p:nvSpPr>
            <p:cNvPr id="69" name="TextBox 68"/>
            <p:cNvSpPr txBox="1"/>
            <p:nvPr/>
          </p:nvSpPr>
          <p:spPr>
            <a:xfrm>
              <a:off x="5591584" y="277080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4</a:t>
              </a:r>
              <a:endParaRPr lang="en-US" sz="1200" dirty="0">
                <a:solidFill>
                  <a:prstClr val="black"/>
                </a:solidFill>
                <a:latin typeface="Calibri"/>
                <a:ea typeface="+mn-ea"/>
                <a:cs typeface="+mn-cs"/>
              </a:endParaRPr>
            </a:p>
          </p:txBody>
        </p:sp>
        <p:sp>
          <p:nvSpPr>
            <p:cNvPr id="71" name="TextBox 70"/>
            <p:cNvSpPr txBox="1"/>
            <p:nvPr/>
          </p:nvSpPr>
          <p:spPr>
            <a:xfrm>
              <a:off x="5950229" y="3238030"/>
              <a:ext cx="262662" cy="276999"/>
            </a:xfrm>
            <a:prstGeom prst="rect">
              <a:avLst/>
            </a:prstGeom>
            <a:noFill/>
          </p:spPr>
          <p:txBody>
            <a:bodyPr wrap="none" rtlCol="0">
              <a:spAutoFit/>
            </a:bodyPr>
            <a:lstStyle/>
            <a:p>
              <a:pPr defTabSz="457200" fontAlgn="auto">
                <a:spcBef>
                  <a:spcPts val="0"/>
                </a:spcBef>
                <a:spcAft>
                  <a:spcPts val="0"/>
                </a:spcAft>
              </a:pPr>
              <a:r>
                <a:rPr lang="en-US" sz="1200" dirty="0">
                  <a:solidFill>
                    <a:prstClr val="black"/>
                  </a:solidFill>
                  <a:latin typeface="Calibri"/>
                  <a:ea typeface="+mn-ea"/>
                  <a:cs typeface="+mn-cs"/>
                </a:rPr>
                <a:t>1</a:t>
              </a:r>
            </a:p>
          </p:txBody>
        </p:sp>
        <p:sp>
          <p:nvSpPr>
            <p:cNvPr id="73" name="TextBox 72"/>
            <p:cNvSpPr txBox="1"/>
            <p:nvPr/>
          </p:nvSpPr>
          <p:spPr>
            <a:xfrm>
              <a:off x="5928949" y="3802958"/>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0</a:t>
              </a:r>
              <a:endParaRPr lang="en-US" sz="1200" dirty="0">
                <a:solidFill>
                  <a:prstClr val="black"/>
                </a:solidFill>
                <a:latin typeface="Calibri"/>
                <a:ea typeface="+mn-ea"/>
                <a:cs typeface="+mn-cs"/>
              </a:endParaRPr>
            </a:p>
          </p:txBody>
        </p:sp>
      </p:grpSp>
      <p:grpSp>
        <p:nvGrpSpPr>
          <p:cNvPr id="4" name="Group 86"/>
          <p:cNvGrpSpPr/>
          <p:nvPr/>
        </p:nvGrpSpPr>
        <p:grpSpPr>
          <a:xfrm>
            <a:off x="4146619" y="3354508"/>
            <a:ext cx="1122276" cy="510957"/>
            <a:chOff x="4146619" y="3354508"/>
            <a:chExt cx="1122276" cy="510957"/>
          </a:xfrm>
        </p:grpSpPr>
        <p:sp>
          <p:nvSpPr>
            <p:cNvPr id="56" name="TextBox 55"/>
            <p:cNvSpPr txBox="1"/>
            <p:nvPr/>
          </p:nvSpPr>
          <p:spPr>
            <a:xfrm>
              <a:off x="4146619" y="3354508"/>
              <a:ext cx="1069524"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GATTACA</a:t>
              </a:r>
              <a:endParaRPr lang="en-US" sz="1800" b="1" dirty="0">
                <a:solidFill>
                  <a:srgbClr val="FF0000"/>
                </a:solidFill>
                <a:latin typeface="Calibri"/>
                <a:ea typeface="+mn-ea"/>
                <a:cs typeface="+mn-cs"/>
              </a:endParaRPr>
            </a:p>
          </p:txBody>
        </p:sp>
        <p:sp>
          <p:nvSpPr>
            <p:cNvPr id="85" name="TextBox 84"/>
            <p:cNvSpPr txBox="1"/>
            <p:nvPr/>
          </p:nvSpPr>
          <p:spPr>
            <a:xfrm>
              <a:off x="5006233" y="358846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9</a:t>
              </a:r>
              <a:endParaRPr lang="en-US" sz="1200" dirty="0">
                <a:solidFill>
                  <a:prstClr val="black"/>
                </a:solidFill>
                <a:latin typeface="Calibri"/>
                <a:ea typeface="+mn-ea"/>
                <a:cs typeface="+mn-cs"/>
              </a:endParaRPr>
            </a:p>
          </p:txBody>
        </p:sp>
      </p:grpSp>
      <p:sp>
        <p:nvSpPr>
          <p:cNvPr id="24" name="Freeform 23"/>
          <p:cNvSpPr/>
          <p:nvPr/>
        </p:nvSpPr>
        <p:spPr>
          <a:xfrm>
            <a:off x="4406900" y="3352800"/>
            <a:ext cx="1955800" cy="800100"/>
          </a:xfrm>
          <a:custGeom>
            <a:avLst/>
            <a:gdLst>
              <a:gd name="connsiteX0" fmla="*/ 1346200 w 1485900"/>
              <a:gd name="connsiteY0" fmla="*/ 25400 h 1104900"/>
              <a:gd name="connsiteX1" fmla="*/ 1079500 w 1485900"/>
              <a:gd name="connsiteY1" fmla="*/ 0 h 1104900"/>
              <a:gd name="connsiteX2" fmla="*/ 749300 w 1485900"/>
              <a:gd name="connsiteY2" fmla="*/ 762000 h 1104900"/>
              <a:gd name="connsiteX3" fmla="*/ 0 w 1485900"/>
              <a:gd name="connsiteY3" fmla="*/ 800100 h 1104900"/>
              <a:gd name="connsiteX4" fmla="*/ 0 w 1485900"/>
              <a:gd name="connsiteY4" fmla="*/ 1104900 h 1104900"/>
              <a:gd name="connsiteX5" fmla="*/ 673100 w 1485900"/>
              <a:gd name="connsiteY5" fmla="*/ 1066800 h 1104900"/>
              <a:gd name="connsiteX6" fmla="*/ 1485900 w 1485900"/>
              <a:gd name="connsiteY6" fmla="*/ 330200 h 1104900"/>
              <a:gd name="connsiteX7" fmla="*/ 1346200 w 1485900"/>
              <a:gd name="connsiteY7" fmla="*/ 25400 h 1104900"/>
              <a:gd name="connsiteX0" fmla="*/ 1346200 w 1689100"/>
              <a:gd name="connsiteY0" fmla="*/ 25400 h 1104900"/>
              <a:gd name="connsiteX1" fmla="*/ 1079500 w 1689100"/>
              <a:gd name="connsiteY1" fmla="*/ 0 h 1104900"/>
              <a:gd name="connsiteX2" fmla="*/ 749300 w 1689100"/>
              <a:gd name="connsiteY2" fmla="*/ 762000 h 1104900"/>
              <a:gd name="connsiteX3" fmla="*/ 0 w 1689100"/>
              <a:gd name="connsiteY3" fmla="*/ 800100 h 1104900"/>
              <a:gd name="connsiteX4" fmla="*/ 0 w 1689100"/>
              <a:gd name="connsiteY4" fmla="*/ 1104900 h 1104900"/>
              <a:gd name="connsiteX5" fmla="*/ 673100 w 1689100"/>
              <a:gd name="connsiteY5" fmla="*/ 1066800 h 1104900"/>
              <a:gd name="connsiteX6" fmla="*/ 1689100 w 1689100"/>
              <a:gd name="connsiteY6" fmla="*/ 922614 h 1104900"/>
              <a:gd name="connsiteX7" fmla="*/ 1346200 w 1689100"/>
              <a:gd name="connsiteY7" fmla="*/ 25400 h 1104900"/>
              <a:gd name="connsiteX0" fmla="*/ 1739900 w 1739900"/>
              <a:gd name="connsiteY0" fmla="*/ 606146 h 1104900"/>
              <a:gd name="connsiteX1" fmla="*/ 1079500 w 1739900"/>
              <a:gd name="connsiteY1" fmla="*/ 0 h 1104900"/>
              <a:gd name="connsiteX2" fmla="*/ 749300 w 1739900"/>
              <a:gd name="connsiteY2" fmla="*/ 762000 h 1104900"/>
              <a:gd name="connsiteX3" fmla="*/ 0 w 1739900"/>
              <a:gd name="connsiteY3" fmla="*/ 800100 h 1104900"/>
              <a:gd name="connsiteX4" fmla="*/ 0 w 1739900"/>
              <a:gd name="connsiteY4" fmla="*/ 1104900 h 1104900"/>
              <a:gd name="connsiteX5" fmla="*/ 673100 w 1739900"/>
              <a:gd name="connsiteY5" fmla="*/ 1066800 h 1104900"/>
              <a:gd name="connsiteX6" fmla="*/ 1689100 w 1739900"/>
              <a:gd name="connsiteY6" fmla="*/ 922614 h 1104900"/>
              <a:gd name="connsiteX7" fmla="*/ 1739900 w 1739900"/>
              <a:gd name="connsiteY7" fmla="*/ 606146 h 1104900"/>
              <a:gd name="connsiteX0" fmla="*/ 1739900 w 1739900"/>
              <a:gd name="connsiteY0" fmla="*/ 110846 h 609600"/>
              <a:gd name="connsiteX1" fmla="*/ 1536700 w 1739900"/>
              <a:gd name="connsiteY1" fmla="*/ 0 h 609600"/>
              <a:gd name="connsiteX2" fmla="*/ 749300 w 1739900"/>
              <a:gd name="connsiteY2" fmla="*/ 266700 h 609600"/>
              <a:gd name="connsiteX3" fmla="*/ 0 w 1739900"/>
              <a:gd name="connsiteY3" fmla="*/ 304800 h 609600"/>
              <a:gd name="connsiteX4" fmla="*/ 0 w 1739900"/>
              <a:gd name="connsiteY4" fmla="*/ 609600 h 609600"/>
              <a:gd name="connsiteX5" fmla="*/ 673100 w 1739900"/>
              <a:gd name="connsiteY5" fmla="*/ 571500 h 609600"/>
              <a:gd name="connsiteX6" fmla="*/ 1689100 w 1739900"/>
              <a:gd name="connsiteY6" fmla="*/ 427314 h 609600"/>
              <a:gd name="connsiteX7" fmla="*/ 1739900 w 1739900"/>
              <a:gd name="connsiteY7" fmla="*/ 110846 h 609600"/>
              <a:gd name="connsiteX0" fmla="*/ 1739900 w 1739900"/>
              <a:gd name="connsiteY0" fmla="*/ 110846 h 609600"/>
              <a:gd name="connsiteX1" fmla="*/ 1536700 w 1739900"/>
              <a:gd name="connsiteY1" fmla="*/ 0 h 609600"/>
              <a:gd name="connsiteX2" fmla="*/ 749300 w 1739900"/>
              <a:gd name="connsiteY2" fmla="*/ 266700 h 609600"/>
              <a:gd name="connsiteX3" fmla="*/ 0 w 1739900"/>
              <a:gd name="connsiteY3" fmla="*/ 304800 h 609600"/>
              <a:gd name="connsiteX4" fmla="*/ 0 w 1739900"/>
              <a:gd name="connsiteY4" fmla="*/ 609600 h 609600"/>
              <a:gd name="connsiteX5" fmla="*/ 673100 w 1739900"/>
              <a:gd name="connsiteY5" fmla="*/ 571500 h 609600"/>
              <a:gd name="connsiteX6" fmla="*/ 1689100 w 1739900"/>
              <a:gd name="connsiteY6" fmla="*/ 427314 h 609600"/>
              <a:gd name="connsiteX7" fmla="*/ 1676400 w 1739900"/>
              <a:gd name="connsiteY7" fmla="*/ 419100 h 609600"/>
              <a:gd name="connsiteX8" fmla="*/ 1739900 w 1739900"/>
              <a:gd name="connsiteY8" fmla="*/ 110846 h 609600"/>
              <a:gd name="connsiteX0" fmla="*/ 1955800 w 1955800"/>
              <a:gd name="connsiteY0" fmla="*/ 110846 h 609600"/>
              <a:gd name="connsiteX1" fmla="*/ 1536700 w 1955800"/>
              <a:gd name="connsiteY1" fmla="*/ 0 h 609600"/>
              <a:gd name="connsiteX2" fmla="*/ 749300 w 1955800"/>
              <a:gd name="connsiteY2" fmla="*/ 266700 h 609600"/>
              <a:gd name="connsiteX3" fmla="*/ 0 w 1955800"/>
              <a:gd name="connsiteY3" fmla="*/ 304800 h 609600"/>
              <a:gd name="connsiteX4" fmla="*/ 0 w 1955800"/>
              <a:gd name="connsiteY4" fmla="*/ 609600 h 609600"/>
              <a:gd name="connsiteX5" fmla="*/ 673100 w 1955800"/>
              <a:gd name="connsiteY5" fmla="*/ 571500 h 609600"/>
              <a:gd name="connsiteX6" fmla="*/ 1689100 w 1955800"/>
              <a:gd name="connsiteY6" fmla="*/ 427314 h 609600"/>
              <a:gd name="connsiteX7" fmla="*/ 1676400 w 1955800"/>
              <a:gd name="connsiteY7" fmla="*/ 419100 h 609600"/>
              <a:gd name="connsiteX8" fmla="*/ 1955800 w 1955800"/>
              <a:gd name="connsiteY8" fmla="*/ 110846 h 609600"/>
              <a:gd name="connsiteX0" fmla="*/ 1955800 w 1955800"/>
              <a:gd name="connsiteY0" fmla="*/ 110846 h 980771"/>
              <a:gd name="connsiteX1" fmla="*/ 1536700 w 1955800"/>
              <a:gd name="connsiteY1" fmla="*/ 0 h 980771"/>
              <a:gd name="connsiteX2" fmla="*/ 749300 w 1955800"/>
              <a:gd name="connsiteY2" fmla="*/ 266700 h 980771"/>
              <a:gd name="connsiteX3" fmla="*/ 0 w 1955800"/>
              <a:gd name="connsiteY3" fmla="*/ 304800 h 980771"/>
              <a:gd name="connsiteX4" fmla="*/ 0 w 1955800"/>
              <a:gd name="connsiteY4" fmla="*/ 609600 h 980771"/>
              <a:gd name="connsiteX5" fmla="*/ 673100 w 1955800"/>
              <a:gd name="connsiteY5" fmla="*/ 571500 h 980771"/>
              <a:gd name="connsiteX6" fmla="*/ 1689100 w 1955800"/>
              <a:gd name="connsiteY6" fmla="*/ 427314 h 980771"/>
              <a:gd name="connsiteX7" fmla="*/ 1676400 w 1955800"/>
              <a:gd name="connsiteY7" fmla="*/ 419100 h 980771"/>
              <a:gd name="connsiteX8" fmla="*/ 1863918 w 1955800"/>
              <a:gd name="connsiteY8" fmla="*/ 980771 h 980771"/>
              <a:gd name="connsiteX9" fmla="*/ 1955800 w 1955800"/>
              <a:gd name="connsiteY9" fmla="*/ 110846 h 980771"/>
              <a:gd name="connsiteX0" fmla="*/ 1955800 w 1955800"/>
              <a:gd name="connsiteY0" fmla="*/ 110846 h 980771"/>
              <a:gd name="connsiteX1" fmla="*/ 1536700 w 1955800"/>
              <a:gd name="connsiteY1" fmla="*/ 0 h 980771"/>
              <a:gd name="connsiteX2" fmla="*/ 749300 w 1955800"/>
              <a:gd name="connsiteY2" fmla="*/ 266700 h 980771"/>
              <a:gd name="connsiteX3" fmla="*/ 0 w 1955800"/>
              <a:gd name="connsiteY3" fmla="*/ 304800 h 980771"/>
              <a:gd name="connsiteX4" fmla="*/ 0 w 1955800"/>
              <a:gd name="connsiteY4" fmla="*/ 609600 h 980771"/>
              <a:gd name="connsiteX5" fmla="*/ 673100 w 1955800"/>
              <a:gd name="connsiteY5" fmla="*/ 571500 h 980771"/>
              <a:gd name="connsiteX6" fmla="*/ 1689100 w 1955800"/>
              <a:gd name="connsiteY6" fmla="*/ 427314 h 980771"/>
              <a:gd name="connsiteX7" fmla="*/ 1676400 w 1955800"/>
              <a:gd name="connsiteY7" fmla="*/ 917271 h 980771"/>
              <a:gd name="connsiteX8" fmla="*/ 1863918 w 1955800"/>
              <a:gd name="connsiteY8" fmla="*/ 980771 h 980771"/>
              <a:gd name="connsiteX9" fmla="*/ 1955800 w 1955800"/>
              <a:gd name="connsiteY9" fmla="*/ 110846 h 980771"/>
              <a:gd name="connsiteX0" fmla="*/ 1955800 w 1955800"/>
              <a:gd name="connsiteY0" fmla="*/ 110846 h 980771"/>
              <a:gd name="connsiteX1" fmla="*/ 1536700 w 1955800"/>
              <a:gd name="connsiteY1" fmla="*/ 0 h 980771"/>
              <a:gd name="connsiteX2" fmla="*/ 749300 w 1955800"/>
              <a:gd name="connsiteY2" fmla="*/ 266700 h 980771"/>
              <a:gd name="connsiteX3" fmla="*/ 0 w 1955800"/>
              <a:gd name="connsiteY3" fmla="*/ 304800 h 980771"/>
              <a:gd name="connsiteX4" fmla="*/ 0 w 1955800"/>
              <a:gd name="connsiteY4" fmla="*/ 609600 h 980771"/>
              <a:gd name="connsiteX5" fmla="*/ 673100 w 1955800"/>
              <a:gd name="connsiteY5" fmla="*/ 571500 h 980771"/>
              <a:gd name="connsiteX6" fmla="*/ 1190818 w 1955800"/>
              <a:gd name="connsiteY6" fmla="*/ 701952 h 980771"/>
              <a:gd name="connsiteX7" fmla="*/ 1676400 w 1955800"/>
              <a:gd name="connsiteY7" fmla="*/ 917271 h 980771"/>
              <a:gd name="connsiteX8" fmla="*/ 1863918 w 1955800"/>
              <a:gd name="connsiteY8" fmla="*/ 980771 h 980771"/>
              <a:gd name="connsiteX9" fmla="*/ 1955800 w 1955800"/>
              <a:gd name="connsiteY9" fmla="*/ 110846 h 980771"/>
              <a:gd name="connsiteX0" fmla="*/ 1955800 w 1955800"/>
              <a:gd name="connsiteY0" fmla="*/ 771716 h 980771"/>
              <a:gd name="connsiteX1" fmla="*/ 1536700 w 1955800"/>
              <a:gd name="connsiteY1" fmla="*/ 0 h 980771"/>
              <a:gd name="connsiteX2" fmla="*/ 749300 w 1955800"/>
              <a:gd name="connsiteY2" fmla="*/ 266700 h 980771"/>
              <a:gd name="connsiteX3" fmla="*/ 0 w 1955800"/>
              <a:gd name="connsiteY3" fmla="*/ 304800 h 980771"/>
              <a:gd name="connsiteX4" fmla="*/ 0 w 1955800"/>
              <a:gd name="connsiteY4" fmla="*/ 609600 h 980771"/>
              <a:gd name="connsiteX5" fmla="*/ 673100 w 1955800"/>
              <a:gd name="connsiteY5" fmla="*/ 571500 h 980771"/>
              <a:gd name="connsiteX6" fmla="*/ 1190818 w 1955800"/>
              <a:gd name="connsiteY6" fmla="*/ 701952 h 980771"/>
              <a:gd name="connsiteX7" fmla="*/ 1676400 w 1955800"/>
              <a:gd name="connsiteY7" fmla="*/ 917271 h 980771"/>
              <a:gd name="connsiteX8" fmla="*/ 1863918 w 1955800"/>
              <a:gd name="connsiteY8" fmla="*/ 980771 h 980771"/>
              <a:gd name="connsiteX9" fmla="*/ 1955800 w 1955800"/>
              <a:gd name="connsiteY9" fmla="*/ 771716 h 980771"/>
              <a:gd name="connsiteX0" fmla="*/ 1955800 w 1955800"/>
              <a:gd name="connsiteY0" fmla="*/ 771716 h 980771"/>
              <a:gd name="connsiteX1" fmla="*/ 1536700 w 1955800"/>
              <a:gd name="connsiteY1" fmla="*/ 0 h 980771"/>
              <a:gd name="connsiteX2" fmla="*/ 1536700 w 1955800"/>
              <a:gd name="connsiteY2" fmla="*/ 533400 h 980771"/>
              <a:gd name="connsiteX3" fmla="*/ 749300 w 1955800"/>
              <a:gd name="connsiteY3" fmla="*/ 266700 h 980771"/>
              <a:gd name="connsiteX4" fmla="*/ 0 w 1955800"/>
              <a:gd name="connsiteY4" fmla="*/ 304800 h 980771"/>
              <a:gd name="connsiteX5" fmla="*/ 0 w 1955800"/>
              <a:gd name="connsiteY5" fmla="*/ 609600 h 980771"/>
              <a:gd name="connsiteX6" fmla="*/ 673100 w 1955800"/>
              <a:gd name="connsiteY6" fmla="*/ 571500 h 980771"/>
              <a:gd name="connsiteX7" fmla="*/ 1190818 w 1955800"/>
              <a:gd name="connsiteY7" fmla="*/ 701952 h 980771"/>
              <a:gd name="connsiteX8" fmla="*/ 1676400 w 1955800"/>
              <a:gd name="connsiteY8" fmla="*/ 917271 h 980771"/>
              <a:gd name="connsiteX9" fmla="*/ 1863918 w 1955800"/>
              <a:gd name="connsiteY9" fmla="*/ 980771 h 980771"/>
              <a:gd name="connsiteX10" fmla="*/ 1955800 w 1955800"/>
              <a:gd name="connsiteY10" fmla="*/ 771716 h 980771"/>
              <a:gd name="connsiteX0" fmla="*/ 1955800 w 1955800"/>
              <a:gd name="connsiteY0" fmla="*/ 505016 h 714071"/>
              <a:gd name="connsiteX1" fmla="*/ 1930400 w 1955800"/>
              <a:gd name="connsiteY1" fmla="*/ 445881 h 714071"/>
              <a:gd name="connsiteX2" fmla="*/ 1536700 w 1955800"/>
              <a:gd name="connsiteY2" fmla="*/ 266700 h 714071"/>
              <a:gd name="connsiteX3" fmla="*/ 749300 w 1955800"/>
              <a:gd name="connsiteY3" fmla="*/ 0 h 714071"/>
              <a:gd name="connsiteX4" fmla="*/ 0 w 1955800"/>
              <a:gd name="connsiteY4" fmla="*/ 38100 h 714071"/>
              <a:gd name="connsiteX5" fmla="*/ 0 w 1955800"/>
              <a:gd name="connsiteY5" fmla="*/ 342900 h 714071"/>
              <a:gd name="connsiteX6" fmla="*/ 673100 w 1955800"/>
              <a:gd name="connsiteY6" fmla="*/ 304800 h 714071"/>
              <a:gd name="connsiteX7" fmla="*/ 1190818 w 1955800"/>
              <a:gd name="connsiteY7" fmla="*/ 435252 h 714071"/>
              <a:gd name="connsiteX8" fmla="*/ 1676400 w 1955800"/>
              <a:gd name="connsiteY8" fmla="*/ 650571 h 714071"/>
              <a:gd name="connsiteX9" fmla="*/ 1863918 w 1955800"/>
              <a:gd name="connsiteY9" fmla="*/ 714071 h 714071"/>
              <a:gd name="connsiteX10" fmla="*/ 1955800 w 1955800"/>
              <a:gd name="connsiteY10" fmla="*/ 505016 h 714071"/>
              <a:gd name="connsiteX0" fmla="*/ 1955800 w 1955800"/>
              <a:gd name="connsiteY0" fmla="*/ 505016 h 714071"/>
              <a:gd name="connsiteX1" fmla="*/ 1930400 w 1955800"/>
              <a:gd name="connsiteY1" fmla="*/ 445881 h 714071"/>
              <a:gd name="connsiteX2" fmla="*/ 1536700 w 1955800"/>
              <a:gd name="connsiteY2" fmla="*/ 266700 h 714071"/>
              <a:gd name="connsiteX3" fmla="*/ 749300 w 1955800"/>
              <a:gd name="connsiteY3" fmla="*/ 0 h 714071"/>
              <a:gd name="connsiteX4" fmla="*/ 0 w 1955800"/>
              <a:gd name="connsiteY4" fmla="*/ 38100 h 714071"/>
              <a:gd name="connsiteX5" fmla="*/ 0 w 1955800"/>
              <a:gd name="connsiteY5" fmla="*/ 342900 h 714071"/>
              <a:gd name="connsiteX6" fmla="*/ 673100 w 1955800"/>
              <a:gd name="connsiteY6" fmla="*/ 304800 h 714071"/>
              <a:gd name="connsiteX7" fmla="*/ 1190818 w 1955800"/>
              <a:gd name="connsiteY7" fmla="*/ 435252 h 714071"/>
              <a:gd name="connsiteX8" fmla="*/ 1406718 w 1955800"/>
              <a:gd name="connsiteY8" fmla="*/ 650571 h 714071"/>
              <a:gd name="connsiteX9" fmla="*/ 1863918 w 1955800"/>
              <a:gd name="connsiteY9" fmla="*/ 714071 h 714071"/>
              <a:gd name="connsiteX10" fmla="*/ 1955800 w 1955800"/>
              <a:gd name="connsiteY10" fmla="*/ 505016 h 714071"/>
              <a:gd name="connsiteX0" fmla="*/ 1955800 w 2235200"/>
              <a:gd name="connsiteY0" fmla="*/ 505016 h 714071"/>
              <a:gd name="connsiteX1" fmla="*/ 1930400 w 2235200"/>
              <a:gd name="connsiteY1" fmla="*/ 445881 h 714071"/>
              <a:gd name="connsiteX2" fmla="*/ 1536700 w 2235200"/>
              <a:gd name="connsiteY2" fmla="*/ 266700 h 714071"/>
              <a:gd name="connsiteX3" fmla="*/ 749300 w 2235200"/>
              <a:gd name="connsiteY3" fmla="*/ 0 h 714071"/>
              <a:gd name="connsiteX4" fmla="*/ 0 w 2235200"/>
              <a:gd name="connsiteY4" fmla="*/ 38100 h 714071"/>
              <a:gd name="connsiteX5" fmla="*/ 0 w 2235200"/>
              <a:gd name="connsiteY5" fmla="*/ 342900 h 714071"/>
              <a:gd name="connsiteX6" fmla="*/ 673100 w 2235200"/>
              <a:gd name="connsiteY6" fmla="*/ 304800 h 714071"/>
              <a:gd name="connsiteX7" fmla="*/ 1190818 w 2235200"/>
              <a:gd name="connsiteY7" fmla="*/ 435252 h 714071"/>
              <a:gd name="connsiteX8" fmla="*/ 1406718 w 2235200"/>
              <a:gd name="connsiteY8" fmla="*/ 650571 h 714071"/>
              <a:gd name="connsiteX9" fmla="*/ 1863918 w 2235200"/>
              <a:gd name="connsiteY9" fmla="*/ 714071 h 714071"/>
              <a:gd name="connsiteX10" fmla="*/ 2235200 w 2235200"/>
              <a:gd name="connsiteY10" fmla="*/ 698500 h 714071"/>
              <a:gd name="connsiteX11" fmla="*/ 1955800 w 2235200"/>
              <a:gd name="connsiteY11" fmla="*/ 505016 h 714071"/>
              <a:gd name="connsiteX0" fmla="*/ 1955800 w 2235200"/>
              <a:gd name="connsiteY0" fmla="*/ 505016 h 714071"/>
              <a:gd name="connsiteX1" fmla="*/ 1930400 w 2235200"/>
              <a:gd name="connsiteY1" fmla="*/ 445881 h 714071"/>
              <a:gd name="connsiteX2" fmla="*/ 1536700 w 2235200"/>
              <a:gd name="connsiteY2" fmla="*/ 266700 h 714071"/>
              <a:gd name="connsiteX3" fmla="*/ 749300 w 2235200"/>
              <a:gd name="connsiteY3" fmla="*/ 0 h 714071"/>
              <a:gd name="connsiteX4" fmla="*/ 0 w 2235200"/>
              <a:gd name="connsiteY4" fmla="*/ 38100 h 714071"/>
              <a:gd name="connsiteX5" fmla="*/ 0 w 2235200"/>
              <a:gd name="connsiteY5" fmla="*/ 342900 h 714071"/>
              <a:gd name="connsiteX6" fmla="*/ 673100 w 2235200"/>
              <a:gd name="connsiteY6" fmla="*/ 304800 h 714071"/>
              <a:gd name="connsiteX7" fmla="*/ 1190818 w 2235200"/>
              <a:gd name="connsiteY7" fmla="*/ 435252 h 714071"/>
              <a:gd name="connsiteX8" fmla="*/ 1406718 w 2235200"/>
              <a:gd name="connsiteY8" fmla="*/ 650571 h 714071"/>
              <a:gd name="connsiteX9" fmla="*/ 1607327 w 2235200"/>
              <a:gd name="connsiteY9" fmla="*/ 714071 h 714071"/>
              <a:gd name="connsiteX10" fmla="*/ 2235200 w 2235200"/>
              <a:gd name="connsiteY10" fmla="*/ 698500 h 714071"/>
              <a:gd name="connsiteX11" fmla="*/ 1955800 w 2235200"/>
              <a:gd name="connsiteY11" fmla="*/ 505016 h 714071"/>
              <a:gd name="connsiteX0" fmla="*/ 1955800 w 2235200"/>
              <a:gd name="connsiteY0" fmla="*/ 505016 h 714071"/>
              <a:gd name="connsiteX1" fmla="*/ 1930400 w 2235200"/>
              <a:gd name="connsiteY1" fmla="*/ 445881 h 714071"/>
              <a:gd name="connsiteX2" fmla="*/ 1536700 w 2235200"/>
              <a:gd name="connsiteY2" fmla="*/ 266700 h 714071"/>
              <a:gd name="connsiteX3" fmla="*/ 749300 w 2235200"/>
              <a:gd name="connsiteY3" fmla="*/ 0 h 714071"/>
              <a:gd name="connsiteX4" fmla="*/ 0 w 2235200"/>
              <a:gd name="connsiteY4" fmla="*/ 38100 h 714071"/>
              <a:gd name="connsiteX5" fmla="*/ 0 w 2235200"/>
              <a:gd name="connsiteY5" fmla="*/ 342900 h 714071"/>
              <a:gd name="connsiteX6" fmla="*/ 673100 w 2235200"/>
              <a:gd name="connsiteY6" fmla="*/ 304800 h 714071"/>
              <a:gd name="connsiteX7" fmla="*/ 1190818 w 2235200"/>
              <a:gd name="connsiteY7" fmla="*/ 435252 h 714071"/>
              <a:gd name="connsiteX8" fmla="*/ 1406718 w 2235200"/>
              <a:gd name="connsiteY8" fmla="*/ 650571 h 714071"/>
              <a:gd name="connsiteX9" fmla="*/ 1607327 w 2235200"/>
              <a:gd name="connsiteY9" fmla="*/ 714071 h 714071"/>
              <a:gd name="connsiteX10" fmla="*/ 2235200 w 2235200"/>
              <a:gd name="connsiteY10" fmla="*/ 698500 h 714071"/>
              <a:gd name="connsiteX11" fmla="*/ 1790700 w 2235200"/>
              <a:gd name="connsiteY11" fmla="*/ 698500 h 714071"/>
              <a:gd name="connsiteX12" fmla="*/ 1955800 w 2235200"/>
              <a:gd name="connsiteY12" fmla="*/ 505016 h 714071"/>
              <a:gd name="connsiteX0" fmla="*/ 1790700 w 2326640"/>
              <a:gd name="connsiteY0" fmla="*/ 698500 h 789940"/>
              <a:gd name="connsiteX1" fmla="*/ 1955800 w 2326640"/>
              <a:gd name="connsiteY1" fmla="*/ 505016 h 789940"/>
              <a:gd name="connsiteX2" fmla="*/ 1930400 w 2326640"/>
              <a:gd name="connsiteY2" fmla="*/ 445881 h 789940"/>
              <a:gd name="connsiteX3" fmla="*/ 1536700 w 2326640"/>
              <a:gd name="connsiteY3" fmla="*/ 266700 h 789940"/>
              <a:gd name="connsiteX4" fmla="*/ 749300 w 2326640"/>
              <a:gd name="connsiteY4" fmla="*/ 0 h 789940"/>
              <a:gd name="connsiteX5" fmla="*/ 0 w 2326640"/>
              <a:gd name="connsiteY5" fmla="*/ 38100 h 789940"/>
              <a:gd name="connsiteX6" fmla="*/ 0 w 2326640"/>
              <a:gd name="connsiteY6" fmla="*/ 342900 h 789940"/>
              <a:gd name="connsiteX7" fmla="*/ 673100 w 2326640"/>
              <a:gd name="connsiteY7" fmla="*/ 304800 h 789940"/>
              <a:gd name="connsiteX8" fmla="*/ 1190818 w 2326640"/>
              <a:gd name="connsiteY8" fmla="*/ 435252 h 789940"/>
              <a:gd name="connsiteX9" fmla="*/ 1406718 w 2326640"/>
              <a:gd name="connsiteY9" fmla="*/ 650571 h 789940"/>
              <a:gd name="connsiteX10" fmla="*/ 1607327 w 2326640"/>
              <a:gd name="connsiteY10" fmla="*/ 714071 h 789940"/>
              <a:gd name="connsiteX11" fmla="*/ 2326640 w 2326640"/>
              <a:gd name="connsiteY11" fmla="*/ 789940 h 789940"/>
              <a:gd name="connsiteX0" fmla="*/ 1790700 w 1955800"/>
              <a:gd name="connsiteY0" fmla="*/ 698500 h 714071"/>
              <a:gd name="connsiteX1" fmla="*/ 1955800 w 1955800"/>
              <a:gd name="connsiteY1" fmla="*/ 505016 h 714071"/>
              <a:gd name="connsiteX2" fmla="*/ 1930400 w 1955800"/>
              <a:gd name="connsiteY2" fmla="*/ 445881 h 714071"/>
              <a:gd name="connsiteX3" fmla="*/ 1536700 w 1955800"/>
              <a:gd name="connsiteY3" fmla="*/ 266700 h 714071"/>
              <a:gd name="connsiteX4" fmla="*/ 749300 w 1955800"/>
              <a:gd name="connsiteY4" fmla="*/ 0 h 714071"/>
              <a:gd name="connsiteX5" fmla="*/ 0 w 1955800"/>
              <a:gd name="connsiteY5" fmla="*/ 38100 h 714071"/>
              <a:gd name="connsiteX6" fmla="*/ 0 w 1955800"/>
              <a:gd name="connsiteY6" fmla="*/ 342900 h 714071"/>
              <a:gd name="connsiteX7" fmla="*/ 673100 w 1955800"/>
              <a:gd name="connsiteY7" fmla="*/ 304800 h 714071"/>
              <a:gd name="connsiteX8" fmla="*/ 1190818 w 1955800"/>
              <a:gd name="connsiteY8" fmla="*/ 435252 h 714071"/>
              <a:gd name="connsiteX9" fmla="*/ 1406718 w 1955800"/>
              <a:gd name="connsiteY9" fmla="*/ 650571 h 714071"/>
              <a:gd name="connsiteX10" fmla="*/ 1607327 w 1955800"/>
              <a:gd name="connsiteY10" fmla="*/ 714071 h 714071"/>
              <a:gd name="connsiteX0" fmla="*/ 1790700 w 1955800"/>
              <a:gd name="connsiteY0" fmla="*/ 698500 h 988709"/>
              <a:gd name="connsiteX1" fmla="*/ 1955800 w 1955800"/>
              <a:gd name="connsiteY1" fmla="*/ 505016 h 988709"/>
              <a:gd name="connsiteX2" fmla="*/ 1930400 w 1955800"/>
              <a:gd name="connsiteY2" fmla="*/ 445881 h 988709"/>
              <a:gd name="connsiteX3" fmla="*/ 1536700 w 1955800"/>
              <a:gd name="connsiteY3" fmla="*/ 266700 h 988709"/>
              <a:gd name="connsiteX4" fmla="*/ 749300 w 1955800"/>
              <a:gd name="connsiteY4" fmla="*/ 0 h 988709"/>
              <a:gd name="connsiteX5" fmla="*/ 0 w 1955800"/>
              <a:gd name="connsiteY5" fmla="*/ 38100 h 988709"/>
              <a:gd name="connsiteX6" fmla="*/ 0 w 1955800"/>
              <a:gd name="connsiteY6" fmla="*/ 342900 h 988709"/>
              <a:gd name="connsiteX7" fmla="*/ 673100 w 1955800"/>
              <a:gd name="connsiteY7" fmla="*/ 304800 h 988709"/>
              <a:gd name="connsiteX8" fmla="*/ 1190818 w 1955800"/>
              <a:gd name="connsiteY8" fmla="*/ 435252 h 988709"/>
              <a:gd name="connsiteX9" fmla="*/ 1406718 w 1955800"/>
              <a:gd name="connsiteY9" fmla="*/ 650571 h 988709"/>
              <a:gd name="connsiteX10" fmla="*/ 1607327 w 1955800"/>
              <a:gd name="connsiteY10" fmla="*/ 988709 h 988709"/>
              <a:gd name="connsiteX0" fmla="*/ 1790700 w 2012589"/>
              <a:gd name="connsiteY0" fmla="*/ 698500 h 988709"/>
              <a:gd name="connsiteX1" fmla="*/ 2012589 w 2012589"/>
              <a:gd name="connsiteY1" fmla="*/ 960438 h 988709"/>
              <a:gd name="connsiteX2" fmla="*/ 1955800 w 2012589"/>
              <a:gd name="connsiteY2" fmla="*/ 505016 h 988709"/>
              <a:gd name="connsiteX3" fmla="*/ 1930400 w 2012589"/>
              <a:gd name="connsiteY3" fmla="*/ 445881 h 988709"/>
              <a:gd name="connsiteX4" fmla="*/ 1536700 w 2012589"/>
              <a:gd name="connsiteY4" fmla="*/ 266700 h 988709"/>
              <a:gd name="connsiteX5" fmla="*/ 749300 w 2012589"/>
              <a:gd name="connsiteY5" fmla="*/ 0 h 988709"/>
              <a:gd name="connsiteX6" fmla="*/ 0 w 2012589"/>
              <a:gd name="connsiteY6" fmla="*/ 38100 h 988709"/>
              <a:gd name="connsiteX7" fmla="*/ 0 w 2012589"/>
              <a:gd name="connsiteY7" fmla="*/ 342900 h 988709"/>
              <a:gd name="connsiteX8" fmla="*/ 673100 w 2012589"/>
              <a:gd name="connsiteY8" fmla="*/ 304800 h 988709"/>
              <a:gd name="connsiteX9" fmla="*/ 1190818 w 2012589"/>
              <a:gd name="connsiteY9" fmla="*/ 435252 h 988709"/>
              <a:gd name="connsiteX10" fmla="*/ 1406718 w 2012589"/>
              <a:gd name="connsiteY10" fmla="*/ 650571 h 988709"/>
              <a:gd name="connsiteX11" fmla="*/ 1607327 w 2012589"/>
              <a:gd name="connsiteY11" fmla="*/ 988709 h 988709"/>
              <a:gd name="connsiteX0" fmla="*/ 1790700 w 2012589"/>
              <a:gd name="connsiteY0" fmla="*/ 698500 h 988709"/>
              <a:gd name="connsiteX1" fmla="*/ 2012589 w 2012589"/>
              <a:gd name="connsiteY1" fmla="*/ 960438 h 988709"/>
              <a:gd name="connsiteX2" fmla="*/ 1955800 w 2012589"/>
              <a:gd name="connsiteY2" fmla="*/ 505016 h 988709"/>
              <a:gd name="connsiteX3" fmla="*/ 1930400 w 2012589"/>
              <a:gd name="connsiteY3" fmla="*/ 445881 h 988709"/>
              <a:gd name="connsiteX4" fmla="*/ 1536700 w 2012589"/>
              <a:gd name="connsiteY4" fmla="*/ 266700 h 988709"/>
              <a:gd name="connsiteX5" fmla="*/ 749300 w 2012589"/>
              <a:gd name="connsiteY5" fmla="*/ 0 h 988709"/>
              <a:gd name="connsiteX6" fmla="*/ 0 w 2012589"/>
              <a:gd name="connsiteY6" fmla="*/ 38100 h 988709"/>
              <a:gd name="connsiteX7" fmla="*/ 0 w 2012589"/>
              <a:gd name="connsiteY7" fmla="*/ 342900 h 988709"/>
              <a:gd name="connsiteX8" fmla="*/ 673100 w 2012589"/>
              <a:gd name="connsiteY8" fmla="*/ 304800 h 988709"/>
              <a:gd name="connsiteX9" fmla="*/ 1190818 w 2012589"/>
              <a:gd name="connsiteY9" fmla="*/ 435252 h 988709"/>
              <a:gd name="connsiteX10" fmla="*/ 1406718 w 2012589"/>
              <a:gd name="connsiteY10" fmla="*/ 650571 h 988709"/>
              <a:gd name="connsiteX11" fmla="*/ 1607327 w 2012589"/>
              <a:gd name="connsiteY11" fmla="*/ 988709 h 988709"/>
              <a:gd name="connsiteX12" fmla="*/ 1790700 w 2012589"/>
              <a:gd name="connsiteY12" fmla="*/ 698500 h 988709"/>
              <a:gd name="connsiteX0" fmla="*/ 1607327 w 2012589"/>
              <a:gd name="connsiteY0" fmla="*/ 988709 h 988709"/>
              <a:gd name="connsiteX1" fmla="*/ 2012589 w 2012589"/>
              <a:gd name="connsiteY1" fmla="*/ 960438 h 988709"/>
              <a:gd name="connsiteX2" fmla="*/ 1955800 w 2012589"/>
              <a:gd name="connsiteY2" fmla="*/ 505016 h 988709"/>
              <a:gd name="connsiteX3" fmla="*/ 1930400 w 2012589"/>
              <a:gd name="connsiteY3" fmla="*/ 445881 h 988709"/>
              <a:gd name="connsiteX4" fmla="*/ 1536700 w 2012589"/>
              <a:gd name="connsiteY4" fmla="*/ 266700 h 988709"/>
              <a:gd name="connsiteX5" fmla="*/ 749300 w 2012589"/>
              <a:gd name="connsiteY5" fmla="*/ 0 h 988709"/>
              <a:gd name="connsiteX6" fmla="*/ 0 w 2012589"/>
              <a:gd name="connsiteY6" fmla="*/ 38100 h 988709"/>
              <a:gd name="connsiteX7" fmla="*/ 0 w 2012589"/>
              <a:gd name="connsiteY7" fmla="*/ 342900 h 988709"/>
              <a:gd name="connsiteX8" fmla="*/ 673100 w 2012589"/>
              <a:gd name="connsiteY8" fmla="*/ 304800 h 988709"/>
              <a:gd name="connsiteX9" fmla="*/ 1190818 w 2012589"/>
              <a:gd name="connsiteY9" fmla="*/ 435252 h 988709"/>
              <a:gd name="connsiteX10" fmla="*/ 1406718 w 2012589"/>
              <a:gd name="connsiteY10" fmla="*/ 650571 h 988709"/>
              <a:gd name="connsiteX11" fmla="*/ 1607327 w 2012589"/>
              <a:gd name="connsiteY11" fmla="*/ 988709 h 988709"/>
              <a:gd name="connsiteX0" fmla="*/ 1406718 w 2012589"/>
              <a:gd name="connsiteY0" fmla="*/ 650571 h 960438"/>
              <a:gd name="connsiteX1" fmla="*/ 2012589 w 2012589"/>
              <a:gd name="connsiteY1" fmla="*/ 960438 h 960438"/>
              <a:gd name="connsiteX2" fmla="*/ 1955800 w 2012589"/>
              <a:gd name="connsiteY2" fmla="*/ 505016 h 960438"/>
              <a:gd name="connsiteX3" fmla="*/ 1930400 w 2012589"/>
              <a:gd name="connsiteY3" fmla="*/ 445881 h 960438"/>
              <a:gd name="connsiteX4" fmla="*/ 1536700 w 2012589"/>
              <a:gd name="connsiteY4" fmla="*/ 266700 h 960438"/>
              <a:gd name="connsiteX5" fmla="*/ 749300 w 2012589"/>
              <a:gd name="connsiteY5" fmla="*/ 0 h 960438"/>
              <a:gd name="connsiteX6" fmla="*/ 0 w 2012589"/>
              <a:gd name="connsiteY6" fmla="*/ 38100 h 960438"/>
              <a:gd name="connsiteX7" fmla="*/ 0 w 2012589"/>
              <a:gd name="connsiteY7" fmla="*/ 342900 h 960438"/>
              <a:gd name="connsiteX8" fmla="*/ 673100 w 2012589"/>
              <a:gd name="connsiteY8" fmla="*/ 304800 h 960438"/>
              <a:gd name="connsiteX9" fmla="*/ 1190818 w 2012589"/>
              <a:gd name="connsiteY9" fmla="*/ 435252 h 960438"/>
              <a:gd name="connsiteX10" fmla="*/ 1406718 w 2012589"/>
              <a:gd name="connsiteY10" fmla="*/ 650571 h 960438"/>
              <a:gd name="connsiteX0" fmla="*/ 1406718 w 1955800"/>
              <a:gd name="connsiteY0" fmla="*/ 650571 h 800100"/>
              <a:gd name="connsiteX1" fmla="*/ 1828800 w 1955800"/>
              <a:gd name="connsiteY1" fmla="*/ 800100 h 800100"/>
              <a:gd name="connsiteX2" fmla="*/ 1955800 w 1955800"/>
              <a:gd name="connsiteY2" fmla="*/ 505016 h 800100"/>
              <a:gd name="connsiteX3" fmla="*/ 1930400 w 1955800"/>
              <a:gd name="connsiteY3" fmla="*/ 445881 h 800100"/>
              <a:gd name="connsiteX4" fmla="*/ 1536700 w 1955800"/>
              <a:gd name="connsiteY4" fmla="*/ 266700 h 800100"/>
              <a:gd name="connsiteX5" fmla="*/ 749300 w 1955800"/>
              <a:gd name="connsiteY5" fmla="*/ 0 h 800100"/>
              <a:gd name="connsiteX6" fmla="*/ 0 w 1955800"/>
              <a:gd name="connsiteY6" fmla="*/ 38100 h 800100"/>
              <a:gd name="connsiteX7" fmla="*/ 0 w 1955800"/>
              <a:gd name="connsiteY7" fmla="*/ 342900 h 800100"/>
              <a:gd name="connsiteX8" fmla="*/ 673100 w 1955800"/>
              <a:gd name="connsiteY8" fmla="*/ 304800 h 800100"/>
              <a:gd name="connsiteX9" fmla="*/ 1190818 w 1955800"/>
              <a:gd name="connsiteY9" fmla="*/ 435252 h 800100"/>
              <a:gd name="connsiteX10" fmla="*/ 1406718 w 1955800"/>
              <a:gd name="connsiteY10" fmla="*/ 650571 h 800100"/>
              <a:gd name="connsiteX0" fmla="*/ 1406718 w 1955800"/>
              <a:gd name="connsiteY0" fmla="*/ 650571 h 800100"/>
              <a:gd name="connsiteX1" fmla="*/ 1828800 w 1955800"/>
              <a:gd name="connsiteY1" fmla="*/ 800100 h 800100"/>
              <a:gd name="connsiteX2" fmla="*/ 1955800 w 1955800"/>
              <a:gd name="connsiteY2" fmla="*/ 505016 h 800100"/>
              <a:gd name="connsiteX3" fmla="*/ 1930400 w 1955800"/>
              <a:gd name="connsiteY3" fmla="*/ 445881 h 800100"/>
              <a:gd name="connsiteX4" fmla="*/ 1536700 w 1955800"/>
              <a:gd name="connsiteY4" fmla="*/ 266700 h 800100"/>
              <a:gd name="connsiteX5" fmla="*/ 749300 w 1955800"/>
              <a:gd name="connsiteY5" fmla="*/ 0 h 800100"/>
              <a:gd name="connsiteX6" fmla="*/ 0 w 1955800"/>
              <a:gd name="connsiteY6" fmla="*/ 38100 h 800100"/>
              <a:gd name="connsiteX7" fmla="*/ 0 w 1955800"/>
              <a:gd name="connsiteY7" fmla="*/ 342900 h 800100"/>
              <a:gd name="connsiteX8" fmla="*/ 673100 w 1955800"/>
              <a:gd name="connsiteY8" fmla="*/ 304800 h 800100"/>
              <a:gd name="connsiteX9" fmla="*/ 1190818 w 1955800"/>
              <a:gd name="connsiteY9" fmla="*/ 435252 h 800100"/>
              <a:gd name="connsiteX10" fmla="*/ 1406718 w 1955800"/>
              <a:gd name="connsiteY10" fmla="*/ 650571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55800" h="800100">
                <a:moveTo>
                  <a:pt x="1406718" y="650571"/>
                </a:moveTo>
                <a:lnTo>
                  <a:pt x="1828800" y="800100"/>
                </a:lnTo>
                <a:lnTo>
                  <a:pt x="1955800" y="505016"/>
                </a:lnTo>
                <a:lnTo>
                  <a:pt x="1930400" y="445881"/>
                </a:lnTo>
                <a:lnTo>
                  <a:pt x="1536700" y="266700"/>
                </a:lnTo>
                <a:lnTo>
                  <a:pt x="749300" y="0"/>
                </a:lnTo>
                <a:lnTo>
                  <a:pt x="0" y="38100"/>
                </a:lnTo>
                <a:lnTo>
                  <a:pt x="0" y="342900"/>
                </a:lnTo>
                <a:lnTo>
                  <a:pt x="673100" y="304800"/>
                </a:lnTo>
                <a:lnTo>
                  <a:pt x="1190818" y="435252"/>
                </a:lnTo>
                <a:lnTo>
                  <a:pt x="1406718" y="650571"/>
                </a:lnTo>
                <a:close/>
              </a:path>
            </a:pathLst>
          </a:custGeom>
          <a:solidFill>
            <a:srgbClr val="CCFFCC">
              <a:alpha val="2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pic>
        <p:nvPicPr>
          <p:cNvPr id="19" name="Picture 18" descr="inchworm-logo-med.jpg"/>
          <p:cNvPicPr>
            <a:picLocks noChangeAspect="1"/>
          </p:cNvPicPr>
          <p:nvPr/>
        </p:nvPicPr>
        <p:blipFill>
          <a:blip r:embed="rId3"/>
          <a:stretch>
            <a:fillRect/>
          </a:stretch>
        </p:blipFill>
        <p:spPr>
          <a:xfrm>
            <a:off x="388540" y="165415"/>
            <a:ext cx="1159532" cy="1159532"/>
          </a:xfrm>
          <a:prstGeom prst="rect">
            <a:avLst/>
          </a:prstGeom>
        </p:spPr>
      </p:pic>
      <p:grpSp>
        <p:nvGrpSpPr>
          <p:cNvPr id="20" name="Group 19"/>
          <p:cNvGrpSpPr/>
          <p:nvPr/>
        </p:nvGrpSpPr>
        <p:grpSpPr>
          <a:xfrm>
            <a:off x="0" y="6396038"/>
            <a:ext cx="9144000" cy="461962"/>
            <a:chOff x="0" y="6396038"/>
            <a:chExt cx="9144000" cy="461962"/>
          </a:xfrm>
        </p:grpSpPr>
        <p:sp>
          <p:nvSpPr>
            <p:cNvPr id="21" name="Rectangle 20"/>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2" name="TextBox 21"/>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23" name="TextBox 22"/>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266105741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Inchworm Algorithm</a:t>
            </a:r>
            <a:endParaRPr lang="en-US" dirty="0"/>
          </a:p>
        </p:txBody>
      </p:sp>
      <p:grpSp>
        <p:nvGrpSpPr>
          <p:cNvPr id="3" name="Group 85"/>
          <p:cNvGrpSpPr/>
          <p:nvPr/>
        </p:nvGrpSpPr>
        <p:grpSpPr>
          <a:xfrm>
            <a:off x="5191046" y="2594254"/>
            <a:ext cx="1021845" cy="1942071"/>
            <a:chOff x="5191046" y="2594254"/>
            <a:chExt cx="1021845" cy="1942071"/>
          </a:xfrm>
        </p:grpSpPr>
        <p:cxnSp>
          <p:nvCxnSpPr>
            <p:cNvPr id="57" name="Straight Connector 56"/>
            <p:cNvCxnSpPr>
              <a:stCxn id="56" idx="3"/>
            </p:cNvCxnSpPr>
            <p:nvPr/>
          </p:nvCxnSpPr>
          <p:spPr>
            <a:xfrm flipV="1">
              <a:off x="5216143" y="2963586"/>
              <a:ext cx="265643" cy="5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5191046" y="3354508"/>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6" idx="3"/>
            </p:cNvCxnSpPr>
            <p:nvPr/>
          </p:nvCxnSpPr>
          <p:spPr>
            <a:xfrm>
              <a:off x="5216143" y="3539174"/>
              <a:ext cx="580439"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56" idx="3"/>
            </p:cNvCxnSpPr>
            <p:nvPr/>
          </p:nvCxnSpPr>
          <p:spPr>
            <a:xfrm>
              <a:off x="5216143" y="3539174"/>
              <a:ext cx="265643" cy="575101"/>
            </a:xfrm>
            <a:prstGeom prst="line">
              <a:avLst/>
            </a:prstGeom>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457756" y="2594254"/>
              <a:ext cx="330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G</a:t>
              </a:r>
              <a:endParaRPr lang="en-US" sz="1800" dirty="0">
                <a:solidFill>
                  <a:prstClr val="black"/>
                </a:solidFill>
                <a:latin typeface="Calibri"/>
                <a:ea typeface="+mn-ea"/>
                <a:cs typeface="+mn-cs"/>
              </a:endParaRPr>
            </a:p>
          </p:txBody>
        </p:sp>
        <p:sp>
          <p:nvSpPr>
            <p:cNvPr id="65" name="TextBox 64"/>
            <p:cNvSpPr txBox="1"/>
            <p:nvPr/>
          </p:nvSpPr>
          <p:spPr>
            <a:xfrm>
              <a:off x="5796582" y="3072019"/>
              <a:ext cx="31822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A</a:t>
              </a:r>
              <a:endParaRPr lang="en-US" sz="1800" dirty="0">
                <a:solidFill>
                  <a:prstClr val="black"/>
                </a:solidFill>
                <a:latin typeface="Calibri"/>
                <a:ea typeface="+mn-ea"/>
                <a:cs typeface="+mn-cs"/>
              </a:endParaRPr>
            </a:p>
          </p:txBody>
        </p:sp>
        <p:sp>
          <p:nvSpPr>
            <p:cNvPr id="66" name="TextBox 65"/>
            <p:cNvSpPr txBox="1"/>
            <p:nvPr/>
          </p:nvSpPr>
          <p:spPr>
            <a:xfrm>
              <a:off x="5798900" y="3615166"/>
              <a:ext cx="30008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T</a:t>
              </a:r>
              <a:endParaRPr lang="en-US" sz="1800" dirty="0">
                <a:solidFill>
                  <a:prstClr val="black"/>
                </a:solidFill>
                <a:latin typeface="Calibri"/>
                <a:ea typeface="+mn-ea"/>
                <a:cs typeface="+mn-cs"/>
              </a:endParaRPr>
            </a:p>
          </p:txBody>
        </p:sp>
        <p:sp>
          <p:nvSpPr>
            <p:cNvPr id="67" name="TextBox 66"/>
            <p:cNvSpPr txBox="1"/>
            <p:nvPr/>
          </p:nvSpPr>
          <p:spPr>
            <a:xfrm>
              <a:off x="5453429" y="4092563"/>
              <a:ext cx="312906"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C</a:t>
              </a:r>
              <a:endParaRPr lang="en-US" sz="1800" dirty="0">
                <a:solidFill>
                  <a:prstClr val="black"/>
                </a:solidFill>
                <a:latin typeface="Calibri"/>
                <a:ea typeface="+mn-ea"/>
                <a:cs typeface="+mn-cs"/>
              </a:endParaRPr>
            </a:p>
          </p:txBody>
        </p:sp>
        <p:sp>
          <p:nvSpPr>
            <p:cNvPr id="69" name="TextBox 68"/>
            <p:cNvSpPr txBox="1"/>
            <p:nvPr/>
          </p:nvSpPr>
          <p:spPr>
            <a:xfrm>
              <a:off x="5591584" y="277080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4</a:t>
              </a:r>
              <a:endParaRPr lang="en-US" sz="1200" dirty="0">
                <a:solidFill>
                  <a:prstClr val="black"/>
                </a:solidFill>
                <a:latin typeface="Calibri"/>
                <a:ea typeface="+mn-ea"/>
                <a:cs typeface="+mn-cs"/>
              </a:endParaRPr>
            </a:p>
          </p:txBody>
        </p:sp>
        <p:sp>
          <p:nvSpPr>
            <p:cNvPr id="71" name="TextBox 70"/>
            <p:cNvSpPr txBox="1"/>
            <p:nvPr/>
          </p:nvSpPr>
          <p:spPr>
            <a:xfrm>
              <a:off x="5950229" y="3238030"/>
              <a:ext cx="262662" cy="276999"/>
            </a:xfrm>
            <a:prstGeom prst="rect">
              <a:avLst/>
            </a:prstGeom>
            <a:noFill/>
          </p:spPr>
          <p:txBody>
            <a:bodyPr wrap="none" rtlCol="0">
              <a:spAutoFit/>
            </a:bodyPr>
            <a:lstStyle/>
            <a:p>
              <a:pPr defTabSz="457200" fontAlgn="auto">
                <a:spcBef>
                  <a:spcPts val="0"/>
                </a:spcBef>
                <a:spcAft>
                  <a:spcPts val="0"/>
                </a:spcAft>
              </a:pPr>
              <a:r>
                <a:rPr lang="en-US" sz="1200" dirty="0">
                  <a:solidFill>
                    <a:prstClr val="black"/>
                  </a:solidFill>
                  <a:latin typeface="Calibri"/>
                  <a:ea typeface="+mn-ea"/>
                  <a:cs typeface="+mn-cs"/>
                </a:rPr>
                <a:t>1</a:t>
              </a:r>
            </a:p>
          </p:txBody>
        </p:sp>
        <p:sp>
          <p:nvSpPr>
            <p:cNvPr id="73" name="TextBox 72"/>
            <p:cNvSpPr txBox="1"/>
            <p:nvPr/>
          </p:nvSpPr>
          <p:spPr>
            <a:xfrm>
              <a:off x="5928949" y="3802958"/>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0</a:t>
              </a:r>
              <a:endParaRPr lang="en-US" sz="1200" dirty="0">
                <a:solidFill>
                  <a:prstClr val="black"/>
                </a:solidFill>
                <a:latin typeface="Calibri"/>
                <a:ea typeface="+mn-ea"/>
                <a:cs typeface="+mn-cs"/>
              </a:endParaRPr>
            </a:p>
          </p:txBody>
        </p:sp>
        <p:sp>
          <p:nvSpPr>
            <p:cNvPr id="82" name="TextBox 81"/>
            <p:cNvSpPr txBox="1"/>
            <p:nvPr/>
          </p:nvSpPr>
          <p:spPr>
            <a:xfrm>
              <a:off x="5582019" y="425932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4</a:t>
              </a:r>
              <a:endParaRPr lang="en-US" sz="1200" dirty="0">
                <a:solidFill>
                  <a:prstClr val="black"/>
                </a:solidFill>
                <a:latin typeface="Calibri"/>
                <a:ea typeface="+mn-ea"/>
                <a:cs typeface="+mn-cs"/>
              </a:endParaRPr>
            </a:p>
          </p:txBody>
        </p:sp>
      </p:grpSp>
      <p:grpSp>
        <p:nvGrpSpPr>
          <p:cNvPr id="4" name="Group 86"/>
          <p:cNvGrpSpPr/>
          <p:nvPr/>
        </p:nvGrpSpPr>
        <p:grpSpPr>
          <a:xfrm>
            <a:off x="4146619" y="3354508"/>
            <a:ext cx="1122276" cy="510957"/>
            <a:chOff x="4146619" y="3354508"/>
            <a:chExt cx="1122276" cy="510957"/>
          </a:xfrm>
        </p:grpSpPr>
        <p:sp>
          <p:nvSpPr>
            <p:cNvPr id="56" name="TextBox 55"/>
            <p:cNvSpPr txBox="1"/>
            <p:nvPr/>
          </p:nvSpPr>
          <p:spPr>
            <a:xfrm>
              <a:off x="4146619" y="3354508"/>
              <a:ext cx="1069524"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GATTACA</a:t>
              </a:r>
              <a:endParaRPr lang="en-US" sz="1800" b="1" dirty="0">
                <a:solidFill>
                  <a:srgbClr val="FF0000"/>
                </a:solidFill>
                <a:latin typeface="Calibri"/>
                <a:ea typeface="+mn-ea"/>
                <a:cs typeface="+mn-cs"/>
              </a:endParaRPr>
            </a:p>
          </p:txBody>
        </p:sp>
        <p:sp>
          <p:nvSpPr>
            <p:cNvPr id="85" name="TextBox 84"/>
            <p:cNvSpPr txBox="1"/>
            <p:nvPr/>
          </p:nvSpPr>
          <p:spPr>
            <a:xfrm>
              <a:off x="5006233" y="358846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9</a:t>
              </a:r>
              <a:endParaRPr lang="en-US" sz="1200" dirty="0">
                <a:solidFill>
                  <a:prstClr val="black"/>
                </a:solidFill>
                <a:latin typeface="Calibri"/>
                <a:ea typeface="+mn-ea"/>
                <a:cs typeface="+mn-cs"/>
              </a:endParaRPr>
            </a:p>
          </p:txBody>
        </p:sp>
      </p:grpSp>
      <p:sp>
        <p:nvSpPr>
          <p:cNvPr id="25" name="Freeform 24"/>
          <p:cNvSpPr/>
          <p:nvPr/>
        </p:nvSpPr>
        <p:spPr>
          <a:xfrm>
            <a:off x="4406900" y="3352800"/>
            <a:ext cx="1511300" cy="1359932"/>
          </a:xfrm>
          <a:custGeom>
            <a:avLst/>
            <a:gdLst>
              <a:gd name="connsiteX0" fmla="*/ 1346200 w 1485900"/>
              <a:gd name="connsiteY0" fmla="*/ 25400 h 1104900"/>
              <a:gd name="connsiteX1" fmla="*/ 1079500 w 1485900"/>
              <a:gd name="connsiteY1" fmla="*/ 0 h 1104900"/>
              <a:gd name="connsiteX2" fmla="*/ 749300 w 1485900"/>
              <a:gd name="connsiteY2" fmla="*/ 762000 h 1104900"/>
              <a:gd name="connsiteX3" fmla="*/ 0 w 1485900"/>
              <a:gd name="connsiteY3" fmla="*/ 800100 h 1104900"/>
              <a:gd name="connsiteX4" fmla="*/ 0 w 1485900"/>
              <a:gd name="connsiteY4" fmla="*/ 1104900 h 1104900"/>
              <a:gd name="connsiteX5" fmla="*/ 673100 w 1485900"/>
              <a:gd name="connsiteY5" fmla="*/ 1066800 h 1104900"/>
              <a:gd name="connsiteX6" fmla="*/ 1485900 w 1485900"/>
              <a:gd name="connsiteY6" fmla="*/ 330200 h 1104900"/>
              <a:gd name="connsiteX7" fmla="*/ 1346200 w 1485900"/>
              <a:gd name="connsiteY7" fmla="*/ 25400 h 1104900"/>
              <a:gd name="connsiteX0" fmla="*/ 1346200 w 1346200"/>
              <a:gd name="connsiteY0" fmla="*/ 25400 h 2121932"/>
              <a:gd name="connsiteX1" fmla="*/ 1079500 w 1346200"/>
              <a:gd name="connsiteY1" fmla="*/ 0 h 2121932"/>
              <a:gd name="connsiteX2" fmla="*/ 749300 w 1346200"/>
              <a:gd name="connsiteY2" fmla="*/ 762000 h 2121932"/>
              <a:gd name="connsiteX3" fmla="*/ 0 w 1346200"/>
              <a:gd name="connsiteY3" fmla="*/ 800100 h 2121932"/>
              <a:gd name="connsiteX4" fmla="*/ 0 w 1346200"/>
              <a:gd name="connsiteY4" fmla="*/ 1104900 h 2121932"/>
              <a:gd name="connsiteX5" fmla="*/ 673100 w 1346200"/>
              <a:gd name="connsiteY5" fmla="*/ 1066800 h 2121932"/>
              <a:gd name="connsiteX6" fmla="*/ 1168400 w 1346200"/>
              <a:gd name="connsiteY6" fmla="*/ 2121932 h 2121932"/>
              <a:gd name="connsiteX7" fmla="*/ 1346200 w 1346200"/>
              <a:gd name="connsiteY7" fmla="*/ 25400 h 2121932"/>
              <a:gd name="connsiteX0" fmla="*/ 1511300 w 1511300"/>
              <a:gd name="connsiteY0" fmla="*/ 2041246 h 2121932"/>
              <a:gd name="connsiteX1" fmla="*/ 1079500 w 1511300"/>
              <a:gd name="connsiteY1" fmla="*/ 0 h 2121932"/>
              <a:gd name="connsiteX2" fmla="*/ 749300 w 1511300"/>
              <a:gd name="connsiteY2" fmla="*/ 762000 h 2121932"/>
              <a:gd name="connsiteX3" fmla="*/ 0 w 1511300"/>
              <a:gd name="connsiteY3" fmla="*/ 800100 h 2121932"/>
              <a:gd name="connsiteX4" fmla="*/ 0 w 1511300"/>
              <a:gd name="connsiteY4" fmla="*/ 1104900 h 2121932"/>
              <a:gd name="connsiteX5" fmla="*/ 673100 w 1511300"/>
              <a:gd name="connsiteY5" fmla="*/ 1066800 h 2121932"/>
              <a:gd name="connsiteX6" fmla="*/ 1168400 w 1511300"/>
              <a:gd name="connsiteY6" fmla="*/ 2121932 h 2121932"/>
              <a:gd name="connsiteX7" fmla="*/ 1511300 w 1511300"/>
              <a:gd name="connsiteY7" fmla="*/ 2041246 h 2121932"/>
              <a:gd name="connsiteX0" fmla="*/ 1511300 w 1511300"/>
              <a:gd name="connsiteY0" fmla="*/ 1279246 h 1359932"/>
              <a:gd name="connsiteX1" fmla="*/ 1473200 w 1511300"/>
              <a:gd name="connsiteY1" fmla="*/ 812800 h 1359932"/>
              <a:gd name="connsiteX2" fmla="*/ 749300 w 1511300"/>
              <a:gd name="connsiteY2" fmla="*/ 0 h 1359932"/>
              <a:gd name="connsiteX3" fmla="*/ 0 w 1511300"/>
              <a:gd name="connsiteY3" fmla="*/ 38100 h 1359932"/>
              <a:gd name="connsiteX4" fmla="*/ 0 w 1511300"/>
              <a:gd name="connsiteY4" fmla="*/ 342900 h 1359932"/>
              <a:gd name="connsiteX5" fmla="*/ 673100 w 1511300"/>
              <a:gd name="connsiteY5" fmla="*/ 304800 h 1359932"/>
              <a:gd name="connsiteX6" fmla="*/ 1168400 w 1511300"/>
              <a:gd name="connsiteY6" fmla="*/ 1359932 h 1359932"/>
              <a:gd name="connsiteX7" fmla="*/ 1511300 w 1511300"/>
              <a:gd name="connsiteY7" fmla="*/ 1279246 h 135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1300" h="1359932">
                <a:moveTo>
                  <a:pt x="1511300" y="1279246"/>
                </a:moveTo>
                <a:lnTo>
                  <a:pt x="1473200" y="812800"/>
                </a:lnTo>
                <a:lnTo>
                  <a:pt x="749300" y="0"/>
                </a:lnTo>
                <a:lnTo>
                  <a:pt x="0" y="38100"/>
                </a:lnTo>
                <a:lnTo>
                  <a:pt x="0" y="342900"/>
                </a:lnTo>
                <a:lnTo>
                  <a:pt x="673100" y="304800"/>
                </a:lnTo>
                <a:lnTo>
                  <a:pt x="1168400" y="1359932"/>
                </a:lnTo>
                <a:lnTo>
                  <a:pt x="1511300" y="1279246"/>
                </a:lnTo>
                <a:close/>
              </a:path>
            </a:pathLst>
          </a:custGeom>
          <a:solidFill>
            <a:srgbClr val="CCFFCC">
              <a:alpha val="2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pic>
        <p:nvPicPr>
          <p:cNvPr id="20" name="Picture 19" descr="inchworm-logo-med.jpg"/>
          <p:cNvPicPr>
            <a:picLocks noChangeAspect="1"/>
          </p:cNvPicPr>
          <p:nvPr/>
        </p:nvPicPr>
        <p:blipFill>
          <a:blip r:embed="rId3"/>
          <a:stretch>
            <a:fillRect/>
          </a:stretch>
        </p:blipFill>
        <p:spPr>
          <a:xfrm>
            <a:off x="388540" y="165415"/>
            <a:ext cx="1159532" cy="1159532"/>
          </a:xfrm>
          <a:prstGeom prst="rect">
            <a:avLst/>
          </a:prstGeom>
        </p:spPr>
      </p:pic>
      <p:grpSp>
        <p:nvGrpSpPr>
          <p:cNvPr id="21" name="Group 20"/>
          <p:cNvGrpSpPr/>
          <p:nvPr/>
        </p:nvGrpSpPr>
        <p:grpSpPr>
          <a:xfrm>
            <a:off x="0" y="6396038"/>
            <a:ext cx="9144000" cy="461962"/>
            <a:chOff x="0" y="6396038"/>
            <a:chExt cx="9144000" cy="461962"/>
          </a:xfrm>
        </p:grpSpPr>
        <p:sp>
          <p:nvSpPr>
            <p:cNvPr id="22" name="Rectangle 21"/>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3" name="TextBox 22"/>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24" name="TextBox 23"/>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19739600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46619" y="3354508"/>
            <a:ext cx="1069524"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GATTACA</a:t>
            </a:r>
            <a:endParaRPr lang="en-US" sz="1800" b="1" dirty="0">
              <a:solidFill>
                <a:srgbClr val="FF0000"/>
              </a:solidFill>
              <a:latin typeface="Calibri"/>
              <a:ea typeface="+mn-ea"/>
              <a:cs typeface="+mn-cs"/>
            </a:endParaRPr>
          </a:p>
        </p:txBody>
      </p:sp>
      <p:cxnSp>
        <p:nvCxnSpPr>
          <p:cNvPr id="6" name="Straight Connector 5"/>
          <p:cNvCxnSpPr>
            <a:stCxn id="4" idx="3"/>
          </p:cNvCxnSpPr>
          <p:nvPr/>
        </p:nvCxnSpPr>
        <p:spPr>
          <a:xfrm flipV="1">
            <a:off x="5216143" y="2963586"/>
            <a:ext cx="265643" cy="5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5191046" y="3354508"/>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3"/>
          </p:cNvCxnSpPr>
          <p:nvPr/>
        </p:nvCxnSpPr>
        <p:spPr>
          <a:xfrm>
            <a:off x="5216143" y="3539174"/>
            <a:ext cx="580439"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4" idx="3"/>
          </p:cNvCxnSpPr>
          <p:nvPr/>
        </p:nvCxnSpPr>
        <p:spPr>
          <a:xfrm>
            <a:off x="5216143" y="3539174"/>
            <a:ext cx="265643" cy="575101"/>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457756" y="2594254"/>
            <a:ext cx="330289"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G</a:t>
            </a:r>
            <a:endParaRPr lang="en-US" sz="1800" b="1" dirty="0">
              <a:solidFill>
                <a:srgbClr val="FF0000"/>
              </a:solidFill>
              <a:latin typeface="Calibri"/>
              <a:ea typeface="+mn-ea"/>
              <a:cs typeface="+mn-cs"/>
            </a:endParaRPr>
          </a:p>
        </p:txBody>
      </p:sp>
      <p:sp>
        <p:nvSpPr>
          <p:cNvPr id="18" name="TextBox 17"/>
          <p:cNvSpPr txBox="1"/>
          <p:nvPr/>
        </p:nvSpPr>
        <p:spPr>
          <a:xfrm>
            <a:off x="5796582" y="3072019"/>
            <a:ext cx="31822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A</a:t>
            </a:r>
            <a:endParaRPr lang="en-US" sz="1800" dirty="0">
              <a:solidFill>
                <a:prstClr val="black"/>
              </a:solidFill>
              <a:latin typeface="Calibri"/>
              <a:ea typeface="+mn-ea"/>
              <a:cs typeface="+mn-cs"/>
            </a:endParaRPr>
          </a:p>
        </p:txBody>
      </p:sp>
      <p:sp>
        <p:nvSpPr>
          <p:cNvPr id="19" name="TextBox 18"/>
          <p:cNvSpPr txBox="1"/>
          <p:nvPr/>
        </p:nvSpPr>
        <p:spPr>
          <a:xfrm>
            <a:off x="5798900" y="3615166"/>
            <a:ext cx="30008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T</a:t>
            </a:r>
            <a:endParaRPr lang="en-US" sz="1800" dirty="0">
              <a:solidFill>
                <a:prstClr val="black"/>
              </a:solidFill>
              <a:latin typeface="Calibri"/>
              <a:ea typeface="+mn-ea"/>
              <a:cs typeface="+mn-cs"/>
            </a:endParaRPr>
          </a:p>
        </p:txBody>
      </p:sp>
      <p:sp>
        <p:nvSpPr>
          <p:cNvPr id="20" name="TextBox 19"/>
          <p:cNvSpPr txBox="1"/>
          <p:nvPr/>
        </p:nvSpPr>
        <p:spPr>
          <a:xfrm>
            <a:off x="5453429" y="4092563"/>
            <a:ext cx="312906"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C</a:t>
            </a:r>
            <a:endParaRPr lang="en-US" sz="1800" b="1" dirty="0">
              <a:solidFill>
                <a:srgbClr val="FF0000"/>
              </a:solidFill>
              <a:latin typeface="Calibri"/>
              <a:ea typeface="+mn-ea"/>
              <a:cs typeface="+mn-cs"/>
            </a:endParaRPr>
          </a:p>
        </p:txBody>
      </p:sp>
      <p:sp>
        <p:nvSpPr>
          <p:cNvPr id="40" name="TextBox 39"/>
          <p:cNvSpPr txBox="1"/>
          <p:nvPr/>
        </p:nvSpPr>
        <p:spPr>
          <a:xfrm>
            <a:off x="5591584" y="277080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4</a:t>
            </a:r>
            <a:endParaRPr lang="en-US" sz="1200" dirty="0">
              <a:solidFill>
                <a:prstClr val="black"/>
              </a:solidFill>
              <a:latin typeface="Calibri"/>
              <a:ea typeface="+mn-ea"/>
              <a:cs typeface="+mn-cs"/>
            </a:endParaRPr>
          </a:p>
        </p:txBody>
      </p:sp>
      <p:sp>
        <p:nvSpPr>
          <p:cNvPr id="41" name="TextBox 40"/>
          <p:cNvSpPr txBox="1"/>
          <p:nvPr/>
        </p:nvSpPr>
        <p:spPr>
          <a:xfrm>
            <a:off x="5950229" y="3238030"/>
            <a:ext cx="262662" cy="276999"/>
          </a:xfrm>
          <a:prstGeom prst="rect">
            <a:avLst/>
          </a:prstGeom>
          <a:noFill/>
        </p:spPr>
        <p:txBody>
          <a:bodyPr wrap="none" rtlCol="0">
            <a:spAutoFit/>
          </a:bodyPr>
          <a:lstStyle/>
          <a:p>
            <a:pPr defTabSz="457200" fontAlgn="auto">
              <a:spcBef>
                <a:spcPts val="0"/>
              </a:spcBef>
              <a:spcAft>
                <a:spcPts val="0"/>
              </a:spcAft>
            </a:pPr>
            <a:r>
              <a:rPr lang="en-US" sz="1200" dirty="0">
                <a:solidFill>
                  <a:prstClr val="black"/>
                </a:solidFill>
                <a:latin typeface="Calibri"/>
                <a:ea typeface="+mn-ea"/>
                <a:cs typeface="+mn-cs"/>
              </a:rPr>
              <a:t>1</a:t>
            </a:r>
          </a:p>
        </p:txBody>
      </p:sp>
      <p:sp>
        <p:nvSpPr>
          <p:cNvPr id="42" name="TextBox 41"/>
          <p:cNvSpPr txBox="1"/>
          <p:nvPr/>
        </p:nvSpPr>
        <p:spPr>
          <a:xfrm>
            <a:off x="5928949" y="3802958"/>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0</a:t>
            </a:r>
            <a:endParaRPr lang="en-US" sz="1200" dirty="0">
              <a:solidFill>
                <a:prstClr val="black"/>
              </a:solidFill>
              <a:latin typeface="Calibri"/>
              <a:ea typeface="+mn-ea"/>
              <a:cs typeface="+mn-cs"/>
            </a:endParaRPr>
          </a:p>
        </p:txBody>
      </p:sp>
      <p:sp>
        <p:nvSpPr>
          <p:cNvPr id="43" name="TextBox 42"/>
          <p:cNvSpPr txBox="1"/>
          <p:nvPr/>
        </p:nvSpPr>
        <p:spPr>
          <a:xfrm>
            <a:off x="5582019" y="425932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4</a:t>
            </a:r>
            <a:endParaRPr lang="en-US" sz="1200" dirty="0">
              <a:solidFill>
                <a:prstClr val="black"/>
              </a:solidFill>
              <a:latin typeface="Calibri"/>
              <a:ea typeface="+mn-ea"/>
              <a:cs typeface="+mn-cs"/>
            </a:endParaRPr>
          </a:p>
        </p:txBody>
      </p:sp>
      <p:sp>
        <p:nvSpPr>
          <p:cNvPr id="44" name="TextBox 43"/>
          <p:cNvSpPr txBox="1"/>
          <p:nvPr/>
        </p:nvSpPr>
        <p:spPr>
          <a:xfrm>
            <a:off x="5006233" y="358846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9</a:t>
            </a:r>
            <a:endParaRPr lang="en-US" sz="1200" dirty="0">
              <a:solidFill>
                <a:prstClr val="black"/>
              </a:solidFill>
              <a:latin typeface="Calibri"/>
              <a:ea typeface="+mn-ea"/>
              <a:cs typeface="+mn-cs"/>
            </a:endParaRPr>
          </a:p>
        </p:txBody>
      </p:sp>
      <p:sp>
        <p:nvSpPr>
          <p:cNvPr id="16"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algn="ctr" defTabSz="457200" fontAlgn="auto">
              <a:spcAft>
                <a:spcPts val="0"/>
              </a:spcAft>
              <a:defRPr/>
            </a:pPr>
            <a:r>
              <a:rPr lang="en-US" sz="4400" dirty="0" smtClean="0">
                <a:solidFill>
                  <a:prstClr val="black"/>
                </a:solidFill>
                <a:latin typeface="Calibri"/>
                <a:ea typeface="+mn-ea"/>
                <a:cs typeface="+mn-cs"/>
              </a:rPr>
              <a:t>Inchworm Algorithm</a:t>
            </a:r>
            <a:endParaRPr lang="en-US" sz="4400" dirty="0">
              <a:solidFill>
                <a:prstClr val="black"/>
              </a:solidFill>
              <a:latin typeface="Calibri"/>
              <a:ea typeface="+mn-ea"/>
              <a:cs typeface="+mn-cs"/>
            </a:endParaRPr>
          </a:p>
        </p:txBody>
      </p:sp>
      <p:pic>
        <p:nvPicPr>
          <p:cNvPr id="21" name="Picture 20" descr="inchworm-logo-med.jpg"/>
          <p:cNvPicPr>
            <a:picLocks noChangeAspect="1"/>
          </p:cNvPicPr>
          <p:nvPr/>
        </p:nvPicPr>
        <p:blipFill>
          <a:blip r:embed="rId3"/>
          <a:stretch>
            <a:fillRect/>
          </a:stretch>
        </p:blipFill>
        <p:spPr>
          <a:xfrm>
            <a:off x="388540" y="165415"/>
            <a:ext cx="1159532" cy="1159532"/>
          </a:xfrm>
          <a:prstGeom prst="rect">
            <a:avLst/>
          </a:prstGeom>
        </p:spPr>
      </p:pic>
      <p:grpSp>
        <p:nvGrpSpPr>
          <p:cNvPr id="22" name="Group 21"/>
          <p:cNvGrpSpPr/>
          <p:nvPr/>
        </p:nvGrpSpPr>
        <p:grpSpPr>
          <a:xfrm>
            <a:off x="0" y="6396038"/>
            <a:ext cx="9144000" cy="461962"/>
            <a:chOff x="0" y="6396038"/>
            <a:chExt cx="9144000" cy="461962"/>
          </a:xfrm>
        </p:grpSpPr>
        <p:sp>
          <p:nvSpPr>
            <p:cNvPr id="23" name="Rectangle 22"/>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4" name="TextBox 23"/>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25" name="TextBox 24"/>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157191805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r>
              <a:rPr lang="en-US" dirty="0">
                <a:latin typeface="Calibri" charset="0"/>
                <a:ea typeface="ＭＳ Ｐゴシック" charset="0"/>
              </a:rPr>
              <a:t>Learning Objectives of Module</a:t>
            </a:r>
          </a:p>
        </p:txBody>
      </p:sp>
      <p:sp>
        <p:nvSpPr>
          <p:cNvPr id="12290" name="Content Placeholder 2"/>
          <p:cNvSpPr>
            <a:spLocks noGrp="1"/>
          </p:cNvSpPr>
          <p:nvPr>
            <p:ph idx="1"/>
          </p:nvPr>
        </p:nvSpPr>
        <p:spPr/>
        <p:txBody>
          <a:bodyPr/>
          <a:lstStyle/>
          <a:p>
            <a:r>
              <a:rPr lang="en-US" dirty="0" smtClean="0">
                <a:latin typeface="Calibri" charset="0"/>
                <a:ea typeface="ＭＳ Ｐゴシック" charset="0"/>
              </a:rPr>
              <a:t>Understand the challenges involved in reconstructing transcripts from RNA-</a:t>
            </a:r>
            <a:r>
              <a:rPr lang="en-US" dirty="0" err="1" smtClean="0">
                <a:latin typeface="Calibri" charset="0"/>
                <a:ea typeface="ＭＳ Ｐゴシック" charset="0"/>
              </a:rPr>
              <a:t>Seq</a:t>
            </a:r>
            <a:r>
              <a:rPr lang="en-US" dirty="0" smtClean="0">
                <a:latin typeface="Calibri" charset="0"/>
                <a:ea typeface="ＭＳ Ｐゴシック" charset="0"/>
              </a:rPr>
              <a:t> data</a:t>
            </a:r>
            <a:endParaRPr lang="en-US" dirty="0">
              <a:latin typeface="Calibri" charset="0"/>
              <a:ea typeface="ＭＳ Ｐゴシック" charset="0"/>
            </a:endParaRPr>
          </a:p>
          <a:p>
            <a:r>
              <a:rPr lang="en-US" dirty="0" smtClean="0">
                <a:latin typeface="Calibri" charset="0"/>
                <a:ea typeface="ＭＳ Ｐゴシック" charset="0"/>
              </a:rPr>
              <a:t>Become familiar with computational algorithms and data structures leveraged for transcript assembly</a:t>
            </a:r>
          </a:p>
          <a:p>
            <a:r>
              <a:rPr lang="en-US" dirty="0" smtClean="0">
                <a:latin typeface="Calibri" charset="0"/>
                <a:ea typeface="ＭＳ Ｐゴシック" charset="0"/>
              </a:rPr>
              <a:t>Appreciate the importance of strand-specific RNA-</a:t>
            </a:r>
            <a:r>
              <a:rPr lang="en-US" dirty="0" err="1" smtClean="0">
                <a:latin typeface="Calibri" charset="0"/>
                <a:ea typeface="ＭＳ Ｐゴシック" charset="0"/>
              </a:rPr>
              <a:t>Seq</a:t>
            </a:r>
            <a:r>
              <a:rPr lang="en-US" dirty="0" smtClean="0">
                <a:latin typeface="Calibri" charset="0"/>
                <a:ea typeface="ＭＳ Ｐゴシック" charset="0"/>
              </a:rPr>
              <a:t> data.</a:t>
            </a:r>
          </a:p>
          <a:p>
            <a:r>
              <a:rPr lang="en-US" dirty="0" smtClean="0">
                <a:latin typeface="Calibri" charset="0"/>
                <a:ea typeface="ＭＳ Ｐゴシック" charset="0"/>
              </a:rPr>
              <a:t>Learn various ways to assess the quality of an assembled transcriptome.</a:t>
            </a:r>
            <a:endParaRPr lang="en-US" dirty="0">
              <a:latin typeface="Calibri" charset="0"/>
              <a:ea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46619" y="3354508"/>
            <a:ext cx="1069524"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GATTACA</a:t>
            </a:r>
            <a:endParaRPr lang="en-US" sz="1800" b="1" dirty="0">
              <a:solidFill>
                <a:srgbClr val="FF0000"/>
              </a:solidFill>
              <a:latin typeface="Calibri"/>
              <a:ea typeface="+mn-ea"/>
              <a:cs typeface="+mn-cs"/>
            </a:endParaRPr>
          </a:p>
        </p:txBody>
      </p:sp>
      <p:cxnSp>
        <p:nvCxnSpPr>
          <p:cNvPr id="6" name="Straight Connector 5"/>
          <p:cNvCxnSpPr>
            <a:stCxn id="4" idx="3"/>
          </p:cNvCxnSpPr>
          <p:nvPr/>
        </p:nvCxnSpPr>
        <p:spPr>
          <a:xfrm flipV="1">
            <a:off x="5216143" y="2963586"/>
            <a:ext cx="265643" cy="5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5191046" y="3354508"/>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3"/>
          </p:cNvCxnSpPr>
          <p:nvPr/>
        </p:nvCxnSpPr>
        <p:spPr>
          <a:xfrm>
            <a:off x="5216143" y="3539174"/>
            <a:ext cx="580439"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4" idx="3"/>
          </p:cNvCxnSpPr>
          <p:nvPr/>
        </p:nvCxnSpPr>
        <p:spPr>
          <a:xfrm>
            <a:off x="5216143" y="3539174"/>
            <a:ext cx="265643" cy="575101"/>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457756" y="2594254"/>
            <a:ext cx="330289"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G</a:t>
            </a:r>
            <a:endParaRPr lang="en-US" sz="1800" b="1" dirty="0">
              <a:solidFill>
                <a:srgbClr val="FF0000"/>
              </a:solidFill>
              <a:latin typeface="Calibri"/>
              <a:ea typeface="+mn-ea"/>
              <a:cs typeface="+mn-cs"/>
            </a:endParaRPr>
          </a:p>
        </p:txBody>
      </p:sp>
      <p:sp>
        <p:nvSpPr>
          <p:cNvPr id="18" name="TextBox 17"/>
          <p:cNvSpPr txBox="1"/>
          <p:nvPr/>
        </p:nvSpPr>
        <p:spPr>
          <a:xfrm>
            <a:off x="5796582" y="3072019"/>
            <a:ext cx="31822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A</a:t>
            </a:r>
            <a:endParaRPr lang="en-US" sz="1800" dirty="0">
              <a:solidFill>
                <a:prstClr val="black"/>
              </a:solidFill>
              <a:latin typeface="Calibri"/>
              <a:ea typeface="+mn-ea"/>
              <a:cs typeface="+mn-cs"/>
            </a:endParaRPr>
          </a:p>
        </p:txBody>
      </p:sp>
      <p:sp>
        <p:nvSpPr>
          <p:cNvPr id="19" name="TextBox 18"/>
          <p:cNvSpPr txBox="1"/>
          <p:nvPr/>
        </p:nvSpPr>
        <p:spPr>
          <a:xfrm>
            <a:off x="5798900" y="3615166"/>
            <a:ext cx="30008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T</a:t>
            </a:r>
            <a:endParaRPr lang="en-US" sz="1800" dirty="0">
              <a:solidFill>
                <a:prstClr val="black"/>
              </a:solidFill>
              <a:latin typeface="Calibri"/>
              <a:ea typeface="+mn-ea"/>
              <a:cs typeface="+mn-cs"/>
            </a:endParaRPr>
          </a:p>
        </p:txBody>
      </p:sp>
      <p:sp>
        <p:nvSpPr>
          <p:cNvPr id="20" name="TextBox 19"/>
          <p:cNvSpPr txBox="1"/>
          <p:nvPr/>
        </p:nvSpPr>
        <p:spPr>
          <a:xfrm>
            <a:off x="5453429" y="4092563"/>
            <a:ext cx="312906"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C</a:t>
            </a:r>
            <a:endParaRPr lang="en-US" sz="1800" b="1" dirty="0">
              <a:solidFill>
                <a:srgbClr val="FF0000"/>
              </a:solidFill>
              <a:latin typeface="Calibri"/>
              <a:ea typeface="+mn-ea"/>
              <a:cs typeface="+mn-cs"/>
            </a:endParaRPr>
          </a:p>
        </p:txBody>
      </p:sp>
      <p:grpSp>
        <p:nvGrpSpPr>
          <p:cNvPr id="2" name="Group 24"/>
          <p:cNvGrpSpPr/>
          <p:nvPr/>
        </p:nvGrpSpPr>
        <p:grpSpPr>
          <a:xfrm rot="2375246">
            <a:off x="5707211" y="4088909"/>
            <a:ext cx="605536" cy="1150689"/>
            <a:chOff x="5442973" y="3647467"/>
            <a:chExt cx="605536" cy="1150689"/>
          </a:xfrm>
        </p:grpSpPr>
        <p:cxnSp>
          <p:nvCxnSpPr>
            <p:cNvPr id="21" name="Straight Connector 20"/>
            <p:cNvCxnSpPr/>
            <p:nvPr/>
          </p:nvCxnSpPr>
          <p:spPr>
            <a:xfrm flipV="1">
              <a:off x="5442973" y="3647467"/>
              <a:ext cx="290740" cy="5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5442973" y="4038389"/>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442973" y="4223055"/>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442973" y="4223055"/>
              <a:ext cx="290740" cy="5751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 name="Group 26"/>
          <p:cNvGrpSpPr/>
          <p:nvPr/>
        </p:nvGrpSpPr>
        <p:grpSpPr>
          <a:xfrm rot="19305232">
            <a:off x="5668620" y="1857397"/>
            <a:ext cx="605536" cy="1150689"/>
            <a:chOff x="5442973" y="3647467"/>
            <a:chExt cx="605536" cy="1150689"/>
          </a:xfrm>
        </p:grpSpPr>
        <p:cxnSp>
          <p:nvCxnSpPr>
            <p:cNvPr id="28" name="Straight Connector 27"/>
            <p:cNvCxnSpPr/>
            <p:nvPr/>
          </p:nvCxnSpPr>
          <p:spPr>
            <a:xfrm flipV="1">
              <a:off x="5442973" y="3647467"/>
              <a:ext cx="290740" cy="5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5442973" y="4038389"/>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442973" y="4223055"/>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442973" y="4223055"/>
              <a:ext cx="290740" cy="575101"/>
            </a:xfrm>
            <a:prstGeom prst="line">
              <a:avLst/>
            </a:prstGeom>
          </p:spPr>
          <p:style>
            <a:lnRef idx="2">
              <a:schemeClr val="accent1"/>
            </a:lnRef>
            <a:fillRef idx="0">
              <a:schemeClr val="accent1"/>
            </a:fillRef>
            <a:effectRef idx="1">
              <a:schemeClr val="accent1"/>
            </a:effectRef>
            <a:fontRef idx="minor">
              <a:schemeClr val="tx1"/>
            </a:fontRef>
          </p:style>
        </p:cxnSp>
      </p:grpSp>
      <p:sp>
        <p:nvSpPr>
          <p:cNvPr id="32" name="TextBox 31"/>
          <p:cNvSpPr txBox="1"/>
          <p:nvPr/>
        </p:nvSpPr>
        <p:spPr>
          <a:xfrm>
            <a:off x="5413641" y="1619003"/>
            <a:ext cx="330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G</a:t>
            </a:r>
            <a:endParaRPr lang="en-US" sz="1800" dirty="0">
              <a:solidFill>
                <a:prstClr val="black"/>
              </a:solidFill>
              <a:latin typeface="Calibri"/>
              <a:ea typeface="+mn-ea"/>
              <a:cs typeface="+mn-cs"/>
            </a:endParaRPr>
          </a:p>
        </p:txBody>
      </p:sp>
      <p:sp>
        <p:nvSpPr>
          <p:cNvPr id="33" name="TextBox 32"/>
          <p:cNvSpPr txBox="1"/>
          <p:nvPr/>
        </p:nvSpPr>
        <p:spPr>
          <a:xfrm>
            <a:off x="6158989" y="1731145"/>
            <a:ext cx="31822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A</a:t>
            </a:r>
            <a:endParaRPr lang="en-US" sz="1800" dirty="0">
              <a:solidFill>
                <a:prstClr val="black"/>
              </a:solidFill>
              <a:latin typeface="Calibri"/>
              <a:ea typeface="+mn-ea"/>
              <a:cs typeface="+mn-cs"/>
            </a:endParaRPr>
          </a:p>
        </p:txBody>
      </p:sp>
      <p:sp>
        <p:nvSpPr>
          <p:cNvPr id="34" name="TextBox 33"/>
          <p:cNvSpPr txBox="1"/>
          <p:nvPr/>
        </p:nvSpPr>
        <p:spPr>
          <a:xfrm>
            <a:off x="6401233" y="2159786"/>
            <a:ext cx="366804" cy="369332"/>
          </a:xfrm>
          <a:prstGeom prst="rect">
            <a:avLst/>
          </a:prstGeom>
          <a:noFill/>
        </p:spPr>
        <p:txBody>
          <a:bodyPr wrap="squar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T</a:t>
            </a:r>
            <a:endParaRPr lang="en-US" sz="1800" dirty="0">
              <a:solidFill>
                <a:prstClr val="black"/>
              </a:solidFill>
              <a:latin typeface="Calibri"/>
              <a:ea typeface="+mn-ea"/>
              <a:cs typeface="+mn-cs"/>
            </a:endParaRPr>
          </a:p>
        </p:txBody>
      </p:sp>
      <p:sp>
        <p:nvSpPr>
          <p:cNvPr id="35" name="TextBox 34"/>
          <p:cNvSpPr txBox="1"/>
          <p:nvPr/>
        </p:nvSpPr>
        <p:spPr>
          <a:xfrm>
            <a:off x="6334786" y="2767823"/>
            <a:ext cx="312906"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C</a:t>
            </a:r>
            <a:endParaRPr lang="en-US" sz="1800" dirty="0">
              <a:solidFill>
                <a:prstClr val="black"/>
              </a:solidFill>
              <a:latin typeface="Calibri"/>
              <a:ea typeface="+mn-ea"/>
              <a:cs typeface="+mn-cs"/>
            </a:endParaRPr>
          </a:p>
        </p:txBody>
      </p:sp>
      <p:sp>
        <p:nvSpPr>
          <p:cNvPr id="36" name="TextBox 35"/>
          <p:cNvSpPr txBox="1"/>
          <p:nvPr/>
        </p:nvSpPr>
        <p:spPr>
          <a:xfrm>
            <a:off x="6412088" y="3941074"/>
            <a:ext cx="330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G</a:t>
            </a:r>
            <a:endParaRPr lang="en-US" sz="1800" dirty="0">
              <a:solidFill>
                <a:prstClr val="black"/>
              </a:solidFill>
              <a:latin typeface="Calibri"/>
              <a:ea typeface="+mn-ea"/>
              <a:cs typeface="+mn-cs"/>
            </a:endParaRPr>
          </a:p>
        </p:txBody>
      </p:sp>
      <p:sp>
        <p:nvSpPr>
          <p:cNvPr id="37" name="TextBox 36"/>
          <p:cNvSpPr txBox="1"/>
          <p:nvPr/>
        </p:nvSpPr>
        <p:spPr>
          <a:xfrm>
            <a:off x="6359018" y="4520618"/>
            <a:ext cx="31822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A</a:t>
            </a:r>
            <a:endParaRPr lang="en-US" sz="1800" dirty="0">
              <a:solidFill>
                <a:prstClr val="black"/>
              </a:solidFill>
              <a:latin typeface="Calibri"/>
              <a:ea typeface="+mn-ea"/>
              <a:cs typeface="+mn-cs"/>
            </a:endParaRPr>
          </a:p>
        </p:txBody>
      </p:sp>
      <p:sp>
        <p:nvSpPr>
          <p:cNvPr id="38" name="TextBox 37"/>
          <p:cNvSpPr txBox="1"/>
          <p:nvPr/>
        </p:nvSpPr>
        <p:spPr>
          <a:xfrm>
            <a:off x="6045284" y="4912848"/>
            <a:ext cx="366804" cy="369332"/>
          </a:xfrm>
          <a:prstGeom prst="rect">
            <a:avLst/>
          </a:prstGeom>
          <a:noFill/>
        </p:spPr>
        <p:txBody>
          <a:bodyPr wrap="squar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T</a:t>
            </a:r>
            <a:endParaRPr lang="en-US" sz="1800" dirty="0">
              <a:solidFill>
                <a:prstClr val="black"/>
              </a:solidFill>
              <a:latin typeface="Calibri"/>
              <a:ea typeface="+mn-ea"/>
              <a:cs typeface="+mn-cs"/>
            </a:endParaRPr>
          </a:p>
        </p:txBody>
      </p:sp>
      <p:sp>
        <p:nvSpPr>
          <p:cNvPr id="39" name="TextBox 38"/>
          <p:cNvSpPr txBox="1"/>
          <p:nvPr/>
        </p:nvSpPr>
        <p:spPr>
          <a:xfrm>
            <a:off x="5437232" y="5021636"/>
            <a:ext cx="312906"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C</a:t>
            </a:r>
            <a:endParaRPr lang="en-US" sz="1800" dirty="0">
              <a:solidFill>
                <a:prstClr val="black"/>
              </a:solidFill>
              <a:latin typeface="Calibri"/>
              <a:ea typeface="+mn-ea"/>
              <a:cs typeface="+mn-cs"/>
            </a:endParaRPr>
          </a:p>
        </p:txBody>
      </p:sp>
      <p:sp>
        <p:nvSpPr>
          <p:cNvPr id="40" name="TextBox 39"/>
          <p:cNvSpPr txBox="1"/>
          <p:nvPr/>
        </p:nvSpPr>
        <p:spPr>
          <a:xfrm>
            <a:off x="5591584" y="277080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4</a:t>
            </a:r>
            <a:endParaRPr lang="en-US" sz="1200" dirty="0">
              <a:solidFill>
                <a:prstClr val="black"/>
              </a:solidFill>
              <a:latin typeface="Calibri"/>
              <a:ea typeface="+mn-ea"/>
              <a:cs typeface="+mn-cs"/>
            </a:endParaRPr>
          </a:p>
        </p:txBody>
      </p:sp>
      <p:sp>
        <p:nvSpPr>
          <p:cNvPr id="41" name="TextBox 40"/>
          <p:cNvSpPr txBox="1"/>
          <p:nvPr/>
        </p:nvSpPr>
        <p:spPr>
          <a:xfrm>
            <a:off x="5950229" y="3238030"/>
            <a:ext cx="262662" cy="276999"/>
          </a:xfrm>
          <a:prstGeom prst="rect">
            <a:avLst/>
          </a:prstGeom>
          <a:noFill/>
        </p:spPr>
        <p:txBody>
          <a:bodyPr wrap="none" rtlCol="0">
            <a:spAutoFit/>
          </a:bodyPr>
          <a:lstStyle/>
          <a:p>
            <a:pPr defTabSz="457200" fontAlgn="auto">
              <a:spcBef>
                <a:spcPts val="0"/>
              </a:spcBef>
              <a:spcAft>
                <a:spcPts val="0"/>
              </a:spcAft>
            </a:pPr>
            <a:r>
              <a:rPr lang="en-US" sz="1200" dirty="0">
                <a:solidFill>
                  <a:prstClr val="black"/>
                </a:solidFill>
                <a:latin typeface="Calibri"/>
                <a:ea typeface="+mn-ea"/>
                <a:cs typeface="+mn-cs"/>
              </a:rPr>
              <a:t>1</a:t>
            </a:r>
          </a:p>
        </p:txBody>
      </p:sp>
      <p:sp>
        <p:nvSpPr>
          <p:cNvPr id="42" name="TextBox 41"/>
          <p:cNvSpPr txBox="1"/>
          <p:nvPr/>
        </p:nvSpPr>
        <p:spPr>
          <a:xfrm>
            <a:off x="5928949" y="3802958"/>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0</a:t>
            </a:r>
            <a:endParaRPr lang="en-US" sz="1200" dirty="0">
              <a:solidFill>
                <a:prstClr val="black"/>
              </a:solidFill>
              <a:latin typeface="Calibri"/>
              <a:ea typeface="+mn-ea"/>
              <a:cs typeface="+mn-cs"/>
            </a:endParaRPr>
          </a:p>
        </p:txBody>
      </p:sp>
      <p:sp>
        <p:nvSpPr>
          <p:cNvPr id="43" name="TextBox 42"/>
          <p:cNvSpPr txBox="1"/>
          <p:nvPr/>
        </p:nvSpPr>
        <p:spPr>
          <a:xfrm>
            <a:off x="5582019" y="425932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4</a:t>
            </a:r>
            <a:endParaRPr lang="en-US" sz="1200" dirty="0">
              <a:solidFill>
                <a:prstClr val="black"/>
              </a:solidFill>
              <a:latin typeface="Calibri"/>
              <a:ea typeface="+mn-ea"/>
              <a:cs typeface="+mn-cs"/>
            </a:endParaRPr>
          </a:p>
        </p:txBody>
      </p:sp>
      <p:sp>
        <p:nvSpPr>
          <p:cNvPr id="44" name="TextBox 43"/>
          <p:cNvSpPr txBox="1"/>
          <p:nvPr/>
        </p:nvSpPr>
        <p:spPr>
          <a:xfrm>
            <a:off x="5006233" y="358846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9</a:t>
            </a:r>
            <a:endParaRPr lang="en-US" sz="1200" dirty="0">
              <a:solidFill>
                <a:prstClr val="black"/>
              </a:solidFill>
              <a:latin typeface="Calibri"/>
              <a:ea typeface="+mn-ea"/>
              <a:cs typeface="+mn-cs"/>
            </a:endParaRPr>
          </a:p>
        </p:txBody>
      </p:sp>
      <p:sp>
        <p:nvSpPr>
          <p:cNvPr id="46" name="TextBox 45"/>
          <p:cNvSpPr txBox="1"/>
          <p:nvPr/>
        </p:nvSpPr>
        <p:spPr>
          <a:xfrm>
            <a:off x="6568697" y="4172478"/>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1</a:t>
            </a:r>
            <a:endParaRPr lang="en-US" sz="1200" dirty="0">
              <a:solidFill>
                <a:prstClr val="black"/>
              </a:solidFill>
              <a:latin typeface="Calibri"/>
              <a:ea typeface="+mn-ea"/>
              <a:cs typeface="+mn-cs"/>
            </a:endParaRPr>
          </a:p>
        </p:txBody>
      </p:sp>
      <p:sp>
        <p:nvSpPr>
          <p:cNvPr id="47" name="TextBox 46"/>
          <p:cNvSpPr txBox="1"/>
          <p:nvPr/>
        </p:nvSpPr>
        <p:spPr>
          <a:xfrm>
            <a:off x="6503997" y="4715694"/>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1</a:t>
            </a:r>
            <a:endParaRPr lang="en-US" sz="1200" dirty="0">
              <a:solidFill>
                <a:prstClr val="black"/>
              </a:solidFill>
              <a:latin typeface="Calibri"/>
              <a:ea typeface="+mn-ea"/>
              <a:cs typeface="+mn-cs"/>
            </a:endParaRPr>
          </a:p>
        </p:txBody>
      </p:sp>
      <p:sp>
        <p:nvSpPr>
          <p:cNvPr id="48" name="TextBox 47"/>
          <p:cNvSpPr txBox="1"/>
          <p:nvPr/>
        </p:nvSpPr>
        <p:spPr>
          <a:xfrm>
            <a:off x="6157067" y="5063502"/>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1</a:t>
            </a:r>
            <a:endParaRPr lang="en-US" sz="1200" dirty="0">
              <a:solidFill>
                <a:prstClr val="black"/>
              </a:solidFill>
              <a:latin typeface="Calibri"/>
              <a:ea typeface="+mn-ea"/>
              <a:cs typeface="+mn-cs"/>
            </a:endParaRPr>
          </a:p>
        </p:txBody>
      </p:sp>
      <p:sp>
        <p:nvSpPr>
          <p:cNvPr id="49" name="TextBox 48"/>
          <p:cNvSpPr txBox="1"/>
          <p:nvPr/>
        </p:nvSpPr>
        <p:spPr>
          <a:xfrm>
            <a:off x="5613294" y="5180289"/>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1</a:t>
            </a:r>
            <a:endParaRPr lang="en-US" sz="1200" dirty="0">
              <a:solidFill>
                <a:prstClr val="black"/>
              </a:solidFill>
              <a:latin typeface="Calibri"/>
              <a:ea typeface="+mn-ea"/>
              <a:cs typeface="+mn-cs"/>
            </a:endParaRPr>
          </a:p>
        </p:txBody>
      </p:sp>
      <p:sp>
        <p:nvSpPr>
          <p:cNvPr id="50" name="TextBox 49"/>
          <p:cNvSpPr txBox="1"/>
          <p:nvPr/>
        </p:nvSpPr>
        <p:spPr>
          <a:xfrm>
            <a:off x="6325248" y="191032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5</a:t>
            </a:r>
            <a:endParaRPr lang="en-US" sz="1200" dirty="0">
              <a:solidFill>
                <a:prstClr val="black"/>
              </a:solidFill>
              <a:latin typeface="Calibri"/>
              <a:ea typeface="+mn-ea"/>
              <a:cs typeface="+mn-cs"/>
            </a:endParaRPr>
          </a:p>
        </p:txBody>
      </p:sp>
      <p:sp>
        <p:nvSpPr>
          <p:cNvPr id="51" name="TextBox 50"/>
          <p:cNvSpPr txBox="1"/>
          <p:nvPr/>
        </p:nvSpPr>
        <p:spPr>
          <a:xfrm>
            <a:off x="6501070" y="2373299"/>
            <a:ext cx="262662" cy="276999"/>
          </a:xfrm>
          <a:prstGeom prst="rect">
            <a:avLst/>
          </a:prstGeom>
          <a:noFill/>
        </p:spPr>
        <p:txBody>
          <a:bodyPr wrap="none" rtlCol="0">
            <a:spAutoFit/>
          </a:bodyPr>
          <a:lstStyle/>
          <a:p>
            <a:pPr defTabSz="457200" fontAlgn="auto">
              <a:spcBef>
                <a:spcPts val="0"/>
              </a:spcBef>
              <a:spcAft>
                <a:spcPts val="0"/>
              </a:spcAft>
            </a:pPr>
            <a:r>
              <a:rPr lang="en-US" sz="1200" dirty="0">
                <a:solidFill>
                  <a:prstClr val="black"/>
                </a:solidFill>
                <a:latin typeface="Calibri"/>
                <a:ea typeface="+mn-ea"/>
                <a:cs typeface="+mn-cs"/>
              </a:rPr>
              <a:t>1</a:t>
            </a:r>
          </a:p>
        </p:txBody>
      </p:sp>
      <p:sp>
        <p:nvSpPr>
          <p:cNvPr id="52" name="TextBox 51"/>
          <p:cNvSpPr txBox="1"/>
          <p:nvPr/>
        </p:nvSpPr>
        <p:spPr>
          <a:xfrm>
            <a:off x="6490645" y="2970795"/>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0</a:t>
            </a:r>
            <a:endParaRPr lang="en-US" sz="1200" dirty="0">
              <a:solidFill>
                <a:prstClr val="black"/>
              </a:solidFill>
              <a:latin typeface="Calibri"/>
              <a:ea typeface="+mn-ea"/>
              <a:cs typeface="+mn-cs"/>
            </a:endParaRPr>
          </a:p>
        </p:txBody>
      </p:sp>
      <p:sp>
        <p:nvSpPr>
          <p:cNvPr id="53" name="TextBox 52"/>
          <p:cNvSpPr txBox="1"/>
          <p:nvPr/>
        </p:nvSpPr>
        <p:spPr>
          <a:xfrm>
            <a:off x="5619878" y="1796167"/>
            <a:ext cx="262662" cy="276999"/>
          </a:xfrm>
          <a:prstGeom prst="rect">
            <a:avLst/>
          </a:prstGeom>
          <a:noFill/>
        </p:spPr>
        <p:txBody>
          <a:bodyPr wrap="none" rtlCol="0">
            <a:spAutoFit/>
          </a:bodyPr>
          <a:lstStyle/>
          <a:p>
            <a:pPr defTabSz="457200" fontAlgn="auto">
              <a:spcBef>
                <a:spcPts val="0"/>
              </a:spcBef>
              <a:spcAft>
                <a:spcPts val="0"/>
              </a:spcAft>
            </a:pPr>
            <a:r>
              <a:rPr lang="en-US" sz="1200" dirty="0">
                <a:solidFill>
                  <a:prstClr val="black"/>
                </a:solidFill>
                <a:latin typeface="Calibri"/>
                <a:ea typeface="+mn-ea"/>
                <a:cs typeface="+mn-cs"/>
              </a:rPr>
              <a:t>0</a:t>
            </a:r>
          </a:p>
        </p:txBody>
      </p:sp>
      <p:sp>
        <p:nvSpPr>
          <p:cNvPr id="4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algn="ctr" defTabSz="457200" fontAlgn="auto">
              <a:spcAft>
                <a:spcPts val="0"/>
              </a:spcAft>
              <a:defRPr/>
            </a:pPr>
            <a:r>
              <a:rPr lang="en-US" sz="4400" dirty="0" smtClean="0">
                <a:solidFill>
                  <a:prstClr val="black"/>
                </a:solidFill>
                <a:latin typeface="Calibri"/>
                <a:ea typeface="+mn-ea"/>
                <a:cs typeface="+mn-cs"/>
              </a:rPr>
              <a:t>Inchworm Algorithm</a:t>
            </a:r>
            <a:endParaRPr lang="en-US" sz="4400" dirty="0">
              <a:solidFill>
                <a:prstClr val="black"/>
              </a:solidFill>
              <a:latin typeface="Calibri"/>
              <a:ea typeface="+mn-ea"/>
              <a:cs typeface="+mn-cs"/>
            </a:endParaRPr>
          </a:p>
        </p:txBody>
      </p:sp>
      <p:pic>
        <p:nvPicPr>
          <p:cNvPr id="54" name="Picture 53" descr="inchworm-logo-med.jpg"/>
          <p:cNvPicPr>
            <a:picLocks noChangeAspect="1"/>
          </p:cNvPicPr>
          <p:nvPr/>
        </p:nvPicPr>
        <p:blipFill>
          <a:blip r:embed="rId3"/>
          <a:stretch>
            <a:fillRect/>
          </a:stretch>
        </p:blipFill>
        <p:spPr>
          <a:xfrm>
            <a:off x="388540" y="165415"/>
            <a:ext cx="1159532" cy="1159532"/>
          </a:xfrm>
          <a:prstGeom prst="rect">
            <a:avLst/>
          </a:prstGeom>
        </p:spPr>
      </p:pic>
      <p:grpSp>
        <p:nvGrpSpPr>
          <p:cNvPr id="55" name="Group 54"/>
          <p:cNvGrpSpPr/>
          <p:nvPr/>
        </p:nvGrpSpPr>
        <p:grpSpPr>
          <a:xfrm>
            <a:off x="0" y="6396038"/>
            <a:ext cx="9144000" cy="461962"/>
            <a:chOff x="0" y="6396038"/>
            <a:chExt cx="9144000" cy="461962"/>
          </a:xfrm>
        </p:grpSpPr>
        <p:sp>
          <p:nvSpPr>
            <p:cNvPr id="56" name="Rectangle 55"/>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7" name="TextBox 56"/>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58" name="TextBox 57"/>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4434968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46619" y="3354508"/>
            <a:ext cx="1069524"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GATTACA</a:t>
            </a:r>
            <a:endParaRPr lang="en-US" sz="1800" b="1" dirty="0">
              <a:solidFill>
                <a:srgbClr val="FF0000"/>
              </a:solidFill>
              <a:latin typeface="Calibri"/>
              <a:ea typeface="+mn-ea"/>
              <a:cs typeface="+mn-cs"/>
            </a:endParaRPr>
          </a:p>
        </p:txBody>
      </p:sp>
      <p:cxnSp>
        <p:nvCxnSpPr>
          <p:cNvPr id="6" name="Straight Connector 5"/>
          <p:cNvCxnSpPr>
            <a:stCxn id="4" idx="3"/>
          </p:cNvCxnSpPr>
          <p:nvPr/>
        </p:nvCxnSpPr>
        <p:spPr>
          <a:xfrm flipV="1">
            <a:off x="5216143" y="2963586"/>
            <a:ext cx="265643" cy="575588"/>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457756" y="2594254"/>
            <a:ext cx="330289"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G</a:t>
            </a:r>
            <a:endParaRPr lang="en-US" sz="1800" b="1" dirty="0">
              <a:solidFill>
                <a:srgbClr val="FF0000"/>
              </a:solidFill>
              <a:latin typeface="Calibri"/>
              <a:ea typeface="+mn-ea"/>
              <a:cs typeface="+mn-cs"/>
            </a:endParaRPr>
          </a:p>
        </p:txBody>
      </p:sp>
      <p:cxnSp>
        <p:nvCxnSpPr>
          <p:cNvPr id="29" name="Straight Connector 28"/>
          <p:cNvCxnSpPr/>
          <p:nvPr/>
        </p:nvCxnSpPr>
        <p:spPr>
          <a:xfrm rot="19305232" flipV="1">
            <a:off x="5611613" y="2268085"/>
            <a:ext cx="605536" cy="184666"/>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6158989" y="1731145"/>
            <a:ext cx="325730"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A</a:t>
            </a:r>
            <a:endParaRPr lang="en-US" sz="1800" b="1" dirty="0">
              <a:solidFill>
                <a:srgbClr val="FF0000"/>
              </a:solidFill>
              <a:latin typeface="Calibri"/>
              <a:ea typeface="+mn-ea"/>
              <a:cs typeface="+mn-cs"/>
            </a:endParaRPr>
          </a:p>
        </p:txBody>
      </p:sp>
      <p:sp>
        <p:nvSpPr>
          <p:cNvPr id="40" name="TextBox 39"/>
          <p:cNvSpPr txBox="1"/>
          <p:nvPr/>
        </p:nvSpPr>
        <p:spPr>
          <a:xfrm>
            <a:off x="5591584" y="277080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4</a:t>
            </a:r>
            <a:endParaRPr lang="en-US" sz="1200" dirty="0">
              <a:solidFill>
                <a:prstClr val="black"/>
              </a:solidFill>
              <a:latin typeface="Calibri"/>
              <a:ea typeface="+mn-ea"/>
              <a:cs typeface="+mn-cs"/>
            </a:endParaRPr>
          </a:p>
        </p:txBody>
      </p:sp>
      <p:sp>
        <p:nvSpPr>
          <p:cNvPr id="44" name="TextBox 43"/>
          <p:cNvSpPr txBox="1"/>
          <p:nvPr/>
        </p:nvSpPr>
        <p:spPr>
          <a:xfrm>
            <a:off x="5006233" y="358846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9</a:t>
            </a:r>
            <a:endParaRPr lang="en-US" sz="1200" dirty="0">
              <a:solidFill>
                <a:prstClr val="black"/>
              </a:solidFill>
              <a:latin typeface="Calibri"/>
              <a:ea typeface="+mn-ea"/>
              <a:cs typeface="+mn-cs"/>
            </a:endParaRPr>
          </a:p>
        </p:txBody>
      </p:sp>
      <p:sp>
        <p:nvSpPr>
          <p:cNvPr id="50" name="TextBox 49"/>
          <p:cNvSpPr txBox="1"/>
          <p:nvPr/>
        </p:nvSpPr>
        <p:spPr>
          <a:xfrm>
            <a:off x="6325248" y="191032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5</a:t>
            </a:r>
            <a:endParaRPr lang="en-US" sz="1200" dirty="0">
              <a:solidFill>
                <a:prstClr val="black"/>
              </a:solidFill>
              <a:latin typeface="Calibri"/>
              <a:ea typeface="+mn-ea"/>
              <a:cs typeface="+mn-cs"/>
            </a:endParaRPr>
          </a:p>
        </p:txBody>
      </p:sp>
      <p:grpSp>
        <p:nvGrpSpPr>
          <p:cNvPr id="2" name="Group 44"/>
          <p:cNvGrpSpPr/>
          <p:nvPr/>
        </p:nvGrpSpPr>
        <p:grpSpPr>
          <a:xfrm>
            <a:off x="5191046" y="1619003"/>
            <a:ext cx="1640313" cy="3838285"/>
            <a:chOff x="5191046" y="1619003"/>
            <a:chExt cx="1640313" cy="3838285"/>
          </a:xfrm>
        </p:grpSpPr>
        <p:cxnSp>
          <p:nvCxnSpPr>
            <p:cNvPr id="10" name="Straight Connector 9"/>
            <p:cNvCxnSpPr/>
            <p:nvPr/>
          </p:nvCxnSpPr>
          <p:spPr>
            <a:xfrm flipV="1">
              <a:off x="5191046" y="3354508"/>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3"/>
            </p:cNvCxnSpPr>
            <p:nvPr/>
          </p:nvCxnSpPr>
          <p:spPr>
            <a:xfrm>
              <a:off x="5216143" y="3539174"/>
              <a:ext cx="580439"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4" idx="3"/>
            </p:cNvCxnSpPr>
            <p:nvPr/>
          </p:nvCxnSpPr>
          <p:spPr>
            <a:xfrm>
              <a:off x="5216143" y="3539174"/>
              <a:ext cx="265643" cy="575101"/>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796582" y="3072019"/>
              <a:ext cx="31822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A</a:t>
              </a:r>
              <a:endParaRPr lang="en-US" sz="1800" dirty="0">
                <a:solidFill>
                  <a:prstClr val="black"/>
                </a:solidFill>
                <a:latin typeface="Calibri"/>
                <a:ea typeface="+mn-ea"/>
                <a:cs typeface="+mn-cs"/>
              </a:endParaRPr>
            </a:p>
          </p:txBody>
        </p:sp>
        <p:sp>
          <p:nvSpPr>
            <p:cNvPr id="19" name="TextBox 18"/>
            <p:cNvSpPr txBox="1"/>
            <p:nvPr/>
          </p:nvSpPr>
          <p:spPr>
            <a:xfrm>
              <a:off x="5798900" y="3615166"/>
              <a:ext cx="30008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T</a:t>
              </a:r>
              <a:endParaRPr lang="en-US" sz="1800" dirty="0">
                <a:solidFill>
                  <a:prstClr val="black"/>
                </a:solidFill>
                <a:latin typeface="Calibri"/>
                <a:ea typeface="+mn-ea"/>
                <a:cs typeface="+mn-cs"/>
              </a:endParaRPr>
            </a:p>
          </p:txBody>
        </p:sp>
        <p:sp>
          <p:nvSpPr>
            <p:cNvPr id="20" name="TextBox 19"/>
            <p:cNvSpPr txBox="1"/>
            <p:nvPr/>
          </p:nvSpPr>
          <p:spPr>
            <a:xfrm>
              <a:off x="5453429" y="4092563"/>
              <a:ext cx="312906"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C</a:t>
              </a:r>
              <a:endParaRPr lang="en-US" sz="1800" b="1" dirty="0">
                <a:solidFill>
                  <a:srgbClr val="FF0000"/>
                </a:solidFill>
                <a:latin typeface="Calibri"/>
                <a:ea typeface="+mn-ea"/>
                <a:cs typeface="+mn-cs"/>
              </a:endParaRPr>
            </a:p>
          </p:txBody>
        </p:sp>
        <p:cxnSp>
          <p:nvCxnSpPr>
            <p:cNvPr id="21" name="Straight Connector 20"/>
            <p:cNvCxnSpPr/>
            <p:nvPr/>
          </p:nvCxnSpPr>
          <p:spPr>
            <a:xfrm rot="2375246" flipV="1">
              <a:off x="5926553" y="4054555"/>
              <a:ext cx="290740" cy="5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2375246" flipV="1">
              <a:off x="5765895" y="4500951"/>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2375246">
              <a:off x="5648216" y="4643265"/>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2375246">
              <a:off x="5559912" y="4498190"/>
              <a:ext cx="290740" cy="575101"/>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19305232" flipV="1">
              <a:off x="5524399" y="2016553"/>
              <a:ext cx="290740" cy="5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19305232">
              <a:off x="5725929" y="2413114"/>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rot="19305232">
              <a:off x="5880560" y="2468648"/>
              <a:ext cx="290740" cy="575101"/>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413641" y="1619003"/>
              <a:ext cx="330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G</a:t>
              </a:r>
              <a:endParaRPr lang="en-US" sz="1800" dirty="0">
                <a:solidFill>
                  <a:prstClr val="black"/>
                </a:solidFill>
                <a:latin typeface="Calibri"/>
                <a:ea typeface="+mn-ea"/>
                <a:cs typeface="+mn-cs"/>
              </a:endParaRPr>
            </a:p>
          </p:txBody>
        </p:sp>
        <p:sp>
          <p:nvSpPr>
            <p:cNvPr id="34" name="TextBox 33"/>
            <p:cNvSpPr txBox="1"/>
            <p:nvPr/>
          </p:nvSpPr>
          <p:spPr>
            <a:xfrm>
              <a:off x="6401233" y="2159786"/>
              <a:ext cx="366804" cy="369332"/>
            </a:xfrm>
            <a:prstGeom prst="rect">
              <a:avLst/>
            </a:prstGeom>
            <a:noFill/>
          </p:spPr>
          <p:txBody>
            <a:bodyPr wrap="squar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T</a:t>
              </a:r>
              <a:endParaRPr lang="en-US" sz="1800" dirty="0">
                <a:solidFill>
                  <a:prstClr val="black"/>
                </a:solidFill>
                <a:latin typeface="Calibri"/>
                <a:ea typeface="+mn-ea"/>
                <a:cs typeface="+mn-cs"/>
              </a:endParaRPr>
            </a:p>
          </p:txBody>
        </p:sp>
        <p:sp>
          <p:nvSpPr>
            <p:cNvPr id="35" name="TextBox 34"/>
            <p:cNvSpPr txBox="1"/>
            <p:nvPr/>
          </p:nvSpPr>
          <p:spPr>
            <a:xfrm>
              <a:off x="6334786" y="2767823"/>
              <a:ext cx="312906"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C</a:t>
              </a:r>
              <a:endParaRPr lang="en-US" sz="1800" dirty="0">
                <a:solidFill>
                  <a:prstClr val="black"/>
                </a:solidFill>
                <a:latin typeface="Calibri"/>
                <a:ea typeface="+mn-ea"/>
                <a:cs typeface="+mn-cs"/>
              </a:endParaRPr>
            </a:p>
          </p:txBody>
        </p:sp>
        <p:sp>
          <p:nvSpPr>
            <p:cNvPr id="36" name="TextBox 35"/>
            <p:cNvSpPr txBox="1"/>
            <p:nvPr/>
          </p:nvSpPr>
          <p:spPr>
            <a:xfrm>
              <a:off x="6412088" y="3941074"/>
              <a:ext cx="330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G</a:t>
              </a:r>
              <a:endParaRPr lang="en-US" sz="1800" dirty="0">
                <a:solidFill>
                  <a:prstClr val="black"/>
                </a:solidFill>
                <a:latin typeface="Calibri"/>
                <a:ea typeface="+mn-ea"/>
                <a:cs typeface="+mn-cs"/>
              </a:endParaRPr>
            </a:p>
          </p:txBody>
        </p:sp>
        <p:sp>
          <p:nvSpPr>
            <p:cNvPr id="37" name="TextBox 36"/>
            <p:cNvSpPr txBox="1"/>
            <p:nvPr/>
          </p:nvSpPr>
          <p:spPr>
            <a:xfrm>
              <a:off x="6359018" y="4520618"/>
              <a:ext cx="31822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A</a:t>
              </a:r>
              <a:endParaRPr lang="en-US" sz="1800" dirty="0">
                <a:solidFill>
                  <a:prstClr val="black"/>
                </a:solidFill>
                <a:latin typeface="Calibri"/>
                <a:ea typeface="+mn-ea"/>
                <a:cs typeface="+mn-cs"/>
              </a:endParaRPr>
            </a:p>
          </p:txBody>
        </p:sp>
        <p:sp>
          <p:nvSpPr>
            <p:cNvPr id="38" name="TextBox 37"/>
            <p:cNvSpPr txBox="1"/>
            <p:nvPr/>
          </p:nvSpPr>
          <p:spPr>
            <a:xfrm>
              <a:off x="6045284" y="4912848"/>
              <a:ext cx="366804" cy="369332"/>
            </a:xfrm>
            <a:prstGeom prst="rect">
              <a:avLst/>
            </a:prstGeom>
            <a:noFill/>
          </p:spPr>
          <p:txBody>
            <a:bodyPr wrap="squar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T</a:t>
              </a:r>
              <a:endParaRPr lang="en-US" sz="1800" dirty="0">
                <a:solidFill>
                  <a:prstClr val="black"/>
                </a:solidFill>
                <a:latin typeface="Calibri"/>
                <a:ea typeface="+mn-ea"/>
                <a:cs typeface="+mn-cs"/>
              </a:endParaRPr>
            </a:p>
          </p:txBody>
        </p:sp>
        <p:sp>
          <p:nvSpPr>
            <p:cNvPr id="39" name="TextBox 38"/>
            <p:cNvSpPr txBox="1"/>
            <p:nvPr/>
          </p:nvSpPr>
          <p:spPr>
            <a:xfrm>
              <a:off x="5437232" y="5021636"/>
              <a:ext cx="312906"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C</a:t>
              </a:r>
              <a:endParaRPr lang="en-US" sz="1800" dirty="0">
                <a:solidFill>
                  <a:prstClr val="black"/>
                </a:solidFill>
                <a:latin typeface="Calibri"/>
                <a:ea typeface="+mn-ea"/>
                <a:cs typeface="+mn-cs"/>
              </a:endParaRPr>
            </a:p>
          </p:txBody>
        </p:sp>
        <p:sp>
          <p:nvSpPr>
            <p:cNvPr id="41" name="TextBox 40"/>
            <p:cNvSpPr txBox="1"/>
            <p:nvPr/>
          </p:nvSpPr>
          <p:spPr>
            <a:xfrm>
              <a:off x="5950229" y="3238030"/>
              <a:ext cx="262662" cy="276999"/>
            </a:xfrm>
            <a:prstGeom prst="rect">
              <a:avLst/>
            </a:prstGeom>
            <a:noFill/>
          </p:spPr>
          <p:txBody>
            <a:bodyPr wrap="none" rtlCol="0">
              <a:spAutoFit/>
            </a:bodyPr>
            <a:lstStyle/>
            <a:p>
              <a:pPr defTabSz="457200" fontAlgn="auto">
                <a:spcBef>
                  <a:spcPts val="0"/>
                </a:spcBef>
                <a:spcAft>
                  <a:spcPts val="0"/>
                </a:spcAft>
              </a:pPr>
              <a:r>
                <a:rPr lang="en-US" sz="1200" dirty="0">
                  <a:solidFill>
                    <a:prstClr val="black"/>
                  </a:solidFill>
                  <a:latin typeface="Calibri"/>
                  <a:ea typeface="+mn-ea"/>
                  <a:cs typeface="+mn-cs"/>
                </a:rPr>
                <a:t>1</a:t>
              </a:r>
            </a:p>
          </p:txBody>
        </p:sp>
        <p:sp>
          <p:nvSpPr>
            <p:cNvPr id="42" name="TextBox 41"/>
            <p:cNvSpPr txBox="1"/>
            <p:nvPr/>
          </p:nvSpPr>
          <p:spPr>
            <a:xfrm>
              <a:off x="5928949" y="3802958"/>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0</a:t>
              </a:r>
              <a:endParaRPr lang="en-US" sz="1200" dirty="0">
                <a:solidFill>
                  <a:prstClr val="black"/>
                </a:solidFill>
                <a:latin typeface="Calibri"/>
                <a:ea typeface="+mn-ea"/>
                <a:cs typeface="+mn-cs"/>
              </a:endParaRPr>
            </a:p>
          </p:txBody>
        </p:sp>
        <p:sp>
          <p:nvSpPr>
            <p:cNvPr id="43" name="TextBox 42"/>
            <p:cNvSpPr txBox="1"/>
            <p:nvPr/>
          </p:nvSpPr>
          <p:spPr>
            <a:xfrm>
              <a:off x="5582019" y="425932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4</a:t>
              </a:r>
              <a:endParaRPr lang="en-US" sz="1200" dirty="0">
                <a:solidFill>
                  <a:prstClr val="black"/>
                </a:solidFill>
                <a:latin typeface="Calibri"/>
                <a:ea typeface="+mn-ea"/>
                <a:cs typeface="+mn-cs"/>
              </a:endParaRPr>
            </a:p>
          </p:txBody>
        </p:sp>
        <p:sp>
          <p:nvSpPr>
            <p:cNvPr id="46" name="TextBox 45"/>
            <p:cNvSpPr txBox="1"/>
            <p:nvPr/>
          </p:nvSpPr>
          <p:spPr>
            <a:xfrm>
              <a:off x="6568697" y="4172478"/>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1</a:t>
              </a:r>
              <a:endParaRPr lang="en-US" sz="1200" dirty="0">
                <a:solidFill>
                  <a:prstClr val="black"/>
                </a:solidFill>
                <a:latin typeface="Calibri"/>
                <a:ea typeface="+mn-ea"/>
                <a:cs typeface="+mn-cs"/>
              </a:endParaRPr>
            </a:p>
          </p:txBody>
        </p:sp>
        <p:sp>
          <p:nvSpPr>
            <p:cNvPr id="47" name="TextBox 46"/>
            <p:cNvSpPr txBox="1"/>
            <p:nvPr/>
          </p:nvSpPr>
          <p:spPr>
            <a:xfrm>
              <a:off x="6503997" y="4715694"/>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1</a:t>
              </a:r>
              <a:endParaRPr lang="en-US" sz="1200" dirty="0">
                <a:solidFill>
                  <a:prstClr val="black"/>
                </a:solidFill>
                <a:latin typeface="Calibri"/>
                <a:ea typeface="+mn-ea"/>
                <a:cs typeface="+mn-cs"/>
              </a:endParaRPr>
            </a:p>
          </p:txBody>
        </p:sp>
        <p:sp>
          <p:nvSpPr>
            <p:cNvPr id="48" name="TextBox 47"/>
            <p:cNvSpPr txBox="1"/>
            <p:nvPr/>
          </p:nvSpPr>
          <p:spPr>
            <a:xfrm>
              <a:off x="6157067" y="5063502"/>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1</a:t>
              </a:r>
              <a:endParaRPr lang="en-US" sz="1200" dirty="0">
                <a:solidFill>
                  <a:prstClr val="black"/>
                </a:solidFill>
                <a:latin typeface="Calibri"/>
                <a:ea typeface="+mn-ea"/>
                <a:cs typeface="+mn-cs"/>
              </a:endParaRPr>
            </a:p>
          </p:txBody>
        </p:sp>
        <p:sp>
          <p:nvSpPr>
            <p:cNvPr id="49" name="TextBox 48"/>
            <p:cNvSpPr txBox="1"/>
            <p:nvPr/>
          </p:nvSpPr>
          <p:spPr>
            <a:xfrm>
              <a:off x="5613294" y="5180289"/>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1</a:t>
              </a:r>
              <a:endParaRPr lang="en-US" sz="1200" dirty="0">
                <a:solidFill>
                  <a:prstClr val="black"/>
                </a:solidFill>
                <a:latin typeface="Calibri"/>
                <a:ea typeface="+mn-ea"/>
                <a:cs typeface="+mn-cs"/>
              </a:endParaRPr>
            </a:p>
          </p:txBody>
        </p:sp>
        <p:sp>
          <p:nvSpPr>
            <p:cNvPr id="51" name="TextBox 50"/>
            <p:cNvSpPr txBox="1"/>
            <p:nvPr/>
          </p:nvSpPr>
          <p:spPr>
            <a:xfrm>
              <a:off x="6501070" y="2373299"/>
              <a:ext cx="262662" cy="276999"/>
            </a:xfrm>
            <a:prstGeom prst="rect">
              <a:avLst/>
            </a:prstGeom>
            <a:noFill/>
          </p:spPr>
          <p:txBody>
            <a:bodyPr wrap="none" rtlCol="0">
              <a:spAutoFit/>
            </a:bodyPr>
            <a:lstStyle/>
            <a:p>
              <a:pPr defTabSz="457200" fontAlgn="auto">
                <a:spcBef>
                  <a:spcPts val="0"/>
                </a:spcBef>
                <a:spcAft>
                  <a:spcPts val="0"/>
                </a:spcAft>
              </a:pPr>
              <a:r>
                <a:rPr lang="en-US" sz="1200" dirty="0">
                  <a:solidFill>
                    <a:prstClr val="black"/>
                  </a:solidFill>
                  <a:latin typeface="Calibri"/>
                  <a:ea typeface="+mn-ea"/>
                  <a:cs typeface="+mn-cs"/>
                </a:rPr>
                <a:t>1</a:t>
              </a:r>
            </a:p>
          </p:txBody>
        </p:sp>
        <p:sp>
          <p:nvSpPr>
            <p:cNvPr id="52" name="TextBox 51"/>
            <p:cNvSpPr txBox="1"/>
            <p:nvPr/>
          </p:nvSpPr>
          <p:spPr>
            <a:xfrm>
              <a:off x="6490645" y="2970795"/>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0</a:t>
              </a:r>
              <a:endParaRPr lang="en-US" sz="1200" dirty="0">
                <a:solidFill>
                  <a:prstClr val="black"/>
                </a:solidFill>
                <a:latin typeface="Calibri"/>
                <a:ea typeface="+mn-ea"/>
                <a:cs typeface="+mn-cs"/>
              </a:endParaRPr>
            </a:p>
          </p:txBody>
        </p:sp>
        <p:sp>
          <p:nvSpPr>
            <p:cNvPr id="53" name="TextBox 52"/>
            <p:cNvSpPr txBox="1"/>
            <p:nvPr/>
          </p:nvSpPr>
          <p:spPr>
            <a:xfrm>
              <a:off x="5619878" y="1796167"/>
              <a:ext cx="262662" cy="276999"/>
            </a:xfrm>
            <a:prstGeom prst="rect">
              <a:avLst/>
            </a:prstGeom>
            <a:noFill/>
          </p:spPr>
          <p:txBody>
            <a:bodyPr wrap="none" rtlCol="0">
              <a:spAutoFit/>
            </a:bodyPr>
            <a:lstStyle/>
            <a:p>
              <a:pPr defTabSz="457200" fontAlgn="auto">
                <a:spcBef>
                  <a:spcPts val="0"/>
                </a:spcBef>
                <a:spcAft>
                  <a:spcPts val="0"/>
                </a:spcAft>
              </a:pPr>
              <a:r>
                <a:rPr lang="en-US" sz="1200" dirty="0">
                  <a:solidFill>
                    <a:prstClr val="black"/>
                  </a:solidFill>
                  <a:latin typeface="Calibri"/>
                  <a:ea typeface="+mn-ea"/>
                  <a:cs typeface="+mn-cs"/>
                </a:rPr>
                <a:t>0</a:t>
              </a:r>
            </a:p>
          </p:txBody>
        </p:sp>
      </p:grpSp>
      <p:sp>
        <p:nvSpPr>
          <p:cNvPr id="4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algn="ctr" defTabSz="457200" fontAlgn="auto">
              <a:spcAft>
                <a:spcPts val="0"/>
              </a:spcAft>
              <a:defRPr/>
            </a:pPr>
            <a:r>
              <a:rPr lang="en-US" sz="4400" dirty="0" smtClean="0">
                <a:solidFill>
                  <a:prstClr val="black"/>
                </a:solidFill>
                <a:latin typeface="Calibri"/>
                <a:ea typeface="+mn-ea"/>
                <a:cs typeface="+mn-cs"/>
              </a:rPr>
              <a:t>Inchworm Algorithm</a:t>
            </a:r>
            <a:endParaRPr lang="en-US" sz="4400" dirty="0">
              <a:solidFill>
                <a:prstClr val="black"/>
              </a:solidFill>
              <a:latin typeface="Calibri"/>
              <a:ea typeface="+mn-ea"/>
              <a:cs typeface="+mn-cs"/>
            </a:endParaRPr>
          </a:p>
        </p:txBody>
      </p:sp>
      <p:pic>
        <p:nvPicPr>
          <p:cNvPr id="54" name="Picture 53" descr="inchworm-logo-med.jpg"/>
          <p:cNvPicPr>
            <a:picLocks noChangeAspect="1"/>
          </p:cNvPicPr>
          <p:nvPr/>
        </p:nvPicPr>
        <p:blipFill>
          <a:blip r:embed="rId3"/>
          <a:stretch>
            <a:fillRect/>
          </a:stretch>
        </p:blipFill>
        <p:spPr>
          <a:xfrm>
            <a:off x="388540" y="165415"/>
            <a:ext cx="1159532" cy="1159532"/>
          </a:xfrm>
          <a:prstGeom prst="rect">
            <a:avLst/>
          </a:prstGeom>
        </p:spPr>
      </p:pic>
      <p:grpSp>
        <p:nvGrpSpPr>
          <p:cNvPr id="55" name="Group 54"/>
          <p:cNvGrpSpPr/>
          <p:nvPr/>
        </p:nvGrpSpPr>
        <p:grpSpPr>
          <a:xfrm>
            <a:off x="0" y="6396038"/>
            <a:ext cx="9144000" cy="461962"/>
            <a:chOff x="0" y="6396038"/>
            <a:chExt cx="9144000" cy="461962"/>
          </a:xfrm>
        </p:grpSpPr>
        <p:sp>
          <p:nvSpPr>
            <p:cNvPr id="56" name="Rectangle 55"/>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7" name="TextBox 56"/>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58" name="TextBox 57"/>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28541091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50000" decel="50000" fill="hold" grpId="0" nodeType="withEffect">
                                  <p:stCondLst>
                                    <p:cond delay="0"/>
                                  </p:stCondLst>
                                  <p:childTnLst>
                                    <p:animRot by="21600000">
                                      <p:cBhvr>
                                        <p:cTn id="6" dur="1000" fill="hold"/>
                                        <p:tgtEl>
                                          <p:spTgt spid="33"/>
                                        </p:tgtEl>
                                        <p:attrNameLst>
                                          <p:attrName>r</p:attrName>
                                        </p:attrNameLst>
                                      </p:cBhvr>
                                    </p:animRot>
                                  </p:childTnLst>
                                </p:cTn>
                              </p:par>
                            </p:childTnLst>
                          </p:cTn>
                        </p:par>
                        <p:par>
                          <p:cTn id="7" fill="hold">
                            <p:stCondLst>
                              <p:cond delay="1000"/>
                            </p:stCondLst>
                            <p:childTnLst>
                              <p:par>
                                <p:cTn id="8" presetID="9" presetClass="exit" presetSubtype="0" fill="hold" nodeType="afterEffect">
                                  <p:stCondLst>
                                    <p:cond delay="0"/>
                                  </p:stCondLst>
                                  <p:childTnLst>
                                    <p:animEffect transition="out" filter="dissolve">
                                      <p:cBhvr>
                                        <p:cTn id="9" dur="1000"/>
                                        <p:tgtEl>
                                          <p:spTgt spid="2"/>
                                        </p:tgtEl>
                                      </p:cBhvr>
                                    </p:animEffect>
                                    <p:set>
                                      <p:cBhvr>
                                        <p:cTn id="10"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46619" y="3354508"/>
            <a:ext cx="1069524"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GATTACA</a:t>
            </a:r>
            <a:endParaRPr lang="en-US" sz="1800" b="1" dirty="0">
              <a:solidFill>
                <a:srgbClr val="FF0000"/>
              </a:solidFill>
              <a:latin typeface="Calibri"/>
              <a:ea typeface="+mn-ea"/>
              <a:cs typeface="+mn-cs"/>
            </a:endParaRPr>
          </a:p>
        </p:txBody>
      </p:sp>
      <p:cxnSp>
        <p:nvCxnSpPr>
          <p:cNvPr id="6" name="Straight Connector 5"/>
          <p:cNvCxnSpPr>
            <a:stCxn id="4" idx="3"/>
          </p:cNvCxnSpPr>
          <p:nvPr/>
        </p:nvCxnSpPr>
        <p:spPr>
          <a:xfrm flipV="1">
            <a:off x="5216143" y="2963586"/>
            <a:ext cx="265643" cy="575588"/>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457756" y="2594254"/>
            <a:ext cx="330289"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G</a:t>
            </a:r>
            <a:endParaRPr lang="en-US" sz="1800" b="1" dirty="0">
              <a:solidFill>
                <a:srgbClr val="FF0000"/>
              </a:solidFill>
              <a:latin typeface="Calibri"/>
              <a:ea typeface="+mn-ea"/>
              <a:cs typeface="+mn-cs"/>
            </a:endParaRPr>
          </a:p>
        </p:txBody>
      </p:sp>
      <p:cxnSp>
        <p:nvCxnSpPr>
          <p:cNvPr id="29" name="Straight Connector 28"/>
          <p:cNvCxnSpPr/>
          <p:nvPr/>
        </p:nvCxnSpPr>
        <p:spPr>
          <a:xfrm rot="19305232" flipV="1">
            <a:off x="5611613" y="2268085"/>
            <a:ext cx="605536" cy="184666"/>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6158989" y="1731145"/>
            <a:ext cx="325730"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A</a:t>
            </a:r>
            <a:endParaRPr lang="en-US" sz="1800" b="1" dirty="0">
              <a:solidFill>
                <a:srgbClr val="FF0000"/>
              </a:solidFill>
              <a:latin typeface="Calibri"/>
              <a:ea typeface="+mn-ea"/>
              <a:cs typeface="+mn-cs"/>
            </a:endParaRPr>
          </a:p>
        </p:txBody>
      </p:sp>
      <p:sp>
        <p:nvSpPr>
          <p:cNvPr id="40" name="TextBox 39"/>
          <p:cNvSpPr txBox="1"/>
          <p:nvPr/>
        </p:nvSpPr>
        <p:spPr>
          <a:xfrm>
            <a:off x="5591584" y="277080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4</a:t>
            </a:r>
            <a:endParaRPr lang="en-US" sz="1200" dirty="0">
              <a:solidFill>
                <a:prstClr val="black"/>
              </a:solidFill>
              <a:latin typeface="Calibri"/>
              <a:ea typeface="+mn-ea"/>
              <a:cs typeface="+mn-cs"/>
            </a:endParaRPr>
          </a:p>
        </p:txBody>
      </p:sp>
      <p:sp>
        <p:nvSpPr>
          <p:cNvPr id="44" name="TextBox 43"/>
          <p:cNvSpPr txBox="1"/>
          <p:nvPr/>
        </p:nvSpPr>
        <p:spPr>
          <a:xfrm>
            <a:off x="5006233" y="358846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9</a:t>
            </a:r>
            <a:endParaRPr lang="en-US" sz="1200" dirty="0">
              <a:solidFill>
                <a:prstClr val="black"/>
              </a:solidFill>
              <a:latin typeface="Calibri"/>
              <a:ea typeface="+mn-ea"/>
              <a:cs typeface="+mn-cs"/>
            </a:endParaRPr>
          </a:p>
        </p:txBody>
      </p:sp>
      <p:sp>
        <p:nvSpPr>
          <p:cNvPr id="50" name="TextBox 49"/>
          <p:cNvSpPr txBox="1"/>
          <p:nvPr/>
        </p:nvSpPr>
        <p:spPr>
          <a:xfrm>
            <a:off x="6325248" y="191032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5</a:t>
            </a:r>
            <a:endParaRPr lang="en-US" sz="1200" dirty="0">
              <a:solidFill>
                <a:prstClr val="black"/>
              </a:solidFill>
              <a:latin typeface="Calibri"/>
              <a:ea typeface="+mn-ea"/>
              <a:cs typeface="+mn-cs"/>
            </a:endParaRPr>
          </a:p>
        </p:txBody>
      </p:sp>
      <p:grpSp>
        <p:nvGrpSpPr>
          <p:cNvPr id="2" name="Group 84"/>
          <p:cNvGrpSpPr/>
          <p:nvPr/>
        </p:nvGrpSpPr>
        <p:grpSpPr>
          <a:xfrm rot="19305232">
            <a:off x="6390157" y="1043659"/>
            <a:ext cx="605536" cy="1150689"/>
            <a:chOff x="5442973" y="3647467"/>
            <a:chExt cx="605536" cy="1150689"/>
          </a:xfrm>
        </p:grpSpPr>
        <p:cxnSp>
          <p:nvCxnSpPr>
            <p:cNvPr id="54" name="Straight Connector 53"/>
            <p:cNvCxnSpPr/>
            <p:nvPr/>
          </p:nvCxnSpPr>
          <p:spPr>
            <a:xfrm flipV="1">
              <a:off x="5442973" y="3647467"/>
              <a:ext cx="290740" cy="575588"/>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5442973" y="4038389"/>
              <a:ext cx="605536" cy="184666"/>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5442973" y="4223055"/>
              <a:ext cx="605536" cy="184666"/>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5442973" y="4223055"/>
              <a:ext cx="290740" cy="575101"/>
            </a:xfrm>
            <a:prstGeom prst="line">
              <a:avLst/>
            </a:prstGeom>
            <a:ln>
              <a:prstDash val="sysDot"/>
            </a:ln>
          </p:spPr>
          <p:style>
            <a:lnRef idx="2">
              <a:schemeClr val="accent1"/>
            </a:lnRef>
            <a:fillRef idx="0">
              <a:schemeClr val="accent1"/>
            </a:fillRef>
            <a:effectRef idx="1">
              <a:schemeClr val="accent1"/>
            </a:effectRef>
            <a:fontRef idx="minor">
              <a:schemeClr val="tx1"/>
            </a:fontRef>
          </p:style>
        </p:cxnSp>
      </p:grpSp>
      <p:sp>
        <p:nvSpPr>
          <p:cNvPr id="1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algn="ctr" defTabSz="457200" fontAlgn="auto">
              <a:spcAft>
                <a:spcPts val="0"/>
              </a:spcAft>
              <a:defRPr/>
            </a:pPr>
            <a:r>
              <a:rPr lang="en-US" sz="4400" dirty="0" smtClean="0">
                <a:solidFill>
                  <a:prstClr val="black"/>
                </a:solidFill>
                <a:latin typeface="Calibri"/>
                <a:ea typeface="+mn-ea"/>
                <a:cs typeface="+mn-cs"/>
              </a:rPr>
              <a:t>Inchworm Algorithm</a:t>
            </a:r>
            <a:endParaRPr lang="en-US" sz="4400" dirty="0">
              <a:solidFill>
                <a:prstClr val="black"/>
              </a:solidFill>
              <a:latin typeface="Calibri"/>
              <a:ea typeface="+mn-ea"/>
              <a:cs typeface="+mn-cs"/>
            </a:endParaRPr>
          </a:p>
        </p:txBody>
      </p:sp>
      <p:pic>
        <p:nvPicPr>
          <p:cNvPr id="16" name="Picture 15" descr="inchworm-logo-med.jpg"/>
          <p:cNvPicPr>
            <a:picLocks noChangeAspect="1"/>
          </p:cNvPicPr>
          <p:nvPr/>
        </p:nvPicPr>
        <p:blipFill>
          <a:blip r:embed="rId3"/>
          <a:stretch>
            <a:fillRect/>
          </a:stretch>
        </p:blipFill>
        <p:spPr>
          <a:xfrm>
            <a:off x="388540" y="165415"/>
            <a:ext cx="1159532" cy="1159532"/>
          </a:xfrm>
          <a:prstGeom prst="rect">
            <a:avLst/>
          </a:prstGeom>
        </p:spPr>
      </p:pic>
      <p:grpSp>
        <p:nvGrpSpPr>
          <p:cNvPr id="18" name="Group 17"/>
          <p:cNvGrpSpPr/>
          <p:nvPr/>
        </p:nvGrpSpPr>
        <p:grpSpPr>
          <a:xfrm>
            <a:off x="0" y="6396038"/>
            <a:ext cx="9144000" cy="461962"/>
            <a:chOff x="0" y="6396038"/>
            <a:chExt cx="9144000" cy="461962"/>
          </a:xfrm>
        </p:grpSpPr>
        <p:sp>
          <p:nvSpPr>
            <p:cNvPr id="19" name="Rectangle 18"/>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0" name="TextBox 19"/>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21" name="TextBox 20"/>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228916072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46619" y="3354508"/>
            <a:ext cx="1069524"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GATTACA</a:t>
            </a:r>
            <a:endParaRPr lang="en-US" sz="1800" b="1" dirty="0">
              <a:solidFill>
                <a:srgbClr val="FF0000"/>
              </a:solidFill>
              <a:latin typeface="Calibri"/>
              <a:ea typeface="+mn-ea"/>
              <a:cs typeface="+mn-cs"/>
            </a:endParaRPr>
          </a:p>
        </p:txBody>
      </p:sp>
      <p:cxnSp>
        <p:nvCxnSpPr>
          <p:cNvPr id="6" name="Straight Connector 5"/>
          <p:cNvCxnSpPr>
            <a:stCxn id="4" idx="3"/>
          </p:cNvCxnSpPr>
          <p:nvPr/>
        </p:nvCxnSpPr>
        <p:spPr>
          <a:xfrm flipV="1">
            <a:off x="5216143" y="2963586"/>
            <a:ext cx="265643" cy="575588"/>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457756" y="2594254"/>
            <a:ext cx="330289"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G</a:t>
            </a:r>
            <a:endParaRPr lang="en-US" sz="1800" b="1" dirty="0">
              <a:solidFill>
                <a:srgbClr val="FF0000"/>
              </a:solidFill>
              <a:latin typeface="Calibri"/>
              <a:ea typeface="+mn-ea"/>
              <a:cs typeface="+mn-cs"/>
            </a:endParaRPr>
          </a:p>
        </p:txBody>
      </p:sp>
      <p:cxnSp>
        <p:nvCxnSpPr>
          <p:cNvPr id="29" name="Straight Connector 28"/>
          <p:cNvCxnSpPr/>
          <p:nvPr/>
        </p:nvCxnSpPr>
        <p:spPr>
          <a:xfrm rot="19305232" flipV="1">
            <a:off x="5611613" y="2268085"/>
            <a:ext cx="605536" cy="184666"/>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6158989" y="1731145"/>
            <a:ext cx="325730"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A</a:t>
            </a:r>
            <a:endParaRPr lang="en-US" sz="1800" b="1" dirty="0">
              <a:solidFill>
                <a:srgbClr val="FF0000"/>
              </a:solidFill>
              <a:latin typeface="Calibri"/>
              <a:ea typeface="+mn-ea"/>
              <a:cs typeface="+mn-cs"/>
            </a:endParaRPr>
          </a:p>
        </p:txBody>
      </p:sp>
      <p:sp>
        <p:nvSpPr>
          <p:cNvPr id="40" name="TextBox 39"/>
          <p:cNvSpPr txBox="1"/>
          <p:nvPr/>
        </p:nvSpPr>
        <p:spPr>
          <a:xfrm>
            <a:off x="5591584" y="277080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4</a:t>
            </a:r>
            <a:endParaRPr lang="en-US" sz="1200" dirty="0">
              <a:solidFill>
                <a:prstClr val="black"/>
              </a:solidFill>
              <a:latin typeface="Calibri"/>
              <a:ea typeface="+mn-ea"/>
              <a:cs typeface="+mn-cs"/>
            </a:endParaRPr>
          </a:p>
        </p:txBody>
      </p:sp>
      <p:sp>
        <p:nvSpPr>
          <p:cNvPr id="44" name="TextBox 43"/>
          <p:cNvSpPr txBox="1"/>
          <p:nvPr/>
        </p:nvSpPr>
        <p:spPr>
          <a:xfrm>
            <a:off x="5006233" y="358846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9</a:t>
            </a:r>
            <a:endParaRPr lang="en-US" sz="1200" dirty="0">
              <a:solidFill>
                <a:prstClr val="black"/>
              </a:solidFill>
              <a:latin typeface="Calibri"/>
              <a:ea typeface="+mn-ea"/>
              <a:cs typeface="+mn-cs"/>
            </a:endParaRPr>
          </a:p>
        </p:txBody>
      </p:sp>
      <p:sp>
        <p:nvSpPr>
          <p:cNvPr id="50" name="TextBox 49"/>
          <p:cNvSpPr txBox="1"/>
          <p:nvPr/>
        </p:nvSpPr>
        <p:spPr>
          <a:xfrm>
            <a:off x="6325248" y="191032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5</a:t>
            </a:r>
            <a:endParaRPr lang="en-US" sz="1200" dirty="0">
              <a:solidFill>
                <a:prstClr val="black"/>
              </a:solidFill>
              <a:latin typeface="Calibri"/>
              <a:ea typeface="+mn-ea"/>
              <a:cs typeface="+mn-cs"/>
            </a:endParaRPr>
          </a:p>
        </p:txBody>
      </p:sp>
      <p:grpSp>
        <p:nvGrpSpPr>
          <p:cNvPr id="2" name="Group 84"/>
          <p:cNvGrpSpPr/>
          <p:nvPr/>
        </p:nvGrpSpPr>
        <p:grpSpPr>
          <a:xfrm rot="19305232">
            <a:off x="6390157" y="1043659"/>
            <a:ext cx="605536" cy="1150689"/>
            <a:chOff x="5442973" y="3647467"/>
            <a:chExt cx="605536" cy="1150689"/>
          </a:xfrm>
        </p:grpSpPr>
        <p:cxnSp>
          <p:nvCxnSpPr>
            <p:cNvPr id="54" name="Straight Connector 53"/>
            <p:cNvCxnSpPr/>
            <p:nvPr/>
          </p:nvCxnSpPr>
          <p:spPr>
            <a:xfrm flipV="1">
              <a:off x="5442973" y="3647467"/>
              <a:ext cx="290740" cy="575588"/>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5442973" y="4038389"/>
              <a:ext cx="605536" cy="184666"/>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5442973" y="4223055"/>
              <a:ext cx="605536" cy="184666"/>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5442973" y="4223055"/>
              <a:ext cx="290740" cy="575101"/>
            </a:xfrm>
            <a:prstGeom prst="line">
              <a:avLst/>
            </a:prstGeom>
            <a:ln>
              <a:prstDash val="sysDot"/>
            </a:ln>
          </p:spPr>
          <p:style>
            <a:lnRef idx="2">
              <a:schemeClr val="accent1"/>
            </a:lnRef>
            <a:fillRef idx="0">
              <a:schemeClr val="accent1"/>
            </a:fillRef>
            <a:effectRef idx="1">
              <a:schemeClr val="accent1"/>
            </a:effectRef>
            <a:fontRef idx="minor">
              <a:schemeClr val="tx1"/>
            </a:fontRef>
          </p:style>
        </p:cxnSp>
      </p:grpSp>
      <p:grpSp>
        <p:nvGrpSpPr>
          <p:cNvPr id="3" name="Group 53"/>
          <p:cNvGrpSpPr/>
          <p:nvPr/>
        </p:nvGrpSpPr>
        <p:grpSpPr>
          <a:xfrm rot="164340" flipH="1">
            <a:off x="3448217" y="2978034"/>
            <a:ext cx="605536" cy="1150689"/>
            <a:chOff x="5442973" y="3647467"/>
            <a:chExt cx="605536" cy="1150689"/>
          </a:xfrm>
        </p:grpSpPr>
        <p:cxnSp>
          <p:nvCxnSpPr>
            <p:cNvPr id="16" name="Straight Connector 15"/>
            <p:cNvCxnSpPr/>
            <p:nvPr/>
          </p:nvCxnSpPr>
          <p:spPr>
            <a:xfrm flipV="1">
              <a:off x="5442973" y="3647467"/>
              <a:ext cx="290740" cy="575588"/>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5442973" y="4038389"/>
              <a:ext cx="605536" cy="184666"/>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442973" y="4223055"/>
              <a:ext cx="605536" cy="184666"/>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442973" y="4223055"/>
              <a:ext cx="290740" cy="575101"/>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grpSp>
      <p:sp>
        <p:nvSpPr>
          <p:cNvPr id="21" name="TextBox 20"/>
          <p:cNvSpPr txBox="1"/>
          <p:nvPr/>
        </p:nvSpPr>
        <p:spPr>
          <a:xfrm>
            <a:off x="3481116" y="4046816"/>
            <a:ext cx="330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G</a:t>
            </a:r>
            <a:endParaRPr lang="en-US" sz="1800" dirty="0">
              <a:solidFill>
                <a:prstClr val="black"/>
              </a:solidFill>
              <a:latin typeface="Calibri"/>
              <a:ea typeface="+mn-ea"/>
              <a:cs typeface="+mn-cs"/>
            </a:endParaRPr>
          </a:p>
        </p:txBody>
      </p:sp>
      <p:sp>
        <p:nvSpPr>
          <p:cNvPr id="22" name="TextBox 21"/>
          <p:cNvSpPr txBox="1"/>
          <p:nvPr/>
        </p:nvSpPr>
        <p:spPr>
          <a:xfrm>
            <a:off x="3164917" y="3564012"/>
            <a:ext cx="31822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A</a:t>
            </a:r>
            <a:endParaRPr lang="en-US" sz="1800" dirty="0">
              <a:solidFill>
                <a:prstClr val="black"/>
              </a:solidFill>
              <a:latin typeface="Calibri"/>
              <a:ea typeface="+mn-ea"/>
              <a:cs typeface="+mn-cs"/>
            </a:endParaRPr>
          </a:p>
        </p:txBody>
      </p:sp>
      <p:sp>
        <p:nvSpPr>
          <p:cNvPr id="23" name="TextBox 22"/>
          <p:cNvSpPr txBox="1"/>
          <p:nvPr/>
        </p:nvSpPr>
        <p:spPr>
          <a:xfrm>
            <a:off x="3175772" y="3102273"/>
            <a:ext cx="366804" cy="369332"/>
          </a:xfrm>
          <a:prstGeom prst="rect">
            <a:avLst/>
          </a:prstGeom>
          <a:noFill/>
        </p:spPr>
        <p:txBody>
          <a:bodyPr wrap="squar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T</a:t>
            </a:r>
            <a:endParaRPr lang="en-US" sz="1800" dirty="0">
              <a:solidFill>
                <a:prstClr val="black"/>
              </a:solidFill>
              <a:latin typeface="Calibri"/>
              <a:ea typeface="+mn-ea"/>
              <a:cs typeface="+mn-cs"/>
            </a:endParaRPr>
          </a:p>
        </p:txBody>
      </p:sp>
      <p:sp>
        <p:nvSpPr>
          <p:cNvPr id="24" name="TextBox 23"/>
          <p:cNvSpPr txBox="1"/>
          <p:nvPr/>
        </p:nvSpPr>
        <p:spPr>
          <a:xfrm>
            <a:off x="3494001" y="2566079"/>
            <a:ext cx="312906"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C</a:t>
            </a:r>
            <a:endParaRPr lang="en-US" sz="1800" dirty="0">
              <a:solidFill>
                <a:prstClr val="black"/>
              </a:solidFill>
              <a:latin typeface="Calibri"/>
              <a:ea typeface="+mn-ea"/>
              <a:cs typeface="+mn-cs"/>
            </a:endParaRPr>
          </a:p>
        </p:txBody>
      </p:sp>
      <p:sp>
        <p:nvSpPr>
          <p:cNvPr id="35" name="TextBox 34"/>
          <p:cNvSpPr txBox="1"/>
          <p:nvPr/>
        </p:nvSpPr>
        <p:spPr>
          <a:xfrm>
            <a:off x="3295510" y="3737438"/>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6</a:t>
            </a:r>
            <a:endParaRPr lang="en-US" sz="1200" dirty="0">
              <a:solidFill>
                <a:prstClr val="black"/>
              </a:solidFill>
              <a:latin typeface="Calibri"/>
              <a:ea typeface="+mn-ea"/>
              <a:cs typeface="+mn-cs"/>
            </a:endParaRPr>
          </a:p>
        </p:txBody>
      </p:sp>
      <p:sp>
        <p:nvSpPr>
          <p:cNvPr id="36" name="TextBox 35"/>
          <p:cNvSpPr txBox="1"/>
          <p:nvPr/>
        </p:nvSpPr>
        <p:spPr>
          <a:xfrm>
            <a:off x="3614944" y="4236859"/>
            <a:ext cx="262662" cy="276999"/>
          </a:xfrm>
          <a:prstGeom prst="rect">
            <a:avLst/>
          </a:prstGeom>
          <a:noFill/>
        </p:spPr>
        <p:txBody>
          <a:bodyPr wrap="none" rtlCol="0">
            <a:spAutoFit/>
          </a:bodyPr>
          <a:lstStyle/>
          <a:p>
            <a:pPr defTabSz="457200" fontAlgn="auto">
              <a:spcBef>
                <a:spcPts val="0"/>
              </a:spcBef>
              <a:spcAft>
                <a:spcPts val="0"/>
              </a:spcAft>
            </a:pPr>
            <a:r>
              <a:rPr lang="en-US" sz="1200" dirty="0">
                <a:solidFill>
                  <a:prstClr val="black"/>
                </a:solidFill>
                <a:latin typeface="Calibri"/>
                <a:ea typeface="+mn-ea"/>
                <a:cs typeface="+mn-cs"/>
              </a:rPr>
              <a:t>1</a:t>
            </a:r>
          </a:p>
        </p:txBody>
      </p:sp>
      <p:sp>
        <p:nvSpPr>
          <p:cNvPr id="37" name="TextBox 36"/>
          <p:cNvSpPr txBox="1"/>
          <p:nvPr/>
        </p:nvSpPr>
        <p:spPr>
          <a:xfrm>
            <a:off x="3263904" y="3300611"/>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0</a:t>
            </a:r>
            <a:endParaRPr lang="en-US" sz="1200" dirty="0">
              <a:solidFill>
                <a:prstClr val="black"/>
              </a:solidFill>
              <a:latin typeface="Calibri"/>
              <a:ea typeface="+mn-ea"/>
              <a:cs typeface="+mn-cs"/>
            </a:endParaRPr>
          </a:p>
        </p:txBody>
      </p:sp>
      <p:sp>
        <p:nvSpPr>
          <p:cNvPr id="38" name="TextBox 37"/>
          <p:cNvSpPr txBox="1"/>
          <p:nvPr/>
        </p:nvSpPr>
        <p:spPr>
          <a:xfrm>
            <a:off x="3633404" y="2725659"/>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0</a:t>
            </a:r>
            <a:endParaRPr lang="en-US" sz="1200" dirty="0">
              <a:solidFill>
                <a:prstClr val="black"/>
              </a:solidFill>
              <a:latin typeface="Calibri"/>
              <a:ea typeface="+mn-ea"/>
              <a:cs typeface="+mn-cs"/>
            </a:endParaRPr>
          </a:p>
        </p:txBody>
      </p:sp>
      <p:sp>
        <p:nvSpPr>
          <p:cNvPr id="2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algn="ctr" defTabSz="457200" fontAlgn="auto">
              <a:spcAft>
                <a:spcPts val="0"/>
              </a:spcAft>
              <a:defRPr/>
            </a:pPr>
            <a:r>
              <a:rPr lang="en-US" sz="4400" dirty="0" smtClean="0">
                <a:solidFill>
                  <a:prstClr val="black"/>
                </a:solidFill>
                <a:latin typeface="Calibri"/>
                <a:ea typeface="+mn-ea"/>
                <a:cs typeface="+mn-cs"/>
              </a:rPr>
              <a:t>Inchworm Algorithm</a:t>
            </a:r>
            <a:endParaRPr lang="en-US" sz="4400" dirty="0">
              <a:solidFill>
                <a:prstClr val="black"/>
              </a:solidFill>
              <a:latin typeface="Calibri"/>
              <a:ea typeface="+mn-ea"/>
              <a:cs typeface="+mn-cs"/>
            </a:endParaRPr>
          </a:p>
        </p:txBody>
      </p:sp>
      <p:pic>
        <p:nvPicPr>
          <p:cNvPr id="30" name="Picture 29" descr="inchworm-logo-med.jpg"/>
          <p:cNvPicPr>
            <a:picLocks noChangeAspect="1"/>
          </p:cNvPicPr>
          <p:nvPr/>
        </p:nvPicPr>
        <p:blipFill>
          <a:blip r:embed="rId3"/>
          <a:stretch>
            <a:fillRect/>
          </a:stretch>
        </p:blipFill>
        <p:spPr>
          <a:xfrm>
            <a:off x="388540" y="165415"/>
            <a:ext cx="1159532" cy="1159532"/>
          </a:xfrm>
          <a:prstGeom prst="rect">
            <a:avLst/>
          </a:prstGeom>
        </p:spPr>
      </p:pic>
      <p:grpSp>
        <p:nvGrpSpPr>
          <p:cNvPr id="31" name="Group 30"/>
          <p:cNvGrpSpPr/>
          <p:nvPr/>
        </p:nvGrpSpPr>
        <p:grpSpPr>
          <a:xfrm>
            <a:off x="0" y="6396038"/>
            <a:ext cx="9144000" cy="461962"/>
            <a:chOff x="0" y="6396038"/>
            <a:chExt cx="9144000" cy="461962"/>
          </a:xfrm>
        </p:grpSpPr>
        <p:sp>
          <p:nvSpPr>
            <p:cNvPr id="32" name="Rectangle 31"/>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34" name="TextBox 33"/>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39" name="TextBox 38"/>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7758817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46619" y="3354508"/>
            <a:ext cx="1069524"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GATTACA</a:t>
            </a:r>
            <a:endParaRPr lang="en-US" sz="1800" b="1" dirty="0">
              <a:solidFill>
                <a:srgbClr val="FF0000"/>
              </a:solidFill>
              <a:latin typeface="Calibri"/>
              <a:ea typeface="+mn-ea"/>
              <a:cs typeface="+mn-cs"/>
            </a:endParaRPr>
          </a:p>
        </p:txBody>
      </p:sp>
      <p:cxnSp>
        <p:nvCxnSpPr>
          <p:cNvPr id="6" name="Straight Connector 5"/>
          <p:cNvCxnSpPr>
            <a:stCxn id="4" idx="3"/>
          </p:cNvCxnSpPr>
          <p:nvPr/>
        </p:nvCxnSpPr>
        <p:spPr>
          <a:xfrm flipV="1">
            <a:off x="5216143" y="2963586"/>
            <a:ext cx="265643" cy="575588"/>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457756" y="2594254"/>
            <a:ext cx="330289"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G</a:t>
            </a:r>
            <a:endParaRPr lang="en-US" sz="1800" b="1" dirty="0">
              <a:solidFill>
                <a:srgbClr val="FF0000"/>
              </a:solidFill>
              <a:latin typeface="Calibri"/>
              <a:ea typeface="+mn-ea"/>
              <a:cs typeface="+mn-cs"/>
            </a:endParaRPr>
          </a:p>
        </p:txBody>
      </p:sp>
      <p:cxnSp>
        <p:nvCxnSpPr>
          <p:cNvPr id="29" name="Straight Connector 28"/>
          <p:cNvCxnSpPr/>
          <p:nvPr/>
        </p:nvCxnSpPr>
        <p:spPr>
          <a:xfrm rot="19305232" flipV="1">
            <a:off x="5611613" y="2268085"/>
            <a:ext cx="605536" cy="184666"/>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6158989" y="1731145"/>
            <a:ext cx="325730"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A</a:t>
            </a:r>
            <a:endParaRPr lang="en-US" sz="1800" b="1" dirty="0">
              <a:solidFill>
                <a:srgbClr val="FF0000"/>
              </a:solidFill>
              <a:latin typeface="Calibri"/>
              <a:ea typeface="+mn-ea"/>
              <a:cs typeface="+mn-cs"/>
            </a:endParaRPr>
          </a:p>
        </p:txBody>
      </p:sp>
      <p:sp>
        <p:nvSpPr>
          <p:cNvPr id="40" name="TextBox 39"/>
          <p:cNvSpPr txBox="1"/>
          <p:nvPr/>
        </p:nvSpPr>
        <p:spPr>
          <a:xfrm>
            <a:off x="5591584" y="277080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4</a:t>
            </a:r>
            <a:endParaRPr lang="en-US" sz="1200" dirty="0">
              <a:solidFill>
                <a:prstClr val="black"/>
              </a:solidFill>
              <a:latin typeface="Calibri"/>
              <a:ea typeface="+mn-ea"/>
              <a:cs typeface="+mn-cs"/>
            </a:endParaRPr>
          </a:p>
        </p:txBody>
      </p:sp>
      <p:sp>
        <p:nvSpPr>
          <p:cNvPr id="44" name="TextBox 43"/>
          <p:cNvSpPr txBox="1"/>
          <p:nvPr/>
        </p:nvSpPr>
        <p:spPr>
          <a:xfrm>
            <a:off x="5006233" y="358846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9</a:t>
            </a:r>
            <a:endParaRPr lang="en-US" sz="1200" dirty="0">
              <a:solidFill>
                <a:prstClr val="black"/>
              </a:solidFill>
              <a:latin typeface="Calibri"/>
              <a:ea typeface="+mn-ea"/>
              <a:cs typeface="+mn-cs"/>
            </a:endParaRPr>
          </a:p>
        </p:txBody>
      </p:sp>
      <p:sp>
        <p:nvSpPr>
          <p:cNvPr id="50" name="TextBox 49"/>
          <p:cNvSpPr txBox="1"/>
          <p:nvPr/>
        </p:nvSpPr>
        <p:spPr>
          <a:xfrm>
            <a:off x="6325248" y="1910326"/>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5</a:t>
            </a:r>
            <a:endParaRPr lang="en-US" sz="1200" dirty="0">
              <a:solidFill>
                <a:prstClr val="black"/>
              </a:solidFill>
              <a:latin typeface="Calibri"/>
              <a:ea typeface="+mn-ea"/>
              <a:cs typeface="+mn-cs"/>
            </a:endParaRPr>
          </a:p>
        </p:txBody>
      </p:sp>
      <p:grpSp>
        <p:nvGrpSpPr>
          <p:cNvPr id="2" name="Group 84"/>
          <p:cNvGrpSpPr/>
          <p:nvPr/>
        </p:nvGrpSpPr>
        <p:grpSpPr>
          <a:xfrm rot="19305232">
            <a:off x="6390157" y="1043659"/>
            <a:ext cx="605536" cy="1150689"/>
            <a:chOff x="5442973" y="3647467"/>
            <a:chExt cx="605536" cy="1150689"/>
          </a:xfrm>
        </p:grpSpPr>
        <p:cxnSp>
          <p:nvCxnSpPr>
            <p:cNvPr id="54" name="Straight Connector 53"/>
            <p:cNvCxnSpPr/>
            <p:nvPr/>
          </p:nvCxnSpPr>
          <p:spPr>
            <a:xfrm flipV="1">
              <a:off x="5442973" y="3647467"/>
              <a:ext cx="290740" cy="575588"/>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5442973" y="4038389"/>
              <a:ext cx="605536" cy="184666"/>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5442973" y="4223055"/>
              <a:ext cx="605536" cy="184666"/>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5442973" y="4223055"/>
              <a:ext cx="290740" cy="575101"/>
            </a:xfrm>
            <a:prstGeom prst="line">
              <a:avLst/>
            </a:prstGeom>
            <a:ln>
              <a:prstDash val="sysDot"/>
            </a:ln>
          </p:spPr>
          <p:style>
            <a:lnRef idx="2">
              <a:schemeClr val="accent1"/>
            </a:lnRef>
            <a:fillRef idx="0">
              <a:schemeClr val="accent1"/>
            </a:fillRef>
            <a:effectRef idx="1">
              <a:schemeClr val="accent1"/>
            </a:effectRef>
            <a:fontRef idx="minor">
              <a:schemeClr val="tx1"/>
            </a:fontRef>
          </p:style>
        </p:cxnSp>
      </p:grpSp>
      <p:cxnSp>
        <p:nvCxnSpPr>
          <p:cNvPr id="19" name="Straight Connector 18"/>
          <p:cNvCxnSpPr/>
          <p:nvPr/>
        </p:nvCxnSpPr>
        <p:spPr>
          <a:xfrm rot="164340" flipH="1">
            <a:off x="3443793" y="3553516"/>
            <a:ext cx="605536" cy="184666"/>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164917" y="3564012"/>
            <a:ext cx="325730"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A</a:t>
            </a:r>
            <a:endParaRPr lang="en-US" sz="1800" b="1" dirty="0">
              <a:solidFill>
                <a:srgbClr val="FF0000"/>
              </a:solidFill>
              <a:latin typeface="Calibri"/>
              <a:ea typeface="+mn-ea"/>
              <a:cs typeface="+mn-cs"/>
            </a:endParaRPr>
          </a:p>
        </p:txBody>
      </p:sp>
      <p:sp>
        <p:nvSpPr>
          <p:cNvPr id="35" name="TextBox 34"/>
          <p:cNvSpPr txBox="1"/>
          <p:nvPr/>
        </p:nvSpPr>
        <p:spPr>
          <a:xfrm>
            <a:off x="3295510" y="3737438"/>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6</a:t>
            </a:r>
            <a:endParaRPr lang="en-US" sz="1200" dirty="0">
              <a:solidFill>
                <a:prstClr val="black"/>
              </a:solidFill>
              <a:latin typeface="Calibri"/>
              <a:ea typeface="+mn-ea"/>
              <a:cs typeface="+mn-cs"/>
            </a:endParaRPr>
          </a:p>
        </p:txBody>
      </p:sp>
      <p:cxnSp>
        <p:nvCxnSpPr>
          <p:cNvPr id="32" name="Straight Connector 31"/>
          <p:cNvCxnSpPr/>
          <p:nvPr/>
        </p:nvCxnSpPr>
        <p:spPr>
          <a:xfrm rot="20597685" flipH="1">
            <a:off x="2580554" y="3932650"/>
            <a:ext cx="605536" cy="184666"/>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270272" y="4102746"/>
            <a:ext cx="325730"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srgbClr val="FF0000"/>
                </a:solidFill>
                <a:latin typeface="Calibri"/>
                <a:ea typeface="+mn-ea"/>
                <a:cs typeface="+mn-cs"/>
              </a:rPr>
              <a:t>A</a:t>
            </a:r>
            <a:endParaRPr lang="en-US" sz="1800" b="1" dirty="0">
              <a:solidFill>
                <a:srgbClr val="FF0000"/>
              </a:solidFill>
              <a:latin typeface="Calibri"/>
              <a:ea typeface="+mn-ea"/>
              <a:cs typeface="+mn-cs"/>
            </a:endParaRPr>
          </a:p>
        </p:txBody>
      </p:sp>
      <p:sp>
        <p:nvSpPr>
          <p:cNvPr id="46" name="TextBox 45"/>
          <p:cNvSpPr txBox="1"/>
          <p:nvPr/>
        </p:nvSpPr>
        <p:spPr>
          <a:xfrm>
            <a:off x="2460582" y="4342790"/>
            <a:ext cx="262662" cy="276999"/>
          </a:xfrm>
          <a:prstGeom prst="rect">
            <a:avLst/>
          </a:prstGeom>
          <a:noFill/>
        </p:spPr>
        <p:txBody>
          <a:bodyPr wrap="none" rtlCol="0">
            <a:spAutoFit/>
          </a:bodyPr>
          <a:lstStyle/>
          <a:p>
            <a:pPr defTabSz="457200" fontAlgn="auto">
              <a:spcBef>
                <a:spcPts val="0"/>
              </a:spcBef>
              <a:spcAft>
                <a:spcPts val="0"/>
              </a:spcAft>
            </a:pPr>
            <a:r>
              <a:rPr lang="en-US" sz="1200" dirty="0" smtClean="0">
                <a:solidFill>
                  <a:prstClr val="black"/>
                </a:solidFill>
                <a:latin typeface="Calibri"/>
                <a:ea typeface="+mn-ea"/>
                <a:cs typeface="+mn-cs"/>
              </a:rPr>
              <a:t>7</a:t>
            </a:r>
            <a:endParaRPr lang="en-US" sz="1200" dirty="0">
              <a:solidFill>
                <a:prstClr val="black"/>
              </a:solidFill>
              <a:latin typeface="Calibri"/>
              <a:ea typeface="+mn-ea"/>
              <a:cs typeface="+mn-cs"/>
            </a:endParaRPr>
          </a:p>
        </p:txBody>
      </p:sp>
      <p:grpSp>
        <p:nvGrpSpPr>
          <p:cNvPr id="3" name="Group 79"/>
          <p:cNvGrpSpPr/>
          <p:nvPr/>
        </p:nvGrpSpPr>
        <p:grpSpPr>
          <a:xfrm rot="20597685" flipH="1">
            <a:off x="1702442" y="3912264"/>
            <a:ext cx="605536" cy="1150689"/>
            <a:chOff x="5442973" y="3647467"/>
            <a:chExt cx="605536" cy="1150689"/>
          </a:xfrm>
        </p:grpSpPr>
        <p:cxnSp>
          <p:nvCxnSpPr>
            <p:cNvPr id="37" name="Straight Connector 36"/>
            <p:cNvCxnSpPr/>
            <p:nvPr/>
          </p:nvCxnSpPr>
          <p:spPr>
            <a:xfrm flipV="1">
              <a:off x="5442973" y="3647467"/>
              <a:ext cx="290740" cy="575588"/>
            </a:xfrm>
            <a:prstGeom prst="line">
              <a:avLst/>
            </a:prstGeom>
            <a:ln>
              <a:solidFill>
                <a:srgbClr val="660066"/>
              </a:solidFill>
              <a:prstDash val="sysDot"/>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5442973" y="4038389"/>
              <a:ext cx="605536" cy="184666"/>
            </a:xfrm>
            <a:prstGeom prst="line">
              <a:avLst/>
            </a:prstGeom>
            <a:ln>
              <a:solidFill>
                <a:srgbClr val="660066"/>
              </a:solidFill>
              <a:prstDash val="sysDot"/>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5442973" y="4223055"/>
              <a:ext cx="605536" cy="184666"/>
            </a:xfrm>
            <a:prstGeom prst="line">
              <a:avLst/>
            </a:prstGeom>
            <a:ln>
              <a:solidFill>
                <a:srgbClr val="660066"/>
              </a:solidFill>
              <a:prstDash val="sysDot"/>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5442973" y="4223055"/>
              <a:ext cx="290740" cy="575101"/>
            </a:xfrm>
            <a:prstGeom prst="line">
              <a:avLst/>
            </a:prstGeom>
            <a:ln>
              <a:solidFill>
                <a:srgbClr val="660066"/>
              </a:solidFill>
              <a:prstDash val="sysDot"/>
            </a:ln>
          </p:spPr>
          <p:style>
            <a:lnRef idx="2">
              <a:schemeClr val="accent1"/>
            </a:lnRef>
            <a:fillRef idx="0">
              <a:schemeClr val="accent1"/>
            </a:fillRef>
            <a:effectRef idx="1">
              <a:schemeClr val="accent1"/>
            </a:effectRef>
            <a:fontRef idx="minor">
              <a:schemeClr val="tx1"/>
            </a:fontRef>
          </p:style>
        </p:cxnSp>
      </p:grpSp>
      <p:sp>
        <p:nvSpPr>
          <p:cNvPr id="26"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algn="ctr" defTabSz="457200" fontAlgn="auto">
              <a:spcAft>
                <a:spcPts val="0"/>
              </a:spcAft>
              <a:defRPr/>
            </a:pPr>
            <a:r>
              <a:rPr lang="en-US" sz="4400" dirty="0" smtClean="0">
                <a:solidFill>
                  <a:prstClr val="black"/>
                </a:solidFill>
                <a:latin typeface="Calibri"/>
                <a:ea typeface="+mn-ea"/>
                <a:cs typeface="+mn-cs"/>
              </a:rPr>
              <a:t>Inchworm Algorithm</a:t>
            </a:r>
            <a:endParaRPr lang="en-US" sz="4400" dirty="0">
              <a:solidFill>
                <a:prstClr val="black"/>
              </a:solidFill>
              <a:latin typeface="Calibri"/>
              <a:ea typeface="+mn-ea"/>
              <a:cs typeface="+mn-cs"/>
            </a:endParaRPr>
          </a:p>
        </p:txBody>
      </p:sp>
      <p:sp>
        <p:nvSpPr>
          <p:cNvPr id="27" name="TextBox 26"/>
          <p:cNvSpPr txBox="1"/>
          <p:nvPr/>
        </p:nvSpPr>
        <p:spPr>
          <a:xfrm>
            <a:off x="908266" y="6043656"/>
            <a:ext cx="7602437" cy="400110"/>
          </a:xfrm>
          <a:prstGeom prst="rect">
            <a:avLst/>
          </a:prstGeom>
          <a:noFill/>
        </p:spPr>
        <p:txBody>
          <a:bodyPr wrap="none" rtlCol="0">
            <a:spAutoFit/>
          </a:bodyPr>
          <a:lstStyle/>
          <a:p>
            <a:pPr defTabSz="457200" fontAlgn="auto">
              <a:spcBef>
                <a:spcPts val="0"/>
              </a:spcBef>
              <a:spcAft>
                <a:spcPts val="0"/>
              </a:spcAft>
            </a:pPr>
            <a:r>
              <a:rPr lang="en-US" sz="2000" dirty="0" smtClean="0">
                <a:solidFill>
                  <a:prstClr val="black"/>
                </a:solidFill>
                <a:latin typeface="Calibri"/>
                <a:ea typeface="+mn-ea"/>
                <a:cs typeface="+mn-cs"/>
              </a:rPr>
              <a:t>Remove assembled </a:t>
            </a:r>
            <a:r>
              <a:rPr lang="en-US" sz="2000" dirty="0" err="1" smtClean="0">
                <a:solidFill>
                  <a:prstClr val="black"/>
                </a:solidFill>
                <a:latin typeface="Calibri"/>
                <a:ea typeface="+mn-ea"/>
                <a:cs typeface="+mn-cs"/>
              </a:rPr>
              <a:t>kmers</a:t>
            </a:r>
            <a:r>
              <a:rPr lang="en-US" sz="2000" dirty="0" smtClean="0">
                <a:solidFill>
                  <a:prstClr val="black"/>
                </a:solidFill>
                <a:latin typeface="Calibri"/>
                <a:ea typeface="+mn-ea"/>
                <a:cs typeface="+mn-cs"/>
              </a:rPr>
              <a:t> from catalog, then repeat the entire process.</a:t>
            </a:r>
            <a:endParaRPr lang="en-US" sz="2000" dirty="0">
              <a:solidFill>
                <a:prstClr val="black"/>
              </a:solidFill>
              <a:latin typeface="Calibri"/>
              <a:ea typeface="+mn-ea"/>
              <a:cs typeface="+mn-cs"/>
            </a:endParaRPr>
          </a:p>
        </p:txBody>
      </p:sp>
      <p:sp>
        <p:nvSpPr>
          <p:cNvPr id="28" name="TextBox 27"/>
          <p:cNvSpPr txBox="1"/>
          <p:nvPr/>
        </p:nvSpPr>
        <p:spPr>
          <a:xfrm>
            <a:off x="925199" y="5554131"/>
            <a:ext cx="4113401" cy="400110"/>
          </a:xfrm>
          <a:prstGeom prst="rect">
            <a:avLst/>
          </a:prstGeom>
          <a:noFill/>
        </p:spPr>
        <p:txBody>
          <a:bodyPr wrap="none" rtlCol="0">
            <a:spAutoFit/>
          </a:bodyPr>
          <a:lstStyle/>
          <a:p>
            <a:pPr defTabSz="457200" fontAlgn="auto">
              <a:spcBef>
                <a:spcPts val="0"/>
              </a:spcBef>
              <a:spcAft>
                <a:spcPts val="0"/>
              </a:spcAft>
            </a:pPr>
            <a:r>
              <a:rPr lang="en-US" sz="2000" dirty="0" smtClean="0">
                <a:solidFill>
                  <a:prstClr val="black"/>
                </a:solidFill>
                <a:latin typeface="Calibri"/>
                <a:ea typeface="+mn-ea"/>
                <a:cs typeface="+mn-cs"/>
              </a:rPr>
              <a:t>Report </a:t>
            </a:r>
            <a:r>
              <a:rPr lang="en-US" sz="2000" dirty="0" err="1" smtClean="0">
                <a:solidFill>
                  <a:prstClr val="black"/>
                </a:solidFill>
                <a:latin typeface="Calibri"/>
                <a:ea typeface="+mn-ea"/>
                <a:cs typeface="+mn-cs"/>
              </a:rPr>
              <a:t>contig</a:t>
            </a:r>
            <a:r>
              <a:rPr lang="en-US" sz="2000" dirty="0" smtClean="0">
                <a:solidFill>
                  <a:prstClr val="black"/>
                </a:solidFill>
                <a:latin typeface="Calibri"/>
                <a:ea typeface="+mn-ea"/>
                <a:cs typeface="+mn-cs"/>
              </a:rPr>
              <a:t>:      </a:t>
            </a:r>
            <a:r>
              <a:rPr lang="en-US" sz="2000" b="1" dirty="0" smtClean="0">
                <a:solidFill>
                  <a:srgbClr val="660066"/>
                </a:solidFill>
                <a:latin typeface="Calibri"/>
                <a:ea typeface="+mn-ea"/>
                <a:cs typeface="+mn-cs"/>
              </a:rPr>
              <a:t>….</a:t>
            </a:r>
            <a:r>
              <a:rPr lang="en-US" sz="2000" b="1" dirty="0" smtClean="0">
                <a:solidFill>
                  <a:srgbClr val="FF0000"/>
                </a:solidFill>
                <a:latin typeface="Calibri"/>
                <a:ea typeface="+mn-ea"/>
                <a:cs typeface="+mn-cs"/>
              </a:rPr>
              <a:t>AAGATTACAGA</a:t>
            </a:r>
            <a:r>
              <a:rPr lang="en-US" sz="2000" b="1" dirty="0" smtClean="0">
                <a:solidFill>
                  <a:srgbClr val="4F81BD"/>
                </a:solidFill>
                <a:latin typeface="Calibri"/>
                <a:ea typeface="+mn-ea"/>
                <a:cs typeface="+mn-cs"/>
              </a:rPr>
              <a:t>…. </a:t>
            </a:r>
            <a:endParaRPr lang="en-US" sz="2000" b="1" dirty="0">
              <a:solidFill>
                <a:srgbClr val="4F81BD"/>
              </a:solidFill>
              <a:latin typeface="Calibri"/>
              <a:ea typeface="+mn-ea"/>
              <a:cs typeface="+mn-cs"/>
            </a:endParaRPr>
          </a:p>
        </p:txBody>
      </p:sp>
      <p:pic>
        <p:nvPicPr>
          <p:cNvPr id="30" name="Picture 29" descr="inchworm-logo-med.jpg"/>
          <p:cNvPicPr>
            <a:picLocks noChangeAspect="1"/>
          </p:cNvPicPr>
          <p:nvPr/>
        </p:nvPicPr>
        <p:blipFill>
          <a:blip r:embed="rId3"/>
          <a:stretch>
            <a:fillRect/>
          </a:stretch>
        </p:blipFill>
        <p:spPr>
          <a:xfrm>
            <a:off x="388540" y="165415"/>
            <a:ext cx="1159532" cy="1159532"/>
          </a:xfrm>
          <a:prstGeom prst="rect">
            <a:avLst/>
          </a:prstGeom>
        </p:spPr>
      </p:pic>
      <p:grpSp>
        <p:nvGrpSpPr>
          <p:cNvPr id="31" name="Group 30"/>
          <p:cNvGrpSpPr/>
          <p:nvPr/>
        </p:nvGrpSpPr>
        <p:grpSpPr>
          <a:xfrm>
            <a:off x="0" y="6396038"/>
            <a:ext cx="9144000" cy="461962"/>
            <a:chOff x="0" y="6396038"/>
            <a:chExt cx="9144000" cy="461962"/>
          </a:xfrm>
        </p:grpSpPr>
        <p:sp>
          <p:nvSpPr>
            <p:cNvPr id="34" name="Rectangle 33"/>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36" name="TextBox 35"/>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39" name="TextBox 38"/>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37820957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2238"/>
            <a:ext cx="8229600" cy="1143000"/>
          </a:xfrm>
        </p:spPr>
        <p:txBody>
          <a:bodyPr>
            <a:normAutofit/>
          </a:bodyPr>
          <a:lstStyle/>
          <a:p>
            <a:r>
              <a:rPr lang="en-US" sz="2800" dirty="0" smtClean="0"/>
              <a:t>Inchworm </a:t>
            </a:r>
            <a:r>
              <a:rPr lang="en-US" sz="2800" dirty="0" err="1" smtClean="0"/>
              <a:t>Contigs</a:t>
            </a:r>
            <a:r>
              <a:rPr lang="en-US" sz="2800" dirty="0" smtClean="0"/>
              <a:t> from Alt-Spliced Transcripts</a:t>
            </a:r>
            <a:endParaRPr lang="en-US" sz="2800" dirty="0"/>
          </a:p>
        </p:txBody>
      </p:sp>
      <p:pic>
        <p:nvPicPr>
          <p:cNvPr id="7" name="Picture 6" descr="inchworm-logo-med.jpg"/>
          <p:cNvPicPr>
            <a:picLocks noChangeAspect="1"/>
          </p:cNvPicPr>
          <p:nvPr/>
        </p:nvPicPr>
        <p:blipFill>
          <a:blip r:embed="rId3"/>
          <a:stretch>
            <a:fillRect/>
          </a:stretch>
        </p:blipFill>
        <p:spPr>
          <a:xfrm>
            <a:off x="388540" y="165415"/>
            <a:ext cx="1159532" cy="1159532"/>
          </a:xfrm>
          <a:prstGeom prst="rect">
            <a:avLst/>
          </a:prstGeom>
        </p:spPr>
      </p:pic>
      <p:grpSp>
        <p:nvGrpSpPr>
          <p:cNvPr id="13" name="Group 12"/>
          <p:cNvGrpSpPr/>
          <p:nvPr/>
        </p:nvGrpSpPr>
        <p:grpSpPr>
          <a:xfrm>
            <a:off x="1438304" y="1789854"/>
            <a:ext cx="2571144" cy="548633"/>
            <a:chOff x="1438304" y="1789854"/>
            <a:chExt cx="2571144" cy="548633"/>
          </a:xfrm>
        </p:grpSpPr>
        <p:sp>
          <p:nvSpPr>
            <p:cNvPr id="3" name="Rectangle 2"/>
            <p:cNvSpPr/>
            <p:nvPr/>
          </p:nvSpPr>
          <p:spPr>
            <a:xfrm>
              <a:off x="1438304" y="1789854"/>
              <a:ext cx="1181100" cy="199811"/>
            </a:xfrm>
            <a:prstGeom prst="rect">
              <a:avLst/>
            </a:prstGeom>
            <a:solidFill>
              <a:srgbClr val="E66D27"/>
            </a:solid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sp>
          <p:nvSpPr>
            <p:cNvPr id="9" name="Rectangle 8"/>
            <p:cNvSpPr/>
            <p:nvPr/>
          </p:nvSpPr>
          <p:spPr>
            <a:xfrm>
              <a:off x="3187700" y="1789854"/>
              <a:ext cx="821748" cy="199811"/>
            </a:xfrm>
            <a:prstGeom prst="rect">
              <a:avLst/>
            </a:prstGeom>
            <a:solidFill>
              <a:srgbClr val="338933"/>
            </a:solid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sp>
          <p:nvSpPr>
            <p:cNvPr id="10" name="Rectangle 9"/>
            <p:cNvSpPr/>
            <p:nvPr/>
          </p:nvSpPr>
          <p:spPr>
            <a:xfrm>
              <a:off x="2627572" y="1789854"/>
              <a:ext cx="549968" cy="199811"/>
            </a:xfrm>
            <a:prstGeom prst="rect">
              <a:avLst/>
            </a:prstGeom>
            <a:solidFill>
              <a:srgbClr val="EFD031"/>
            </a:solid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sp>
          <p:nvSpPr>
            <p:cNvPr id="11" name="Rectangle 10"/>
            <p:cNvSpPr/>
            <p:nvPr/>
          </p:nvSpPr>
          <p:spPr>
            <a:xfrm>
              <a:off x="1438304" y="2138676"/>
              <a:ext cx="1181100" cy="199811"/>
            </a:xfrm>
            <a:prstGeom prst="rect">
              <a:avLst/>
            </a:prstGeom>
            <a:solidFill>
              <a:srgbClr val="E66D27"/>
            </a:solid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sp>
          <p:nvSpPr>
            <p:cNvPr id="12" name="Rectangle 11"/>
            <p:cNvSpPr/>
            <p:nvPr/>
          </p:nvSpPr>
          <p:spPr>
            <a:xfrm>
              <a:off x="2637732" y="2138676"/>
              <a:ext cx="821748" cy="199811"/>
            </a:xfrm>
            <a:prstGeom prst="rect">
              <a:avLst/>
            </a:prstGeom>
            <a:solidFill>
              <a:srgbClr val="338933"/>
            </a:solid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grpSp>
      <p:sp>
        <p:nvSpPr>
          <p:cNvPr id="14" name="TextBox 13"/>
          <p:cNvSpPr txBox="1"/>
          <p:nvPr/>
        </p:nvSpPr>
        <p:spPr>
          <a:xfrm>
            <a:off x="465058" y="1721933"/>
            <a:ext cx="894746" cy="307777"/>
          </a:xfrm>
          <a:prstGeom prst="rect">
            <a:avLst/>
          </a:prstGeom>
          <a:noFill/>
        </p:spPr>
        <p:txBody>
          <a:bodyPr wrap="none" rtlCol="0">
            <a:spAutoFit/>
          </a:bodyPr>
          <a:lstStyle/>
          <a:p>
            <a:pPr defTabSz="457200" fontAlgn="auto">
              <a:spcBef>
                <a:spcPts val="0"/>
              </a:spcBef>
              <a:spcAft>
                <a:spcPts val="0"/>
              </a:spcAft>
            </a:pPr>
            <a:r>
              <a:rPr lang="en-US" sz="1400" dirty="0" smtClean="0">
                <a:solidFill>
                  <a:prstClr val="black"/>
                </a:solidFill>
                <a:latin typeface="Calibri"/>
                <a:ea typeface="+mn-ea"/>
                <a:cs typeface="+mn-cs"/>
              </a:rPr>
              <a:t>Isoform A</a:t>
            </a:r>
            <a:endParaRPr lang="en-US" sz="1400" dirty="0">
              <a:solidFill>
                <a:prstClr val="black"/>
              </a:solidFill>
              <a:latin typeface="Calibri"/>
              <a:ea typeface="+mn-ea"/>
              <a:cs typeface="+mn-cs"/>
            </a:endParaRPr>
          </a:p>
        </p:txBody>
      </p:sp>
      <p:sp>
        <p:nvSpPr>
          <p:cNvPr id="15" name="TextBox 14"/>
          <p:cNvSpPr txBox="1"/>
          <p:nvPr/>
        </p:nvSpPr>
        <p:spPr>
          <a:xfrm>
            <a:off x="454898" y="2030305"/>
            <a:ext cx="888522" cy="307777"/>
          </a:xfrm>
          <a:prstGeom prst="rect">
            <a:avLst/>
          </a:prstGeom>
          <a:noFill/>
        </p:spPr>
        <p:txBody>
          <a:bodyPr wrap="none" rtlCol="0">
            <a:spAutoFit/>
          </a:bodyPr>
          <a:lstStyle/>
          <a:p>
            <a:pPr defTabSz="457200" fontAlgn="auto">
              <a:spcBef>
                <a:spcPts val="0"/>
              </a:spcBef>
              <a:spcAft>
                <a:spcPts val="0"/>
              </a:spcAft>
            </a:pPr>
            <a:r>
              <a:rPr lang="en-US" sz="1400" dirty="0" smtClean="0">
                <a:solidFill>
                  <a:prstClr val="black"/>
                </a:solidFill>
                <a:latin typeface="Calibri"/>
                <a:ea typeface="+mn-ea"/>
                <a:cs typeface="+mn-cs"/>
              </a:rPr>
              <a:t>Isoform B</a:t>
            </a:r>
            <a:endParaRPr lang="en-US" sz="1400" dirty="0">
              <a:solidFill>
                <a:prstClr val="black"/>
              </a:solidFill>
              <a:latin typeface="Calibri"/>
              <a:ea typeface="+mn-ea"/>
              <a:cs typeface="+mn-cs"/>
            </a:endParaRPr>
          </a:p>
        </p:txBody>
      </p:sp>
      <p:sp>
        <p:nvSpPr>
          <p:cNvPr id="17" name="TextBox 16"/>
          <p:cNvSpPr txBox="1"/>
          <p:nvPr/>
        </p:nvSpPr>
        <p:spPr>
          <a:xfrm>
            <a:off x="438330" y="1400202"/>
            <a:ext cx="1995145"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Expressed isoforms</a:t>
            </a:r>
            <a:endParaRPr lang="en-US" sz="1800" dirty="0">
              <a:solidFill>
                <a:prstClr val="black"/>
              </a:solidFill>
              <a:latin typeface="Calibri"/>
              <a:ea typeface="+mn-ea"/>
              <a:cs typeface="+mn-cs"/>
            </a:endParaRPr>
          </a:p>
        </p:txBody>
      </p:sp>
      <p:grpSp>
        <p:nvGrpSpPr>
          <p:cNvPr id="16" name="Group 15"/>
          <p:cNvGrpSpPr/>
          <p:nvPr/>
        </p:nvGrpSpPr>
        <p:grpSpPr>
          <a:xfrm>
            <a:off x="0" y="6396038"/>
            <a:ext cx="9144000" cy="461962"/>
            <a:chOff x="0" y="6396038"/>
            <a:chExt cx="9144000" cy="461962"/>
          </a:xfrm>
        </p:grpSpPr>
        <p:sp>
          <p:nvSpPr>
            <p:cNvPr id="18" name="Rectangle 17"/>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9" name="TextBox 18"/>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20" name="TextBox 19"/>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144749316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2238"/>
            <a:ext cx="8229600" cy="1143000"/>
          </a:xfrm>
        </p:spPr>
        <p:txBody>
          <a:bodyPr>
            <a:normAutofit/>
          </a:bodyPr>
          <a:lstStyle/>
          <a:p>
            <a:r>
              <a:rPr lang="en-US" sz="2800" dirty="0" smtClean="0"/>
              <a:t>Inchworm </a:t>
            </a:r>
            <a:r>
              <a:rPr lang="en-US" sz="2800" dirty="0" err="1" smtClean="0"/>
              <a:t>Contigs</a:t>
            </a:r>
            <a:r>
              <a:rPr lang="en-US" sz="2800" dirty="0" smtClean="0"/>
              <a:t> from Alt-Spliced Transcripts</a:t>
            </a:r>
            <a:endParaRPr lang="en-US" sz="2800" dirty="0"/>
          </a:p>
        </p:txBody>
      </p:sp>
      <p:pic>
        <p:nvPicPr>
          <p:cNvPr id="4" name="Picture 3"/>
          <p:cNvPicPr>
            <a:picLocks noChangeAspect="1"/>
          </p:cNvPicPr>
          <p:nvPr/>
        </p:nvPicPr>
        <p:blipFill>
          <a:blip r:embed="rId3"/>
          <a:stretch>
            <a:fillRect/>
          </a:stretch>
        </p:blipFill>
        <p:spPr>
          <a:xfrm>
            <a:off x="698500" y="2857500"/>
            <a:ext cx="3341428" cy="837351"/>
          </a:xfrm>
          <a:prstGeom prst="rect">
            <a:avLst/>
          </a:prstGeom>
        </p:spPr>
      </p:pic>
      <p:pic>
        <p:nvPicPr>
          <p:cNvPr id="7" name="Picture 6" descr="inchworm-logo-med.jpg"/>
          <p:cNvPicPr>
            <a:picLocks noChangeAspect="1"/>
          </p:cNvPicPr>
          <p:nvPr/>
        </p:nvPicPr>
        <p:blipFill>
          <a:blip r:embed="rId4"/>
          <a:stretch>
            <a:fillRect/>
          </a:stretch>
        </p:blipFill>
        <p:spPr>
          <a:xfrm>
            <a:off x="388540" y="165415"/>
            <a:ext cx="1159532" cy="1159532"/>
          </a:xfrm>
          <a:prstGeom prst="rect">
            <a:avLst/>
          </a:prstGeom>
        </p:spPr>
      </p:pic>
      <p:grpSp>
        <p:nvGrpSpPr>
          <p:cNvPr id="13" name="Group 12"/>
          <p:cNvGrpSpPr/>
          <p:nvPr/>
        </p:nvGrpSpPr>
        <p:grpSpPr>
          <a:xfrm>
            <a:off x="1438304" y="1789854"/>
            <a:ext cx="2571144" cy="548633"/>
            <a:chOff x="1438304" y="1789854"/>
            <a:chExt cx="2571144" cy="548633"/>
          </a:xfrm>
        </p:grpSpPr>
        <p:sp>
          <p:nvSpPr>
            <p:cNvPr id="3" name="Rectangle 2"/>
            <p:cNvSpPr/>
            <p:nvPr/>
          </p:nvSpPr>
          <p:spPr>
            <a:xfrm>
              <a:off x="1438304" y="1789854"/>
              <a:ext cx="1181100" cy="199811"/>
            </a:xfrm>
            <a:prstGeom prst="rect">
              <a:avLst/>
            </a:prstGeom>
            <a:solidFill>
              <a:srgbClr val="E66D27"/>
            </a:solid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sp>
          <p:nvSpPr>
            <p:cNvPr id="9" name="Rectangle 8"/>
            <p:cNvSpPr/>
            <p:nvPr/>
          </p:nvSpPr>
          <p:spPr>
            <a:xfrm>
              <a:off x="3187700" y="1789854"/>
              <a:ext cx="821748" cy="199811"/>
            </a:xfrm>
            <a:prstGeom prst="rect">
              <a:avLst/>
            </a:prstGeom>
            <a:solidFill>
              <a:srgbClr val="338933"/>
            </a:solid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sp>
          <p:nvSpPr>
            <p:cNvPr id="10" name="Rectangle 9"/>
            <p:cNvSpPr/>
            <p:nvPr/>
          </p:nvSpPr>
          <p:spPr>
            <a:xfrm>
              <a:off x="2627572" y="1789854"/>
              <a:ext cx="549968" cy="199811"/>
            </a:xfrm>
            <a:prstGeom prst="rect">
              <a:avLst/>
            </a:prstGeom>
            <a:solidFill>
              <a:srgbClr val="EFD031"/>
            </a:solid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sp>
          <p:nvSpPr>
            <p:cNvPr id="11" name="Rectangle 10"/>
            <p:cNvSpPr/>
            <p:nvPr/>
          </p:nvSpPr>
          <p:spPr>
            <a:xfrm>
              <a:off x="1438304" y="2138676"/>
              <a:ext cx="1181100" cy="199811"/>
            </a:xfrm>
            <a:prstGeom prst="rect">
              <a:avLst/>
            </a:prstGeom>
            <a:solidFill>
              <a:srgbClr val="E66D27"/>
            </a:solid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sp>
          <p:nvSpPr>
            <p:cNvPr id="12" name="Rectangle 11"/>
            <p:cNvSpPr/>
            <p:nvPr/>
          </p:nvSpPr>
          <p:spPr>
            <a:xfrm>
              <a:off x="2637732" y="2138676"/>
              <a:ext cx="821748" cy="199811"/>
            </a:xfrm>
            <a:prstGeom prst="rect">
              <a:avLst/>
            </a:prstGeom>
            <a:solidFill>
              <a:srgbClr val="338933"/>
            </a:solid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grpSp>
      <p:sp>
        <p:nvSpPr>
          <p:cNvPr id="14" name="TextBox 13"/>
          <p:cNvSpPr txBox="1"/>
          <p:nvPr/>
        </p:nvSpPr>
        <p:spPr>
          <a:xfrm>
            <a:off x="465058" y="1721933"/>
            <a:ext cx="894746" cy="307777"/>
          </a:xfrm>
          <a:prstGeom prst="rect">
            <a:avLst/>
          </a:prstGeom>
          <a:noFill/>
        </p:spPr>
        <p:txBody>
          <a:bodyPr wrap="none" rtlCol="0">
            <a:spAutoFit/>
          </a:bodyPr>
          <a:lstStyle/>
          <a:p>
            <a:pPr defTabSz="457200" fontAlgn="auto">
              <a:spcBef>
                <a:spcPts val="0"/>
              </a:spcBef>
              <a:spcAft>
                <a:spcPts val="0"/>
              </a:spcAft>
            </a:pPr>
            <a:r>
              <a:rPr lang="en-US" sz="1400" dirty="0" smtClean="0">
                <a:solidFill>
                  <a:prstClr val="black"/>
                </a:solidFill>
                <a:latin typeface="Calibri"/>
                <a:ea typeface="+mn-ea"/>
                <a:cs typeface="+mn-cs"/>
              </a:rPr>
              <a:t>Isoform A</a:t>
            </a:r>
            <a:endParaRPr lang="en-US" sz="1400" dirty="0">
              <a:solidFill>
                <a:prstClr val="black"/>
              </a:solidFill>
              <a:latin typeface="Calibri"/>
              <a:ea typeface="+mn-ea"/>
              <a:cs typeface="+mn-cs"/>
            </a:endParaRPr>
          </a:p>
        </p:txBody>
      </p:sp>
      <p:sp>
        <p:nvSpPr>
          <p:cNvPr id="15" name="TextBox 14"/>
          <p:cNvSpPr txBox="1"/>
          <p:nvPr/>
        </p:nvSpPr>
        <p:spPr>
          <a:xfrm>
            <a:off x="454898" y="2030305"/>
            <a:ext cx="888522" cy="307777"/>
          </a:xfrm>
          <a:prstGeom prst="rect">
            <a:avLst/>
          </a:prstGeom>
          <a:noFill/>
        </p:spPr>
        <p:txBody>
          <a:bodyPr wrap="none" rtlCol="0">
            <a:spAutoFit/>
          </a:bodyPr>
          <a:lstStyle/>
          <a:p>
            <a:pPr defTabSz="457200" fontAlgn="auto">
              <a:spcBef>
                <a:spcPts val="0"/>
              </a:spcBef>
              <a:spcAft>
                <a:spcPts val="0"/>
              </a:spcAft>
            </a:pPr>
            <a:r>
              <a:rPr lang="en-US" sz="1400" dirty="0" smtClean="0">
                <a:solidFill>
                  <a:prstClr val="black"/>
                </a:solidFill>
                <a:latin typeface="Calibri"/>
                <a:ea typeface="+mn-ea"/>
                <a:cs typeface="+mn-cs"/>
              </a:rPr>
              <a:t>Isoform B</a:t>
            </a:r>
            <a:endParaRPr lang="en-US" sz="1400" dirty="0">
              <a:solidFill>
                <a:prstClr val="black"/>
              </a:solidFill>
              <a:latin typeface="Calibri"/>
              <a:ea typeface="+mn-ea"/>
              <a:cs typeface="+mn-cs"/>
            </a:endParaRPr>
          </a:p>
        </p:txBody>
      </p:sp>
      <p:sp>
        <p:nvSpPr>
          <p:cNvPr id="16" name="TextBox 15"/>
          <p:cNvSpPr txBox="1"/>
          <p:nvPr/>
        </p:nvSpPr>
        <p:spPr>
          <a:xfrm>
            <a:off x="308242" y="2877820"/>
            <a:ext cx="1312466" cy="523220"/>
          </a:xfrm>
          <a:prstGeom prst="rect">
            <a:avLst/>
          </a:prstGeom>
          <a:noFill/>
        </p:spPr>
        <p:txBody>
          <a:bodyPr wrap="none" rtlCol="0">
            <a:spAutoFit/>
          </a:bodyPr>
          <a:lstStyle/>
          <a:p>
            <a:pPr defTabSz="457200" fontAlgn="auto">
              <a:spcBef>
                <a:spcPts val="0"/>
              </a:spcBef>
              <a:spcAft>
                <a:spcPts val="0"/>
              </a:spcAft>
            </a:pPr>
            <a:r>
              <a:rPr lang="en-US" sz="1400" dirty="0" smtClean="0">
                <a:solidFill>
                  <a:prstClr val="black"/>
                </a:solidFill>
                <a:latin typeface="Calibri"/>
                <a:ea typeface="+mn-ea"/>
                <a:cs typeface="+mn-cs"/>
              </a:rPr>
              <a:t>Graphical</a:t>
            </a:r>
            <a:br>
              <a:rPr lang="en-US" sz="1400" dirty="0" smtClean="0">
                <a:solidFill>
                  <a:prstClr val="black"/>
                </a:solidFill>
                <a:latin typeface="Calibri"/>
                <a:ea typeface="+mn-ea"/>
                <a:cs typeface="+mn-cs"/>
              </a:rPr>
            </a:br>
            <a:r>
              <a:rPr lang="en-US" sz="1400" dirty="0" smtClean="0">
                <a:solidFill>
                  <a:prstClr val="black"/>
                </a:solidFill>
                <a:latin typeface="Calibri"/>
                <a:ea typeface="+mn-ea"/>
                <a:cs typeface="+mn-cs"/>
              </a:rPr>
              <a:t>representation</a:t>
            </a:r>
            <a:endParaRPr lang="en-US" sz="1400" dirty="0">
              <a:solidFill>
                <a:prstClr val="black"/>
              </a:solidFill>
              <a:latin typeface="Calibri"/>
              <a:ea typeface="+mn-ea"/>
              <a:cs typeface="+mn-cs"/>
            </a:endParaRPr>
          </a:p>
        </p:txBody>
      </p:sp>
      <p:sp>
        <p:nvSpPr>
          <p:cNvPr id="17" name="TextBox 16"/>
          <p:cNvSpPr txBox="1"/>
          <p:nvPr/>
        </p:nvSpPr>
        <p:spPr>
          <a:xfrm>
            <a:off x="438330" y="1400202"/>
            <a:ext cx="1995145"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Expressed isoforms</a:t>
            </a:r>
            <a:endParaRPr lang="en-US" sz="1800" dirty="0">
              <a:solidFill>
                <a:prstClr val="black"/>
              </a:solidFill>
              <a:latin typeface="Calibri"/>
              <a:ea typeface="+mn-ea"/>
              <a:cs typeface="+mn-cs"/>
            </a:endParaRPr>
          </a:p>
        </p:txBody>
      </p:sp>
      <p:grpSp>
        <p:nvGrpSpPr>
          <p:cNvPr id="19" name="Group 18"/>
          <p:cNvGrpSpPr/>
          <p:nvPr/>
        </p:nvGrpSpPr>
        <p:grpSpPr>
          <a:xfrm>
            <a:off x="4009448" y="1370489"/>
            <a:ext cx="1190500" cy="978687"/>
            <a:chOff x="4009448" y="1370489"/>
            <a:chExt cx="1190500" cy="978687"/>
          </a:xfrm>
        </p:grpSpPr>
        <p:sp>
          <p:nvSpPr>
            <p:cNvPr id="5" name="TextBox 4"/>
            <p:cNvSpPr txBox="1"/>
            <p:nvPr/>
          </p:nvSpPr>
          <p:spPr>
            <a:xfrm>
              <a:off x="4185224" y="1687161"/>
              <a:ext cx="664365"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(low)</a:t>
              </a:r>
              <a:endParaRPr lang="en-US" sz="1800" dirty="0">
                <a:solidFill>
                  <a:prstClr val="black"/>
                </a:solidFill>
                <a:latin typeface="Calibri"/>
                <a:ea typeface="+mn-ea"/>
                <a:cs typeface="+mn-cs"/>
              </a:endParaRPr>
            </a:p>
          </p:txBody>
        </p:sp>
        <p:sp>
          <p:nvSpPr>
            <p:cNvPr id="6" name="TextBox 5"/>
            <p:cNvSpPr txBox="1"/>
            <p:nvPr/>
          </p:nvSpPr>
          <p:spPr>
            <a:xfrm>
              <a:off x="4149842" y="1979844"/>
              <a:ext cx="728835"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(high)</a:t>
              </a:r>
              <a:endParaRPr lang="en-US" sz="1800" dirty="0">
                <a:solidFill>
                  <a:prstClr val="black"/>
                </a:solidFill>
                <a:latin typeface="Calibri"/>
                <a:ea typeface="+mn-ea"/>
                <a:cs typeface="+mn-cs"/>
              </a:endParaRPr>
            </a:p>
          </p:txBody>
        </p:sp>
        <p:sp>
          <p:nvSpPr>
            <p:cNvPr id="18" name="TextBox 17"/>
            <p:cNvSpPr txBox="1"/>
            <p:nvPr/>
          </p:nvSpPr>
          <p:spPr>
            <a:xfrm>
              <a:off x="4009448" y="1370489"/>
              <a:ext cx="1190500"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Expression</a:t>
              </a:r>
              <a:endParaRPr lang="en-US" sz="1800" dirty="0">
                <a:solidFill>
                  <a:prstClr val="black"/>
                </a:solidFill>
                <a:latin typeface="Calibri"/>
                <a:ea typeface="+mn-ea"/>
                <a:cs typeface="+mn-cs"/>
              </a:endParaRPr>
            </a:p>
          </p:txBody>
        </p:sp>
      </p:grpSp>
      <p:grpSp>
        <p:nvGrpSpPr>
          <p:cNvPr id="20" name="Group 19"/>
          <p:cNvGrpSpPr/>
          <p:nvPr/>
        </p:nvGrpSpPr>
        <p:grpSpPr>
          <a:xfrm>
            <a:off x="0" y="6396038"/>
            <a:ext cx="9144000" cy="461962"/>
            <a:chOff x="0" y="6396038"/>
            <a:chExt cx="9144000" cy="461962"/>
          </a:xfrm>
        </p:grpSpPr>
        <p:sp>
          <p:nvSpPr>
            <p:cNvPr id="21" name="Rectangle 20"/>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2" name="TextBox 21"/>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23" name="TextBox 22"/>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224039442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2238"/>
            <a:ext cx="8229600" cy="1143000"/>
          </a:xfrm>
        </p:spPr>
        <p:txBody>
          <a:bodyPr>
            <a:normAutofit/>
          </a:bodyPr>
          <a:lstStyle/>
          <a:p>
            <a:r>
              <a:rPr lang="en-US" sz="2800" dirty="0" smtClean="0"/>
              <a:t>Inchworm </a:t>
            </a:r>
            <a:r>
              <a:rPr lang="en-US" sz="2800" dirty="0" err="1" smtClean="0"/>
              <a:t>Contigs</a:t>
            </a:r>
            <a:r>
              <a:rPr lang="en-US" sz="2800" dirty="0" smtClean="0"/>
              <a:t> from Alt-Spliced Transcripts</a:t>
            </a:r>
            <a:endParaRPr lang="en-US" sz="2800" dirty="0"/>
          </a:p>
        </p:txBody>
      </p:sp>
      <p:pic>
        <p:nvPicPr>
          <p:cNvPr id="4" name="Picture 3"/>
          <p:cNvPicPr>
            <a:picLocks noChangeAspect="1"/>
          </p:cNvPicPr>
          <p:nvPr/>
        </p:nvPicPr>
        <p:blipFill>
          <a:blip r:embed="rId3"/>
          <a:stretch>
            <a:fillRect/>
          </a:stretch>
        </p:blipFill>
        <p:spPr>
          <a:xfrm>
            <a:off x="698500" y="2857500"/>
            <a:ext cx="3341428" cy="837351"/>
          </a:xfrm>
          <a:prstGeom prst="rect">
            <a:avLst/>
          </a:prstGeom>
        </p:spPr>
      </p:pic>
      <p:pic>
        <p:nvPicPr>
          <p:cNvPr id="6" name="Picture 5"/>
          <p:cNvPicPr>
            <a:picLocks noChangeAspect="1"/>
          </p:cNvPicPr>
          <p:nvPr/>
        </p:nvPicPr>
        <p:blipFill>
          <a:blip r:embed="rId4"/>
          <a:stretch>
            <a:fillRect/>
          </a:stretch>
        </p:blipFill>
        <p:spPr>
          <a:xfrm>
            <a:off x="5597356" y="2660650"/>
            <a:ext cx="2441744" cy="273556"/>
          </a:xfrm>
          <a:prstGeom prst="rect">
            <a:avLst/>
          </a:prstGeom>
        </p:spPr>
      </p:pic>
      <p:pic>
        <p:nvPicPr>
          <p:cNvPr id="7" name="Picture 6" descr="inchworm-logo-med.jpg"/>
          <p:cNvPicPr>
            <a:picLocks noChangeAspect="1"/>
          </p:cNvPicPr>
          <p:nvPr/>
        </p:nvPicPr>
        <p:blipFill>
          <a:blip r:embed="rId5"/>
          <a:stretch>
            <a:fillRect/>
          </a:stretch>
        </p:blipFill>
        <p:spPr>
          <a:xfrm>
            <a:off x="388540" y="165415"/>
            <a:ext cx="1159532" cy="1159532"/>
          </a:xfrm>
          <a:prstGeom prst="rect">
            <a:avLst/>
          </a:prstGeom>
        </p:spPr>
      </p:pic>
      <p:sp>
        <p:nvSpPr>
          <p:cNvPr id="9" name="Right Arrow 8"/>
          <p:cNvSpPr/>
          <p:nvPr/>
        </p:nvSpPr>
        <p:spPr>
          <a:xfrm>
            <a:off x="4508500" y="3357876"/>
            <a:ext cx="660400" cy="4199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grpSp>
        <p:nvGrpSpPr>
          <p:cNvPr id="8" name="Group 7"/>
          <p:cNvGrpSpPr/>
          <p:nvPr/>
        </p:nvGrpSpPr>
        <p:grpSpPr>
          <a:xfrm>
            <a:off x="0" y="6396038"/>
            <a:ext cx="9144000" cy="461962"/>
            <a:chOff x="0" y="6396038"/>
            <a:chExt cx="9144000" cy="461962"/>
          </a:xfrm>
        </p:grpSpPr>
        <p:sp>
          <p:nvSpPr>
            <p:cNvPr id="10" name="Rectangle 9"/>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12" name="TextBox 11"/>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332420509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2238"/>
            <a:ext cx="8229600" cy="1143000"/>
          </a:xfrm>
        </p:spPr>
        <p:txBody>
          <a:bodyPr>
            <a:normAutofit/>
          </a:bodyPr>
          <a:lstStyle/>
          <a:p>
            <a:r>
              <a:rPr lang="en-US" sz="2800" dirty="0" smtClean="0"/>
              <a:t>Inchworm </a:t>
            </a:r>
            <a:r>
              <a:rPr lang="en-US" sz="2800" dirty="0" err="1" smtClean="0"/>
              <a:t>Contigs</a:t>
            </a:r>
            <a:r>
              <a:rPr lang="en-US" sz="2800" dirty="0" smtClean="0"/>
              <a:t> from Alt-Spliced Transcripts</a:t>
            </a:r>
            <a:endParaRPr lang="en-US" sz="2800" dirty="0"/>
          </a:p>
        </p:txBody>
      </p:sp>
      <p:pic>
        <p:nvPicPr>
          <p:cNvPr id="4" name="Picture 3"/>
          <p:cNvPicPr>
            <a:picLocks noChangeAspect="1"/>
          </p:cNvPicPr>
          <p:nvPr/>
        </p:nvPicPr>
        <p:blipFill>
          <a:blip r:embed="rId3"/>
          <a:stretch>
            <a:fillRect/>
          </a:stretch>
        </p:blipFill>
        <p:spPr>
          <a:xfrm>
            <a:off x="698500" y="2857500"/>
            <a:ext cx="3341428" cy="837351"/>
          </a:xfrm>
          <a:prstGeom prst="rect">
            <a:avLst/>
          </a:prstGeom>
        </p:spPr>
      </p:pic>
      <p:pic>
        <p:nvPicPr>
          <p:cNvPr id="5" name="Picture 4"/>
          <p:cNvPicPr>
            <a:picLocks noChangeAspect="1"/>
          </p:cNvPicPr>
          <p:nvPr/>
        </p:nvPicPr>
        <p:blipFill>
          <a:blip r:embed="rId4"/>
          <a:stretch>
            <a:fillRect/>
          </a:stretch>
        </p:blipFill>
        <p:spPr>
          <a:xfrm>
            <a:off x="6019800" y="3873500"/>
            <a:ext cx="2070100" cy="1196058"/>
          </a:xfrm>
          <a:prstGeom prst="rect">
            <a:avLst/>
          </a:prstGeom>
        </p:spPr>
      </p:pic>
      <p:pic>
        <p:nvPicPr>
          <p:cNvPr id="6" name="Picture 5"/>
          <p:cNvPicPr>
            <a:picLocks noChangeAspect="1"/>
          </p:cNvPicPr>
          <p:nvPr/>
        </p:nvPicPr>
        <p:blipFill>
          <a:blip r:embed="rId5"/>
          <a:stretch>
            <a:fillRect/>
          </a:stretch>
        </p:blipFill>
        <p:spPr>
          <a:xfrm>
            <a:off x="5597356" y="2660650"/>
            <a:ext cx="2441744" cy="273556"/>
          </a:xfrm>
          <a:prstGeom prst="rect">
            <a:avLst/>
          </a:prstGeom>
        </p:spPr>
      </p:pic>
      <p:pic>
        <p:nvPicPr>
          <p:cNvPr id="7" name="Picture 6" descr="inchworm-logo-med.jpg"/>
          <p:cNvPicPr>
            <a:picLocks noChangeAspect="1"/>
          </p:cNvPicPr>
          <p:nvPr/>
        </p:nvPicPr>
        <p:blipFill>
          <a:blip r:embed="rId6"/>
          <a:stretch>
            <a:fillRect/>
          </a:stretch>
        </p:blipFill>
        <p:spPr>
          <a:xfrm>
            <a:off x="388540" y="165415"/>
            <a:ext cx="1159532" cy="1159532"/>
          </a:xfrm>
          <a:prstGeom prst="rect">
            <a:avLst/>
          </a:prstGeom>
        </p:spPr>
      </p:pic>
      <p:sp>
        <p:nvSpPr>
          <p:cNvPr id="8" name="TextBox 7"/>
          <p:cNvSpPr txBox="1"/>
          <p:nvPr/>
        </p:nvSpPr>
        <p:spPr>
          <a:xfrm>
            <a:off x="6870700" y="3080042"/>
            <a:ext cx="369888" cy="538609"/>
          </a:xfrm>
          <a:prstGeom prst="rect">
            <a:avLst/>
          </a:prstGeom>
          <a:noFill/>
        </p:spPr>
        <p:txBody>
          <a:bodyPr wrap="none" rtlCol="0">
            <a:spAutoFit/>
          </a:bodyPr>
          <a:lstStyle/>
          <a:p>
            <a:pPr defTabSz="457200" fontAlgn="auto">
              <a:spcBef>
                <a:spcPts val="0"/>
              </a:spcBef>
              <a:spcAft>
                <a:spcPts val="0"/>
              </a:spcAft>
            </a:pPr>
            <a:r>
              <a:rPr lang="en-US" sz="2900" b="1" dirty="0" smtClean="0">
                <a:solidFill>
                  <a:prstClr val="black"/>
                </a:solidFill>
                <a:latin typeface="Calibri"/>
                <a:ea typeface="+mn-ea"/>
                <a:cs typeface="+mn-cs"/>
              </a:rPr>
              <a:t>+</a:t>
            </a:r>
            <a:endParaRPr lang="en-US" sz="2900" b="1" dirty="0">
              <a:solidFill>
                <a:prstClr val="black"/>
              </a:solidFill>
              <a:latin typeface="Calibri"/>
              <a:ea typeface="+mn-ea"/>
              <a:cs typeface="+mn-cs"/>
            </a:endParaRPr>
          </a:p>
        </p:txBody>
      </p:sp>
      <p:sp>
        <p:nvSpPr>
          <p:cNvPr id="9" name="Right Arrow 8"/>
          <p:cNvSpPr/>
          <p:nvPr/>
        </p:nvSpPr>
        <p:spPr>
          <a:xfrm>
            <a:off x="4508500" y="3357876"/>
            <a:ext cx="660400" cy="4199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sp>
        <p:nvSpPr>
          <p:cNvPr id="10" name="Rectangle 9"/>
          <p:cNvSpPr/>
          <p:nvPr/>
        </p:nvSpPr>
        <p:spPr>
          <a:xfrm>
            <a:off x="5665088" y="4148668"/>
            <a:ext cx="2441744" cy="11514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sp>
        <p:nvSpPr>
          <p:cNvPr id="3" name="TextBox 2"/>
          <p:cNvSpPr txBox="1"/>
          <p:nvPr/>
        </p:nvSpPr>
        <p:spPr>
          <a:xfrm>
            <a:off x="7529386" y="3126506"/>
            <a:ext cx="1339714" cy="646331"/>
          </a:xfrm>
          <a:prstGeom prst="rect">
            <a:avLst/>
          </a:prstGeom>
          <a:noFill/>
          <a:ln w="28575" cmpd="sng">
            <a:solidFill>
              <a:schemeClr val="tx1"/>
            </a:solidFill>
            <a:prstDash val="sysDash"/>
          </a:ln>
        </p:spPr>
        <p:txBody>
          <a:bodyPr wrap="squar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No k-</a:t>
            </a:r>
            <a:r>
              <a:rPr lang="en-US" sz="1800" dirty="0" err="1" smtClean="0">
                <a:solidFill>
                  <a:prstClr val="black"/>
                </a:solidFill>
                <a:latin typeface="Calibri"/>
                <a:ea typeface="+mn-ea"/>
                <a:cs typeface="+mn-cs"/>
              </a:rPr>
              <a:t>mers</a:t>
            </a:r>
            <a:r>
              <a:rPr lang="en-US" sz="1800" dirty="0" smtClean="0">
                <a:solidFill>
                  <a:prstClr val="black"/>
                </a:solidFill>
                <a:latin typeface="Calibri"/>
                <a:ea typeface="+mn-ea"/>
                <a:cs typeface="+mn-cs"/>
              </a:rPr>
              <a:t> in common</a:t>
            </a:r>
            <a:endParaRPr lang="en-US" sz="1800" dirty="0">
              <a:solidFill>
                <a:prstClr val="black"/>
              </a:solidFill>
              <a:latin typeface="Calibri"/>
              <a:ea typeface="+mn-ea"/>
              <a:cs typeface="+mn-cs"/>
            </a:endParaRPr>
          </a:p>
        </p:txBody>
      </p:sp>
      <p:grpSp>
        <p:nvGrpSpPr>
          <p:cNvPr id="11" name="Group 10"/>
          <p:cNvGrpSpPr/>
          <p:nvPr/>
        </p:nvGrpSpPr>
        <p:grpSpPr>
          <a:xfrm>
            <a:off x="0" y="6396038"/>
            <a:ext cx="9144000" cy="461962"/>
            <a:chOff x="0" y="6396038"/>
            <a:chExt cx="9144000" cy="461962"/>
          </a:xfrm>
        </p:grpSpPr>
        <p:sp>
          <p:nvSpPr>
            <p:cNvPr id="12" name="Rectangle 11"/>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TextBox 12"/>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14" name="TextBox 13"/>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12312673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2238"/>
            <a:ext cx="8229600" cy="1143000"/>
          </a:xfrm>
        </p:spPr>
        <p:txBody>
          <a:bodyPr>
            <a:normAutofit/>
          </a:bodyPr>
          <a:lstStyle/>
          <a:p>
            <a:r>
              <a:rPr lang="en-US" sz="2800" dirty="0" smtClean="0"/>
              <a:t>Inchworm </a:t>
            </a:r>
            <a:r>
              <a:rPr lang="en-US" sz="2800" dirty="0" err="1" smtClean="0"/>
              <a:t>Contigs</a:t>
            </a:r>
            <a:r>
              <a:rPr lang="en-US" sz="2800" dirty="0" smtClean="0"/>
              <a:t> from Alt-Spliced Transcripts</a:t>
            </a:r>
            <a:endParaRPr lang="en-US" sz="2800" dirty="0"/>
          </a:p>
        </p:txBody>
      </p:sp>
      <p:pic>
        <p:nvPicPr>
          <p:cNvPr id="4" name="Picture 3"/>
          <p:cNvPicPr>
            <a:picLocks noChangeAspect="1"/>
          </p:cNvPicPr>
          <p:nvPr/>
        </p:nvPicPr>
        <p:blipFill>
          <a:blip r:embed="rId3"/>
          <a:stretch>
            <a:fillRect/>
          </a:stretch>
        </p:blipFill>
        <p:spPr>
          <a:xfrm>
            <a:off x="698500" y="2857500"/>
            <a:ext cx="3341428" cy="837351"/>
          </a:xfrm>
          <a:prstGeom prst="rect">
            <a:avLst/>
          </a:prstGeom>
        </p:spPr>
      </p:pic>
      <p:pic>
        <p:nvPicPr>
          <p:cNvPr id="5" name="Picture 4"/>
          <p:cNvPicPr>
            <a:picLocks noChangeAspect="1"/>
          </p:cNvPicPr>
          <p:nvPr/>
        </p:nvPicPr>
        <p:blipFill>
          <a:blip r:embed="rId4"/>
          <a:stretch>
            <a:fillRect/>
          </a:stretch>
        </p:blipFill>
        <p:spPr>
          <a:xfrm>
            <a:off x="6019800" y="3873500"/>
            <a:ext cx="2070100" cy="1196058"/>
          </a:xfrm>
          <a:prstGeom prst="rect">
            <a:avLst/>
          </a:prstGeom>
        </p:spPr>
      </p:pic>
      <p:pic>
        <p:nvPicPr>
          <p:cNvPr id="6" name="Picture 5"/>
          <p:cNvPicPr>
            <a:picLocks noChangeAspect="1"/>
          </p:cNvPicPr>
          <p:nvPr/>
        </p:nvPicPr>
        <p:blipFill>
          <a:blip r:embed="rId5"/>
          <a:stretch>
            <a:fillRect/>
          </a:stretch>
        </p:blipFill>
        <p:spPr>
          <a:xfrm>
            <a:off x="5597356" y="2660650"/>
            <a:ext cx="2441744" cy="273556"/>
          </a:xfrm>
          <a:prstGeom prst="rect">
            <a:avLst/>
          </a:prstGeom>
        </p:spPr>
      </p:pic>
      <p:pic>
        <p:nvPicPr>
          <p:cNvPr id="7" name="Picture 6" descr="inchworm-logo-med.jpg"/>
          <p:cNvPicPr>
            <a:picLocks noChangeAspect="1"/>
          </p:cNvPicPr>
          <p:nvPr/>
        </p:nvPicPr>
        <p:blipFill>
          <a:blip r:embed="rId6"/>
          <a:stretch>
            <a:fillRect/>
          </a:stretch>
        </p:blipFill>
        <p:spPr>
          <a:xfrm>
            <a:off x="388540" y="165415"/>
            <a:ext cx="1159532" cy="1159532"/>
          </a:xfrm>
          <a:prstGeom prst="rect">
            <a:avLst/>
          </a:prstGeom>
        </p:spPr>
      </p:pic>
      <p:sp>
        <p:nvSpPr>
          <p:cNvPr id="8" name="TextBox 7"/>
          <p:cNvSpPr txBox="1"/>
          <p:nvPr/>
        </p:nvSpPr>
        <p:spPr>
          <a:xfrm>
            <a:off x="6870700" y="3080042"/>
            <a:ext cx="369888" cy="538609"/>
          </a:xfrm>
          <a:prstGeom prst="rect">
            <a:avLst/>
          </a:prstGeom>
          <a:noFill/>
        </p:spPr>
        <p:txBody>
          <a:bodyPr wrap="none" rtlCol="0">
            <a:spAutoFit/>
          </a:bodyPr>
          <a:lstStyle/>
          <a:p>
            <a:pPr defTabSz="457200" fontAlgn="auto">
              <a:spcBef>
                <a:spcPts val="0"/>
              </a:spcBef>
              <a:spcAft>
                <a:spcPts val="0"/>
              </a:spcAft>
            </a:pPr>
            <a:r>
              <a:rPr lang="en-US" sz="2900" b="1" dirty="0" smtClean="0">
                <a:solidFill>
                  <a:prstClr val="black"/>
                </a:solidFill>
                <a:latin typeface="Calibri"/>
                <a:ea typeface="+mn-ea"/>
                <a:cs typeface="+mn-cs"/>
              </a:rPr>
              <a:t>+</a:t>
            </a:r>
            <a:endParaRPr lang="en-US" sz="2900" b="1" dirty="0">
              <a:solidFill>
                <a:prstClr val="black"/>
              </a:solidFill>
              <a:latin typeface="Calibri"/>
              <a:ea typeface="+mn-ea"/>
              <a:cs typeface="+mn-cs"/>
            </a:endParaRPr>
          </a:p>
        </p:txBody>
      </p:sp>
      <p:sp>
        <p:nvSpPr>
          <p:cNvPr id="9" name="Right Arrow 8"/>
          <p:cNvSpPr/>
          <p:nvPr/>
        </p:nvSpPr>
        <p:spPr>
          <a:xfrm>
            <a:off x="4508500" y="3357876"/>
            <a:ext cx="660400" cy="4199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grpSp>
        <p:nvGrpSpPr>
          <p:cNvPr id="10" name="Group 9"/>
          <p:cNvGrpSpPr/>
          <p:nvPr/>
        </p:nvGrpSpPr>
        <p:grpSpPr>
          <a:xfrm>
            <a:off x="0" y="6396038"/>
            <a:ext cx="9144000" cy="461962"/>
            <a:chOff x="0" y="6396038"/>
            <a:chExt cx="9144000" cy="461962"/>
          </a:xfrm>
        </p:grpSpPr>
        <p:sp>
          <p:nvSpPr>
            <p:cNvPr id="11" name="Rectangle 10"/>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TextBox 11"/>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13" name="TextBox 12"/>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63674587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880" y="-234280"/>
            <a:ext cx="8229600" cy="1143000"/>
          </a:xfrm>
        </p:spPr>
        <p:txBody>
          <a:bodyPr/>
          <a:lstStyle/>
          <a:p>
            <a:r>
              <a:rPr lang="en-US" dirty="0" smtClean="0"/>
              <a:t>Assembly Required</a:t>
            </a:r>
            <a:endParaRPr lang="en-US" dirty="0"/>
          </a:p>
        </p:txBody>
      </p:sp>
      <p:pic>
        <p:nvPicPr>
          <p:cNvPr id="4" name="Picture 3"/>
          <p:cNvPicPr>
            <a:picLocks noChangeAspect="1"/>
          </p:cNvPicPr>
          <p:nvPr/>
        </p:nvPicPr>
        <p:blipFill>
          <a:blip r:embed="rId2"/>
          <a:stretch>
            <a:fillRect/>
          </a:stretch>
        </p:blipFill>
        <p:spPr>
          <a:xfrm>
            <a:off x="1475656" y="764704"/>
            <a:ext cx="6988857" cy="4659238"/>
          </a:xfrm>
          <a:prstGeom prst="rect">
            <a:avLst/>
          </a:prstGeom>
        </p:spPr>
      </p:pic>
      <p:grpSp>
        <p:nvGrpSpPr>
          <p:cNvPr id="13" name="Group 12"/>
          <p:cNvGrpSpPr/>
          <p:nvPr/>
        </p:nvGrpSpPr>
        <p:grpSpPr>
          <a:xfrm>
            <a:off x="0" y="3173638"/>
            <a:ext cx="3635896" cy="2218191"/>
            <a:chOff x="0" y="3173638"/>
            <a:chExt cx="3635896" cy="2218191"/>
          </a:xfrm>
        </p:grpSpPr>
        <p:grpSp>
          <p:nvGrpSpPr>
            <p:cNvPr id="11" name="Group 10"/>
            <p:cNvGrpSpPr/>
            <p:nvPr/>
          </p:nvGrpSpPr>
          <p:grpSpPr>
            <a:xfrm>
              <a:off x="1259632" y="3173638"/>
              <a:ext cx="2376264" cy="2218191"/>
              <a:chOff x="120694" y="3168342"/>
              <a:chExt cx="3312368" cy="3181295"/>
            </a:xfrm>
          </p:grpSpPr>
          <p:grpSp>
            <p:nvGrpSpPr>
              <p:cNvPr id="9" name="Group 8"/>
              <p:cNvGrpSpPr/>
              <p:nvPr/>
            </p:nvGrpSpPr>
            <p:grpSpPr>
              <a:xfrm>
                <a:off x="777216" y="3168342"/>
                <a:ext cx="1451349" cy="2328419"/>
                <a:chOff x="837690" y="3171573"/>
                <a:chExt cx="1451349" cy="2328419"/>
              </a:xfrm>
            </p:grpSpPr>
            <p:cxnSp>
              <p:nvCxnSpPr>
                <p:cNvPr id="6" name="Straight Arrow Connector 5"/>
                <p:cNvCxnSpPr/>
                <p:nvPr/>
              </p:nvCxnSpPr>
              <p:spPr>
                <a:xfrm flipV="1">
                  <a:off x="863634" y="3171573"/>
                  <a:ext cx="20158" cy="2328419"/>
                </a:xfrm>
                <a:prstGeom prst="straightConnector1">
                  <a:avLst/>
                </a:prstGeom>
                <a:ln w="57150" cmpd="sng">
                  <a:solidFill>
                    <a:srgbClr val="660066"/>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37690" y="5499992"/>
                  <a:ext cx="1451349" cy="0"/>
                </a:xfrm>
                <a:prstGeom prst="line">
                  <a:avLst/>
                </a:prstGeom>
                <a:ln w="57150" cmpd="sng">
                  <a:solidFill>
                    <a:srgbClr val="660066"/>
                  </a:solidFill>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120694" y="5703306"/>
                <a:ext cx="3312368" cy="646331"/>
              </a:xfrm>
              <a:prstGeom prst="rect">
                <a:avLst/>
              </a:prstGeom>
              <a:noFill/>
            </p:spPr>
            <p:txBody>
              <a:bodyPr wrap="square" rtlCol="0">
                <a:spAutoFit/>
              </a:bodyPr>
              <a:lstStyle/>
              <a:p>
                <a:r>
                  <a:rPr lang="en-US" sz="1800" dirty="0" smtClean="0">
                    <a:ln>
                      <a:solidFill>
                        <a:srgbClr val="660066"/>
                      </a:solidFill>
                    </a:ln>
                  </a:rPr>
                  <a:t>Reconstruct original </a:t>
                </a:r>
                <a:br>
                  <a:rPr lang="en-US" sz="1800" dirty="0" smtClean="0">
                    <a:ln>
                      <a:solidFill>
                        <a:srgbClr val="660066"/>
                      </a:solidFill>
                    </a:ln>
                  </a:rPr>
                </a:br>
                <a:r>
                  <a:rPr lang="en-US" sz="1800" dirty="0" smtClean="0">
                    <a:ln>
                      <a:solidFill>
                        <a:srgbClr val="660066"/>
                      </a:solidFill>
                    </a:ln>
                  </a:rPr>
                  <a:t>full-length transcripts</a:t>
                </a:r>
                <a:endParaRPr lang="en-US" sz="1800" dirty="0">
                  <a:ln>
                    <a:solidFill>
                      <a:srgbClr val="660066"/>
                    </a:solidFill>
                  </a:ln>
                </a:endParaRPr>
              </a:p>
            </p:txBody>
          </p:sp>
        </p:grpSp>
        <p:pic>
          <p:nvPicPr>
            <p:cNvPr id="12" name="Picture 11"/>
            <p:cNvPicPr>
              <a:picLocks noChangeAspect="1"/>
            </p:cNvPicPr>
            <p:nvPr/>
          </p:nvPicPr>
          <p:blipFill>
            <a:blip r:embed="rId3"/>
            <a:stretch>
              <a:fillRect/>
            </a:stretch>
          </p:blipFill>
          <p:spPr>
            <a:xfrm>
              <a:off x="0" y="3573016"/>
              <a:ext cx="1668535" cy="1100977"/>
            </a:xfrm>
            <a:prstGeom prst="rect">
              <a:avLst/>
            </a:prstGeom>
          </p:spPr>
        </p:pic>
      </p:grpSp>
      <p:sp>
        <p:nvSpPr>
          <p:cNvPr id="7" name="TextBox 6"/>
          <p:cNvSpPr txBox="1"/>
          <p:nvPr/>
        </p:nvSpPr>
        <p:spPr>
          <a:xfrm>
            <a:off x="6970101" y="6073551"/>
            <a:ext cx="2210411" cy="307777"/>
          </a:xfrm>
          <a:prstGeom prst="rect">
            <a:avLst/>
          </a:prstGeom>
          <a:noFill/>
        </p:spPr>
        <p:txBody>
          <a:bodyPr wrap="none" rtlCol="0">
            <a:spAutoFit/>
          </a:bodyPr>
          <a:lstStyle/>
          <a:p>
            <a:r>
              <a:rPr lang="en-US" sz="1400" dirty="0" smtClean="0"/>
              <a:t>Adapted from G. </a:t>
            </a:r>
            <a:r>
              <a:rPr lang="en-US" sz="1400" dirty="0" err="1" smtClean="0"/>
              <a:t>Raetsch</a:t>
            </a:r>
            <a:endParaRPr lang="en-US" sz="1400" dirty="0"/>
          </a:p>
        </p:txBody>
      </p:sp>
    </p:spTree>
    <p:extLst>
      <p:ext uri="{BB962C8B-B14F-4D97-AF65-F5344CB8AC3E}">
        <p14:creationId xmlns:p14="http://schemas.microsoft.com/office/powerpoint/2010/main" val="19731749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680" y="122238"/>
            <a:ext cx="8229600" cy="1143000"/>
          </a:xfrm>
        </p:spPr>
        <p:txBody>
          <a:bodyPr>
            <a:normAutofit/>
          </a:bodyPr>
          <a:lstStyle/>
          <a:p>
            <a:r>
              <a:rPr lang="en-US" sz="2800" dirty="0" smtClean="0"/>
              <a:t>Chrysalis Re-groups Related Inchworm </a:t>
            </a:r>
            <a:r>
              <a:rPr lang="en-US" sz="2800" dirty="0" err="1" smtClean="0"/>
              <a:t>Contigs</a:t>
            </a:r>
            <a:endParaRPr lang="en-US" sz="2800" dirty="0"/>
          </a:p>
        </p:txBody>
      </p:sp>
      <p:pic>
        <p:nvPicPr>
          <p:cNvPr id="4" name="Picture 3"/>
          <p:cNvPicPr>
            <a:picLocks noChangeAspect="1"/>
          </p:cNvPicPr>
          <p:nvPr/>
        </p:nvPicPr>
        <p:blipFill>
          <a:blip r:embed="rId3"/>
          <a:stretch>
            <a:fillRect/>
          </a:stretch>
        </p:blipFill>
        <p:spPr>
          <a:xfrm>
            <a:off x="698500" y="2857500"/>
            <a:ext cx="3341428" cy="837351"/>
          </a:xfrm>
          <a:prstGeom prst="rect">
            <a:avLst/>
          </a:prstGeom>
        </p:spPr>
      </p:pic>
      <p:pic>
        <p:nvPicPr>
          <p:cNvPr id="5" name="Picture 4"/>
          <p:cNvPicPr>
            <a:picLocks noChangeAspect="1"/>
          </p:cNvPicPr>
          <p:nvPr/>
        </p:nvPicPr>
        <p:blipFill>
          <a:blip r:embed="rId4"/>
          <a:stretch>
            <a:fillRect/>
          </a:stretch>
        </p:blipFill>
        <p:spPr>
          <a:xfrm>
            <a:off x="6019800" y="3873500"/>
            <a:ext cx="2070100" cy="1196058"/>
          </a:xfrm>
          <a:prstGeom prst="rect">
            <a:avLst/>
          </a:prstGeom>
        </p:spPr>
      </p:pic>
      <p:pic>
        <p:nvPicPr>
          <p:cNvPr id="6" name="Picture 5"/>
          <p:cNvPicPr>
            <a:picLocks noChangeAspect="1"/>
          </p:cNvPicPr>
          <p:nvPr/>
        </p:nvPicPr>
        <p:blipFill>
          <a:blip r:embed="rId5"/>
          <a:stretch>
            <a:fillRect/>
          </a:stretch>
        </p:blipFill>
        <p:spPr>
          <a:xfrm>
            <a:off x="5597356" y="2660650"/>
            <a:ext cx="2441744" cy="273556"/>
          </a:xfrm>
          <a:prstGeom prst="rect">
            <a:avLst/>
          </a:prstGeom>
        </p:spPr>
      </p:pic>
      <p:sp>
        <p:nvSpPr>
          <p:cNvPr id="8" name="TextBox 7"/>
          <p:cNvSpPr txBox="1"/>
          <p:nvPr/>
        </p:nvSpPr>
        <p:spPr>
          <a:xfrm>
            <a:off x="6870700" y="3080042"/>
            <a:ext cx="369888" cy="538609"/>
          </a:xfrm>
          <a:prstGeom prst="rect">
            <a:avLst/>
          </a:prstGeom>
          <a:noFill/>
        </p:spPr>
        <p:txBody>
          <a:bodyPr wrap="none" rtlCol="0">
            <a:spAutoFit/>
          </a:bodyPr>
          <a:lstStyle/>
          <a:p>
            <a:pPr defTabSz="457200" fontAlgn="auto">
              <a:spcBef>
                <a:spcPts val="0"/>
              </a:spcBef>
              <a:spcAft>
                <a:spcPts val="0"/>
              </a:spcAft>
            </a:pPr>
            <a:r>
              <a:rPr lang="en-US" sz="2900" b="1" dirty="0" smtClean="0">
                <a:solidFill>
                  <a:prstClr val="black"/>
                </a:solidFill>
                <a:latin typeface="Calibri"/>
                <a:ea typeface="+mn-ea"/>
                <a:cs typeface="+mn-cs"/>
              </a:rPr>
              <a:t>+</a:t>
            </a:r>
            <a:endParaRPr lang="en-US" sz="2900" b="1" dirty="0">
              <a:solidFill>
                <a:prstClr val="black"/>
              </a:solidFill>
              <a:latin typeface="Calibri"/>
              <a:ea typeface="+mn-ea"/>
              <a:cs typeface="+mn-cs"/>
            </a:endParaRPr>
          </a:p>
        </p:txBody>
      </p:sp>
      <p:sp>
        <p:nvSpPr>
          <p:cNvPr id="9" name="Right Arrow 8"/>
          <p:cNvSpPr/>
          <p:nvPr/>
        </p:nvSpPr>
        <p:spPr>
          <a:xfrm>
            <a:off x="4508500" y="3357876"/>
            <a:ext cx="660400" cy="4199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grpSp>
        <p:nvGrpSpPr>
          <p:cNvPr id="13" name="Group 12"/>
          <p:cNvGrpSpPr/>
          <p:nvPr/>
        </p:nvGrpSpPr>
        <p:grpSpPr>
          <a:xfrm>
            <a:off x="6389844" y="3030331"/>
            <a:ext cx="1229899" cy="1215232"/>
            <a:chOff x="6389844" y="3030331"/>
            <a:chExt cx="1229899" cy="1215232"/>
          </a:xfrm>
        </p:grpSpPr>
        <p:sp>
          <p:nvSpPr>
            <p:cNvPr id="11" name="Freeform 10"/>
            <p:cNvSpPr/>
            <p:nvPr/>
          </p:nvSpPr>
          <p:spPr>
            <a:xfrm>
              <a:off x="7101897" y="3030331"/>
              <a:ext cx="517846" cy="1198512"/>
            </a:xfrm>
            <a:custGeom>
              <a:avLst/>
              <a:gdLst>
                <a:gd name="connsiteX0" fmla="*/ 234263 w 517846"/>
                <a:gd name="connsiteY0" fmla="*/ 2600 h 1198512"/>
                <a:gd name="connsiteX1" fmla="*/ 12329 w 517846"/>
                <a:gd name="connsiteY1" fmla="*/ 39587 h 1198512"/>
                <a:gd name="connsiteX2" fmla="*/ 0 w 517846"/>
                <a:gd name="connsiteY2" fmla="*/ 76574 h 1198512"/>
                <a:gd name="connsiteX3" fmla="*/ 12329 w 517846"/>
                <a:gd name="connsiteY3" fmla="*/ 150548 h 1198512"/>
                <a:gd name="connsiteX4" fmla="*/ 61648 w 517846"/>
                <a:gd name="connsiteY4" fmla="*/ 224522 h 1198512"/>
                <a:gd name="connsiteX5" fmla="*/ 110967 w 517846"/>
                <a:gd name="connsiteY5" fmla="*/ 286167 h 1198512"/>
                <a:gd name="connsiteX6" fmla="*/ 147956 w 517846"/>
                <a:gd name="connsiteY6" fmla="*/ 310825 h 1198512"/>
                <a:gd name="connsiteX7" fmla="*/ 172615 w 517846"/>
                <a:gd name="connsiteY7" fmla="*/ 384799 h 1198512"/>
                <a:gd name="connsiteX8" fmla="*/ 221934 w 517846"/>
                <a:gd name="connsiteY8" fmla="*/ 471102 h 1198512"/>
                <a:gd name="connsiteX9" fmla="*/ 246593 w 517846"/>
                <a:gd name="connsiteY9" fmla="*/ 545076 h 1198512"/>
                <a:gd name="connsiteX10" fmla="*/ 345231 w 517846"/>
                <a:gd name="connsiteY10" fmla="*/ 619050 h 1198512"/>
                <a:gd name="connsiteX11" fmla="*/ 394549 w 517846"/>
                <a:gd name="connsiteY11" fmla="*/ 693024 h 1198512"/>
                <a:gd name="connsiteX12" fmla="*/ 406879 w 517846"/>
                <a:gd name="connsiteY12" fmla="*/ 730011 h 1198512"/>
                <a:gd name="connsiteX13" fmla="*/ 443868 w 517846"/>
                <a:gd name="connsiteY13" fmla="*/ 754669 h 1198512"/>
                <a:gd name="connsiteX14" fmla="*/ 468527 w 517846"/>
                <a:gd name="connsiteY14" fmla="*/ 791656 h 1198512"/>
                <a:gd name="connsiteX15" fmla="*/ 493187 w 517846"/>
                <a:gd name="connsiteY15" fmla="*/ 816313 h 1198512"/>
                <a:gd name="connsiteX16" fmla="*/ 517846 w 517846"/>
                <a:gd name="connsiteY16" fmla="*/ 890287 h 1198512"/>
                <a:gd name="connsiteX17" fmla="*/ 505516 w 517846"/>
                <a:gd name="connsiteY17" fmla="*/ 1050564 h 1198512"/>
                <a:gd name="connsiteX18" fmla="*/ 493187 w 517846"/>
                <a:gd name="connsiteY18" fmla="*/ 1087551 h 1198512"/>
                <a:gd name="connsiteX19" fmla="*/ 456198 w 517846"/>
                <a:gd name="connsiteY19" fmla="*/ 1112209 h 1198512"/>
                <a:gd name="connsiteX20" fmla="*/ 443868 w 517846"/>
                <a:gd name="connsiteY20" fmla="*/ 1149196 h 1198512"/>
                <a:gd name="connsiteX21" fmla="*/ 406879 w 517846"/>
                <a:gd name="connsiteY21" fmla="*/ 1161525 h 1198512"/>
                <a:gd name="connsiteX22" fmla="*/ 332901 w 517846"/>
                <a:gd name="connsiteY22" fmla="*/ 1198512 h 1198512"/>
                <a:gd name="connsiteX23" fmla="*/ 246593 w 517846"/>
                <a:gd name="connsiteY23" fmla="*/ 1186183 h 11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17846" h="1198512">
                  <a:moveTo>
                    <a:pt x="234263" y="2600"/>
                  </a:moveTo>
                  <a:cubicBezTo>
                    <a:pt x="216230" y="3802"/>
                    <a:pt x="57150" y="-16437"/>
                    <a:pt x="12329" y="39587"/>
                  </a:cubicBezTo>
                  <a:cubicBezTo>
                    <a:pt x="4210" y="49735"/>
                    <a:pt x="4110" y="64245"/>
                    <a:pt x="0" y="76574"/>
                  </a:cubicBezTo>
                  <a:cubicBezTo>
                    <a:pt x="4110" y="101232"/>
                    <a:pt x="2714" y="127473"/>
                    <a:pt x="12329" y="150548"/>
                  </a:cubicBezTo>
                  <a:cubicBezTo>
                    <a:pt x="23728" y="177904"/>
                    <a:pt x="45208" y="199864"/>
                    <a:pt x="61648" y="224522"/>
                  </a:cubicBezTo>
                  <a:cubicBezTo>
                    <a:pt x="79960" y="251988"/>
                    <a:pt x="85867" y="266088"/>
                    <a:pt x="110967" y="286167"/>
                  </a:cubicBezTo>
                  <a:cubicBezTo>
                    <a:pt x="122538" y="295423"/>
                    <a:pt x="135626" y="302606"/>
                    <a:pt x="147956" y="310825"/>
                  </a:cubicBezTo>
                  <a:cubicBezTo>
                    <a:pt x="156176" y="335483"/>
                    <a:pt x="158197" y="363173"/>
                    <a:pt x="172615" y="384799"/>
                  </a:cubicBezTo>
                  <a:cubicBezTo>
                    <a:pt x="194856" y="418159"/>
                    <a:pt x="206292" y="432000"/>
                    <a:pt x="221934" y="471102"/>
                  </a:cubicBezTo>
                  <a:cubicBezTo>
                    <a:pt x="231588" y="495235"/>
                    <a:pt x="228213" y="526698"/>
                    <a:pt x="246593" y="545076"/>
                  </a:cubicBezTo>
                  <a:cubicBezTo>
                    <a:pt x="317432" y="615911"/>
                    <a:pt x="280672" y="597532"/>
                    <a:pt x="345231" y="619050"/>
                  </a:cubicBezTo>
                  <a:cubicBezTo>
                    <a:pt x="361670" y="643708"/>
                    <a:pt x="385177" y="664909"/>
                    <a:pt x="394549" y="693024"/>
                  </a:cubicBezTo>
                  <a:cubicBezTo>
                    <a:pt x="398659" y="705353"/>
                    <a:pt x="398760" y="719863"/>
                    <a:pt x="406879" y="730011"/>
                  </a:cubicBezTo>
                  <a:cubicBezTo>
                    <a:pt x="416136" y="741582"/>
                    <a:pt x="431538" y="746450"/>
                    <a:pt x="443868" y="754669"/>
                  </a:cubicBezTo>
                  <a:cubicBezTo>
                    <a:pt x="452088" y="766998"/>
                    <a:pt x="459270" y="780086"/>
                    <a:pt x="468527" y="791656"/>
                  </a:cubicBezTo>
                  <a:cubicBezTo>
                    <a:pt x="475789" y="800733"/>
                    <a:pt x="487988" y="805916"/>
                    <a:pt x="493187" y="816313"/>
                  </a:cubicBezTo>
                  <a:cubicBezTo>
                    <a:pt x="504812" y="839561"/>
                    <a:pt x="517846" y="890287"/>
                    <a:pt x="517846" y="890287"/>
                  </a:cubicBezTo>
                  <a:cubicBezTo>
                    <a:pt x="513736" y="943713"/>
                    <a:pt x="512162" y="997394"/>
                    <a:pt x="505516" y="1050564"/>
                  </a:cubicBezTo>
                  <a:cubicBezTo>
                    <a:pt x="503904" y="1063460"/>
                    <a:pt x="501306" y="1077403"/>
                    <a:pt x="493187" y="1087551"/>
                  </a:cubicBezTo>
                  <a:cubicBezTo>
                    <a:pt x="483930" y="1099122"/>
                    <a:pt x="468528" y="1103990"/>
                    <a:pt x="456198" y="1112209"/>
                  </a:cubicBezTo>
                  <a:cubicBezTo>
                    <a:pt x="452088" y="1124538"/>
                    <a:pt x="453058" y="1140007"/>
                    <a:pt x="443868" y="1149196"/>
                  </a:cubicBezTo>
                  <a:cubicBezTo>
                    <a:pt x="434678" y="1158386"/>
                    <a:pt x="418504" y="1155713"/>
                    <a:pt x="406879" y="1161525"/>
                  </a:cubicBezTo>
                  <a:cubicBezTo>
                    <a:pt x="311273" y="1209325"/>
                    <a:pt x="425874" y="1167523"/>
                    <a:pt x="332901" y="1198512"/>
                  </a:cubicBezTo>
                  <a:lnTo>
                    <a:pt x="246593" y="1186183"/>
                  </a:lnTo>
                </a:path>
              </a:pathLst>
            </a:custGeom>
            <a:ln>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2" name="Freeform 11"/>
            <p:cNvSpPr/>
            <p:nvPr/>
          </p:nvSpPr>
          <p:spPr>
            <a:xfrm flipH="1">
              <a:off x="6389844" y="3047051"/>
              <a:ext cx="517846" cy="1198512"/>
            </a:xfrm>
            <a:custGeom>
              <a:avLst/>
              <a:gdLst>
                <a:gd name="connsiteX0" fmla="*/ 234263 w 517846"/>
                <a:gd name="connsiteY0" fmla="*/ 2600 h 1198512"/>
                <a:gd name="connsiteX1" fmla="*/ 12329 w 517846"/>
                <a:gd name="connsiteY1" fmla="*/ 39587 h 1198512"/>
                <a:gd name="connsiteX2" fmla="*/ 0 w 517846"/>
                <a:gd name="connsiteY2" fmla="*/ 76574 h 1198512"/>
                <a:gd name="connsiteX3" fmla="*/ 12329 w 517846"/>
                <a:gd name="connsiteY3" fmla="*/ 150548 h 1198512"/>
                <a:gd name="connsiteX4" fmla="*/ 61648 w 517846"/>
                <a:gd name="connsiteY4" fmla="*/ 224522 h 1198512"/>
                <a:gd name="connsiteX5" fmla="*/ 110967 w 517846"/>
                <a:gd name="connsiteY5" fmla="*/ 286167 h 1198512"/>
                <a:gd name="connsiteX6" fmla="*/ 147956 w 517846"/>
                <a:gd name="connsiteY6" fmla="*/ 310825 h 1198512"/>
                <a:gd name="connsiteX7" fmla="*/ 172615 w 517846"/>
                <a:gd name="connsiteY7" fmla="*/ 384799 h 1198512"/>
                <a:gd name="connsiteX8" fmla="*/ 221934 w 517846"/>
                <a:gd name="connsiteY8" fmla="*/ 471102 h 1198512"/>
                <a:gd name="connsiteX9" fmla="*/ 246593 w 517846"/>
                <a:gd name="connsiteY9" fmla="*/ 545076 h 1198512"/>
                <a:gd name="connsiteX10" fmla="*/ 345231 w 517846"/>
                <a:gd name="connsiteY10" fmla="*/ 619050 h 1198512"/>
                <a:gd name="connsiteX11" fmla="*/ 394549 w 517846"/>
                <a:gd name="connsiteY11" fmla="*/ 693024 h 1198512"/>
                <a:gd name="connsiteX12" fmla="*/ 406879 w 517846"/>
                <a:gd name="connsiteY12" fmla="*/ 730011 h 1198512"/>
                <a:gd name="connsiteX13" fmla="*/ 443868 w 517846"/>
                <a:gd name="connsiteY13" fmla="*/ 754669 h 1198512"/>
                <a:gd name="connsiteX14" fmla="*/ 468527 w 517846"/>
                <a:gd name="connsiteY14" fmla="*/ 791656 h 1198512"/>
                <a:gd name="connsiteX15" fmla="*/ 493187 w 517846"/>
                <a:gd name="connsiteY15" fmla="*/ 816313 h 1198512"/>
                <a:gd name="connsiteX16" fmla="*/ 517846 w 517846"/>
                <a:gd name="connsiteY16" fmla="*/ 890287 h 1198512"/>
                <a:gd name="connsiteX17" fmla="*/ 505516 w 517846"/>
                <a:gd name="connsiteY17" fmla="*/ 1050564 h 1198512"/>
                <a:gd name="connsiteX18" fmla="*/ 493187 w 517846"/>
                <a:gd name="connsiteY18" fmla="*/ 1087551 h 1198512"/>
                <a:gd name="connsiteX19" fmla="*/ 456198 w 517846"/>
                <a:gd name="connsiteY19" fmla="*/ 1112209 h 1198512"/>
                <a:gd name="connsiteX20" fmla="*/ 443868 w 517846"/>
                <a:gd name="connsiteY20" fmla="*/ 1149196 h 1198512"/>
                <a:gd name="connsiteX21" fmla="*/ 406879 w 517846"/>
                <a:gd name="connsiteY21" fmla="*/ 1161525 h 1198512"/>
                <a:gd name="connsiteX22" fmla="*/ 332901 w 517846"/>
                <a:gd name="connsiteY22" fmla="*/ 1198512 h 1198512"/>
                <a:gd name="connsiteX23" fmla="*/ 246593 w 517846"/>
                <a:gd name="connsiteY23" fmla="*/ 1186183 h 11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17846" h="1198512">
                  <a:moveTo>
                    <a:pt x="234263" y="2600"/>
                  </a:moveTo>
                  <a:cubicBezTo>
                    <a:pt x="216230" y="3802"/>
                    <a:pt x="57150" y="-16437"/>
                    <a:pt x="12329" y="39587"/>
                  </a:cubicBezTo>
                  <a:cubicBezTo>
                    <a:pt x="4210" y="49735"/>
                    <a:pt x="4110" y="64245"/>
                    <a:pt x="0" y="76574"/>
                  </a:cubicBezTo>
                  <a:cubicBezTo>
                    <a:pt x="4110" y="101232"/>
                    <a:pt x="2714" y="127473"/>
                    <a:pt x="12329" y="150548"/>
                  </a:cubicBezTo>
                  <a:cubicBezTo>
                    <a:pt x="23728" y="177904"/>
                    <a:pt x="45208" y="199864"/>
                    <a:pt x="61648" y="224522"/>
                  </a:cubicBezTo>
                  <a:cubicBezTo>
                    <a:pt x="79960" y="251988"/>
                    <a:pt x="85867" y="266088"/>
                    <a:pt x="110967" y="286167"/>
                  </a:cubicBezTo>
                  <a:cubicBezTo>
                    <a:pt x="122538" y="295423"/>
                    <a:pt x="135626" y="302606"/>
                    <a:pt x="147956" y="310825"/>
                  </a:cubicBezTo>
                  <a:cubicBezTo>
                    <a:pt x="156176" y="335483"/>
                    <a:pt x="158197" y="363173"/>
                    <a:pt x="172615" y="384799"/>
                  </a:cubicBezTo>
                  <a:cubicBezTo>
                    <a:pt x="194856" y="418159"/>
                    <a:pt x="206292" y="432000"/>
                    <a:pt x="221934" y="471102"/>
                  </a:cubicBezTo>
                  <a:cubicBezTo>
                    <a:pt x="231588" y="495235"/>
                    <a:pt x="228213" y="526698"/>
                    <a:pt x="246593" y="545076"/>
                  </a:cubicBezTo>
                  <a:cubicBezTo>
                    <a:pt x="317432" y="615911"/>
                    <a:pt x="280672" y="597532"/>
                    <a:pt x="345231" y="619050"/>
                  </a:cubicBezTo>
                  <a:cubicBezTo>
                    <a:pt x="361670" y="643708"/>
                    <a:pt x="385177" y="664909"/>
                    <a:pt x="394549" y="693024"/>
                  </a:cubicBezTo>
                  <a:cubicBezTo>
                    <a:pt x="398659" y="705353"/>
                    <a:pt x="398760" y="719863"/>
                    <a:pt x="406879" y="730011"/>
                  </a:cubicBezTo>
                  <a:cubicBezTo>
                    <a:pt x="416136" y="741582"/>
                    <a:pt x="431538" y="746450"/>
                    <a:pt x="443868" y="754669"/>
                  </a:cubicBezTo>
                  <a:cubicBezTo>
                    <a:pt x="452088" y="766998"/>
                    <a:pt x="459270" y="780086"/>
                    <a:pt x="468527" y="791656"/>
                  </a:cubicBezTo>
                  <a:cubicBezTo>
                    <a:pt x="475789" y="800733"/>
                    <a:pt x="487988" y="805916"/>
                    <a:pt x="493187" y="816313"/>
                  </a:cubicBezTo>
                  <a:cubicBezTo>
                    <a:pt x="504812" y="839561"/>
                    <a:pt x="517846" y="890287"/>
                    <a:pt x="517846" y="890287"/>
                  </a:cubicBezTo>
                  <a:cubicBezTo>
                    <a:pt x="513736" y="943713"/>
                    <a:pt x="512162" y="997394"/>
                    <a:pt x="505516" y="1050564"/>
                  </a:cubicBezTo>
                  <a:cubicBezTo>
                    <a:pt x="503904" y="1063460"/>
                    <a:pt x="501306" y="1077403"/>
                    <a:pt x="493187" y="1087551"/>
                  </a:cubicBezTo>
                  <a:cubicBezTo>
                    <a:pt x="483930" y="1099122"/>
                    <a:pt x="468528" y="1103990"/>
                    <a:pt x="456198" y="1112209"/>
                  </a:cubicBezTo>
                  <a:cubicBezTo>
                    <a:pt x="452088" y="1124538"/>
                    <a:pt x="453058" y="1140007"/>
                    <a:pt x="443868" y="1149196"/>
                  </a:cubicBezTo>
                  <a:cubicBezTo>
                    <a:pt x="434678" y="1158386"/>
                    <a:pt x="418504" y="1155713"/>
                    <a:pt x="406879" y="1161525"/>
                  </a:cubicBezTo>
                  <a:cubicBezTo>
                    <a:pt x="311273" y="1209325"/>
                    <a:pt x="425874" y="1167523"/>
                    <a:pt x="332901" y="1198512"/>
                  </a:cubicBezTo>
                  <a:lnTo>
                    <a:pt x="246593" y="1186183"/>
                  </a:ln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grpSp>
      <p:pic>
        <p:nvPicPr>
          <p:cNvPr id="14" name="Picture 13" descr="ChrysalisLogo2011.png"/>
          <p:cNvPicPr>
            <a:picLocks noChangeAspect="1"/>
          </p:cNvPicPr>
          <p:nvPr/>
        </p:nvPicPr>
        <p:blipFill>
          <a:blip r:embed="rId6"/>
          <a:stretch>
            <a:fillRect/>
          </a:stretch>
        </p:blipFill>
        <p:spPr>
          <a:xfrm>
            <a:off x="7728187" y="3081824"/>
            <a:ext cx="1127841" cy="1127841"/>
          </a:xfrm>
          <a:prstGeom prst="rect">
            <a:avLst/>
          </a:prstGeom>
        </p:spPr>
      </p:pic>
      <p:sp>
        <p:nvSpPr>
          <p:cNvPr id="3" name="TextBox 2"/>
          <p:cNvSpPr txBox="1"/>
          <p:nvPr/>
        </p:nvSpPr>
        <p:spPr>
          <a:xfrm>
            <a:off x="4916330" y="5354321"/>
            <a:ext cx="3982719" cy="646331"/>
          </a:xfrm>
          <a:prstGeom prst="rect">
            <a:avLst/>
          </a:prstGeom>
          <a:noFill/>
        </p:spPr>
        <p:txBody>
          <a:bodyPr wrap="squar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Chrysalis uses (k-1) overlaps and read support to link related Inchworm </a:t>
            </a:r>
            <a:r>
              <a:rPr lang="en-US" sz="1800" dirty="0" err="1" smtClean="0">
                <a:solidFill>
                  <a:prstClr val="black"/>
                </a:solidFill>
                <a:latin typeface="Calibri"/>
                <a:ea typeface="+mn-ea"/>
                <a:cs typeface="+mn-cs"/>
              </a:rPr>
              <a:t>contigs</a:t>
            </a:r>
            <a:endParaRPr lang="en-US" sz="1800" dirty="0">
              <a:solidFill>
                <a:prstClr val="black"/>
              </a:solidFill>
              <a:latin typeface="Calibri"/>
              <a:ea typeface="+mn-ea"/>
              <a:cs typeface="+mn-cs"/>
            </a:endParaRPr>
          </a:p>
        </p:txBody>
      </p:sp>
      <p:grpSp>
        <p:nvGrpSpPr>
          <p:cNvPr id="15" name="Group 14"/>
          <p:cNvGrpSpPr/>
          <p:nvPr/>
        </p:nvGrpSpPr>
        <p:grpSpPr>
          <a:xfrm>
            <a:off x="0" y="6396038"/>
            <a:ext cx="9144000" cy="461962"/>
            <a:chOff x="0" y="6396038"/>
            <a:chExt cx="9144000" cy="461962"/>
          </a:xfrm>
        </p:grpSpPr>
        <p:sp>
          <p:nvSpPr>
            <p:cNvPr id="16" name="Rectangle 15"/>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7" name="TextBox 16"/>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18" name="TextBox 17"/>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2467808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12749" y="4580018"/>
            <a:ext cx="8085241" cy="1878599"/>
          </a:xfrm>
          <a:prstGeom prst="rect">
            <a:avLst/>
          </a:prstGeom>
        </p:spPr>
      </p:pic>
      <p:pic>
        <p:nvPicPr>
          <p:cNvPr id="8" name="Picture 7"/>
          <p:cNvPicPr>
            <a:picLocks noChangeAspect="1"/>
          </p:cNvPicPr>
          <p:nvPr/>
        </p:nvPicPr>
        <p:blipFill>
          <a:blip r:embed="rId4"/>
          <a:stretch>
            <a:fillRect/>
          </a:stretch>
        </p:blipFill>
        <p:spPr>
          <a:xfrm>
            <a:off x="512749" y="1108231"/>
            <a:ext cx="2615660" cy="1579929"/>
          </a:xfrm>
          <a:prstGeom prst="rect">
            <a:avLst/>
          </a:prstGeom>
        </p:spPr>
      </p:pic>
      <p:pic>
        <p:nvPicPr>
          <p:cNvPr id="11" name="Picture 10" descr="ChrysalisLogo2011.png"/>
          <p:cNvPicPr>
            <a:picLocks noChangeAspect="1"/>
          </p:cNvPicPr>
          <p:nvPr/>
        </p:nvPicPr>
        <p:blipFill>
          <a:blip r:embed="rId5"/>
          <a:stretch>
            <a:fillRect/>
          </a:stretch>
        </p:blipFill>
        <p:spPr>
          <a:xfrm>
            <a:off x="3521947" y="1941987"/>
            <a:ext cx="1803399" cy="1803399"/>
          </a:xfrm>
          <a:prstGeom prst="rect">
            <a:avLst/>
          </a:prstGeom>
        </p:spPr>
      </p:pic>
      <p:sp>
        <p:nvSpPr>
          <p:cNvPr id="12" name="Right Arrow 11"/>
          <p:cNvSpPr/>
          <p:nvPr/>
        </p:nvSpPr>
        <p:spPr>
          <a:xfrm rot="2893236">
            <a:off x="2142606" y="3257153"/>
            <a:ext cx="2042917" cy="2704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sp>
        <p:nvSpPr>
          <p:cNvPr id="14" name="TextBox 13"/>
          <p:cNvSpPr txBox="1"/>
          <p:nvPr/>
        </p:nvSpPr>
        <p:spPr>
          <a:xfrm>
            <a:off x="3344309" y="242585"/>
            <a:ext cx="2248125" cy="784830"/>
          </a:xfrm>
          <a:prstGeom prst="rect">
            <a:avLst/>
          </a:prstGeom>
          <a:noFill/>
        </p:spPr>
        <p:txBody>
          <a:bodyPr wrap="none" rtlCol="0">
            <a:spAutoFit/>
          </a:bodyPr>
          <a:lstStyle/>
          <a:p>
            <a:pPr defTabSz="457200" fontAlgn="auto">
              <a:spcBef>
                <a:spcPts val="0"/>
              </a:spcBef>
              <a:spcAft>
                <a:spcPts val="0"/>
              </a:spcAft>
            </a:pPr>
            <a:r>
              <a:rPr lang="en-US" sz="4500" dirty="0" smtClean="0">
                <a:solidFill>
                  <a:srgbClr val="4F81BD">
                    <a:lumMod val="75000"/>
                  </a:srgbClr>
                </a:solidFill>
                <a:latin typeface="Calibri"/>
                <a:ea typeface="+mn-ea"/>
                <a:cs typeface="+mn-cs"/>
              </a:rPr>
              <a:t>Chrysalis</a:t>
            </a:r>
            <a:endParaRPr lang="en-US" sz="4500" dirty="0">
              <a:solidFill>
                <a:srgbClr val="4F81BD">
                  <a:lumMod val="75000"/>
                </a:srgbClr>
              </a:solidFill>
              <a:latin typeface="Calibri"/>
              <a:ea typeface="+mn-ea"/>
              <a:cs typeface="+mn-cs"/>
            </a:endParaRPr>
          </a:p>
        </p:txBody>
      </p:sp>
      <p:sp>
        <p:nvSpPr>
          <p:cNvPr id="9" name="TextBox 8"/>
          <p:cNvSpPr txBox="1"/>
          <p:nvPr/>
        </p:nvSpPr>
        <p:spPr>
          <a:xfrm>
            <a:off x="563553" y="3369851"/>
            <a:ext cx="2368582" cy="800219"/>
          </a:xfrm>
          <a:prstGeom prst="rect">
            <a:avLst/>
          </a:prstGeom>
          <a:noFill/>
        </p:spPr>
        <p:txBody>
          <a:bodyPr wrap="none" rtlCol="0">
            <a:spAutoFit/>
          </a:bodyPr>
          <a:lstStyle/>
          <a:p>
            <a:pPr defTabSz="457200" fontAlgn="auto">
              <a:spcBef>
                <a:spcPts val="0"/>
              </a:spcBef>
              <a:spcAft>
                <a:spcPts val="0"/>
              </a:spcAft>
            </a:pPr>
            <a:r>
              <a:rPr lang="en-US" sz="2300" dirty="0" smtClean="0">
                <a:solidFill>
                  <a:prstClr val="black"/>
                </a:solidFill>
                <a:latin typeface="Calibri"/>
                <a:ea typeface="+mn-ea"/>
                <a:cs typeface="+mn-cs"/>
              </a:rPr>
              <a:t>Integrate </a:t>
            </a:r>
            <a:r>
              <a:rPr lang="en-US" sz="2300" dirty="0" err="1" smtClean="0">
                <a:solidFill>
                  <a:prstClr val="black"/>
                </a:solidFill>
                <a:latin typeface="Calibri"/>
                <a:ea typeface="+mn-ea"/>
                <a:cs typeface="+mn-cs"/>
              </a:rPr>
              <a:t>isoforms</a:t>
            </a:r>
            <a:endParaRPr lang="en-US" sz="2300" dirty="0" smtClean="0">
              <a:solidFill>
                <a:prstClr val="black"/>
              </a:solidFill>
              <a:latin typeface="Calibri"/>
              <a:ea typeface="+mn-ea"/>
              <a:cs typeface="+mn-cs"/>
            </a:endParaRPr>
          </a:p>
          <a:p>
            <a:pPr defTabSz="457200" fontAlgn="auto">
              <a:spcBef>
                <a:spcPts val="0"/>
              </a:spcBef>
              <a:spcAft>
                <a:spcPts val="0"/>
              </a:spcAft>
            </a:pPr>
            <a:r>
              <a:rPr lang="en-US" sz="2300" dirty="0" smtClean="0">
                <a:solidFill>
                  <a:prstClr val="black"/>
                </a:solidFill>
                <a:latin typeface="Calibri"/>
                <a:ea typeface="+mn-ea"/>
                <a:cs typeface="+mn-cs"/>
              </a:rPr>
              <a:t>via k-1 overlaps</a:t>
            </a:r>
            <a:endParaRPr lang="en-US" sz="2300" dirty="0">
              <a:solidFill>
                <a:prstClr val="black"/>
              </a:solidFill>
              <a:latin typeface="Calibri"/>
              <a:ea typeface="+mn-ea"/>
              <a:cs typeface="+mn-cs"/>
            </a:endParaRPr>
          </a:p>
        </p:txBody>
      </p:sp>
      <p:grpSp>
        <p:nvGrpSpPr>
          <p:cNvPr id="16" name="Group 15"/>
          <p:cNvGrpSpPr/>
          <p:nvPr/>
        </p:nvGrpSpPr>
        <p:grpSpPr>
          <a:xfrm>
            <a:off x="4861828" y="317707"/>
            <a:ext cx="3499000" cy="4368383"/>
            <a:chOff x="4861828" y="317707"/>
            <a:chExt cx="3499000" cy="4368383"/>
          </a:xfrm>
        </p:grpSpPr>
        <p:pic>
          <p:nvPicPr>
            <p:cNvPr id="10" name="Picture 9"/>
            <p:cNvPicPr>
              <a:picLocks noChangeAspect="1"/>
            </p:cNvPicPr>
            <p:nvPr/>
          </p:nvPicPr>
          <p:blipFill>
            <a:blip r:embed="rId6"/>
            <a:stretch>
              <a:fillRect/>
            </a:stretch>
          </p:blipFill>
          <p:spPr>
            <a:xfrm>
              <a:off x="7097268" y="317707"/>
              <a:ext cx="1263560" cy="4368383"/>
            </a:xfrm>
            <a:prstGeom prst="rect">
              <a:avLst/>
            </a:prstGeom>
          </p:spPr>
        </p:pic>
        <p:sp>
          <p:nvSpPr>
            <p:cNvPr id="13" name="Right Arrow 12"/>
            <p:cNvSpPr/>
            <p:nvPr/>
          </p:nvSpPr>
          <p:spPr>
            <a:xfrm rot="19528530">
              <a:off x="6030376" y="3055315"/>
              <a:ext cx="899448" cy="35401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sp>
          <p:nvSpPr>
            <p:cNvPr id="15" name="TextBox 14"/>
            <p:cNvSpPr txBox="1"/>
            <p:nvPr/>
          </p:nvSpPr>
          <p:spPr>
            <a:xfrm>
              <a:off x="4861828" y="3629864"/>
              <a:ext cx="2274982" cy="646331"/>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Build de </a:t>
              </a:r>
              <a:r>
                <a:rPr lang="en-US" sz="1800" dirty="0" err="1" smtClean="0">
                  <a:solidFill>
                    <a:prstClr val="black"/>
                  </a:solidFill>
                  <a:latin typeface="Calibri"/>
                  <a:ea typeface="+mn-ea"/>
                  <a:cs typeface="+mn-cs"/>
                </a:rPr>
                <a:t>Bruijn</a:t>
              </a:r>
              <a:r>
                <a:rPr lang="en-US" sz="1800" dirty="0" smtClean="0">
                  <a:solidFill>
                    <a:prstClr val="black"/>
                  </a:solidFill>
                  <a:latin typeface="Calibri"/>
                  <a:ea typeface="+mn-ea"/>
                  <a:cs typeface="+mn-cs"/>
                </a:rPr>
                <a:t> Graphs</a:t>
              </a:r>
            </a:p>
            <a:p>
              <a:pPr defTabSz="457200" fontAlgn="auto">
                <a:spcBef>
                  <a:spcPts val="0"/>
                </a:spcBef>
                <a:spcAft>
                  <a:spcPts val="0"/>
                </a:spcAft>
              </a:pPr>
              <a:r>
                <a:rPr lang="en-US" sz="1800" dirty="0" smtClean="0">
                  <a:solidFill>
                    <a:prstClr val="black"/>
                  </a:solidFill>
                  <a:latin typeface="Calibri"/>
                  <a:ea typeface="+mn-ea"/>
                  <a:cs typeface="+mn-cs"/>
                </a:rPr>
                <a:t>(ideally, one per gene)</a:t>
              </a:r>
              <a:endParaRPr lang="en-US" sz="1800" dirty="0">
                <a:solidFill>
                  <a:prstClr val="black"/>
                </a:solidFill>
                <a:latin typeface="Calibri"/>
                <a:ea typeface="+mn-ea"/>
                <a:cs typeface="+mn-cs"/>
              </a:endParaRPr>
            </a:p>
          </p:txBody>
        </p:sp>
      </p:grpSp>
      <p:grpSp>
        <p:nvGrpSpPr>
          <p:cNvPr id="17" name="Group 16"/>
          <p:cNvGrpSpPr/>
          <p:nvPr/>
        </p:nvGrpSpPr>
        <p:grpSpPr>
          <a:xfrm>
            <a:off x="0" y="6396038"/>
            <a:ext cx="9144000" cy="461962"/>
            <a:chOff x="0" y="6396038"/>
            <a:chExt cx="9144000" cy="461962"/>
          </a:xfrm>
        </p:grpSpPr>
        <p:sp>
          <p:nvSpPr>
            <p:cNvPr id="18" name="Rectangle 17"/>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9" name="TextBox 18"/>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20" name="TextBox 19"/>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7703057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34855" y="-1173083"/>
            <a:ext cx="8561637" cy="8512935"/>
            <a:chOff x="4370226" y="2752504"/>
            <a:chExt cx="3240613" cy="3222179"/>
          </a:xfrm>
        </p:grpSpPr>
        <p:grpSp>
          <p:nvGrpSpPr>
            <p:cNvPr id="5" name="Group 4"/>
            <p:cNvGrpSpPr/>
            <p:nvPr/>
          </p:nvGrpSpPr>
          <p:grpSpPr>
            <a:xfrm>
              <a:off x="4508439" y="2909911"/>
              <a:ext cx="1551535" cy="1490133"/>
              <a:chOff x="4451222" y="2406144"/>
              <a:chExt cx="4059146" cy="3898505"/>
            </a:xfrm>
          </p:grpSpPr>
          <p:sp>
            <p:nvSpPr>
              <p:cNvPr id="166" name="Freeform 165"/>
              <p:cNvSpPr/>
              <p:nvPr/>
            </p:nvSpPr>
            <p:spPr>
              <a:xfrm>
                <a:off x="4702050" y="2458815"/>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67" name="Freeform 166"/>
              <p:cNvSpPr/>
              <p:nvPr/>
            </p:nvSpPr>
            <p:spPr>
              <a:xfrm>
                <a:off x="5502913" y="252636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68" name="Freeform 167"/>
              <p:cNvSpPr/>
              <p:nvPr/>
            </p:nvSpPr>
            <p:spPr>
              <a:xfrm rot="16200000">
                <a:off x="6108443" y="234404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69" name="Freeform 168"/>
              <p:cNvSpPr/>
              <p:nvPr/>
            </p:nvSpPr>
            <p:spPr>
              <a:xfrm>
                <a:off x="6039701" y="3059417"/>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70" name="Freeform 169"/>
              <p:cNvSpPr/>
              <p:nvPr/>
            </p:nvSpPr>
            <p:spPr>
              <a:xfrm>
                <a:off x="7094102" y="326592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71" name="Freeform 170"/>
              <p:cNvSpPr/>
              <p:nvPr/>
            </p:nvSpPr>
            <p:spPr>
              <a:xfrm>
                <a:off x="5767818" y="4771496"/>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72" name="Freeform 171"/>
              <p:cNvSpPr/>
              <p:nvPr/>
            </p:nvSpPr>
            <p:spPr>
              <a:xfrm rot="18237182">
                <a:off x="4560966" y="327699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73" name="Freeform 172"/>
              <p:cNvSpPr/>
              <p:nvPr/>
            </p:nvSpPr>
            <p:spPr>
              <a:xfrm>
                <a:off x="5554898" y="3472888"/>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74" name="Freeform 173"/>
              <p:cNvSpPr/>
              <p:nvPr/>
            </p:nvSpPr>
            <p:spPr>
              <a:xfrm rot="2474172">
                <a:off x="4895023" y="406222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75" name="Freeform 174"/>
              <p:cNvSpPr/>
              <p:nvPr/>
            </p:nvSpPr>
            <p:spPr>
              <a:xfrm>
                <a:off x="6527697" y="3236464"/>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76" name="Freeform 175"/>
              <p:cNvSpPr/>
              <p:nvPr/>
            </p:nvSpPr>
            <p:spPr>
              <a:xfrm>
                <a:off x="7017039" y="4535072"/>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77" name="Freeform 176"/>
              <p:cNvSpPr/>
              <p:nvPr/>
            </p:nvSpPr>
            <p:spPr>
              <a:xfrm flipH="1">
                <a:off x="5180383" y="3067589"/>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78" name="Freeform 177"/>
              <p:cNvSpPr/>
              <p:nvPr/>
            </p:nvSpPr>
            <p:spPr>
              <a:xfrm>
                <a:off x="6287399" y="374984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79" name="Freeform 178"/>
              <p:cNvSpPr/>
              <p:nvPr/>
            </p:nvSpPr>
            <p:spPr>
              <a:xfrm flipV="1">
                <a:off x="7469086" y="526296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80" name="Freeform 179"/>
              <p:cNvSpPr/>
              <p:nvPr/>
            </p:nvSpPr>
            <p:spPr>
              <a:xfrm>
                <a:off x="4885456" y="525538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81" name="Freeform 180"/>
              <p:cNvSpPr/>
              <p:nvPr/>
            </p:nvSpPr>
            <p:spPr>
              <a:xfrm>
                <a:off x="7422388" y="278091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82" name="Freeform 181"/>
              <p:cNvSpPr/>
              <p:nvPr/>
            </p:nvSpPr>
            <p:spPr>
              <a:xfrm rot="5400000" flipV="1">
                <a:off x="6427014" y="453507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83" name="Freeform 182"/>
              <p:cNvSpPr/>
              <p:nvPr/>
            </p:nvSpPr>
            <p:spPr>
              <a:xfrm>
                <a:off x="7422388" y="3859573"/>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84" name="Freeform 183"/>
              <p:cNvSpPr/>
              <p:nvPr/>
            </p:nvSpPr>
            <p:spPr>
              <a:xfrm flipV="1">
                <a:off x="6933046" y="376335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85" name="Freeform 184"/>
              <p:cNvSpPr/>
              <p:nvPr/>
            </p:nvSpPr>
            <p:spPr>
              <a:xfrm>
                <a:off x="4451222" y="388494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86" name="Freeform 185"/>
              <p:cNvSpPr/>
              <p:nvPr/>
            </p:nvSpPr>
            <p:spPr>
              <a:xfrm>
                <a:off x="6440578" y="526296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87" name="Freeform 186"/>
              <p:cNvSpPr/>
              <p:nvPr/>
            </p:nvSpPr>
            <p:spPr>
              <a:xfrm rot="16200000">
                <a:off x="7762690" y="446538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88" name="Freeform 187"/>
              <p:cNvSpPr/>
              <p:nvPr/>
            </p:nvSpPr>
            <p:spPr>
              <a:xfrm flipV="1">
                <a:off x="5392754" y="4318086"/>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89" name="Freeform 188"/>
              <p:cNvSpPr/>
              <p:nvPr/>
            </p:nvSpPr>
            <p:spPr>
              <a:xfrm>
                <a:off x="7652946" y="3326755"/>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90" name="Freeform 189"/>
              <p:cNvSpPr/>
              <p:nvPr/>
            </p:nvSpPr>
            <p:spPr>
              <a:xfrm rot="5400000">
                <a:off x="5480770" y="521485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91" name="Freeform 190"/>
              <p:cNvSpPr/>
              <p:nvPr/>
            </p:nvSpPr>
            <p:spPr>
              <a:xfrm>
                <a:off x="5861214" y="422220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92" name="Freeform 191"/>
              <p:cNvSpPr/>
              <p:nvPr/>
            </p:nvSpPr>
            <p:spPr>
              <a:xfrm rot="17005220">
                <a:off x="8109925" y="526296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93" name="Freeform 192"/>
              <p:cNvSpPr/>
              <p:nvPr/>
            </p:nvSpPr>
            <p:spPr>
              <a:xfrm rot="7499924">
                <a:off x="5017750" y="5949857"/>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94" name="Freeform 193"/>
              <p:cNvSpPr/>
              <p:nvPr/>
            </p:nvSpPr>
            <p:spPr>
              <a:xfrm rot="2676582">
                <a:off x="6603095" y="257905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96" name="Freeform 195"/>
              <p:cNvSpPr/>
              <p:nvPr/>
            </p:nvSpPr>
            <p:spPr>
              <a:xfrm>
                <a:off x="7931439" y="395264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97" name="Freeform 196"/>
              <p:cNvSpPr/>
              <p:nvPr/>
            </p:nvSpPr>
            <p:spPr>
              <a:xfrm>
                <a:off x="6838552" y="562705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98" name="Freeform 197"/>
              <p:cNvSpPr/>
              <p:nvPr/>
            </p:nvSpPr>
            <p:spPr>
              <a:xfrm rot="14741213">
                <a:off x="4451222" y="465317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99" name="Freeform 198"/>
              <p:cNvSpPr/>
              <p:nvPr/>
            </p:nvSpPr>
            <p:spPr>
              <a:xfrm>
                <a:off x="7144807" y="2406144"/>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200" name="Freeform 199"/>
              <p:cNvSpPr/>
              <p:nvPr/>
            </p:nvSpPr>
            <p:spPr>
              <a:xfrm>
                <a:off x="8186089" y="4581672"/>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201" name="Freeform 200"/>
              <p:cNvSpPr/>
              <p:nvPr/>
            </p:nvSpPr>
            <p:spPr>
              <a:xfrm>
                <a:off x="5093174" y="3645006"/>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202" name="Freeform 201"/>
              <p:cNvSpPr/>
              <p:nvPr/>
            </p:nvSpPr>
            <p:spPr>
              <a:xfrm>
                <a:off x="7913354" y="3310899"/>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203" name="Freeform 202"/>
              <p:cNvSpPr/>
              <p:nvPr/>
            </p:nvSpPr>
            <p:spPr>
              <a:xfrm>
                <a:off x="6854899" y="5007921"/>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204" name="Freeform 203"/>
              <p:cNvSpPr/>
              <p:nvPr/>
            </p:nvSpPr>
            <p:spPr>
              <a:xfrm>
                <a:off x="5963120" y="5796040"/>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grpSp>
        <p:grpSp>
          <p:nvGrpSpPr>
            <p:cNvPr id="6" name="Group 5"/>
            <p:cNvGrpSpPr/>
            <p:nvPr/>
          </p:nvGrpSpPr>
          <p:grpSpPr>
            <a:xfrm rot="16200000">
              <a:off x="6058006" y="4340447"/>
              <a:ext cx="1551535" cy="1517477"/>
              <a:chOff x="4451222" y="2334611"/>
              <a:chExt cx="4059146" cy="3970038"/>
            </a:xfrm>
          </p:grpSpPr>
          <p:sp>
            <p:nvSpPr>
              <p:cNvPr id="127" name="Freeform 126"/>
              <p:cNvSpPr/>
              <p:nvPr/>
            </p:nvSpPr>
            <p:spPr>
              <a:xfrm>
                <a:off x="4795218" y="2334611"/>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28" name="Freeform 127"/>
              <p:cNvSpPr/>
              <p:nvPr/>
            </p:nvSpPr>
            <p:spPr>
              <a:xfrm>
                <a:off x="5502913" y="252636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29" name="Freeform 128"/>
              <p:cNvSpPr/>
              <p:nvPr/>
            </p:nvSpPr>
            <p:spPr>
              <a:xfrm rot="16200000">
                <a:off x="6108443" y="234404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30" name="Freeform 129"/>
              <p:cNvSpPr/>
              <p:nvPr/>
            </p:nvSpPr>
            <p:spPr>
              <a:xfrm>
                <a:off x="6039701" y="3059417"/>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31" name="Freeform 130"/>
              <p:cNvSpPr/>
              <p:nvPr/>
            </p:nvSpPr>
            <p:spPr>
              <a:xfrm>
                <a:off x="7094102" y="326592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32" name="Freeform 131"/>
              <p:cNvSpPr/>
              <p:nvPr/>
            </p:nvSpPr>
            <p:spPr>
              <a:xfrm>
                <a:off x="5767818" y="4771496"/>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33" name="Freeform 132"/>
              <p:cNvSpPr/>
              <p:nvPr/>
            </p:nvSpPr>
            <p:spPr>
              <a:xfrm rot="18237182">
                <a:off x="4560966" y="327699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34" name="Freeform 133"/>
              <p:cNvSpPr/>
              <p:nvPr/>
            </p:nvSpPr>
            <p:spPr>
              <a:xfrm>
                <a:off x="5554898" y="3472888"/>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35" name="Freeform 134"/>
              <p:cNvSpPr/>
              <p:nvPr/>
            </p:nvSpPr>
            <p:spPr>
              <a:xfrm rot="2474172">
                <a:off x="4895023" y="406222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36" name="Freeform 135"/>
              <p:cNvSpPr/>
              <p:nvPr/>
            </p:nvSpPr>
            <p:spPr>
              <a:xfrm>
                <a:off x="6527697" y="3236464"/>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37" name="Freeform 136"/>
              <p:cNvSpPr/>
              <p:nvPr/>
            </p:nvSpPr>
            <p:spPr>
              <a:xfrm>
                <a:off x="7017039" y="4535072"/>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38" name="Freeform 137"/>
              <p:cNvSpPr/>
              <p:nvPr/>
            </p:nvSpPr>
            <p:spPr>
              <a:xfrm flipH="1">
                <a:off x="5180383" y="3067589"/>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39" name="Freeform 138"/>
              <p:cNvSpPr/>
              <p:nvPr/>
            </p:nvSpPr>
            <p:spPr>
              <a:xfrm>
                <a:off x="6287399" y="374984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40" name="Freeform 139"/>
              <p:cNvSpPr/>
              <p:nvPr/>
            </p:nvSpPr>
            <p:spPr>
              <a:xfrm flipV="1">
                <a:off x="7469086" y="526296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41" name="Freeform 140"/>
              <p:cNvSpPr/>
              <p:nvPr/>
            </p:nvSpPr>
            <p:spPr>
              <a:xfrm>
                <a:off x="4885456" y="525538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42" name="Freeform 141"/>
              <p:cNvSpPr/>
              <p:nvPr/>
            </p:nvSpPr>
            <p:spPr>
              <a:xfrm>
                <a:off x="7422388" y="278091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43" name="Freeform 142"/>
              <p:cNvSpPr/>
              <p:nvPr/>
            </p:nvSpPr>
            <p:spPr>
              <a:xfrm rot="5400000" flipV="1">
                <a:off x="6427014" y="453507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44" name="Freeform 143"/>
              <p:cNvSpPr/>
              <p:nvPr/>
            </p:nvSpPr>
            <p:spPr>
              <a:xfrm>
                <a:off x="7422388" y="3859573"/>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45" name="Freeform 144"/>
              <p:cNvSpPr/>
              <p:nvPr/>
            </p:nvSpPr>
            <p:spPr>
              <a:xfrm flipV="1">
                <a:off x="6933046" y="376335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46" name="Freeform 145"/>
              <p:cNvSpPr/>
              <p:nvPr/>
            </p:nvSpPr>
            <p:spPr>
              <a:xfrm>
                <a:off x="4451222" y="388494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47" name="Freeform 146"/>
              <p:cNvSpPr/>
              <p:nvPr/>
            </p:nvSpPr>
            <p:spPr>
              <a:xfrm>
                <a:off x="6440578" y="526296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48" name="Freeform 147"/>
              <p:cNvSpPr/>
              <p:nvPr/>
            </p:nvSpPr>
            <p:spPr>
              <a:xfrm rot="16200000">
                <a:off x="7762690" y="446538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49" name="Freeform 148"/>
              <p:cNvSpPr/>
              <p:nvPr/>
            </p:nvSpPr>
            <p:spPr>
              <a:xfrm flipV="1">
                <a:off x="5392754" y="4318086"/>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50" name="Freeform 149"/>
              <p:cNvSpPr/>
              <p:nvPr/>
            </p:nvSpPr>
            <p:spPr>
              <a:xfrm>
                <a:off x="7652946" y="3326755"/>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51" name="Freeform 150"/>
              <p:cNvSpPr/>
              <p:nvPr/>
            </p:nvSpPr>
            <p:spPr>
              <a:xfrm rot="5400000">
                <a:off x="5480770" y="521485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52" name="Freeform 151"/>
              <p:cNvSpPr/>
              <p:nvPr/>
            </p:nvSpPr>
            <p:spPr>
              <a:xfrm>
                <a:off x="5861214" y="422220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53" name="Freeform 152"/>
              <p:cNvSpPr/>
              <p:nvPr/>
            </p:nvSpPr>
            <p:spPr>
              <a:xfrm rot="17005220">
                <a:off x="8109925" y="526296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54" name="Freeform 153"/>
              <p:cNvSpPr/>
              <p:nvPr/>
            </p:nvSpPr>
            <p:spPr>
              <a:xfrm rot="7499924">
                <a:off x="5017750" y="5949857"/>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55" name="Freeform 154"/>
              <p:cNvSpPr/>
              <p:nvPr/>
            </p:nvSpPr>
            <p:spPr>
              <a:xfrm rot="2676582">
                <a:off x="6603095" y="257905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56" name="Freeform 155"/>
              <p:cNvSpPr/>
              <p:nvPr/>
            </p:nvSpPr>
            <p:spPr>
              <a:xfrm>
                <a:off x="7812138" y="267959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57" name="Freeform 156"/>
              <p:cNvSpPr/>
              <p:nvPr/>
            </p:nvSpPr>
            <p:spPr>
              <a:xfrm>
                <a:off x="7931439" y="395264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58" name="Freeform 157"/>
              <p:cNvSpPr/>
              <p:nvPr/>
            </p:nvSpPr>
            <p:spPr>
              <a:xfrm>
                <a:off x="6838552" y="562705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59" name="Freeform 158"/>
              <p:cNvSpPr/>
              <p:nvPr/>
            </p:nvSpPr>
            <p:spPr>
              <a:xfrm rot="14741213">
                <a:off x="4451222" y="465317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60" name="Freeform 159"/>
              <p:cNvSpPr/>
              <p:nvPr/>
            </p:nvSpPr>
            <p:spPr>
              <a:xfrm>
                <a:off x="7144807" y="2406144"/>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61" name="Freeform 160"/>
              <p:cNvSpPr/>
              <p:nvPr/>
            </p:nvSpPr>
            <p:spPr>
              <a:xfrm>
                <a:off x="8186089" y="4581672"/>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62" name="Freeform 161"/>
              <p:cNvSpPr/>
              <p:nvPr/>
            </p:nvSpPr>
            <p:spPr>
              <a:xfrm>
                <a:off x="5093174" y="3645006"/>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63" name="Freeform 162"/>
              <p:cNvSpPr/>
              <p:nvPr/>
            </p:nvSpPr>
            <p:spPr>
              <a:xfrm>
                <a:off x="7913354" y="3310899"/>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64" name="Freeform 163"/>
              <p:cNvSpPr/>
              <p:nvPr/>
            </p:nvSpPr>
            <p:spPr>
              <a:xfrm>
                <a:off x="6854899" y="5007921"/>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65" name="Freeform 164"/>
              <p:cNvSpPr/>
              <p:nvPr/>
            </p:nvSpPr>
            <p:spPr>
              <a:xfrm>
                <a:off x="5963120" y="5796040"/>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grpSp>
        <p:grpSp>
          <p:nvGrpSpPr>
            <p:cNvPr id="7" name="Group 6"/>
            <p:cNvGrpSpPr/>
            <p:nvPr/>
          </p:nvGrpSpPr>
          <p:grpSpPr>
            <a:xfrm rot="10800000">
              <a:off x="6059304" y="2752504"/>
              <a:ext cx="1551535" cy="1490133"/>
              <a:chOff x="4451222" y="2406144"/>
              <a:chExt cx="4059146" cy="3898505"/>
            </a:xfrm>
          </p:grpSpPr>
          <p:sp>
            <p:nvSpPr>
              <p:cNvPr id="88" name="Freeform 87"/>
              <p:cNvSpPr/>
              <p:nvPr/>
            </p:nvSpPr>
            <p:spPr>
              <a:xfrm>
                <a:off x="4702050" y="2458815"/>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89" name="Freeform 88"/>
              <p:cNvSpPr/>
              <p:nvPr/>
            </p:nvSpPr>
            <p:spPr>
              <a:xfrm>
                <a:off x="5502913" y="252636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90" name="Freeform 89"/>
              <p:cNvSpPr/>
              <p:nvPr/>
            </p:nvSpPr>
            <p:spPr>
              <a:xfrm rot="16200000">
                <a:off x="6108443" y="234404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91" name="Freeform 90"/>
              <p:cNvSpPr/>
              <p:nvPr/>
            </p:nvSpPr>
            <p:spPr>
              <a:xfrm>
                <a:off x="6039701" y="3059417"/>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92" name="Freeform 91"/>
              <p:cNvSpPr/>
              <p:nvPr/>
            </p:nvSpPr>
            <p:spPr>
              <a:xfrm>
                <a:off x="7094102" y="326592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93" name="Freeform 92"/>
              <p:cNvSpPr/>
              <p:nvPr/>
            </p:nvSpPr>
            <p:spPr>
              <a:xfrm>
                <a:off x="5767818" y="4771496"/>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94" name="Freeform 93"/>
              <p:cNvSpPr/>
              <p:nvPr/>
            </p:nvSpPr>
            <p:spPr>
              <a:xfrm rot="18237182">
                <a:off x="4560966" y="327699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95" name="Freeform 94"/>
              <p:cNvSpPr/>
              <p:nvPr/>
            </p:nvSpPr>
            <p:spPr>
              <a:xfrm>
                <a:off x="5554898" y="3472888"/>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96" name="Freeform 95"/>
              <p:cNvSpPr/>
              <p:nvPr/>
            </p:nvSpPr>
            <p:spPr>
              <a:xfrm rot="2474172">
                <a:off x="4895023" y="406222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97" name="Freeform 96"/>
              <p:cNvSpPr/>
              <p:nvPr/>
            </p:nvSpPr>
            <p:spPr>
              <a:xfrm>
                <a:off x="6527697" y="3236464"/>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98" name="Freeform 97"/>
              <p:cNvSpPr/>
              <p:nvPr/>
            </p:nvSpPr>
            <p:spPr>
              <a:xfrm>
                <a:off x="7017039" y="4535072"/>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99" name="Freeform 98"/>
              <p:cNvSpPr/>
              <p:nvPr/>
            </p:nvSpPr>
            <p:spPr>
              <a:xfrm flipH="1">
                <a:off x="5180383" y="3067589"/>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00" name="Freeform 99"/>
              <p:cNvSpPr/>
              <p:nvPr/>
            </p:nvSpPr>
            <p:spPr>
              <a:xfrm>
                <a:off x="6287399" y="374984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01" name="Freeform 100"/>
              <p:cNvSpPr/>
              <p:nvPr/>
            </p:nvSpPr>
            <p:spPr>
              <a:xfrm flipV="1">
                <a:off x="7469086" y="526296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02" name="Freeform 101"/>
              <p:cNvSpPr/>
              <p:nvPr/>
            </p:nvSpPr>
            <p:spPr>
              <a:xfrm>
                <a:off x="4885456" y="525538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03" name="Freeform 102"/>
              <p:cNvSpPr/>
              <p:nvPr/>
            </p:nvSpPr>
            <p:spPr>
              <a:xfrm>
                <a:off x="7422388" y="278091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04" name="Freeform 103"/>
              <p:cNvSpPr/>
              <p:nvPr/>
            </p:nvSpPr>
            <p:spPr>
              <a:xfrm rot="5400000" flipV="1">
                <a:off x="6427014" y="453507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05" name="Freeform 104"/>
              <p:cNvSpPr/>
              <p:nvPr/>
            </p:nvSpPr>
            <p:spPr>
              <a:xfrm>
                <a:off x="7422388" y="3859573"/>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06" name="Freeform 105"/>
              <p:cNvSpPr/>
              <p:nvPr/>
            </p:nvSpPr>
            <p:spPr>
              <a:xfrm flipV="1">
                <a:off x="6933046" y="376335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07" name="Freeform 106"/>
              <p:cNvSpPr/>
              <p:nvPr/>
            </p:nvSpPr>
            <p:spPr>
              <a:xfrm>
                <a:off x="4451222" y="388494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08" name="Freeform 107"/>
              <p:cNvSpPr/>
              <p:nvPr/>
            </p:nvSpPr>
            <p:spPr>
              <a:xfrm>
                <a:off x="6440578" y="526296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09" name="Freeform 108"/>
              <p:cNvSpPr/>
              <p:nvPr/>
            </p:nvSpPr>
            <p:spPr>
              <a:xfrm rot="16200000">
                <a:off x="7762690" y="446538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10" name="Freeform 109"/>
              <p:cNvSpPr/>
              <p:nvPr/>
            </p:nvSpPr>
            <p:spPr>
              <a:xfrm flipV="1">
                <a:off x="5392754" y="4318086"/>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11" name="Freeform 110"/>
              <p:cNvSpPr/>
              <p:nvPr/>
            </p:nvSpPr>
            <p:spPr>
              <a:xfrm>
                <a:off x="7652946" y="3326755"/>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12" name="Freeform 111"/>
              <p:cNvSpPr/>
              <p:nvPr/>
            </p:nvSpPr>
            <p:spPr>
              <a:xfrm rot="5400000">
                <a:off x="5480770" y="521485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13" name="Freeform 112"/>
              <p:cNvSpPr/>
              <p:nvPr/>
            </p:nvSpPr>
            <p:spPr>
              <a:xfrm>
                <a:off x="5861214" y="422220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14" name="Freeform 113"/>
              <p:cNvSpPr/>
              <p:nvPr/>
            </p:nvSpPr>
            <p:spPr>
              <a:xfrm rot="17005220">
                <a:off x="8109925" y="526296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15" name="Freeform 114"/>
              <p:cNvSpPr/>
              <p:nvPr/>
            </p:nvSpPr>
            <p:spPr>
              <a:xfrm rot="7499924">
                <a:off x="5017750" y="5949857"/>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16" name="Freeform 115"/>
              <p:cNvSpPr/>
              <p:nvPr/>
            </p:nvSpPr>
            <p:spPr>
              <a:xfrm rot="2676582">
                <a:off x="6603095" y="257905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17" name="Freeform 116"/>
              <p:cNvSpPr/>
              <p:nvPr/>
            </p:nvSpPr>
            <p:spPr>
              <a:xfrm>
                <a:off x="7812138" y="267959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19" name="Freeform 118"/>
              <p:cNvSpPr/>
              <p:nvPr/>
            </p:nvSpPr>
            <p:spPr>
              <a:xfrm>
                <a:off x="6838552" y="562705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20" name="Freeform 119"/>
              <p:cNvSpPr/>
              <p:nvPr/>
            </p:nvSpPr>
            <p:spPr>
              <a:xfrm rot="14741213">
                <a:off x="4451222" y="465317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21" name="Freeform 120"/>
              <p:cNvSpPr/>
              <p:nvPr/>
            </p:nvSpPr>
            <p:spPr>
              <a:xfrm>
                <a:off x="7144807" y="2406144"/>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22" name="Freeform 121"/>
              <p:cNvSpPr/>
              <p:nvPr/>
            </p:nvSpPr>
            <p:spPr>
              <a:xfrm>
                <a:off x="8186089" y="4581672"/>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23" name="Freeform 122"/>
              <p:cNvSpPr/>
              <p:nvPr/>
            </p:nvSpPr>
            <p:spPr>
              <a:xfrm>
                <a:off x="5093174" y="3645006"/>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24" name="Freeform 123"/>
              <p:cNvSpPr/>
              <p:nvPr/>
            </p:nvSpPr>
            <p:spPr>
              <a:xfrm>
                <a:off x="7975454" y="3404061"/>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25" name="Freeform 124"/>
              <p:cNvSpPr/>
              <p:nvPr/>
            </p:nvSpPr>
            <p:spPr>
              <a:xfrm>
                <a:off x="6854899" y="5007921"/>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26" name="Freeform 125"/>
              <p:cNvSpPr/>
              <p:nvPr/>
            </p:nvSpPr>
            <p:spPr>
              <a:xfrm>
                <a:off x="5963120" y="5796040"/>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grpSp>
        <p:grpSp>
          <p:nvGrpSpPr>
            <p:cNvPr id="8" name="Group 7"/>
            <p:cNvGrpSpPr/>
            <p:nvPr/>
          </p:nvGrpSpPr>
          <p:grpSpPr>
            <a:xfrm rot="6016296">
              <a:off x="4339525" y="4453849"/>
              <a:ext cx="1551535" cy="1490133"/>
              <a:chOff x="4451222" y="2406144"/>
              <a:chExt cx="4059146" cy="3898505"/>
            </a:xfrm>
          </p:grpSpPr>
          <p:sp>
            <p:nvSpPr>
              <p:cNvPr id="49" name="Freeform 48"/>
              <p:cNvSpPr/>
              <p:nvPr/>
            </p:nvSpPr>
            <p:spPr>
              <a:xfrm>
                <a:off x="4702050" y="2458815"/>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50" name="Freeform 49"/>
              <p:cNvSpPr/>
              <p:nvPr/>
            </p:nvSpPr>
            <p:spPr>
              <a:xfrm>
                <a:off x="5502913" y="252636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51" name="Freeform 50"/>
              <p:cNvSpPr/>
              <p:nvPr/>
            </p:nvSpPr>
            <p:spPr>
              <a:xfrm rot="16200000">
                <a:off x="6108443" y="234404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52" name="Freeform 51"/>
              <p:cNvSpPr/>
              <p:nvPr/>
            </p:nvSpPr>
            <p:spPr>
              <a:xfrm>
                <a:off x="6039701" y="3059417"/>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53" name="Freeform 52"/>
              <p:cNvSpPr/>
              <p:nvPr/>
            </p:nvSpPr>
            <p:spPr>
              <a:xfrm>
                <a:off x="7094102" y="326592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54" name="Freeform 53"/>
              <p:cNvSpPr/>
              <p:nvPr/>
            </p:nvSpPr>
            <p:spPr>
              <a:xfrm>
                <a:off x="5767818" y="4771496"/>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55" name="Freeform 54"/>
              <p:cNvSpPr/>
              <p:nvPr/>
            </p:nvSpPr>
            <p:spPr>
              <a:xfrm rot="18237182">
                <a:off x="4560966" y="327699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56" name="Freeform 55"/>
              <p:cNvSpPr/>
              <p:nvPr/>
            </p:nvSpPr>
            <p:spPr>
              <a:xfrm>
                <a:off x="5554898" y="3472888"/>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57" name="Freeform 56"/>
              <p:cNvSpPr/>
              <p:nvPr/>
            </p:nvSpPr>
            <p:spPr>
              <a:xfrm rot="2474172">
                <a:off x="4895023" y="406222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58" name="Freeform 57"/>
              <p:cNvSpPr/>
              <p:nvPr/>
            </p:nvSpPr>
            <p:spPr>
              <a:xfrm>
                <a:off x="6527697" y="3236464"/>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59" name="Freeform 58"/>
              <p:cNvSpPr/>
              <p:nvPr/>
            </p:nvSpPr>
            <p:spPr>
              <a:xfrm>
                <a:off x="7017039" y="4535072"/>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60" name="Freeform 59"/>
              <p:cNvSpPr/>
              <p:nvPr/>
            </p:nvSpPr>
            <p:spPr>
              <a:xfrm flipH="1">
                <a:off x="5180383" y="3067589"/>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61" name="Freeform 60"/>
              <p:cNvSpPr/>
              <p:nvPr/>
            </p:nvSpPr>
            <p:spPr>
              <a:xfrm>
                <a:off x="6287399" y="374984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62" name="Freeform 61"/>
              <p:cNvSpPr/>
              <p:nvPr/>
            </p:nvSpPr>
            <p:spPr>
              <a:xfrm flipV="1">
                <a:off x="7469086" y="526296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63" name="Freeform 62"/>
              <p:cNvSpPr/>
              <p:nvPr/>
            </p:nvSpPr>
            <p:spPr>
              <a:xfrm>
                <a:off x="4885456" y="525538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64" name="Freeform 63"/>
              <p:cNvSpPr/>
              <p:nvPr/>
            </p:nvSpPr>
            <p:spPr>
              <a:xfrm>
                <a:off x="7422388" y="278091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65" name="Freeform 64"/>
              <p:cNvSpPr/>
              <p:nvPr/>
            </p:nvSpPr>
            <p:spPr>
              <a:xfrm rot="5400000" flipV="1">
                <a:off x="6427014" y="453507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66" name="Freeform 65"/>
              <p:cNvSpPr/>
              <p:nvPr/>
            </p:nvSpPr>
            <p:spPr>
              <a:xfrm>
                <a:off x="7422388" y="3859573"/>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67" name="Freeform 66"/>
              <p:cNvSpPr/>
              <p:nvPr/>
            </p:nvSpPr>
            <p:spPr>
              <a:xfrm flipV="1">
                <a:off x="6933046" y="376335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68" name="Freeform 67"/>
              <p:cNvSpPr/>
              <p:nvPr/>
            </p:nvSpPr>
            <p:spPr>
              <a:xfrm>
                <a:off x="4451222" y="388494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69" name="Freeform 68"/>
              <p:cNvSpPr/>
              <p:nvPr/>
            </p:nvSpPr>
            <p:spPr>
              <a:xfrm>
                <a:off x="6440578" y="526296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70" name="Freeform 69"/>
              <p:cNvSpPr/>
              <p:nvPr/>
            </p:nvSpPr>
            <p:spPr>
              <a:xfrm rot="16200000">
                <a:off x="7762690" y="446538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71" name="Freeform 70"/>
              <p:cNvSpPr/>
              <p:nvPr/>
            </p:nvSpPr>
            <p:spPr>
              <a:xfrm flipV="1">
                <a:off x="5392754" y="4318086"/>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72" name="Freeform 71"/>
              <p:cNvSpPr/>
              <p:nvPr/>
            </p:nvSpPr>
            <p:spPr>
              <a:xfrm>
                <a:off x="7652946" y="3326755"/>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73" name="Freeform 72"/>
              <p:cNvSpPr/>
              <p:nvPr/>
            </p:nvSpPr>
            <p:spPr>
              <a:xfrm rot="5400000">
                <a:off x="5480770" y="521485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74" name="Freeform 73"/>
              <p:cNvSpPr/>
              <p:nvPr/>
            </p:nvSpPr>
            <p:spPr>
              <a:xfrm>
                <a:off x="5861214" y="422220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75" name="Freeform 74"/>
              <p:cNvSpPr/>
              <p:nvPr/>
            </p:nvSpPr>
            <p:spPr>
              <a:xfrm rot="17005220">
                <a:off x="8109925" y="526296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76" name="Freeform 75"/>
              <p:cNvSpPr/>
              <p:nvPr/>
            </p:nvSpPr>
            <p:spPr>
              <a:xfrm rot="7499924">
                <a:off x="5017750" y="5949857"/>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77" name="Freeform 76"/>
              <p:cNvSpPr/>
              <p:nvPr/>
            </p:nvSpPr>
            <p:spPr>
              <a:xfrm rot="2676582">
                <a:off x="6603095" y="257905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79" name="Freeform 78"/>
              <p:cNvSpPr/>
              <p:nvPr/>
            </p:nvSpPr>
            <p:spPr>
              <a:xfrm>
                <a:off x="7931439" y="395264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80" name="Freeform 79"/>
              <p:cNvSpPr/>
              <p:nvPr/>
            </p:nvSpPr>
            <p:spPr>
              <a:xfrm>
                <a:off x="6838552" y="562705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81" name="Freeform 80"/>
              <p:cNvSpPr/>
              <p:nvPr/>
            </p:nvSpPr>
            <p:spPr>
              <a:xfrm rot="14741213">
                <a:off x="4451222" y="465317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82" name="Freeform 81"/>
              <p:cNvSpPr/>
              <p:nvPr/>
            </p:nvSpPr>
            <p:spPr>
              <a:xfrm>
                <a:off x="7144807" y="2406144"/>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83" name="Freeform 82"/>
              <p:cNvSpPr/>
              <p:nvPr/>
            </p:nvSpPr>
            <p:spPr>
              <a:xfrm>
                <a:off x="8186089" y="4581672"/>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84" name="Freeform 83"/>
              <p:cNvSpPr/>
              <p:nvPr/>
            </p:nvSpPr>
            <p:spPr>
              <a:xfrm>
                <a:off x="5093174" y="3645006"/>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85" name="Freeform 84"/>
              <p:cNvSpPr/>
              <p:nvPr/>
            </p:nvSpPr>
            <p:spPr>
              <a:xfrm>
                <a:off x="7913354" y="3310899"/>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86" name="Freeform 85"/>
              <p:cNvSpPr/>
              <p:nvPr/>
            </p:nvSpPr>
            <p:spPr>
              <a:xfrm>
                <a:off x="6854899" y="5007921"/>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87" name="Freeform 86"/>
              <p:cNvSpPr/>
              <p:nvPr/>
            </p:nvSpPr>
            <p:spPr>
              <a:xfrm>
                <a:off x="5963120" y="5796040"/>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grpSp>
        <p:grpSp>
          <p:nvGrpSpPr>
            <p:cNvPr id="9" name="Group 8"/>
            <p:cNvGrpSpPr/>
            <p:nvPr/>
          </p:nvGrpSpPr>
          <p:grpSpPr>
            <a:xfrm rot="16200000">
              <a:off x="5300731" y="3941200"/>
              <a:ext cx="1551535" cy="1490133"/>
              <a:chOff x="4451222" y="2406144"/>
              <a:chExt cx="4059146" cy="3898505"/>
            </a:xfrm>
          </p:grpSpPr>
          <p:sp>
            <p:nvSpPr>
              <p:cNvPr id="10" name="Freeform 9"/>
              <p:cNvSpPr/>
              <p:nvPr/>
            </p:nvSpPr>
            <p:spPr>
              <a:xfrm>
                <a:off x="4702050" y="2458815"/>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1" name="Freeform 10"/>
              <p:cNvSpPr/>
              <p:nvPr/>
            </p:nvSpPr>
            <p:spPr>
              <a:xfrm>
                <a:off x="5502913" y="252636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2" name="Freeform 11"/>
              <p:cNvSpPr/>
              <p:nvPr/>
            </p:nvSpPr>
            <p:spPr>
              <a:xfrm rot="16200000">
                <a:off x="6108443" y="234404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3" name="Freeform 12"/>
              <p:cNvSpPr/>
              <p:nvPr/>
            </p:nvSpPr>
            <p:spPr>
              <a:xfrm>
                <a:off x="6039701" y="3059417"/>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4" name="Freeform 13"/>
              <p:cNvSpPr/>
              <p:nvPr/>
            </p:nvSpPr>
            <p:spPr>
              <a:xfrm>
                <a:off x="7094102" y="326592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5" name="Freeform 14"/>
              <p:cNvSpPr/>
              <p:nvPr/>
            </p:nvSpPr>
            <p:spPr>
              <a:xfrm>
                <a:off x="5767818" y="4771496"/>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6" name="Freeform 15"/>
              <p:cNvSpPr/>
              <p:nvPr/>
            </p:nvSpPr>
            <p:spPr>
              <a:xfrm rot="18237182">
                <a:off x="4560966" y="327699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7" name="Freeform 16"/>
              <p:cNvSpPr/>
              <p:nvPr/>
            </p:nvSpPr>
            <p:spPr>
              <a:xfrm>
                <a:off x="5554898" y="3472888"/>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8" name="Freeform 17"/>
              <p:cNvSpPr/>
              <p:nvPr/>
            </p:nvSpPr>
            <p:spPr>
              <a:xfrm rot="2474172">
                <a:off x="4895023" y="406222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19" name="Freeform 18"/>
              <p:cNvSpPr/>
              <p:nvPr/>
            </p:nvSpPr>
            <p:spPr>
              <a:xfrm>
                <a:off x="6527697" y="3236464"/>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20" name="Freeform 19"/>
              <p:cNvSpPr/>
              <p:nvPr/>
            </p:nvSpPr>
            <p:spPr>
              <a:xfrm>
                <a:off x="7017039" y="4535072"/>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21" name="Freeform 20"/>
              <p:cNvSpPr/>
              <p:nvPr/>
            </p:nvSpPr>
            <p:spPr>
              <a:xfrm flipH="1">
                <a:off x="5180383" y="3067589"/>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22" name="Freeform 21"/>
              <p:cNvSpPr/>
              <p:nvPr/>
            </p:nvSpPr>
            <p:spPr>
              <a:xfrm>
                <a:off x="6287399" y="374984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23" name="Freeform 22"/>
              <p:cNvSpPr/>
              <p:nvPr/>
            </p:nvSpPr>
            <p:spPr>
              <a:xfrm flipV="1">
                <a:off x="7469086" y="526296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24" name="Freeform 23"/>
              <p:cNvSpPr/>
              <p:nvPr/>
            </p:nvSpPr>
            <p:spPr>
              <a:xfrm>
                <a:off x="4885456" y="525538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25" name="Freeform 24"/>
              <p:cNvSpPr/>
              <p:nvPr/>
            </p:nvSpPr>
            <p:spPr>
              <a:xfrm>
                <a:off x="7422388" y="278091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26" name="Freeform 25"/>
              <p:cNvSpPr/>
              <p:nvPr/>
            </p:nvSpPr>
            <p:spPr>
              <a:xfrm rot="5400000" flipV="1">
                <a:off x="6427014" y="453507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27" name="Freeform 26"/>
              <p:cNvSpPr/>
              <p:nvPr/>
            </p:nvSpPr>
            <p:spPr>
              <a:xfrm>
                <a:off x="7422388" y="3859573"/>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28" name="Freeform 27"/>
              <p:cNvSpPr/>
              <p:nvPr/>
            </p:nvSpPr>
            <p:spPr>
              <a:xfrm flipV="1">
                <a:off x="6933046" y="376335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29" name="Freeform 28"/>
              <p:cNvSpPr/>
              <p:nvPr/>
            </p:nvSpPr>
            <p:spPr>
              <a:xfrm>
                <a:off x="4451222" y="388494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30" name="Freeform 29"/>
              <p:cNvSpPr/>
              <p:nvPr/>
            </p:nvSpPr>
            <p:spPr>
              <a:xfrm>
                <a:off x="6440578" y="526296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31" name="Freeform 30"/>
              <p:cNvSpPr/>
              <p:nvPr/>
            </p:nvSpPr>
            <p:spPr>
              <a:xfrm rot="16200000">
                <a:off x="7762690" y="446538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32" name="Freeform 31"/>
              <p:cNvSpPr/>
              <p:nvPr/>
            </p:nvSpPr>
            <p:spPr>
              <a:xfrm flipV="1">
                <a:off x="5392754" y="4318086"/>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33" name="Freeform 32"/>
              <p:cNvSpPr/>
              <p:nvPr/>
            </p:nvSpPr>
            <p:spPr>
              <a:xfrm>
                <a:off x="7652946" y="3326755"/>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34" name="Freeform 33"/>
              <p:cNvSpPr/>
              <p:nvPr/>
            </p:nvSpPr>
            <p:spPr>
              <a:xfrm rot="5400000">
                <a:off x="5480770" y="521485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35" name="Freeform 34"/>
              <p:cNvSpPr/>
              <p:nvPr/>
            </p:nvSpPr>
            <p:spPr>
              <a:xfrm>
                <a:off x="5861214" y="422220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36" name="Freeform 35"/>
              <p:cNvSpPr/>
              <p:nvPr/>
            </p:nvSpPr>
            <p:spPr>
              <a:xfrm rot="17005220">
                <a:off x="8109925" y="526296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37" name="Freeform 36"/>
              <p:cNvSpPr/>
              <p:nvPr/>
            </p:nvSpPr>
            <p:spPr>
              <a:xfrm rot="7499924">
                <a:off x="5017750" y="5949857"/>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38" name="Freeform 37"/>
              <p:cNvSpPr/>
              <p:nvPr/>
            </p:nvSpPr>
            <p:spPr>
              <a:xfrm rot="2676582">
                <a:off x="6603095" y="257905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39" name="Freeform 38"/>
              <p:cNvSpPr/>
              <p:nvPr/>
            </p:nvSpPr>
            <p:spPr>
              <a:xfrm>
                <a:off x="7812138" y="267959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40" name="Freeform 39"/>
              <p:cNvSpPr/>
              <p:nvPr/>
            </p:nvSpPr>
            <p:spPr>
              <a:xfrm>
                <a:off x="7931439" y="395264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41" name="Freeform 40"/>
              <p:cNvSpPr/>
              <p:nvPr/>
            </p:nvSpPr>
            <p:spPr>
              <a:xfrm>
                <a:off x="6838552" y="562705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42" name="Freeform 41"/>
              <p:cNvSpPr/>
              <p:nvPr/>
            </p:nvSpPr>
            <p:spPr>
              <a:xfrm rot="14741213">
                <a:off x="4451222" y="465317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43" name="Freeform 42"/>
              <p:cNvSpPr/>
              <p:nvPr/>
            </p:nvSpPr>
            <p:spPr>
              <a:xfrm>
                <a:off x="7144807" y="2406144"/>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44" name="Freeform 43"/>
              <p:cNvSpPr/>
              <p:nvPr/>
            </p:nvSpPr>
            <p:spPr>
              <a:xfrm>
                <a:off x="8186089" y="4581672"/>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45" name="Freeform 44"/>
              <p:cNvSpPr/>
              <p:nvPr/>
            </p:nvSpPr>
            <p:spPr>
              <a:xfrm>
                <a:off x="5093174" y="3645006"/>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46" name="Freeform 45"/>
              <p:cNvSpPr/>
              <p:nvPr/>
            </p:nvSpPr>
            <p:spPr>
              <a:xfrm>
                <a:off x="7913354" y="3310899"/>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47" name="Freeform 46"/>
              <p:cNvSpPr/>
              <p:nvPr/>
            </p:nvSpPr>
            <p:spPr>
              <a:xfrm>
                <a:off x="6854899" y="5007921"/>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48" name="Freeform 47"/>
              <p:cNvSpPr/>
              <p:nvPr/>
            </p:nvSpPr>
            <p:spPr>
              <a:xfrm>
                <a:off x="5963120" y="5796040"/>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grpSp>
      </p:grpSp>
      <p:sp>
        <p:nvSpPr>
          <p:cNvPr id="2" name="Title 1"/>
          <p:cNvSpPr>
            <a:spLocks noGrp="1"/>
          </p:cNvSpPr>
          <p:nvPr>
            <p:ph type="title"/>
          </p:nvPr>
        </p:nvSpPr>
        <p:spPr>
          <a:xfrm>
            <a:off x="445242" y="2591425"/>
            <a:ext cx="8229600" cy="1143000"/>
          </a:xfrm>
          <a:solidFill>
            <a:schemeClr val="bg1">
              <a:alpha val="59000"/>
            </a:schemeClr>
          </a:solidFill>
        </p:spPr>
        <p:txBody>
          <a:bodyPr/>
          <a:lstStyle/>
          <a:p>
            <a:r>
              <a:rPr lang="en-US" dirty="0" smtClean="0"/>
              <a:t>Thousands of Chrysalis Clusters</a:t>
            </a:r>
            <a:endParaRPr lang="en-US" dirty="0"/>
          </a:p>
        </p:txBody>
      </p:sp>
      <p:sp>
        <p:nvSpPr>
          <p:cNvPr id="208" name="Freeform 207"/>
          <p:cNvSpPr/>
          <p:nvPr/>
        </p:nvSpPr>
        <p:spPr>
          <a:xfrm rot="10800000" flipV="1">
            <a:off x="504945" y="2216796"/>
            <a:ext cx="221650" cy="545721"/>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209" name="Freeform 208"/>
          <p:cNvSpPr/>
          <p:nvPr/>
        </p:nvSpPr>
        <p:spPr>
          <a:xfrm rot="10800000" flipV="1">
            <a:off x="8421543" y="3280059"/>
            <a:ext cx="221650" cy="545721"/>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210" name="Freeform 209"/>
          <p:cNvSpPr/>
          <p:nvPr/>
        </p:nvSpPr>
        <p:spPr>
          <a:xfrm rot="11416296">
            <a:off x="249187" y="3107732"/>
            <a:ext cx="221650" cy="545721"/>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211" name="Freeform 210"/>
          <p:cNvSpPr/>
          <p:nvPr/>
        </p:nvSpPr>
        <p:spPr>
          <a:xfrm rot="11416296">
            <a:off x="8687977" y="4212414"/>
            <a:ext cx="221650" cy="545721"/>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212" name="Freeform 211"/>
          <p:cNvSpPr/>
          <p:nvPr/>
        </p:nvSpPr>
        <p:spPr>
          <a:xfrm>
            <a:off x="4892542" y="886784"/>
            <a:ext cx="360489" cy="356084"/>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
        <p:nvSpPr>
          <p:cNvPr id="213" name="Freeform 212"/>
          <p:cNvSpPr/>
          <p:nvPr/>
        </p:nvSpPr>
        <p:spPr>
          <a:xfrm rot="10800000">
            <a:off x="4302167" y="6316403"/>
            <a:ext cx="327473" cy="31066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prstClr val="black"/>
              </a:solidFill>
              <a:latin typeface="Calibri"/>
            </a:endParaRPr>
          </a:p>
        </p:txBody>
      </p:sp>
    </p:spTree>
    <p:extLst>
      <p:ext uri="{BB962C8B-B14F-4D97-AF65-F5344CB8AC3E}">
        <p14:creationId xmlns:p14="http://schemas.microsoft.com/office/powerpoint/2010/main" val="3563388412"/>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82471" y="203200"/>
            <a:ext cx="8621829" cy="6330950"/>
          </a:xfrm>
          <a:prstGeom prst="rect">
            <a:avLst/>
          </a:prstGeom>
        </p:spPr>
      </p:pic>
      <p:pic>
        <p:nvPicPr>
          <p:cNvPr id="7" name="Picture 6" descr="ButterflyLogo2011.png"/>
          <p:cNvPicPr>
            <a:picLocks noChangeAspect="1"/>
          </p:cNvPicPr>
          <p:nvPr/>
        </p:nvPicPr>
        <p:blipFill>
          <a:blip r:embed="rId4"/>
          <a:stretch>
            <a:fillRect/>
          </a:stretch>
        </p:blipFill>
        <p:spPr>
          <a:xfrm>
            <a:off x="6794500" y="114300"/>
            <a:ext cx="2222500" cy="2222500"/>
          </a:xfrm>
          <a:prstGeom prst="rect">
            <a:avLst/>
          </a:prstGeom>
        </p:spPr>
      </p:pic>
      <p:sp>
        <p:nvSpPr>
          <p:cNvPr id="4" name="TextBox 3"/>
          <p:cNvSpPr txBox="1"/>
          <p:nvPr/>
        </p:nvSpPr>
        <p:spPr>
          <a:xfrm>
            <a:off x="6747752" y="6080153"/>
            <a:ext cx="2381406"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a:t>
            </a:r>
            <a:r>
              <a:rPr lang="en-US" sz="1800" dirty="0" err="1" smtClean="0">
                <a:solidFill>
                  <a:prstClr val="black"/>
                </a:solidFill>
                <a:latin typeface="Calibri"/>
                <a:ea typeface="+mn-ea"/>
                <a:cs typeface="+mn-cs"/>
              </a:rPr>
              <a:t>isoforms</a:t>
            </a:r>
            <a:r>
              <a:rPr lang="en-US" sz="1800" dirty="0" smtClean="0">
                <a:solidFill>
                  <a:prstClr val="black"/>
                </a:solidFill>
                <a:latin typeface="Calibri"/>
                <a:ea typeface="+mn-ea"/>
                <a:cs typeface="+mn-cs"/>
              </a:rPr>
              <a:t> and </a:t>
            </a:r>
            <a:r>
              <a:rPr lang="en-US" sz="1800" dirty="0" err="1" smtClean="0">
                <a:solidFill>
                  <a:prstClr val="black"/>
                </a:solidFill>
                <a:latin typeface="Calibri"/>
                <a:ea typeface="+mn-ea"/>
                <a:cs typeface="+mn-cs"/>
              </a:rPr>
              <a:t>paralogs</a:t>
            </a:r>
            <a:r>
              <a:rPr lang="en-US" sz="1800" dirty="0" smtClean="0">
                <a:solidFill>
                  <a:prstClr val="black"/>
                </a:solidFill>
                <a:latin typeface="Calibri"/>
                <a:ea typeface="+mn-ea"/>
                <a:cs typeface="+mn-cs"/>
              </a:rPr>
              <a:t>)</a:t>
            </a:r>
            <a:endParaRPr lang="en-US" sz="1800" dirty="0">
              <a:solidFill>
                <a:prstClr val="black"/>
              </a:solidFill>
              <a:latin typeface="Calibri"/>
              <a:ea typeface="+mn-ea"/>
              <a:cs typeface="+mn-cs"/>
            </a:endParaRPr>
          </a:p>
        </p:txBody>
      </p:sp>
      <p:grpSp>
        <p:nvGrpSpPr>
          <p:cNvPr id="5" name="Group 4"/>
          <p:cNvGrpSpPr/>
          <p:nvPr/>
        </p:nvGrpSpPr>
        <p:grpSpPr>
          <a:xfrm>
            <a:off x="0" y="6396038"/>
            <a:ext cx="9144000" cy="461962"/>
            <a:chOff x="0" y="6396038"/>
            <a:chExt cx="9144000" cy="461962"/>
          </a:xfrm>
        </p:grpSpPr>
        <p:sp>
          <p:nvSpPr>
            <p:cNvPr id="8" name="Rectangle 7"/>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TextBox 8"/>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10" name="TextBox 9"/>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249341715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54"/>
            <a:ext cx="8229600" cy="1143000"/>
          </a:xfrm>
        </p:spPr>
        <p:txBody>
          <a:bodyPr>
            <a:noAutofit/>
          </a:bodyPr>
          <a:lstStyle/>
          <a:p>
            <a:r>
              <a:rPr lang="en-US" sz="2400" dirty="0" smtClean="0"/>
              <a:t>Butterfly Example 1: </a:t>
            </a:r>
            <a:br>
              <a:rPr lang="en-US" sz="2400" dirty="0" smtClean="0"/>
            </a:br>
            <a:r>
              <a:rPr lang="en-US" sz="2400" dirty="0" smtClean="0"/>
              <a:t>Reconstruction of Alternatively Spliced Transcripts</a:t>
            </a:r>
            <a:endParaRPr lang="en-US" sz="2400" dirty="0"/>
          </a:p>
        </p:txBody>
      </p:sp>
      <p:pic>
        <p:nvPicPr>
          <p:cNvPr id="6" name="Picture 5" descr="Screen Shot 2012-09-18 at 7.25.1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332" y="735530"/>
            <a:ext cx="4541017" cy="2441125"/>
          </a:xfrm>
          <a:prstGeom prst="rect">
            <a:avLst/>
          </a:prstGeom>
        </p:spPr>
      </p:pic>
      <p:pic>
        <p:nvPicPr>
          <p:cNvPr id="7" name="Picture 6" descr="Screen Shot 2012-09-18 at 7.25.4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220" y="3552545"/>
            <a:ext cx="6188389" cy="646710"/>
          </a:xfrm>
          <a:prstGeom prst="rect">
            <a:avLst/>
          </a:prstGeom>
        </p:spPr>
      </p:pic>
      <p:pic>
        <p:nvPicPr>
          <p:cNvPr id="8" name="Picture 7" descr="Screen Shot 2012-09-18 at 7.26.13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230" y="4687912"/>
            <a:ext cx="8385570" cy="1391891"/>
          </a:xfrm>
          <a:prstGeom prst="rect">
            <a:avLst/>
          </a:prstGeom>
        </p:spPr>
      </p:pic>
      <p:sp>
        <p:nvSpPr>
          <p:cNvPr id="3" name="TextBox 2"/>
          <p:cNvSpPr txBox="1"/>
          <p:nvPr/>
        </p:nvSpPr>
        <p:spPr>
          <a:xfrm>
            <a:off x="476886" y="1769806"/>
            <a:ext cx="2272076" cy="646331"/>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Butterfly’s Compacted</a:t>
            </a:r>
            <a:br>
              <a:rPr lang="en-US" sz="1800" dirty="0" smtClean="0">
                <a:solidFill>
                  <a:prstClr val="black"/>
                </a:solidFill>
                <a:latin typeface="Calibri"/>
                <a:ea typeface="+mn-ea"/>
                <a:cs typeface="+mn-cs"/>
              </a:rPr>
            </a:br>
            <a:r>
              <a:rPr lang="en-US" sz="1800" dirty="0" smtClean="0">
                <a:solidFill>
                  <a:prstClr val="black"/>
                </a:solidFill>
                <a:latin typeface="Calibri"/>
                <a:ea typeface="+mn-ea"/>
                <a:cs typeface="+mn-cs"/>
              </a:rPr>
              <a:t>Sequence Graph</a:t>
            </a:r>
            <a:endParaRPr lang="en-US" sz="1800" dirty="0">
              <a:solidFill>
                <a:prstClr val="black"/>
              </a:solidFill>
              <a:latin typeface="Calibri"/>
              <a:ea typeface="+mn-ea"/>
              <a:cs typeface="+mn-cs"/>
            </a:endParaRPr>
          </a:p>
        </p:txBody>
      </p:sp>
      <p:sp>
        <p:nvSpPr>
          <p:cNvPr id="4" name="TextBox 3"/>
          <p:cNvSpPr txBox="1"/>
          <p:nvPr/>
        </p:nvSpPr>
        <p:spPr>
          <a:xfrm>
            <a:off x="301230" y="3183213"/>
            <a:ext cx="2634054"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Reconstructed Transcripts</a:t>
            </a:r>
            <a:endParaRPr lang="en-US" sz="1800" dirty="0">
              <a:solidFill>
                <a:prstClr val="black"/>
              </a:solidFill>
              <a:latin typeface="Calibri"/>
              <a:ea typeface="+mn-ea"/>
              <a:cs typeface="+mn-cs"/>
            </a:endParaRPr>
          </a:p>
        </p:txBody>
      </p:sp>
      <p:sp>
        <p:nvSpPr>
          <p:cNvPr id="10" name="TextBox 9"/>
          <p:cNvSpPr txBox="1"/>
          <p:nvPr/>
        </p:nvSpPr>
        <p:spPr>
          <a:xfrm>
            <a:off x="306354" y="4395166"/>
            <a:ext cx="2694067"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Aligned to Mouse Genome</a:t>
            </a:r>
            <a:endParaRPr lang="en-US" sz="1800" dirty="0">
              <a:solidFill>
                <a:prstClr val="black"/>
              </a:solidFill>
              <a:latin typeface="Calibri"/>
              <a:ea typeface="+mn-ea"/>
              <a:cs typeface="+mn-cs"/>
            </a:endParaRPr>
          </a:p>
        </p:txBody>
      </p:sp>
      <p:sp>
        <p:nvSpPr>
          <p:cNvPr id="11" name="Rectangle 10"/>
          <p:cNvSpPr/>
          <p:nvPr/>
        </p:nvSpPr>
        <p:spPr>
          <a:xfrm>
            <a:off x="61990" y="3176655"/>
            <a:ext cx="9082010" cy="303303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pic>
        <p:nvPicPr>
          <p:cNvPr id="9" name="Picture 8"/>
          <p:cNvPicPr>
            <a:picLocks noChangeAspect="1"/>
          </p:cNvPicPr>
          <p:nvPr/>
        </p:nvPicPr>
        <p:blipFill>
          <a:blip r:embed="rId6"/>
          <a:stretch>
            <a:fillRect/>
          </a:stretch>
        </p:blipFill>
        <p:spPr>
          <a:xfrm>
            <a:off x="61990" y="5445224"/>
            <a:ext cx="777468" cy="888535"/>
          </a:xfrm>
          <a:prstGeom prst="rect">
            <a:avLst/>
          </a:prstGeom>
        </p:spPr>
      </p:pic>
      <p:grpSp>
        <p:nvGrpSpPr>
          <p:cNvPr id="12" name="Group 11"/>
          <p:cNvGrpSpPr/>
          <p:nvPr/>
        </p:nvGrpSpPr>
        <p:grpSpPr>
          <a:xfrm>
            <a:off x="0" y="6396038"/>
            <a:ext cx="9144000" cy="461962"/>
            <a:chOff x="0" y="6396038"/>
            <a:chExt cx="9144000" cy="461962"/>
          </a:xfrm>
        </p:grpSpPr>
        <p:sp>
          <p:nvSpPr>
            <p:cNvPr id="13" name="Rectangle 12"/>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4" name="TextBox 13"/>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15" name="TextBox 14"/>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2106839806"/>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590"/>
            <a:ext cx="8229600" cy="1143000"/>
          </a:xfrm>
        </p:spPr>
        <p:txBody>
          <a:bodyPr>
            <a:noAutofit/>
          </a:bodyPr>
          <a:lstStyle/>
          <a:p>
            <a:r>
              <a:rPr lang="en-US" sz="2800" dirty="0" smtClean="0"/>
              <a:t>Reconstruction of Alternatively Spliced Transcripts</a:t>
            </a:r>
            <a:endParaRPr lang="en-US" sz="2800" dirty="0"/>
          </a:p>
        </p:txBody>
      </p:sp>
      <p:pic>
        <p:nvPicPr>
          <p:cNvPr id="6" name="Picture 5" descr="Screen Shot 2012-09-18 at 7.25.1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332" y="735530"/>
            <a:ext cx="4541017" cy="2441125"/>
          </a:xfrm>
          <a:prstGeom prst="rect">
            <a:avLst/>
          </a:prstGeom>
        </p:spPr>
      </p:pic>
      <p:pic>
        <p:nvPicPr>
          <p:cNvPr id="7" name="Picture 6" descr="Screen Shot 2012-09-18 at 7.25.4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220" y="3552545"/>
            <a:ext cx="6188389" cy="646710"/>
          </a:xfrm>
          <a:prstGeom prst="rect">
            <a:avLst/>
          </a:prstGeom>
        </p:spPr>
      </p:pic>
      <p:pic>
        <p:nvPicPr>
          <p:cNvPr id="8" name="Picture 7" descr="Screen Shot 2012-09-18 at 7.26.13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230" y="4687912"/>
            <a:ext cx="8385570" cy="1391891"/>
          </a:xfrm>
          <a:prstGeom prst="rect">
            <a:avLst/>
          </a:prstGeom>
        </p:spPr>
      </p:pic>
      <p:sp>
        <p:nvSpPr>
          <p:cNvPr id="3" name="TextBox 2"/>
          <p:cNvSpPr txBox="1"/>
          <p:nvPr/>
        </p:nvSpPr>
        <p:spPr>
          <a:xfrm>
            <a:off x="476886" y="1769806"/>
            <a:ext cx="2272076" cy="646331"/>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Butterfly’s Compacted</a:t>
            </a:r>
            <a:br>
              <a:rPr lang="en-US" sz="1800" dirty="0" smtClean="0">
                <a:solidFill>
                  <a:prstClr val="black"/>
                </a:solidFill>
                <a:latin typeface="Calibri"/>
                <a:ea typeface="+mn-ea"/>
                <a:cs typeface="+mn-cs"/>
              </a:rPr>
            </a:br>
            <a:r>
              <a:rPr lang="en-US" sz="1800" dirty="0" smtClean="0">
                <a:solidFill>
                  <a:prstClr val="black"/>
                </a:solidFill>
                <a:latin typeface="Calibri"/>
                <a:ea typeface="+mn-ea"/>
                <a:cs typeface="+mn-cs"/>
              </a:rPr>
              <a:t>Sequence Graph</a:t>
            </a:r>
            <a:endParaRPr lang="en-US" sz="1800" dirty="0">
              <a:solidFill>
                <a:prstClr val="black"/>
              </a:solidFill>
              <a:latin typeface="Calibri"/>
              <a:ea typeface="+mn-ea"/>
              <a:cs typeface="+mn-cs"/>
            </a:endParaRPr>
          </a:p>
        </p:txBody>
      </p:sp>
      <p:sp>
        <p:nvSpPr>
          <p:cNvPr id="4" name="TextBox 3"/>
          <p:cNvSpPr txBox="1"/>
          <p:nvPr/>
        </p:nvSpPr>
        <p:spPr>
          <a:xfrm>
            <a:off x="301230" y="3183213"/>
            <a:ext cx="2634054"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Reconstructed Transcripts</a:t>
            </a:r>
            <a:endParaRPr lang="en-US" sz="1800" dirty="0">
              <a:solidFill>
                <a:prstClr val="black"/>
              </a:solidFill>
              <a:latin typeface="Calibri"/>
              <a:ea typeface="+mn-ea"/>
              <a:cs typeface="+mn-cs"/>
            </a:endParaRPr>
          </a:p>
        </p:txBody>
      </p:sp>
      <p:sp>
        <p:nvSpPr>
          <p:cNvPr id="10" name="TextBox 9"/>
          <p:cNvSpPr txBox="1"/>
          <p:nvPr/>
        </p:nvSpPr>
        <p:spPr>
          <a:xfrm>
            <a:off x="306354" y="4395166"/>
            <a:ext cx="2694067"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Aligned to Mouse Genome</a:t>
            </a:r>
            <a:endParaRPr lang="en-US" sz="1800" dirty="0">
              <a:solidFill>
                <a:prstClr val="black"/>
              </a:solidFill>
              <a:latin typeface="Calibri"/>
              <a:ea typeface="+mn-ea"/>
              <a:cs typeface="+mn-cs"/>
            </a:endParaRPr>
          </a:p>
        </p:txBody>
      </p:sp>
      <p:sp>
        <p:nvSpPr>
          <p:cNvPr id="11" name="Rectangle 10"/>
          <p:cNvSpPr/>
          <p:nvPr/>
        </p:nvSpPr>
        <p:spPr>
          <a:xfrm>
            <a:off x="61990" y="3863414"/>
            <a:ext cx="9082010" cy="234627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grpSp>
        <p:nvGrpSpPr>
          <p:cNvPr id="12" name="Group 11"/>
          <p:cNvGrpSpPr/>
          <p:nvPr/>
        </p:nvGrpSpPr>
        <p:grpSpPr>
          <a:xfrm>
            <a:off x="0" y="6396038"/>
            <a:ext cx="9144000" cy="461962"/>
            <a:chOff x="0" y="6396038"/>
            <a:chExt cx="9144000" cy="461962"/>
          </a:xfrm>
        </p:grpSpPr>
        <p:sp>
          <p:nvSpPr>
            <p:cNvPr id="13" name="Rectangle 12"/>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4" name="TextBox 13"/>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15" name="TextBox 14"/>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pic>
        <p:nvPicPr>
          <p:cNvPr id="16" name="Picture 15"/>
          <p:cNvPicPr>
            <a:picLocks noChangeAspect="1"/>
          </p:cNvPicPr>
          <p:nvPr/>
        </p:nvPicPr>
        <p:blipFill>
          <a:blip r:embed="rId6"/>
          <a:stretch>
            <a:fillRect/>
          </a:stretch>
        </p:blipFill>
        <p:spPr>
          <a:xfrm>
            <a:off x="61990" y="5445224"/>
            <a:ext cx="777468" cy="888535"/>
          </a:xfrm>
          <a:prstGeom prst="rect">
            <a:avLst/>
          </a:prstGeom>
        </p:spPr>
      </p:pic>
    </p:spTree>
    <p:extLst>
      <p:ext uri="{BB962C8B-B14F-4D97-AF65-F5344CB8AC3E}">
        <p14:creationId xmlns:p14="http://schemas.microsoft.com/office/powerpoint/2010/main" val="129208607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590"/>
            <a:ext cx="8229600" cy="1143000"/>
          </a:xfrm>
        </p:spPr>
        <p:txBody>
          <a:bodyPr>
            <a:noAutofit/>
          </a:bodyPr>
          <a:lstStyle/>
          <a:p>
            <a:r>
              <a:rPr lang="en-US" sz="2800" dirty="0" smtClean="0"/>
              <a:t>Reconstruction of Alternatively Spliced Transcripts</a:t>
            </a:r>
            <a:endParaRPr lang="en-US" sz="2800" dirty="0"/>
          </a:p>
        </p:txBody>
      </p:sp>
      <p:pic>
        <p:nvPicPr>
          <p:cNvPr id="6" name="Picture 5" descr="Screen Shot 2012-09-18 at 7.25.1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332" y="735530"/>
            <a:ext cx="4541017" cy="2441125"/>
          </a:xfrm>
          <a:prstGeom prst="rect">
            <a:avLst/>
          </a:prstGeom>
        </p:spPr>
      </p:pic>
      <p:pic>
        <p:nvPicPr>
          <p:cNvPr id="7" name="Picture 6" descr="Screen Shot 2012-09-18 at 7.25.4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220" y="3552545"/>
            <a:ext cx="6188389" cy="646710"/>
          </a:xfrm>
          <a:prstGeom prst="rect">
            <a:avLst/>
          </a:prstGeom>
        </p:spPr>
      </p:pic>
      <p:pic>
        <p:nvPicPr>
          <p:cNvPr id="8" name="Picture 7" descr="Screen Shot 2012-09-18 at 7.26.13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230" y="4687912"/>
            <a:ext cx="8385570" cy="1391891"/>
          </a:xfrm>
          <a:prstGeom prst="rect">
            <a:avLst/>
          </a:prstGeom>
        </p:spPr>
      </p:pic>
      <p:sp>
        <p:nvSpPr>
          <p:cNvPr id="3" name="TextBox 2"/>
          <p:cNvSpPr txBox="1"/>
          <p:nvPr/>
        </p:nvSpPr>
        <p:spPr>
          <a:xfrm>
            <a:off x="476886" y="1769806"/>
            <a:ext cx="2272076" cy="646331"/>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Butterfly’s Compacted</a:t>
            </a:r>
            <a:br>
              <a:rPr lang="en-US" sz="1800" dirty="0" smtClean="0">
                <a:solidFill>
                  <a:prstClr val="black"/>
                </a:solidFill>
                <a:latin typeface="Calibri"/>
                <a:ea typeface="+mn-ea"/>
                <a:cs typeface="+mn-cs"/>
              </a:rPr>
            </a:br>
            <a:r>
              <a:rPr lang="en-US" sz="1800" dirty="0" smtClean="0">
                <a:solidFill>
                  <a:prstClr val="black"/>
                </a:solidFill>
                <a:latin typeface="Calibri"/>
                <a:ea typeface="+mn-ea"/>
                <a:cs typeface="+mn-cs"/>
              </a:rPr>
              <a:t>Sequence Graph</a:t>
            </a:r>
            <a:endParaRPr lang="en-US" sz="1800" dirty="0">
              <a:solidFill>
                <a:prstClr val="black"/>
              </a:solidFill>
              <a:latin typeface="Calibri"/>
              <a:ea typeface="+mn-ea"/>
              <a:cs typeface="+mn-cs"/>
            </a:endParaRPr>
          </a:p>
        </p:txBody>
      </p:sp>
      <p:sp>
        <p:nvSpPr>
          <p:cNvPr id="4" name="TextBox 3"/>
          <p:cNvSpPr txBox="1"/>
          <p:nvPr/>
        </p:nvSpPr>
        <p:spPr>
          <a:xfrm>
            <a:off x="301230" y="3183213"/>
            <a:ext cx="2634054"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Reconstructed Transcripts</a:t>
            </a:r>
            <a:endParaRPr lang="en-US" sz="1800" dirty="0">
              <a:solidFill>
                <a:prstClr val="black"/>
              </a:solidFill>
              <a:latin typeface="Calibri"/>
              <a:ea typeface="+mn-ea"/>
              <a:cs typeface="+mn-cs"/>
            </a:endParaRPr>
          </a:p>
        </p:txBody>
      </p:sp>
      <p:sp>
        <p:nvSpPr>
          <p:cNvPr id="10" name="TextBox 9"/>
          <p:cNvSpPr txBox="1"/>
          <p:nvPr/>
        </p:nvSpPr>
        <p:spPr>
          <a:xfrm>
            <a:off x="306354" y="4395166"/>
            <a:ext cx="2694067"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Aligned to Mouse Genome</a:t>
            </a:r>
            <a:endParaRPr lang="en-US" sz="1800" dirty="0">
              <a:solidFill>
                <a:prstClr val="black"/>
              </a:solidFill>
              <a:latin typeface="Calibri"/>
              <a:ea typeface="+mn-ea"/>
              <a:cs typeface="+mn-cs"/>
            </a:endParaRPr>
          </a:p>
        </p:txBody>
      </p:sp>
      <p:sp>
        <p:nvSpPr>
          <p:cNvPr id="11" name="Rectangle 10"/>
          <p:cNvSpPr/>
          <p:nvPr/>
        </p:nvSpPr>
        <p:spPr>
          <a:xfrm>
            <a:off x="61990" y="4395167"/>
            <a:ext cx="9082010" cy="181452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pic>
        <p:nvPicPr>
          <p:cNvPr id="12" name="Picture 11"/>
          <p:cNvPicPr>
            <a:picLocks noChangeAspect="1"/>
          </p:cNvPicPr>
          <p:nvPr/>
        </p:nvPicPr>
        <p:blipFill>
          <a:blip r:embed="rId6"/>
          <a:stretch>
            <a:fillRect/>
          </a:stretch>
        </p:blipFill>
        <p:spPr>
          <a:xfrm>
            <a:off x="61990" y="5445224"/>
            <a:ext cx="777468" cy="888535"/>
          </a:xfrm>
          <a:prstGeom prst="rect">
            <a:avLst/>
          </a:prstGeom>
        </p:spPr>
      </p:pic>
      <p:grpSp>
        <p:nvGrpSpPr>
          <p:cNvPr id="13" name="Group 12"/>
          <p:cNvGrpSpPr/>
          <p:nvPr/>
        </p:nvGrpSpPr>
        <p:grpSpPr>
          <a:xfrm>
            <a:off x="0" y="6396038"/>
            <a:ext cx="9144000" cy="461962"/>
            <a:chOff x="0" y="6396038"/>
            <a:chExt cx="9144000" cy="461962"/>
          </a:xfrm>
        </p:grpSpPr>
        <p:sp>
          <p:nvSpPr>
            <p:cNvPr id="14" name="Rectangle 13"/>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5" name="TextBox 14"/>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16" name="TextBox 15"/>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130486118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590"/>
            <a:ext cx="8229600" cy="1143000"/>
          </a:xfrm>
        </p:spPr>
        <p:txBody>
          <a:bodyPr>
            <a:noAutofit/>
          </a:bodyPr>
          <a:lstStyle/>
          <a:p>
            <a:r>
              <a:rPr lang="en-US" sz="2800" dirty="0" smtClean="0"/>
              <a:t>Reconstruction of Alternatively Spliced Transcripts</a:t>
            </a:r>
            <a:endParaRPr lang="en-US" sz="2800" dirty="0"/>
          </a:p>
        </p:txBody>
      </p:sp>
      <p:pic>
        <p:nvPicPr>
          <p:cNvPr id="6" name="Picture 5" descr="Screen Shot 2012-09-18 at 7.25.1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332" y="735530"/>
            <a:ext cx="4541017" cy="2441125"/>
          </a:xfrm>
          <a:prstGeom prst="rect">
            <a:avLst/>
          </a:prstGeom>
        </p:spPr>
      </p:pic>
      <p:pic>
        <p:nvPicPr>
          <p:cNvPr id="7" name="Picture 6" descr="Screen Shot 2012-09-18 at 7.25.4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220" y="3552545"/>
            <a:ext cx="6188389" cy="646710"/>
          </a:xfrm>
          <a:prstGeom prst="rect">
            <a:avLst/>
          </a:prstGeom>
        </p:spPr>
      </p:pic>
      <p:pic>
        <p:nvPicPr>
          <p:cNvPr id="8" name="Picture 7" descr="Screen Shot 2012-09-18 at 7.26.13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230" y="4687912"/>
            <a:ext cx="8385570" cy="1391891"/>
          </a:xfrm>
          <a:prstGeom prst="rect">
            <a:avLst/>
          </a:prstGeom>
        </p:spPr>
      </p:pic>
      <p:sp>
        <p:nvSpPr>
          <p:cNvPr id="3" name="TextBox 2"/>
          <p:cNvSpPr txBox="1"/>
          <p:nvPr/>
        </p:nvSpPr>
        <p:spPr>
          <a:xfrm>
            <a:off x="476886" y="1769806"/>
            <a:ext cx="2272076" cy="646331"/>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Butterfly’s Compacted</a:t>
            </a:r>
            <a:br>
              <a:rPr lang="en-US" sz="1800" dirty="0" smtClean="0">
                <a:solidFill>
                  <a:prstClr val="black"/>
                </a:solidFill>
                <a:latin typeface="Calibri"/>
                <a:ea typeface="+mn-ea"/>
                <a:cs typeface="+mn-cs"/>
              </a:rPr>
            </a:br>
            <a:r>
              <a:rPr lang="en-US" sz="1800" dirty="0" smtClean="0">
                <a:solidFill>
                  <a:prstClr val="black"/>
                </a:solidFill>
                <a:latin typeface="Calibri"/>
                <a:ea typeface="+mn-ea"/>
                <a:cs typeface="+mn-cs"/>
              </a:rPr>
              <a:t>Sequence Graph</a:t>
            </a:r>
            <a:endParaRPr lang="en-US" sz="1800" dirty="0">
              <a:solidFill>
                <a:prstClr val="black"/>
              </a:solidFill>
              <a:latin typeface="Calibri"/>
              <a:ea typeface="+mn-ea"/>
              <a:cs typeface="+mn-cs"/>
            </a:endParaRPr>
          </a:p>
        </p:txBody>
      </p:sp>
      <p:sp>
        <p:nvSpPr>
          <p:cNvPr id="4" name="TextBox 3"/>
          <p:cNvSpPr txBox="1"/>
          <p:nvPr/>
        </p:nvSpPr>
        <p:spPr>
          <a:xfrm>
            <a:off x="301230" y="3183213"/>
            <a:ext cx="2634054"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Reconstructed Transcripts</a:t>
            </a:r>
            <a:endParaRPr lang="en-US" sz="1800" dirty="0">
              <a:solidFill>
                <a:prstClr val="black"/>
              </a:solidFill>
              <a:latin typeface="Calibri"/>
              <a:ea typeface="+mn-ea"/>
              <a:cs typeface="+mn-cs"/>
            </a:endParaRPr>
          </a:p>
        </p:txBody>
      </p:sp>
      <p:sp>
        <p:nvSpPr>
          <p:cNvPr id="10" name="TextBox 9"/>
          <p:cNvSpPr txBox="1"/>
          <p:nvPr/>
        </p:nvSpPr>
        <p:spPr>
          <a:xfrm>
            <a:off x="306354" y="4395166"/>
            <a:ext cx="2694067"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Aligned to Mouse Genome</a:t>
            </a:r>
            <a:endParaRPr lang="en-US" sz="1800" dirty="0">
              <a:solidFill>
                <a:prstClr val="black"/>
              </a:solidFill>
              <a:latin typeface="Calibri"/>
              <a:ea typeface="+mn-ea"/>
              <a:cs typeface="+mn-cs"/>
            </a:endParaRPr>
          </a:p>
        </p:txBody>
      </p:sp>
      <p:sp>
        <p:nvSpPr>
          <p:cNvPr id="5" name="TextBox 4"/>
          <p:cNvSpPr txBox="1"/>
          <p:nvPr/>
        </p:nvSpPr>
        <p:spPr>
          <a:xfrm>
            <a:off x="6257156" y="5098295"/>
            <a:ext cx="2192277"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(Reference structure)</a:t>
            </a:r>
            <a:endParaRPr lang="en-US" sz="1800" dirty="0">
              <a:solidFill>
                <a:prstClr val="black"/>
              </a:solidFill>
              <a:latin typeface="Calibri"/>
              <a:ea typeface="+mn-ea"/>
              <a:cs typeface="+mn-cs"/>
            </a:endParaRPr>
          </a:p>
        </p:txBody>
      </p:sp>
      <p:pic>
        <p:nvPicPr>
          <p:cNvPr id="11" name="Picture 10"/>
          <p:cNvPicPr>
            <a:picLocks noChangeAspect="1"/>
          </p:cNvPicPr>
          <p:nvPr/>
        </p:nvPicPr>
        <p:blipFill>
          <a:blip r:embed="rId6"/>
          <a:stretch>
            <a:fillRect/>
          </a:stretch>
        </p:blipFill>
        <p:spPr>
          <a:xfrm>
            <a:off x="61990" y="5445224"/>
            <a:ext cx="777468" cy="888535"/>
          </a:xfrm>
          <a:prstGeom prst="rect">
            <a:avLst/>
          </a:prstGeom>
        </p:spPr>
      </p:pic>
      <p:grpSp>
        <p:nvGrpSpPr>
          <p:cNvPr id="12" name="Group 11"/>
          <p:cNvGrpSpPr/>
          <p:nvPr/>
        </p:nvGrpSpPr>
        <p:grpSpPr>
          <a:xfrm>
            <a:off x="0" y="6396038"/>
            <a:ext cx="9144000" cy="461962"/>
            <a:chOff x="0" y="6396038"/>
            <a:chExt cx="9144000" cy="461962"/>
          </a:xfrm>
        </p:grpSpPr>
        <p:sp>
          <p:nvSpPr>
            <p:cNvPr id="13" name="Rectangle 12"/>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4" name="TextBox 13"/>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15" name="TextBox 14"/>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199473116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128" y="137536"/>
            <a:ext cx="8229600" cy="1143000"/>
          </a:xfrm>
        </p:spPr>
        <p:txBody>
          <a:bodyPr>
            <a:noAutofit/>
          </a:bodyPr>
          <a:lstStyle/>
          <a:p>
            <a:r>
              <a:rPr lang="en-US" sz="3200" dirty="0" smtClean="0"/>
              <a:t>Teasing Apart Transcripts of </a:t>
            </a:r>
            <a:r>
              <a:rPr lang="en-US" sz="3200" dirty="0" err="1" smtClean="0"/>
              <a:t>Paralogous</a:t>
            </a:r>
            <a:r>
              <a:rPr lang="en-US" sz="3200" dirty="0" smtClean="0"/>
              <a:t> Genes</a:t>
            </a:r>
            <a:endParaRPr lang="en-US" sz="3200" dirty="0"/>
          </a:p>
        </p:txBody>
      </p:sp>
      <p:pic>
        <p:nvPicPr>
          <p:cNvPr id="4" name="Picture 3" descr="Picture 19.png"/>
          <p:cNvPicPr>
            <a:picLocks noChangeAspect="1"/>
          </p:cNvPicPr>
          <p:nvPr/>
        </p:nvPicPr>
        <p:blipFill>
          <a:blip r:embed="rId3"/>
          <a:stretch>
            <a:fillRect/>
          </a:stretch>
        </p:blipFill>
        <p:spPr>
          <a:xfrm>
            <a:off x="5659924" y="1341438"/>
            <a:ext cx="3484076" cy="5287962"/>
          </a:xfrm>
          <a:prstGeom prst="rect">
            <a:avLst/>
          </a:prstGeom>
        </p:spPr>
      </p:pic>
      <p:pic>
        <p:nvPicPr>
          <p:cNvPr id="5" name="Picture 4" descr="Picture 20.png"/>
          <p:cNvPicPr>
            <a:picLocks noChangeAspect="1"/>
          </p:cNvPicPr>
          <p:nvPr/>
        </p:nvPicPr>
        <p:blipFill>
          <a:blip r:embed="rId4"/>
          <a:stretch>
            <a:fillRect/>
          </a:stretch>
        </p:blipFill>
        <p:spPr>
          <a:xfrm>
            <a:off x="253999" y="2382778"/>
            <a:ext cx="5556347" cy="2163822"/>
          </a:xfrm>
          <a:prstGeom prst="rect">
            <a:avLst/>
          </a:prstGeom>
        </p:spPr>
      </p:pic>
      <p:sp>
        <p:nvSpPr>
          <p:cNvPr id="7" name="TextBox 6"/>
          <p:cNvSpPr txBox="1"/>
          <p:nvPr/>
        </p:nvSpPr>
        <p:spPr>
          <a:xfrm>
            <a:off x="6395665" y="1199106"/>
            <a:ext cx="846067" cy="369332"/>
          </a:xfrm>
          <a:prstGeom prst="rect">
            <a:avLst/>
          </a:prstGeom>
          <a:noFill/>
        </p:spPr>
        <p:txBody>
          <a:bodyPr wrap="none" rtlCol="0">
            <a:spAutoFit/>
          </a:bodyPr>
          <a:lstStyle/>
          <a:p>
            <a:pPr defTabSz="457200" fontAlgn="auto">
              <a:spcBef>
                <a:spcPts val="0"/>
              </a:spcBef>
              <a:spcAft>
                <a:spcPts val="0"/>
              </a:spcAft>
            </a:pPr>
            <a:r>
              <a:rPr lang="en-US" sz="1800" i="1" dirty="0" smtClean="0">
                <a:solidFill>
                  <a:prstClr val="black"/>
                </a:solidFill>
                <a:latin typeface="Calibri"/>
                <a:ea typeface="+mn-ea"/>
                <a:cs typeface="+mn-cs"/>
              </a:rPr>
              <a:t>Ap2a1</a:t>
            </a:r>
            <a:endParaRPr lang="en-US" sz="1800" i="1" dirty="0">
              <a:solidFill>
                <a:prstClr val="black"/>
              </a:solidFill>
              <a:latin typeface="Calibri"/>
              <a:ea typeface="+mn-ea"/>
              <a:cs typeface="+mn-cs"/>
            </a:endParaRPr>
          </a:p>
        </p:txBody>
      </p:sp>
      <p:sp>
        <p:nvSpPr>
          <p:cNvPr id="8" name="TextBox 7"/>
          <p:cNvSpPr txBox="1"/>
          <p:nvPr/>
        </p:nvSpPr>
        <p:spPr>
          <a:xfrm>
            <a:off x="7631808" y="1182173"/>
            <a:ext cx="846067" cy="369332"/>
          </a:xfrm>
          <a:prstGeom prst="rect">
            <a:avLst/>
          </a:prstGeom>
          <a:noFill/>
        </p:spPr>
        <p:txBody>
          <a:bodyPr wrap="none" rtlCol="0">
            <a:spAutoFit/>
          </a:bodyPr>
          <a:lstStyle/>
          <a:p>
            <a:pPr defTabSz="457200" fontAlgn="auto">
              <a:spcBef>
                <a:spcPts val="0"/>
              </a:spcBef>
              <a:spcAft>
                <a:spcPts val="0"/>
              </a:spcAft>
            </a:pPr>
            <a:r>
              <a:rPr lang="en-US" sz="1800" i="1" dirty="0" smtClean="0">
                <a:solidFill>
                  <a:prstClr val="black"/>
                </a:solidFill>
                <a:latin typeface="Calibri"/>
                <a:ea typeface="+mn-ea"/>
                <a:cs typeface="+mn-cs"/>
              </a:rPr>
              <a:t>Ap2a2</a:t>
            </a:r>
            <a:endParaRPr lang="en-US" sz="1800" i="1" dirty="0">
              <a:solidFill>
                <a:prstClr val="black"/>
              </a:solidFill>
              <a:latin typeface="Calibri"/>
              <a:ea typeface="+mn-ea"/>
              <a:cs typeface="+mn-cs"/>
            </a:endParaRPr>
          </a:p>
        </p:txBody>
      </p:sp>
      <p:sp>
        <p:nvSpPr>
          <p:cNvPr id="9" name="Rectangle 8"/>
          <p:cNvSpPr/>
          <p:nvPr/>
        </p:nvSpPr>
        <p:spPr>
          <a:xfrm>
            <a:off x="253998" y="2187045"/>
            <a:ext cx="5556347" cy="255961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sp>
        <p:nvSpPr>
          <p:cNvPr id="3" name="TextBox 2"/>
          <p:cNvSpPr txBox="1"/>
          <p:nvPr/>
        </p:nvSpPr>
        <p:spPr>
          <a:xfrm>
            <a:off x="2874344" y="-16714"/>
            <a:ext cx="3132638" cy="523220"/>
          </a:xfrm>
          <a:prstGeom prst="rect">
            <a:avLst/>
          </a:prstGeom>
          <a:noFill/>
        </p:spPr>
        <p:txBody>
          <a:bodyPr wrap="none" rtlCol="0">
            <a:spAutoFit/>
          </a:bodyPr>
          <a:lstStyle/>
          <a:p>
            <a:pPr defTabSz="457200" fontAlgn="auto">
              <a:spcBef>
                <a:spcPts val="0"/>
              </a:spcBef>
              <a:spcAft>
                <a:spcPts val="0"/>
              </a:spcAft>
            </a:pPr>
            <a:r>
              <a:rPr lang="en-US" sz="2800" dirty="0" smtClean="0">
                <a:solidFill>
                  <a:prstClr val="black"/>
                </a:solidFill>
                <a:latin typeface="Calibri"/>
                <a:ea typeface="+mn-ea"/>
                <a:cs typeface="+mn-cs"/>
              </a:rPr>
              <a:t>Butterfly Example 2:</a:t>
            </a:r>
            <a:endParaRPr lang="en-US" sz="2800" dirty="0">
              <a:solidFill>
                <a:prstClr val="black"/>
              </a:solidFill>
              <a:latin typeface="Calibri"/>
              <a:ea typeface="+mn-ea"/>
              <a:cs typeface="+mn-cs"/>
            </a:endParaRPr>
          </a:p>
        </p:txBody>
      </p:sp>
      <p:pic>
        <p:nvPicPr>
          <p:cNvPr id="10" name="Picture 9"/>
          <p:cNvPicPr>
            <a:picLocks noChangeAspect="1"/>
          </p:cNvPicPr>
          <p:nvPr/>
        </p:nvPicPr>
        <p:blipFill>
          <a:blip r:embed="rId5"/>
          <a:stretch>
            <a:fillRect/>
          </a:stretch>
        </p:blipFill>
        <p:spPr>
          <a:xfrm>
            <a:off x="61990" y="5445224"/>
            <a:ext cx="777468" cy="888535"/>
          </a:xfrm>
          <a:prstGeom prst="rect">
            <a:avLst/>
          </a:prstGeom>
        </p:spPr>
      </p:pic>
      <p:grpSp>
        <p:nvGrpSpPr>
          <p:cNvPr id="11" name="Group 10"/>
          <p:cNvGrpSpPr/>
          <p:nvPr/>
        </p:nvGrpSpPr>
        <p:grpSpPr>
          <a:xfrm>
            <a:off x="0" y="6396038"/>
            <a:ext cx="9144000" cy="461962"/>
            <a:chOff x="0" y="6396038"/>
            <a:chExt cx="9144000" cy="461962"/>
          </a:xfrm>
        </p:grpSpPr>
        <p:sp>
          <p:nvSpPr>
            <p:cNvPr id="12" name="Rectangle 11"/>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TextBox 12"/>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14" name="TextBox 13"/>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4148717764"/>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128" y="137536"/>
            <a:ext cx="8229600" cy="1143000"/>
          </a:xfrm>
        </p:spPr>
        <p:txBody>
          <a:bodyPr>
            <a:noAutofit/>
          </a:bodyPr>
          <a:lstStyle/>
          <a:p>
            <a:r>
              <a:rPr lang="en-US" sz="3200" dirty="0" smtClean="0"/>
              <a:t>Teasing Apart Transcripts of </a:t>
            </a:r>
            <a:r>
              <a:rPr lang="en-US" sz="3200" dirty="0" err="1" smtClean="0"/>
              <a:t>Paralogous</a:t>
            </a:r>
            <a:r>
              <a:rPr lang="en-US" sz="3200" dirty="0" smtClean="0"/>
              <a:t> Genes</a:t>
            </a:r>
            <a:endParaRPr lang="en-US" sz="3200" dirty="0"/>
          </a:p>
        </p:txBody>
      </p:sp>
      <p:pic>
        <p:nvPicPr>
          <p:cNvPr id="4" name="Picture 3" descr="Picture 19.png"/>
          <p:cNvPicPr>
            <a:picLocks noChangeAspect="1"/>
          </p:cNvPicPr>
          <p:nvPr/>
        </p:nvPicPr>
        <p:blipFill>
          <a:blip r:embed="rId3"/>
          <a:stretch>
            <a:fillRect/>
          </a:stretch>
        </p:blipFill>
        <p:spPr>
          <a:xfrm>
            <a:off x="5659924" y="1341438"/>
            <a:ext cx="3484076" cy="5287962"/>
          </a:xfrm>
          <a:prstGeom prst="rect">
            <a:avLst/>
          </a:prstGeom>
        </p:spPr>
      </p:pic>
      <p:pic>
        <p:nvPicPr>
          <p:cNvPr id="5" name="Picture 4" descr="Picture 20.png"/>
          <p:cNvPicPr>
            <a:picLocks noChangeAspect="1"/>
          </p:cNvPicPr>
          <p:nvPr/>
        </p:nvPicPr>
        <p:blipFill>
          <a:blip r:embed="rId4"/>
          <a:stretch>
            <a:fillRect/>
          </a:stretch>
        </p:blipFill>
        <p:spPr>
          <a:xfrm>
            <a:off x="253999" y="2382778"/>
            <a:ext cx="5556347" cy="2163822"/>
          </a:xfrm>
          <a:prstGeom prst="rect">
            <a:avLst/>
          </a:prstGeom>
        </p:spPr>
      </p:pic>
      <p:sp>
        <p:nvSpPr>
          <p:cNvPr id="7" name="TextBox 6"/>
          <p:cNvSpPr txBox="1"/>
          <p:nvPr/>
        </p:nvSpPr>
        <p:spPr>
          <a:xfrm>
            <a:off x="6395665" y="1199106"/>
            <a:ext cx="846067" cy="369332"/>
          </a:xfrm>
          <a:prstGeom prst="rect">
            <a:avLst/>
          </a:prstGeom>
          <a:noFill/>
        </p:spPr>
        <p:txBody>
          <a:bodyPr wrap="none" rtlCol="0">
            <a:spAutoFit/>
          </a:bodyPr>
          <a:lstStyle/>
          <a:p>
            <a:pPr defTabSz="457200" fontAlgn="auto">
              <a:spcBef>
                <a:spcPts val="0"/>
              </a:spcBef>
              <a:spcAft>
                <a:spcPts val="0"/>
              </a:spcAft>
            </a:pPr>
            <a:r>
              <a:rPr lang="en-US" sz="1800" i="1" dirty="0" smtClean="0">
                <a:solidFill>
                  <a:prstClr val="black"/>
                </a:solidFill>
                <a:latin typeface="Calibri"/>
                <a:ea typeface="+mn-ea"/>
                <a:cs typeface="+mn-cs"/>
              </a:rPr>
              <a:t>Ap2a1</a:t>
            </a:r>
            <a:endParaRPr lang="en-US" sz="1800" i="1" dirty="0">
              <a:solidFill>
                <a:prstClr val="black"/>
              </a:solidFill>
              <a:latin typeface="Calibri"/>
              <a:ea typeface="+mn-ea"/>
              <a:cs typeface="+mn-cs"/>
            </a:endParaRPr>
          </a:p>
        </p:txBody>
      </p:sp>
      <p:sp>
        <p:nvSpPr>
          <p:cNvPr id="8" name="TextBox 7"/>
          <p:cNvSpPr txBox="1"/>
          <p:nvPr/>
        </p:nvSpPr>
        <p:spPr>
          <a:xfrm>
            <a:off x="7631808" y="1182173"/>
            <a:ext cx="846067" cy="369332"/>
          </a:xfrm>
          <a:prstGeom prst="rect">
            <a:avLst/>
          </a:prstGeom>
          <a:noFill/>
        </p:spPr>
        <p:txBody>
          <a:bodyPr wrap="none" rtlCol="0">
            <a:spAutoFit/>
          </a:bodyPr>
          <a:lstStyle/>
          <a:p>
            <a:pPr defTabSz="457200" fontAlgn="auto">
              <a:spcBef>
                <a:spcPts val="0"/>
              </a:spcBef>
              <a:spcAft>
                <a:spcPts val="0"/>
              </a:spcAft>
            </a:pPr>
            <a:r>
              <a:rPr lang="en-US" sz="1800" i="1" dirty="0" smtClean="0">
                <a:solidFill>
                  <a:prstClr val="black"/>
                </a:solidFill>
                <a:latin typeface="Calibri"/>
                <a:ea typeface="+mn-ea"/>
                <a:cs typeface="+mn-cs"/>
              </a:rPr>
              <a:t>Ap2a2</a:t>
            </a:r>
            <a:endParaRPr lang="en-US" sz="1800" i="1" dirty="0">
              <a:solidFill>
                <a:prstClr val="black"/>
              </a:solidFill>
              <a:latin typeface="Calibri"/>
              <a:ea typeface="+mn-ea"/>
              <a:cs typeface="+mn-cs"/>
            </a:endParaRPr>
          </a:p>
        </p:txBody>
      </p:sp>
      <p:pic>
        <p:nvPicPr>
          <p:cNvPr id="9" name="Picture 8"/>
          <p:cNvPicPr>
            <a:picLocks noChangeAspect="1"/>
          </p:cNvPicPr>
          <p:nvPr/>
        </p:nvPicPr>
        <p:blipFill>
          <a:blip r:embed="rId5"/>
          <a:stretch>
            <a:fillRect/>
          </a:stretch>
        </p:blipFill>
        <p:spPr>
          <a:xfrm>
            <a:off x="61990" y="5445224"/>
            <a:ext cx="777468" cy="888535"/>
          </a:xfrm>
          <a:prstGeom prst="rect">
            <a:avLst/>
          </a:prstGeom>
        </p:spPr>
      </p:pic>
      <p:grpSp>
        <p:nvGrpSpPr>
          <p:cNvPr id="10" name="Group 9"/>
          <p:cNvGrpSpPr/>
          <p:nvPr/>
        </p:nvGrpSpPr>
        <p:grpSpPr>
          <a:xfrm>
            <a:off x="0" y="6396038"/>
            <a:ext cx="9144000" cy="461962"/>
            <a:chOff x="0" y="6396038"/>
            <a:chExt cx="9144000" cy="461962"/>
          </a:xfrm>
        </p:grpSpPr>
        <p:sp>
          <p:nvSpPr>
            <p:cNvPr id="11" name="Rectangle 10"/>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TextBox 11"/>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13" name="TextBox 12"/>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
        <p:nvSpPr>
          <p:cNvPr id="14" name="TextBox 13"/>
          <p:cNvSpPr txBox="1"/>
          <p:nvPr/>
        </p:nvSpPr>
        <p:spPr>
          <a:xfrm>
            <a:off x="2874344" y="-16714"/>
            <a:ext cx="3132638" cy="523220"/>
          </a:xfrm>
          <a:prstGeom prst="rect">
            <a:avLst/>
          </a:prstGeom>
          <a:noFill/>
        </p:spPr>
        <p:txBody>
          <a:bodyPr wrap="none" rtlCol="0">
            <a:spAutoFit/>
          </a:bodyPr>
          <a:lstStyle/>
          <a:p>
            <a:pPr defTabSz="457200" fontAlgn="auto">
              <a:spcBef>
                <a:spcPts val="0"/>
              </a:spcBef>
              <a:spcAft>
                <a:spcPts val="0"/>
              </a:spcAft>
            </a:pPr>
            <a:r>
              <a:rPr lang="en-US" sz="2800" dirty="0" smtClean="0">
                <a:solidFill>
                  <a:prstClr val="black"/>
                </a:solidFill>
                <a:latin typeface="Calibri"/>
                <a:ea typeface="+mn-ea"/>
                <a:cs typeface="+mn-cs"/>
              </a:rPr>
              <a:t>Butterfly Example 2:</a:t>
            </a:r>
            <a:endParaRPr lang="en-US" sz="2800" dirty="0">
              <a:solidFill>
                <a:prstClr val="black"/>
              </a:solidFill>
              <a:latin typeface="Calibri"/>
              <a:ea typeface="+mn-ea"/>
              <a:cs typeface="+mn-cs"/>
            </a:endParaRPr>
          </a:p>
        </p:txBody>
      </p:sp>
    </p:spTree>
    <p:extLst>
      <p:ext uri="{BB962C8B-B14F-4D97-AF65-F5344CB8AC3E}">
        <p14:creationId xmlns:p14="http://schemas.microsoft.com/office/powerpoint/2010/main" val="4122601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bt0510-421-F1.gif"/>
          <p:cNvPicPr>
            <a:picLocks noChangeAspect="1"/>
          </p:cNvPicPr>
          <p:nvPr/>
        </p:nvPicPr>
        <p:blipFill>
          <a:blip r:embed="rId3"/>
          <a:stretch>
            <a:fillRect/>
          </a:stretch>
        </p:blipFill>
        <p:spPr>
          <a:xfrm>
            <a:off x="646920" y="508000"/>
            <a:ext cx="7884492" cy="6017551"/>
          </a:xfrm>
          <a:prstGeom prst="rect">
            <a:avLst/>
          </a:prstGeom>
        </p:spPr>
      </p:pic>
      <p:sp>
        <p:nvSpPr>
          <p:cNvPr id="6" name="TextBox 5"/>
          <p:cNvSpPr txBox="1"/>
          <p:nvPr/>
        </p:nvSpPr>
        <p:spPr>
          <a:xfrm>
            <a:off x="1169314" y="14214"/>
            <a:ext cx="7213483" cy="461665"/>
          </a:xfrm>
          <a:prstGeom prst="rect">
            <a:avLst/>
          </a:prstGeom>
          <a:noFill/>
        </p:spPr>
        <p:txBody>
          <a:bodyPr wrap="none" rtlCol="0">
            <a:spAutoFit/>
          </a:bodyPr>
          <a:lstStyle/>
          <a:p>
            <a:r>
              <a:rPr lang="en-US" b="1" dirty="0" smtClean="0"/>
              <a:t>Transcript Reconstruction from RNA-</a:t>
            </a:r>
            <a:r>
              <a:rPr lang="en-US" b="1" dirty="0" err="1" smtClean="0"/>
              <a:t>Seq</a:t>
            </a:r>
            <a:r>
              <a:rPr lang="en-US" b="1" dirty="0" smtClean="0"/>
              <a:t> Reads</a:t>
            </a:r>
            <a:endParaRPr lang="en-US" b="1" dirty="0"/>
          </a:p>
        </p:txBody>
      </p:sp>
      <p:sp>
        <p:nvSpPr>
          <p:cNvPr id="8" name="Rectangle 7"/>
          <p:cNvSpPr/>
          <p:nvPr/>
        </p:nvSpPr>
        <p:spPr>
          <a:xfrm>
            <a:off x="0" y="1912470"/>
            <a:ext cx="9144000" cy="46128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p:nvGrpSpPr>
        <p:grpSpPr>
          <a:xfrm>
            <a:off x="384917" y="5157192"/>
            <a:ext cx="6367188" cy="1058426"/>
            <a:chOff x="1169314" y="4744559"/>
            <a:chExt cx="7903882" cy="1538449"/>
          </a:xfrm>
        </p:grpSpPr>
        <p:pic>
          <p:nvPicPr>
            <p:cNvPr id="9" name="Picture 8" descr="Picture 3.png"/>
            <p:cNvPicPr>
              <a:picLocks noChangeAspect="1"/>
            </p:cNvPicPr>
            <p:nvPr/>
          </p:nvPicPr>
          <p:blipFill>
            <a:blip r:embed="rId4"/>
            <a:stretch>
              <a:fillRect/>
            </a:stretch>
          </p:blipFill>
          <p:spPr>
            <a:xfrm>
              <a:off x="1169314" y="4744559"/>
              <a:ext cx="7903882" cy="1538449"/>
            </a:xfrm>
            <a:prstGeom prst="rect">
              <a:avLst/>
            </a:prstGeom>
            <a:ln w="44450">
              <a:gradFill flip="none" rotWithShape="1">
                <a:gsLst>
                  <a:gs pos="0">
                    <a:schemeClr val="accent1"/>
                  </a:gs>
                  <a:gs pos="100000">
                    <a:srgbClr val="FFFFFF"/>
                  </a:gs>
                </a:gsLst>
                <a:lin ang="0" scaled="1"/>
                <a:tileRect/>
              </a:gradFill>
              <a:prstDash val="sysDash"/>
            </a:ln>
          </p:spPr>
        </p:pic>
        <p:sp>
          <p:nvSpPr>
            <p:cNvPr id="10" name="TextBox 9"/>
            <p:cNvSpPr txBox="1"/>
            <p:nvPr/>
          </p:nvSpPr>
          <p:spPr>
            <a:xfrm>
              <a:off x="6855532" y="5432854"/>
              <a:ext cx="1880027" cy="402625"/>
            </a:xfrm>
            <a:prstGeom prst="rect">
              <a:avLst/>
            </a:prstGeom>
            <a:noFill/>
          </p:spPr>
          <p:txBody>
            <a:bodyPr wrap="none" rtlCol="0">
              <a:spAutoFit/>
            </a:bodyPr>
            <a:lstStyle/>
            <a:p>
              <a:r>
                <a:rPr lang="en-US" sz="1200" dirty="0" smtClean="0"/>
                <a:t>Nature Biotech, 2010</a:t>
              </a:r>
              <a:endParaRPr lang="en-US" sz="1200" dirty="0"/>
            </a:p>
          </p:txBody>
        </p:sp>
      </p:grpSp>
    </p:spTree>
    <p:extLst>
      <p:ext uri="{BB962C8B-B14F-4D97-AF65-F5344CB8AC3E}">
        <p14:creationId xmlns:p14="http://schemas.microsoft.com/office/powerpoint/2010/main" val="974685219"/>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307"/>
            <a:ext cx="8229600" cy="1143000"/>
          </a:xfrm>
        </p:spPr>
        <p:txBody>
          <a:bodyPr>
            <a:normAutofit/>
          </a:bodyPr>
          <a:lstStyle/>
          <a:p>
            <a:r>
              <a:rPr lang="en-US" sz="3600" dirty="0" smtClean="0"/>
              <a:t>Strand-specific RNA-</a:t>
            </a:r>
            <a:r>
              <a:rPr lang="en-US" sz="3600" dirty="0" err="1" smtClean="0"/>
              <a:t>Seq</a:t>
            </a:r>
            <a:r>
              <a:rPr lang="en-US" sz="3600" dirty="0" smtClean="0"/>
              <a:t> is Preferred</a:t>
            </a:r>
            <a:endParaRPr lang="en-US" sz="3600" dirty="0"/>
          </a:p>
        </p:txBody>
      </p:sp>
      <p:grpSp>
        <p:nvGrpSpPr>
          <p:cNvPr id="10" name="Group 9"/>
          <p:cNvGrpSpPr/>
          <p:nvPr/>
        </p:nvGrpSpPr>
        <p:grpSpPr>
          <a:xfrm>
            <a:off x="196557" y="2288475"/>
            <a:ext cx="8868721" cy="4020845"/>
            <a:chOff x="90717" y="2279280"/>
            <a:chExt cx="8868721" cy="4020845"/>
          </a:xfrm>
        </p:grpSpPr>
        <p:pic>
          <p:nvPicPr>
            <p:cNvPr id="6" name="Picture 5" descr="Screen Shot 2012-09-19 at 1.37.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57" y="2279280"/>
              <a:ext cx="4673600" cy="584200"/>
            </a:xfrm>
            <a:prstGeom prst="rect">
              <a:avLst/>
            </a:prstGeom>
          </p:spPr>
        </p:pic>
        <p:pic>
          <p:nvPicPr>
            <p:cNvPr id="8" name="Picture 7" descr="Screen Shot 2012-09-19 at 1.36.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17" y="2679743"/>
              <a:ext cx="8868721" cy="3620382"/>
            </a:xfrm>
            <a:prstGeom prst="rect">
              <a:avLst/>
            </a:prstGeom>
          </p:spPr>
        </p:pic>
        <p:pic>
          <p:nvPicPr>
            <p:cNvPr id="9" name="Picture 8" descr="broad-logo.jpg"/>
            <p:cNvPicPr>
              <a:picLocks noChangeAspect="1"/>
            </p:cNvPicPr>
            <p:nvPr/>
          </p:nvPicPr>
          <p:blipFill>
            <a:blip r:embed="rId5"/>
            <a:stretch>
              <a:fillRect/>
            </a:stretch>
          </p:blipFill>
          <p:spPr>
            <a:xfrm>
              <a:off x="5007152" y="2380275"/>
              <a:ext cx="1569848" cy="394293"/>
            </a:xfrm>
            <a:prstGeom prst="rect">
              <a:avLst/>
            </a:prstGeom>
          </p:spPr>
        </p:pic>
      </p:grpSp>
      <p:sp>
        <p:nvSpPr>
          <p:cNvPr id="3" name="TextBox 2"/>
          <p:cNvSpPr txBox="1"/>
          <p:nvPr/>
        </p:nvSpPr>
        <p:spPr>
          <a:xfrm>
            <a:off x="385709" y="5188238"/>
            <a:ext cx="8114872" cy="461665"/>
          </a:xfrm>
          <a:prstGeom prst="rect">
            <a:avLst/>
          </a:prstGeom>
          <a:solidFill>
            <a:schemeClr val="bg1">
              <a:lumMod val="85000"/>
            </a:schemeClr>
          </a:solidFill>
          <a:ln>
            <a:solidFill>
              <a:schemeClr val="tx1"/>
            </a:solidFill>
            <a:prstDash val="dot"/>
          </a:ln>
        </p:spPr>
        <p:txBody>
          <a:bodyPr wrap="none" rtlCol="0">
            <a:spAutoFit/>
          </a:bodyPr>
          <a:lstStyle/>
          <a:p>
            <a:pPr defTabSz="457200" fontAlgn="auto">
              <a:spcBef>
                <a:spcPts val="0"/>
              </a:spcBef>
              <a:spcAft>
                <a:spcPts val="0"/>
              </a:spcAft>
            </a:pPr>
            <a:r>
              <a:rPr lang="en-US" dirty="0" smtClean="0">
                <a:ln>
                  <a:solidFill>
                    <a:srgbClr val="FF6600"/>
                  </a:solidFill>
                </a:ln>
                <a:solidFill>
                  <a:prstClr val="black"/>
                </a:solidFill>
                <a:latin typeface="Calibri"/>
                <a:ea typeface="+mn-ea"/>
                <a:cs typeface="+mn-cs"/>
              </a:rPr>
              <a:t>‘</a:t>
            </a:r>
            <a:r>
              <a:rPr lang="en-US" dirty="0" err="1" smtClean="0">
                <a:ln>
                  <a:solidFill>
                    <a:srgbClr val="FF6600"/>
                  </a:solidFill>
                </a:ln>
                <a:solidFill>
                  <a:prstClr val="black"/>
                </a:solidFill>
                <a:latin typeface="Calibri"/>
                <a:ea typeface="+mn-ea"/>
                <a:cs typeface="+mn-cs"/>
              </a:rPr>
              <a:t>dUTP</a:t>
            </a:r>
            <a:r>
              <a:rPr lang="en-US" dirty="0" smtClean="0">
                <a:ln>
                  <a:solidFill>
                    <a:srgbClr val="FF6600"/>
                  </a:solidFill>
                </a:ln>
                <a:solidFill>
                  <a:prstClr val="black"/>
                </a:solidFill>
                <a:latin typeface="Calibri"/>
                <a:ea typeface="+mn-ea"/>
                <a:cs typeface="+mn-cs"/>
              </a:rPr>
              <a:t> second strand marking’ identified as the leading protocol </a:t>
            </a:r>
            <a:endParaRPr lang="en-US" dirty="0">
              <a:ln>
                <a:solidFill>
                  <a:srgbClr val="FF6600"/>
                </a:solidFill>
              </a:ln>
              <a:solidFill>
                <a:prstClr val="black"/>
              </a:solidFill>
              <a:latin typeface="Calibri"/>
              <a:ea typeface="+mn-ea"/>
              <a:cs typeface="+mn-cs"/>
            </a:endParaRPr>
          </a:p>
        </p:txBody>
      </p:sp>
      <p:sp>
        <p:nvSpPr>
          <p:cNvPr id="4" name="TextBox 3"/>
          <p:cNvSpPr txBox="1"/>
          <p:nvPr/>
        </p:nvSpPr>
        <p:spPr>
          <a:xfrm>
            <a:off x="855387" y="871552"/>
            <a:ext cx="7245005" cy="1477328"/>
          </a:xfrm>
          <a:prstGeom prst="rect">
            <a:avLst/>
          </a:prstGeom>
          <a:noFill/>
        </p:spPr>
        <p:txBody>
          <a:bodyPr wrap="none" rtlCol="0">
            <a:spAutoFit/>
          </a:bodyPr>
          <a:lstStyle/>
          <a:p>
            <a:pPr defTabSz="457200" fontAlgn="auto">
              <a:spcBef>
                <a:spcPts val="0"/>
              </a:spcBef>
              <a:spcAft>
                <a:spcPts val="0"/>
              </a:spcAft>
            </a:pPr>
            <a:r>
              <a:rPr lang="en-US" sz="1800" dirty="0" smtClean="0">
                <a:solidFill>
                  <a:prstClr val="black"/>
                </a:solidFill>
                <a:latin typeface="Calibri"/>
                <a:ea typeface="+mn-ea"/>
                <a:cs typeface="+mn-cs"/>
              </a:rPr>
              <a:t>Computationally: fewer confounding graph structures in de novo assembly:</a:t>
            </a:r>
          </a:p>
          <a:p>
            <a:pPr defTabSz="457200" fontAlgn="auto">
              <a:spcBef>
                <a:spcPts val="0"/>
              </a:spcBef>
              <a:spcAft>
                <a:spcPts val="0"/>
              </a:spcAft>
            </a:pPr>
            <a:r>
              <a:rPr lang="en-US" sz="1800" dirty="0">
                <a:solidFill>
                  <a:prstClr val="black"/>
                </a:solidFill>
                <a:latin typeface="Calibri"/>
                <a:ea typeface="+mn-ea"/>
                <a:cs typeface="+mn-cs"/>
              </a:rPr>
              <a:t> </a:t>
            </a:r>
            <a:r>
              <a:rPr lang="en-US" sz="1800" dirty="0" smtClean="0">
                <a:solidFill>
                  <a:prstClr val="black"/>
                </a:solidFill>
                <a:latin typeface="Calibri"/>
                <a:ea typeface="+mn-ea"/>
                <a:cs typeface="+mn-cs"/>
              </a:rPr>
              <a:t>               ex.  Forward != reverse complement </a:t>
            </a:r>
          </a:p>
          <a:p>
            <a:pPr defTabSz="457200" fontAlgn="auto">
              <a:spcBef>
                <a:spcPts val="0"/>
              </a:spcBef>
              <a:spcAft>
                <a:spcPts val="0"/>
              </a:spcAft>
            </a:pPr>
            <a:r>
              <a:rPr lang="en-US" sz="1800" dirty="0">
                <a:solidFill>
                  <a:prstClr val="black"/>
                </a:solidFill>
                <a:latin typeface="Calibri"/>
                <a:ea typeface="+mn-ea"/>
                <a:cs typeface="+mn-cs"/>
              </a:rPr>
              <a:t>	 </a:t>
            </a:r>
            <a:r>
              <a:rPr lang="en-US" sz="1800" dirty="0" smtClean="0">
                <a:solidFill>
                  <a:prstClr val="black"/>
                </a:solidFill>
                <a:latin typeface="Calibri"/>
                <a:ea typeface="+mn-ea"/>
                <a:cs typeface="+mn-cs"/>
              </a:rPr>
              <a:t>            </a:t>
            </a:r>
            <a:r>
              <a:rPr lang="en-US" sz="1600" dirty="0" smtClean="0">
                <a:solidFill>
                  <a:prstClr val="black"/>
                </a:solidFill>
                <a:latin typeface="Calibri"/>
                <a:ea typeface="+mn-ea"/>
                <a:cs typeface="+mn-cs"/>
              </a:rPr>
              <a:t>       (GGAA != TTCC)</a:t>
            </a:r>
          </a:p>
          <a:p>
            <a:pPr defTabSz="457200" fontAlgn="auto">
              <a:spcBef>
                <a:spcPts val="0"/>
              </a:spcBef>
              <a:spcAft>
                <a:spcPts val="0"/>
              </a:spcAft>
            </a:pPr>
            <a:r>
              <a:rPr lang="en-US" sz="1800" dirty="0" smtClean="0">
                <a:solidFill>
                  <a:prstClr val="black"/>
                </a:solidFill>
                <a:latin typeface="Calibri"/>
                <a:ea typeface="+mn-ea"/>
                <a:cs typeface="+mn-cs"/>
              </a:rPr>
              <a:t>Biologically: separate </a:t>
            </a:r>
            <a:r>
              <a:rPr lang="en-US" sz="1800" dirty="0">
                <a:solidFill>
                  <a:prstClr val="black"/>
                </a:solidFill>
                <a:latin typeface="Calibri"/>
                <a:ea typeface="+mn-ea"/>
                <a:cs typeface="+mn-cs"/>
              </a:rPr>
              <a:t>sense vs. antisense transcription</a:t>
            </a:r>
          </a:p>
          <a:p>
            <a:pPr defTabSz="457200" fontAlgn="auto">
              <a:spcBef>
                <a:spcPts val="0"/>
              </a:spcBef>
              <a:spcAft>
                <a:spcPts val="0"/>
              </a:spcAft>
            </a:pPr>
            <a:endParaRPr lang="en-US" sz="1800" dirty="0">
              <a:solidFill>
                <a:prstClr val="black"/>
              </a:solidFill>
              <a:latin typeface="Calibri"/>
              <a:ea typeface="+mn-ea"/>
              <a:cs typeface="+mn-cs"/>
            </a:endParaRPr>
          </a:p>
        </p:txBody>
      </p:sp>
      <p:grpSp>
        <p:nvGrpSpPr>
          <p:cNvPr id="11" name="Group 10"/>
          <p:cNvGrpSpPr/>
          <p:nvPr/>
        </p:nvGrpSpPr>
        <p:grpSpPr>
          <a:xfrm>
            <a:off x="0" y="6396038"/>
            <a:ext cx="9144000" cy="461962"/>
            <a:chOff x="0" y="6396038"/>
            <a:chExt cx="9144000" cy="461962"/>
          </a:xfrm>
        </p:grpSpPr>
        <p:sp>
          <p:nvSpPr>
            <p:cNvPr id="12" name="Rectangle 11"/>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TextBox 12"/>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14" name="TextBox 13"/>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3463807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55600" y="1180"/>
            <a:ext cx="8562975" cy="500063"/>
          </a:xfrm>
          <a:prstGeom prst="rect">
            <a:avLst/>
          </a:prstGeom>
          <a:noFill/>
          <a:ln w="9525">
            <a:noFill/>
            <a:miter lim="800000"/>
            <a:headEnd/>
            <a:tailEnd/>
          </a:ln>
        </p:spPr>
        <p:txBody>
          <a:bodyPr/>
          <a:lstStyle/>
          <a:p>
            <a:pPr algn="ctr" defTabSz="457200" eaLnBrk="0" fontAlgn="auto" hangingPunct="0">
              <a:spcBef>
                <a:spcPts val="0"/>
              </a:spcBef>
              <a:spcAft>
                <a:spcPts val="0"/>
              </a:spcAft>
            </a:pPr>
            <a:r>
              <a:rPr lang="en-US" sz="3200" dirty="0">
                <a:solidFill>
                  <a:prstClr val="black"/>
                </a:solidFill>
                <a:latin typeface="Calibri" pitchFamily="34" charset="0"/>
                <a:ea typeface="+mn-ea"/>
                <a:cs typeface="+mn-cs"/>
              </a:rPr>
              <a:t>dUTP 2</a:t>
            </a:r>
            <a:r>
              <a:rPr lang="en-US" sz="3200" baseline="30000" dirty="0">
                <a:solidFill>
                  <a:prstClr val="black"/>
                </a:solidFill>
                <a:latin typeface="Calibri" pitchFamily="34" charset="0"/>
                <a:ea typeface="+mn-ea"/>
                <a:cs typeface="+mn-cs"/>
              </a:rPr>
              <a:t>nd</a:t>
            </a:r>
            <a:r>
              <a:rPr lang="en-US" sz="3200" dirty="0">
                <a:solidFill>
                  <a:prstClr val="black"/>
                </a:solidFill>
                <a:latin typeface="Calibri" pitchFamily="34" charset="0"/>
                <a:ea typeface="+mn-ea"/>
                <a:cs typeface="+mn-cs"/>
              </a:rPr>
              <a:t> Strand Method:  Our Favorite</a:t>
            </a:r>
          </a:p>
        </p:txBody>
      </p:sp>
      <p:sp>
        <p:nvSpPr>
          <p:cNvPr id="52228" name="Text Box 2001"/>
          <p:cNvSpPr txBox="1">
            <a:spLocks noChangeArrowheads="1"/>
          </p:cNvSpPr>
          <p:nvPr/>
        </p:nvSpPr>
        <p:spPr bwMode="auto">
          <a:xfrm>
            <a:off x="1664939" y="5820574"/>
            <a:ext cx="6410078" cy="323165"/>
          </a:xfrm>
          <a:prstGeom prst="rect">
            <a:avLst/>
          </a:prstGeom>
          <a:noFill/>
          <a:ln w="9525">
            <a:noFill/>
            <a:miter lim="800000"/>
            <a:headEnd/>
            <a:tailEnd/>
          </a:ln>
        </p:spPr>
        <p:txBody>
          <a:bodyPr wrap="none">
            <a:spAutoFit/>
          </a:bodyPr>
          <a:lstStyle/>
          <a:p>
            <a:pPr defTabSz="457200" eaLnBrk="0" fontAlgn="auto" hangingPunct="0">
              <a:spcBef>
                <a:spcPts val="0"/>
              </a:spcBef>
              <a:spcAft>
                <a:spcPts val="0"/>
              </a:spcAft>
            </a:pPr>
            <a:r>
              <a:rPr lang="en-US" sz="1500" b="1" dirty="0">
                <a:solidFill>
                  <a:srgbClr val="000000"/>
                </a:solidFill>
                <a:latin typeface="Calibri"/>
                <a:ea typeface="+mn-ea"/>
                <a:cs typeface="+mn-cs"/>
              </a:rPr>
              <a:t>Modified from </a:t>
            </a:r>
            <a:r>
              <a:rPr lang="en-US" sz="1500" b="1" dirty="0" smtClean="0">
                <a:solidFill>
                  <a:srgbClr val="000000"/>
                </a:solidFill>
                <a:latin typeface="Calibri"/>
                <a:ea typeface="+mn-ea"/>
                <a:cs typeface="+mn-cs"/>
              </a:rPr>
              <a:t>Parkhomchuk</a:t>
            </a:r>
            <a:r>
              <a:rPr lang="en-US" sz="1500" b="1" i="1" dirty="0" smtClean="0">
                <a:solidFill>
                  <a:srgbClr val="000000"/>
                </a:solidFill>
                <a:latin typeface="Calibri"/>
                <a:ea typeface="+mn-ea"/>
                <a:cs typeface="+mn-cs"/>
              </a:rPr>
              <a:t> </a:t>
            </a:r>
            <a:r>
              <a:rPr lang="en-US" sz="1500" b="1" i="1" dirty="0">
                <a:solidFill>
                  <a:srgbClr val="000000"/>
                </a:solidFill>
                <a:latin typeface="Calibri"/>
                <a:ea typeface="+mn-ea"/>
                <a:cs typeface="+mn-cs"/>
              </a:rPr>
              <a:t>et al.</a:t>
            </a:r>
            <a:r>
              <a:rPr lang="en-US" sz="1500" b="1" dirty="0">
                <a:solidFill>
                  <a:srgbClr val="000000"/>
                </a:solidFill>
                <a:latin typeface="Calibri"/>
                <a:ea typeface="+mn-ea"/>
                <a:cs typeface="+mn-cs"/>
              </a:rPr>
              <a:t> (2009) </a:t>
            </a:r>
            <a:r>
              <a:rPr lang="en-US" sz="1500" b="1" i="1" dirty="0">
                <a:solidFill>
                  <a:srgbClr val="000000"/>
                </a:solidFill>
                <a:latin typeface="Calibri"/>
                <a:ea typeface="+mn-ea"/>
                <a:cs typeface="+mn-cs"/>
              </a:rPr>
              <a:t>Nucleic Acids Res. </a:t>
            </a:r>
            <a:r>
              <a:rPr lang="en-US" sz="1500" b="1" dirty="0">
                <a:solidFill>
                  <a:srgbClr val="000000"/>
                </a:solidFill>
                <a:latin typeface="Calibri"/>
                <a:ea typeface="+mn-ea"/>
                <a:cs typeface="+mn-cs"/>
              </a:rPr>
              <a:t>37:e123</a:t>
            </a:r>
          </a:p>
        </p:txBody>
      </p:sp>
      <p:cxnSp>
        <p:nvCxnSpPr>
          <p:cNvPr id="13" name="Straight Connector 12"/>
          <p:cNvCxnSpPr/>
          <p:nvPr/>
        </p:nvCxnSpPr>
        <p:spPr bwMode="auto">
          <a:xfrm>
            <a:off x="2311740" y="951229"/>
            <a:ext cx="2633472" cy="1588"/>
          </a:xfrm>
          <a:prstGeom prst="line">
            <a:avLst/>
          </a:prstGeom>
          <a:solidFill>
            <a:schemeClr val="accent1"/>
          </a:solidFill>
          <a:ln w="28575" cap="flat" cmpd="sng" algn="ctr">
            <a:solidFill>
              <a:srgbClr val="008000"/>
            </a:solidFill>
            <a:prstDash val="solid"/>
            <a:round/>
            <a:headEnd type="none" w="med" len="med"/>
            <a:tailEnd type="none" w="med" len="med"/>
          </a:ln>
          <a:effectLst/>
        </p:spPr>
      </p:cxnSp>
      <p:sp>
        <p:nvSpPr>
          <p:cNvPr id="137" name="TextBox 136"/>
          <p:cNvSpPr txBox="1"/>
          <p:nvPr/>
        </p:nvSpPr>
        <p:spPr>
          <a:xfrm>
            <a:off x="1348191" y="775920"/>
            <a:ext cx="1028700" cy="307777"/>
          </a:xfrm>
          <a:prstGeom prst="rect">
            <a:avLst/>
          </a:prstGeom>
          <a:noFill/>
        </p:spPr>
        <p:txBody>
          <a:bodyPr wrap="square" rtlCol="0">
            <a:spAutoFit/>
          </a:bodyPr>
          <a:lstStyle/>
          <a:p>
            <a:pPr algn="r" defTabSz="457200" fontAlgn="auto">
              <a:spcBef>
                <a:spcPts val="0"/>
              </a:spcBef>
              <a:spcAft>
                <a:spcPts val="0"/>
              </a:spcAft>
            </a:pPr>
            <a:r>
              <a:rPr lang="en-US" sz="1400" b="1" dirty="0" smtClean="0">
                <a:solidFill>
                  <a:srgbClr val="008000"/>
                </a:solidFill>
                <a:latin typeface="Calibri"/>
                <a:ea typeface="+mn-ea"/>
                <a:cs typeface="+mn-cs"/>
              </a:rPr>
              <a:t>RNA</a:t>
            </a:r>
            <a:endParaRPr lang="en-US" sz="1400" b="1" dirty="0">
              <a:solidFill>
                <a:srgbClr val="008000"/>
              </a:solidFill>
              <a:latin typeface="Calibri"/>
              <a:ea typeface="+mn-ea"/>
              <a:cs typeface="+mn-cs"/>
            </a:endParaRPr>
          </a:p>
        </p:txBody>
      </p:sp>
      <p:grpSp>
        <p:nvGrpSpPr>
          <p:cNvPr id="2" name="Group 324"/>
          <p:cNvGrpSpPr/>
          <p:nvPr/>
        </p:nvGrpSpPr>
        <p:grpSpPr>
          <a:xfrm>
            <a:off x="2538817" y="4778265"/>
            <a:ext cx="5397499" cy="748071"/>
            <a:chOff x="2006601" y="5297745"/>
            <a:chExt cx="5397499" cy="748071"/>
          </a:xfrm>
        </p:grpSpPr>
        <p:grpSp>
          <p:nvGrpSpPr>
            <p:cNvPr id="3" name="Group 318"/>
            <p:cNvGrpSpPr/>
            <p:nvPr/>
          </p:nvGrpSpPr>
          <p:grpSpPr>
            <a:xfrm>
              <a:off x="3088232" y="5297745"/>
              <a:ext cx="4315868" cy="311637"/>
              <a:chOff x="3088232" y="5297745"/>
              <a:chExt cx="4315868" cy="311637"/>
            </a:xfrm>
          </p:grpSpPr>
          <p:sp>
            <p:nvSpPr>
              <p:cNvPr id="47" name="TextBox 46"/>
              <p:cNvSpPr txBox="1"/>
              <p:nvPr/>
            </p:nvSpPr>
            <p:spPr>
              <a:xfrm>
                <a:off x="3162474" y="5299676"/>
                <a:ext cx="4241626" cy="307777"/>
              </a:xfrm>
              <a:prstGeom prst="rect">
                <a:avLst/>
              </a:prstGeom>
              <a:noFill/>
            </p:spPr>
            <p:txBody>
              <a:bodyPr wrap="square" rtlCol="0">
                <a:spAutoFit/>
              </a:bodyPr>
              <a:lstStyle/>
              <a:p>
                <a:pPr defTabSz="457200" fontAlgn="auto">
                  <a:spcBef>
                    <a:spcPts val="0"/>
                  </a:spcBef>
                  <a:spcAft>
                    <a:spcPts val="0"/>
                  </a:spcAft>
                </a:pPr>
                <a:r>
                  <a:rPr lang="en-US" sz="1400" b="1" dirty="0" smtClean="0">
                    <a:solidFill>
                      <a:srgbClr val="000000"/>
                    </a:solidFill>
                    <a:latin typeface="Calibri"/>
                    <a:ea typeface="+mn-ea"/>
                    <a:cs typeface="+mn-cs"/>
                  </a:rPr>
                  <a:t>PCR and paired-end sequencing</a:t>
                </a:r>
                <a:endParaRPr lang="en-US" sz="1400" b="1" dirty="0">
                  <a:solidFill>
                    <a:srgbClr val="000000"/>
                  </a:solidFill>
                  <a:latin typeface="Calibri"/>
                  <a:ea typeface="+mn-ea"/>
                  <a:cs typeface="+mn-cs"/>
                </a:endParaRPr>
              </a:p>
            </p:txBody>
          </p:sp>
          <p:cxnSp>
            <p:nvCxnSpPr>
              <p:cNvPr id="48" name="Straight Arrow Connector 47"/>
              <p:cNvCxnSpPr>
                <a:cxnSpLocks noChangeAspect="1"/>
              </p:cNvCxnSpPr>
              <p:nvPr/>
            </p:nvCxnSpPr>
            <p:spPr bwMode="auto">
              <a:xfrm rot="5400000">
                <a:off x="2933326" y="5452651"/>
                <a:ext cx="311637" cy="1826"/>
              </a:xfrm>
              <a:prstGeom prst="straightConnector1">
                <a:avLst/>
              </a:prstGeom>
              <a:solidFill>
                <a:schemeClr val="accent1"/>
              </a:solidFill>
              <a:ln w="15875" cap="flat" cmpd="sng" algn="ctr">
                <a:solidFill>
                  <a:schemeClr val="tx1"/>
                </a:solidFill>
                <a:prstDash val="solid"/>
                <a:round/>
                <a:headEnd type="none" w="med" len="med"/>
                <a:tailEnd type="triangle"/>
              </a:ln>
              <a:effectLst/>
            </p:spPr>
          </p:cxnSp>
        </p:grpSp>
        <p:grpSp>
          <p:nvGrpSpPr>
            <p:cNvPr id="4" name="Group 319"/>
            <p:cNvGrpSpPr/>
            <p:nvPr/>
          </p:nvGrpSpPr>
          <p:grpSpPr>
            <a:xfrm>
              <a:off x="2006601" y="5689601"/>
              <a:ext cx="2515235" cy="356215"/>
              <a:chOff x="2006601" y="5689601"/>
              <a:chExt cx="2515235" cy="356215"/>
            </a:xfrm>
          </p:grpSpPr>
          <p:grpSp>
            <p:nvGrpSpPr>
              <p:cNvPr id="5" name="Group 213"/>
              <p:cNvGrpSpPr>
                <a:grpSpLocks noChangeAspect="1"/>
              </p:cNvGrpSpPr>
              <p:nvPr/>
            </p:nvGrpSpPr>
            <p:grpSpPr>
              <a:xfrm>
                <a:off x="2006601" y="5943601"/>
                <a:ext cx="1613535" cy="102215"/>
                <a:chOff x="1638300" y="5765800"/>
                <a:chExt cx="2933700" cy="185846"/>
              </a:xfrm>
            </p:grpSpPr>
            <p:cxnSp>
              <p:nvCxnSpPr>
                <p:cNvPr id="138" name="Straight Connector 137"/>
                <p:cNvCxnSpPr/>
                <p:nvPr/>
              </p:nvCxnSpPr>
              <p:spPr bwMode="auto">
                <a:xfrm>
                  <a:off x="1958349" y="5950058"/>
                  <a:ext cx="2314937" cy="1588"/>
                </a:xfrm>
                <a:prstGeom prst="line">
                  <a:avLst/>
                </a:prstGeom>
                <a:solidFill>
                  <a:schemeClr val="accent1"/>
                </a:solidFill>
                <a:ln w="28575" cap="flat" cmpd="sng" algn="ctr">
                  <a:solidFill>
                    <a:srgbClr val="000090"/>
                  </a:solidFill>
                  <a:prstDash val="solid"/>
                  <a:round/>
                  <a:headEnd type="none" w="med" len="med"/>
                  <a:tailEnd type="none" w="med" len="med"/>
                </a:ln>
                <a:effectLst/>
              </p:spPr>
            </p:cxnSp>
            <p:cxnSp>
              <p:nvCxnSpPr>
                <p:cNvPr id="139" name="Straight Connector 138"/>
                <p:cNvCxnSpPr/>
                <p:nvPr/>
              </p:nvCxnSpPr>
              <p:spPr bwMode="auto">
                <a:xfrm flipV="1">
                  <a:off x="4267200" y="5765800"/>
                  <a:ext cx="304800" cy="177800"/>
                </a:xfrm>
                <a:prstGeom prst="line">
                  <a:avLst/>
                </a:prstGeom>
                <a:solidFill>
                  <a:schemeClr val="accent1"/>
                </a:solidFill>
                <a:ln w="28575" cap="flat" cmpd="sng" algn="ctr">
                  <a:solidFill>
                    <a:srgbClr val="990000"/>
                  </a:solidFill>
                  <a:prstDash val="solid"/>
                  <a:round/>
                  <a:headEnd type="none" w="med" len="med"/>
                  <a:tailEnd type="none" w="med" len="med"/>
                </a:ln>
                <a:effectLst/>
              </p:spPr>
            </p:cxnSp>
            <p:cxnSp>
              <p:nvCxnSpPr>
                <p:cNvPr id="140" name="Straight Connector 139"/>
                <p:cNvCxnSpPr/>
                <p:nvPr/>
              </p:nvCxnSpPr>
              <p:spPr bwMode="auto">
                <a:xfrm flipH="1" flipV="1">
                  <a:off x="1638300" y="5765800"/>
                  <a:ext cx="304800" cy="177800"/>
                </a:xfrm>
                <a:prstGeom prst="line">
                  <a:avLst/>
                </a:prstGeom>
                <a:solidFill>
                  <a:schemeClr val="accent1"/>
                </a:solidFill>
                <a:ln w="28575" cap="flat" cmpd="sng" algn="ctr">
                  <a:solidFill>
                    <a:srgbClr val="FF9900"/>
                  </a:solidFill>
                  <a:prstDash val="solid"/>
                  <a:round/>
                  <a:headEnd type="none" w="med" len="med"/>
                  <a:tailEnd type="none" w="med" len="med"/>
                </a:ln>
                <a:effectLst/>
              </p:spPr>
            </p:cxnSp>
            <p:cxnSp>
              <p:nvCxnSpPr>
                <p:cNvPr id="158" name="Straight Connector 157"/>
                <p:cNvCxnSpPr/>
                <p:nvPr/>
              </p:nvCxnSpPr>
              <p:spPr bwMode="auto">
                <a:xfrm>
                  <a:off x="1943100" y="5950058"/>
                  <a:ext cx="95250"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nvGrpSpPr>
              <p:cNvPr id="6" name="Group 214"/>
              <p:cNvGrpSpPr>
                <a:grpSpLocks noChangeAspect="1"/>
              </p:cNvGrpSpPr>
              <p:nvPr/>
            </p:nvGrpSpPr>
            <p:grpSpPr>
              <a:xfrm>
                <a:off x="2908301" y="5689601"/>
                <a:ext cx="1613535" cy="102215"/>
                <a:chOff x="1638300" y="5765800"/>
                <a:chExt cx="2933700" cy="185846"/>
              </a:xfrm>
            </p:grpSpPr>
            <p:cxnSp>
              <p:nvCxnSpPr>
                <p:cNvPr id="216" name="Straight Connector 215"/>
                <p:cNvCxnSpPr/>
                <p:nvPr/>
              </p:nvCxnSpPr>
              <p:spPr bwMode="auto">
                <a:xfrm>
                  <a:off x="1958349" y="5950058"/>
                  <a:ext cx="2314937" cy="1588"/>
                </a:xfrm>
                <a:prstGeom prst="line">
                  <a:avLst/>
                </a:prstGeom>
                <a:solidFill>
                  <a:schemeClr val="accent1"/>
                </a:solidFill>
                <a:ln w="28575" cap="flat" cmpd="sng" algn="ctr">
                  <a:solidFill>
                    <a:srgbClr val="000090"/>
                  </a:solidFill>
                  <a:prstDash val="solid"/>
                  <a:round/>
                  <a:headEnd type="none" w="med" len="med"/>
                  <a:tailEnd type="none" w="med" len="med"/>
                </a:ln>
                <a:effectLst/>
              </p:spPr>
            </p:cxnSp>
            <p:cxnSp>
              <p:nvCxnSpPr>
                <p:cNvPr id="217" name="Straight Connector 216"/>
                <p:cNvCxnSpPr/>
                <p:nvPr/>
              </p:nvCxnSpPr>
              <p:spPr bwMode="auto">
                <a:xfrm flipV="1">
                  <a:off x="4267200" y="5765800"/>
                  <a:ext cx="304800" cy="177800"/>
                </a:xfrm>
                <a:prstGeom prst="line">
                  <a:avLst/>
                </a:prstGeom>
                <a:solidFill>
                  <a:schemeClr val="accent1"/>
                </a:solidFill>
                <a:ln w="28575" cap="flat" cmpd="sng" algn="ctr">
                  <a:solidFill>
                    <a:srgbClr val="990000"/>
                  </a:solidFill>
                  <a:prstDash val="solid"/>
                  <a:round/>
                  <a:headEnd type="none" w="med" len="med"/>
                  <a:tailEnd type="none" w="med" len="med"/>
                </a:ln>
                <a:effectLst/>
              </p:spPr>
            </p:cxnSp>
            <p:cxnSp>
              <p:nvCxnSpPr>
                <p:cNvPr id="218" name="Straight Connector 217"/>
                <p:cNvCxnSpPr/>
                <p:nvPr/>
              </p:nvCxnSpPr>
              <p:spPr bwMode="auto">
                <a:xfrm flipH="1" flipV="1">
                  <a:off x="1638300" y="5765800"/>
                  <a:ext cx="304800" cy="177800"/>
                </a:xfrm>
                <a:prstGeom prst="line">
                  <a:avLst/>
                </a:prstGeom>
                <a:solidFill>
                  <a:schemeClr val="accent1"/>
                </a:solidFill>
                <a:ln w="28575" cap="flat" cmpd="sng" algn="ctr">
                  <a:solidFill>
                    <a:srgbClr val="FF9900"/>
                  </a:solidFill>
                  <a:prstDash val="solid"/>
                  <a:round/>
                  <a:headEnd type="none" w="med" len="med"/>
                  <a:tailEnd type="none" w="med" len="med"/>
                </a:ln>
                <a:effectLst/>
              </p:spPr>
            </p:cxnSp>
            <p:cxnSp>
              <p:nvCxnSpPr>
                <p:cNvPr id="219" name="Straight Connector 218"/>
                <p:cNvCxnSpPr/>
                <p:nvPr/>
              </p:nvCxnSpPr>
              <p:spPr bwMode="auto">
                <a:xfrm>
                  <a:off x="1943100" y="5950058"/>
                  <a:ext cx="95250"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grpSp>
      <p:grpSp>
        <p:nvGrpSpPr>
          <p:cNvPr id="7" name="Group 166"/>
          <p:cNvGrpSpPr/>
          <p:nvPr/>
        </p:nvGrpSpPr>
        <p:grpSpPr>
          <a:xfrm>
            <a:off x="2551516" y="2453472"/>
            <a:ext cx="2883215" cy="940341"/>
            <a:chOff x="2032000" y="2972952"/>
            <a:chExt cx="2883215" cy="940341"/>
          </a:xfrm>
        </p:grpSpPr>
        <p:grpSp>
          <p:nvGrpSpPr>
            <p:cNvPr id="8" name="Group 225"/>
            <p:cNvGrpSpPr/>
            <p:nvPr/>
          </p:nvGrpSpPr>
          <p:grpSpPr>
            <a:xfrm>
              <a:off x="3088232" y="2972952"/>
              <a:ext cx="1826983" cy="311637"/>
              <a:chOff x="3088232" y="3074552"/>
              <a:chExt cx="1826983" cy="311637"/>
            </a:xfrm>
          </p:grpSpPr>
          <p:sp>
            <p:nvSpPr>
              <p:cNvPr id="40" name="TextBox 39"/>
              <p:cNvSpPr txBox="1"/>
              <p:nvPr/>
            </p:nvSpPr>
            <p:spPr>
              <a:xfrm>
                <a:off x="3158702" y="3076483"/>
                <a:ext cx="1756513" cy="307777"/>
              </a:xfrm>
              <a:prstGeom prst="rect">
                <a:avLst/>
              </a:prstGeom>
              <a:noFill/>
            </p:spPr>
            <p:txBody>
              <a:bodyPr wrap="square" rtlCol="0">
                <a:spAutoFit/>
              </a:bodyPr>
              <a:lstStyle/>
              <a:p>
                <a:pPr defTabSz="457200" fontAlgn="auto">
                  <a:spcBef>
                    <a:spcPts val="0"/>
                  </a:spcBef>
                  <a:spcAft>
                    <a:spcPts val="0"/>
                  </a:spcAft>
                </a:pPr>
                <a:r>
                  <a:rPr lang="en-US" sz="1400" b="1" dirty="0" smtClean="0">
                    <a:solidFill>
                      <a:srgbClr val="000000"/>
                    </a:solidFill>
                    <a:latin typeface="Calibri"/>
                    <a:ea typeface="+mn-ea"/>
                    <a:cs typeface="+mn-cs"/>
                  </a:rPr>
                  <a:t>Adaptor ligation</a:t>
                </a:r>
                <a:endParaRPr lang="en-US" sz="1400" b="1" dirty="0">
                  <a:solidFill>
                    <a:srgbClr val="000000"/>
                  </a:solidFill>
                  <a:latin typeface="Calibri"/>
                  <a:ea typeface="+mn-ea"/>
                  <a:cs typeface="+mn-cs"/>
                </a:endParaRPr>
              </a:p>
            </p:txBody>
          </p:sp>
          <p:cxnSp>
            <p:nvCxnSpPr>
              <p:cNvPr id="41" name="Straight Arrow Connector 40"/>
              <p:cNvCxnSpPr>
                <a:cxnSpLocks noChangeAspect="1"/>
              </p:cNvCxnSpPr>
              <p:nvPr/>
            </p:nvCxnSpPr>
            <p:spPr bwMode="auto">
              <a:xfrm rot="5400000">
                <a:off x="2933326" y="3229458"/>
                <a:ext cx="311637" cy="1826"/>
              </a:xfrm>
              <a:prstGeom prst="straightConnector1">
                <a:avLst/>
              </a:prstGeom>
              <a:solidFill>
                <a:schemeClr val="accent1"/>
              </a:solidFill>
              <a:ln w="15875" cap="flat" cmpd="sng" algn="ctr">
                <a:solidFill>
                  <a:schemeClr val="tx1"/>
                </a:solidFill>
                <a:prstDash val="solid"/>
                <a:round/>
                <a:headEnd type="none" w="med" len="med"/>
                <a:tailEnd type="triangle"/>
              </a:ln>
              <a:effectLst/>
            </p:spPr>
          </p:cxnSp>
        </p:grpSp>
        <p:grpSp>
          <p:nvGrpSpPr>
            <p:cNvPr id="9" name="Group 165"/>
            <p:cNvGrpSpPr/>
            <p:nvPr/>
          </p:nvGrpSpPr>
          <p:grpSpPr>
            <a:xfrm>
              <a:off x="2895600" y="3365500"/>
              <a:ext cx="1606550" cy="255693"/>
              <a:chOff x="2895600" y="3365500"/>
              <a:chExt cx="1606550" cy="255693"/>
            </a:xfrm>
          </p:grpSpPr>
          <p:cxnSp>
            <p:nvCxnSpPr>
              <p:cNvPr id="112" name="Straight Connector 111"/>
              <p:cNvCxnSpPr/>
              <p:nvPr/>
            </p:nvCxnSpPr>
            <p:spPr bwMode="auto">
              <a:xfrm>
                <a:off x="3064642" y="3524814"/>
                <a:ext cx="1273215" cy="873"/>
              </a:xfrm>
              <a:prstGeom prst="line">
                <a:avLst/>
              </a:prstGeom>
              <a:solidFill>
                <a:schemeClr val="accent1"/>
              </a:solidFill>
              <a:ln w="28575" cap="flat" cmpd="sng" algn="ctr">
                <a:solidFill>
                  <a:srgbClr val="FF00FF"/>
                </a:solidFill>
                <a:prstDash val="solid"/>
                <a:round/>
                <a:headEnd type="none" w="med" len="med"/>
                <a:tailEnd type="none" w="med" len="med"/>
              </a:ln>
              <a:effectLst/>
            </p:spPr>
          </p:cxnSp>
          <p:cxnSp>
            <p:nvCxnSpPr>
              <p:cNvPr id="133" name="Straight Connector 132"/>
              <p:cNvCxnSpPr/>
              <p:nvPr/>
            </p:nvCxnSpPr>
            <p:spPr bwMode="auto">
              <a:xfrm>
                <a:off x="3064642" y="3462580"/>
                <a:ext cx="1273215" cy="873"/>
              </a:xfrm>
              <a:prstGeom prst="line">
                <a:avLst/>
              </a:prstGeom>
              <a:solidFill>
                <a:schemeClr val="accent1"/>
              </a:solidFill>
              <a:ln w="28575" cap="flat" cmpd="sng" algn="ctr">
                <a:solidFill>
                  <a:srgbClr val="000090"/>
                </a:solidFill>
                <a:prstDash val="solid"/>
                <a:round/>
                <a:headEnd type="none" w="med" len="med"/>
                <a:tailEnd type="none" w="med" len="med"/>
              </a:ln>
              <a:effectLst/>
            </p:spPr>
          </p:cxnSp>
          <p:sp>
            <p:nvSpPr>
              <p:cNvPr id="131" name="Rectangle 130"/>
              <p:cNvSpPr/>
              <p:nvPr/>
            </p:nvSpPr>
            <p:spPr bwMode="auto">
              <a:xfrm>
                <a:off x="3099997" y="3478242"/>
                <a:ext cx="90805" cy="9080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132" name="TextBox 131"/>
              <p:cNvSpPr txBox="1"/>
              <p:nvPr/>
            </p:nvSpPr>
            <p:spPr>
              <a:xfrm>
                <a:off x="3048734" y="3428420"/>
                <a:ext cx="163491" cy="184666"/>
              </a:xfrm>
              <a:prstGeom prst="rect">
                <a:avLst/>
              </a:prstGeom>
              <a:noFill/>
            </p:spPr>
            <p:txBody>
              <a:bodyPr wrap="square" rtlCol="0">
                <a:spAutoFit/>
              </a:bodyPr>
              <a:lstStyle/>
              <a:p>
                <a:pPr defTabSz="457200" fontAlgn="auto">
                  <a:spcBef>
                    <a:spcPts val="0"/>
                  </a:spcBef>
                  <a:spcAft>
                    <a:spcPts val="0"/>
                  </a:spcAft>
                </a:pPr>
                <a:r>
                  <a:rPr lang="en-US" sz="600" b="1" dirty="0" smtClean="0">
                    <a:solidFill>
                      <a:srgbClr val="FF00FF"/>
                    </a:solidFill>
                    <a:latin typeface="Calibri"/>
                    <a:ea typeface="+mn-ea"/>
                    <a:cs typeface="+mn-cs"/>
                  </a:rPr>
                  <a:t>U</a:t>
                </a:r>
                <a:endParaRPr lang="en-US" sz="600" b="1" dirty="0">
                  <a:solidFill>
                    <a:srgbClr val="FF00FF"/>
                  </a:solidFill>
                  <a:latin typeface="Calibri"/>
                  <a:ea typeface="+mn-ea"/>
                  <a:cs typeface="+mn-cs"/>
                </a:endParaRPr>
              </a:p>
            </p:txBody>
          </p:sp>
          <p:sp>
            <p:nvSpPr>
              <p:cNvPr id="129" name="Rectangle 128"/>
              <p:cNvSpPr/>
              <p:nvPr/>
            </p:nvSpPr>
            <p:spPr bwMode="auto">
              <a:xfrm>
                <a:off x="3428292" y="3478242"/>
                <a:ext cx="144853" cy="9080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130" name="TextBox 129"/>
              <p:cNvSpPr txBox="1"/>
              <p:nvPr/>
            </p:nvSpPr>
            <p:spPr>
              <a:xfrm>
                <a:off x="3352799" y="3428420"/>
                <a:ext cx="314325" cy="184666"/>
              </a:xfrm>
              <a:prstGeom prst="rect">
                <a:avLst/>
              </a:prstGeom>
              <a:noFill/>
            </p:spPr>
            <p:txBody>
              <a:bodyPr wrap="square" rtlCol="0">
                <a:spAutoFit/>
              </a:bodyPr>
              <a:lstStyle/>
              <a:p>
                <a:pPr defTabSz="457200" fontAlgn="auto">
                  <a:spcBef>
                    <a:spcPts val="0"/>
                  </a:spcBef>
                  <a:spcAft>
                    <a:spcPts val="0"/>
                  </a:spcAft>
                </a:pPr>
                <a:r>
                  <a:rPr lang="en-US" sz="600" b="1" dirty="0" smtClean="0">
                    <a:solidFill>
                      <a:srgbClr val="FF00FF"/>
                    </a:solidFill>
                    <a:latin typeface="Calibri"/>
                    <a:ea typeface="+mn-ea"/>
                    <a:cs typeface="+mn-cs"/>
                  </a:rPr>
                  <a:t>UU</a:t>
                </a:r>
                <a:endParaRPr lang="en-US" sz="600" b="1" dirty="0">
                  <a:solidFill>
                    <a:srgbClr val="FF00FF"/>
                  </a:solidFill>
                  <a:latin typeface="Calibri"/>
                  <a:ea typeface="+mn-ea"/>
                  <a:cs typeface="+mn-cs"/>
                </a:endParaRPr>
              </a:p>
            </p:txBody>
          </p:sp>
          <p:sp>
            <p:nvSpPr>
              <p:cNvPr id="127" name="Rectangle 126"/>
              <p:cNvSpPr/>
              <p:nvPr/>
            </p:nvSpPr>
            <p:spPr bwMode="auto">
              <a:xfrm>
                <a:off x="3246682" y="3478242"/>
                <a:ext cx="90805" cy="9080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128" name="TextBox 127"/>
              <p:cNvSpPr txBox="1"/>
              <p:nvPr/>
            </p:nvSpPr>
            <p:spPr>
              <a:xfrm>
                <a:off x="3184941" y="3428420"/>
                <a:ext cx="163491" cy="184666"/>
              </a:xfrm>
              <a:prstGeom prst="rect">
                <a:avLst/>
              </a:prstGeom>
              <a:noFill/>
            </p:spPr>
            <p:txBody>
              <a:bodyPr wrap="square" rtlCol="0">
                <a:spAutoFit/>
              </a:bodyPr>
              <a:lstStyle/>
              <a:p>
                <a:pPr defTabSz="457200" fontAlgn="auto">
                  <a:spcBef>
                    <a:spcPts val="0"/>
                  </a:spcBef>
                  <a:spcAft>
                    <a:spcPts val="0"/>
                  </a:spcAft>
                </a:pPr>
                <a:r>
                  <a:rPr lang="en-US" sz="600" b="1" dirty="0" smtClean="0">
                    <a:solidFill>
                      <a:srgbClr val="FF00FF"/>
                    </a:solidFill>
                    <a:latin typeface="Calibri"/>
                    <a:ea typeface="+mn-ea"/>
                    <a:cs typeface="+mn-cs"/>
                  </a:rPr>
                  <a:t>U</a:t>
                </a:r>
                <a:endParaRPr lang="en-US" sz="600" b="1" dirty="0">
                  <a:solidFill>
                    <a:srgbClr val="FF00FF"/>
                  </a:solidFill>
                  <a:latin typeface="Calibri"/>
                  <a:ea typeface="+mn-ea"/>
                  <a:cs typeface="+mn-cs"/>
                </a:endParaRPr>
              </a:p>
            </p:txBody>
          </p:sp>
          <p:sp>
            <p:nvSpPr>
              <p:cNvPr id="125" name="Rectangle 124"/>
              <p:cNvSpPr/>
              <p:nvPr/>
            </p:nvSpPr>
            <p:spPr bwMode="auto">
              <a:xfrm>
                <a:off x="4081389" y="3478242"/>
                <a:ext cx="144853" cy="9080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126" name="TextBox 125"/>
              <p:cNvSpPr txBox="1"/>
              <p:nvPr/>
            </p:nvSpPr>
            <p:spPr>
              <a:xfrm>
                <a:off x="4021397" y="3428420"/>
                <a:ext cx="332634" cy="184666"/>
              </a:xfrm>
              <a:prstGeom prst="rect">
                <a:avLst/>
              </a:prstGeom>
              <a:noFill/>
            </p:spPr>
            <p:txBody>
              <a:bodyPr wrap="square" rtlCol="0">
                <a:spAutoFit/>
              </a:bodyPr>
              <a:lstStyle/>
              <a:p>
                <a:pPr defTabSz="457200" fontAlgn="auto">
                  <a:spcBef>
                    <a:spcPts val="0"/>
                  </a:spcBef>
                  <a:spcAft>
                    <a:spcPts val="0"/>
                  </a:spcAft>
                </a:pPr>
                <a:r>
                  <a:rPr lang="en-US" sz="600" b="1" dirty="0" smtClean="0">
                    <a:solidFill>
                      <a:srgbClr val="FF00FF"/>
                    </a:solidFill>
                    <a:latin typeface="Calibri"/>
                    <a:ea typeface="+mn-ea"/>
                    <a:cs typeface="+mn-cs"/>
                  </a:rPr>
                  <a:t>UU</a:t>
                </a:r>
                <a:endParaRPr lang="en-US" sz="600" b="1" dirty="0">
                  <a:solidFill>
                    <a:srgbClr val="FF00FF"/>
                  </a:solidFill>
                  <a:latin typeface="Calibri"/>
                  <a:ea typeface="+mn-ea"/>
                  <a:cs typeface="+mn-cs"/>
                </a:endParaRPr>
              </a:p>
            </p:txBody>
          </p:sp>
          <p:sp>
            <p:nvSpPr>
              <p:cNvPr id="123" name="Rectangle 122"/>
              <p:cNvSpPr/>
              <p:nvPr/>
            </p:nvSpPr>
            <p:spPr bwMode="auto">
              <a:xfrm>
                <a:off x="3864855" y="3483004"/>
                <a:ext cx="90805" cy="9080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124" name="TextBox 123"/>
              <p:cNvSpPr txBox="1"/>
              <p:nvPr/>
            </p:nvSpPr>
            <p:spPr>
              <a:xfrm>
                <a:off x="3800739" y="3428420"/>
                <a:ext cx="163491" cy="184666"/>
              </a:xfrm>
              <a:prstGeom prst="rect">
                <a:avLst/>
              </a:prstGeom>
              <a:noFill/>
            </p:spPr>
            <p:txBody>
              <a:bodyPr wrap="square" rtlCol="0">
                <a:spAutoFit/>
              </a:bodyPr>
              <a:lstStyle/>
              <a:p>
                <a:pPr defTabSz="457200" fontAlgn="auto">
                  <a:spcBef>
                    <a:spcPts val="0"/>
                  </a:spcBef>
                  <a:spcAft>
                    <a:spcPts val="0"/>
                  </a:spcAft>
                </a:pPr>
                <a:r>
                  <a:rPr lang="en-US" sz="600" b="1" dirty="0" smtClean="0">
                    <a:solidFill>
                      <a:srgbClr val="FF00FF"/>
                    </a:solidFill>
                    <a:latin typeface="Calibri"/>
                    <a:ea typeface="+mn-ea"/>
                    <a:cs typeface="+mn-cs"/>
                  </a:rPr>
                  <a:t>U</a:t>
                </a:r>
                <a:endParaRPr lang="en-US" sz="600" b="1" dirty="0">
                  <a:solidFill>
                    <a:srgbClr val="FF00FF"/>
                  </a:solidFill>
                  <a:latin typeface="Calibri"/>
                  <a:ea typeface="+mn-ea"/>
                  <a:cs typeface="+mn-cs"/>
                </a:endParaRPr>
              </a:p>
            </p:txBody>
          </p:sp>
          <p:cxnSp>
            <p:nvCxnSpPr>
              <p:cNvPr id="119" name="Straight Connector 118"/>
              <p:cNvCxnSpPr/>
              <p:nvPr/>
            </p:nvCxnSpPr>
            <p:spPr bwMode="auto">
              <a:xfrm flipV="1">
                <a:off x="4334510" y="3365500"/>
                <a:ext cx="167640" cy="97790"/>
              </a:xfrm>
              <a:prstGeom prst="line">
                <a:avLst/>
              </a:prstGeom>
              <a:solidFill>
                <a:schemeClr val="accent1"/>
              </a:solidFill>
              <a:ln w="28575" cap="flat" cmpd="sng" algn="ctr">
                <a:solidFill>
                  <a:srgbClr val="990000"/>
                </a:solidFill>
                <a:prstDash val="solid"/>
                <a:round/>
                <a:headEnd type="none" w="med" len="med"/>
                <a:tailEnd type="none" w="med" len="med"/>
              </a:ln>
              <a:effectLst/>
            </p:spPr>
          </p:cxnSp>
          <p:cxnSp>
            <p:nvCxnSpPr>
              <p:cNvPr id="120" name="Straight Connector 119"/>
              <p:cNvCxnSpPr/>
              <p:nvPr/>
            </p:nvCxnSpPr>
            <p:spPr bwMode="auto">
              <a:xfrm>
                <a:off x="4334510" y="3523403"/>
                <a:ext cx="167640" cy="97790"/>
              </a:xfrm>
              <a:prstGeom prst="line">
                <a:avLst/>
              </a:prstGeom>
              <a:solidFill>
                <a:schemeClr val="accent1"/>
              </a:solidFill>
              <a:ln w="28575" cap="flat" cmpd="sng" algn="ctr">
                <a:solidFill>
                  <a:srgbClr val="FF9900"/>
                </a:solidFill>
                <a:prstDash val="solid"/>
                <a:round/>
                <a:headEnd type="none" w="med" len="med"/>
                <a:tailEnd type="none" w="med" len="med"/>
              </a:ln>
              <a:effectLst/>
            </p:spPr>
          </p:cxnSp>
          <p:cxnSp>
            <p:nvCxnSpPr>
              <p:cNvPr id="121" name="Straight Connector 120"/>
              <p:cNvCxnSpPr/>
              <p:nvPr/>
            </p:nvCxnSpPr>
            <p:spPr bwMode="auto">
              <a:xfrm flipH="1" flipV="1">
                <a:off x="2895600" y="3365500"/>
                <a:ext cx="167640" cy="97790"/>
              </a:xfrm>
              <a:prstGeom prst="line">
                <a:avLst/>
              </a:prstGeom>
              <a:solidFill>
                <a:schemeClr val="accent1"/>
              </a:solidFill>
              <a:ln w="28575" cap="flat" cmpd="sng" algn="ctr">
                <a:solidFill>
                  <a:srgbClr val="FF9900"/>
                </a:solidFill>
                <a:prstDash val="solid"/>
                <a:round/>
                <a:headEnd type="none" w="med" len="med"/>
                <a:tailEnd type="none" w="med" len="med"/>
              </a:ln>
              <a:effectLst/>
            </p:spPr>
          </p:cxnSp>
          <p:cxnSp>
            <p:nvCxnSpPr>
              <p:cNvPr id="122" name="Straight Connector 121"/>
              <p:cNvCxnSpPr/>
              <p:nvPr/>
            </p:nvCxnSpPr>
            <p:spPr bwMode="auto">
              <a:xfrm flipH="1">
                <a:off x="2895600" y="3523403"/>
                <a:ext cx="167640" cy="97790"/>
              </a:xfrm>
              <a:prstGeom prst="line">
                <a:avLst/>
              </a:prstGeom>
              <a:solidFill>
                <a:schemeClr val="accent1"/>
              </a:solidFill>
              <a:ln w="28575" cap="flat" cmpd="sng" algn="ctr">
                <a:solidFill>
                  <a:srgbClr val="990000"/>
                </a:solidFill>
                <a:prstDash val="solid"/>
                <a:round/>
                <a:headEnd type="none" w="med" len="med"/>
                <a:tailEnd type="none" w="med" len="med"/>
              </a:ln>
              <a:effectLst/>
            </p:spPr>
          </p:cxnSp>
          <p:cxnSp>
            <p:nvCxnSpPr>
              <p:cNvPr id="113" name="Straight Connector 112"/>
              <p:cNvCxnSpPr/>
              <p:nvPr/>
            </p:nvCxnSpPr>
            <p:spPr bwMode="auto">
              <a:xfrm>
                <a:off x="3063240" y="3462580"/>
                <a:ext cx="52388" cy="87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34" name="Straight Connector 133"/>
              <p:cNvCxnSpPr/>
              <p:nvPr/>
            </p:nvCxnSpPr>
            <p:spPr bwMode="auto">
              <a:xfrm>
                <a:off x="3063240" y="3523403"/>
                <a:ext cx="52388" cy="87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35" name="Straight Connector 134"/>
              <p:cNvCxnSpPr/>
              <p:nvPr/>
            </p:nvCxnSpPr>
            <p:spPr bwMode="auto">
              <a:xfrm>
                <a:off x="4278630" y="3462580"/>
                <a:ext cx="52388" cy="87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36" name="Straight Connector 135"/>
              <p:cNvCxnSpPr/>
              <p:nvPr/>
            </p:nvCxnSpPr>
            <p:spPr bwMode="auto">
              <a:xfrm>
                <a:off x="4278630" y="3523403"/>
                <a:ext cx="52388" cy="873"/>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nvGrpSpPr>
            <p:cNvPr id="10" name="Group 164"/>
            <p:cNvGrpSpPr/>
            <p:nvPr/>
          </p:nvGrpSpPr>
          <p:grpSpPr>
            <a:xfrm>
              <a:off x="2032000" y="3657600"/>
              <a:ext cx="1606550" cy="255693"/>
              <a:chOff x="2032000" y="3657600"/>
              <a:chExt cx="1606550" cy="255693"/>
            </a:xfrm>
          </p:grpSpPr>
          <p:cxnSp>
            <p:nvCxnSpPr>
              <p:cNvPr id="255" name="Straight Connector 254"/>
              <p:cNvCxnSpPr/>
              <p:nvPr/>
            </p:nvCxnSpPr>
            <p:spPr bwMode="auto">
              <a:xfrm>
                <a:off x="2201042" y="3816914"/>
                <a:ext cx="1273215" cy="873"/>
              </a:xfrm>
              <a:prstGeom prst="line">
                <a:avLst/>
              </a:prstGeom>
              <a:solidFill>
                <a:schemeClr val="accent1"/>
              </a:solidFill>
              <a:ln w="28575" cap="flat" cmpd="sng" algn="ctr">
                <a:solidFill>
                  <a:srgbClr val="FF00FF"/>
                </a:solidFill>
                <a:prstDash val="solid"/>
                <a:round/>
                <a:headEnd type="none" w="med" len="med"/>
                <a:tailEnd type="none" w="med" len="med"/>
              </a:ln>
              <a:effectLst/>
            </p:spPr>
          </p:cxnSp>
          <p:cxnSp>
            <p:nvCxnSpPr>
              <p:cNvPr id="256" name="Straight Connector 255"/>
              <p:cNvCxnSpPr/>
              <p:nvPr/>
            </p:nvCxnSpPr>
            <p:spPr bwMode="auto">
              <a:xfrm>
                <a:off x="2201042" y="3754680"/>
                <a:ext cx="1273215" cy="873"/>
              </a:xfrm>
              <a:prstGeom prst="line">
                <a:avLst/>
              </a:prstGeom>
              <a:solidFill>
                <a:schemeClr val="accent1"/>
              </a:solidFill>
              <a:ln w="28575" cap="flat" cmpd="sng" algn="ctr">
                <a:solidFill>
                  <a:srgbClr val="000090"/>
                </a:solidFill>
                <a:prstDash val="solid"/>
                <a:round/>
                <a:headEnd type="none" w="med" len="med"/>
                <a:tailEnd type="none" w="med" len="med"/>
              </a:ln>
              <a:effectLst/>
            </p:spPr>
          </p:cxnSp>
          <p:sp>
            <p:nvSpPr>
              <p:cNvPr id="257" name="Rectangle 256"/>
              <p:cNvSpPr/>
              <p:nvPr/>
            </p:nvSpPr>
            <p:spPr bwMode="auto">
              <a:xfrm>
                <a:off x="2236397" y="3775104"/>
                <a:ext cx="90805" cy="9080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258" name="TextBox 257"/>
              <p:cNvSpPr txBox="1"/>
              <p:nvPr/>
            </p:nvSpPr>
            <p:spPr>
              <a:xfrm>
                <a:off x="2185134" y="3727663"/>
                <a:ext cx="163491" cy="184666"/>
              </a:xfrm>
              <a:prstGeom prst="rect">
                <a:avLst/>
              </a:prstGeom>
              <a:noFill/>
            </p:spPr>
            <p:txBody>
              <a:bodyPr wrap="square" rtlCol="0">
                <a:spAutoFit/>
              </a:bodyPr>
              <a:lstStyle/>
              <a:p>
                <a:pPr defTabSz="457200" fontAlgn="auto">
                  <a:spcBef>
                    <a:spcPts val="0"/>
                  </a:spcBef>
                  <a:spcAft>
                    <a:spcPts val="0"/>
                  </a:spcAft>
                </a:pPr>
                <a:r>
                  <a:rPr lang="en-US" sz="600" b="1" dirty="0" smtClean="0">
                    <a:solidFill>
                      <a:srgbClr val="FF00FF"/>
                    </a:solidFill>
                    <a:latin typeface="Calibri"/>
                    <a:ea typeface="+mn-ea"/>
                    <a:cs typeface="+mn-cs"/>
                  </a:rPr>
                  <a:t>U</a:t>
                </a:r>
                <a:endParaRPr lang="en-US" sz="600" b="1" dirty="0">
                  <a:solidFill>
                    <a:srgbClr val="FF00FF"/>
                  </a:solidFill>
                  <a:latin typeface="Calibri"/>
                  <a:ea typeface="+mn-ea"/>
                  <a:cs typeface="+mn-cs"/>
                </a:endParaRPr>
              </a:p>
            </p:txBody>
          </p:sp>
          <p:sp>
            <p:nvSpPr>
              <p:cNvPr id="259" name="Rectangle 258"/>
              <p:cNvSpPr/>
              <p:nvPr/>
            </p:nvSpPr>
            <p:spPr bwMode="auto">
              <a:xfrm>
                <a:off x="2564692" y="3775104"/>
                <a:ext cx="144853" cy="9080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260" name="TextBox 259"/>
              <p:cNvSpPr txBox="1"/>
              <p:nvPr/>
            </p:nvSpPr>
            <p:spPr>
              <a:xfrm>
                <a:off x="2489200" y="3727663"/>
                <a:ext cx="323056" cy="184666"/>
              </a:xfrm>
              <a:prstGeom prst="rect">
                <a:avLst/>
              </a:prstGeom>
              <a:noFill/>
            </p:spPr>
            <p:txBody>
              <a:bodyPr wrap="square" rtlCol="0">
                <a:spAutoFit/>
              </a:bodyPr>
              <a:lstStyle/>
              <a:p>
                <a:pPr defTabSz="457200" fontAlgn="auto">
                  <a:spcBef>
                    <a:spcPts val="0"/>
                  </a:spcBef>
                  <a:spcAft>
                    <a:spcPts val="0"/>
                  </a:spcAft>
                </a:pPr>
                <a:r>
                  <a:rPr lang="en-US" sz="600" b="1" dirty="0" smtClean="0">
                    <a:solidFill>
                      <a:srgbClr val="FF00FF"/>
                    </a:solidFill>
                    <a:latin typeface="Calibri"/>
                    <a:ea typeface="+mn-ea"/>
                    <a:cs typeface="+mn-cs"/>
                  </a:rPr>
                  <a:t>UU</a:t>
                </a:r>
                <a:endParaRPr lang="en-US" sz="600" b="1" dirty="0">
                  <a:solidFill>
                    <a:srgbClr val="FF00FF"/>
                  </a:solidFill>
                  <a:latin typeface="Calibri"/>
                  <a:ea typeface="+mn-ea"/>
                  <a:cs typeface="+mn-cs"/>
                </a:endParaRPr>
              </a:p>
            </p:txBody>
          </p:sp>
          <p:sp>
            <p:nvSpPr>
              <p:cNvPr id="261" name="Rectangle 260"/>
              <p:cNvSpPr/>
              <p:nvPr/>
            </p:nvSpPr>
            <p:spPr bwMode="auto">
              <a:xfrm>
                <a:off x="2383082" y="3775104"/>
                <a:ext cx="90805" cy="9080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262" name="TextBox 261"/>
              <p:cNvSpPr txBox="1"/>
              <p:nvPr/>
            </p:nvSpPr>
            <p:spPr>
              <a:xfrm>
                <a:off x="2321341" y="3727663"/>
                <a:ext cx="163491" cy="184666"/>
              </a:xfrm>
              <a:prstGeom prst="rect">
                <a:avLst/>
              </a:prstGeom>
              <a:noFill/>
            </p:spPr>
            <p:txBody>
              <a:bodyPr wrap="square" rtlCol="0">
                <a:spAutoFit/>
              </a:bodyPr>
              <a:lstStyle/>
              <a:p>
                <a:pPr defTabSz="457200" fontAlgn="auto">
                  <a:spcBef>
                    <a:spcPts val="0"/>
                  </a:spcBef>
                  <a:spcAft>
                    <a:spcPts val="0"/>
                  </a:spcAft>
                </a:pPr>
                <a:r>
                  <a:rPr lang="en-US" sz="600" b="1" dirty="0" smtClean="0">
                    <a:solidFill>
                      <a:srgbClr val="FF00FF"/>
                    </a:solidFill>
                    <a:latin typeface="Calibri"/>
                    <a:ea typeface="+mn-ea"/>
                    <a:cs typeface="+mn-cs"/>
                  </a:rPr>
                  <a:t>U</a:t>
                </a:r>
                <a:endParaRPr lang="en-US" sz="600" b="1" dirty="0">
                  <a:solidFill>
                    <a:srgbClr val="FF00FF"/>
                  </a:solidFill>
                  <a:latin typeface="Calibri"/>
                  <a:ea typeface="+mn-ea"/>
                  <a:cs typeface="+mn-cs"/>
                </a:endParaRPr>
              </a:p>
            </p:txBody>
          </p:sp>
          <p:sp>
            <p:nvSpPr>
              <p:cNvPr id="263" name="Rectangle 262"/>
              <p:cNvSpPr/>
              <p:nvPr/>
            </p:nvSpPr>
            <p:spPr bwMode="auto">
              <a:xfrm>
                <a:off x="3217789" y="3775104"/>
                <a:ext cx="144853" cy="9080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264" name="TextBox 263"/>
              <p:cNvSpPr txBox="1"/>
              <p:nvPr/>
            </p:nvSpPr>
            <p:spPr>
              <a:xfrm>
                <a:off x="3141128" y="3727663"/>
                <a:ext cx="332634" cy="184666"/>
              </a:xfrm>
              <a:prstGeom prst="rect">
                <a:avLst/>
              </a:prstGeom>
              <a:noFill/>
            </p:spPr>
            <p:txBody>
              <a:bodyPr wrap="square" rtlCol="0">
                <a:spAutoFit/>
              </a:bodyPr>
              <a:lstStyle/>
              <a:p>
                <a:pPr defTabSz="457200" fontAlgn="auto">
                  <a:spcBef>
                    <a:spcPts val="0"/>
                  </a:spcBef>
                  <a:spcAft>
                    <a:spcPts val="0"/>
                  </a:spcAft>
                </a:pPr>
                <a:r>
                  <a:rPr lang="en-US" sz="600" b="1" dirty="0" smtClean="0">
                    <a:solidFill>
                      <a:srgbClr val="FF00FF"/>
                    </a:solidFill>
                    <a:latin typeface="Calibri"/>
                    <a:ea typeface="+mn-ea"/>
                    <a:cs typeface="+mn-cs"/>
                  </a:rPr>
                  <a:t>UU</a:t>
                </a:r>
                <a:endParaRPr lang="en-US" sz="600" b="1" dirty="0">
                  <a:solidFill>
                    <a:srgbClr val="FF00FF"/>
                  </a:solidFill>
                  <a:latin typeface="Calibri"/>
                  <a:ea typeface="+mn-ea"/>
                  <a:cs typeface="+mn-cs"/>
                </a:endParaRPr>
              </a:p>
            </p:txBody>
          </p:sp>
          <p:sp>
            <p:nvSpPr>
              <p:cNvPr id="265" name="Rectangle 264"/>
              <p:cNvSpPr/>
              <p:nvPr/>
            </p:nvSpPr>
            <p:spPr bwMode="auto">
              <a:xfrm>
                <a:off x="3001255" y="3775104"/>
                <a:ext cx="90805" cy="9080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266" name="TextBox 265"/>
              <p:cNvSpPr txBox="1"/>
              <p:nvPr/>
            </p:nvSpPr>
            <p:spPr>
              <a:xfrm>
                <a:off x="2939514" y="3727663"/>
                <a:ext cx="163491" cy="184666"/>
              </a:xfrm>
              <a:prstGeom prst="rect">
                <a:avLst/>
              </a:prstGeom>
              <a:noFill/>
            </p:spPr>
            <p:txBody>
              <a:bodyPr wrap="square" rtlCol="0">
                <a:spAutoFit/>
              </a:bodyPr>
              <a:lstStyle/>
              <a:p>
                <a:pPr defTabSz="457200" fontAlgn="auto">
                  <a:spcBef>
                    <a:spcPts val="0"/>
                  </a:spcBef>
                  <a:spcAft>
                    <a:spcPts val="0"/>
                  </a:spcAft>
                </a:pPr>
                <a:r>
                  <a:rPr lang="en-US" sz="600" b="1" dirty="0" smtClean="0">
                    <a:solidFill>
                      <a:srgbClr val="FF00FF"/>
                    </a:solidFill>
                    <a:latin typeface="Calibri"/>
                    <a:ea typeface="+mn-ea"/>
                    <a:cs typeface="+mn-cs"/>
                  </a:rPr>
                  <a:t>U</a:t>
                </a:r>
                <a:endParaRPr lang="en-US" sz="600" b="1" dirty="0">
                  <a:solidFill>
                    <a:srgbClr val="FF00FF"/>
                  </a:solidFill>
                  <a:latin typeface="Calibri"/>
                  <a:ea typeface="+mn-ea"/>
                  <a:cs typeface="+mn-cs"/>
                </a:endParaRPr>
              </a:p>
            </p:txBody>
          </p:sp>
          <p:cxnSp>
            <p:nvCxnSpPr>
              <p:cNvPr id="267" name="Straight Connector 266"/>
              <p:cNvCxnSpPr/>
              <p:nvPr/>
            </p:nvCxnSpPr>
            <p:spPr bwMode="auto">
              <a:xfrm flipV="1">
                <a:off x="3470910" y="3657600"/>
                <a:ext cx="167640" cy="97790"/>
              </a:xfrm>
              <a:prstGeom prst="line">
                <a:avLst/>
              </a:prstGeom>
              <a:solidFill>
                <a:schemeClr val="accent1"/>
              </a:solidFill>
              <a:ln w="28575" cap="flat" cmpd="sng" algn="ctr">
                <a:solidFill>
                  <a:srgbClr val="990000"/>
                </a:solidFill>
                <a:prstDash val="solid"/>
                <a:round/>
                <a:headEnd type="none" w="med" len="med"/>
                <a:tailEnd type="none" w="med" len="med"/>
              </a:ln>
              <a:effectLst/>
            </p:spPr>
          </p:cxnSp>
          <p:cxnSp>
            <p:nvCxnSpPr>
              <p:cNvPr id="268" name="Straight Connector 267"/>
              <p:cNvCxnSpPr/>
              <p:nvPr/>
            </p:nvCxnSpPr>
            <p:spPr bwMode="auto">
              <a:xfrm>
                <a:off x="3470910" y="3815503"/>
                <a:ext cx="167640" cy="97790"/>
              </a:xfrm>
              <a:prstGeom prst="line">
                <a:avLst/>
              </a:prstGeom>
              <a:solidFill>
                <a:schemeClr val="accent1"/>
              </a:solidFill>
              <a:ln w="28575" cap="flat" cmpd="sng" algn="ctr">
                <a:solidFill>
                  <a:srgbClr val="FF9900"/>
                </a:solidFill>
                <a:prstDash val="solid"/>
                <a:round/>
                <a:headEnd type="none" w="med" len="med"/>
                <a:tailEnd type="none" w="med" len="med"/>
              </a:ln>
              <a:effectLst/>
            </p:spPr>
          </p:cxnSp>
          <p:cxnSp>
            <p:nvCxnSpPr>
              <p:cNvPr id="269" name="Straight Connector 268"/>
              <p:cNvCxnSpPr/>
              <p:nvPr/>
            </p:nvCxnSpPr>
            <p:spPr bwMode="auto">
              <a:xfrm flipH="1" flipV="1">
                <a:off x="2032000" y="3657600"/>
                <a:ext cx="167640" cy="97790"/>
              </a:xfrm>
              <a:prstGeom prst="line">
                <a:avLst/>
              </a:prstGeom>
              <a:solidFill>
                <a:schemeClr val="accent1"/>
              </a:solidFill>
              <a:ln w="28575" cap="flat" cmpd="sng" algn="ctr">
                <a:solidFill>
                  <a:srgbClr val="FF9900"/>
                </a:solidFill>
                <a:prstDash val="solid"/>
                <a:round/>
                <a:headEnd type="none" w="med" len="med"/>
                <a:tailEnd type="none" w="med" len="med"/>
              </a:ln>
              <a:effectLst/>
            </p:spPr>
          </p:cxnSp>
          <p:cxnSp>
            <p:nvCxnSpPr>
              <p:cNvPr id="270" name="Straight Connector 269"/>
              <p:cNvCxnSpPr/>
              <p:nvPr/>
            </p:nvCxnSpPr>
            <p:spPr bwMode="auto">
              <a:xfrm flipH="1">
                <a:off x="2032000" y="3815503"/>
                <a:ext cx="167640" cy="97790"/>
              </a:xfrm>
              <a:prstGeom prst="line">
                <a:avLst/>
              </a:prstGeom>
              <a:solidFill>
                <a:schemeClr val="accent1"/>
              </a:solidFill>
              <a:ln w="28575" cap="flat" cmpd="sng" algn="ctr">
                <a:solidFill>
                  <a:srgbClr val="990000"/>
                </a:solidFill>
                <a:prstDash val="solid"/>
                <a:round/>
                <a:headEnd type="none" w="med" len="med"/>
                <a:tailEnd type="none" w="med" len="med"/>
              </a:ln>
              <a:effectLst/>
            </p:spPr>
          </p:cxnSp>
          <p:cxnSp>
            <p:nvCxnSpPr>
              <p:cNvPr id="271" name="Straight Connector 270"/>
              <p:cNvCxnSpPr/>
              <p:nvPr/>
            </p:nvCxnSpPr>
            <p:spPr bwMode="auto">
              <a:xfrm>
                <a:off x="2199640" y="3754680"/>
                <a:ext cx="52388" cy="87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72" name="Straight Connector 271"/>
              <p:cNvCxnSpPr/>
              <p:nvPr/>
            </p:nvCxnSpPr>
            <p:spPr bwMode="auto">
              <a:xfrm>
                <a:off x="2199640" y="3815503"/>
                <a:ext cx="52388" cy="87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73" name="Straight Connector 272"/>
              <p:cNvCxnSpPr/>
              <p:nvPr/>
            </p:nvCxnSpPr>
            <p:spPr bwMode="auto">
              <a:xfrm>
                <a:off x="3415030" y="3754680"/>
                <a:ext cx="52388" cy="87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74" name="Straight Connector 273"/>
              <p:cNvCxnSpPr/>
              <p:nvPr/>
            </p:nvCxnSpPr>
            <p:spPr bwMode="auto">
              <a:xfrm>
                <a:off x="3415030" y="3815503"/>
                <a:ext cx="52388" cy="873"/>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grpSp>
        <p:nvGrpSpPr>
          <p:cNvPr id="11" name="Group 153"/>
          <p:cNvGrpSpPr/>
          <p:nvPr/>
        </p:nvGrpSpPr>
        <p:grpSpPr>
          <a:xfrm>
            <a:off x="2555749" y="3434591"/>
            <a:ext cx="5991606" cy="1296955"/>
            <a:chOff x="2036233" y="3954071"/>
            <a:chExt cx="5991606" cy="1296955"/>
          </a:xfrm>
        </p:grpSpPr>
        <p:cxnSp>
          <p:nvCxnSpPr>
            <p:cNvPr id="46" name="Straight Arrow Connector 45"/>
            <p:cNvCxnSpPr>
              <a:cxnSpLocks noChangeAspect="1"/>
            </p:cNvCxnSpPr>
            <p:nvPr/>
          </p:nvCxnSpPr>
          <p:spPr bwMode="auto">
            <a:xfrm rot="5400000">
              <a:off x="2933326" y="4108977"/>
              <a:ext cx="311637" cy="1826"/>
            </a:xfrm>
            <a:prstGeom prst="straightConnector1">
              <a:avLst/>
            </a:prstGeom>
            <a:solidFill>
              <a:schemeClr val="accent1"/>
            </a:solidFill>
            <a:ln w="15875" cap="flat" cmpd="sng" algn="ctr">
              <a:solidFill>
                <a:schemeClr val="tx1"/>
              </a:solidFill>
              <a:prstDash val="solid"/>
              <a:round/>
              <a:headEnd type="none" w="med" len="med"/>
              <a:tailEnd type="triangle"/>
            </a:ln>
            <a:effectLst/>
          </p:spPr>
        </p:cxnSp>
        <p:sp>
          <p:nvSpPr>
            <p:cNvPr id="148" name="Text Box 2006"/>
            <p:cNvSpPr txBox="1">
              <a:spLocks noChangeArrowheads="1"/>
            </p:cNvSpPr>
            <p:nvPr/>
          </p:nvSpPr>
          <p:spPr bwMode="auto">
            <a:xfrm>
              <a:off x="4581807" y="4091621"/>
              <a:ext cx="3446032" cy="561692"/>
            </a:xfrm>
            <a:prstGeom prst="rect">
              <a:avLst/>
            </a:prstGeom>
            <a:noFill/>
            <a:ln w="9525">
              <a:noFill/>
              <a:miter lim="800000"/>
              <a:headEnd/>
              <a:tailEnd/>
            </a:ln>
          </p:spPr>
          <p:txBody>
            <a:bodyPr wrap="square">
              <a:spAutoFit/>
            </a:bodyPr>
            <a:lstStyle/>
            <a:p>
              <a:pPr marL="57150" indent="-57150" defTabSz="4389438" eaLnBrk="0" fontAlgn="auto" hangingPunct="0">
                <a:spcBef>
                  <a:spcPts val="0"/>
                </a:spcBef>
                <a:spcAft>
                  <a:spcPts val="300"/>
                </a:spcAft>
              </a:pPr>
              <a:r>
                <a:rPr lang="en-US" sz="1400" b="1" dirty="0">
                  <a:solidFill>
                    <a:srgbClr val="000000"/>
                  </a:solidFill>
                  <a:latin typeface="Calibri"/>
                  <a:ea typeface="+mn-ea"/>
                  <a:cs typeface="+mn-cs"/>
                </a:rPr>
                <a:t>USER</a:t>
              </a:r>
              <a:r>
                <a:rPr lang="en-US" sz="1400" b="1" dirty="0" smtClean="0">
                  <a:solidFill>
                    <a:srgbClr val="000000"/>
                  </a:solidFill>
                  <a:latin typeface="Calibri"/>
                  <a:ea typeface="+mn-ea"/>
                  <a:cs typeface="+mn-cs"/>
                </a:rPr>
                <a:t>™ </a:t>
              </a:r>
            </a:p>
            <a:p>
              <a:pPr marL="57150" indent="-57150" defTabSz="4389438" eaLnBrk="0" fontAlgn="auto" hangingPunct="0">
                <a:spcBef>
                  <a:spcPts val="0"/>
                </a:spcBef>
                <a:spcAft>
                  <a:spcPts val="0"/>
                </a:spcAft>
              </a:pPr>
              <a:r>
                <a:rPr lang="en-US" sz="1400" b="1" dirty="0" smtClean="0">
                  <a:solidFill>
                    <a:srgbClr val="000000"/>
                  </a:solidFill>
                  <a:latin typeface="Calibri"/>
                  <a:ea typeface="+mn-ea"/>
                  <a:cs typeface="+mn-cs"/>
                </a:rPr>
                <a:t>(</a:t>
              </a:r>
              <a:r>
                <a:rPr lang="en-US" sz="1400" b="1" u="sng" dirty="0">
                  <a:solidFill>
                    <a:srgbClr val="000000"/>
                  </a:solidFill>
                  <a:latin typeface="Calibri"/>
                  <a:ea typeface="+mn-ea"/>
                  <a:cs typeface="+mn-cs"/>
                </a:rPr>
                <a:t>U</a:t>
              </a:r>
              <a:r>
                <a:rPr lang="en-US" sz="1400" b="1" dirty="0">
                  <a:solidFill>
                    <a:srgbClr val="000000"/>
                  </a:solidFill>
                  <a:latin typeface="Calibri"/>
                  <a:ea typeface="+mn-ea"/>
                  <a:cs typeface="+mn-cs"/>
                </a:rPr>
                <a:t>racil-</a:t>
              </a:r>
              <a:r>
                <a:rPr lang="en-US" sz="1400" b="1" u="sng" dirty="0">
                  <a:solidFill>
                    <a:srgbClr val="000000"/>
                  </a:solidFill>
                  <a:latin typeface="Calibri"/>
                  <a:ea typeface="+mn-ea"/>
                  <a:cs typeface="+mn-cs"/>
                </a:rPr>
                <a:t>S</a:t>
              </a:r>
              <a:r>
                <a:rPr lang="en-US" sz="1400" b="1" dirty="0">
                  <a:solidFill>
                    <a:srgbClr val="000000"/>
                  </a:solidFill>
                  <a:latin typeface="Calibri"/>
                  <a:ea typeface="+mn-ea"/>
                  <a:cs typeface="+mn-cs"/>
                </a:rPr>
                <a:t>pecific </a:t>
              </a:r>
              <a:r>
                <a:rPr lang="en-US" sz="1400" b="1" u="sng" dirty="0" smtClean="0">
                  <a:solidFill>
                    <a:srgbClr val="000000"/>
                  </a:solidFill>
                  <a:latin typeface="Calibri"/>
                  <a:ea typeface="+mn-ea"/>
                  <a:cs typeface="+mn-cs"/>
                </a:rPr>
                <a:t>E</a:t>
              </a:r>
              <a:r>
                <a:rPr lang="en-US" sz="1400" b="1" dirty="0" smtClean="0">
                  <a:solidFill>
                    <a:srgbClr val="000000"/>
                  </a:solidFill>
                  <a:latin typeface="Calibri"/>
                  <a:ea typeface="+mn-ea"/>
                  <a:cs typeface="+mn-cs"/>
                </a:rPr>
                <a:t>xcision </a:t>
              </a:r>
              <a:r>
                <a:rPr lang="en-US" sz="1400" b="1" u="sng" dirty="0" smtClean="0">
                  <a:solidFill>
                    <a:srgbClr val="000000"/>
                  </a:solidFill>
                  <a:latin typeface="Calibri"/>
                  <a:ea typeface="+mn-ea"/>
                  <a:cs typeface="+mn-cs"/>
                </a:rPr>
                <a:t>R</a:t>
              </a:r>
              <a:r>
                <a:rPr lang="en-US" sz="1400" b="1" dirty="0" smtClean="0">
                  <a:solidFill>
                    <a:srgbClr val="000000"/>
                  </a:solidFill>
                  <a:latin typeface="Calibri"/>
                  <a:ea typeface="+mn-ea"/>
                  <a:cs typeface="+mn-cs"/>
                </a:rPr>
                <a:t>eagent)</a:t>
              </a:r>
              <a:endParaRPr lang="en-US" sz="1400" b="1" dirty="0">
                <a:solidFill>
                  <a:srgbClr val="000000"/>
                </a:solidFill>
                <a:latin typeface="Calibri"/>
                <a:ea typeface="+mn-ea"/>
                <a:cs typeface="+mn-cs"/>
              </a:endParaRPr>
            </a:p>
          </p:txBody>
        </p:sp>
        <p:grpSp>
          <p:nvGrpSpPr>
            <p:cNvPr id="12" name="Group 151"/>
            <p:cNvGrpSpPr/>
            <p:nvPr/>
          </p:nvGrpSpPr>
          <p:grpSpPr>
            <a:xfrm>
              <a:off x="3088232" y="4282121"/>
              <a:ext cx="1830755" cy="325127"/>
              <a:chOff x="3088232" y="4244021"/>
              <a:chExt cx="1830755" cy="325127"/>
            </a:xfrm>
          </p:grpSpPr>
          <p:sp>
            <p:nvSpPr>
              <p:cNvPr id="45" name="TextBox 44"/>
              <p:cNvSpPr txBox="1"/>
              <p:nvPr/>
            </p:nvSpPr>
            <p:spPr>
              <a:xfrm>
                <a:off x="3162474" y="4244021"/>
                <a:ext cx="1756513" cy="307777"/>
              </a:xfrm>
              <a:prstGeom prst="rect">
                <a:avLst/>
              </a:prstGeom>
              <a:noFill/>
            </p:spPr>
            <p:txBody>
              <a:bodyPr wrap="square" rtlCol="0">
                <a:spAutoFit/>
              </a:bodyPr>
              <a:lstStyle/>
              <a:p>
                <a:pPr defTabSz="457200" fontAlgn="auto">
                  <a:spcBef>
                    <a:spcPts val="0"/>
                  </a:spcBef>
                  <a:spcAft>
                    <a:spcPts val="0"/>
                  </a:spcAft>
                </a:pPr>
                <a:r>
                  <a:rPr lang="en-US" sz="1400" b="1" dirty="0" smtClean="0">
                    <a:solidFill>
                      <a:srgbClr val="000000"/>
                    </a:solidFill>
                    <a:latin typeface="Calibri"/>
                    <a:ea typeface="+mn-ea"/>
                    <a:cs typeface="+mn-cs"/>
                  </a:rPr>
                  <a:t>Remove “U”s</a:t>
                </a:r>
                <a:endParaRPr lang="en-US" sz="1400" b="1" dirty="0">
                  <a:solidFill>
                    <a:srgbClr val="000000"/>
                  </a:solidFill>
                  <a:latin typeface="Calibri"/>
                  <a:ea typeface="+mn-ea"/>
                  <a:cs typeface="+mn-cs"/>
                </a:endParaRPr>
              </a:p>
            </p:txBody>
          </p:sp>
          <p:cxnSp>
            <p:nvCxnSpPr>
              <p:cNvPr id="51" name="Straight Arrow Connector 50"/>
              <p:cNvCxnSpPr>
                <a:cxnSpLocks noChangeAspect="1"/>
              </p:cNvCxnSpPr>
              <p:nvPr/>
            </p:nvCxnSpPr>
            <p:spPr bwMode="auto">
              <a:xfrm rot="5400000">
                <a:off x="2933326" y="4412417"/>
                <a:ext cx="311637" cy="1826"/>
              </a:xfrm>
              <a:prstGeom prst="straightConnector1">
                <a:avLst/>
              </a:prstGeom>
              <a:solidFill>
                <a:schemeClr val="accent1"/>
              </a:solidFill>
              <a:ln w="15875" cap="flat" cmpd="sng" algn="ctr">
                <a:solidFill>
                  <a:schemeClr val="tx1"/>
                </a:solidFill>
                <a:prstDash val="solid"/>
                <a:round/>
                <a:headEnd type="none" w="med" len="med"/>
                <a:tailEnd type="triangle"/>
              </a:ln>
              <a:effectLst/>
            </p:spPr>
          </p:cxnSp>
        </p:grpSp>
        <p:grpSp>
          <p:nvGrpSpPr>
            <p:cNvPr id="16" name="Group 151"/>
            <p:cNvGrpSpPr/>
            <p:nvPr/>
          </p:nvGrpSpPr>
          <p:grpSpPr>
            <a:xfrm>
              <a:off x="2899833" y="4703233"/>
              <a:ext cx="1606550" cy="255693"/>
              <a:chOff x="2899833" y="4703233"/>
              <a:chExt cx="1606550" cy="255693"/>
            </a:xfrm>
          </p:grpSpPr>
          <p:cxnSp>
            <p:nvCxnSpPr>
              <p:cNvPr id="276" name="Straight Connector 275"/>
              <p:cNvCxnSpPr/>
              <p:nvPr/>
            </p:nvCxnSpPr>
            <p:spPr bwMode="auto">
              <a:xfrm>
                <a:off x="3068875" y="4862547"/>
                <a:ext cx="1273215" cy="873"/>
              </a:xfrm>
              <a:prstGeom prst="line">
                <a:avLst/>
              </a:prstGeom>
              <a:solidFill>
                <a:schemeClr val="accent1"/>
              </a:solidFill>
              <a:ln w="28575" cap="flat" cmpd="sng" algn="ctr">
                <a:solidFill>
                  <a:srgbClr val="FF00FF"/>
                </a:solidFill>
                <a:prstDash val="solid"/>
                <a:round/>
                <a:headEnd type="none" w="med" len="med"/>
                <a:tailEnd type="none" w="med" len="med"/>
              </a:ln>
              <a:effectLst/>
            </p:spPr>
          </p:cxnSp>
          <p:cxnSp>
            <p:nvCxnSpPr>
              <p:cNvPr id="277" name="Straight Connector 276"/>
              <p:cNvCxnSpPr/>
              <p:nvPr/>
            </p:nvCxnSpPr>
            <p:spPr bwMode="auto">
              <a:xfrm>
                <a:off x="3068875" y="4800313"/>
                <a:ext cx="1273215" cy="873"/>
              </a:xfrm>
              <a:prstGeom prst="line">
                <a:avLst/>
              </a:prstGeom>
              <a:solidFill>
                <a:schemeClr val="accent1"/>
              </a:solidFill>
              <a:ln w="28575" cap="flat" cmpd="sng" algn="ctr">
                <a:solidFill>
                  <a:srgbClr val="000090"/>
                </a:solidFill>
                <a:prstDash val="solid"/>
                <a:round/>
                <a:headEnd type="none" w="med" len="med"/>
                <a:tailEnd type="none" w="med" len="med"/>
              </a:ln>
              <a:effectLst/>
            </p:spPr>
          </p:cxnSp>
          <p:sp>
            <p:nvSpPr>
              <p:cNvPr id="278" name="Rectangle 277"/>
              <p:cNvSpPr/>
              <p:nvPr/>
            </p:nvSpPr>
            <p:spPr bwMode="auto">
              <a:xfrm>
                <a:off x="3104230" y="4815975"/>
                <a:ext cx="90805" cy="9080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279" name="TextBox 278"/>
              <p:cNvSpPr txBox="1"/>
              <p:nvPr/>
            </p:nvSpPr>
            <p:spPr>
              <a:xfrm>
                <a:off x="3052967" y="4766153"/>
                <a:ext cx="163491" cy="184666"/>
              </a:xfrm>
              <a:prstGeom prst="rect">
                <a:avLst/>
              </a:prstGeom>
              <a:noFill/>
            </p:spPr>
            <p:txBody>
              <a:bodyPr wrap="square" rtlCol="0">
                <a:spAutoFit/>
              </a:bodyPr>
              <a:lstStyle/>
              <a:p>
                <a:pPr defTabSz="457200" fontAlgn="auto">
                  <a:spcBef>
                    <a:spcPts val="0"/>
                  </a:spcBef>
                  <a:spcAft>
                    <a:spcPts val="0"/>
                  </a:spcAft>
                </a:pPr>
                <a:endParaRPr lang="en-US" sz="600" b="1" dirty="0">
                  <a:solidFill>
                    <a:srgbClr val="6B6BCF"/>
                  </a:solidFill>
                  <a:latin typeface="Calibri"/>
                  <a:ea typeface="+mn-ea"/>
                  <a:cs typeface="+mn-cs"/>
                </a:endParaRPr>
              </a:p>
            </p:txBody>
          </p:sp>
          <p:sp>
            <p:nvSpPr>
              <p:cNvPr id="280" name="Rectangle 279"/>
              <p:cNvSpPr/>
              <p:nvPr/>
            </p:nvSpPr>
            <p:spPr bwMode="auto">
              <a:xfrm>
                <a:off x="3432525" y="4815975"/>
                <a:ext cx="144853" cy="9080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281" name="TextBox 280"/>
              <p:cNvSpPr txBox="1"/>
              <p:nvPr/>
            </p:nvSpPr>
            <p:spPr>
              <a:xfrm>
                <a:off x="3357033" y="4766153"/>
                <a:ext cx="292100" cy="184666"/>
              </a:xfrm>
              <a:prstGeom prst="rect">
                <a:avLst/>
              </a:prstGeom>
              <a:noFill/>
            </p:spPr>
            <p:txBody>
              <a:bodyPr wrap="square" rtlCol="0">
                <a:spAutoFit/>
              </a:bodyPr>
              <a:lstStyle/>
              <a:p>
                <a:pPr defTabSz="457200" fontAlgn="auto">
                  <a:spcBef>
                    <a:spcPts val="0"/>
                  </a:spcBef>
                  <a:spcAft>
                    <a:spcPts val="0"/>
                  </a:spcAft>
                </a:pPr>
                <a:endParaRPr lang="en-US" sz="600" b="1" dirty="0">
                  <a:solidFill>
                    <a:srgbClr val="6B6BCF"/>
                  </a:solidFill>
                  <a:latin typeface="Calibri"/>
                  <a:ea typeface="+mn-ea"/>
                  <a:cs typeface="+mn-cs"/>
                </a:endParaRPr>
              </a:p>
            </p:txBody>
          </p:sp>
          <p:sp>
            <p:nvSpPr>
              <p:cNvPr id="282" name="Rectangle 281"/>
              <p:cNvSpPr/>
              <p:nvPr/>
            </p:nvSpPr>
            <p:spPr bwMode="auto">
              <a:xfrm>
                <a:off x="3250915" y="4815975"/>
                <a:ext cx="90805" cy="9080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283" name="TextBox 282"/>
              <p:cNvSpPr txBox="1"/>
              <p:nvPr/>
            </p:nvSpPr>
            <p:spPr>
              <a:xfrm>
                <a:off x="3189174" y="4766153"/>
                <a:ext cx="163491" cy="184666"/>
              </a:xfrm>
              <a:prstGeom prst="rect">
                <a:avLst/>
              </a:prstGeom>
              <a:noFill/>
            </p:spPr>
            <p:txBody>
              <a:bodyPr wrap="square" rtlCol="0">
                <a:spAutoFit/>
              </a:bodyPr>
              <a:lstStyle/>
              <a:p>
                <a:pPr defTabSz="457200" fontAlgn="auto">
                  <a:spcBef>
                    <a:spcPts val="0"/>
                  </a:spcBef>
                  <a:spcAft>
                    <a:spcPts val="0"/>
                  </a:spcAft>
                </a:pPr>
                <a:endParaRPr lang="en-US" sz="600" b="1" dirty="0">
                  <a:solidFill>
                    <a:srgbClr val="6B6BCF"/>
                  </a:solidFill>
                  <a:latin typeface="Calibri"/>
                  <a:ea typeface="+mn-ea"/>
                  <a:cs typeface="+mn-cs"/>
                </a:endParaRPr>
              </a:p>
            </p:txBody>
          </p:sp>
          <p:sp>
            <p:nvSpPr>
              <p:cNvPr id="284" name="Rectangle 283"/>
              <p:cNvSpPr/>
              <p:nvPr/>
            </p:nvSpPr>
            <p:spPr bwMode="auto">
              <a:xfrm>
                <a:off x="4085622" y="4815975"/>
                <a:ext cx="144853" cy="9080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285" name="TextBox 284"/>
              <p:cNvSpPr txBox="1"/>
              <p:nvPr/>
            </p:nvSpPr>
            <p:spPr>
              <a:xfrm>
                <a:off x="4008961" y="4766153"/>
                <a:ext cx="332634" cy="184666"/>
              </a:xfrm>
              <a:prstGeom prst="rect">
                <a:avLst/>
              </a:prstGeom>
              <a:noFill/>
            </p:spPr>
            <p:txBody>
              <a:bodyPr wrap="square" rtlCol="0">
                <a:spAutoFit/>
              </a:bodyPr>
              <a:lstStyle/>
              <a:p>
                <a:pPr defTabSz="457200" fontAlgn="auto">
                  <a:spcBef>
                    <a:spcPts val="0"/>
                  </a:spcBef>
                  <a:spcAft>
                    <a:spcPts val="0"/>
                  </a:spcAft>
                </a:pPr>
                <a:endParaRPr lang="en-US" sz="600" b="1" dirty="0">
                  <a:solidFill>
                    <a:srgbClr val="6B6BCF"/>
                  </a:solidFill>
                  <a:latin typeface="Calibri"/>
                  <a:ea typeface="+mn-ea"/>
                  <a:cs typeface="+mn-cs"/>
                </a:endParaRPr>
              </a:p>
            </p:txBody>
          </p:sp>
          <p:sp>
            <p:nvSpPr>
              <p:cNvPr id="286" name="Rectangle 285"/>
              <p:cNvSpPr/>
              <p:nvPr/>
            </p:nvSpPr>
            <p:spPr bwMode="auto">
              <a:xfrm>
                <a:off x="3869088" y="4815975"/>
                <a:ext cx="90805" cy="9080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287" name="TextBox 286"/>
              <p:cNvSpPr txBox="1"/>
              <p:nvPr/>
            </p:nvSpPr>
            <p:spPr>
              <a:xfrm>
                <a:off x="3807347" y="4766153"/>
                <a:ext cx="163491" cy="184666"/>
              </a:xfrm>
              <a:prstGeom prst="rect">
                <a:avLst/>
              </a:prstGeom>
              <a:noFill/>
            </p:spPr>
            <p:txBody>
              <a:bodyPr wrap="square" rtlCol="0">
                <a:spAutoFit/>
              </a:bodyPr>
              <a:lstStyle/>
              <a:p>
                <a:pPr defTabSz="457200" fontAlgn="auto">
                  <a:spcBef>
                    <a:spcPts val="0"/>
                  </a:spcBef>
                  <a:spcAft>
                    <a:spcPts val="0"/>
                  </a:spcAft>
                </a:pPr>
                <a:endParaRPr lang="en-US" sz="600" b="1" dirty="0">
                  <a:solidFill>
                    <a:srgbClr val="6B6BCF"/>
                  </a:solidFill>
                  <a:latin typeface="Calibri"/>
                  <a:ea typeface="+mn-ea"/>
                  <a:cs typeface="+mn-cs"/>
                </a:endParaRPr>
              </a:p>
            </p:txBody>
          </p:sp>
          <p:cxnSp>
            <p:nvCxnSpPr>
              <p:cNvPr id="288" name="Straight Connector 287"/>
              <p:cNvCxnSpPr/>
              <p:nvPr/>
            </p:nvCxnSpPr>
            <p:spPr bwMode="auto">
              <a:xfrm flipV="1">
                <a:off x="4338743" y="4703233"/>
                <a:ext cx="167640" cy="97790"/>
              </a:xfrm>
              <a:prstGeom prst="line">
                <a:avLst/>
              </a:prstGeom>
              <a:solidFill>
                <a:schemeClr val="accent1"/>
              </a:solidFill>
              <a:ln w="28575" cap="flat" cmpd="sng" algn="ctr">
                <a:solidFill>
                  <a:srgbClr val="990000"/>
                </a:solidFill>
                <a:prstDash val="solid"/>
                <a:round/>
                <a:headEnd type="none" w="med" len="med"/>
                <a:tailEnd type="none" w="med" len="med"/>
              </a:ln>
              <a:effectLst/>
            </p:spPr>
          </p:cxnSp>
          <p:cxnSp>
            <p:nvCxnSpPr>
              <p:cNvPr id="289" name="Straight Connector 288"/>
              <p:cNvCxnSpPr/>
              <p:nvPr/>
            </p:nvCxnSpPr>
            <p:spPr bwMode="auto">
              <a:xfrm>
                <a:off x="4338743" y="4861136"/>
                <a:ext cx="167640" cy="97790"/>
              </a:xfrm>
              <a:prstGeom prst="line">
                <a:avLst/>
              </a:prstGeom>
              <a:solidFill>
                <a:schemeClr val="accent1"/>
              </a:solidFill>
              <a:ln w="28575" cap="flat" cmpd="sng" algn="ctr">
                <a:solidFill>
                  <a:srgbClr val="FF9900"/>
                </a:solidFill>
                <a:prstDash val="solid"/>
                <a:round/>
                <a:headEnd type="none" w="med" len="med"/>
                <a:tailEnd type="none" w="med" len="med"/>
              </a:ln>
              <a:effectLst/>
            </p:spPr>
          </p:cxnSp>
          <p:cxnSp>
            <p:nvCxnSpPr>
              <p:cNvPr id="290" name="Straight Connector 289"/>
              <p:cNvCxnSpPr/>
              <p:nvPr/>
            </p:nvCxnSpPr>
            <p:spPr bwMode="auto">
              <a:xfrm flipH="1" flipV="1">
                <a:off x="2899833" y="4703233"/>
                <a:ext cx="167640" cy="97790"/>
              </a:xfrm>
              <a:prstGeom prst="line">
                <a:avLst/>
              </a:prstGeom>
              <a:solidFill>
                <a:schemeClr val="accent1"/>
              </a:solidFill>
              <a:ln w="28575" cap="flat" cmpd="sng" algn="ctr">
                <a:solidFill>
                  <a:srgbClr val="FF9900"/>
                </a:solidFill>
                <a:prstDash val="solid"/>
                <a:round/>
                <a:headEnd type="none" w="med" len="med"/>
                <a:tailEnd type="none" w="med" len="med"/>
              </a:ln>
              <a:effectLst/>
            </p:spPr>
          </p:cxnSp>
          <p:cxnSp>
            <p:nvCxnSpPr>
              <p:cNvPr id="291" name="Straight Connector 290"/>
              <p:cNvCxnSpPr/>
              <p:nvPr/>
            </p:nvCxnSpPr>
            <p:spPr bwMode="auto">
              <a:xfrm flipH="1">
                <a:off x="2899833" y="4861136"/>
                <a:ext cx="167640" cy="97790"/>
              </a:xfrm>
              <a:prstGeom prst="line">
                <a:avLst/>
              </a:prstGeom>
              <a:solidFill>
                <a:schemeClr val="accent1"/>
              </a:solidFill>
              <a:ln w="28575" cap="flat" cmpd="sng" algn="ctr">
                <a:solidFill>
                  <a:srgbClr val="990000"/>
                </a:solidFill>
                <a:prstDash val="solid"/>
                <a:round/>
                <a:headEnd type="none" w="med" len="med"/>
                <a:tailEnd type="none" w="med" len="med"/>
              </a:ln>
              <a:effectLst/>
            </p:spPr>
          </p:cxnSp>
          <p:cxnSp>
            <p:nvCxnSpPr>
              <p:cNvPr id="292" name="Straight Connector 291"/>
              <p:cNvCxnSpPr/>
              <p:nvPr/>
            </p:nvCxnSpPr>
            <p:spPr bwMode="auto">
              <a:xfrm>
                <a:off x="3067473" y="4800313"/>
                <a:ext cx="52388" cy="87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93" name="Straight Connector 292"/>
              <p:cNvCxnSpPr/>
              <p:nvPr/>
            </p:nvCxnSpPr>
            <p:spPr bwMode="auto">
              <a:xfrm>
                <a:off x="3067473" y="4861136"/>
                <a:ext cx="52388" cy="87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94" name="Straight Connector 293"/>
              <p:cNvCxnSpPr/>
              <p:nvPr/>
            </p:nvCxnSpPr>
            <p:spPr bwMode="auto">
              <a:xfrm>
                <a:off x="4282863" y="4800313"/>
                <a:ext cx="52388" cy="87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95" name="Straight Connector 294"/>
              <p:cNvCxnSpPr/>
              <p:nvPr/>
            </p:nvCxnSpPr>
            <p:spPr bwMode="auto">
              <a:xfrm>
                <a:off x="4282863" y="4861136"/>
                <a:ext cx="52388" cy="873"/>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nvGrpSpPr>
            <p:cNvPr id="18" name="Group 148"/>
            <p:cNvGrpSpPr/>
            <p:nvPr/>
          </p:nvGrpSpPr>
          <p:grpSpPr>
            <a:xfrm>
              <a:off x="2036233" y="4995333"/>
              <a:ext cx="1606550" cy="255693"/>
              <a:chOff x="2036233" y="4995333"/>
              <a:chExt cx="1606550" cy="255693"/>
            </a:xfrm>
          </p:grpSpPr>
          <p:cxnSp>
            <p:nvCxnSpPr>
              <p:cNvPr id="297" name="Straight Connector 296"/>
              <p:cNvCxnSpPr/>
              <p:nvPr/>
            </p:nvCxnSpPr>
            <p:spPr bwMode="auto">
              <a:xfrm>
                <a:off x="2205275" y="5154647"/>
                <a:ext cx="1273215" cy="873"/>
              </a:xfrm>
              <a:prstGeom prst="line">
                <a:avLst/>
              </a:prstGeom>
              <a:solidFill>
                <a:schemeClr val="accent1"/>
              </a:solidFill>
              <a:ln w="28575" cap="flat" cmpd="sng" algn="ctr">
                <a:solidFill>
                  <a:srgbClr val="FF00FF"/>
                </a:solidFill>
                <a:prstDash val="solid"/>
                <a:round/>
                <a:headEnd type="none" w="med" len="med"/>
                <a:tailEnd type="none" w="med" len="med"/>
              </a:ln>
              <a:effectLst/>
            </p:spPr>
          </p:cxnSp>
          <p:cxnSp>
            <p:nvCxnSpPr>
              <p:cNvPr id="298" name="Straight Connector 297"/>
              <p:cNvCxnSpPr/>
              <p:nvPr/>
            </p:nvCxnSpPr>
            <p:spPr bwMode="auto">
              <a:xfrm>
                <a:off x="2205275" y="5092413"/>
                <a:ext cx="1273215" cy="873"/>
              </a:xfrm>
              <a:prstGeom prst="line">
                <a:avLst/>
              </a:prstGeom>
              <a:solidFill>
                <a:schemeClr val="accent1"/>
              </a:solidFill>
              <a:ln w="28575" cap="flat" cmpd="sng" algn="ctr">
                <a:solidFill>
                  <a:srgbClr val="000090"/>
                </a:solidFill>
                <a:prstDash val="solid"/>
                <a:round/>
                <a:headEnd type="none" w="med" len="med"/>
                <a:tailEnd type="none" w="med" len="med"/>
              </a:ln>
              <a:effectLst/>
            </p:spPr>
          </p:cxnSp>
          <p:sp>
            <p:nvSpPr>
              <p:cNvPr id="299" name="Rectangle 298"/>
              <p:cNvSpPr/>
              <p:nvPr/>
            </p:nvSpPr>
            <p:spPr bwMode="auto">
              <a:xfrm>
                <a:off x="2240630" y="5108075"/>
                <a:ext cx="90805" cy="9080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300" name="TextBox 299"/>
              <p:cNvSpPr txBox="1"/>
              <p:nvPr/>
            </p:nvSpPr>
            <p:spPr>
              <a:xfrm>
                <a:off x="2189367" y="5058253"/>
                <a:ext cx="163491" cy="184666"/>
              </a:xfrm>
              <a:prstGeom prst="rect">
                <a:avLst/>
              </a:prstGeom>
              <a:noFill/>
            </p:spPr>
            <p:txBody>
              <a:bodyPr wrap="square" rtlCol="0">
                <a:spAutoFit/>
              </a:bodyPr>
              <a:lstStyle/>
              <a:p>
                <a:pPr defTabSz="457200" fontAlgn="auto">
                  <a:spcBef>
                    <a:spcPts val="0"/>
                  </a:spcBef>
                  <a:spcAft>
                    <a:spcPts val="0"/>
                  </a:spcAft>
                </a:pPr>
                <a:endParaRPr lang="en-US" sz="600" b="1" dirty="0">
                  <a:solidFill>
                    <a:srgbClr val="6B6BCF"/>
                  </a:solidFill>
                  <a:latin typeface="Calibri"/>
                  <a:ea typeface="+mn-ea"/>
                  <a:cs typeface="+mn-cs"/>
                </a:endParaRPr>
              </a:p>
            </p:txBody>
          </p:sp>
          <p:sp>
            <p:nvSpPr>
              <p:cNvPr id="301" name="Rectangle 300"/>
              <p:cNvSpPr/>
              <p:nvPr/>
            </p:nvSpPr>
            <p:spPr bwMode="auto">
              <a:xfrm>
                <a:off x="2568925" y="5108075"/>
                <a:ext cx="144853" cy="9080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302" name="TextBox 301"/>
              <p:cNvSpPr txBox="1"/>
              <p:nvPr/>
            </p:nvSpPr>
            <p:spPr>
              <a:xfrm>
                <a:off x="2493433" y="5058253"/>
                <a:ext cx="292100" cy="184666"/>
              </a:xfrm>
              <a:prstGeom prst="rect">
                <a:avLst/>
              </a:prstGeom>
              <a:noFill/>
            </p:spPr>
            <p:txBody>
              <a:bodyPr wrap="square" rtlCol="0">
                <a:spAutoFit/>
              </a:bodyPr>
              <a:lstStyle/>
              <a:p>
                <a:pPr defTabSz="457200" fontAlgn="auto">
                  <a:spcBef>
                    <a:spcPts val="0"/>
                  </a:spcBef>
                  <a:spcAft>
                    <a:spcPts val="0"/>
                  </a:spcAft>
                </a:pPr>
                <a:endParaRPr lang="en-US" sz="600" b="1" dirty="0">
                  <a:solidFill>
                    <a:srgbClr val="6B6BCF"/>
                  </a:solidFill>
                  <a:latin typeface="Calibri"/>
                  <a:ea typeface="+mn-ea"/>
                  <a:cs typeface="+mn-cs"/>
                </a:endParaRPr>
              </a:p>
            </p:txBody>
          </p:sp>
          <p:sp>
            <p:nvSpPr>
              <p:cNvPr id="303" name="Rectangle 302"/>
              <p:cNvSpPr/>
              <p:nvPr/>
            </p:nvSpPr>
            <p:spPr bwMode="auto">
              <a:xfrm>
                <a:off x="2387315" y="5108075"/>
                <a:ext cx="90805" cy="9080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304" name="TextBox 303"/>
              <p:cNvSpPr txBox="1"/>
              <p:nvPr/>
            </p:nvSpPr>
            <p:spPr>
              <a:xfrm>
                <a:off x="2325574" y="5058253"/>
                <a:ext cx="163491" cy="184666"/>
              </a:xfrm>
              <a:prstGeom prst="rect">
                <a:avLst/>
              </a:prstGeom>
              <a:noFill/>
            </p:spPr>
            <p:txBody>
              <a:bodyPr wrap="square" rtlCol="0">
                <a:spAutoFit/>
              </a:bodyPr>
              <a:lstStyle/>
              <a:p>
                <a:pPr defTabSz="457200" fontAlgn="auto">
                  <a:spcBef>
                    <a:spcPts val="0"/>
                  </a:spcBef>
                  <a:spcAft>
                    <a:spcPts val="0"/>
                  </a:spcAft>
                </a:pPr>
                <a:endParaRPr lang="en-US" sz="600" b="1" dirty="0">
                  <a:solidFill>
                    <a:srgbClr val="6B6BCF"/>
                  </a:solidFill>
                  <a:latin typeface="Calibri"/>
                  <a:ea typeface="+mn-ea"/>
                  <a:cs typeface="+mn-cs"/>
                </a:endParaRPr>
              </a:p>
            </p:txBody>
          </p:sp>
          <p:sp>
            <p:nvSpPr>
              <p:cNvPr id="305" name="Rectangle 304"/>
              <p:cNvSpPr/>
              <p:nvPr/>
            </p:nvSpPr>
            <p:spPr bwMode="auto">
              <a:xfrm>
                <a:off x="3222022" y="5108075"/>
                <a:ext cx="144853" cy="9080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306" name="TextBox 305"/>
              <p:cNvSpPr txBox="1"/>
              <p:nvPr/>
            </p:nvSpPr>
            <p:spPr>
              <a:xfrm>
                <a:off x="3145361" y="5058253"/>
                <a:ext cx="332634" cy="184666"/>
              </a:xfrm>
              <a:prstGeom prst="rect">
                <a:avLst/>
              </a:prstGeom>
              <a:noFill/>
            </p:spPr>
            <p:txBody>
              <a:bodyPr wrap="square" rtlCol="0">
                <a:spAutoFit/>
              </a:bodyPr>
              <a:lstStyle/>
              <a:p>
                <a:pPr defTabSz="457200" fontAlgn="auto">
                  <a:spcBef>
                    <a:spcPts val="0"/>
                  </a:spcBef>
                  <a:spcAft>
                    <a:spcPts val="0"/>
                  </a:spcAft>
                </a:pPr>
                <a:endParaRPr lang="en-US" sz="600" b="1" dirty="0">
                  <a:solidFill>
                    <a:srgbClr val="6B6BCF"/>
                  </a:solidFill>
                  <a:latin typeface="Calibri"/>
                  <a:ea typeface="+mn-ea"/>
                  <a:cs typeface="+mn-cs"/>
                </a:endParaRPr>
              </a:p>
            </p:txBody>
          </p:sp>
          <p:sp>
            <p:nvSpPr>
              <p:cNvPr id="307" name="Rectangle 306"/>
              <p:cNvSpPr/>
              <p:nvPr/>
            </p:nvSpPr>
            <p:spPr bwMode="auto">
              <a:xfrm>
                <a:off x="3005488" y="5108075"/>
                <a:ext cx="90805" cy="9080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308" name="TextBox 307"/>
              <p:cNvSpPr txBox="1"/>
              <p:nvPr/>
            </p:nvSpPr>
            <p:spPr>
              <a:xfrm>
                <a:off x="2943747" y="5058253"/>
                <a:ext cx="163491" cy="184666"/>
              </a:xfrm>
              <a:prstGeom prst="rect">
                <a:avLst/>
              </a:prstGeom>
              <a:noFill/>
            </p:spPr>
            <p:txBody>
              <a:bodyPr wrap="square" rtlCol="0">
                <a:spAutoFit/>
              </a:bodyPr>
              <a:lstStyle/>
              <a:p>
                <a:pPr defTabSz="457200" fontAlgn="auto">
                  <a:spcBef>
                    <a:spcPts val="0"/>
                  </a:spcBef>
                  <a:spcAft>
                    <a:spcPts val="0"/>
                  </a:spcAft>
                </a:pPr>
                <a:endParaRPr lang="en-US" sz="600" b="1" dirty="0">
                  <a:solidFill>
                    <a:srgbClr val="6B6BCF"/>
                  </a:solidFill>
                  <a:latin typeface="Calibri"/>
                  <a:ea typeface="+mn-ea"/>
                  <a:cs typeface="+mn-cs"/>
                </a:endParaRPr>
              </a:p>
            </p:txBody>
          </p:sp>
          <p:cxnSp>
            <p:nvCxnSpPr>
              <p:cNvPr id="309" name="Straight Connector 308"/>
              <p:cNvCxnSpPr/>
              <p:nvPr/>
            </p:nvCxnSpPr>
            <p:spPr bwMode="auto">
              <a:xfrm flipV="1">
                <a:off x="3475143" y="4995333"/>
                <a:ext cx="167640" cy="97790"/>
              </a:xfrm>
              <a:prstGeom prst="line">
                <a:avLst/>
              </a:prstGeom>
              <a:solidFill>
                <a:schemeClr val="accent1"/>
              </a:solidFill>
              <a:ln w="28575" cap="flat" cmpd="sng" algn="ctr">
                <a:solidFill>
                  <a:srgbClr val="990000"/>
                </a:solidFill>
                <a:prstDash val="solid"/>
                <a:round/>
                <a:headEnd type="none" w="med" len="med"/>
                <a:tailEnd type="none" w="med" len="med"/>
              </a:ln>
              <a:effectLst/>
            </p:spPr>
          </p:cxnSp>
          <p:cxnSp>
            <p:nvCxnSpPr>
              <p:cNvPr id="310" name="Straight Connector 309"/>
              <p:cNvCxnSpPr/>
              <p:nvPr/>
            </p:nvCxnSpPr>
            <p:spPr bwMode="auto">
              <a:xfrm>
                <a:off x="3475143" y="5153236"/>
                <a:ext cx="167640" cy="97790"/>
              </a:xfrm>
              <a:prstGeom prst="line">
                <a:avLst/>
              </a:prstGeom>
              <a:solidFill>
                <a:schemeClr val="accent1"/>
              </a:solidFill>
              <a:ln w="28575" cap="flat" cmpd="sng" algn="ctr">
                <a:solidFill>
                  <a:srgbClr val="FF9900"/>
                </a:solidFill>
                <a:prstDash val="solid"/>
                <a:round/>
                <a:headEnd type="none" w="med" len="med"/>
                <a:tailEnd type="none" w="med" len="med"/>
              </a:ln>
              <a:effectLst/>
            </p:spPr>
          </p:cxnSp>
          <p:cxnSp>
            <p:nvCxnSpPr>
              <p:cNvPr id="311" name="Straight Connector 310"/>
              <p:cNvCxnSpPr/>
              <p:nvPr/>
            </p:nvCxnSpPr>
            <p:spPr bwMode="auto">
              <a:xfrm flipH="1" flipV="1">
                <a:off x="2036233" y="4995333"/>
                <a:ext cx="167640" cy="97790"/>
              </a:xfrm>
              <a:prstGeom prst="line">
                <a:avLst/>
              </a:prstGeom>
              <a:solidFill>
                <a:schemeClr val="accent1"/>
              </a:solidFill>
              <a:ln w="28575" cap="flat" cmpd="sng" algn="ctr">
                <a:solidFill>
                  <a:srgbClr val="FF9900"/>
                </a:solidFill>
                <a:prstDash val="solid"/>
                <a:round/>
                <a:headEnd type="none" w="med" len="med"/>
                <a:tailEnd type="none" w="med" len="med"/>
              </a:ln>
              <a:effectLst/>
            </p:spPr>
          </p:cxnSp>
          <p:cxnSp>
            <p:nvCxnSpPr>
              <p:cNvPr id="312" name="Straight Connector 311"/>
              <p:cNvCxnSpPr/>
              <p:nvPr/>
            </p:nvCxnSpPr>
            <p:spPr bwMode="auto">
              <a:xfrm flipH="1">
                <a:off x="2036233" y="5153236"/>
                <a:ext cx="167640" cy="97790"/>
              </a:xfrm>
              <a:prstGeom prst="line">
                <a:avLst/>
              </a:prstGeom>
              <a:solidFill>
                <a:schemeClr val="accent1"/>
              </a:solidFill>
              <a:ln w="28575" cap="flat" cmpd="sng" algn="ctr">
                <a:solidFill>
                  <a:srgbClr val="990000"/>
                </a:solidFill>
                <a:prstDash val="solid"/>
                <a:round/>
                <a:headEnd type="none" w="med" len="med"/>
                <a:tailEnd type="none" w="med" len="med"/>
              </a:ln>
              <a:effectLst/>
            </p:spPr>
          </p:cxnSp>
          <p:cxnSp>
            <p:nvCxnSpPr>
              <p:cNvPr id="313" name="Straight Connector 312"/>
              <p:cNvCxnSpPr/>
              <p:nvPr/>
            </p:nvCxnSpPr>
            <p:spPr bwMode="auto">
              <a:xfrm>
                <a:off x="2203873" y="5092413"/>
                <a:ext cx="52388" cy="87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14" name="Straight Connector 313"/>
              <p:cNvCxnSpPr/>
              <p:nvPr/>
            </p:nvCxnSpPr>
            <p:spPr bwMode="auto">
              <a:xfrm>
                <a:off x="2203873" y="5153236"/>
                <a:ext cx="52388" cy="87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15" name="Straight Connector 314"/>
              <p:cNvCxnSpPr/>
              <p:nvPr/>
            </p:nvCxnSpPr>
            <p:spPr bwMode="auto">
              <a:xfrm>
                <a:off x="3419263" y="5092413"/>
                <a:ext cx="52388" cy="87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16" name="Straight Connector 315"/>
              <p:cNvCxnSpPr/>
              <p:nvPr/>
            </p:nvCxnSpPr>
            <p:spPr bwMode="auto">
              <a:xfrm>
                <a:off x="3419263" y="5153236"/>
                <a:ext cx="52388" cy="873"/>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grpSp>
        <p:nvGrpSpPr>
          <p:cNvPr id="19" name="Group 162"/>
          <p:cNvGrpSpPr/>
          <p:nvPr/>
        </p:nvGrpSpPr>
        <p:grpSpPr>
          <a:xfrm>
            <a:off x="2348325" y="1720443"/>
            <a:ext cx="5486391" cy="685322"/>
            <a:chOff x="1828809" y="2239923"/>
            <a:chExt cx="5486391" cy="685322"/>
          </a:xfrm>
        </p:grpSpPr>
        <p:grpSp>
          <p:nvGrpSpPr>
            <p:cNvPr id="20" name="Group 221"/>
            <p:cNvGrpSpPr/>
            <p:nvPr/>
          </p:nvGrpSpPr>
          <p:grpSpPr>
            <a:xfrm>
              <a:off x="3088232" y="2239923"/>
              <a:ext cx="4226968" cy="311637"/>
              <a:chOff x="3088232" y="2290723"/>
              <a:chExt cx="4226968" cy="311637"/>
            </a:xfrm>
          </p:grpSpPr>
          <p:sp>
            <p:nvSpPr>
              <p:cNvPr id="37" name="TextBox 36"/>
              <p:cNvSpPr txBox="1"/>
              <p:nvPr/>
            </p:nvSpPr>
            <p:spPr>
              <a:xfrm>
                <a:off x="3158702" y="2292654"/>
                <a:ext cx="4156498" cy="307777"/>
              </a:xfrm>
              <a:prstGeom prst="rect">
                <a:avLst/>
              </a:prstGeom>
              <a:noFill/>
            </p:spPr>
            <p:txBody>
              <a:bodyPr wrap="square" rtlCol="0">
                <a:spAutoFit/>
              </a:bodyPr>
              <a:lstStyle/>
              <a:p>
                <a:pPr defTabSz="457200" fontAlgn="auto">
                  <a:spcBef>
                    <a:spcPts val="0"/>
                  </a:spcBef>
                  <a:spcAft>
                    <a:spcPts val="0"/>
                  </a:spcAft>
                </a:pPr>
                <a:r>
                  <a:rPr lang="en-US" sz="1400" b="1" dirty="0" smtClean="0">
                    <a:solidFill>
                      <a:srgbClr val="FF00FF"/>
                    </a:solidFill>
                    <a:latin typeface="Calibri"/>
                    <a:ea typeface="+mn-ea"/>
                    <a:cs typeface="+mn-cs"/>
                  </a:rPr>
                  <a:t>Second-strand synthesis with dTTP </a:t>
                </a:r>
                <a:r>
                  <a:rPr lang="en-US" sz="1400" b="1" dirty="0" smtClean="0">
                    <a:solidFill>
                      <a:srgbClr val="FF00FF"/>
                    </a:solidFill>
                    <a:latin typeface="Calibri"/>
                    <a:ea typeface="+mn-ea"/>
                    <a:cs typeface="+mn-cs"/>
                    <a:sym typeface="Wingdings"/>
                  </a:rPr>
                  <a:t> dUTP</a:t>
                </a:r>
                <a:endParaRPr lang="en-US" sz="1400" b="1" dirty="0">
                  <a:solidFill>
                    <a:srgbClr val="FF00FF"/>
                  </a:solidFill>
                  <a:latin typeface="Calibri"/>
                  <a:ea typeface="+mn-ea"/>
                  <a:cs typeface="+mn-cs"/>
                </a:endParaRPr>
              </a:p>
            </p:txBody>
          </p:sp>
          <p:cxnSp>
            <p:nvCxnSpPr>
              <p:cNvPr id="38" name="Straight Arrow Connector 37"/>
              <p:cNvCxnSpPr>
                <a:cxnSpLocks noChangeAspect="1"/>
              </p:cNvCxnSpPr>
              <p:nvPr/>
            </p:nvCxnSpPr>
            <p:spPr bwMode="auto">
              <a:xfrm rot="5400000">
                <a:off x="2933326" y="2445629"/>
                <a:ext cx="311637" cy="1826"/>
              </a:xfrm>
              <a:prstGeom prst="straightConnector1">
                <a:avLst/>
              </a:prstGeom>
              <a:solidFill>
                <a:schemeClr val="accent1"/>
              </a:solidFill>
              <a:ln w="15875" cap="flat" cmpd="sng" algn="ctr">
                <a:solidFill>
                  <a:schemeClr val="tx1"/>
                </a:solidFill>
                <a:prstDash val="solid"/>
                <a:round/>
                <a:headEnd type="none" w="med" len="med"/>
                <a:tailEnd type="triangle"/>
              </a:ln>
              <a:effectLst/>
            </p:spPr>
          </p:cxnSp>
        </p:grpSp>
        <p:grpSp>
          <p:nvGrpSpPr>
            <p:cNvPr id="21" name="Group 161"/>
            <p:cNvGrpSpPr/>
            <p:nvPr/>
          </p:nvGrpSpPr>
          <p:grpSpPr>
            <a:xfrm>
              <a:off x="1828809" y="2641600"/>
              <a:ext cx="2581980" cy="283645"/>
              <a:chOff x="1828809" y="2641600"/>
              <a:chExt cx="2581980" cy="283645"/>
            </a:xfrm>
          </p:grpSpPr>
          <p:cxnSp>
            <p:nvCxnSpPr>
              <p:cNvPr id="17" name="Straight Connector 16"/>
              <p:cNvCxnSpPr/>
              <p:nvPr/>
            </p:nvCxnSpPr>
            <p:spPr bwMode="auto">
              <a:xfrm>
                <a:off x="1945649" y="2796273"/>
                <a:ext cx="2314937" cy="1588"/>
              </a:xfrm>
              <a:prstGeom prst="line">
                <a:avLst/>
              </a:prstGeom>
              <a:solidFill>
                <a:schemeClr val="accent1"/>
              </a:solidFill>
              <a:ln w="28575" cap="flat" cmpd="sng" algn="ctr">
                <a:solidFill>
                  <a:srgbClr val="FF00FF"/>
                </a:solidFill>
                <a:prstDash val="solid"/>
                <a:round/>
                <a:headEnd type="none" w="med" len="med"/>
                <a:tailEnd type="none" w="med" len="med"/>
              </a:ln>
              <a:effectLst/>
            </p:spPr>
          </p:cxnSp>
          <p:cxnSp>
            <p:nvCxnSpPr>
              <p:cNvPr id="43" name="Straight Connector 42"/>
              <p:cNvCxnSpPr/>
              <p:nvPr/>
            </p:nvCxnSpPr>
            <p:spPr bwMode="auto">
              <a:xfrm>
                <a:off x="1945649" y="2698858"/>
                <a:ext cx="2314937" cy="1588"/>
              </a:xfrm>
              <a:prstGeom prst="line">
                <a:avLst/>
              </a:prstGeom>
              <a:solidFill>
                <a:schemeClr val="accent1"/>
              </a:solidFill>
              <a:ln w="28575" cap="flat" cmpd="sng" algn="ctr">
                <a:solidFill>
                  <a:srgbClr val="000090"/>
                </a:solidFill>
                <a:prstDash val="solid"/>
                <a:round/>
                <a:headEnd type="none" w="med" len="med"/>
                <a:tailEnd type="none" w="med" len="med"/>
              </a:ln>
              <a:effectLst/>
            </p:spPr>
          </p:cxnSp>
          <p:sp>
            <p:nvSpPr>
              <p:cNvPr id="53" name="Rectangle 52"/>
              <p:cNvSpPr/>
              <p:nvPr/>
            </p:nvSpPr>
            <p:spPr bwMode="auto">
              <a:xfrm>
                <a:off x="2016281" y="2723806"/>
                <a:ext cx="165100" cy="1651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52" name="TextBox 51"/>
              <p:cNvSpPr txBox="1"/>
              <p:nvPr/>
            </p:nvSpPr>
            <p:spPr>
              <a:xfrm>
                <a:off x="1956945" y="2663635"/>
                <a:ext cx="297256" cy="261610"/>
              </a:xfrm>
              <a:prstGeom prst="rect">
                <a:avLst/>
              </a:prstGeom>
              <a:noFill/>
            </p:spPr>
            <p:txBody>
              <a:bodyPr wrap="square" rtlCol="0">
                <a:spAutoFit/>
              </a:bodyPr>
              <a:lstStyle/>
              <a:p>
                <a:pPr defTabSz="457200" fontAlgn="auto">
                  <a:spcBef>
                    <a:spcPts val="0"/>
                  </a:spcBef>
                  <a:spcAft>
                    <a:spcPts val="0"/>
                  </a:spcAft>
                </a:pPr>
                <a:r>
                  <a:rPr lang="en-US" sz="1100" b="1" dirty="0" smtClean="0">
                    <a:solidFill>
                      <a:srgbClr val="FF00FF"/>
                    </a:solidFill>
                    <a:latin typeface="Calibri"/>
                    <a:ea typeface="+mn-ea"/>
                    <a:cs typeface="+mn-cs"/>
                  </a:rPr>
                  <a:t>U</a:t>
                </a:r>
                <a:endParaRPr lang="en-US" sz="1100" b="1" dirty="0">
                  <a:solidFill>
                    <a:srgbClr val="FF00FF"/>
                  </a:solidFill>
                  <a:latin typeface="Calibri"/>
                  <a:ea typeface="+mn-ea"/>
                  <a:cs typeface="+mn-cs"/>
                </a:endParaRPr>
              </a:p>
            </p:txBody>
          </p:sp>
          <p:sp>
            <p:nvSpPr>
              <p:cNvPr id="55" name="Rectangle 54"/>
              <p:cNvSpPr/>
              <p:nvPr/>
            </p:nvSpPr>
            <p:spPr bwMode="auto">
              <a:xfrm>
                <a:off x="2606830" y="2720827"/>
                <a:ext cx="263369" cy="1651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56" name="TextBox 55"/>
              <p:cNvSpPr txBox="1"/>
              <p:nvPr/>
            </p:nvSpPr>
            <p:spPr>
              <a:xfrm>
                <a:off x="2546712" y="2663635"/>
                <a:ext cx="392947" cy="261610"/>
              </a:xfrm>
              <a:prstGeom prst="rect">
                <a:avLst/>
              </a:prstGeom>
              <a:noFill/>
            </p:spPr>
            <p:txBody>
              <a:bodyPr wrap="square" rtlCol="0">
                <a:spAutoFit/>
              </a:bodyPr>
              <a:lstStyle/>
              <a:p>
                <a:pPr defTabSz="457200" fontAlgn="auto">
                  <a:spcBef>
                    <a:spcPts val="0"/>
                  </a:spcBef>
                  <a:spcAft>
                    <a:spcPts val="0"/>
                  </a:spcAft>
                </a:pPr>
                <a:r>
                  <a:rPr lang="en-US" sz="1100" b="1" dirty="0" smtClean="0">
                    <a:solidFill>
                      <a:srgbClr val="FF00FF"/>
                    </a:solidFill>
                    <a:latin typeface="Calibri"/>
                    <a:ea typeface="+mn-ea"/>
                    <a:cs typeface="+mn-cs"/>
                  </a:rPr>
                  <a:t>UU</a:t>
                </a:r>
                <a:endParaRPr lang="en-US" sz="1100" b="1" dirty="0">
                  <a:solidFill>
                    <a:srgbClr val="FF00FF"/>
                  </a:solidFill>
                  <a:latin typeface="Calibri"/>
                  <a:ea typeface="+mn-ea"/>
                  <a:cs typeface="+mn-cs"/>
                </a:endParaRPr>
              </a:p>
            </p:txBody>
          </p:sp>
          <p:sp>
            <p:nvSpPr>
              <p:cNvPr id="59" name="Rectangle 58"/>
              <p:cNvSpPr/>
              <p:nvPr/>
            </p:nvSpPr>
            <p:spPr bwMode="auto">
              <a:xfrm>
                <a:off x="2276631" y="2720827"/>
                <a:ext cx="165100" cy="1651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60" name="TextBox 59"/>
              <p:cNvSpPr txBox="1"/>
              <p:nvPr/>
            </p:nvSpPr>
            <p:spPr>
              <a:xfrm>
                <a:off x="2210553" y="2663635"/>
                <a:ext cx="297256" cy="261610"/>
              </a:xfrm>
              <a:prstGeom prst="rect">
                <a:avLst/>
              </a:prstGeom>
              <a:noFill/>
            </p:spPr>
            <p:txBody>
              <a:bodyPr wrap="square" rtlCol="0">
                <a:spAutoFit/>
              </a:bodyPr>
              <a:lstStyle/>
              <a:p>
                <a:pPr defTabSz="457200" fontAlgn="auto">
                  <a:spcBef>
                    <a:spcPts val="0"/>
                  </a:spcBef>
                  <a:spcAft>
                    <a:spcPts val="0"/>
                  </a:spcAft>
                </a:pPr>
                <a:r>
                  <a:rPr lang="en-US" sz="1100" b="1" dirty="0" smtClean="0">
                    <a:solidFill>
                      <a:srgbClr val="FF00FF"/>
                    </a:solidFill>
                    <a:latin typeface="Calibri"/>
                    <a:ea typeface="+mn-ea"/>
                    <a:cs typeface="+mn-cs"/>
                  </a:rPr>
                  <a:t>U</a:t>
                </a:r>
                <a:endParaRPr lang="en-US" sz="1100" b="1" dirty="0">
                  <a:solidFill>
                    <a:srgbClr val="FF00FF"/>
                  </a:solidFill>
                  <a:latin typeface="Calibri"/>
                  <a:ea typeface="+mn-ea"/>
                  <a:cs typeface="+mn-cs"/>
                </a:endParaRPr>
              </a:p>
            </p:txBody>
          </p:sp>
          <p:sp>
            <p:nvSpPr>
              <p:cNvPr id="62" name="Rectangle 61"/>
              <p:cNvSpPr/>
              <p:nvPr/>
            </p:nvSpPr>
            <p:spPr bwMode="auto">
              <a:xfrm>
                <a:off x="3794280" y="2720827"/>
                <a:ext cx="263369" cy="1651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63" name="TextBox 62"/>
              <p:cNvSpPr txBox="1"/>
              <p:nvPr/>
            </p:nvSpPr>
            <p:spPr>
              <a:xfrm>
                <a:off x="3734160" y="2663635"/>
                <a:ext cx="392947" cy="261610"/>
              </a:xfrm>
              <a:prstGeom prst="rect">
                <a:avLst/>
              </a:prstGeom>
              <a:noFill/>
            </p:spPr>
            <p:txBody>
              <a:bodyPr wrap="square" rtlCol="0">
                <a:spAutoFit/>
              </a:bodyPr>
              <a:lstStyle/>
              <a:p>
                <a:pPr defTabSz="457200" fontAlgn="auto">
                  <a:spcBef>
                    <a:spcPts val="0"/>
                  </a:spcBef>
                  <a:spcAft>
                    <a:spcPts val="0"/>
                  </a:spcAft>
                </a:pPr>
                <a:r>
                  <a:rPr lang="en-US" sz="1100" b="1" dirty="0" smtClean="0">
                    <a:solidFill>
                      <a:srgbClr val="FF00FF"/>
                    </a:solidFill>
                    <a:latin typeface="Calibri"/>
                    <a:ea typeface="+mn-ea"/>
                    <a:cs typeface="+mn-cs"/>
                  </a:rPr>
                  <a:t>UU</a:t>
                </a:r>
                <a:endParaRPr lang="en-US" sz="1100" b="1" dirty="0">
                  <a:solidFill>
                    <a:srgbClr val="FF00FF"/>
                  </a:solidFill>
                  <a:latin typeface="Calibri"/>
                  <a:ea typeface="+mn-ea"/>
                  <a:cs typeface="+mn-cs"/>
                </a:endParaRPr>
              </a:p>
            </p:txBody>
          </p:sp>
          <p:sp>
            <p:nvSpPr>
              <p:cNvPr id="65" name="Rectangle 64"/>
              <p:cNvSpPr/>
              <p:nvPr/>
            </p:nvSpPr>
            <p:spPr bwMode="auto">
              <a:xfrm>
                <a:off x="3400581" y="2720827"/>
                <a:ext cx="165100" cy="1651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sp>
            <p:nvSpPr>
              <p:cNvPr id="66" name="TextBox 65"/>
              <p:cNvSpPr txBox="1"/>
              <p:nvPr/>
            </p:nvSpPr>
            <p:spPr>
              <a:xfrm>
                <a:off x="3340461" y="2663635"/>
                <a:ext cx="297256" cy="261610"/>
              </a:xfrm>
              <a:prstGeom prst="rect">
                <a:avLst/>
              </a:prstGeom>
              <a:noFill/>
            </p:spPr>
            <p:txBody>
              <a:bodyPr wrap="square" rtlCol="0">
                <a:spAutoFit/>
              </a:bodyPr>
              <a:lstStyle/>
              <a:p>
                <a:pPr defTabSz="457200" fontAlgn="auto">
                  <a:spcBef>
                    <a:spcPts val="0"/>
                  </a:spcBef>
                  <a:spcAft>
                    <a:spcPts val="0"/>
                  </a:spcAft>
                </a:pPr>
                <a:r>
                  <a:rPr lang="en-US" sz="1100" b="1" dirty="0" smtClean="0">
                    <a:solidFill>
                      <a:srgbClr val="FF00FF"/>
                    </a:solidFill>
                    <a:latin typeface="Calibri"/>
                    <a:ea typeface="+mn-ea"/>
                    <a:cs typeface="+mn-cs"/>
                  </a:rPr>
                  <a:t>U</a:t>
                </a:r>
                <a:endParaRPr lang="en-US" sz="1100" b="1" dirty="0">
                  <a:solidFill>
                    <a:srgbClr val="FF00FF"/>
                  </a:solidFill>
                  <a:latin typeface="Calibri"/>
                  <a:ea typeface="+mn-ea"/>
                  <a:cs typeface="+mn-cs"/>
                </a:endParaRPr>
              </a:p>
            </p:txBody>
          </p:sp>
          <p:sp>
            <p:nvSpPr>
              <p:cNvPr id="223" name="Rectangle 222"/>
              <p:cNvSpPr/>
              <p:nvPr/>
            </p:nvSpPr>
            <p:spPr bwMode="auto">
              <a:xfrm>
                <a:off x="3009900" y="2641600"/>
                <a:ext cx="152400" cy="889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cxnSp>
            <p:nvCxnSpPr>
              <p:cNvPr id="150" name="Straight Connector 149"/>
              <p:cNvCxnSpPr/>
              <p:nvPr/>
            </p:nvCxnSpPr>
            <p:spPr bwMode="auto">
              <a:xfrm>
                <a:off x="1828809" y="2796273"/>
                <a:ext cx="116162" cy="0"/>
              </a:xfrm>
              <a:prstGeom prst="line">
                <a:avLst/>
              </a:prstGeom>
              <a:solidFill>
                <a:schemeClr val="accent1"/>
              </a:solidFill>
              <a:ln w="28575" cap="flat" cmpd="sng" algn="ctr">
                <a:solidFill>
                  <a:srgbClr val="008000"/>
                </a:solidFill>
                <a:prstDash val="solid"/>
                <a:round/>
                <a:headEnd type="none" w="med" len="med"/>
                <a:tailEnd type="none" w="med" len="med"/>
              </a:ln>
              <a:effectLst/>
            </p:spPr>
          </p:cxnSp>
          <p:cxnSp>
            <p:nvCxnSpPr>
              <p:cNvPr id="151" name="Straight Connector 150"/>
              <p:cNvCxnSpPr/>
              <p:nvPr/>
            </p:nvCxnSpPr>
            <p:spPr bwMode="auto">
              <a:xfrm flipV="1">
                <a:off x="3011770" y="2796273"/>
                <a:ext cx="150530" cy="0"/>
              </a:xfrm>
              <a:prstGeom prst="line">
                <a:avLst/>
              </a:prstGeom>
              <a:solidFill>
                <a:schemeClr val="accent1"/>
              </a:solidFill>
              <a:ln w="28575" cap="flat" cmpd="sng" algn="ctr">
                <a:solidFill>
                  <a:srgbClr val="008000"/>
                </a:solidFill>
                <a:prstDash val="solid"/>
                <a:round/>
                <a:headEnd type="none" w="med" len="med"/>
                <a:tailEnd type="none" w="med" len="med"/>
              </a:ln>
              <a:effectLst/>
            </p:spPr>
          </p:cxnSp>
          <p:cxnSp>
            <p:nvCxnSpPr>
              <p:cNvPr id="153" name="Straight Connector 152"/>
              <p:cNvCxnSpPr/>
              <p:nvPr/>
            </p:nvCxnSpPr>
            <p:spPr bwMode="auto">
              <a:xfrm flipV="1">
                <a:off x="4260259" y="2798654"/>
                <a:ext cx="150530" cy="0"/>
              </a:xfrm>
              <a:prstGeom prst="line">
                <a:avLst/>
              </a:prstGeom>
              <a:solidFill>
                <a:schemeClr val="accent1"/>
              </a:solidFill>
              <a:ln w="28575" cap="flat" cmpd="sng" algn="ctr">
                <a:solidFill>
                  <a:srgbClr val="008000"/>
                </a:solidFill>
                <a:prstDash val="solid"/>
                <a:round/>
                <a:headEnd type="none" w="med" len="med"/>
                <a:tailEnd type="none" w="med" len="med"/>
              </a:ln>
              <a:effectLst/>
            </p:spPr>
          </p:cxnSp>
        </p:grpSp>
      </p:grpSp>
      <p:grpSp>
        <p:nvGrpSpPr>
          <p:cNvPr id="22" name="Group 163"/>
          <p:cNvGrpSpPr/>
          <p:nvPr/>
        </p:nvGrpSpPr>
        <p:grpSpPr>
          <a:xfrm>
            <a:off x="1348191" y="1057093"/>
            <a:ext cx="6105525" cy="579054"/>
            <a:chOff x="828675" y="1576573"/>
            <a:chExt cx="6105525" cy="579054"/>
          </a:xfrm>
        </p:grpSpPr>
        <p:grpSp>
          <p:nvGrpSpPr>
            <p:cNvPr id="23" name="Group 320"/>
            <p:cNvGrpSpPr/>
            <p:nvPr/>
          </p:nvGrpSpPr>
          <p:grpSpPr>
            <a:xfrm>
              <a:off x="1783723" y="1576573"/>
              <a:ext cx="5150477" cy="539338"/>
              <a:chOff x="1783723" y="1576573"/>
              <a:chExt cx="5150477" cy="539338"/>
            </a:xfrm>
          </p:grpSpPr>
          <p:grpSp>
            <p:nvGrpSpPr>
              <p:cNvPr id="24" name="Group 220"/>
              <p:cNvGrpSpPr/>
              <p:nvPr/>
            </p:nvGrpSpPr>
            <p:grpSpPr>
              <a:xfrm>
                <a:off x="3088232" y="1576573"/>
                <a:ext cx="3845968" cy="311637"/>
                <a:chOff x="3088232" y="1576573"/>
                <a:chExt cx="3845968" cy="311637"/>
              </a:xfrm>
            </p:grpSpPr>
            <p:sp>
              <p:nvSpPr>
                <p:cNvPr id="29" name="TextBox 28"/>
                <p:cNvSpPr txBox="1"/>
                <p:nvPr/>
              </p:nvSpPr>
              <p:spPr>
                <a:xfrm>
                  <a:off x="3158702" y="1578504"/>
                  <a:ext cx="3775498" cy="307777"/>
                </a:xfrm>
                <a:prstGeom prst="rect">
                  <a:avLst/>
                </a:prstGeom>
                <a:noFill/>
              </p:spPr>
              <p:txBody>
                <a:bodyPr wrap="square" rtlCol="0">
                  <a:spAutoFit/>
                </a:bodyPr>
                <a:lstStyle/>
                <a:p>
                  <a:pPr defTabSz="457200" fontAlgn="auto">
                    <a:spcBef>
                      <a:spcPts val="0"/>
                    </a:spcBef>
                    <a:spcAft>
                      <a:spcPts val="0"/>
                    </a:spcAft>
                  </a:pPr>
                  <a:r>
                    <a:rPr lang="en-US" sz="1400" b="1" dirty="0" smtClean="0">
                      <a:solidFill>
                        <a:srgbClr val="000090"/>
                      </a:solidFill>
                      <a:latin typeface="Calibri"/>
                      <a:ea typeface="+mn-ea"/>
                      <a:cs typeface="+mn-cs"/>
                    </a:rPr>
                    <a:t>First-strand synthesis with normal dNTPs</a:t>
                  </a:r>
                  <a:endParaRPr lang="en-US" sz="1400" b="1" dirty="0">
                    <a:solidFill>
                      <a:srgbClr val="000090"/>
                    </a:solidFill>
                    <a:latin typeface="Calibri"/>
                    <a:ea typeface="+mn-ea"/>
                    <a:cs typeface="+mn-cs"/>
                  </a:endParaRPr>
                </a:p>
              </p:txBody>
            </p:sp>
            <p:cxnSp>
              <p:nvCxnSpPr>
                <p:cNvPr id="31" name="Straight Arrow Connector 30"/>
                <p:cNvCxnSpPr>
                  <a:cxnSpLocks noChangeAspect="1"/>
                </p:cNvCxnSpPr>
                <p:nvPr/>
              </p:nvCxnSpPr>
              <p:spPr bwMode="auto">
                <a:xfrm rot="5400000">
                  <a:off x="2933326" y="1731479"/>
                  <a:ext cx="311637" cy="1826"/>
                </a:xfrm>
                <a:prstGeom prst="straightConnector1">
                  <a:avLst/>
                </a:prstGeom>
                <a:solidFill>
                  <a:schemeClr val="accent1"/>
                </a:solidFill>
                <a:ln w="15875" cap="flat" cmpd="sng" algn="ctr">
                  <a:solidFill>
                    <a:schemeClr val="tx1"/>
                  </a:solidFill>
                  <a:prstDash val="solid"/>
                  <a:round/>
                  <a:headEnd type="none" w="med" len="med"/>
                  <a:tailEnd type="triangle"/>
                </a:ln>
                <a:effectLst/>
              </p:spPr>
            </p:cxnSp>
          </p:grpSp>
          <p:grpSp>
            <p:nvGrpSpPr>
              <p:cNvPr id="25" name="Group 223"/>
              <p:cNvGrpSpPr/>
              <p:nvPr/>
            </p:nvGrpSpPr>
            <p:grpSpPr>
              <a:xfrm>
                <a:off x="1783723" y="1955800"/>
                <a:ext cx="2633472" cy="160111"/>
                <a:chOff x="1783723" y="1955800"/>
                <a:chExt cx="2633472" cy="160111"/>
              </a:xfrm>
            </p:grpSpPr>
            <p:cxnSp>
              <p:nvCxnSpPr>
                <p:cNvPr id="15" name="Straight Connector 14"/>
                <p:cNvCxnSpPr/>
                <p:nvPr/>
              </p:nvCxnSpPr>
              <p:spPr bwMode="auto">
                <a:xfrm>
                  <a:off x="1783723" y="2114323"/>
                  <a:ext cx="2633472" cy="1588"/>
                </a:xfrm>
                <a:prstGeom prst="line">
                  <a:avLst/>
                </a:prstGeom>
                <a:solidFill>
                  <a:schemeClr val="accent1"/>
                </a:solidFill>
                <a:ln w="28575" cap="flat" cmpd="sng" algn="ctr">
                  <a:solidFill>
                    <a:srgbClr val="008000"/>
                  </a:solidFill>
                  <a:prstDash val="solid"/>
                  <a:round/>
                  <a:headEnd type="none" w="med" len="med"/>
                  <a:tailEnd type="none" w="med" len="med"/>
                </a:ln>
                <a:effectLst/>
              </p:spPr>
            </p:cxnSp>
            <p:cxnSp>
              <p:nvCxnSpPr>
                <p:cNvPr id="14" name="Straight Connector 13"/>
                <p:cNvCxnSpPr/>
                <p:nvPr/>
              </p:nvCxnSpPr>
              <p:spPr bwMode="auto">
                <a:xfrm>
                  <a:off x="1942991" y="2021999"/>
                  <a:ext cx="2314937" cy="1588"/>
                </a:xfrm>
                <a:prstGeom prst="line">
                  <a:avLst/>
                </a:prstGeom>
                <a:solidFill>
                  <a:schemeClr val="accent1"/>
                </a:solidFill>
                <a:ln w="28575" cap="flat" cmpd="sng" algn="ctr">
                  <a:solidFill>
                    <a:srgbClr val="000090"/>
                  </a:solidFill>
                  <a:prstDash val="solid"/>
                  <a:round/>
                  <a:headEnd type="none" w="med" len="med"/>
                  <a:tailEnd type="none" w="med" len="med"/>
                </a:ln>
                <a:effectLst/>
              </p:spPr>
            </p:cxnSp>
            <p:sp>
              <p:nvSpPr>
                <p:cNvPr id="110" name="Rectangle 109"/>
                <p:cNvSpPr/>
                <p:nvPr/>
              </p:nvSpPr>
              <p:spPr bwMode="auto">
                <a:xfrm>
                  <a:off x="3009900" y="1955800"/>
                  <a:ext cx="152400" cy="889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0" fontAlgn="auto" hangingPunct="0">
                    <a:spcBef>
                      <a:spcPts val="0"/>
                    </a:spcBef>
                    <a:spcAft>
                      <a:spcPts val="0"/>
                    </a:spcAft>
                  </a:pPr>
                  <a:endParaRPr lang="en-US" sz="1800" dirty="0" smtClean="0">
                    <a:solidFill>
                      <a:srgbClr val="000000"/>
                    </a:solidFill>
                    <a:ea typeface="ＭＳ Ｐゴシック" pitchFamily="-109" charset="-128"/>
                    <a:cs typeface="+mn-cs"/>
                  </a:endParaRPr>
                </a:p>
              </p:txBody>
            </p:sp>
          </p:grpSp>
        </p:grpSp>
        <p:sp>
          <p:nvSpPr>
            <p:cNvPr id="160" name="TextBox 159"/>
            <p:cNvSpPr txBox="1"/>
            <p:nvPr/>
          </p:nvSpPr>
          <p:spPr>
            <a:xfrm>
              <a:off x="828675" y="1847850"/>
              <a:ext cx="1028700" cy="307777"/>
            </a:xfrm>
            <a:prstGeom prst="rect">
              <a:avLst/>
            </a:prstGeom>
            <a:noFill/>
          </p:spPr>
          <p:txBody>
            <a:bodyPr wrap="square" rtlCol="0">
              <a:spAutoFit/>
            </a:bodyPr>
            <a:lstStyle/>
            <a:p>
              <a:pPr algn="r" defTabSz="457200" fontAlgn="auto">
                <a:spcBef>
                  <a:spcPts val="0"/>
                </a:spcBef>
                <a:spcAft>
                  <a:spcPts val="0"/>
                </a:spcAft>
              </a:pPr>
              <a:r>
                <a:rPr lang="en-US" sz="1400" b="1" dirty="0" smtClean="0">
                  <a:solidFill>
                    <a:srgbClr val="000090"/>
                  </a:solidFill>
                  <a:latin typeface="Calibri"/>
                  <a:ea typeface="+mn-ea"/>
                  <a:cs typeface="+mn-cs"/>
                </a:rPr>
                <a:t>cDNA</a:t>
              </a:r>
              <a:endParaRPr lang="en-US" sz="1400" b="1" dirty="0">
                <a:solidFill>
                  <a:srgbClr val="000090"/>
                </a:solidFill>
                <a:latin typeface="Calibri"/>
                <a:ea typeface="+mn-ea"/>
                <a:cs typeface="+mn-cs"/>
              </a:endParaRPr>
            </a:p>
          </p:txBody>
        </p:sp>
      </p:grpSp>
      <p:grpSp>
        <p:nvGrpSpPr>
          <p:cNvPr id="147" name="Group 146"/>
          <p:cNvGrpSpPr/>
          <p:nvPr/>
        </p:nvGrpSpPr>
        <p:grpSpPr>
          <a:xfrm>
            <a:off x="0" y="6396038"/>
            <a:ext cx="9144000" cy="461962"/>
            <a:chOff x="0" y="6396038"/>
            <a:chExt cx="9144000" cy="461962"/>
          </a:xfrm>
        </p:grpSpPr>
        <p:sp>
          <p:nvSpPr>
            <p:cNvPr id="149" name="Rectangle 148"/>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52" name="TextBox 151"/>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154" name="TextBox 153"/>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
        <p:nvSpPr>
          <p:cNvPr id="26" name="TextBox 25"/>
          <p:cNvSpPr txBox="1"/>
          <p:nvPr/>
        </p:nvSpPr>
        <p:spPr>
          <a:xfrm>
            <a:off x="7686665" y="6093296"/>
            <a:ext cx="1450487" cy="276999"/>
          </a:xfrm>
          <a:prstGeom prst="rect">
            <a:avLst/>
          </a:prstGeom>
          <a:noFill/>
        </p:spPr>
        <p:txBody>
          <a:bodyPr wrap="none" rtlCol="0">
            <a:spAutoFit/>
          </a:bodyPr>
          <a:lstStyle/>
          <a:p>
            <a:r>
              <a:rPr lang="en-US" sz="1200" dirty="0" smtClean="0"/>
              <a:t>Slide from J. Levin</a:t>
            </a:r>
            <a:endParaRPr lang="en-US" sz="1200" dirty="0"/>
          </a:p>
        </p:txBody>
      </p:sp>
    </p:spTree>
    <p:extLst>
      <p:ext uri="{BB962C8B-B14F-4D97-AF65-F5344CB8AC3E}">
        <p14:creationId xmlns:p14="http://schemas.microsoft.com/office/powerpoint/2010/main" val="4260453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476672"/>
            <a:ext cx="7175963" cy="584776"/>
          </a:xfrm>
          <a:prstGeom prst="rect">
            <a:avLst/>
          </a:prstGeom>
          <a:noFill/>
        </p:spPr>
        <p:txBody>
          <a:bodyPr wrap="none" rtlCol="0">
            <a:spAutoFit/>
          </a:bodyPr>
          <a:lstStyle/>
          <a:p>
            <a:pPr defTabSz="457200" fontAlgn="auto">
              <a:spcBef>
                <a:spcPts val="0"/>
              </a:spcBef>
              <a:spcAft>
                <a:spcPts val="0"/>
              </a:spcAft>
            </a:pPr>
            <a:r>
              <a:rPr lang="en-US" sz="3200" dirty="0" smtClean="0">
                <a:solidFill>
                  <a:prstClr val="black"/>
                </a:solidFill>
                <a:latin typeface="Calibri"/>
                <a:ea typeface="+mn-ea"/>
                <a:cs typeface="+mn-cs"/>
              </a:rPr>
              <a:t>Overlapping UTRs from Opposite Strands</a:t>
            </a:r>
            <a:endParaRPr lang="en-US" sz="3200" dirty="0">
              <a:solidFill>
                <a:prstClr val="black"/>
              </a:solidFill>
              <a:latin typeface="Calibri"/>
              <a:ea typeface="+mn-ea"/>
              <a:cs typeface="+mn-cs"/>
            </a:endParaRPr>
          </a:p>
        </p:txBody>
      </p:sp>
      <p:pic>
        <p:nvPicPr>
          <p:cNvPr id="6" name="Picture 5"/>
          <p:cNvPicPr>
            <a:picLocks noChangeAspect="1"/>
          </p:cNvPicPr>
          <p:nvPr/>
        </p:nvPicPr>
        <p:blipFill>
          <a:blip r:embed="rId3"/>
          <a:stretch>
            <a:fillRect/>
          </a:stretch>
        </p:blipFill>
        <p:spPr>
          <a:xfrm>
            <a:off x="7440056" y="353306"/>
            <a:ext cx="1067904" cy="854323"/>
          </a:xfrm>
          <a:prstGeom prst="rect">
            <a:avLst/>
          </a:prstGeom>
        </p:spPr>
      </p:pic>
      <p:sp>
        <p:nvSpPr>
          <p:cNvPr id="8" name="TextBox 7"/>
          <p:cNvSpPr txBox="1"/>
          <p:nvPr/>
        </p:nvSpPr>
        <p:spPr>
          <a:xfrm>
            <a:off x="6767123" y="1239235"/>
            <a:ext cx="2253617" cy="523220"/>
          </a:xfrm>
          <a:prstGeom prst="rect">
            <a:avLst/>
          </a:prstGeom>
          <a:noFill/>
        </p:spPr>
        <p:txBody>
          <a:bodyPr wrap="none" rtlCol="0">
            <a:spAutoFit/>
          </a:bodyPr>
          <a:lstStyle/>
          <a:p>
            <a:pPr algn="ctr" defTabSz="457200" fontAlgn="auto">
              <a:spcBef>
                <a:spcPts val="0"/>
              </a:spcBef>
              <a:spcAft>
                <a:spcPts val="0"/>
              </a:spcAft>
            </a:pPr>
            <a:r>
              <a:rPr lang="en-US" sz="1400" i="1" dirty="0" err="1" smtClean="0">
                <a:solidFill>
                  <a:prstClr val="black"/>
                </a:solidFill>
                <a:latin typeface="Calibri"/>
                <a:ea typeface="+mn-ea"/>
                <a:cs typeface="+mn-cs"/>
              </a:rPr>
              <a:t>Schizosacharomyces</a:t>
            </a:r>
            <a:r>
              <a:rPr lang="en-US" sz="1400" i="1" dirty="0" smtClean="0">
                <a:solidFill>
                  <a:prstClr val="black"/>
                </a:solidFill>
                <a:latin typeface="Calibri"/>
                <a:ea typeface="+mn-ea"/>
                <a:cs typeface="+mn-cs"/>
              </a:rPr>
              <a:t> </a:t>
            </a:r>
            <a:r>
              <a:rPr lang="en-US" sz="1400" i="1" dirty="0" err="1" smtClean="0">
                <a:solidFill>
                  <a:prstClr val="black"/>
                </a:solidFill>
                <a:latin typeface="Calibri"/>
                <a:ea typeface="+mn-ea"/>
                <a:cs typeface="+mn-cs"/>
              </a:rPr>
              <a:t>pombe</a:t>
            </a:r>
            <a:endParaRPr lang="en-US" sz="1400" i="1" dirty="0" smtClean="0">
              <a:solidFill>
                <a:prstClr val="black"/>
              </a:solidFill>
              <a:latin typeface="Calibri"/>
              <a:ea typeface="+mn-ea"/>
              <a:cs typeface="+mn-cs"/>
            </a:endParaRPr>
          </a:p>
          <a:p>
            <a:pPr algn="ctr" defTabSz="457200" fontAlgn="auto">
              <a:spcBef>
                <a:spcPts val="0"/>
              </a:spcBef>
              <a:spcAft>
                <a:spcPts val="0"/>
              </a:spcAft>
            </a:pPr>
            <a:r>
              <a:rPr lang="en-US" sz="1400" dirty="0" smtClean="0">
                <a:solidFill>
                  <a:prstClr val="black"/>
                </a:solidFill>
                <a:latin typeface="Calibri"/>
                <a:ea typeface="+mn-ea"/>
                <a:cs typeface="+mn-cs"/>
              </a:rPr>
              <a:t>(fission yeast)</a:t>
            </a:r>
            <a:endParaRPr lang="en-US" sz="1400" dirty="0">
              <a:solidFill>
                <a:prstClr val="black"/>
              </a:solidFill>
              <a:latin typeface="Calibri"/>
              <a:ea typeface="+mn-ea"/>
              <a:cs typeface="+mn-cs"/>
            </a:endParaRPr>
          </a:p>
        </p:txBody>
      </p:sp>
      <p:grpSp>
        <p:nvGrpSpPr>
          <p:cNvPr id="10" name="Group 9"/>
          <p:cNvGrpSpPr/>
          <p:nvPr/>
        </p:nvGrpSpPr>
        <p:grpSpPr>
          <a:xfrm>
            <a:off x="395536" y="1772816"/>
            <a:ext cx="8394700" cy="3783560"/>
            <a:chOff x="368300" y="2007220"/>
            <a:chExt cx="8394700" cy="3783560"/>
          </a:xfrm>
        </p:grpSpPr>
        <p:pic>
          <p:nvPicPr>
            <p:cNvPr id="7" name="Picture 6" descr="Screen Shot 2012-09-17 at 3.01.1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00" y="2120480"/>
              <a:ext cx="8394700" cy="3670300"/>
            </a:xfrm>
            <a:prstGeom prst="rect">
              <a:avLst/>
            </a:prstGeom>
          </p:spPr>
        </p:pic>
        <p:sp>
          <p:nvSpPr>
            <p:cNvPr id="9" name="Rectangle 8"/>
            <p:cNvSpPr/>
            <p:nvPr/>
          </p:nvSpPr>
          <p:spPr>
            <a:xfrm>
              <a:off x="368300" y="2007220"/>
              <a:ext cx="731645" cy="6577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grpSp>
      <p:cxnSp>
        <p:nvCxnSpPr>
          <p:cNvPr id="11" name="Straight Arrow Connector 10"/>
          <p:cNvCxnSpPr/>
          <p:nvPr/>
        </p:nvCxnSpPr>
        <p:spPr>
          <a:xfrm flipH="1">
            <a:off x="3986582" y="4880230"/>
            <a:ext cx="3633785" cy="0"/>
          </a:xfrm>
          <a:prstGeom prst="straightConnector1">
            <a:avLst/>
          </a:prstGeom>
          <a:ln w="38100">
            <a:solidFill>
              <a:srgbClr val="00009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1852173" y="4639624"/>
            <a:ext cx="1287700" cy="0"/>
          </a:xfrm>
          <a:prstGeom prst="straightConnector1">
            <a:avLst/>
          </a:prstGeom>
          <a:ln w="38100">
            <a:solidFill>
              <a:srgbClr val="000090"/>
            </a:solidFill>
            <a:headEnd type="none"/>
            <a:tailEnd type="triangle" w="lg" len="lg"/>
          </a:ln>
        </p:spPr>
        <p:style>
          <a:lnRef idx="2">
            <a:schemeClr val="accent1"/>
          </a:lnRef>
          <a:fillRef idx="0">
            <a:schemeClr val="accent1"/>
          </a:fillRef>
          <a:effectRef idx="1">
            <a:schemeClr val="accent1"/>
          </a:effectRef>
          <a:fontRef idx="minor">
            <a:schemeClr val="tx1"/>
          </a:fontRef>
        </p:style>
      </p:cxnSp>
      <p:grpSp>
        <p:nvGrpSpPr>
          <p:cNvPr id="12" name="Group 11"/>
          <p:cNvGrpSpPr/>
          <p:nvPr/>
        </p:nvGrpSpPr>
        <p:grpSpPr>
          <a:xfrm>
            <a:off x="0" y="6396038"/>
            <a:ext cx="9144000" cy="461962"/>
            <a:chOff x="0" y="6396038"/>
            <a:chExt cx="9144000" cy="461962"/>
          </a:xfrm>
        </p:grpSpPr>
        <p:sp>
          <p:nvSpPr>
            <p:cNvPr id="13" name="Rectangle 12"/>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5" name="TextBox 14"/>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16" name="TextBox 15"/>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352972132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normAutofit/>
          </a:bodyPr>
          <a:lstStyle/>
          <a:p>
            <a:r>
              <a:rPr lang="en-US" sz="3200" dirty="0" smtClean="0"/>
              <a:t>Antisense-dominated Transcription</a:t>
            </a:r>
            <a:endParaRPr lang="en-US" sz="3200" dirty="0"/>
          </a:p>
        </p:txBody>
      </p:sp>
      <p:pic>
        <p:nvPicPr>
          <p:cNvPr id="5" name="Picture 4" descr="Screen shot 2011-11-09 at 12.42.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28"/>
            <a:ext cx="9144000" cy="5094659"/>
          </a:xfrm>
          <a:prstGeom prst="rect">
            <a:avLst/>
          </a:prstGeom>
        </p:spPr>
      </p:pic>
      <p:pic>
        <p:nvPicPr>
          <p:cNvPr id="4" name="Picture 3"/>
          <p:cNvPicPr>
            <a:picLocks noChangeAspect="1"/>
          </p:cNvPicPr>
          <p:nvPr/>
        </p:nvPicPr>
        <p:blipFill>
          <a:blip r:embed="rId4"/>
          <a:stretch>
            <a:fillRect/>
          </a:stretch>
        </p:blipFill>
        <p:spPr>
          <a:xfrm>
            <a:off x="28238" y="5472608"/>
            <a:ext cx="1067904" cy="854323"/>
          </a:xfrm>
          <a:prstGeom prst="rect">
            <a:avLst/>
          </a:prstGeom>
        </p:spPr>
      </p:pic>
      <p:sp>
        <p:nvSpPr>
          <p:cNvPr id="7" name="Rectangle 6"/>
          <p:cNvSpPr/>
          <p:nvPr/>
        </p:nvSpPr>
        <p:spPr>
          <a:xfrm>
            <a:off x="3333911" y="3995445"/>
            <a:ext cx="2346085" cy="8114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Calibri"/>
            </a:endParaRPr>
          </a:p>
        </p:txBody>
      </p:sp>
      <p:cxnSp>
        <p:nvCxnSpPr>
          <p:cNvPr id="8" name="Straight Arrow Connector 7"/>
          <p:cNvCxnSpPr/>
          <p:nvPr/>
        </p:nvCxnSpPr>
        <p:spPr>
          <a:xfrm flipH="1">
            <a:off x="5838754" y="4705992"/>
            <a:ext cx="2681240" cy="0"/>
          </a:xfrm>
          <a:prstGeom prst="straightConnector1">
            <a:avLst/>
          </a:prstGeom>
          <a:ln w="38100">
            <a:solidFill>
              <a:srgbClr val="00009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3845463" y="4704522"/>
            <a:ext cx="1651778" cy="0"/>
          </a:xfrm>
          <a:prstGeom prst="straightConnector1">
            <a:avLst/>
          </a:prstGeom>
          <a:ln w="38100">
            <a:solidFill>
              <a:srgbClr val="00009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2222607" y="4701582"/>
            <a:ext cx="1310265" cy="0"/>
          </a:xfrm>
          <a:prstGeom prst="straightConnector1">
            <a:avLst/>
          </a:prstGeom>
          <a:ln w="38100">
            <a:solidFill>
              <a:srgbClr val="00009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1970727" y="1960832"/>
            <a:ext cx="1562145" cy="0"/>
          </a:xfrm>
          <a:prstGeom prst="straightConnector1">
            <a:avLst/>
          </a:prstGeom>
          <a:ln w="38100">
            <a:solidFill>
              <a:schemeClr val="accent2">
                <a:lumMod val="75000"/>
              </a:schemeClr>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5679997" y="1960832"/>
            <a:ext cx="3006803" cy="0"/>
          </a:xfrm>
          <a:prstGeom prst="straightConnector1">
            <a:avLst/>
          </a:prstGeom>
          <a:ln w="38100">
            <a:solidFill>
              <a:schemeClr val="accent2">
                <a:lumMod val="75000"/>
              </a:schemeClr>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774903" y="2113232"/>
            <a:ext cx="1722338" cy="0"/>
          </a:xfrm>
          <a:prstGeom prst="straightConnector1">
            <a:avLst/>
          </a:prstGeom>
          <a:ln w="38100">
            <a:solidFill>
              <a:schemeClr val="accent2">
                <a:lumMod val="75000"/>
              </a:schemeClr>
            </a:solidFill>
            <a:headEnd type="none"/>
            <a:tailEnd type="triangle" w="lg" len="lg"/>
          </a:ln>
        </p:spPr>
        <p:style>
          <a:lnRef idx="2">
            <a:schemeClr val="accent1"/>
          </a:lnRef>
          <a:fillRef idx="0">
            <a:schemeClr val="accent1"/>
          </a:fillRef>
          <a:effectRef idx="1">
            <a:schemeClr val="accent1"/>
          </a:effectRef>
          <a:fontRef idx="minor">
            <a:schemeClr val="tx1"/>
          </a:fontRef>
        </p:style>
      </p:cxnSp>
      <p:grpSp>
        <p:nvGrpSpPr>
          <p:cNvPr id="20" name="Group 19"/>
          <p:cNvGrpSpPr/>
          <p:nvPr/>
        </p:nvGrpSpPr>
        <p:grpSpPr>
          <a:xfrm>
            <a:off x="0" y="6396038"/>
            <a:ext cx="9144000" cy="461962"/>
            <a:chOff x="0" y="6396038"/>
            <a:chExt cx="9144000" cy="461962"/>
          </a:xfrm>
        </p:grpSpPr>
        <p:sp>
          <p:nvSpPr>
            <p:cNvPr id="21" name="Rectangle 20"/>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2" name="TextBox 21"/>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23" name="TextBox 22"/>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2664490781"/>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315416"/>
            <a:ext cx="8229600" cy="1143000"/>
          </a:xfrm>
        </p:spPr>
        <p:txBody>
          <a:bodyPr>
            <a:normAutofit/>
          </a:bodyPr>
          <a:lstStyle/>
          <a:p>
            <a:r>
              <a:rPr lang="en-US" sz="3200" dirty="0" smtClean="0"/>
              <a:t>Trinity output: </a:t>
            </a:r>
            <a:r>
              <a:rPr lang="en-US" sz="3200" dirty="0" smtClean="0"/>
              <a:t>a </a:t>
            </a:r>
            <a:r>
              <a:rPr lang="en-US" sz="3200" dirty="0" smtClean="0"/>
              <a:t>multi-</a:t>
            </a:r>
            <a:r>
              <a:rPr lang="en-US" sz="3200" dirty="0" err="1" smtClean="0"/>
              <a:t>fasta</a:t>
            </a:r>
            <a:r>
              <a:rPr lang="en-US" sz="3200" dirty="0" smtClean="0"/>
              <a:t> file</a:t>
            </a:r>
            <a:endParaRPr lang="en-US" sz="3200" dirty="0"/>
          </a:p>
        </p:txBody>
      </p:sp>
      <p:pic>
        <p:nvPicPr>
          <p:cNvPr id="4" name="Picture 3" descr="Screen Shot 2012-10-21 at 8.10.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548680"/>
            <a:ext cx="5603957" cy="5834708"/>
          </a:xfrm>
          <a:prstGeom prst="rect">
            <a:avLst/>
          </a:prstGeom>
        </p:spPr>
      </p:pic>
      <p:grpSp>
        <p:nvGrpSpPr>
          <p:cNvPr id="5" name="Group 4"/>
          <p:cNvGrpSpPr/>
          <p:nvPr/>
        </p:nvGrpSpPr>
        <p:grpSpPr>
          <a:xfrm>
            <a:off x="0" y="6396038"/>
            <a:ext cx="9144000" cy="461962"/>
            <a:chOff x="0" y="6396038"/>
            <a:chExt cx="9144000" cy="461962"/>
          </a:xfrm>
        </p:grpSpPr>
        <p:sp>
          <p:nvSpPr>
            <p:cNvPr id="6" name="Rectangle 5"/>
            <p:cNvSpPr/>
            <p:nvPr/>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extBox 6"/>
            <p:cNvSpPr txBox="1">
              <a:spLocks noChangeArrowheads="1"/>
            </p:cNvSpPr>
            <p:nvPr/>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Module</a:t>
              </a:r>
            </a:p>
          </p:txBody>
        </p:sp>
        <p:sp>
          <p:nvSpPr>
            <p:cNvPr id="8" name="TextBox 7"/>
            <p:cNvSpPr txBox="1"/>
            <p:nvPr/>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grpSp>
    </p:spTree>
    <p:extLst>
      <p:ext uri="{BB962C8B-B14F-4D97-AF65-F5344CB8AC3E}">
        <p14:creationId xmlns:p14="http://schemas.microsoft.com/office/powerpoint/2010/main" val="3086836084"/>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bt0510-421-F1.gif"/>
          <p:cNvPicPr>
            <a:picLocks noChangeAspect="1"/>
          </p:cNvPicPr>
          <p:nvPr/>
        </p:nvPicPr>
        <p:blipFill>
          <a:blip r:embed="rId3"/>
          <a:stretch>
            <a:fillRect/>
          </a:stretch>
        </p:blipFill>
        <p:spPr>
          <a:xfrm>
            <a:off x="646920" y="508000"/>
            <a:ext cx="7884492" cy="6017551"/>
          </a:xfrm>
          <a:prstGeom prst="rect">
            <a:avLst/>
          </a:prstGeom>
        </p:spPr>
      </p:pic>
      <p:sp>
        <p:nvSpPr>
          <p:cNvPr id="6" name="TextBox 5"/>
          <p:cNvSpPr txBox="1"/>
          <p:nvPr/>
        </p:nvSpPr>
        <p:spPr>
          <a:xfrm>
            <a:off x="1169314" y="14214"/>
            <a:ext cx="7213483" cy="461665"/>
          </a:xfrm>
          <a:prstGeom prst="rect">
            <a:avLst/>
          </a:prstGeom>
          <a:noFill/>
        </p:spPr>
        <p:txBody>
          <a:bodyPr wrap="none" rtlCol="0">
            <a:spAutoFit/>
          </a:bodyPr>
          <a:lstStyle/>
          <a:p>
            <a:r>
              <a:rPr lang="en-US" b="1" dirty="0" smtClean="0"/>
              <a:t>Transcript Reconstruction from RNA-</a:t>
            </a:r>
            <a:r>
              <a:rPr lang="en-US" b="1" dirty="0" err="1" smtClean="0"/>
              <a:t>Seq</a:t>
            </a:r>
            <a:r>
              <a:rPr lang="en-US" b="1" dirty="0" smtClean="0"/>
              <a:t> Reads</a:t>
            </a:r>
            <a:endParaRPr lang="en-US" b="1" dirty="0"/>
          </a:p>
        </p:txBody>
      </p:sp>
      <p:sp>
        <p:nvSpPr>
          <p:cNvPr id="8" name="Rectangle 7"/>
          <p:cNvSpPr/>
          <p:nvPr/>
        </p:nvSpPr>
        <p:spPr>
          <a:xfrm>
            <a:off x="5573059" y="1840463"/>
            <a:ext cx="3570940" cy="468488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413851" y="5407204"/>
            <a:ext cx="1310919" cy="7783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4311579"/>
            <a:ext cx="5831441" cy="22137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45286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bt0510-421-F1.gif"/>
          <p:cNvPicPr>
            <a:picLocks noChangeAspect="1"/>
          </p:cNvPicPr>
          <p:nvPr/>
        </p:nvPicPr>
        <p:blipFill>
          <a:blip r:embed="rId3"/>
          <a:stretch>
            <a:fillRect/>
          </a:stretch>
        </p:blipFill>
        <p:spPr>
          <a:xfrm>
            <a:off x="646920" y="508000"/>
            <a:ext cx="7884492" cy="6017551"/>
          </a:xfrm>
          <a:prstGeom prst="rect">
            <a:avLst/>
          </a:prstGeom>
        </p:spPr>
      </p:pic>
      <p:sp>
        <p:nvSpPr>
          <p:cNvPr id="6" name="TextBox 5"/>
          <p:cNvSpPr txBox="1"/>
          <p:nvPr/>
        </p:nvSpPr>
        <p:spPr>
          <a:xfrm>
            <a:off x="1169314" y="14214"/>
            <a:ext cx="7213483" cy="461665"/>
          </a:xfrm>
          <a:prstGeom prst="rect">
            <a:avLst/>
          </a:prstGeom>
          <a:noFill/>
        </p:spPr>
        <p:txBody>
          <a:bodyPr wrap="none" rtlCol="0">
            <a:spAutoFit/>
          </a:bodyPr>
          <a:lstStyle/>
          <a:p>
            <a:r>
              <a:rPr lang="en-US" b="1" dirty="0" smtClean="0"/>
              <a:t>Transcript Reconstruction from RNA-</a:t>
            </a:r>
            <a:r>
              <a:rPr lang="en-US" b="1" dirty="0" err="1" smtClean="0"/>
              <a:t>Seq</a:t>
            </a:r>
            <a:r>
              <a:rPr lang="en-US" b="1" dirty="0" smtClean="0"/>
              <a:t> Reads</a:t>
            </a:r>
            <a:endParaRPr lang="en-US" b="1" dirty="0"/>
          </a:p>
        </p:txBody>
      </p:sp>
      <p:sp>
        <p:nvSpPr>
          <p:cNvPr id="8" name="Rectangle 7"/>
          <p:cNvSpPr/>
          <p:nvPr/>
        </p:nvSpPr>
        <p:spPr>
          <a:xfrm>
            <a:off x="5573059" y="1912471"/>
            <a:ext cx="3570940" cy="46128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413851" y="5407204"/>
            <a:ext cx="1310919" cy="7783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54701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bt0510-421-F1.gif"/>
          <p:cNvPicPr>
            <a:picLocks noChangeAspect="1"/>
          </p:cNvPicPr>
          <p:nvPr/>
        </p:nvPicPr>
        <p:blipFill>
          <a:blip r:embed="rId3"/>
          <a:stretch>
            <a:fillRect/>
          </a:stretch>
        </p:blipFill>
        <p:spPr>
          <a:xfrm>
            <a:off x="646920" y="508000"/>
            <a:ext cx="7884492" cy="6017551"/>
          </a:xfrm>
          <a:prstGeom prst="rect">
            <a:avLst/>
          </a:prstGeom>
        </p:spPr>
      </p:pic>
      <p:sp>
        <p:nvSpPr>
          <p:cNvPr id="6" name="TextBox 5"/>
          <p:cNvSpPr txBox="1"/>
          <p:nvPr/>
        </p:nvSpPr>
        <p:spPr>
          <a:xfrm>
            <a:off x="1169314" y="14214"/>
            <a:ext cx="7213483" cy="461665"/>
          </a:xfrm>
          <a:prstGeom prst="rect">
            <a:avLst/>
          </a:prstGeom>
          <a:noFill/>
        </p:spPr>
        <p:txBody>
          <a:bodyPr wrap="none" rtlCol="0">
            <a:spAutoFit/>
          </a:bodyPr>
          <a:lstStyle/>
          <a:p>
            <a:r>
              <a:rPr lang="en-US" b="1" dirty="0" smtClean="0"/>
              <a:t>Transcript Reconstruction from RNA-</a:t>
            </a:r>
            <a:r>
              <a:rPr lang="en-US" b="1" dirty="0" err="1" smtClean="0"/>
              <a:t>Seq</a:t>
            </a:r>
            <a:r>
              <a:rPr lang="en-US" b="1" dirty="0" smtClean="0"/>
              <a:t> Reads</a:t>
            </a:r>
            <a:endParaRPr lang="en-US" b="1" dirty="0"/>
          </a:p>
        </p:txBody>
      </p:sp>
      <p:sp>
        <p:nvSpPr>
          <p:cNvPr id="9" name="Rectangle 8"/>
          <p:cNvSpPr/>
          <p:nvPr/>
        </p:nvSpPr>
        <p:spPr>
          <a:xfrm>
            <a:off x="3413851" y="5407204"/>
            <a:ext cx="1310919" cy="7783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6087485" y="2146093"/>
            <a:ext cx="787395" cy="369332"/>
          </a:xfrm>
          <a:prstGeom prst="rect">
            <a:avLst/>
          </a:prstGeom>
          <a:noFill/>
        </p:spPr>
        <p:txBody>
          <a:bodyPr wrap="none" rtlCol="0">
            <a:spAutoFit/>
          </a:bodyPr>
          <a:lstStyle/>
          <a:p>
            <a:r>
              <a:rPr lang="en-US" dirty="0" smtClean="0"/>
              <a:t>Trinity</a:t>
            </a:r>
            <a:endParaRPr lang="en-US" dirty="0"/>
          </a:p>
        </p:txBody>
      </p:sp>
      <p:sp>
        <p:nvSpPr>
          <p:cNvPr id="2" name="TextBox 1"/>
          <p:cNvSpPr txBox="1"/>
          <p:nvPr/>
        </p:nvSpPr>
        <p:spPr>
          <a:xfrm>
            <a:off x="6350254" y="4438172"/>
            <a:ext cx="780457" cy="369332"/>
          </a:xfrm>
          <a:prstGeom prst="rect">
            <a:avLst/>
          </a:prstGeom>
          <a:noFill/>
        </p:spPr>
        <p:txBody>
          <a:bodyPr wrap="none" rtlCol="0">
            <a:spAutoFit/>
          </a:bodyPr>
          <a:lstStyle/>
          <a:p>
            <a:r>
              <a:rPr lang="en-US" dirty="0" smtClean="0"/>
              <a:t>GMAP</a:t>
            </a:r>
            <a:endParaRPr lang="en-US" dirty="0"/>
          </a:p>
        </p:txBody>
      </p:sp>
      <p:sp>
        <p:nvSpPr>
          <p:cNvPr id="14" name="Rectangle 13"/>
          <p:cNvSpPr/>
          <p:nvPr/>
        </p:nvSpPr>
        <p:spPr>
          <a:xfrm>
            <a:off x="8248749" y="3503619"/>
            <a:ext cx="641569" cy="29365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375212" y="2170070"/>
            <a:ext cx="4867677" cy="4355481"/>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76231" y="2126348"/>
            <a:ext cx="4618000" cy="4551603"/>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169314" y="3162125"/>
            <a:ext cx="3708831" cy="1384995"/>
          </a:xfrm>
          <a:prstGeom prst="rect">
            <a:avLst/>
          </a:prstGeom>
          <a:solidFill>
            <a:srgbClr val="FFFFFF">
              <a:alpha val="65000"/>
            </a:srgbClr>
          </a:solidFill>
        </p:spPr>
        <p:txBody>
          <a:bodyPr wrap="square" rtlCol="0">
            <a:spAutoFit/>
          </a:bodyPr>
          <a:lstStyle/>
          <a:p>
            <a:pPr algn="ctr"/>
            <a:r>
              <a:rPr lang="en-US" sz="2800" b="1" dirty="0" smtClean="0">
                <a:solidFill>
                  <a:srgbClr val="660066"/>
                </a:solidFill>
              </a:rPr>
              <a:t>Non-model organisms:</a:t>
            </a:r>
          </a:p>
          <a:p>
            <a:pPr algn="ctr"/>
            <a:r>
              <a:rPr lang="en-US" sz="2800" b="1" dirty="0" smtClean="0">
                <a:solidFill>
                  <a:srgbClr val="660066"/>
                </a:solidFill>
              </a:rPr>
              <a:t> “I don’t have a reference genome!”</a:t>
            </a:r>
            <a:endParaRPr lang="en-US" sz="2800" b="1" dirty="0">
              <a:solidFill>
                <a:srgbClr val="660066"/>
              </a:solidFill>
            </a:endParaRPr>
          </a:p>
        </p:txBody>
      </p:sp>
      <p:sp>
        <p:nvSpPr>
          <p:cNvPr id="19" name="Rectangle 18"/>
          <p:cNvSpPr/>
          <p:nvPr/>
        </p:nvSpPr>
        <p:spPr>
          <a:xfrm>
            <a:off x="5573059" y="1912471"/>
            <a:ext cx="3570940" cy="46128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050576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9969</TotalTime>
  <Words>5085</Words>
  <Application>Microsoft Macintosh PowerPoint</Application>
  <PresentationFormat>On-screen Show (4:3)</PresentationFormat>
  <Paragraphs>831</Paragraphs>
  <Slides>65</Slides>
  <Notes>58</Notes>
  <HiddenSlides>0</HiddenSlides>
  <MMClips>0</MMClips>
  <ScaleCrop>false</ScaleCrop>
  <HeadingPairs>
    <vt:vector size="4" baseType="variant">
      <vt:variant>
        <vt:lpstr>Theme</vt:lpstr>
      </vt:variant>
      <vt:variant>
        <vt:i4>2</vt:i4>
      </vt:variant>
      <vt:variant>
        <vt:lpstr>Slide Titles</vt:lpstr>
      </vt:variant>
      <vt:variant>
        <vt:i4>65</vt:i4>
      </vt:variant>
    </vt:vector>
  </HeadingPairs>
  <TitlesOfParts>
    <vt:vector size="67" baseType="lpstr">
      <vt:lpstr>Office Theme</vt:lpstr>
      <vt:lpstr>1_Office Theme</vt:lpstr>
      <vt:lpstr>Canadian Bioinformatics Workshops</vt:lpstr>
      <vt:lpstr>PowerPoint Presentation</vt:lpstr>
      <vt:lpstr>PowerPoint Presentation</vt:lpstr>
      <vt:lpstr>Learning Objectives of Module</vt:lpstr>
      <vt:lpstr>Assembly Required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Sequence Assembly via De Bruijn Graphs</vt:lpstr>
      <vt:lpstr>Sequence Assembly via De Bruijn Graphs</vt:lpstr>
      <vt:lpstr>Sequence Assembly via De Bruijn Graphs</vt:lpstr>
      <vt:lpstr>Sequence Assembly via De Bruijn Graphs</vt:lpstr>
      <vt:lpstr>Sequence Assembly via De Bruijn Graphs</vt:lpstr>
      <vt:lpstr>Sequence Assembly via De Bruijn Graphs</vt:lpstr>
      <vt:lpstr>Sequence Assembly via De Bruijn Graphs</vt:lpstr>
      <vt:lpstr>PowerPoint Presentation</vt:lpstr>
      <vt:lpstr>PowerPoint Presentation</vt:lpstr>
      <vt:lpstr>Contrasting Genome and Transcriptome De novo Assembly</vt:lpstr>
      <vt:lpstr>Trinity Aggregates Isolated Transcript Graphs</vt:lpstr>
      <vt:lpstr>PowerPoint Presentation</vt:lpstr>
      <vt:lpstr>Inchworm Algorithm</vt:lpstr>
      <vt:lpstr>Inchworm Algorithm</vt:lpstr>
      <vt:lpstr>Inchworm Algorithm</vt:lpstr>
      <vt:lpstr>Inchworm Algorithm</vt:lpstr>
      <vt:lpstr>Inchworm Algorithm</vt:lpstr>
      <vt:lpstr>Inchworm Algorithm</vt:lpstr>
      <vt:lpstr>Inchworm Algorithm</vt:lpstr>
      <vt:lpstr>PowerPoint Presentation</vt:lpstr>
      <vt:lpstr>PowerPoint Presentation</vt:lpstr>
      <vt:lpstr>PowerPoint Presentation</vt:lpstr>
      <vt:lpstr>PowerPoint Presentation</vt:lpstr>
      <vt:lpstr>PowerPoint Presentation</vt:lpstr>
      <vt:lpstr>PowerPoint Presentation</vt:lpstr>
      <vt:lpstr>Inchworm Contigs from Alt-Spliced Transcripts</vt:lpstr>
      <vt:lpstr>Inchworm Contigs from Alt-Spliced Transcripts</vt:lpstr>
      <vt:lpstr>Inchworm Contigs from Alt-Spliced Transcripts</vt:lpstr>
      <vt:lpstr>Inchworm Contigs from Alt-Spliced Transcripts</vt:lpstr>
      <vt:lpstr>Inchworm Contigs from Alt-Spliced Transcripts</vt:lpstr>
      <vt:lpstr>Chrysalis Re-groups Related Inchworm Contigs</vt:lpstr>
      <vt:lpstr>PowerPoint Presentation</vt:lpstr>
      <vt:lpstr>Thousands of Chrysalis Clusters</vt:lpstr>
      <vt:lpstr>PowerPoint Presentation</vt:lpstr>
      <vt:lpstr>Butterfly Example 1:  Reconstruction of Alternatively Spliced Transcripts</vt:lpstr>
      <vt:lpstr>Reconstruction of Alternatively Spliced Transcripts</vt:lpstr>
      <vt:lpstr>Reconstruction of Alternatively Spliced Transcripts</vt:lpstr>
      <vt:lpstr>Reconstruction of Alternatively Spliced Transcripts</vt:lpstr>
      <vt:lpstr>Teasing Apart Transcripts of Paralogous Genes</vt:lpstr>
      <vt:lpstr>Teasing Apart Transcripts of Paralogous Genes</vt:lpstr>
      <vt:lpstr>Strand-specific RNA-Seq is Preferred</vt:lpstr>
      <vt:lpstr>PowerPoint Presentation</vt:lpstr>
      <vt:lpstr>PowerPoint Presentation</vt:lpstr>
      <vt:lpstr>Antisense-dominated Transcription</vt:lpstr>
      <vt:lpstr>Trinity output: a multi-fasta file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Brian</cp:lastModifiedBy>
  <cp:revision>687</cp:revision>
  <dcterms:created xsi:type="dcterms:W3CDTF">2010-04-21T18:53:51Z</dcterms:created>
  <dcterms:modified xsi:type="dcterms:W3CDTF">2017-07-07T01:41:08Z</dcterms:modified>
</cp:coreProperties>
</file>