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9" r:id="rId18"/>
    <p:sldId id="275" r:id="rId19"/>
    <p:sldId id="276" r:id="rId20"/>
    <p:sldId id="277" r:id="rId21"/>
    <p:sldId id="278" r:id="rId22"/>
    <p:sldId id="280" r:id="rId23"/>
    <p:sldId id="281" r:id="rId2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933" autoAdjust="0"/>
  </p:normalViewPr>
  <p:slideViewPr>
    <p:cSldViewPr snapToGrid="0" showGuides="1">
      <p:cViewPr varScale="1">
        <p:scale>
          <a:sx n="104" d="100"/>
          <a:sy n="104" d="100"/>
        </p:scale>
        <p:origin x="17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DE5BF-01EA-4220-870F-CA6D6C3BEB64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D716B-2257-43E1-B617-F4D0262A45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3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DNA</a:t>
            </a:r>
            <a:r>
              <a:rPr lang="zh-TW" altLang="en-US" dirty="0" smtClean="0"/>
              <a:t>主要在細胞核內，所以需要將細胞膜打破讓</a:t>
            </a:r>
            <a:r>
              <a:rPr lang="en-US" altLang="zh-TW" dirty="0" smtClean="0"/>
              <a:t>DNA</a:t>
            </a:r>
            <a:r>
              <a:rPr lang="zh-TW" altLang="en-US" dirty="0" smtClean="0"/>
              <a:t>流出來</a:t>
            </a:r>
            <a:endParaRPr lang="en-US" altLang="zh-TW" dirty="0" smtClean="0"/>
          </a:p>
          <a:p>
            <a:r>
              <a:rPr lang="zh-TW" altLang="en-US" dirty="0" smtClean="0"/>
              <a:t>因為我們需要的是</a:t>
            </a:r>
            <a:r>
              <a:rPr lang="en-US" altLang="zh-TW" dirty="0" smtClean="0"/>
              <a:t>DNA</a:t>
            </a:r>
            <a:r>
              <a:rPr lang="zh-TW" altLang="en-US" dirty="0" smtClean="0"/>
              <a:t>所以會加入</a:t>
            </a:r>
            <a:r>
              <a:rPr lang="en-US" altLang="zh-TW" b="1" dirty="0" smtClean="0"/>
              <a:t>Proteins K</a:t>
            </a:r>
            <a:r>
              <a:rPr lang="zh-TW" altLang="en-US" b="1" dirty="0" smtClean="0"/>
              <a:t>去除蛋白質</a:t>
            </a:r>
            <a:endParaRPr lang="en-US" altLang="zh-TW" b="1" dirty="0" smtClean="0"/>
          </a:p>
          <a:p>
            <a:r>
              <a:rPr lang="en-US" altLang="zh-TW" dirty="0" smtClean="0"/>
              <a:t>DNA is primarily located in the cell nucleus, so the cell membrane must be broken to release the DNA.</a:t>
            </a:r>
          </a:p>
          <a:p>
            <a:r>
              <a:rPr lang="en-US" altLang="zh-TW" dirty="0" smtClean="0"/>
              <a:t>Since we only need the DNA, Proteinase K is added to remove proteins.</a:t>
            </a:r>
          </a:p>
          <a:p>
            <a:r>
              <a:rPr lang="en-US" altLang="zh-TW" dirty="0" smtClean="0"/>
              <a:t>DNA</a:t>
            </a:r>
            <a:r>
              <a:rPr lang="zh-TW" altLang="en-US" dirty="0" smtClean="0"/>
              <a:t>是親水性的，所以加入酒精使</a:t>
            </a:r>
            <a:r>
              <a:rPr lang="en-US" altLang="zh-TW" dirty="0" smtClean="0"/>
              <a:t>DNA</a:t>
            </a:r>
            <a:r>
              <a:rPr lang="zh-TW" altLang="en-US" dirty="0" smtClean="0"/>
              <a:t>沉澱出來</a:t>
            </a:r>
            <a:endParaRPr lang="en-US" altLang="zh-TW" dirty="0" smtClean="0"/>
          </a:p>
          <a:p>
            <a:r>
              <a:rPr lang="zh-TW" altLang="en-US" dirty="0" smtClean="0"/>
              <a:t>之後用</a:t>
            </a:r>
            <a:r>
              <a:rPr lang="en-US" altLang="zh-TW" dirty="0" smtClean="0"/>
              <a:t>wash</a:t>
            </a:r>
            <a:r>
              <a:rPr lang="zh-TW" altLang="en-US" dirty="0" smtClean="0"/>
              <a:t> 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把雜質洗掉將</a:t>
            </a:r>
            <a:r>
              <a:rPr lang="en-US" altLang="zh-TW" dirty="0" smtClean="0"/>
              <a:t>DNA</a:t>
            </a:r>
            <a:r>
              <a:rPr lang="zh-TW" altLang="en-US" dirty="0" smtClean="0"/>
              <a:t>純化出來再保存再</a:t>
            </a:r>
            <a:r>
              <a:rPr lang="en-US" altLang="zh-TW" dirty="0" smtClean="0"/>
              <a:t>TE buffer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r>
              <a:rPr lang="en-US" altLang="zh-TW" dirty="0" smtClean="0"/>
              <a:t>DNA is hydrophilic, so alcohol is added to precipitate the DNA.</a:t>
            </a:r>
          </a:p>
          <a:p>
            <a:r>
              <a:rPr lang="en-US" altLang="zh-TW" dirty="0" smtClean="0"/>
              <a:t>Afterward, a wash buffer is used to remove impurities and purify the DNA, which is then stored in TE buffer.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716B-2257-43E1-B617-F4D0262A453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76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這個是</a:t>
            </a:r>
            <a:r>
              <a:rPr lang="en-US" altLang="zh-TW" dirty="0" smtClean="0"/>
              <a:t>col7A1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PRIMER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PAPER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716B-2257-43E1-B617-F4D0262A45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2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Confirm the gene name and NM.</a:t>
            </a:r>
          </a:p>
          <a:p>
            <a:r>
              <a:rPr lang="en-US" altLang="zh-TW" dirty="0" smtClean="0"/>
              <a:t>Find the corresponding gene in </a:t>
            </a:r>
            <a:r>
              <a:rPr lang="en-US" altLang="zh-TW" dirty="0" err="1" smtClean="0"/>
              <a:t>Ensembl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716B-2257-43E1-B617-F4D0262A45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10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確認</a:t>
            </a:r>
            <a:r>
              <a:rPr lang="en-US" altLang="zh-TW" dirty="0" smtClean="0"/>
              <a:t>PRIMER</a:t>
            </a:r>
            <a:r>
              <a:rPr lang="zh-TW" altLang="en-US" dirty="0" smtClean="0"/>
              <a:t>有沒有亂黏</a:t>
            </a:r>
            <a:endParaRPr lang="en-US" altLang="zh-TW" dirty="0" smtClean="0"/>
          </a:p>
          <a:p>
            <a:r>
              <a:rPr lang="en-US" altLang="zh-TW" dirty="0" smtClean="0"/>
              <a:t>Check if the primer is improperly bound.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716B-2257-43E1-B617-F4D0262A453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2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將定序完的序列丟到</a:t>
            </a:r>
            <a:r>
              <a:rPr lang="en-US" altLang="zh-TW" dirty="0" err="1" smtClean="0"/>
              <a:t>SnapGene</a:t>
            </a:r>
            <a:r>
              <a:rPr lang="zh-TW" altLang="en-US" dirty="0" smtClean="0"/>
              <a:t>看是否有突變</a:t>
            </a:r>
            <a:endParaRPr lang="en-US" altLang="zh-TW" dirty="0" smtClean="0"/>
          </a:p>
          <a:p>
            <a:r>
              <a:rPr lang="en-US" altLang="zh-TW" dirty="0" smtClean="0"/>
              <a:t>Upload the sequenced data to </a:t>
            </a:r>
            <a:r>
              <a:rPr lang="en-US" altLang="zh-TW" dirty="0" err="1" smtClean="0"/>
              <a:t>SnapGene</a:t>
            </a:r>
            <a:r>
              <a:rPr lang="en-US" altLang="zh-TW" dirty="0" smtClean="0"/>
              <a:t> to check for mutations.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716B-2257-43E1-B617-F4D0262A453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30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716B-2257-43E1-B617-F4D0262A453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74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Adjust the wax block to prepare tissue slices for the tissue bank.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716B-2257-43E1-B617-F4D0262A453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56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到</a:t>
            </a:r>
            <a:r>
              <a:rPr lang="en-US" altLang="zh-TW" dirty="0" err="1" smtClean="0"/>
              <a:t>lis</a:t>
            </a:r>
            <a:r>
              <a:rPr lang="zh-TW" altLang="en-US" dirty="0" smtClean="0"/>
              <a:t>的外科病理研究委託申請表單填寫</a:t>
            </a:r>
            <a:r>
              <a:rPr lang="en-US" altLang="zh-TW" dirty="0" smtClean="0"/>
              <a:t>Fill out the surgical pathology research</a:t>
            </a:r>
            <a:r>
              <a:rPr lang="zh-TW" altLang="en-US" dirty="0" smtClean="0"/>
              <a:t>委託 </a:t>
            </a:r>
            <a:r>
              <a:rPr lang="en-US" altLang="zh-TW" dirty="0" smtClean="0"/>
              <a:t>application form on LIS.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D716B-2257-43E1-B617-F4D0262A453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1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52-22A5-478C-B203-44CEBF65FD7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14F-E948-44BB-899E-FEBC89AB7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81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52-22A5-478C-B203-44CEBF65FD7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14F-E948-44BB-899E-FEBC89AB7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6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52-22A5-478C-B203-44CEBF65FD7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14F-E948-44BB-899E-FEBC89AB7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43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52-22A5-478C-B203-44CEBF65FD7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14F-E948-44BB-899E-FEBC89AB7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0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52-22A5-478C-B203-44CEBF65FD7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14F-E948-44BB-899E-FEBC89AB7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5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52-22A5-478C-B203-44CEBF65FD7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14F-E948-44BB-899E-FEBC89AB7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67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52-22A5-478C-B203-44CEBF65FD7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14F-E948-44BB-899E-FEBC89AB7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59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52-22A5-478C-B203-44CEBF65FD7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14F-E948-44BB-899E-FEBC89AB7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01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52-22A5-478C-B203-44CEBF65FD7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14F-E948-44BB-899E-FEBC89AB7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52-22A5-478C-B203-44CEBF65FD7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14F-E948-44BB-899E-FEBC89AB7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4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F752-22A5-478C-B203-44CEBF65FD7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A14F-E948-44BB-899E-FEBC89AB7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86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F752-22A5-478C-B203-44CEBF65FD7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A14F-E948-44BB-899E-FEBC89AB77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41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63300" y="2814222"/>
            <a:ext cx="3981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DNA</a:t>
            </a:r>
            <a:r>
              <a:rPr lang="zh-TW" altLang="en-US" sz="4800" dirty="0" smtClean="0"/>
              <a:t> </a:t>
            </a:r>
            <a:r>
              <a:rPr lang="en-US" altLang="zh-TW" sz="4800" dirty="0" smtClean="0"/>
              <a:t>extraction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9378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4" y="2600188"/>
            <a:ext cx="6285046" cy="353665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17251" y="585927"/>
            <a:ext cx="3695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確認基因名稱跟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Ensembl</a:t>
            </a:r>
            <a:r>
              <a:rPr lang="zh-TW" altLang="en-US" dirty="0" smtClean="0"/>
              <a:t>收尋基因找到</a:t>
            </a:r>
            <a:r>
              <a:rPr lang="zh-TW" altLang="en-US" dirty="0"/>
              <a:t>對應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下載並且找到突變位子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剛所需的序列丟</a:t>
            </a:r>
            <a:r>
              <a:rPr lang="zh-TW" altLang="en-US" dirty="0" smtClean="0"/>
              <a:t>到</a:t>
            </a:r>
            <a:r>
              <a:rPr lang="en-US" altLang="zh-TW" dirty="0" smtClean="0"/>
              <a:t>primer3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到</a:t>
            </a:r>
            <a:r>
              <a:rPr lang="en-US" altLang="zh-TW" dirty="0"/>
              <a:t>NCBI</a:t>
            </a:r>
            <a:r>
              <a:rPr lang="zh-TW" altLang="en-US" dirty="0"/>
              <a:t>確認</a:t>
            </a:r>
          </a:p>
        </p:txBody>
      </p:sp>
    </p:spTree>
    <p:extLst>
      <p:ext uri="{BB962C8B-B14F-4D97-AF65-F5344CB8AC3E}">
        <p14:creationId xmlns:p14="http://schemas.microsoft.com/office/powerpoint/2010/main" val="24761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r="27583"/>
          <a:stretch/>
        </p:blipFill>
        <p:spPr>
          <a:xfrm>
            <a:off x="199176" y="2636289"/>
            <a:ext cx="8403286" cy="371158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17251" y="585927"/>
            <a:ext cx="3695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確認基因名稱跟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Ensembl</a:t>
            </a:r>
            <a:r>
              <a:rPr lang="zh-TW" altLang="en-US" dirty="0" smtClean="0"/>
              <a:t>收尋基因找到</a:t>
            </a:r>
            <a:r>
              <a:rPr lang="zh-TW" altLang="en-US" dirty="0"/>
              <a:t>對應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下載並且找到突變位子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剛所需的序列丟</a:t>
            </a:r>
            <a:r>
              <a:rPr lang="zh-TW" altLang="en-US" dirty="0" smtClean="0"/>
              <a:t>到</a:t>
            </a:r>
            <a:r>
              <a:rPr lang="en-US" altLang="zh-TW" dirty="0" smtClean="0"/>
              <a:t>primer3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到</a:t>
            </a:r>
            <a:r>
              <a:rPr lang="en-US" altLang="zh-TW" dirty="0"/>
              <a:t>NCBI</a:t>
            </a:r>
            <a:r>
              <a:rPr lang="zh-TW" altLang="en-US" dirty="0"/>
              <a:t>確認</a:t>
            </a:r>
          </a:p>
        </p:txBody>
      </p:sp>
      <p:sp>
        <p:nvSpPr>
          <p:cNvPr id="2" name="矩形 1"/>
          <p:cNvSpPr/>
          <p:nvPr/>
        </p:nvSpPr>
        <p:spPr>
          <a:xfrm>
            <a:off x="199176" y="3556000"/>
            <a:ext cx="4603733" cy="71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2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85" y="2170763"/>
            <a:ext cx="6054572" cy="477262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17251" y="585927"/>
            <a:ext cx="3695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確認基因名稱跟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Ensembl</a:t>
            </a:r>
            <a:r>
              <a:rPr lang="zh-TW" altLang="en-US" dirty="0" smtClean="0"/>
              <a:t>收尋基因找到</a:t>
            </a:r>
            <a:r>
              <a:rPr lang="zh-TW" altLang="en-US" dirty="0"/>
              <a:t>對應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下載並且找到突變位子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剛所需的序列丟</a:t>
            </a:r>
            <a:r>
              <a:rPr lang="zh-TW" altLang="en-US" dirty="0" smtClean="0"/>
              <a:t>到</a:t>
            </a:r>
            <a:r>
              <a:rPr lang="en-US" altLang="zh-TW" dirty="0" smtClean="0"/>
              <a:t>primer3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到</a:t>
            </a:r>
            <a:r>
              <a:rPr lang="en-US" altLang="zh-TW" dirty="0"/>
              <a:t>NCBI</a:t>
            </a:r>
            <a:r>
              <a:rPr lang="zh-TW" altLang="en-US" dirty="0"/>
              <a:t>確認</a:t>
            </a:r>
          </a:p>
        </p:txBody>
      </p:sp>
      <p:sp>
        <p:nvSpPr>
          <p:cNvPr id="2" name="矩形 1"/>
          <p:cNvSpPr/>
          <p:nvPr/>
        </p:nvSpPr>
        <p:spPr>
          <a:xfrm>
            <a:off x="5689600" y="2512291"/>
            <a:ext cx="1413164" cy="295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0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1" y="2827670"/>
            <a:ext cx="7804645" cy="387648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17251" y="585927"/>
            <a:ext cx="3695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確認基因名稱跟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Ensembl</a:t>
            </a:r>
            <a:r>
              <a:rPr lang="zh-TW" altLang="en-US" dirty="0" smtClean="0"/>
              <a:t>收尋基因找到</a:t>
            </a:r>
            <a:r>
              <a:rPr lang="zh-TW" altLang="en-US" dirty="0"/>
              <a:t>對應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下載並且找到突變位子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剛所需的序列丟</a:t>
            </a:r>
            <a:r>
              <a:rPr lang="zh-TW" altLang="en-US" dirty="0" smtClean="0"/>
              <a:t>到</a:t>
            </a:r>
            <a:r>
              <a:rPr lang="en-US" altLang="zh-TW" dirty="0" smtClean="0"/>
              <a:t>primer3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到</a:t>
            </a:r>
            <a:r>
              <a:rPr lang="en-US" altLang="zh-TW" dirty="0"/>
              <a:t>NCBI</a:t>
            </a:r>
            <a:r>
              <a:rPr lang="zh-TW" altLang="en-US" dirty="0"/>
              <a:t>確認</a:t>
            </a:r>
          </a:p>
        </p:txBody>
      </p:sp>
    </p:spTree>
    <p:extLst>
      <p:ext uri="{BB962C8B-B14F-4D97-AF65-F5344CB8AC3E}">
        <p14:creationId xmlns:p14="http://schemas.microsoft.com/office/powerpoint/2010/main" val="344423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560" y="2066254"/>
            <a:ext cx="5348963" cy="4700203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17251" y="585927"/>
            <a:ext cx="3695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確認基因名稱跟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Ensembl</a:t>
            </a:r>
            <a:r>
              <a:rPr lang="zh-TW" altLang="en-US" dirty="0" smtClean="0"/>
              <a:t>收尋基因找到</a:t>
            </a:r>
            <a:r>
              <a:rPr lang="zh-TW" altLang="en-US" dirty="0"/>
              <a:t>對應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下載並且找到突變位子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剛所需的序列丟</a:t>
            </a:r>
            <a:r>
              <a:rPr lang="zh-TW" altLang="en-US" dirty="0" smtClean="0"/>
              <a:t>到</a:t>
            </a:r>
            <a:r>
              <a:rPr lang="en-US" altLang="zh-TW" dirty="0" smtClean="0"/>
              <a:t>primer3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到</a:t>
            </a:r>
            <a:r>
              <a:rPr lang="en-US" altLang="zh-TW" dirty="0"/>
              <a:t>NCBI</a:t>
            </a:r>
            <a:r>
              <a:rPr lang="zh-TW" altLang="en-US" dirty="0"/>
              <a:t>確認</a:t>
            </a:r>
          </a:p>
        </p:txBody>
      </p:sp>
    </p:spTree>
    <p:extLst>
      <p:ext uri="{BB962C8B-B14F-4D97-AF65-F5344CB8AC3E}">
        <p14:creationId xmlns:p14="http://schemas.microsoft.com/office/powerpoint/2010/main" val="21224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58929" y="61892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確認</a:t>
            </a:r>
            <a:r>
              <a:rPr lang="zh-TW" altLang="en-US" sz="3200" dirty="0" smtClean="0"/>
              <a:t>結果</a:t>
            </a:r>
            <a:endParaRPr lang="zh-TW" altLang="en-US" sz="32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88" y="2562505"/>
            <a:ext cx="8086727" cy="29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250505" y="1518777"/>
            <a:ext cx="18870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COL7A1:NM_000094.4:c.7983+2T&gt;G</a:t>
            </a:r>
            <a:endParaRPr lang="zh-TW" altLang="en-US" sz="900" dirty="0"/>
          </a:p>
        </p:txBody>
      </p:sp>
      <p:grpSp>
        <p:nvGrpSpPr>
          <p:cNvPr id="3" name="群組 2"/>
          <p:cNvGrpSpPr/>
          <p:nvPr/>
        </p:nvGrpSpPr>
        <p:grpSpPr>
          <a:xfrm>
            <a:off x="5250505" y="1812307"/>
            <a:ext cx="2160000" cy="1440000"/>
            <a:chOff x="8821047" y="2369085"/>
            <a:chExt cx="2160000" cy="1440000"/>
          </a:xfrm>
        </p:grpSpPr>
        <p:pic>
          <p:nvPicPr>
            <p:cNvPr id="4" name="圖片 3"/>
            <p:cNvPicPr>
              <a:picLocks/>
            </p:cNvPicPr>
            <p:nvPr/>
          </p:nvPicPr>
          <p:blipFill rotWithShape="1">
            <a:blip r:embed="rId3"/>
            <a:srcRect l="24340" t="11299" r="55016" b="50242"/>
            <a:stretch/>
          </p:blipFill>
          <p:spPr>
            <a:xfrm>
              <a:off x="8821047" y="2369085"/>
              <a:ext cx="2160000" cy="1440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4"/>
            <a:srcRect l="20006" t="27787" r="22502" b="16665"/>
            <a:stretch/>
          </p:blipFill>
          <p:spPr>
            <a:xfrm>
              <a:off x="9870093" y="2378611"/>
              <a:ext cx="62100" cy="5400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5"/>
            <a:srcRect l="10532" t="29901" r="23686" b="22486"/>
            <a:stretch/>
          </p:blipFill>
          <p:spPr>
            <a:xfrm>
              <a:off x="9857771" y="2446900"/>
              <a:ext cx="76500" cy="61200"/>
            </a:xfrm>
            <a:prstGeom prst="rect">
              <a:avLst/>
            </a:prstGeom>
          </p:spPr>
        </p:pic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F0F9FC6C-F396-4A71-B2A0-F24202451FC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5288" t="29566" b="8778"/>
          <a:stretch/>
        </p:blipFill>
        <p:spPr>
          <a:xfrm>
            <a:off x="-57895" y="1422346"/>
            <a:ext cx="4783877" cy="299879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71414" y="4617577"/>
            <a:ext cx="18870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COL7A1:NM_000094.4:c.7983+2T&gt;G</a:t>
            </a:r>
            <a:endParaRPr lang="zh-TW" altLang="en-US" sz="9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343564" y="3113807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WT/MUT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816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97068" y="2866736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/>
              <a:t>調蠟塊到組織銀行切片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31468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313" y="1287261"/>
            <a:ext cx="3903374" cy="520103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07689" y="6249880"/>
            <a:ext cx="1367161" cy="133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9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6" y="1121024"/>
            <a:ext cx="6956413" cy="555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80224" y="1397675"/>
            <a:ext cx="19111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血液 </a:t>
            </a:r>
            <a:r>
              <a:rPr lang="en-US" altLang="zh-TW" dirty="0" smtClean="0"/>
              <a:t>(Blood)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組織 </a:t>
            </a:r>
            <a:r>
              <a:rPr lang="en-US" altLang="zh-TW" dirty="0" smtClean="0"/>
              <a:t>(Tissue)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-</a:t>
            </a:r>
            <a:r>
              <a:rPr lang="zh-TW" altLang="en-US" dirty="0" smtClean="0"/>
              <a:t>人類 </a:t>
            </a:r>
            <a:r>
              <a:rPr lang="en-US" altLang="zh-TW" dirty="0" smtClean="0"/>
              <a:t>(Human)</a:t>
            </a:r>
          </a:p>
          <a:p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-</a:t>
            </a:r>
            <a:r>
              <a:rPr lang="zh-TW" altLang="en-US" dirty="0" smtClean="0"/>
              <a:t>動物 </a:t>
            </a:r>
            <a:r>
              <a:rPr lang="en-US" altLang="zh-TW" dirty="0" smtClean="0"/>
              <a:t>(Mice)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口水 </a:t>
            </a:r>
            <a:r>
              <a:rPr lang="en-US" altLang="zh-TW" dirty="0" smtClean="0"/>
              <a:t>(Saliva)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FFPE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01662" y="337351"/>
            <a:ext cx="508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實驗室主要檢體來源</a:t>
            </a:r>
            <a:r>
              <a:rPr lang="en-US" altLang="zh-TW" dirty="0" smtClean="0"/>
              <a:t>(</a:t>
            </a:r>
            <a:r>
              <a:rPr lang="en-US" altLang="zh-TW" dirty="0"/>
              <a:t>Laboratory Specimen </a:t>
            </a:r>
            <a:r>
              <a:rPr lang="en-US" altLang="zh-TW" dirty="0" smtClean="0"/>
              <a:t>Source)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9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01" y="660517"/>
            <a:ext cx="8478197" cy="52746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50889" y="4332303"/>
            <a:ext cx="1464816" cy="239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500582" y="5163127"/>
            <a:ext cx="129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0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082023" y="1426177"/>
            <a:ext cx="497995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Clinical medicine research center</a:t>
            </a:r>
          </a:p>
          <a:p>
            <a:r>
              <a:rPr lang="zh-TW" altLang="en-US" b="1" dirty="0"/>
              <a:t>臨床醫學研究中心</a:t>
            </a:r>
          </a:p>
          <a:p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7" y="3511477"/>
            <a:ext cx="8846243" cy="216280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78691" y="585585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#3115</a:t>
            </a:r>
            <a:r>
              <a:rPr lang="zh-TW" altLang="en-US" dirty="0">
                <a:solidFill>
                  <a:srgbClr val="FF0000"/>
                </a:solidFill>
              </a:rPr>
              <a:t>蕭雅純</a:t>
            </a:r>
          </a:p>
        </p:txBody>
      </p:sp>
    </p:spTree>
    <p:extLst>
      <p:ext uri="{BB962C8B-B14F-4D97-AF65-F5344CB8AC3E}">
        <p14:creationId xmlns:p14="http://schemas.microsoft.com/office/powerpoint/2010/main" val="13543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1620372"/>
            <a:ext cx="7482075" cy="430662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05650" y="1771650"/>
            <a:ext cx="438150" cy="17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283200" y="5410200"/>
            <a:ext cx="1035050" cy="171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16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09" y="573840"/>
            <a:ext cx="4667066" cy="604668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047345" y="1838036"/>
            <a:ext cx="1444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一式</a:t>
            </a:r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r>
              <a:rPr lang="zh-TW" altLang="en-US" sz="2800" dirty="0">
                <a:solidFill>
                  <a:srgbClr val="FF0000"/>
                </a:solidFill>
              </a:rPr>
              <a:t>份</a:t>
            </a:r>
          </a:p>
        </p:txBody>
      </p:sp>
    </p:spTree>
    <p:extLst>
      <p:ext uri="{BB962C8B-B14F-4D97-AF65-F5344CB8AC3E}">
        <p14:creationId xmlns:p14="http://schemas.microsoft.com/office/powerpoint/2010/main" val="24424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27" y="1137918"/>
            <a:ext cx="623974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4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51591" y="719720"/>
            <a:ext cx="63744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/>
              <a:t>抽</a:t>
            </a:r>
            <a:r>
              <a:rPr lang="en-US" altLang="zh-TW" sz="4000" dirty="0" smtClean="0"/>
              <a:t>DNA</a:t>
            </a:r>
            <a:r>
              <a:rPr lang="zh-TW" altLang="en-US" sz="4000" dirty="0" smtClean="0"/>
              <a:t>步驟 </a:t>
            </a:r>
            <a:r>
              <a:rPr lang="en-US" altLang="zh-TW" sz="4000" dirty="0" smtClean="0"/>
              <a:t>(DNA Extraction) </a:t>
            </a:r>
            <a:endParaRPr lang="zh-TW" altLang="en-US" sz="4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482571" y="1997476"/>
            <a:ext cx="506132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Cell 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Protein Removal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(Proteins 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DNA Precipitation</a:t>
            </a:r>
            <a:r>
              <a:rPr lang="zh-TW" altLang="en-US" sz="2800" b="1" dirty="0" smtClean="0"/>
              <a:t> </a:t>
            </a:r>
            <a:r>
              <a:rPr lang="en-US" altLang="zh-TW" sz="2800" b="1" dirty="0" smtClean="0"/>
              <a:t>(100%</a:t>
            </a:r>
            <a:r>
              <a:rPr lang="zh-TW" altLang="en-US" sz="2800" b="1" dirty="0" smtClean="0"/>
              <a:t> 酒精</a:t>
            </a:r>
            <a:r>
              <a:rPr lang="en-US" altLang="zh-TW" sz="2800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Purification (wash buffer)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b="1" dirty="0" smtClean="0"/>
              <a:t>Storage (TE buffer)</a:t>
            </a: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 smtClean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84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14220" y="2814222"/>
            <a:ext cx="3381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/>
              <a:t>Primer </a:t>
            </a:r>
            <a:r>
              <a:rPr lang="zh-TW" altLang="en-US" sz="4800" dirty="0" smtClean="0"/>
              <a:t>設計 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70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491615" y="2549326"/>
            <a:ext cx="16850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找</a:t>
            </a:r>
            <a:r>
              <a:rPr lang="en-US" altLang="zh-TW" sz="2800" dirty="0" smtClean="0"/>
              <a:t>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design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67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5" y="419667"/>
            <a:ext cx="5088508" cy="601866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0288"/>
            <a:ext cx="4172505" cy="14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1" y="3014216"/>
            <a:ext cx="7392432" cy="17528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05849" y="4154750"/>
            <a:ext cx="807868" cy="230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17251" y="585927"/>
            <a:ext cx="3695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確認基因名稱跟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Ensembl</a:t>
            </a:r>
            <a:r>
              <a:rPr lang="zh-TW" altLang="en-US" dirty="0" smtClean="0"/>
              <a:t>收尋基因找到</a:t>
            </a:r>
            <a:r>
              <a:rPr lang="zh-TW" altLang="en-US" dirty="0"/>
              <a:t>對應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下載並且找到突變位子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剛所需的序列丟</a:t>
            </a:r>
            <a:r>
              <a:rPr lang="zh-TW" altLang="en-US" dirty="0" smtClean="0"/>
              <a:t>到</a:t>
            </a:r>
            <a:r>
              <a:rPr lang="en-US" altLang="zh-TW" dirty="0" smtClean="0"/>
              <a:t>primer3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到</a:t>
            </a:r>
            <a:r>
              <a:rPr lang="en-US" altLang="zh-TW" dirty="0"/>
              <a:t>NCBI</a:t>
            </a:r>
            <a:r>
              <a:rPr lang="zh-TW" altLang="en-US" dirty="0"/>
              <a:t>確認</a:t>
            </a:r>
          </a:p>
        </p:txBody>
      </p:sp>
    </p:spTree>
    <p:extLst>
      <p:ext uri="{BB962C8B-B14F-4D97-AF65-F5344CB8AC3E}">
        <p14:creationId xmlns:p14="http://schemas.microsoft.com/office/powerpoint/2010/main" val="26509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17251" y="585927"/>
            <a:ext cx="36952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確認基因名稱跟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Ensembl</a:t>
            </a:r>
            <a:r>
              <a:rPr lang="zh-TW" altLang="en-US" dirty="0" smtClean="0"/>
              <a:t>收尋基因找到</a:t>
            </a:r>
            <a:r>
              <a:rPr lang="zh-TW" altLang="en-US" dirty="0"/>
              <a:t>對應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下載並且找到突變位子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剛所需的序列丟</a:t>
            </a:r>
            <a:r>
              <a:rPr lang="zh-TW" altLang="en-US" dirty="0" smtClean="0"/>
              <a:t>到</a:t>
            </a:r>
            <a:r>
              <a:rPr lang="en-US" altLang="zh-TW" dirty="0" smtClean="0"/>
              <a:t>primer3</a:t>
            </a:r>
            <a:r>
              <a:rPr lang="zh-TW" altLang="en-US" dirty="0" smtClean="0"/>
              <a:t>設計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到</a:t>
            </a:r>
            <a:r>
              <a:rPr lang="en-US" altLang="zh-TW" dirty="0"/>
              <a:t>NCBI</a:t>
            </a:r>
            <a:r>
              <a:rPr lang="zh-TW" altLang="en-US" dirty="0"/>
              <a:t>確認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8" y="3000581"/>
            <a:ext cx="7919202" cy="28100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45220" y="3000581"/>
            <a:ext cx="577048" cy="310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423212" y="5585463"/>
            <a:ext cx="1002018" cy="310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4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539</Words>
  <Application>Microsoft Office PowerPoint</Application>
  <PresentationFormat>如螢幕大小 (4:3)</PresentationFormat>
  <Paragraphs>89</Paragraphs>
  <Slides>23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28</cp:revision>
  <dcterms:created xsi:type="dcterms:W3CDTF">2025-02-04T02:17:27Z</dcterms:created>
  <dcterms:modified xsi:type="dcterms:W3CDTF">2025-02-11T08:42:07Z</dcterms:modified>
</cp:coreProperties>
</file>