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15" r:id="rId2"/>
    <p:sldId id="317" r:id="rId3"/>
    <p:sldId id="318" r:id="rId4"/>
    <p:sldId id="269" r:id="rId5"/>
    <p:sldId id="316" r:id="rId6"/>
    <p:sldId id="319" r:id="rId7"/>
    <p:sldId id="258" r:id="rId8"/>
    <p:sldId id="313" r:id="rId9"/>
    <p:sldId id="267" r:id="rId10"/>
    <p:sldId id="268" r:id="rId11"/>
    <p:sldId id="314" r:id="rId12"/>
    <p:sldId id="25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3"/>
    <p:restoredTop sz="91122"/>
  </p:normalViewPr>
  <p:slideViewPr>
    <p:cSldViewPr snapToGrid="0" showGuides="1">
      <p:cViewPr>
        <p:scale>
          <a:sx n="83" d="100"/>
          <a:sy n="83" d="100"/>
        </p:scale>
        <p:origin x="1840" y="696"/>
      </p:cViewPr>
      <p:guideLst>
        <p:guide pos="52"/>
        <p:guide orient="horz" pos="216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77" d="100"/>
        <a:sy n="17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C1E55-C331-6440-B0FD-CCD7A2EFA1B8}" type="datetimeFigureOut">
              <a:rPr kumimoji="1" lang="zh-TW" altLang="en-US" smtClean="0"/>
              <a:t>2025/2/11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46E292-70DB-424E-B3AC-C601F0A50BC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11427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08837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D178AB-97A7-43F9-BD9D-D4C8488640D1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108837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3886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46E292-70DB-424E-B3AC-C601F0A50BC6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4899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46E292-70DB-424E-B3AC-C601F0A50BC6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75895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46E292-70DB-424E-B3AC-C601F0A50BC6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0282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46E292-70DB-424E-B3AC-C601F0A50BC6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81058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46E292-70DB-424E-B3AC-C601F0A50BC6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4446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46E292-70DB-424E-B3AC-C601F0A50BC6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45929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46E292-70DB-424E-B3AC-C601F0A50BC6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17898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46E292-70DB-424E-B3AC-C601F0A50BC6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0765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46E292-70DB-424E-B3AC-C601F0A50BC6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45529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43C1E6-6ACB-177B-EA7B-152ED51F1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62831FC-1A9D-3432-3EB8-C03376132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4F5192-A967-4548-A0D7-86BE56686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CCD5-7D2F-C94A-8220-38E0C841B695}" type="datetimeFigureOut">
              <a:rPr kumimoji="1" lang="zh-TW" altLang="en-US" smtClean="0"/>
              <a:t>2025/2/11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37B766-DC2A-D2C9-5D6F-B8FDE36A6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0BC60F-4565-1A27-6590-CF6D1A25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194D-9481-E04F-B51A-19981B1AF5B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66709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110D6F-2522-4E95-755F-454922FC1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D11658A-6479-1A0E-E4A4-8BA05F253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227D94-07BA-2CBF-18E7-D1BA09216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CCD5-7D2F-C94A-8220-38E0C841B695}" type="datetimeFigureOut">
              <a:rPr kumimoji="1" lang="zh-TW" altLang="en-US" smtClean="0"/>
              <a:t>2025/2/11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A3800B-AC27-671B-102C-5ADF36A0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C60864-5AF2-63FE-B711-2F4CFF21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194D-9481-E04F-B51A-19981B1AF5B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38658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11EB3EC-005A-B5BB-1CD0-826ECD65C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1587943-4DA1-FDFF-E92D-F450E7449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6BF9BA-9E36-76F8-C000-4CCE41A5B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CCD5-7D2F-C94A-8220-38E0C841B695}" type="datetimeFigureOut">
              <a:rPr kumimoji="1" lang="zh-TW" altLang="en-US" smtClean="0"/>
              <a:t>2025/2/11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9E017C4-3CC0-A438-15BD-CA99D1A3B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C53F57-E7D0-2650-9A1C-29B95C44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194D-9481-E04F-B51A-19981B1AF5B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752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161C39-5863-0D39-6C01-C46F231E6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CA0D57-096C-AE85-E91F-83F3C31A6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7748D9-6DC2-BDF1-9942-DE4B3458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CCD5-7D2F-C94A-8220-38E0C841B695}" type="datetimeFigureOut">
              <a:rPr kumimoji="1" lang="zh-TW" altLang="en-US" smtClean="0"/>
              <a:t>2025/2/11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DD6741-F801-6FA3-7B30-DCACBDBE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FCBF2E-890A-91E8-D55B-5A6C98371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194D-9481-E04F-B51A-19981B1AF5B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8840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8D52C9-DF5F-01D3-3BCD-58A37FD92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D2ACB5F-CDAA-6FEB-938D-61DDC2B89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1B311A-AF73-40E0-8B02-2D1C0223D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CCD5-7D2F-C94A-8220-38E0C841B695}" type="datetimeFigureOut">
              <a:rPr kumimoji="1" lang="zh-TW" altLang="en-US" smtClean="0"/>
              <a:t>2025/2/11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87E304-0C4D-4A7E-CE43-56479034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8020AA-7574-3668-6CEA-111C198A3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194D-9481-E04F-B51A-19981B1AF5B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4063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36B673-DC55-A433-9CFE-072A61508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A68201-3E2A-120D-1A5C-B61BD3329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151B1E5-45E5-94B5-EEF8-CE8FEAC3D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A7AF1E-38B2-3315-851C-A4FD2B9F1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CCD5-7D2F-C94A-8220-38E0C841B695}" type="datetimeFigureOut">
              <a:rPr kumimoji="1" lang="zh-TW" altLang="en-US" smtClean="0"/>
              <a:t>2025/2/11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D02AB17-3AB8-7E00-C0EF-E65E8FFF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5D1CF2-2B03-4A48-63E6-3760D71C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194D-9481-E04F-B51A-19981B1AF5B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81743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9FCDAD-4D84-C0E2-CC11-F854D45FE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359DDE-1F4A-0043-714D-887DBBA46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D01B81-3517-2FD4-09D1-F443C86A6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6880198-98E4-825B-860B-35B254D77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D0D38C3-E131-BFB8-9BA8-378DBC1663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69D2534-CC57-2288-8A84-9A9E7BEF8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CCD5-7D2F-C94A-8220-38E0C841B695}" type="datetimeFigureOut">
              <a:rPr kumimoji="1" lang="zh-TW" altLang="en-US" smtClean="0"/>
              <a:t>2025/2/11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ACEF6E7-98CE-7CD0-8A5F-FB819B85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CFC0D5C-14DA-5572-1FA7-C1A12F402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194D-9481-E04F-B51A-19981B1AF5B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6742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A0CE90-4904-C041-DB06-B22132BB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6567A34-0566-6939-5424-44E50EC4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CCD5-7D2F-C94A-8220-38E0C841B695}" type="datetimeFigureOut">
              <a:rPr kumimoji="1" lang="zh-TW" altLang="en-US" smtClean="0"/>
              <a:t>2025/2/11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E1B0D34-E292-59AE-D9E7-D3F2D4F2D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5C1E202-BC6E-5732-C6A9-D25703F93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194D-9481-E04F-B51A-19981B1AF5B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01438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3428B41-BCA6-04B0-377F-6F8EE9E1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CCD5-7D2F-C94A-8220-38E0C841B695}" type="datetimeFigureOut">
              <a:rPr kumimoji="1" lang="zh-TW" altLang="en-US" smtClean="0"/>
              <a:t>2025/2/11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4B81EA2-F481-12ED-65DC-17C51901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CB7B8C-01D9-3D44-D639-97AE189A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194D-9481-E04F-B51A-19981B1AF5B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522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C962A9-9EDA-0E4C-C876-F1B01461C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1D450F-F4D1-7FAC-A944-845161A4C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72FD426-BD15-7020-F116-385667F92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08F0BFA-6326-F6B7-56A9-87FAC0B97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CCD5-7D2F-C94A-8220-38E0C841B695}" type="datetimeFigureOut">
              <a:rPr kumimoji="1" lang="zh-TW" altLang="en-US" smtClean="0"/>
              <a:t>2025/2/11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B254E6-E821-8064-BA70-FB8D0B906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AD33CC-A672-162D-9D2B-0ED65E81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194D-9481-E04F-B51A-19981B1AF5B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7682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D4C549-2BD2-5752-0CE2-E2FB8620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7E570CE-3769-18C3-F7D4-D2EB9FFF9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064130F-6E7B-D270-A95C-A2175A1A8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4BFD787-8B84-D9D1-D22F-0CC39FCF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1CCD5-7D2F-C94A-8220-38E0C841B695}" type="datetimeFigureOut">
              <a:rPr kumimoji="1" lang="zh-TW" altLang="en-US" smtClean="0"/>
              <a:t>2025/2/11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5DCDA1-8E73-4682-DCC5-7590DCA6B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5756500-6380-C6E0-57A4-EF702DB77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2194D-9481-E04F-B51A-19981B1AF5B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5612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7C32E32-A720-426C-09C3-0D2E3854E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EE1714-0666-A488-E00C-20B6B468C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F73298-A604-C218-F34B-9FBA6B83F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1CCD5-7D2F-C94A-8220-38E0C841B695}" type="datetimeFigureOut">
              <a:rPr kumimoji="1" lang="zh-TW" altLang="en-US" smtClean="0"/>
              <a:t>2025/2/11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689ECA-294C-ACDE-ED23-2280F187E9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FEFFB9-6DBC-079D-D83E-C5E9C988F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2194D-9481-E04F-B51A-19981B1AF5B2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45134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0" y="0"/>
            <a:ext cx="11797207" cy="6447730"/>
            <a:chOff x="0" y="0"/>
            <a:chExt cx="11801475" cy="6450063"/>
          </a:xfrm>
        </p:grpSpPr>
        <p:sp>
          <p:nvSpPr>
            <p:cNvPr id="5" name="직각 삼각형 4"/>
            <p:cNvSpPr/>
            <p:nvPr/>
          </p:nvSpPr>
          <p:spPr>
            <a:xfrm flipV="1">
              <a:off x="0" y="0"/>
              <a:ext cx="3644900" cy="3111500"/>
            </a:xfrm>
            <a:prstGeom prst="rtTriangle">
              <a:avLst/>
            </a:prstGeom>
            <a:solidFill>
              <a:srgbClr val="E94B2B"/>
            </a:solidFill>
            <a:ln>
              <a:noFill/>
            </a:ln>
            <a:effectLst>
              <a:outerShdw blurRad="292100" dist="241300" dir="2700000" sx="95000" sy="95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 latinLnBrk="1"/>
              <a:endParaRPr lang="ko-KR" altLang="en-US">
                <a:solidFill>
                  <a:prstClr val="white"/>
                </a:solidFill>
                <a:latin typeface="맑은 고딕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390525" y="411213"/>
              <a:ext cx="11410950" cy="60388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419100" dist="736600" dir="5400000" sx="93000" sy="93000" algn="t" rotWithShape="0">
                <a:prstClr val="black">
                  <a:alpha val="6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 latinLnBrk="1"/>
              <a:endParaRPr lang="ko-KR" altLang="en-US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34" charset="-127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605065" y="1774890"/>
            <a:ext cx="10977459" cy="7813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 latinLnBrk="1">
              <a:lnSpc>
                <a:spcPct val="125000"/>
              </a:lnSpc>
            </a:pPr>
            <a:r>
              <a:rPr lang="en-US" altLang="ko-KR" sz="4000" b="1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34" charset="-127"/>
              </a:rPr>
              <a:t>Basic Concepts in Mouse Studies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993357" y="4698392"/>
            <a:ext cx="579678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8153"/>
            <a:r>
              <a:rPr lang="en-US" altLang="zh-TW" sz="2000" dirty="0">
                <a:solidFill>
                  <a:prstClr val="black"/>
                </a:solidFill>
                <a:latin typeface="맑은 고딕" panose="020F0502020204030204"/>
                <a:ea typeface="新細明體" panose="02020500000000000000" pitchFamily="18" charset="-120"/>
              </a:rPr>
              <a:t>Department of Dermatology</a:t>
            </a:r>
            <a:r>
              <a:rPr lang="en-US" altLang="zh-TW" sz="2000" dirty="0">
                <a:solidFill>
                  <a:prstClr val="black"/>
                </a:solidFill>
                <a:latin typeface="맑은 고딕" panose="020F0502020204030204"/>
                <a:ea typeface="標楷體" pitchFamily="65" charset="-120"/>
                <a:cs typeface="Arial" pitchFamily="34" charset="0"/>
              </a:rPr>
              <a:t>, </a:t>
            </a:r>
          </a:p>
          <a:p>
            <a:pPr defTabSz="1088153"/>
            <a:r>
              <a:rPr lang="en-US" altLang="zh-TW" sz="2000" dirty="0">
                <a:solidFill>
                  <a:prstClr val="black"/>
                </a:solidFill>
                <a:latin typeface="맑은 고딕" panose="020F0502020204030204"/>
                <a:ea typeface="標楷體" pitchFamily="65" charset="-120"/>
                <a:cs typeface="Arial" pitchFamily="34" charset="0"/>
              </a:rPr>
              <a:t>National Cheng Kung University, Tainan, Taiwan </a:t>
            </a:r>
          </a:p>
          <a:p>
            <a:pPr defTabSz="1088153"/>
            <a:r>
              <a:rPr lang="en-US" altLang="zh-TW" sz="2000" dirty="0">
                <a:solidFill>
                  <a:prstClr val="black"/>
                </a:solidFill>
                <a:latin typeface="맑은 고딕" panose="020F0502020204030204"/>
                <a:ea typeface="新細明體" panose="02020500000000000000" pitchFamily="18" charset="-120"/>
                <a:cs typeface="Arial" pitchFamily="34" charset="0"/>
              </a:rPr>
              <a:t>2025.02.12</a:t>
            </a:r>
            <a:endParaRPr lang="zh-TW" altLang="en-US" sz="2000" dirty="0">
              <a:solidFill>
                <a:prstClr val="black"/>
              </a:solidFill>
              <a:latin typeface="맑은 고딕" panose="020F0502020204030204"/>
              <a:ea typeface="新細明體" panose="02020500000000000000" pitchFamily="18" charset="-120"/>
              <a:cs typeface="Arial" pitchFamily="34" charset="0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1955384" y="4112918"/>
            <a:ext cx="545903" cy="1589645"/>
            <a:chOff x="3581400" y="3962400"/>
            <a:chExt cx="546100" cy="1590224"/>
          </a:xfrm>
        </p:grpSpPr>
        <p:sp>
          <p:nvSpPr>
            <p:cNvPr id="2" name="직사각형 1"/>
            <p:cNvSpPr/>
            <p:nvPr/>
          </p:nvSpPr>
          <p:spPr>
            <a:xfrm>
              <a:off x="3581400" y="3962400"/>
              <a:ext cx="546100" cy="5461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 latinLnBrk="1"/>
              <a:endParaRPr lang="ko-KR" altLang="en-US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34" charset="-127"/>
              </a:endParaRPr>
            </a:p>
          </p:txBody>
        </p:sp>
        <p:grpSp>
          <p:nvGrpSpPr>
            <p:cNvPr id="8" name="Group 20"/>
            <p:cNvGrpSpPr>
              <a:grpSpLocks noChangeAspect="1"/>
            </p:cNvGrpSpPr>
            <p:nvPr/>
          </p:nvGrpSpPr>
          <p:grpSpPr bwMode="auto">
            <a:xfrm>
              <a:off x="3753286" y="4097458"/>
              <a:ext cx="202327" cy="275984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10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07" tIns="45703" rIns="91407" bIns="45703" numCol="1" anchor="t" anchorCtr="0" compatLnSpc="1">
                <a:prstTxWarp prst="textNoShape">
                  <a:avLst/>
                </a:prstTxWarp>
              </a:bodyPr>
              <a:lstStyle/>
              <a:p>
                <a:pPr defTabSz="914126" latinLnBrk="1"/>
                <a:endParaRPr lang="ko-KR" altLang="en-US">
                  <a:solidFill>
                    <a:prstClr val="black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endParaRPr>
              </a:p>
            </p:txBody>
          </p:sp>
          <p:sp>
            <p:nvSpPr>
              <p:cNvPr id="11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07" tIns="45703" rIns="91407" bIns="45703" numCol="1" anchor="t" anchorCtr="0" compatLnSpc="1">
                <a:prstTxWarp prst="textNoShape">
                  <a:avLst/>
                </a:prstTxWarp>
              </a:bodyPr>
              <a:lstStyle/>
              <a:p>
                <a:pPr defTabSz="914126" latinLnBrk="1"/>
                <a:endParaRPr lang="ko-KR" altLang="en-US">
                  <a:solidFill>
                    <a:prstClr val="black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endParaRPr>
              </a:p>
            </p:txBody>
          </p:sp>
          <p:sp>
            <p:nvSpPr>
              <p:cNvPr id="12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07" tIns="45703" rIns="91407" bIns="45703" numCol="1" anchor="t" anchorCtr="0" compatLnSpc="1">
                <a:prstTxWarp prst="textNoShape">
                  <a:avLst/>
                </a:prstTxWarp>
              </a:bodyPr>
              <a:lstStyle/>
              <a:p>
                <a:pPr defTabSz="914126" latinLnBrk="1"/>
                <a:endParaRPr lang="ko-KR" altLang="en-US">
                  <a:solidFill>
                    <a:prstClr val="black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endParaRPr>
              </a:p>
            </p:txBody>
          </p:sp>
          <p:sp>
            <p:nvSpPr>
              <p:cNvPr id="13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07" tIns="45703" rIns="91407" bIns="45703" numCol="1" anchor="t" anchorCtr="0" compatLnSpc="1">
                <a:prstTxWarp prst="textNoShape">
                  <a:avLst/>
                </a:prstTxWarp>
              </a:bodyPr>
              <a:lstStyle/>
              <a:p>
                <a:pPr defTabSz="914126" latinLnBrk="1"/>
                <a:endParaRPr lang="ko-KR" altLang="en-US">
                  <a:solidFill>
                    <a:prstClr val="black"/>
                  </a:solidFill>
                  <a:latin typeface="맑은 고딕" panose="020B0503020000020004" pitchFamily="34" charset="-127"/>
                  <a:ea typeface="맑은 고딕" panose="020B0503020000020004" pitchFamily="34" charset="-127"/>
                </a:endParaRPr>
              </a:p>
            </p:txBody>
          </p:sp>
        </p:grpSp>
        <p:cxnSp>
          <p:nvCxnSpPr>
            <p:cNvPr id="18" name="직선 연결선 17"/>
            <p:cNvCxnSpPr/>
            <p:nvPr/>
          </p:nvCxnSpPr>
          <p:spPr>
            <a:xfrm>
              <a:off x="3581400" y="4508485"/>
              <a:ext cx="0" cy="1044139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/>
          <p:cNvGrpSpPr/>
          <p:nvPr/>
        </p:nvGrpSpPr>
        <p:grpSpPr>
          <a:xfrm>
            <a:off x="2489255" y="4277338"/>
            <a:ext cx="6334534" cy="357320"/>
            <a:chOff x="4115460" y="4126861"/>
            <a:chExt cx="6336855" cy="357449"/>
          </a:xfrm>
        </p:grpSpPr>
        <p:sp>
          <p:nvSpPr>
            <p:cNvPr id="14" name="Freeform 6"/>
            <p:cNvSpPr>
              <a:spLocks/>
            </p:cNvSpPr>
            <p:nvPr/>
          </p:nvSpPr>
          <p:spPr bwMode="auto">
            <a:xfrm>
              <a:off x="4350390" y="4126861"/>
              <a:ext cx="278120" cy="246581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07" tIns="45703" rIns="91407" bIns="45703" numCol="1" anchor="t" anchorCtr="0" compatLnSpc="1">
              <a:prstTxWarp prst="textNoShape">
                <a:avLst/>
              </a:prstTxWarp>
            </a:bodyPr>
            <a:lstStyle/>
            <a:p>
              <a:pPr defTabSz="914126" latinLnBrk="1"/>
              <a:endParaRPr lang="ko-KR" altLang="en-US">
                <a:solidFill>
                  <a:prstClr val="black"/>
                </a:solidFill>
                <a:latin typeface="맑은 고딕" panose="020B0503020000020004" pitchFamily="34" charset="-127"/>
                <a:ea typeface="맑은 고딕" panose="020B0503020000020004" pitchFamily="34" charset="-127"/>
              </a:endParaRPr>
            </a:p>
          </p:txBody>
        </p:sp>
        <p:cxnSp>
          <p:nvCxnSpPr>
            <p:cNvPr id="19" name="직선 연결선 18"/>
            <p:cNvCxnSpPr/>
            <p:nvPr/>
          </p:nvCxnSpPr>
          <p:spPr>
            <a:xfrm rot="16200000">
              <a:off x="7283888" y="1315882"/>
              <a:ext cx="0" cy="63368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77F214F9-4B26-432E-A658-DE40892F4497}"/>
              </a:ext>
            </a:extLst>
          </p:cNvPr>
          <p:cNvSpPr/>
          <p:nvPr/>
        </p:nvSpPr>
        <p:spPr>
          <a:xfrm>
            <a:off x="2603306" y="4174334"/>
            <a:ext cx="2941150" cy="4000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8153"/>
            <a:r>
              <a:rPr lang="en-US" altLang="zh-TW" sz="2000" b="1" dirty="0">
                <a:solidFill>
                  <a:prstClr val="black"/>
                </a:solidFill>
                <a:latin typeface="맑은 고딕" panose="020F0502020204030204"/>
                <a:ea typeface="新細明體" panose="02020500000000000000" pitchFamily="18" charset="-120"/>
                <a:cs typeface="Arial" pitchFamily="34" charset="0"/>
              </a:rPr>
              <a:t>Hui-Ching Cheng, </a:t>
            </a:r>
            <a:r>
              <a:rPr lang="en-US" altLang="zh-TW" sz="2000" b="1" dirty="0">
                <a:solidFill>
                  <a:prstClr val="black"/>
                </a:solidFill>
                <a:latin typeface="맑은 고딕" panose="020F0502020204030204"/>
                <a:ea typeface="標楷體" pitchFamily="65" charset="-120"/>
                <a:cs typeface="Arial" pitchFamily="34" charset="0"/>
              </a:rPr>
              <a:t>PhD</a:t>
            </a:r>
            <a:endParaRPr lang="en-US" altLang="zh-TW" sz="2000" b="1" dirty="0">
              <a:solidFill>
                <a:prstClr val="black"/>
              </a:solidFill>
              <a:latin typeface="맑은 고딕" panose="020F0502020204030204"/>
              <a:ea typeface="新細明體" panose="02020500000000000000" pitchFamily="18" charset="-120"/>
              <a:cs typeface="Arial" pitchFamily="34" charset="0"/>
            </a:endParaRPr>
          </a:p>
        </p:txBody>
      </p:sp>
      <p:pic>
        <p:nvPicPr>
          <p:cNvPr id="9" name="Picture 2" descr="C:\Users\user\Downloads\Nckumc.tif">
            <a:extLst>
              <a:ext uri="{FF2B5EF4-FFF2-40B4-BE49-F238E27FC236}">
                <a16:creationId xmlns:a16="http://schemas.microsoft.com/office/drawing/2014/main" id="{9D5EB075-B62C-D43F-3FB2-57AF6ECDA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10166" y="5471927"/>
            <a:ext cx="791979" cy="791979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3445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數字, 收據 的圖片&#10;&#10;自動產生的描述">
            <a:extLst>
              <a:ext uri="{FF2B5EF4-FFF2-40B4-BE49-F238E27FC236}">
                <a16:creationId xmlns:a16="http://schemas.microsoft.com/office/drawing/2014/main" id="{C52BC4B1-BB61-7C1C-A79C-215894C686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79"/>
          <a:stretch/>
        </p:blipFill>
        <p:spPr>
          <a:xfrm>
            <a:off x="1719452" y="929315"/>
            <a:ext cx="8753096" cy="572154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0511024-1A9B-EAE2-BE13-9E03B725CA09}"/>
              </a:ext>
            </a:extLst>
          </p:cNvPr>
          <p:cNvSpPr txBox="1"/>
          <p:nvPr/>
        </p:nvSpPr>
        <p:spPr>
          <a:xfrm>
            <a:off x="1237789" y="291701"/>
            <a:ext cx="97164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Mouse Maintenance Fees at NCKU Animal Center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6C42DCA-1AA4-7C09-3E99-D36627595296}"/>
              </a:ext>
            </a:extLst>
          </p:cNvPr>
          <p:cNvSpPr/>
          <p:nvPr/>
        </p:nvSpPr>
        <p:spPr>
          <a:xfrm>
            <a:off x="5225143" y="2922037"/>
            <a:ext cx="401216" cy="2985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14072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方塊 11">
            <a:extLst>
              <a:ext uri="{FF2B5EF4-FFF2-40B4-BE49-F238E27FC236}">
                <a16:creationId xmlns:a16="http://schemas.microsoft.com/office/drawing/2014/main" id="{D84F26A6-78DB-881B-38FD-414BE984D9A9}"/>
              </a:ext>
            </a:extLst>
          </p:cNvPr>
          <p:cNvSpPr txBox="1"/>
          <p:nvPr/>
        </p:nvSpPr>
        <p:spPr>
          <a:xfrm>
            <a:off x="1270000" y="1356836"/>
            <a:ext cx="91313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National Laboratory Animal Center (NLAC)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Jackson Laboratory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 err="1">
                <a:latin typeface="Arial" panose="020B0604020202020204" pitchFamily="34" charset="0"/>
                <a:cs typeface="Arial" panose="020B0604020202020204" pitchFamily="34" charset="0"/>
              </a:rPr>
              <a:t>Lescotech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 Biotechnology Co., Ltd.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International Mouse Strain Resource (IMSR)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65E0426-B611-C8FE-FF8F-58EB98249F22}"/>
              </a:ext>
            </a:extLst>
          </p:cNvPr>
          <p:cNvSpPr txBox="1"/>
          <p:nvPr/>
        </p:nvSpPr>
        <p:spPr>
          <a:xfrm>
            <a:off x="3048000" y="31710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Animal Purchase References</a:t>
            </a:r>
          </a:p>
        </p:txBody>
      </p:sp>
      <p:pic>
        <p:nvPicPr>
          <p:cNvPr id="9218" name="Picture 2" descr="國家實驗研究院國家實驗動物中心">
            <a:extLst>
              <a:ext uri="{FF2B5EF4-FFF2-40B4-BE49-F238E27FC236}">
                <a16:creationId xmlns:a16="http://schemas.microsoft.com/office/drawing/2014/main" id="{FF6EF997-95C7-D4D1-99B6-F6FEB2F56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898" y="1395115"/>
            <a:ext cx="4210152" cy="128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The Jackson Laboratory | Science Education Partnership Award">
            <a:extLst>
              <a:ext uri="{FF2B5EF4-FFF2-40B4-BE49-F238E27FC236}">
                <a16:creationId xmlns:a16="http://schemas.microsoft.com/office/drawing/2014/main" id="{141CB6F4-65A0-BB3B-B2FB-F6E45812E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898" y="2925863"/>
            <a:ext cx="4196740" cy="10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首頁- 樂斯科生物科技股份有限公司">
            <a:extLst>
              <a:ext uri="{FF2B5EF4-FFF2-40B4-BE49-F238E27FC236}">
                <a16:creationId xmlns:a16="http://schemas.microsoft.com/office/drawing/2014/main" id="{C033CB24-85EF-E976-5100-AC7D29434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898" y="4013598"/>
            <a:ext cx="3733800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900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1273B8A-67D3-DBBE-1CF1-C88F978D66E5}"/>
              </a:ext>
            </a:extLst>
          </p:cNvPr>
          <p:cNvSpPr txBox="1"/>
          <p:nvPr/>
        </p:nvSpPr>
        <p:spPr>
          <a:xfrm>
            <a:off x="598237" y="1293723"/>
            <a:ext cx="10995527" cy="2807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❌ 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Animals must not be taken out of the animal center.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📄 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Experiments require an approved animal protocol.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🏅 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Personnel must be listed in the protocol.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⏰ Facility access: 07:00–19:30; entry outside these hours is prohibited.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🙏 </a:t>
            </a: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Gratitude, careful planning, and minimal use of animals.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0511A60-2197-F84D-7C66-CABE7B690003}"/>
              </a:ext>
            </a:extLst>
          </p:cNvPr>
          <p:cNvSpPr txBox="1"/>
          <p:nvPr/>
        </p:nvSpPr>
        <p:spPr>
          <a:xfrm>
            <a:off x="3048000" y="32980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Take home message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57BECF8-571D-93E3-1633-6C223D6DAA08}"/>
              </a:ext>
            </a:extLst>
          </p:cNvPr>
          <p:cNvSpPr txBox="1">
            <a:spLocks noRot="1" noChangeArrowheads="1"/>
          </p:cNvSpPr>
          <p:nvPr/>
        </p:nvSpPr>
        <p:spPr bwMode="auto">
          <a:xfrm>
            <a:off x="1412" y="5106283"/>
            <a:ext cx="12189177" cy="915988"/>
          </a:xfrm>
          <a:prstGeom prst="rect">
            <a:avLst/>
          </a:prstGeom>
        </p:spPr>
        <p:txBody>
          <a:bodyPr lIns="91380" tIns="45690" rIns="91380" bIns="45690">
            <a:normAutofit/>
          </a:bodyPr>
          <a:lstStyle/>
          <a:p>
            <a:pPr marL="342764" indent="-342764" algn="ctr" defTabSz="1088153">
              <a:spcBef>
                <a:spcPct val="20000"/>
              </a:spcBef>
              <a:defRPr/>
            </a:pPr>
            <a:r>
              <a:rPr lang="en-US" altLang="zh-TW" sz="3899" b="1" dirty="0">
                <a:solidFill>
                  <a:srgbClr val="F79646">
                    <a:lumMod val="7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Jokerman" pitchFamily="82" charset="0"/>
                <a:ea typeface="新細明體" pitchFamily="18" charset="-120"/>
              </a:rPr>
              <a:t>Thanks  for  your  attention</a:t>
            </a:r>
            <a:r>
              <a:rPr lang="zh-TW" altLang="en-US" sz="3899" b="1" dirty="0">
                <a:solidFill>
                  <a:srgbClr val="F79646">
                    <a:lumMod val="75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Jokerman" pitchFamily="82" charset="0"/>
                <a:ea typeface="新細明體" pitchFamily="18" charset="-120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2553951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D7A88078-75B1-CD9F-B6CA-A3ADA8060137}"/>
              </a:ext>
            </a:extLst>
          </p:cNvPr>
          <p:cNvSpPr txBox="1"/>
          <p:nvPr/>
        </p:nvSpPr>
        <p:spPr>
          <a:xfrm>
            <a:off x="3854450" y="6491754"/>
            <a:ext cx="8178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https://med.stanford.edu/animalresearch/why-animal-research.html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33D851B-DC71-DD8C-62CB-325B3F859AE3}"/>
              </a:ext>
            </a:extLst>
          </p:cNvPr>
          <p:cNvSpPr txBox="1"/>
          <p:nvPr/>
        </p:nvSpPr>
        <p:spPr>
          <a:xfrm>
            <a:off x="3048000" y="36727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i="0" dirty="0">
                <a:solidFill>
                  <a:srgbClr val="8C1515"/>
                </a:solidFill>
                <a:effectLst/>
                <a:latin typeface="Source Sans Pro" panose="020F0502020204030204" pitchFamily="34" charset="0"/>
              </a:rPr>
              <a:t>WHY ANIMAL RESEARCH?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DD35691-E0A0-D4E3-582F-C0D7FD21E954}"/>
              </a:ext>
            </a:extLst>
          </p:cNvPr>
          <p:cNvSpPr txBox="1"/>
          <p:nvPr/>
        </p:nvSpPr>
        <p:spPr>
          <a:xfrm>
            <a:off x="708024" y="1209172"/>
            <a:ext cx="104933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b="1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Why Animals Are Used</a:t>
            </a:r>
            <a:r>
              <a:rPr lang="en-US" altLang="zh-TW" b="0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Biological Similarity: Mice share over 98% DNA with humans.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Shared Health Issues: Animals suffer from similar diseases like cancer, diabetes, and heart disease.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Life Cycle: Shorter life cycles allow for multi-generational studies.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zh-TW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圖片 9" descr="一張含有 文字, 螢幕擷取畫面, 魚缸, 室內 的圖片&#10;&#10;自動產生的描述">
            <a:extLst>
              <a:ext uri="{FF2B5EF4-FFF2-40B4-BE49-F238E27FC236}">
                <a16:creationId xmlns:a16="http://schemas.microsoft.com/office/drawing/2014/main" id="{46204610-4EE5-A62E-6891-FAF6FA3E3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914" y="2434804"/>
            <a:ext cx="5249236" cy="4017823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E50A145B-7809-0487-AA2B-7E3422B377DE}"/>
              </a:ext>
            </a:extLst>
          </p:cNvPr>
          <p:cNvSpPr txBox="1"/>
          <p:nvPr/>
        </p:nvSpPr>
        <p:spPr>
          <a:xfrm>
            <a:off x="708024" y="2826068"/>
            <a:ext cx="603789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b="1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Contributions</a:t>
            </a:r>
            <a:r>
              <a:rPr lang="en-US" altLang="zh-TW" b="0" i="0" u="sn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Organ Transplantation: Immunology insights from animal studies enable safe transplants.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Cardiovascular Advances: Dogs and rats help develop treatments for hypertension and heart disease.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Polio Eradication: Vaccines developed using rhesus monkeys.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AIDS Research: Simian AIDS models aid in understanding human AIDS.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zh-TW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841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02BDE01D-50A4-2E43-2A38-036DCA4EABFC}"/>
              </a:ext>
            </a:extLst>
          </p:cNvPr>
          <p:cNvSpPr txBox="1"/>
          <p:nvPr/>
        </p:nvSpPr>
        <p:spPr>
          <a:xfrm>
            <a:off x="1727200" y="291701"/>
            <a:ext cx="8737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800" b="1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Animal Study Guidelines &amp; Ethics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A857C93-B000-99C8-73F5-8352643F9999}"/>
              </a:ext>
            </a:extLst>
          </p:cNvPr>
          <p:cNvSpPr txBox="1"/>
          <p:nvPr/>
        </p:nvSpPr>
        <p:spPr>
          <a:xfrm>
            <a:off x="762000" y="1127511"/>
            <a:ext cx="110998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📌 </a:t>
            </a:r>
            <a:r>
              <a:rPr lang="en-US" altLang="zh-TW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Key Regulations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❌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Animals must not be taken out of the animal center.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📄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Experiments require an approved animal protocol.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🏅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Personnel must be listed in the protocol and properly trained.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⏰ Facility access: 07:00–19:30; entry outside these hours is prohibited.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🚨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Violations will be reviewed in meetings with the PI’s name disclosed.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🔬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Experiments must follow the </a:t>
            </a:r>
            <a:r>
              <a:rPr lang="en-US" altLang="zh-TW" sz="2000" b="1" dirty="0">
                <a:latin typeface="Arial" panose="020B0604020202020204" pitchFamily="34" charset="0"/>
                <a:cs typeface="Arial" panose="020B0604020202020204" pitchFamily="34" charset="0"/>
              </a:rPr>
              <a:t>3R principles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TW" sz="2000" b="1" dirty="0">
                <a:latin typeface="Arial" panose="020B0604020202020204" pitchFamily="34" charset="0"/>
                <a:cs typeface="Arial" panose="020B0604020202020204" pitchFamily="34" charset="0"/>
              </a:rPr>
              <a:t>Replacement, Reduction, Refinement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TW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TW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💡 </a:t>
            </a:r>
            <a:r>
              <a:rPr lang="en-US" altLang="zh-TW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Mindset &amp; Ethics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🙏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Gratitude, careful planning, and minimal use of animals.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🕯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Annual memorial ceremony to honor the contribution of lab animals to medical research.</a:t>
            </a:r>
          </a:p>
        </p:txBody>
      </p:sp>
    </p:spTree>
    <p:extLst>
      <p:ext uri="{BB962C8B-B14F-4D97-AF65-F5344CB8AC3E}">
        <p14:creationId xmlns:p14="http://schemas.microsoft.com/office/powerpoint/2010/main" val="2134018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0450F68E-3A80-EE2D-0C7E-C161E436C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25" y="868018"/>
            <a:ext cx="10510950" cy="512196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AF5EEDD-C703-DD21-C6CA-11985D3690E4}"/>
              </a:ext>
            </a:extLst>
          </p:cNvPr>
          <p:cNvSpPr txBox="1"/>
          <p:nvPr/>
        </p:nvSpPr>
        <p:spPr>
          <a:xfrm>
            <a:off x="8178801" y="6369606"/>
            <a:ext cx="401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Announcements from the NCKU Animal Center</a:t>
            </a:r>
            <a:endParaRPr kumimoji="1"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59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6E36B01-0622-BF78-F72A-0F3B75FB30B0}"/>
              </a:ext>
            </a:extLst>
          </p:cNvPr>
          <p:cNvSpPr txBox="1"/>
          <p:nvPr/>
        </p:nvSpPr>
        <p:spPr>
          <a:xfrm>
            <a:off x="2438400" y="291701"/>
            <a:ext cx="7315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Animal Study Proposal Content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5208039-D0ED-5184-B111-CBB17828CD7C}"/>
              </a:ext>
            </a:extLst>
          </p:cNvPr>
          <p:cNvSpPr txBox="1"/>
          <p:nvPr/>
        </p:nvSpPr>
        <p:spPr>
          <a:xfrm>
            <a:off x="1095375" y="1351508"/>
            <a:ext cx="762635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Includes: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Basic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Personnel Details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Animal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Research Purpose &amp; Significance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Compliance with 3R Principles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Experimental Design Details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Drug &amp; Injection Procedures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Pain Assessment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Euthanasia 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Arial" panose="020B0604020202020204" pitchFamily="34" charset="0"/>
                <a:cs typeface="Arial" panose="020B0604020202020204" pitchFamily="34" charset="0"/>
              </a:rPr>
              <a:t>Breeding Strategy</a:t>
            </a:r>
          </a:p>
        </p:txBody>
      </p:sp>
      <p:pic>
        <p:nvPicPr>
          <p:cNvPr id="7" name="圖片 6" descr="一張含有 文字, 螢幕擷取畫面, 字型, 文件 的圖片&#10;&#10;自動產生的描述">
            <a:extLst>
              <a:ext uri="{FF2B5EF4-FFF2-40B4-BE49-F238E27FC236}">
                <a16:creationId xmlns:a16="http://schemas.microsoft.com/office/drawing/2014/main" id="{C28E9FA7-48FD-8FF9-E0DD-2890EE08E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025" y="1633919"/>
            <a:ext cx="5434330" cy="366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59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BD2D86B-61F0-CA72-5786-758526E2E7A0}"/>
              </a:ext>
            </a:extLst>
          </p:cNvPr>
          <p:cNvSpPr txBox="1"/>
          <p:nvPr/>
        </p:nvSpPr>
        <p:spPr>
          <a:xfrm>
            <a:off x="1504950" y="291701"/>
            <a:ext cx="91821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Principles for Animal Study Proposal Writing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A0B5CDD-7918-E098-97B6-FA8ECA529982}"/>
              </a:ext>
            </a:extLst>
          </p:cNvPr>
          <p:cNvSpPr txBox="1"/>
          <p:nvPr/>
        </p:nvSpPr>
        <p:spPr>
          <a:xfrm>
            <a:off x="698500" y="1053743"/>
            <a:ext cx="10795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📌 </a:t>
            </a:r>
            <a:r>
              <a:rPr lang="en-US" altLang="zh-TW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Replacement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Use lower-order or invertebrate species as alternatives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Utilize in vitro models instead of live animals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Apply non-biological methods (e.g., computer simulations)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📌 </a:t>
            </a:r>
            <a:r>
              <a:rPr lang="en-US" altLang="zh-TW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Reduction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Use the minimal number of animals necessary for valid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Refer to literature to avoid excessive animal 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Apply statistical analysis to determine the appropriate sample size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Conduct pilot studies before large-scale animal experiments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Avoid unnecessary repetition of experiments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Use non-invasive observation techniques or genetically modified animals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📌 </a:t>
            </a:r>
            <a:r>
              <a:rPr lang="en-US" altLang="zh-TW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Refinement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Minimize stress, discomfort, and pain in experimental animals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Provide suitable and feasible housing conditions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Implement professional and ethical animal care practices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Improve proficiency in animal handling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Ensure precise and well-designed experiments</a:t>
            </a:r>
          </a:p>
        </p:txBody>
      </p:sp>
    </p:spTree>
    <p:extLst>
      <p:ext uri="{BB962C8B-B14F-4D97-AF65-F5344CB8AC3E}">
        <p14:creationId xmlns:p14="http://schemas.microsoft.com/office/powerpoint/2010/main" val="1271168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軟體, 網頁, 電腦圖示 的圖片&#10;&#10;自動產生的描述">
            <a:extLst>
              <a:ext uri="{FF2B5EF4-FFF2-40B4-BE49-F238E27FC236}">
                <a16:creationId xmlns:a16="http://schemas.microsoft.com/office/drawing/2014/main" id="{7EC8DBCC-9524-3FE0-7E23-AE72D6B735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465"/>
          <a:stretch/>
        </p:blipFill>
        <p:spPr>
          <a:xfrm>
            <a:off x="993205" y="4148033"/>
            <a:ext cx="4836093" cy="2629005"/>
          </a:xfrm>
          <a:prstGeom prst="rect">
            <a:avLst/>
          </a:prstGeom>
        </p:spPr>
      </p:pic>
      <p:pic>
        <p:nvPicPr>
          <p:cNvPr id="7" name="圖片 6" descr="一張含有 文字, 網頁, 網站, 軟體 的圖片&#10;&#10;自動產生的描述">
            <a:extLst>
              <a:ext uri="{FF2B5EF4-FFF2-40B4-BE49-F238E27FC236}">
                <a16:creationId xmlns:a16="http://schemas.microsoft.com/office/drawing/2014/main" id="{35D9F351-A8DB-C2DA-96AD-08689812353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096" t="8319"/>
          <a:stretch/>
        </p:blipFill>
        <p:spPr>
          <a:xfrm>
            <a:off x="6880794" y="1294911"/>
            <a:ext cx="4926131" cy="486500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A701897-C77B-BF3B-BF1E-309C1C71EAEB}"/>
              </a:ext>
            </a:extLst>
          </p:cNvPr>
          <p:cNvSpPr txBox="1"/>
          <p:nvPr/>
        </p:nvSpPr>
        <p:spPr>
          <a:xfrm>
            <a:off x="2438400" y="291701"/>
            <a:ext cx="7315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Training Courses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E8E6DC1-F44A-08A3-643B-42909DE7AE77}"/>
              </a:ext>
            </a:extLst>
          </p:cNvPr>
          <p:cNvSpPr txBox="1"/>
          <p:nvPr/>
        </p:nvSpPr>
        <p:spPr>
          <a:xfrm>
            <a:off x="993205" y="932577"/>
            <a:ext cx="605529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📌 </a:t>
            </a: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Includes: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Restraint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Blood collection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Injection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Feeding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Genotyping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Surgical procedures</a:t>
            </a:r>
          </a:p>
          <a:p>
            <a:endParaRPr lang="en-US" altLang="zh-TW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TW" sz="2000" dirty="0">
                <a:latin typeface="Arial" panose="020B0604020202020204" pitchFamily="34" charset="0"/>
                <a:cs typeface="Arial" panose="020B0604020202020204" pitchFamily="34" charset="0"/>
              </a:rPr>
              <a:t>⚠️ Note: At NCKU, the entire system is in Chinese, making it unfriendly for international students!</a:t>
            </a:r>
          </a:p>
        </p:txBody>
      </p:sp>
    </p:spTree>
    <p:extLst>
      <p:ext uri="{BB962C8B-B14F-4D97-AF65-F5344CB8AC3E}">
        <p14:creationId xmlns:p14="http://schemas.microsoft.com/office/powerpoint/2010/main" val="671713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426C848-7EF1-C3A3-C1B7-AFB09E5F2EF3}"/>
              </a:ext>
            </a:extLst>
          </p:cNvPr>
          <p:cNvSpPr txBox="1"/>
          <p:nvPr/>
        </p:nvSpPr>
        <p:spPr>
          <a:xfrm>
            <a:off x="1898650" y="240901"/>
            <a:ext cx="83947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Physiological Characteristics of Mice</a:t>
            </a:r>
            <a:endParaRPr lang="zh-TW" altLang="en-US" sz="3200" b="1" i="0" dirty="0">
              <a:solidFill>
                <a:srgbClr val="002060"/>
              </a:solidFill>
              <a:effectLst/>
              <a:latin typeface="Arial" panose="020B0604020202020204" pitchFamily="34" charset="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12" name="表格 12">
            <a:extLst>
              <a:ext uri="{FF2B5EF4-FFF2-40B4-BE49-F238E27FC236}">
                <a16:creationId xmlns:a16="http://schemas.microsoft.com/office/drawing/2014/main" id="{C2D87629-1318-72CA-93A0-700FC7BD2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194414"/>
              </p:ext>
            </p:extLst>
          </p:nvPr>
        </p:nvGraphicFramePr>
        <p:xfrm>
          <a:off x="545472" y="913638"/>
          <a:ext cx="11101055" cy="300068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02804">
                  <a:extLst>
                    <a:ext uri="{9D8B030D-6E8A-4147-A177-3AD203B41FA5}">
                      <a16:colId xmlns:a16="http://schemas.microsoft.com/office/drawing/2014/main" val="3696430264"/>
                    </a:ext>
                  </a:extLst>
                </a:gridCol>
                <a:gridCol w="2699417">
                  <a:extLst>
                    <a:ext uri="{9D8B030D-6E8A-4147-A177-3AD203B41FA5}">
                      <a16:colId xmlns:a16="http://schemas.microsoft.com/office/drawing/2014/main" val="448768418"/>
                    </a:ext>
                  </a:extLst>
                </a:gridCol>
                <a:gridCol w="2699417">
                  <a:extLst>
                    <a:ext uri="{9D8B030D-6E8A-4147-A177-3AD203B41FA5}">
                      <a16:colId xmlns:a16="http://schemas.microsoft.com/office/drawing/2014/main" val="4024142225"/>
                    </a:ext>
                  </a:extLst>
                </a:gridCol>
                <a:gridCol w="2699417">
                  <a:extLst>
                    <a:ext uri="{9D8B030D-6E8A-4147-A177-3AD203B41FA5}">
                      <a16:colId xmlns:a16="http://schemas.microsoft.com/office/drawing/2014/main" val="3476655324"/>
                    </a:ext>
                  </a:extLst>
                </a:gridCol>
              </a:tblGrid>
              <a:tr h="4403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effectLst/>
                        </a:rPr>
                        <a:t>Condition</a:t>
                      </a:r>
                      <a:endParaRPr lang="zh-TW" alt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Period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effectLst/>
                        </a:rPr>
                        <a:t>Condition</a:t>
                      </a:r>
                      <a:endParaRPr lang="zh-TW" alt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Period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488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effectLst/>
                        </a:rPr>
                        <a:t>懷孕期 </a:t>
                      </a:r>
                      <a:endParaRPr lang="en-US" altLang="zh-TW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Gestation Period</a:t>
                      </a:r>
                      <a:endParaRPr lang="zh-TW" alt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19–21 days</a:t>
                      </a:r>
                      <a:endParaRPr lang="zh-TW" alt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effectLst/>
                        </a:rPr>
                        <a:t>仔鼠離乳期</a:t>
                      </a:r>
                      <a:endParaRPr lang="en-US" altLang="zh-TW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Weaning Age</a:t>
                      </a:r>
                      <a:endParaRPr lang="zh-TW" alt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20–22 days after birth</a:t>
                      </a:r>
                      <a:endParaRPr lang="zh-TW" alt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903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effectLst/>
                        </a:rPr>
                        <a:t>平均仔產數</a:t>
                      </a:r>
                      <a:endParaRPr lang="en-US" altLang="zh-TW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Average Litter Size</a:t>
                      </a:r>
                      <a:endParaRPr lang="zh-TW" alt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6–10 pups</a:t>
                      </a:r>
                      <a:endParaRPr lang="zh-TW" alt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effectLst/>
                        </a:rPr>
                        <a:t>公鼠配種期</a:t>
                      </a:r>
                      <a:endParaRPr lang="en-US" altLang="zh-TW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Male Breeding Age</a:t>
                      </a:r>
                      <a:endParaRPr lang="zh-TW" alt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10–12 months</a:t>
                      </a:r>
                      <a:endParaRPr lang="zh-TW" alt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861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effectLst/>
                        </a:rPr>
                        <a:t>剪腳趾編號</a:t>
                      </a:r>
                      <a:endParaRPr lang="en-US" altLang="zh-TW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effectLst/>
                        </a:rPr>
                        <a:t>Optimal Age for Toe Clipping</a:t>
                      </a:r>
                      <a:endParaRPr lang="zh-TW" alt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effectLst/>
                        </a:rPr>
                        <a:t>5-10 days </a:t>
                      </a:r>
                      <a:r>
                        <a:rPr lang="en-US" altLang="zh-TW" dirty="0"/>
                        <a:t>after birth</a:t>
                      </a:r>
                      <a:endParaRPr lang="zh-TW" alt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effectLst/>
                        </a:rPr>
                        <a:t>母鼠配種期</a:t>
                      </a:r>
                      <a:endParaRPr lang="en-US" altLang="zh-TW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Female Breeding Age</a:t>
                      </a:r>
                      <a:endParaRPr lang="zh-TW" alt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8–9 months</a:t>
                      </a:r>
                      <a:endParaRPr lang="zh-TW" alt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8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effectLst/>
                        </a:rPr>
                        <a:t>開眼期</a:t>
                      </a:r>
                      <a:endParaRPr lang="en-US" altLang="zh-TW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Eye Opening</a:t>
                      </a:r>
                      <a:endParaRPr lang="zh-TW" alt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11–12 days after birth</a:t>
                      </a:r>
                      <a:endParaRPr lang="zh-TW" alt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effectLst/>
                        </a:rPr>
                        <a:t>Life span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1.5–3 years</a:t>
                      </a:r>
                      <a:endParaRPr lang="en-US" altLang="zh-TW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750558"/>
                  </a:ext>
                </a:extLst>
              </a:tr>
            </a:tbl>
          </a:graphicData>
        </a:graphic>
      </p:graphicFrame>
      <p:pic>
        <p:nvPicPr>
          <p:cNvPr id="14" name="圖片 13" descr="一張含有 鋼琴, 文字, 鍵盤, 音樂鍵盤 的圖片&#10;&#10;自動產生的描述">
            <a:extLst>
              <a:ext uri="{FF2B5EF4-FFF2-40B4-BE49-F238E27FC236}">
                <a16:creationId xmlns:a16="http://schemas.microsoft.com/office/drawing/2014/main" id="{AB91E432-B836-7B51-5D32-487C591A4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98002"/>
            <a:ext cx="12192000" cy="276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25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小鼠飼養繁殖之分籠編號篇- 每日頭條">
            <a:extLst>
              <a:ext uri="{FF2B5EF4-FFF2-40B4-BE49-F238E27FC236}">
                <a16:creationId xmlns:a16="http://schemas.microsoft.com/office/drawing/2014/main" id="{6ADB282C-426F-2E7F-EAA9-9CFC28B14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289" y="1037974"/>
            <a:ext cx="4842711" cy="581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小動物耳洞器| 瀧太實驗服務有限公司">
            <a:extLst>
              <a:ext uri="{FF2B5EF4-FFF2-40B4-BE49-F238E27FC236}">
                <a16:creationId xmlns:a16="http://schemas.microsoft.com/office/drawing/2014/main" id="{442F7D3D-84EC-65D1-EC6F-81B3DB38E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56021"/>
            <a:ext cx="4842711" cy="546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小動物耳洞器| 瀧太實驗服務有限公司">
            <a:extLst>
              <a:ext uri="{FF2B5EF4-FFF2-40B4-BE49-F238E27FC236}">
                <a16:creationId xmlns:a16="http://schemas.microsoft.com/office/drawing/2014/main" id="{EE92C126-6791-8A81-B861-9BE110178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8100" y="212133"/>
            <a:ext cx="1541221" cy="1028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1B7BC0E-D28D-58FE-BC26-5886A901FFC2}"/>
              </a:ext>
            </a:extLst>
          </p:cNvPr>
          <p:cNvSpPr txBox="1"/>
          <p:nvPr/>
        </p:nvSpPr>
        <p:spPr>
          <a:xfrm>
            <a:off x="3224963" y="3059668"/>
            <a:ext cx="8993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entral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3523E41-795F-0A93-A915-C8C6C8F87CB1}"/>
              </a:ext>
            </a:extLst>
          </p:cNvPr>
          <p:cNvSpPr txBox="1"/>
          <p:nvPr/>
        </p:nvSpPr>
        <p:spPr>
          <a:xfrm>
            <a:off x="2425700" y="291701"/>
            <a:ext cx="7340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i="0" u="none" strike="noStrike" dirty="0">
                <a:solidFill>
                  <a:srgbClr val="002060"/>
                </a:solidFill>
                <a:effectLst/>
                <a:latin typeface="Arial" panose="020B0604020202020204" pitchFamily="34" charset="0"/>
                <a:ea typeface="Microsoft JhengHei" panose="020B0604030504040204" pitchFamily="34" charset="-120"/>
                <a:cs typeface="Arial" panose="020B0604020202020204" pitchFamily="34" charset="0"/>
              </a:rPr>
              <a:t>Methods for Mouse Identification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E7AA05E-30F9-BB18-B83D-978F163C45D6}"/>
              </a:ext>
            </a:extLst>
          </p:cNvPr>
          <p:cNvSpPr txBox="1"/>
          <p:nvPr/>
        </p:nvSpPr>
        <p:spPr>
          <a:xfrm>
            <a:off x="1143000" y="6130477"/>
            <a:ext cx="1737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Toe Clipping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B9FC82F-C364-4DC6-8C5D-DBD995D23396}"/>
              </a:ext>
            </a:extLst>
          </p:cNvPr>
          <p:cNvSpPr txBox="1"/>
          <p:nvPr/>
        </p:nvSpPr>
        <p:spPr>
          <a:xfrm>
            <a:off x="10439400" y="61304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Ear tagging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747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630</Words>
  <Application>Microsoft Macintosh PowerPoint</Application>
  <PresentationFormat>寬螢幕</PresentationFormat>
  <Paragraphs>130</Paragraphs>
  <Slides>12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Jokerman</vt:lpstr>
      <vt:lpstr>Source Sans Pro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鄭慧卿 Cheng, Hui-Ching</dc:creator>
  <cp:lastModifiedBy>鄭慧卿 Cheng, Hui-Ching</cp:lastModifiedBy>
  <cp:revision>10</cp:revision>
  <dcterms:created xsi:type="dcterms:W3CDTF">2025-02-11T01:56:52Z</dcterms:created>
  <dcterms:modified xsi:type="dcterms:W3CDTF">2025-02-12T03:34:35Z</dcterms:modified>
</cp:coreProperties>
</file>