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2" name="Shape 16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" name="Flowchart: Process 7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18" name="Group 11"/>
          <p:cNvGrpSpPr/>
          <p:nvPr/>
        </p:nvGrpSpPr>
        <p:grpSpPr>
          <a:xfrm>
            <a:off x="2831735" y="3945633"/>
            <a:ext cx="3917511" cy="486920"/>
            <a:chOff x="0" y="0"/>
            <a:chExt cx="3917510" cy="486919"/>
          </a:xfrm>
        </p:grpSpPr>
        <p:pic>
          <p:nvPicPr>
            <p:cNvPr id="16" name="Content Placeholder 8" descr="Content Placeholder 8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9450" t="0" r="0" b="0"/>
            <a:stretch>
              <a:fillRect/>
            </a:stretch>
          </p:blipFill>
          <p:spPr>
            <a:xfrm>
              <a:off x="402618" y="0"/>
              <a:ext cx="3514893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" name="Content Placeholder 8" descr="Content Placeholder 8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92757" b="0"/>
            <a:stretch>
              <a:fillRect/>
            </a:stretch>
          </p:blipFill>
          <p:spPr>
            <a:xfrm>
              <a:off x="0" y="0"/>
              <a:ext cx="420451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0" name="Body Level One…"/>
          <p:cNvSpPr txBox="1"/>
          <p:nvPr>
            <p:ph type="body" sz="quarter" idx="1"/>
          </p:nvPr>
        </p:nvSpPr>
        <p:spPr>
          <a:xfrm>
            <a:off x="396991" y="2504043"/>
            <a:ext cx="2700337" cy="38100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2" indent="-214313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indent="-171450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indent="-171450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indent="-171450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" name="Text Placeholder 19"/>
          <p:cNvSpPr/>
          <p:nvPr>
            <p:ph type="body" sz="quarter" idx="13"/>
          </p:nvPr>
        </p:nvSpPr>
        <p:spPr>
          <a:xfrm>
            <a:off x="396992" y="3998593"/>
            <a:ext cx="2270008" cy="38100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4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2" name="TextBox 21"/>
          <p:cNvSpPr txBox="1"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bg>
      <p:bgPr>
        <a:solidFill>
          <a:srgbClr val="BF57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Flowchart: Process 7"/>
          <p:cNvSpPr/>
          <p:nvPr/>
        </p:nvSpPr>
        <p:spPr>
          <a:xfrm flipV="1">
            <a:off x="426891" y="3691892"/>
            <a:ext cx="6888310" cy="4572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27" name="Title 1"/>
          <p:cNvSpPr txBox="1"/>
          <p:nvPr/>
        </p:nvSpPr>
        <p:spPr>
          <a:xfrm>
            <a:off x="426892" y="3963846"/>
            <a:ext cx="4678508" cy="453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Coding Bootcamp at UT Austin | </a:t>
            </a:r>
          </a:p>
        </p:txBody>
      </p:sp>
      <p:sp>
        <p:nvSpPr>
          <p:cNvPr id="128" name="TextBox 17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2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/>
            </a:lvl1pPr>
          </a:lstStyle>
          <a:p>
            <a:pPr/>
            <a:r>
              <a:t>Title Text</a:t>
            </a:r>
          </a:p>
        </p:txBody>
      </p:sp>
      <p:sp>
        <p:nvSpPr>
          <p:cNvPr id="130" name="Body Level One…"/>
          <p:cNvSpPr txBox="1"/>
          <p:nvPr>
            <p:ph type="body" sz="quarter" idx="1"/>
          </p:nvPr>
        </p:nvSpPr>
        <p:spPr>
          <a:xfrm>
            <a:off x="4953000" y="4036236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62939" indent="-205739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20139" indent="-205739" defTabSz="914400">
              <a:lnSpc>
                <a:spcPct val="90000"/>
              </a:lnSpc>
              <a:spcBef>
                <a:spcPts val="1000"/>
              </a:spcBef>
              <a:buFontTx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77339" indent="-205739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34539" indent="-205739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" name="Text Placeholder 19"/>
          <p:cNvSpPr/>
          <p:nvPr>
            <p:ph type="body" sz="quarter" idx="13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132" name="Content Placeholder 8" descr="Content Placeholder 8"/>
          <p:cNvPicPr>
            <a:picLocks noChangeAspect="1"/>
          </p:cNvPicPr>
          <p:nvPr/>
        </p:nvPicPr>
        <p:blipFill>
          <a:blip r:embed="rId2">
            <a:extLst/>
          </a:blip>
          <a:srcRect l="0" t="10220" r="0" b="0"/>
          <a:stretch>
            <a:fillRect/>
          </a:stretch>
        </p:blipFill>
        <p:spPr>
          <a:xfrm>
            <a:off x="0" y="-1"/>
            <a:ext cx="9144000" cy="560978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bg>
      <p:bgPr>
        <a:solidFill>
          <a:srgbClr val="BF57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Flowchart: Process 16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141" name="TextBox 6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4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Flowchart: Process 9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BF57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1" name="Title Text"/>
          <p:cNvSpPr txBox="1"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2" name="Straight Connector 8"/>
          <p:cNvSpPr/>
          <p:nvPr/>
        </p:nvSpPr>
        <p:spPr>
          <a:xfrm>
            <a:off x="0" y="653853"/>
            <a:ext cx="9144000" cy="1"/>
          </a:xfrm>
          <a:prstGeom prst="line">
            <a:avLst/>
          </a:prstGeom>
          <a:ln w="41275">
            <a:solidFill>
              <a:srgbClr val="BF57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53" name="TextBox 18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pic>
        <p:nvPicPr>
          <p:cNvPr id="154" name="Content Placeholder 8" descr="Content Placeholder 8"/>
          <p:cNvPicPr>
            <a:picLocks noChangeAspect="1"/>
          </p:cNvPicPr>
          <p:nvPr/>
        </p:nvPicPr>
        <p:blipFill>
          <a:blip r:embed="rId2">
            <a:extLst/>
          </a:blip>
          <a:srcRect l="73429" t="14128" r="0" b="0"/>
          <a:stretch>
            <a:fillRect/>
          </a:stretch>
        </p:blipFill>
        <p:spPr>
          <a:xfrm>
            <a:off x="-5871" y="6400800"/>
            <a:ext cx="2179730" cy="481355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traight Connector 11"/>
          <p:cNvSpPr/>
          <p:nvPr/>
        </p:nvSpPr>
        <p:spPr>
          <a:xfrm>
            <a:off x="0" y="653853"/>
            <a:ext cx="9144000" cy="1"/>
          </a:xfrm>
          <a:prstGeom prst="line">
            <a:avLst/>
          </a:prstGeom>
          <a:ln w="41275">
            <a:solidFill>
              <a:srgbClr val="26262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9" name="Flowchart: Process 12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0" name="TextBox 13"/>
          <p:cNvSpPr txBox="1"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grpSp>
        <p:nvGrpSpPr>
          <p:cNvPr id="43" name="Group 14"/>
          <p:cNvGrpSpPr/>
          <p:nvPr/>
        </p:nvGrpSpPr>
        <p:grpSpPr>
          <a:xfrm>
            <a:off x="5232359" y="6411722"/>
            <a:ext cx="3917511" cy="486920"/>
            <a:chOff x="0" y="0"/>
            <a:chExt cx="3917510" cy="486919"/>
          </a:xfrm>
        </p:grpSpPr>
        <p:pic>
          <p:nvPicPr>
            <p:cNvPr id="41" name="Content Placeholder 8" descr="Content Placeholder 8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9450" t="0" r="0" b="0"/>
            <a:stretch>
              <a:fillRect/>
            </a:stretch>
          </p:blipFill>
          <p:spPr>
            <a:xfrm>
              <a:off x="402618" y="0"/>
              <a:ext cx="3514893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" name="Content Placeholder 8" descr="Content Placeholder 8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92757" b="0"/>
            <a:stretch>
              <a:fillRect/>
            </a:stretch>
          </p:blipFill>
          <p:spPr>
            <a:xfrm>
              <a:off x="0" y="0"/>
              <a:ext cx="420451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4" name="Title Text"/>
          <p:cNvSpPr txBox="1"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15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64081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Flowchart: Process 7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4" name="Title 1"/>
          <p:cNvSpPr txBox="1"/>
          <p:nvPr/>
        </p:nvSpPr>
        <p:spPr>
          <a:xfrm>
            <a:off x="426891" y="3962400"/>
            <a:ext cx="3535509" cy="45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Rutgers Coding Bootcamp |</a:t>
            </a:r>
          </a:p>
        </p:txBody>
      </p:sp>
      <p:sp>
        <p:nvSpPr>
          <p:cNvPr id="55" name="TextBox 17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/>
            </a:lvl1pPr>
          </a:lstStyle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sz="quarter" idx="1"/>
          </p:nvPr>
        </p:nvSpPr>
        <p:spPr>
          <a:xfrm>
            <a:off x="3962400" y="4037683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defTabSz="914400">
              <a:lnSpc>
                <a:spcPct val="90000"/>
              </a:lnSpc>
              <a:spcBef>
                <a:spcPts val="10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Text Placeholder 19"/>
          <p:cNvSpPr/>
          <p:nvPr>
            <p:ph type="body" sz="quarter" idx="13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64081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Flowchart: Process 16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68" name="TextBox 6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6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lowchart: Process 9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D1103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8" name="TextBox 13"/>
          <p:cNvSpPr txBox="1"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UCFB - All Rights Reserved</a:t>
            </a:r>
          </a:p>
        </p:txBody>
      </p:sp>
      <p:sp>
        <p:nvSpPr>
          <p:cNvPr id="79" name="Title Text"/>
          <p:cNvSpPr txBox="1"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Straight Connector 8"/>
          <p:cNvSpPr/>
          <p:nvPr/>
        </p:nvSpPr>
        <p:spPr>
          <a:xfrm>
            <a:off x="0" y="653853"/>
            <a:ext cx="9144000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81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TextBox 18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1" name="Flowchart: Process 7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2" name="Title 1"/>
          <p:cNvSpPr txBox="1"/>
          <p:nvPr/>
        </p:nvSpPr>
        <p:spPr>
          <a:xfrm>
            <a:off x="426891" y="3962400"/>
            <a:ext cx="3535509" cy="45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Coding Bootcamp |</a:t>
            </a:r>
          </a:p>
        </p:txBody>
      </p:sp>
      <p:sp>
        <p:nvSpPr>
          <p:cNvPr id="93" name="TextBox 17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9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/>
            </a:lvl1pPr>
          </a:lstStyle>
          <a:p>
            <a:pPr/>
            <a:r>
              <a:t>Title Text</a:t>
            </a:r>
          </a:p>
        </p:txBody>
      </p:sp>
      <p:sp>
        <p:nvSpPr>
          <p:cNvPr id="95" name="Body Level One…"/>
          <p:cNvSpPr txBox="1"/>
          <p:nvPr>
            <p:ph type="body" sz="quarter" idx="1"/>
          </p:nvPr>
        </p:nvSpPr>
        <p:spPr>
          <a:xfrm>
            <a:off x="3370402" y="4034788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defTabSz="914400">
              <a:lnSpc>
                <a:spcPct val="90000"/>
              </a:lnSpc>
              <a:spcBef>
                <a:spcPts val="10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6" name="Text Placeholder 19"/>
          <p:cNvSpPr/>
          <p:nvPr>
            <p:ph type="body" sz="quarter" idx="13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5" name="Flowchart: Process 16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106" name="TextBox 6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0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Flowchart: Process 5"/>
          <p:cNvSpPr/>
          <p:nvPr/>
        </p:nvSpPr>
        <p:spPr>
          <a:xfrm>
            <a:off x="-1" y="6418964"/>
            <a:ext cx="9155743" cy="45774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6" name="Title Text"/>
          <p:cNvSpPr txBox="1"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7" name="TextBox 18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18" name="Straight Connector 6"/>
          <p:cNvSpPr/>
          <p:nvPr/>
        </p:nvSpPr>
        <p:spPr>
          <a:xfrm>
            <a:off x="0" y="653853"/>
            <a:ext cx="9144000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TextBox 15"/>
          <p:cNvSpPr txBox="1"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4" name="Flowchart: Process 16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5" name="Title Text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9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57175" marR="0" indent="-257175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587829" marR="0" indent="-244929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914400" marR="0" indent="-22860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303019" marR="0" indent="-274319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16459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19888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23317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26746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30175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gif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gif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gif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Relationship Id="rId3" Type="http://schemas.openxmlformats.org/officeDocument/2006/relationships/image" Target="../media/image1.gif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itle 1"/>
          <p:cNvSpPr txBox="1"/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/>
          <a:p>
            <a:pPr/>
            <a:r>
              <a:t>JS Catch Up!</a:t>
            </a:r>
          </a:p>
        </p:txBody>
      </p:sp>
      <p:sp>
        <p:nvSpPr>
          <p:cNvPr id="165" name="Text Placeholder 2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August 2017</a:t>
            </a:r>
          </a:p>
        </p:txBody>
      </p:sp>
      <p:sp>
        <p:nvSpPr>
          <p:cNvPr id="166" name="Text Placeholder 3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Day 15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Rectangle 2"/>
          <p:cNvSpPr txBox="1"/>
          <p:nvPr/>
        </p:nvSpPr>
        <p:spPr>
          <a:xfrm>
            <a:off x="304800" y="98052"/>
            <a:ext cx="69342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Important Stuff…</a:t>
            </a:r>
          </a:p>
        </p:txBody>
      </p:sp>
      <p:sp>
        <p:nvSpPr>
          <p:cNvPr id="226" name="Content Placeholder 2"/>
          <p:cNvSpPr txBox="1"/>
          <p:nvPr/>
        </p:nvSpPr>
        <p:spPr>
          <a:xfrm>
            <a:off x="451328" y="699663"/>
            <a:ext cx="8583816" cy="56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228600">
              <a:lnSpc>
                <a:spcPct val="90000"/>
              </a:lnSpc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Javascript continued…</a:t>
            </a:r>
            <a:endParaRPr sz="2800"/>
          </a:p>
          <a:p>
            <a:pPr indent="228600">
              <a:lnSpc>
                <a:spcPct val="90000"/>
              </a:lnSpc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>
              <a:lnSpc>
                <a:spcPct val="90000"/>
              </a:lnSpc>
              <a:buSzPct val="100000"/>
              <a:buAutoNum type="arabicPeriod" startAt="3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Understand how to organize a Javascript program with regards to global variables, functions and function calls. </a:t>
            </a:r>
            <a:endParaRPr sz="2800"/>
          </a:p>
          <a:p>
            <a:pPr marL="742950" indent="-514350">
              <a:lnSpc>
                <a:spcPct val="90000"/>
              </a:lnSpc>
              <a:buSzPct val="100000"/>
              <a:buAutoNum type="arabicPeriod" startAt="3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>
              <a:lnSpc>
                <a:spcPct val="90000"/>
              </a:lnSpc>
              <a:buSzPct val="100000"/>
              <a:buAutoNum type="arabicPeriod" startAt="4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Be able to use old JavaScript code to capture key clicks. </a:t>
            </a:r>
            <a:endParaRPr sz="2800"/>
          </a:p>
          <a:p>
            <a:pPr marL="742950" indent="-514350">
              <a:lnSpc>
                <a:spcPct val="90000"/>
              </a:lnSpc>
              <a:buSzPct val="100000"/>
              <a:buAutoNum type="arabicPeriod" startAt="4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>
              <a:lnSpc>
                <a:spcPct val="90000"/>
              </a:lnSpc>
              <a:buSzPct val="100000"/>
              <a:buAutoNum type="arabicPeriod" startAt="5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Be able to use old JavaScript code to generate random numbers.</a:t>
            </a:r>
            <a:endParaRPr sz="2800"/>
          </a:p>
          <a:p>
            <a:pPr indent="228600">
              <a:lnSpc>
                <a:spcPct val="9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indent="228600">
              <a:lnSpc>
                <a:spcPct val="90000"/>
              </a:lnSpc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jQuery</a:t>
            </a:r>
            <a:endParaRPr sz="2800"/>
          </a:p>
          <a:p>
            <a:pPr indent="228600">
              <a:lnSpc>
                <a:spcPct val="90000"/>
              </a:lnSpc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 marL="571500" indent="-342900" algn="just">
              <a:lnSpc>
                <a:spcPct val="90000"/>
              </a:lnSpc>
              <a:buSzPct val="100000"/>
              <a:buAutoNum type="arabicPeriod" startAt="1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Be able to explain why we might use a Javascript library like jQuery.</a:t>
            </a:r>
            <a:endParaRPr sz="2800"/>
          </a:p>
          <a:p>
            <a:pPr marL="571500" indent="-342900" algn="just">
              <a:lnSpc>
                <a:spcPct val="90000"/>
              </a:lnSpc>
              <a:buSzPct val="100000"/>
              <a:buAutoNum type="arabicPeriod" startAt="1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571500" indent="-342900" algn="just">
              <a:lnSpc>
                <a:spcPct val="90000"/>
              </a:lnSpc>
              <a:buSzPct val="100000"/>
              <a:buAutoNum type="arabicPeriod" startAt="2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Be able to explain what the jQuery $(_) syntax means.</a:t>
            </a:r>
            <a:endParaRPr sz="2800"/>
          </a:p>
          <a:p>
            <a:pPr marL="571500" indent="-342900" algn="just">
              <a:lnSpc>
                <a:spcPct val="90000"/>
              </a:lnSpc>
              <a:buSzPct val="100000"/>
              <a:buAutoNum type="arabicPeriod" startAt="2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571500" indent="-342900" algn="just">
              <a:lnSpc>
                <a:spcPct val="90000"/>
              </a:lnSpc>
              <a:buSzPct val="100000"/>
              <a:buAutoNum type="arabicPeriod" startAt="3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Be able to use jQuery to capture button clicks.</a:t>
            </a:r>
            <a:endParaRPr sz="2800"/>
          </a:p>
          <a:p>
            <a:pPr marL="571500" indent="-342900" algn="just">
              <a:lnSpc>
                <a:spcPct val="90000"/>
              </a:lnSpc>
              <a:buSzPct val="100000"/>
              <a:buAutoNum type="arabicPeriod" startAt="3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571500" indent="-342900" algn="just">
              <a:lnSpc>
                <a:spcPct val="90000"/>
              </a:lnSpc>
              <a:buSzPct val="100000"/>
              <a:buAutoNum type="arabicPeriod" startAt="4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Be able to provide a few examples of jQuery methods for changing HTML.</a:t>
            </a:r>
            <a:endParaRPr sz="2800"/>
          </a:p>
          <a:p>
            <a:pPr marL="571500" indent="-342900">
              <a:lnSpc>
                <a:spcPct val="90000"/>
              </a:lnSpc>
              <a:buSzPct val="100000"/>
              <a:buAutoNum type="arabicPeriod" startAt="4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571500" indent="-342900">
              <a:lnSpc>
                <a:spcPct val="90000"/>
              </a:lnSpc>
              <a:buSzPct val="100000"/>
              <a:buAutoNum type="arabicPeriod" startAt="5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Be able to use jQuery and Javascript to change HTML in response to code.</a:t>
            </a:r>
            <a:endParaRPr sz="2800"/>
          </a:p>
          <a:p>
            <a:pPr marL="571500" indent="-342900">
              <a:lnSpc>
                <a:spcPct val="90000"/>
              </a:lnSpc>
              <a:buSzPct val="100000"/>
              <a:buAutoNum type="arabicPeriod" startAt="5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indent="228600">
              <a:lnSpc>
                <a:spcPct val="9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ontent Placeholder 2"/>
          <p:cNvSpPr txBox="1"/>
          <p:nvPr/>
        </p:nvSpPr>
        <p:spPr>
          <a:xfrm>
            <a:off x="127692" y="1029863"/>
            <a:ext cx="8583816" cy="1829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228600">
              <a:lnSpc>
                <a:spcPct val="90000"/>
              </a:lnSpc>
              <a:defRPr b="1" u="sng">
                <a:latin typeface="Arial"/>
                <a:ea typeface="Arial"/>
                <a:cs typeface="Arial"/>
                <a:sym typeface="Arial"/>
              </a:defRPr>
            </a:pPr>
            <a:endParaRPr sz="2800"/>
          </a:p>
          <a:p>
            <a:pPr indent="228600">
              <a:lnSpc>
                <a:spcPct val="9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indent="228600" algn="ctr">
              <a:lnSpc>
                <a:spcPct val="90000"/>
              </a:lnSpc>
              <a:defRPr b="1" sz="4800">
                <a:latin typeface="Arial"/>
                <a:ea typeface="Arial"/>
                <a:cs typeface="Arial"/>
                <a:sym typeface="Arial"/>
              </a:defRPr>
            </a:pPr>
            <a:r>
              <a:t>TALLY THE TOPICS!</a:t>
            </a:r>
          </a:p>
          <a:p>
            <a:pPr indent="228600">
              <a:lnSpc>
                <a:spcPct val="9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229" name="yayRamen.gif" descr="yayRamen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56651" y="2510395"/>
            <a:ext cx="4925898" cy="36944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0" advTm="0" p14:dur="1000">
        <p:dissolv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ctangle 2"/>
          <p:cNvSpPr txBox="1"/>
          <p:nvPr/>
        </p:nvSpPr>
        <p:spPr>
          <a:xfrm>
            <a:off x="304800" y="98052"/>
            <a:ext cx="69342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Today’s Plan</a:t>
            </a:r>
          </a:p>
        </p:txBody>
      </p:sp>
      <p:sp>
        <p:nvSpPr>
          <p:cNvPr id="169" name="Content Placeholder 2"/>
          <p:cNvSpPr txBox="1"/>
          <p:nvPr/>
        </p:nvSpPr>
        <p:spPr>
          <a:xfrm>
            <a:off x="152399" y="699663"/>
            <a:ext cx="8882745" cy="1721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1200">
                <a:latin typeface="Arial"/>
                <a:ea typeface="Arial"/>
                <a:cs typeface="Arial"/>
                <a:sym typeface="Arial"/>
              </a:defRPr>
            </a:pPr>
          </a:p>
          <a:p>
            <a:pPr marL="685800" indent="-457200">
              <a:buSzPct val="100000"/>
              <a:buAutoNum type="arabicPeriod" startAt="1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I'll briefly go over all the things we've covered up to this point. </a:t>
            </a:r>
            <a:endParaRPr b="1"/>
          </a:p>
          <a:p>
            <a:pPr marL="685800" indent="-457200">
              <a:buSzPct val="100000"/>
              <a:buAutoNum type="arabicPeriod" startAt="1"/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685800" indent="-457200">
              <a:buSzPct val="100000"/>
              <a:buAutoNum type="arabicPeriod" startAt="2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YOU'll note down topics/questions in the google sheets doc.</a:t>
            </a:r>
            <a:endParaRPr b="1"/>
          </a:p>
          <a:p>
            <a:pPr marL="685800" indent="-457200">
              <a:buSzPct val="100000"/>
              <a:buAutoNum type="arabicPeriod" startAt="2"/>
              <a:defRPr b="1"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685800" indent="-457200">
              <a:buSzPct val="100000"/>
              <a:buAutoNum type="arabicPeriod" startAt="3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We'll take a vote on the topics then go over 'em one by one</a:t>
            </a:r>
          </a:p>
        </p:txBody>
      </p:sp>
      <p:pic>
        <p:nvPicPr>
          <p:cNvPr id="170" name="yayRamen.gif" descr="yayRamen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76515" y="2584269"/>
            <a:ext cx="4895359" cy="36715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itle 1"/>
          <p:cNvSpPr txBox="1"/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/>
          <a:p>
            <a:pPr/>
            <a:r>
              <a:t>Recap of Subjects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ectangle 4"/>
          <p:cNvSpPr txBox="1"/>
          <p:nvPr/>
        </p:nvSpPr>
        <p:spPr>
          <a:xfrm>
            <a:off x="304800" y="98052"/>
            <a:ext cx="69342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Important Stuff…</a:t>
            </a:r>
          </a:p>
        </p:txBody>
      </p:sp>
      <p:sp>
        <p:nvSpPr>
          <p:cNvPr id="175" name="Content Placeholder 2"/>
          <p:cNvSpPr txBox="1"/>
          <p:nvPr/>
        </p:nvSpPr>
        <p:spPr>
          <a:xfrm>
            <a:off x="451328" y="699663"/>
            <a:ext cx="8583816" cy="53017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228600">
              <a:lnSpc>
                <a:spcPct val="90000"/>
              </a:lnSpc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HTML / CSS:</a:t>
            </a:r>
            <a:endParaRPr sz="2800"/>
          </a:p>
          <a:p>
            <a:pPr indent="228600">
              <a:lnSpc>
                <a:spcPct val="90000"/>
              </a:lnSpc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>
              <a:lnSpc>
                <a:spcPct val="90000"/>
              </a:lnSpc>
              <a:buSzPct val="100000"/>
              <a:buAutoNum type="arabicPeriod" startAt="1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Basic Parts of an HTML Document (&lt;html&gt;, &lt;doctype&gt;, &lt;p&gt;, &lt;h1&gt;, so on).</a:t>
            </a:r>
            <a:endParaRPr sz="2800"/>
          </a:p>
          <a:p>
            <a:pPr marL="742950" indent="-514350">
              <a:lnSpc>
                <a:spcPct val="90000"/>
              </a:lnSpc>
              <a:buSzPct val="100000"/>
              <a:buAutoNum type="arabicPeriod" startAt="1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>
              <a:lnSpc>
                <a:spcPct val="90000"/>
              </a:lnSpc>
              <a:buSzPct val="100000"/>
              <a:buAutoNum type="arabicPeriod" startAt="2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Using in-line, internal and external CSS stylesheets. </a:t>
            </a:r>
            <a:endParaRPr sz="2800"/>
          </a:p>
          <a:p>
            <a:pPr marL="742950" indent="-514350">
              <a:lnSpc>
                <a:spcPct val="90000"/>
              </a:lnSpc>
              <a:buSzPct val="100000"/>
              <a:buAutoNum type="arabicPeriod" startAt="2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>
              <a:lnSpc>
                <a:spcPct val="90000"/>
              </a:lnSpc>
              <a:buSzPct val="100000"/>
              <a:buAutoNum type="arabicPeriod" startAt="3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Using relative pathways to link CSS and other assets.</a:t>
            </a:r>
            <a:endParaRPr sz="2800"/>
          </a:p>
          <a:p>
            <a:pPr marL="742950" indent="-514350">
              <a:lnSpc>
                <a:spcPct val="90000"/>
              </a:lnSpc>
              <a:buSzPct val="100000"/>
              <a:buAutoNum type="arabicPeriod" startAt="3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>
              <a:lnSpc>
                <a:spcPct val="90000"/>
              </a:lnSpc>
              <a:buSzPct val="100000"/>
              <a:buAutoNum type="arabicPeriod" startAt="4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Using html ids (#), classes (.), and element names to attach CSS styles. </a:t>
            </a:r>
            <a:endParaRPr sz="2800"/>
          </a:p>
          <a:p>
            <a:pPr marL="742950" indent="-514350">
              <a:lnSpc>
                <a:spcPct val="90000"/>
              </a:lnSpc>
              <a:buSzPct val="100000"/>
              <a:buAutoNum type="arabicPeriod" startAt="4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indent="228600">
              <a:lnSpc>
                <a:spcPct val="9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indent="228600">
              <a:lnSpc>
                <a:spcPct val="90000"/>
              </a:lnSpc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Git:</a:t>
            </a:r>
            <a:endParaRPr sz="2800"/>
          </a:p>
          <a:p>
            <a:pPr indent="228600">
              <a:lnSpc>
                <a:spcPct val="90000"/>
              </a:lnSpc>
              <a:defRPr b="1"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571500" indent="-342900">
              <a:lnSpc>
                <a:spcPct val="90000"/>
              </a:lnSpc>
              <a:buSzPct val="100000"/>
              <a:buAutoNum type="arabicPeriod" startAt="1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The advantages of using Git and source control management. </a:t>
            </a:r>
            <a:endParaRPr sz="2800"/>
          </a:p>
          <a:p>
            <a:pPr marL="571500" indent="-342900">
              <a:lnSpc>
                <a:spcPct val="90000"/>
              </a:lnSpc>
              <a:buSzPct val="100000"/>
              <a:buAutoNum type="arabicPeriod" startAt="1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571500" indent="-342900">
              <a:lnSpc>
                <a:spcPct val="90000"/>
              </a:lnSpc>
              <a:buSzPct val="100000"/>
              <a:buAutoNum type="arabicPeriod" startAt="2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Using Git Bash or Terminal to perform basic Git commands.</a:t>
            </a:r>
            <a:endParaRPr sz="2800"/>
          </a:p>
          <a:p>
            <a:pPr marL="571500" indent="-342900">
              <a:lnSpc>
                <a:spcPct val="90000"/>
              </a:lnSpc>
              <a:buSzPct val="100000"/>
              <a:buAutoNum type="arabicPeriod" startAt="2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571500" indent="-342900">
              <a:lnSpc>
                <a:spcPct val="90000"/>
              </a:lnSpc>
              <a:buSzPct val="100000"/>
              <a:buAutoNum type="arabicPeriod" startAt="3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Understanding how to use Git clone, add/commit, push.</a:t>
            </a:r>
            <a:endParaRPr sz="2800"/>
          </a:p>
          <a:p>
            <a:pPr marL="571500" indent="-342900">
              <a:lnSpc>
                <a:spcPct val="90000"/>
              </a:lnSpc>
              <a:buSzPct val="100000"/>
              <a:buAutoNum type="arabicPeriod" startAt="3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571500" indent="-342900">
              <a:lnSpc>
                <a:spcPct val="90000"/>
              </a:lnSpc>
              <a:buSzPct val="100000"/>
              <a:buAutoNum type="arabicPeriod" startAt="4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Understanding branching via Git branch, checkout and pull-requests</a:t>
            </a:r>
            <a:endParaRPr sz="2800"/>
          </a:p>
        </p:txBody>
      </p:sp>
      <p:pic>
        <p:nvPicPr>
          <p:cNvPr id="176" name="yayRamen.gif" descr="yayRamen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02615" y="3159797"/>
            <a:ext cx="1633777" cy="12253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ctangle 2"/>
          <p:cNvSpPr txBox="1"/>
          <p:nvPr/>
        </p:nvSpPr>
        <p:spPr>
          <a:xfrm>
            <a:off x="304800" y="98052"/>
            <a:ext cx="69342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Important Stuff…</a:t>
            </a:r>
          </a:p>
        </p:txBody>
      </p:sp>
      <p:sp>
        <p:nvSpPr>
          <p:cNvPr id="179" name="Content Placeholder 2"/>
          <p:cNvSpPr txBox="1"/>
          <p:nvPr/>
        </p:nvSpPr>
        <p:spPr>
          <a:xfrm>
            <a:off x="451328" y="699663"/>
            <a:ext cx="8583816" cy="2999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228600">
              <a:lnSpc>
                <a:spcPct val="90000"/>
              </a:lnSpc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Bootstrap / Mobile Responsiveness</a:t>
            </a:r>
            <a:endParaRPr sz="2800"/>
          </a:p>
          <a:p>
            <a:pPr indent="228600">
              <a:lnSpc>
                <a:spcPct val="90000"/>
              </a:lnSpc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>
              <a:lnSpc>
                <a:spcPct val="90000"/>
              </a:lnSpc>
              <a:buSzPct val="100000"/>
              <a:buAutoNum type="arabicPeriod" startAt="1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The concept of using a pre-built CSS library.</a:t>
            </a:r>
            <a:endParaRPr sz="2800"/>
          </a:p>
          <a:p>
            <a:pPr marL="742950" indent="-514350">
              <a:lnSpc>
                <a:spcPct val="90000"/>
              </a:lnSpc>
              <a:buSzPct val="100000"/>
              <a:buAutoNum type="arabicPeriod" startAt="1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>
              <a:lnSpc>
                <a:spcPct val="90000"/>
              </a:lnSpc>
              <a:buSzPct val="100000"/>
              <a:buAutoNum type="arabicPeriod" startAt="2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The steps to include Bootstrap CSS in your existing website. </a:t>
            </a:r>
            <a:endParaRPr sz="2800"/>
          </a:p>
          <a:p>
            <a:pPr marL="742950" indent="-514350">
              <a:lnSpc>
                <a:spcPct val="90000"/>
              </a:lnSpc>
              <a:buSzPct val="100000"/>
              <a:buAutoNum type="arabicPeriod" startAt="2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>
              <a:lnSpc>
                <a:spcPct val="90000"/>
              </a:lnSpc>
              <a:buSzPct val="100000"/>
              <a:buAutoNum type="arabicPeriod" startAt="3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The process of dissecting a layout in the Bootstrap grid system.</a:t>
            </a:r>
            <a:endParaRPr sz="2800"/>
          </a:p>
          <a:p>
            <a:pPr marL="742950" indent="-514350">
              <a:lnSpc>
                <a:spcPct val="90000"/>
              </a:lnSpc>
              <a:buSzPct val="100000"/>
              <a:buAutoNum type="arabicPeriod" startAt="3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>
              <a:lnSpc>
                <a:spcPct val="90000"/>
              </a:lnSpc>
              <a:buSzPct val="100000"/>
              <a:buAutoNum type="arabicPeriod" startAt="4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 general understanding of how to use Bootstrap components (e.g. panels, Jumbotron, navigation bars, and so on).</a:t>
            </a:r>
            <a:endParaRPr sz="2800"/>
          </a:p>
          <a:p>
            <a:pPr marL="742950" indent="-514350">
              <a:lnSpc>
                <a:spcPct val="90000"/>
              </a:lnSpc>
              <a:buSzPct val="100000"/>
              <a:buAutoNum type="arabicPeriod" startAt="4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>
              <a:lnSpc>
                <a:spcPct val="90000"/>
              </a:lnSpc>
              <a:buSzPct val="100000"/>
              <a:buAutoNum type="arabicPeriod" startAt="5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 general understanding of @media queries and mobile responsiveness.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itle 1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Bootstrap Layouts!</a:t>
            </a:r>
          </a:p>
        </p:txBody>
      </p:sp>
      <p:grpSp>
        <p:nvGrpSpPr>
          <p:cNvPr id="194" name="Group 14"/>
          <p:cNvGrpSpPr/>
          <p:nvPr/>
        </p:nvGrpSpPr>
        <p:grpSpPr>
          <a:xfrm>
            <a:off x="1219200" y="838199"/>
            <a:ext cx="6968636" cy="5337524"/>
            <a:chOff x="0" y="0"/>
            <a:chExt cx="6968635" cy="5337522"/>
          </a:xfrm>
        </p:grpSpPr>
        <p:sp>
          <p:nvSpPr>
            <p:cNvPr id="182" name="Flowchart: Process 2"/>
            <p:cNvSpPr/>
            <p:nvPr/>
          </p:nvSpPr>
          <p:spPr>
            <a:xfrm>
              <a:off x="0" y="0"/>
              <a:ext cx="6968636" cy="49276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183" name="Picture 3" descr="Picture 3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744543" y="0"/>
              <a:ext cx="5479550" cy="51684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4" name="Rectangle 4"/>
            <p:cNvSpPr/>
            <p:nvPr/>
          </p:nvSpPr>
          <p:spPr>
            <a:xfrm>
              <a:off x="744543" y="511907"/>
              <a:ext cx="5479550" cy="751481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5" name="Rectangle 5"/>
            <p:cNvSpPr/>
            <p:nvPr/>
          </p:nvSpPr>
          <p:spPr>
            <a:xfrm>
              <a:off x="744543" y="1292101"/>
              <a:ext cx="5479550" cy="1406955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6" name="Rectangle 6"/>
            <p:cNvSpPr/>
            <p:nvPr/>
          </p:nvSpPr>
          <p:spPr>
            <a:xfrm>
              <a:off x="744543" y="2813909"/>
              <a:ext cx="5479550" cy="1406955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7" name="TextBox 7"/>
            <p:cNvSpPr txBox="1"/>
            <p:nvPr/>
          </p:nvSpPr>
          <p:spPr>
            <a:xfrm rot="18900000">
              <a:off x="57416" y="293909"/>
              <a:ext cx="723415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/>
              </a:lvl1pPr>
            </a:lstStyle>
            <a:p>
              <a:pPr/>
              <a:r>
                <a:t>ROWS</a:t>
              </a:r>
            </a:p>
          </p:txBody>
        </p:sp>
        <p:sp>
          <p:nvSpPr>
            <p:cNvPr id="188" name="TextBox 8"/>
            <p:cNvSpPr txBox="1"/>
            <p:nvPr/>
          </p:nvSpPr>
          <p:spPr>
            <a:xfrm>
              <a:off x="462202" y="796596"/>
              <a:ext cx="238086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/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89" name="TextBox 9"/>
            <p:cNvSpPr txBox="1"/>
            <p:nvPr/>
          </p:nvSpPr>
          <p:spPr>
            <a:xfrm>
              <a:off x="462202" y="1739481"/>
              <a:ext cx="238086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/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90" name="TextBox 10"/>
            <p:cNvSpPr txBox="1"/>
            <p:nvPr/>
          </p:nvSpPr>
          <p:spPr>
            <a:xfrm>
              <a:off x="462202" y="3517387"/>
              <a:ext cx="238086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/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91" name="Rectangle 11"/>
            <p:cNvSpPr/>
            <p:nvPr/>
          </p:nvSpPr>
          <p:spPr>
            <a:xfrm>
              <a:off x="763901" y="4479285"/>
              <a:ext cx="5479549" cy="689121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2" name="TextBox 12"/>
            <p:cNvSpPr txBox="1"/>
            <p:nvPr/>
          </p:nvSpPr>
          <p:spPr>
            <a:xfrm>
              <a:off x="6402584" y="4382482"/>
              <a:ext cx="557563" cy="955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b="1" sz="4000"/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93" name="TextBox 13"/>
            <p:cNvSpPr txBox="1"/>
            <p:nvPr/>
          </p:nvSpPr>
          <p:spPr>
            <a:xfrm>
              <a:off x="462202" y="4684675"/>
              <a:ext cx="238086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/>
              </a:lvl1pPr>
            </a:lstStyle>
            <a:p>
              <a:pPr/>
              <a:r>
                <a:t>1</a:t>
              </a:r>
            </a:p>
          </p:txBody>
        </p:sp>
      </p:grpSp>
      <p:pic>
        <p:nvPicPr>
          <p:cNvPr id="195" name="yayRamen.gif" descr="yayRamen.gif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74001" y="2169197"/>
            <a:ext cx="1633777" cy="12253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yayRamen.gif" descr="yayRamen.gif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74001" y="3743997"/>
            <a:ext cx="1633777" cy="12253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itle 1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Bootstrap Layouts</a:t>
            </a:r>
          </a:p>
        </p:txBody>
      </p:sp>
      <p:grpSp>
        <p:nvGrpSpPr>
          <p:cNvPr id="216" name="Group 19"/>
          <p:cNvGrpSpPr/>
          <p:nvPr/>
        </p:nvGrpSpPr>
        <p:grpSpPr>
          <a:xfrm>
            <a:off x="1371600" y="914400"/>
            <a:ext cx="6807200" cy="5360821"/>
            <a:chOff x="0" y="0"/>
            <a:chExt cx="6807200" cy="5360820"/>
          </a:xfrm>
        </p:grpSpPr>
        <p:sp>
          <p:nvSpPr>
            <p:cNvPr id="199" name="Flowchart: Process 2"/>
            <p:cNvSpPr/>
            <p:nvPr/>
          </p:nvSpPr>
          <p:spPr>
            <a:xfrm>
              <a:off x="0" y="0"/>
              <a:ext cx="6807200" cy="48675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200" name="Picture 3" descr="Picture 3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727295" y="0"/>
              <a:ext cx="5352610" cy="5105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1" name="Rectangle 4"/>
            <p:cNvSpPr/>
            <p:nvPr/>
          </p:nvSpPr>
          <p:spPr>
            <a:xfrm>
              <a:off x="727295" y="505666"/>
              <a:ext cx="5352610" cy="742320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2" name="Rectangle 5"/>
            <p:cNvSpPr/>
            <p:nvPr/>
          </p:nvSpPr>
          <p:spPr>
            <a:xfrm>
              <a:off x="727295" y="1276350"/>
              <a:ext cx="5352610" cy="1389804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3" name="Rectangle 6"/>
            <p:cNvSpPr/>
            <p:nvPr/>
          </p:nvSpPr>
          <p:spPr>
            <a:xfrm>
              <a:off x="727295" y="2779606"/>
              <a:ext cx="5352610" cy="1389804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4" name="TextBox 7"/>
            <p:cNvSpPr txBox="1"/>
            <p:nvPr/>
          </p:nvSpPr>
          <p:spPr>
            <a:xfrm>
              <a:off x="451495" y="786885"/>
              <a:ext cx="238086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/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05" name="TextBox 8"/>
            <p:cNvSpPr txBox="1"/>
            <p:nvPr/>
          </p:nvSpPr>
          <p:spPr>
            <a:xfrm>
              <a:off x="451495" y="1718276"/>
              <a:ext cx="238086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/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06" name="TextBox 9"/>
            <p:cNvSpPr txBox="1"/>
            <p:nvPr/>
          </p:nvSpPr>
          <p:spPr>
            <a:xfrm>
              <a:off x="451495" y="3474508"/>
              <a:ext cx="238086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/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07" name="Rectangle 10"/>
            <p:cNvSpPr/>
            <p:nvPr/>
          </p:nvSpPr>
          <p:spPr>
            <a:xfrm>
              <a:off x="746204" y="4424679"/>
              <a:ext cx="5352610" cy="680721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8" name="Rectangle 11"/>
            <p:cNvSpPr/>
            <p:nvPr/>
          </p:nvSpPr>
          <p:spPr>
            <a:xfrm>
              <a:off x="914759" y="555759"/>
              <a:ext cx="4984815" cy="706409"/>
            </a:xfrm>
            <a:prstGeom prst="rect">
              <a:avLst/>
            </a:prstGeom>
            <a:solidFill>
              <a:srgbClr val="44546A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9" name="Rectangle 12"/>
            <p:cNvSpPr/>
            <p:nvPr/>
          </p:nvSpPr>
          <p:spPr>
            <a:xfrm>
              <a:off x="930102" y="1314819"/>
              <a:ext cx="1509145" cy="1351335"/>
            </a:xfrm>
            <a:prstGeom prst="rect">
              <a:avLst/>
            </a:prstGeom>
            <a:solidFill>
              <a:srgbClr val="44546A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0" name="Rectangle 13"/>
            <p:cNvSpPr/>
            <p:nvPr/>
          </p:nvSpPr>
          <p:spPr>
            <a:xfrm>
              <a:off x="2517744" y="1311478"/>
              <a:ext cx="3381829" cy="1351335"/>
            </a:xfrm>
            <a:prstGeom prst="rect">
              <a:avLst/>
            </a:prstGeom>
            <a:solidFill>
              <a:srgbClr val="44546A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1" name="Rectangle 14"/>
            <p:cNvSpPr/>
            <p:nvPr/>
          </p:nvSpPr>
          <p:spPr>
            <a:xfrm>
              <a:off x="930102" y="2822482"/>
              <a:ext cx="1509145" cy="1351335"/>
            </a:xfrm>
            <a:prstGeom prst="rect">
              <a:avLst/>
            </a:prstGeom>
            <a:solidFill>
              <a:srgbClr val="44546A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2" name="Rectangle 15"/>
            <p:cNvSpPr/>
            <p:nvPr/>
          </p:nvSpPr>
          <p:spPr>
            <a:xfrm>
              <a:off x="2517744" y="2819142"/>
              <a:ext cx="3381829" cy="1351335"/>
            </a:xfrm>
            <a:prstGeom prst="rect">
              <a:avLst/>
            </a:prstGeom>
            <a:solidFill>
              <a:srgbClr val="44546A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3" name="Rectangle 16"/>
            <p:cNvSpPr/>
            <p:nvPr/>
          </p:nvSpPr>
          <p:spPr>
            <a:xfrm>
              <a:off x="850900" y="4393720"/>
              <a:ext cx="4984814" cy="706409"/>
            </a:xfrm>
            <a:prstGeom prst="rect">
              <a:avLst/>
            </a:prstGeom>
            <a:solidFill>
              <a:srgbClr val="44546A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4" name="TextBox 17"/>
            <p:cNvSpPr txBox="1"/>
            <p:nvPr/>
          </p:nvSpPr>
          <p:spPr>
            <a:xfrm>
              <a:off x="6254260" y="4558180"/>
              <a:ext cx="544647" cy="802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b="1" sz="1200"/>
              </a:lvl1pPr>
            </a:lstStyle>
            <a:p>
              <a:pPr/>
              <a:r>
                <a:t>Total Not relevant</a:t>
              </a:r>
            </a:p>
          </p:txBody>
        </p:sp>
        <p:sp>
          <p:nvSpPr>
            <p:cNvPr id="215" name="TextBox 18"/>
            <p:cNvSpPr txBox="1"/>
            <p:nvPr/>
          </p:nvSpPr>
          <p:spPr>
            <a:xfrm>
              <a:off x="459553" y="4558180"/>
              <a:ext cx="238087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/>
              </a:lvl1pPr>
            </a:lstStyle>
            <a:p>
              <a:pPr/>
              <a:r>
                <a:t>1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Rectangle 2"/>
          <p:cNvSpPr txBox="1"/>
          <p:nvPr/>
        </p:nvSpPr>
        <p:spPr>
          <a:xfrm>
            <a:off x="304800" y="98052"/>
            <a:ext cx="51054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Bootstrap Grid</a:t>
            </a:r>
          </a:p>
        </p:txBody>
      </p:sp>
      <p:pic>
        <p:nvPicPr>
          <p:cNvPr id="219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5279" y="763230"/>
            <a:ext cx="8564932" cy="5027971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Content Placeholder 2"/>
          <p:cNvSpPr txBox="1"/>
          <p:nvPr/>
        </p:nvSpPr>
        <p:spPr>
          <a:xfrm>
            <a:off x="443344" y="5864504"/>
            <a:ext cx="8229601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6858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Note the rows, columns (col-lg-6) and containers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Rectangle 2"/>
          <p:cNvSpPr txBox="1"/>
          <p:nvPr/>
        </p:nvSpPr>
        <p:spPr>
          <a:xfrm>
            <a:off x="304800" y="98052"/>
            <a:ext cx="69342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Important Stuff…</a:t>
            </a:r>
          </a:p>
        </p:txBody>
      </p:sp>
      <p:sp>
        <p:nvSpPr>
          <p:cNvPr id="223" name="Content Placeholder 2"/>
          <p:cNvSpPr txBox="1"/>
          <p:nvPr/>
        </p:nvSpPr>
        <p:spPr>
          <a:xfrm>
            <a:off x="451328" y="699663"/>
            <a:ext cx="8583816" cy="4864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228600">
              <a:lnSpc>
                <a:spcPct val="90000"/>
              </a:lnSpc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Javascript</a:t>
            </a:r>
            <a:endParaRPr sz="2800"/>
          </a:p>
          <a:p>
            <a:pPr indent="228600">
              <a:lnSpc>
                <a:spcPct val="90000"/>
              </a:lnSpc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>
              <a:lnSpc>
                <a:spcPct val="90000"/>
              </a:lnSpc>
              <a:buSzPct val="100000"/>
              <a:buAutoNum type="arabicPeriod" startAt="1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Understand what purpose Javascript serves in relation to HTML and CSS.</a:t>
            </a:r>
            <a:endParaRPr sz="2800"/>
          </a:p>
          <a:p>
            <a:pPr marL="742950" indent="-514350">
              <a:lnSpc>
                <a:spcPct val="90000"/>
              </a:lnSpc>
              <a:buSzPct val="100000"/>
              <a:buAutoNum type="arabicPeriod" startAt="1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>
              <a:lnSpc>
                <a:spcPct val="90000"/>
              </a:lnSpc>
              <a:buSzPct val="100000"/>
              <a:buAutoNum type="arabicPeriod" startAt="2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Understand both the uses and syntax for creating the below:</a:t>
            </a:r>
            <a:endParaRPr sz="2800"/>
          </a:p>
          <a:p>
            <a:pPr marL="742950" indent="-514350">
              <a:lnSpc>
                <a:spcPct val="90000"/>
              </a:lnSpc>
              <a:buSzPct val="100000"/>
              <a:buAutoNum type="arabicPeriod" startAt="2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1042987" indent="-514350">
              <a:lnSpc>
                <a:spcPct val="90000"/>
              </a:lnSpc>
              <a:buSzPct val="100000"/>
              <a:buAutoNum type="arabicPeriod" startAt="1"/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Variables</a:t>
            </a:r>
            <a:endParaRPr sz="2400"/>
          </a:p>
          <a:p>
            <a:pPr lvl="1" marL="1042987" indent="-514350">
              <a:lnSpc>
                <a:spcPct val="90000"/>
              </a:lnSpc>
              <a:buSzPct val="100000"/>
              <a:buAutoNum type="arabicPeriod" startAt="1"/>
              <a:defRPr sz="15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1042987" indent="-514350">
              <a:lnSpc>
                <a:spcPct val="90000"/>
              </a:lnSpc>
              <a:buSzPct val="100000"/>
              <a:buAutoNum type="arabicPeriod" startAt="2"/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Arrays</a:t>
            </a:r>
            <a:endParaRPr sz="2400"/>
          </a:p>
          <a:p>
            <a:pPr lvl="1" marL="1042987" indent="-514350">
              <a:lnSpc>
                <a:spcPct val="90000"/>
              </a:lnSpc>
              <a:buSzPct val="100000"/>
              <a:buAutoNum type="arabicPeriod" startAt="2"/>
              <a:defRPr sz="15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1042987" indent="-514350">
              <a:lnSpc>
                <a:spcPct val="90000"/>
              </a:lnSpc>
              <a:buSzPct val="100000"/>
              <a:buAutoNum type="arabicPeriod" startAt="3"/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Console.log, Alerts, Confirms and Prompts</a:t>
            </a:r>
            <a:endParaRPr sz="2400"/>
          </a:p>
          <a:p>
            <a:pPr lvl="1" marL="1042987" indent="-514350">
              <a:lnSpc>
                <a:spcPct val="90000"/>
              </a:lnSpc>
              <a:buSzPct val="100000"/>
              <a:buAutoNum type="arabicPeriod" startAt="3"/>
              <a:defRPr sz="15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1042987" indent="-514350">
              <a:lnSpc>
                <a:spcPct val="90000"/>
              </a:lnSpc>
              <a:buSzPct val="100000"/>
              <a:buAutoNum type="arabicPeriod" startAt="4"/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If-Then Statements</a:t>
            </a:r>
            <a:endParaRPr sz="2400"/>
          </a:p>
          <a:p>
            <a:pPr lvl="1" marL="1042987" indent="-514350">
              <a:lnSpc>
                <a:spcPct val="90000"/>
              </a:lnSpc>
              <a:buSzPct val="100000"/>
              <a:buAutoNum type="arabicPeriod" startAt="4"/>
              <a:defRPr sz="15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1042987" indent="-514350">
              <a:lnSpc>
                <a:spcPct val="90000"/>
              </a:lnSpc>
              <a:buSzPct val="100000"/>
              <a:buAutoNum type="arabicPeriod" startAt="5"/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For Loops</a:t>
            </a:r>
            <a:endParaRPr sz="2400"/>
          </a:p>
          <a:p>
            <a:pPr lvl="1" marL="1042987" indent="-514350">
              <a:lnSpc>
                <a:spcPct val="90000"/>
              </a:lnSpc>
              <a:buSzPct val="100000"/>
              <a:buAutoNum type="arabicPeriod" startAt="5"/>
              <a:defRPr sz="15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1042987" indent="-514350">
              <a:lnSpc>
                <a:spcPct val="90000"/>
              </a:lnSpc>
              <a:buSzPct val="100000"/>
              <a:buAutoNum type="arabicPeriod" startAt="6"/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Functions</a:t>
            </a:r>
            <a:endParaRPr sz="2400"/>
          </a:p>
          <a:p>
            <a:pPr lvl="1" marL="1042987" indent="-514350">
              <a:lnSpc>
                <a:spcPct val="90000"/>
              </a:lnSpc>
              <a:buSzPct val="100000"/>
              <a:buAutoNum type="arabicPeriod" startAt="6"/>
              <a:defRPr sz="15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1042987" indent="-514350">
              <a:lnSpc>
                <a:spcPct val="90000"/>
              </a:lnSpc>
              <a:buSzPct val="100000"/>
              <a:buAutoNum type="arabicPeriod" startAt="7"/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Objects</a:t>
            </a:r>
            <a:endParaRPr sz="2400"/>
          </a:p>
          <a:p>
            <a:pPr lvl="1" marL="1042987" indent="-514350">
              <a:lnSpc>
                <a:spcPct val="90000"/>
              </a:lnSpc>
              <a:buSzPct val="100000"/>
              <a:buAutoNum type="arabicPeriod" startAt="7"/>
              <a:defRPr sz="15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1042987" indent="-514350">
              <a:lnSpc>
                <a:spcPct val="90000"/>
              </a:lnSpc>
              <a:buSzPct val="100000"/>
              <a:buAutoNum type="arabicPeriod" startAt="8"/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Scope</a:t>
            </a:r>
            <a:endParaRPr sz="2400"/>
          </a:p>
          <a:p>
            <a:pPr lvl="1" marL="1042987" indent="-514350">
              <a:lnSpc>
                <a:spcPct val="90000"/>
              </a:lnSpc>
              <a:buSzPct val="100000"/>
              <a:buAutoNum type="arabicPeriod" startAt="8"/>
              <a:defRPr sz="15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1042987" indent="-514350">
              <a:lnSpc>
                <a:spcPct val="90000"/>
              </a:lnSpc>
              <a:buSzPct val="100000"/>
              <a:buAutoNum type="arabicPeriod" startAt="9"/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Methods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UCF - Theme">
  <a:themeElements>
    <a:clrScheme name="UCF -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UCF -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UCF -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UCF - Theme">
  <a:themeElements>
    <a:clrScheme name="UCF -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UCF -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UCF -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