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sldIdLst>
    <p:sldId id="256" r:id="rId2"/>
    <p:sldId id="452" r:id="rId3"/>
    <p:sldId id="450" r:id="rId4"/>
    <p:sldId id="477" r:id="rId5"/>
    <p:sldId id="478" r:id="rId6"/>
    <p:sldId id="530" r:id="rId7"/>
    <p:sldId id="531" r:id="rId8"/>
    <p:sldId id="532" r:id="rId9"/>
    <p:sldId id="533" r:id="rId10"/>
    <p:sldId id="534" r:id="rId11"/>
    <p:sldId id="536" r:id="rId12"/>
    <p:sldId id="537" r:id="rId13"/>
    <p:sldId id="538" r:id="rId14"/>
    <p:sldId id="539" r:id="rId15"/>
    <p:sldId id="540" r:id="rId16"/>
    <p:sldId id="541" r:id="rId17"/>
    <p:sldId id="542" r:id="rId18"/>
    <p:sldId id="535" r:id="rId19"/>
    <p:sldId id="480" r:id="rId20"/>
    <p:sldId id="543" r:id="rId21"/>
    <p:sldId id="274" r:id="rId22"/>
    <p:sldId id="318" r:id="rId23"/>
    <p:sldId id="275" r:id="rId24"/>
    <p:sldId id="544" r:id="rId25"/>
    <p:sldId id="545" r:id="rId26"/>
    <p:sldId id="481" r:id="rId27"/>
    <p:sldId id="482" r:id="rId28"/>
    <p:sldId id="453" r:id="rId29"/>
    <p:sldId id="546" r:id="rId30"/>
    <p:sldId id="483" r:id="rId31"/>
    <p:sldId id="529" r:id="rId32"/>
    <p:sldId id="484" r:id="rId33"/>
    <p:sldId id="423" r:id="rId34"/>
    <p:sldId id="465" r:id="rId35"/>
    <p:sldId id="485" r:id="rId36"/>
    <p:sldId id="430" r:id="rId37"/>
    <p:sldId id="431" r:id="rId38"/>
    <p:sldId id="432" r:id="rId39"/>
    <p:sldId id="433" r:id="rId40"/>
    <p:sldId id="328" r:id="rId41"/>
    <p:sldId id="329" r:id="rId42"/>
    <p:sldId id="461" r:id="rId43"/>
    <p:sldId id="462" r:id="rId44"/>
    <p:sldId id="396" r:id="rId45"/>
    <p:sldId id="463" r:id="rId46"/>
    <p:sldId id="333" r:id="rId47"/>
    <p:sldId id="334" r:id="rId48"/>
    <p:sldId id="486" r:id="rId49"/>
    <p:sldId id="525" r:id="rId50"/>
    <p:sldId id="547" r:id="rId51"/>
    <p:sldId id="455" r:id="rId52"/>
    <p:sldId id="456" r:id="rId53"/>
    <p:sldId id="457" r:id="rId54"/>
    <p:sldId id="466" r:id="rId55"/>
    <p:sldId id="458" r:id="rId56"/>
    <p:sldId id="459" r:id="rId57"/>
    <p:sldId id="443"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9CFF"/>
    <a:srgbClr val="FFFE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44"/>
    <p:restoredTop sz="96291"/>
  </p:normalViewPr>
  <p:slideViewPr>
    <p:cSldViewPr snapToGrid="0" snapToObjects="1">
      <p:cViewPr varScale="1">
        <p:scale>
          <a:sx n="121" d="100"/>
          <a:sy n="121" d="100"/>
        </p:scale>
        <p:origin x="200" y="23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511147-5945-B04E-9EBD-13A4838CA614}" type="datetimeFigureOut">
              <a:rPr lang="en-US" smtClean="0"/>
              <a:t>4/10/25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332D3B-FEDF-6C43-A016-1D93B22A1D6C}" type="slidenum">
              <a:rPr lang="en-US" smtClean="0"/>
              <a:t>‹#›</a:t>
            </a:fld>
            <a:endParaRPr lang="en-US"/>
          </a:p>
        </p:txBody>
      </p:sp>
    </p:spTree>
    <p:extLst>
      <p:ext uri="{BB962C8B-B14F-4D97-AF65-F5344CB8AC3E}">
        <p14:creationId xmlns:p14="http://schemas.microsoft.com/office/powerpoint/2010/main" val="352829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correlation does not equal causation – so, how can we fix this</a:t>
            </a:r>
            <a:r>
              <a:rPr lang="en-US" baseline="0" dirty="0"/>
              <a:t> (knowing that even experiments are not the answer)</a:t>
            </a:r>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36</a:t>
            </a:fld>
            <a:endParaRPr lang="en-US"/>
          </a:p>
        </p:txBody>
      </p:sp>
    </p:spTree>
    <p:extLst>
      <p:ext uri="{BB962C8B-B14F-4D97-AF65-F5344CB8AC3E}">
        <p14:creationId xmlns:p14="http://schemas.microsoft.com/office/powerpoint/2010/main" val="3233489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45</a:t>
            </a:fld>
            <a:endParaRPr lang="en-US"/>
          </a:p>
        </p:txBody>
      </p:sp>
    </p:spTree>
    <p:extLst>
      <p:ext uri="{BB962C8B-B14F-4D97-AF65-F5344CB8AC3E}">
        <p14:creationId xmlns:p14="http://schemas.microsoft.com/office/powerpoint/2010/main" val="1893196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46</a:t>
            </a:fld>
            <a:endParaRPr lang="en-US"/>
          </a:p>
        </p:txBody>
      </p:sp>
    </p:spTree>
    <p:extLst>
      <p:ext uri="{BB962C8B-B14F-4D97-AF65-F5344CB8AC3E}">
        <p14:creationId xmlns:p14="http://schemas.microsoft.com/office/powerpoint/2010/main" val="167719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you have any front-doors in your system?</a:t>
            </a:r>
          </a:p>
        </p:txBody>
      </p:sp>
      <p:sp>
        <p:nvSpPr>
          <p:cNvPr id="4" name="Slide Number Placeholder 3"/>
          <p:cNvSpPr>
            <a:spLocks noGrp="1"/>
          </p:cNvSpPr>
          <p:nvPr>
            <p:ph type="sldNum" sz="quarter" idx="10"/>
          </p:nvPr>
        </p:nvSpPr>
        <p:spPr/>
        <p:txBody>
          <a:bodyPr/>
          <a:lstStyle/>
          <a:p>
            <a:fld id="{5723C986-FDAC-274C-B9B7-B1472D190ED6}" type="slidenum">
              <a:rPr lang="en-US" smtClean="0"/>
              <a:pPr/>
              <a:t>47</a:t>
            </a:fld>
            <a:endParaRPr lang="en-US"/>
          </a:p>
        </p:txBody>
      </p:sp>
    </p:spTree>
    <p:extLst>
      <p:ext uri="{BB962C8B-B14F-4D97-AF65-F5344CB8AC3E}">
        <p14:creationId xmlns:p14="http://schemas.microsoft.com/office/powerpoint/2010/main" val="167719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you have any front-doors in your system?</a:t>
            </a:r>
          </a:p>
        </p:txBody>
      </p:sp>
      <p:sp>
        <p:nvSpPr>
          <p:cNvPr id="4" name="Slide Number Placeholder 3"/>
          <p:cNvSpPr>
            <a:spLocks noGrp="1"/>
          </p:cNvSpPr>
          <p:nvPr>
            <p:ph type="sldNum" sz="quarter" idx="10"/>
          </p:nvPr>
        </p:nvSpPr>
        <p:spPr/>
        <p:txBody>
          <a:bodyPr/>
          <a:lstStyle/>
          <a:p>
            <a:fld id="{5723C986-FDAC-274C-B9B7-B1472D190ED6}" type="slidenum">
              <a:rPr lang="en-US" smtClean="0"/>
              <a:pPr/>
              <a:t>48</a:t>
            </a:fld>
            <a:endParaRPr lang="en-US"/>
          </a:p>
        </p:txBody>
      </p:sp>
    </p:spTree>
    <p:extLst>
      <p:ext uri="{BB962C8B-B14F-4D97-AF65-F5344CB8AC3E}">
        <p14:creationId xmlns:p14="http://schemas.microsoft.com/office/powerpoint/2010/main" val="2799462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correlation does not equal causation – so, how can we fix this</a:t>
            </a:r>
            <a:r>
              <a:rPr lang="en-US" baseline="0" dirty="0"/>
              <a:t> (knowing that even experiments are not the answer)</a:t>
            </a:r>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37</a:t>
            </a:fld>
            <a:endParaRPr lang="en-US"/>
          </a:p>
        </p:txBody>
      </p:sp>
    </p:spTree>
    <p:extLst>
      <p:ext uri="{BB962C8B-B14F-4D97-AF65-F5344CB8AC3E}">
        <p14:creationId xmlns:p14="http://schemas.microsoft.com/office/powerpoint/2010/main" val="4186206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correlation does not equal causation – so, how can we fix this</a:t>
            </a:r>
            <a:r>
              <a:rPr lang="en-US" baseline="0" dirty="0"/>
              <a:t> (knowing that even experiments are not the answer)</a:t>
            </a:r>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38</a:t>
            </a:fld>
            <a:endParaRPr lang="en-US"/>
          </a:p>
        </p:txBody>
      </p:sp>
    </p:spTree>
    <p:extLst>
      <p:ext uri="{BB962C8B-B14F-4D97-AF65-F5344CB8AC3E}">
        <p14:creationId xmlns:p14="http://schemas.microsoft.com/office/powerpoint/2010/main" val="1178550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correlation does not equal causation – so, how can we fix this</a:t>
            </a:r>
            <a:r>
              <a:rPr lang="en-US" baseline="0" dirty="0"/>
              <a:t> (knowing that even experiments are not the answer)</a:t>
            </a:r>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39</a:t>
            </a:fld>
            <a:endParaRPr lang="en-US"/>
          </a:p>
        </p:txBody>
      </p:sp>
    </p:spTree>
    <p:extLst>
      <p:ext uri="{BB962C8B-B14F-4D97-AF65-F5344CB8AC3E}">
        <p14:creationId xmlns:p14="http://schemas.microsoft.com/office/powerpoint/2010/main" val="2681978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40</a:t>
            </a:fld>
            <a:endParaRPr lang="en-US"/>
          </a:p>
        </p:txBody>
      </p:sp>
    </p:spTree>
    <p:extLst>
      <p:ext uri="{BB962C8B-B14F-4D97-AF65-F5344CB8AC3E}">
        <p14:creationId xmlns:p14="http://schemas.microsoft.com/office/powerpoint/2010/main" val="167719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works for a wide variety of different back-door scenarios</a:t>
            </a:r>
          </a:p>
          <a:p>
            <a:r>
              <a:rPr lang="en-US" dirty="0"/>
              <a:t>SOLICIT EXAMPLES</a:t>
            </a:r>
          </a:p>
        </p:txBody>
      </p:sp>
      <p:sp>
        <p:nvSpPr>
          <p:cNvPr id="4" name="Slide Number Placeholder 3"/>
          <p:cNvSpPr>
            <a:spLocks noGrp="1"/>
          </p:cNvSpPr>
          <p:nvPr>
            <p:ph type="sldNum" sz="quarter" idx="10"/>
          </p:nvPr>
        </p:nvSpPr>
        <p:spPr/>
        <p:txBody>
          <a:bodyPr/>
          <a:lstStyle/>
          <a:p>
            <a:fld id="{5723C986-FDAC-274C-B9B7-B1472D190ED6}" type="slidenum">
              <a:rPr lang="en-US" smtClean="0"/>
              <a:pPr/>
              <a:t>41</a:t>
            </a:fld>
            <a:endParaRPr lang="en-US"/>
          </a:p>
        </p:txBody>
      </p:sp>
    </p:spTree>
    <p:extLst>
      <p:ext uri="{BB962C8B-B14F-4D97-AF65-F5344CB8AC3E}">
        <p14:creationId xmlns:p14="http://schemas.microsoft.com/office/powerpoint/2010/main" val="167719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works for a wide variety of different back-door scenarios</a:t>
            </a:r>
          </a:p>
          <a:p>
            <a:r>
              <a:rPr lang="en-US" dirty="0"/>
              <a:t>SOLICIT EXAMPLES</a:t>
            </a:r>
          </a:p>
        </p:txBody>
      </p:sp>
      <p:sp>
        <p:nvSpPr>
          <p:cNvPr id="4" name="Slide Number Placeholder 3"/>
          <p:cNvSpPr>
            <a:spLocks noGrp="1"/>
          </p:cNvSpPr>
          <p:nvPr>
            <p:ph type="sldNum" sz="quarter" idx="10"/>
          </p:nvPr>
        </p:nvSpPr>
        <p:spPr/>
        <p:txBody>
          <a:bodyPr/>
          <a:lstStyle/>
          <a:p>
            <a:fld id="{5723C986-FDAC-274C-B9B7-B1472D190ED6}" type="slidenum">
              <a:rPr lang="en-US" smtClean="0"/>
              <a:pPr/>
              <a:t>42</a:t>
            </a:fld>
            <a:endParaRPr lang="en-US"/>
          </a:p>
        </p:txBody>
      </p:sp>
    </p:spTree>
    <p:extLst>
      <p:ext uri="{BB962C8B-B14F-4D97-AF65-F5344CB8AC3E}">
        <p14:creationId xmlns:p14="http://schemas.microsoft.com/office/powerpoint/2010/main" val="715325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works for a wide variety of different back-door scenarios</a:t>
            </a:r>
          </a:p>
          <a:p>
            <a:r>
              <a:rPr lang="en-US" dirty="0"/>
              <a:t>SOLICIT EXAMPLES</a:t>
            </a:r>
          </a:p>
        </p:txBody>
      </p:sp>
      <p:sp>
        <p:nvSpPr>
          <p:cNvPr id="4" name="Slide Number Placeholder 3"/>
          <p:cNvSpPr>
            <a:spLocks noGrp="1"/>
          </p:cNvSpPr>
          <p:nvPr>
            <p:ph type="sldNum" sz="quarter" idx="10"/>
          </p:nvPr>
        </p:nvSpPr>
        <p:spPr/>
        <p:txBody>
          <a:bodyPr/>
          <a:lstStyle/>
          <a:p>
            <a:fld id="{5723C986-FDAC-274C-B9B7-B1472D190ED6}" type="slidenum">
              <a:rPr lang="en-US" smtClean="0"/>
              <a:pPr/>
              <a:t>43</a:t>
            </a:fld>
            <a:endParaRPr lang="en-US"/>
          </a:p>
        </p:txBody>
      </p:sp>
    </p:spTree>
    <p:extLst>
      <p:ext uri="{BB962C8B-B14F-4D97-AF65-F5344CB8AC3E}">
        <p14:creationId xmlns:p14="http://schemas.microsoft.com/office/powerpoint/2010/main" val="4154885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44</a:t>
            </a:fld>
            <a:endParaRPr lang="en-US"/>
          </a:p>
        </p:txBody>
      </p:sp>
    </p:spTree>
    <p:extLst>
      <p:ext uri="{BB962C8B-B14F-4D97-AF65-F5344CB8AC3E}">
        <p14:creationId xmlns:p14="http://schemas.microsoft.com/office/powerpoint/2010/main" val="167719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2317C-2CDC-5F4A-8117-8E43F940FDCC}"/>
              </a:ext>
            </a:extLst>
          </p:cNvPr>
          <p:cNvSpPr>
            <a:spLocks noGrp="1"/>
          </p:cNvSpPr>
          <p:nvPr>
            <p:ph type="ctrTitle"/>
          </p:nvPr>
        </p:nvSpPr>
        <p:spPr>
          <a:xfrm>
            <a:off x="1524000" y="1122363"/>
            <a:ext cx="9144000" cy="2387600"/>
          </a:xfrm>
        </p:spPr>
        <p:txBody>
          <a:bodyPr anchor="b"/>
          <a:lstStyle>
            <a:lvl1pPr algn="ctr">
              <a:defRPr sz="6000">
                <a:latin typeface="Avenir" panose="02000503020000020003" pitchFamily="2" charset="0"/>
              </a:defRPr>
            </a:lvl1pPr>
          </a:lstStyle>
          <a:p>
            <a:r>
              <a:rPr lang="en-US" dirty="0"/>
              <a:t>Click to edit Master title style</a:t>
            </a:r>
          </a:p>
        </p:txBody>
      </p:sp>
      <p:sp>
        <p:nvSpPr>
          <p:cNvPr id="3" name="Subtitle 2">
            <a:extLst>
              <a:ext uri="{FF2B5EF4-FFF2-40B4-BE49-F238E27FC236}">
                <a16:creationId xmlns:a16="http://schemas.microsoft.com/office/drawing/2014/main" id="{AB5E1747-0F1F-E34F-8BB7-18E094C0E2DC}"/>
              </a:ext>
            </a:extLst>
          </p:cNvPr>
          <p:cNvSpPr>
            <a:spLocks noGrp="1"/>
          </p:cNvSpPr>
          <p:nvPr>
            <p:ph type="subTitle" idx="1"/>
          </p:nvPr>
        </p:nvSpPr>
        <p:spPr>
          <a:xfrm>
            <a:off x="1524000" y="3602038"/>
            <a:ext cx="9144000" cy="1655762"/>
          </a:xfrm>
        </p:spPr>
        <p:txBody>
          <a:bodyPr/>
          <a:lstStyle>
            <a:lvl1pPr marL="0" indent="0" algn="ctr">
              <a:buNone/>
              <a:defRPr sz="2400">
                <a:latin typeface="Avenir" panose="02000503020000020003"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A65564-13C7-7847-9811-6B12801E6F95}"/>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4/10/25</a:t>
            </a:fld>
            <a:endParaRPr lang="en-US"/>
          </a:p>
        </p:txBody>
      </p:sp>
      <p:sp>
        <p:nvSpPr>
          <p:cNvPr id="5" name="Footer Placeholder 4">
            <a:extLst>
              <a:ext uri="{FF2B5EF4-FFF2-40B4-BE49-F238E27FC236}">
                <a16:creationId xmlns:a16="http://schemas.microsoft.com/office/drawing/2014/main" id="{D23853E8-0956-2C49-8D77-27824B9C5C2D}"/>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35FF8561-3671-6346-BC1D-47124E9CD553}"/>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1166281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0F058-1C6D-1A4B-A612-6D055C6E39B5}"/>
              </a:ext>
            </a:extLst>
          </p:cNvPr>
          <p:cNvSpPr>
            <a:spLocks noGrp="1"/>
          </p:cNvSpPr>
          <p:nvPr>
            <p:ph type="title"/>
          </p:nvPr>
        </p:nvSpPr>
        <p:spPr/>
        <p:txBody>
          <a:bodyPr/>
          <a:lstStyle>
            <a:lvl1pPr>
              <a:defRPr>
                <a:latin typeface="Avenir" panose="02000503020000020003" pitchFamily="2"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BFDAA9BC-CB48-324A-B464-439D65D6210D}"/>
              </a:ext>
            </a:extLst>
          </p:cNvPr>
          <p:cNvSpPr>
            <a:spLocks noGrp="1"/>
          </p:cNvSpPr>
          <p:nvPr>
            <p:ph type="body" orient="vert" idx="1"/>
          </p:nvPr>
        </p:nvSpPr>
        <p:spPr/>
        <p:txBody>
          <a:bodyPr vert="eaVert"/>
          <a:lstStyle>
            <a:lvl1pPr>
              <a:defRPr>
                <a:latin typeface="Avenir" panose="02000503020000020003" pitchFamily="2" charset="0"/>
              </a:defRPr>
            </a:lvl1pPr>
            <a:lvl2pPr>
              <a:defRPr>
                <a:latin typeface="Avenir" panose="02000503020000020003" pitchFamily="2" charset="0"/>
              </a:defRPr>
            </a:lvl2pPr>
            <a:lvl3pPr>
              <a:defRPr>
                <a:latin typeface="Avenir" panose="02000503020000020003" pitchFamily="2" charset="0"/>
              </a:defRPr>
            </a:lvl3pPr>
            <a:lvl4pPr>
              <a:defRPr>
                <a:latin typeface="Avenir" panose="02000503020000020003" pitchFamily="2" charset="0"/>
              </a:defRPr>
            </a:lvl4pPr>
            <a:lvl5pPr>
              <a:defRPr>
                <a:latin typeface="Avenir"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2BC180-7AC7-8B4B-9D78-04709E7BD60B}"/>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4/10/25</a:t>
            </a:fld>
            <a:endParaRPr lang="en-US"/>
          </a:p>
        </p:txBody>
      </p:sp>
      <p:sp>
        <p:nvSpPr>
          <p:cNvPr id="5" name="Footer Placeholder 4">
            <a:extLst>
              <a:ext uri="{FF2B5EF4-FFF2-40B4-BE49-F238E27FC236}">
                <a16:creationId xmlns:a16="http://schemas.microsoft.com/office/drawing/2014/main" id="{A744F63E-C57C-D64F-9108-6D38A10522E2}"/>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A926BEF1-8DC6-854C-95B3-C5A0C909CA81}"/>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1799952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9AD612-7F12-AE42-8CBF-E2A66D142121}"/>
              </a:ext>
            </a:extLst>
          </p:cNvPr>
          <p:cNvSpPr>
            <a:spLocks noGrp="1"/>
          </p:cNvSpPr>
          <p:nvPr>
            <p:ph type="title" orient="vert"/>
          </p:nvPr>
        </p:nvSpPr>
        <p:spPr>
          <a:xfrm>
            <a:off x="8724900" y="365125"/>
            <a:ext cx="2628900" cy="5811838"/>
          </a:xfrm>
        </p:spPr>
        <p:txBody>
          <a:bodyPr vert="eaVert"/>
          <a:lstStyle>
            <a:lvl1pPr>
              <a:defRPr>
                <a:latin typeface="Avenir" panose="02000503020000020003" pitchFamily="2"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45E965FB-9220-2B4E-8D40-858747DF406F}"/>
              </a:ext>
            </a:extLst>
          </p:cNvPr>
          <p:cNvSpPr>
            <a:spLocks noGrp="1"/>
          </p:cNvSpPr>
          <p:nvPr>
            <p:ph type="body" orient="vert" idx="1"/>
          </p:nvPr>
        </p:nvSpPr>
        <p:spPr>
          <a:xfrm>
            <a:off x="838200" y="365125"/>
            <a:ext cx="7734300" cy="5811838"/>
          </a:xfrm>
        </p:spPr>
        <p:txBody>
          <a:bodyPr vert="eaVert"/>
          <a:lstStyle>
            <a:lvl1pPr>
              <a:defRPr>
                <a:latin typeface="Avenir" panose="02000503020000020003" pitchFamily="2" charset="0"/>
              </a:defRPr>
            </a:lvl1pPr>
            <a:lvl2pPr>
              <a:defRPr>
                <a:latin typeface="Avenir" panose="02000503020000020003" pitchFamily="2" charset="0"/>
              </a:defRPr>
            </a:lvl2pPr>
            <a:lvl3pPr>
              <a:defRPr>
                <a:latin typeface="Avenir" panose="02000503020000020003" pitchFamily="2" charset="0"/>
              </a:defRPr>
            </a:lvl3pPr>
            <a:lvl4pPr>
              <a:defRPr>
                <a:latin typeface="Avenir" panose="02000503020000020003" pitchFamily="2" charset="0"/>
              </a:defRPr>
            </a:lvl4pPr>
            <a:lvl5pPr>
              <a:defRPr>
                <a:latin typeface="Avenir"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DBFC1E-50C7-184B-B2F4-E16141B48D85}"/>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4/10/25</a:t>
            </a:fld>
            <a:endParaRPr lang="en-US"/>
          </a:p>
        </p:txBody>
      </p:sp>
      <p:sp>
        <p:nvSpPr>
          <p:cNvPr id="5" name="Footer Placeholder 4">
            <a:extLst>
              <a:ext uri="{FF2B5EF4-FFF2-40B4-BE49-F238E27FC236}">
                <a16:creationId xmlns:a16="http://schemas.microsoft.com/office/drawing/2014/main" id="{75767A30-C031-9746-9CB5-6C998DD1BA72}"/>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BE49F44F-8008-5447-86FB-B22F47ABCD34}"/>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2759439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365FC-4012-2B40-949A-10E3F260A8FE}"/>
              </a:ext>
            </a:extLst>
          </p:cNvPr>
          <p:cNvSpPr>
            <a:spLocks noGrp="1"/>
          </p:cNvSpPr>
          <p:nvPr>
            <p:ph type="title"/>
          </p:nvPr>
        </p:nvSpPr>
        <p:spPr/>
        <p:txBody>
          <a:bodyPr/>
          <a:lstStyle>
            <a:lvl1pPr>
              <a:defRPr>
                <a:latin typeface="Avenir" panose="02000503020000020003"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49159EA2-67F6-5F41-BE85-CF86B7CEBF80}"/>
              </a:ext>
            </a:extLst>
          </p:cNvPr>
          <p:cNvSpPr>
            <a:spLocks noGrp="1"/>
          </p:cNvSpPr>
          <p:nvPr>
            <p:ph idx="1"/>
          </p:nvPr>
        </p:nvSpPr>
        <p:spPr/>
        <p:txBody>
          <a:bodyPr/>
          <a:lstStyle>
            <a:lvl1pPr>
              <a:defRPr>
                <a:latin typeface="Avenir" panose="02000503020000020003" pitchFamily="2" charset="0"/>
              </a:defRPr>
            </a:lvl1pPr>
            <a:lvl2pPr>
              <a:defRPr>
                <a:latin typeface="Avenir" panose="02000503020000020003" pitchFamily="2" charset="0"/>
              </a:defRPr>
            </a:lvl2pPr>
            <a:lvl3pPr>
              <a:defRPr>
                <a:latin typeface="Avenir" panose="02000503020000020003" pitchFamily="2" charset="0"/>
              </a:defRPr>
            </a:lvl3pPr>
            <a:lvl4pPr>
              <a:defRPr>
                <a:latin typeface="Avenir" panose="02000503020000020003" pitchFamily="2" charset="0"/>
              </a:defRPr>
            </a:lvl4pPr>
            <a:lvl5pPr>
              <a:defRPr>
                <a:latin typeface="Avenir"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D3AC6-C2B1-E549-BFA8-D8F99D9C7BBA}"/>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4/10/25</a:t>
            </a:fld>
            <a:endParaRPr lang="en-US"/>
          </a:p>
        </p:txBody>
      </p:sp>
      <p:sp>
        <p:nvSpPr>
          <p:cNvPr id="5" name="Footer Placeholder 4">
            <a:extLst>
              <a:ext uri="{FF2B5EF4-FFF2-40B4-BE49-F238E27FC236}">
                <a16:creationId xmlns:a16="http://schemas.microsoft.com/office/drawing/2014/main" id="{D9AB9A1E-5E2A-4746-A297-12B50814175B}"/>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28EEB054-58AD-C247-86A4-84D5039686F5}"/>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1727414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A0096-3756-C141-AF31-A87344F68B23}"/>
              </a:ext>
            </a:extLst>
          </p:cNvPr>
          <p:cNvSpPr>
            <a:spLocks noGrp="1"/>
          </p:cNvSpPr>
          <p:nvPr>
            <p:ph type="title"/>
          </p:nvPr>
        </p:nvSpPr>
        <p:spPr>
          <a:xfrm>
            <a:off x="831850" y="1709738"/>
            <a:ext cx="10515600" cy="2852737"/>
          </a:xfrm>
        </p:spPr>
        <p:txBody>
          <a:bodyPr anchor="b"/>
          <a:lstStyle>
            <a:lvl1pPr>
              <a:defRPr sz="6000">
                <a:latin typeface="Avenir" panose="02000503020000020003" pitchFamily="2" charset="0"/>
              </a:defRPr>
            </a:lvl1pPr>
          </a:lstStyle>
          <a:p>
            <a:r>
              <a:rPr lang="en-US"/>
              <a:t>Click to edit Master title style</a:t>
            </a:r>
          </a:p>
        </p:txBody>
      </p:sp>
      <p:sp>
        <p:nvSpPr>
          <p:cNvPr id="3" name="Text Placeholder 2">
            <a:extLst>
              <a:ext uri="{FF2B5EF4-FFF2-40B4-BE49-F238E27FC236}">
                <a16:creationId xmlns:a16="http://schemas.microsoft.com/office/drawing/2014/main" id="{19A0B7BA-1667-8F4B-882A-6DE0973DEB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venir" panose="02000503020000020003"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25CB738-9BE4-C54C-8496-E2A8C1AA75FC}"/>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4/10/25</a:t>
            </a:fld>
            <a:endParaRPr lang="en-US"/>
          </a:p>
        </p:txBody>
      </p:sp>
      <p:sp>
        <p:nvSpPr>
          <p:cNvPr id="5" name="Footer Placeholder 4">
            <a:extLst>
              <a:ext uri="{FF2B5EF4-FFF2-40B4-BE49-F238E27FC236}">
                <a16:creationId xmlns:a16="http://schemas.microsoft.com/office/drawing/2014/main" id="{3A8E4B92-1823-E849-90CB-782E1901B5FF}"/>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E3246F00-98AC-394B-BEE7-680E92B827BD}"/>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3709056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CF265-5A52-F646-BE70-E5FF97E73DD5}"/>
              </a:ext>
            </a:extLst>
          </p:cNvPr>
          <p:cNvSpPr>
            <a:spLocks noGrp="1"/>
          </p:cNvSpPr>
          <p:nvPr>
            <p:ph type="title"/>
          </p:nvPr>
        </p:nvSpPr>
        <p:spPr/>
        <p:txBody>
          <a:bodyPr/>
          <a:lstStyle>
            <a:lvl1pPr>
              <a:defRPr>
                <a:latin typeface="Avenir" panose="02000503020000020003"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8AD4276D-C56A-A049-948A-FE68B6DBD936}"/>
              </a:ext>
            </a:extLst>
          </p:cNvPr>
          <p:cNvSpPr>
            <a:spLocks noGrp="1"/>
          </p:cNvSpPr>
          <p:nvPr>
            <p:ph sz="half" idx="1"/>
          </p:nvPr>
        </p:nvSpPr>
        <p:spPr>
          <a:xfrm>
            <a:off x="838200" y="1825625"/>
            <a:ext cx="5181600" cy="4351338"/>
          </a:xfrm>
        </p:spPr>
        <p:txBody>
          <a:bodyPr/>
          <a:lstStyle>
            <a:lvl1pPr>
              <a:defRPr>
                <a:latin typeface="Avenir" panose="02000503020000020003" pitchFamily="2" charset="0"/>
              </a:defRPr>
            </a:lvl1pPr>
            <a:lvl2pPr>
              <a:defRPr>
                <a:latin typeface="Avenir" panose="02000503020000020003" pitchFamily="2" charset="0"/>
              </a:defRPr>
            </a:lvl2pPr>
            <a:lvl3pPr>
              <a:defRPr>
                <a:latin typeface="Avenir" panose="02000503020000020003" pitchFamily="2" charset="0"/>
              </a:defRPr>
            </a:lvl3pPr>
            <a:lvl4pPr>
              <a:defRPr>
                <a:latin typeface="Avenir" panose="02000503020000020003" pitchFamily="2" charset="0"/>
              </a:defRPr>
            </a:lvl4pPr>
            <a:lvl5pPr>
              <a:defRPr>
                <a:latin typeface="Avenir"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02EFC8-9859-1742-A36A-369A2501D5E3}"/>
              </a:ext>
            </a:extLst>
          </p:cNvPr>
          <p:cNvSpPr>
            <a:spLocks noGrp="1"/>
          </p:cNvSpPr>
          <p:nvPr>
            <p:ph sz="half" idx="2"/>
          </p:nvPr>
        </p:nvSpPr>
        <p:spPr>
          <a:xfrm>
            <a:off x="6172200" y="1825625"/>
            <a:ext cx="5181600" cy="4351338"/>
          </a:xfrm>
        </p:spPr>
        <p:txBody>
          <a:bodyPr/>
          <a:lstStyle>
            <a:lvl1pPr>
              <a:defRPr>
                <a:latin typeface="Avenir" panose="02000503020000020003" pitchFamily="2" charset="0"/>
              </a:defRPr>
            </a:lvl1pPr>
            <a:lvl2pPr>
              <a:defRPr>
                <a:latin typeface="Avenir" panose="02000503020000020003" pitchFamily="2" charset="0"/>
              </a:defRPr>
            </a:lvl2pPr>
            <a:lvl3pPr>
              <a:defRPr>
                <a:latin typeface="Avenir" panose="02000503020000020003" pitchFamily="2" charset="0"/>
              </a:defRPr>
            </a:lvl3pPr>
            <a:lvl4pPr>
              <a:defRPr>
                <a:latin typeface="Avenir" panose="02000503020000020003" pitchFamily="2" charset="0"/>
              </a:defRPr>
            </a:lvl4pPr>
            <a:lvl5pPr>
              <a:defRPr>
                <a:latin typeface="Avenir"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0BD1AD-5B1C-1544-867B-B892117B5E06}"/>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4/10/25</a:t>
            </a:fld>
            <a:endParaRPr lang="en-US"/>
          </a:p>
        </p:txBody>
      </p:sp>
      <p:sp>
        <p:nvSpPr>
          <p:cNvPr id="6" name="Footer Placeholder 5">
            <a:extLst>
              <a:ext uri="{FF2B5EF4-FFF2-40B4-BE49-F238E27FC236}">
                <a16:creationId xmlns:a16="http://schemas.microsoft.com/office/drawing/2014/main" id="{763B5FA1-23F6-E74B-918C-4AC0FF195D2A}"/>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7" name="Slide Number Placeholder 6">
            <a:extLst>
              <a:ext uri="{FF2B5EF4-FFF2-40B4-BE49-F238E27FC236}">
                <a16:creationId xmlns:a16="http://schemas.microsoft.com/office/drawing/2014/main" id="{96E6B81C-6FC1-7144-BEE5-B62698946819}"/>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3001156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366E1-7BFF-D943-97F4-FE3D114D88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1AB86A-BECD-4448-BD42-1AEDD35B60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0558660-CCD4-A645-9B26-AF667AF530B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8722D-3A5C-2D4C-BDC8-40522E15C8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8E63C9C-9C2E-5341-99D3-76153F70145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A2A759-E61A-8146-99BA-02E226BF4583}"/>
              </a:ext>
            </a:extLst>
          </p:cNvPr>
          <p:cNvSpPr>
            <a:spLocks noGrp="1"/>
          </p:cNvSpPr>
          <p:nvPr>
            <p:ph type="dt" sz="half" idx="10"/>
          </p:nvPr>
        </p:nvSpPr>
        <p:spPr/>
        <p:txBody>
          <a:bodyPr/>
          <a:lstStyle/>
          <a:p>
            <a:fld id="{D5F603C4-76F9-7242-824E-6D192851FC2F}" type="datetimeFigureOut">
              <a:rPr lang="en-US" smtClean="0"/>
              <a:t>4/10/25</a:t>
            </a:fld>
            <a:endParaRPr lang="en-US"/>
          </a:p>
        </p:txBody>
      </p:sp>
      <p:sp>
        <p:nvSpPr>
          <p:cNvPr id="8" name="Footer Placeholder 7">
            <a:extLst>
              <a:ext uri="{FF2B5EF4-FFF2-40B4-BE49-F238E27FC236}">
                <a16:creationId xmlns:a16="http://schemas.microsoft.com/office/drawing/2014/main" id="{E21B0B09-E56A-4547-8043-F7AC74371D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B8071C-FEB7-8642-890B-7852C384150E}"/>
              </a:ext>
            </a:extLst>
          </p:cNvPr>
          <p:cNvSpPr>
            <a:spLocks noGrp="1"/>
          </p:cNvSpPr>
          <p:nvPr>
            <p:ph type="sldNum" sz="quarter" idx="12"/>
          </p:nvPr>
        </p:nvSpPr>
        <p:spPr/>
        <p:txBody>
          <a:bodyPr/>
          <a:lstStyle/>
          <a:p>
            <a:fld id="{B7290013-F351-A34B-A783-D8A8F5526980}" type="slidenum">
              <a:rPr lang="en-US" smtClean="0"/>
              <a:t>‹#›</a:t>
            </a:fld>
            <a:endParaRPr lang="en-US"/>
          </a:p>
        </p:txBody>
      </p:sp>
    </p:spTree>
    <p:extLst>
      <p:ext uri="{BB962C8B-B14F-4D97-AF65-F5344CB8AC3E}">
        <p14:creationId xmlns:p14="http://schemas.microsoft.com/office/powerpoint/2010/main" val="3037462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485AF-03F1-4B4E-824D-EC738A32E3C6}"/>
              </a:ext>
            </a:extLst>
          </p:cNvPr>
          <p:cNvSpPr>
            <a:spLocks noGrp="1"/>
          </p:cNvSpPr>
          <p:nvPr>
            <p:ph type="title"/>
          </p:nvPr>
        </p:nvSpPr>
        <p:spPr/>
        <p:txBody>
          <a:bodyPr/>
          <a:lstStyle>
            <a:lvl1pPr>
              <a:defRPr>
                <a:latin typeface="Avenir" panose="02000503020000020003" pitchFamily="2" charset="0"/>
              </a:defRPr>
            </a:lvl1pPr>
          </a:lstStyle>
          <a:p>
            <a:r>
              <a:rPr lang="en-US"/>
              <a:t>Click to edit Master title style</a:t>
            </a:r>
          </a:p>
        </p:txBody>
      </p:sp>
      <p:sp>
        <p:nvSpPr>
          <p:cNvPr id="3" name="Date Placeholder 2">
            <a:extLst>
              <a:ext uri="{FF2B5EF4-FFF2-40B4-BE49-F238E27FC236}">
                <a16:creationId xmlns:a16="http://schemas.microsoft.com/office/drawing/2014/main" id="{582A1190-ED82-7D4B-B3DD-9527CA7E4D06}"/>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4/10/25</a:t>
            </a:fld>
            <a:endParaRPr lang="en-US"/>
          </a:p>
        </p:txBody>
      </p:sp>
      <p:sp>
        <p:nvSpPr>
          <p:cNvPr id="4" name="Footer Placeholder 3">
            <a:extLst>
              <a:ext uri="{FF2B5EF4-FFF2-40B4-BE49-F238E27FC236}">
                <a16:creationId xmlns:a16="http://schemas.microsoft.com/office/drawing/2014/main" id="{13C531D1-F39C-6746-8484-08C4D62063F9}"/>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5" name="Slide Number Placeholder 4">
            <a:extLst>
              <a:ext uri="{FF2B5EF4-FFF2-40B4-BE49-F238E27FC236}">
                <a16:creationId xmlns:a16="http://schemas.microsoft.com/office/drawing/2014/main" id="{091C19FB-8DC5-E845-A76B-829AA2B395E2}"/>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3016917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2C8592-9F76-4D4B-A40D-2B0C4FD80B26}"/>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4/10/25</a:t>
            </a:fld>
            <a:endParaRPr lang="en-US"/>
          </a:p>
        </p:txBody>
      </p:sp>
      <p:sp>
        <p:nvSpPr>
          <p:cNvPr id="3" name="Footer Placeholder 2">
            <a:extLst>
              <a:ext uri="{FF2B5EF4-FFF2-40B4-BE49-F238E27FC236}">
                <a16:creationId xmlns:a16="http://schemas.microsoft.com/office/drawing/2014/main" id="{F04AAAF7-8A8E-CF41-9834-2680D267F8B8}"/>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4" name="Slide Number Placeholder 3">
            <a:extLst>
              <a:ext uri="{FF2B5EF4-FFF2-40B4-BE49-F238E27FC236}">
                <a16:creationId xmlns:a16="http://schemas.microsoft.com/office/drawing/2014/main" id="{AD081CF1-7E1C-D648-9F32-49BDE9996090}"/>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4034239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BCEB-2EF4-9249-811B-F3ED801CFFE6}"/>
              </a:ext>
            </a:extLst>
          </p:cNvPr>
          <p:cNvSpPr>
            <a:spLocks noGrp="1"/>
          </p:cNvSpPr>
          <p:nvPr>
            <p:ph type="title"/>
          </p:nvPr>
        </p:nvSpPr>
        <p:spPr>
          <a:xfrm>
            <a:off x="839788" y="457200"/>
            <a:ext cx="3932237" cy="1600200"/>
          </a:xfrm>
        </p:spPr>
        <p:txBody>
          <a:bodyPr anchor="b"/>
          <a:lstStyle>
            <a:lvl1pPr>
              <a:defRPr sz="3200">
                <a:latin typeface="Avenir" panose="02000503020000020003"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1D110243-7641-D84B-82DF-0E6405EBB651}"/>
              </a:ext>
            </a:extLst>
          </p:cNvPr>
          <p:cNvSpPr>
            <a:spLocks noGrp="1"/>
          </p:cNvSpPr>
          <p:nvPr>
            <p:ph idx="1"/>
          </p:nvPr>
        </p:nvSpPr>
        <p:spPr>
          <a:xfrm>
            <a:off x="5183188" y="987425"/>
            <a:ext cx="6172200" cy="4873625"/>
          </a:xfrm>
        </p:spPr>
        <p:txBody>
          <a:bodyPr/>
          <a:lstStyle>
            <a:lvl1pPr>
              <a:defRPr sz="3200">
                <a:latin typeface="Avenir" panose="02000503020000020003" pitchFamily="2" charset="0"/>
              </a:defRPr>
            </a:lvl1pPr>
            <a:lvl2pPr>
              <a:defRPr sz="2800">
                <a:latin typeface="Avenir" panose="02000503020000020003" pitchFamily="2" charset="0"/>
              </a:defRPr>
            </a:lvl2pPr>
            <a:lvl3pPr>
              <a:defRPr sz="2400">
                <a:latin typeface="Avenir" panose="02000503020000020003" pitchFamily="2" charset="0"/>
              </a:defRPr>
            </a:lvl3pPr>
            <a:lvl4pPr>
              <a:defRPr sz="2000">
                <a:latin typeface="Avenir" panose="02000503020000020003" pitchFamily="2" charset="0"/>
              </a:defRPr>
            </a:lvl4pPr>
            <a:lvl5pPr>
              <a:defRPr sz="2000">
                <a:latin typeface="Avenir" panose="02000503020000020003" pitchFamily="2" charset="0"/>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427BCD-DC92-1542-9149-538C8E1C4D34}"/>
              </a:ext>
            </a:extLst>
          </p:cNvPr>
          <p:cNvSpPr>
            <a:spLocks noGrp="1"/>
          </p:cNvSpPr>
          <p:nvPr>
            <p:ph type="body" sz="half" idx="2"/>
          </p:nvPr>
        </p:nvSpPr>
        <p:spPr>
          <a:xfrm>
            <a:off x="839788" y="2057400"/>
            <a:ext cx="3932237" cy="3811588"/>
          </a:xfrm>
        </p:spPr>
        <p:txBody>
          <a:bodyPr/>
          <a:lstStyle>
            <a:lvl1pPr marL="0" indent="0">
              <a:buNone/>
              <a:defRPr sz="1600">
                <a:latin typeface="Avenir" panose="02000503020000020003"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EED381F-9B82-4641-A1FA-7B546D9175DD}"/>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4/10/25</a:t>
            </a:fld>
            <a:endParaRPr lang="en-US"/>
          </a:p>
        </p:txBody>
      </p:sp>
      <p:sp>
        <p:nvSpPr>
          <p:cNvPr id="6" name="Footer Placeholder 5">
            <a:extLst>
              <a:ext uri="{FF2B5EF4-FFF2-40B4-BE49-F238E27FC236}">
                <a16:creationId xmlns:a16="http://schemas.microsoft.com/office/drawing/2014/main" id="{3A3C28DB-B830-F446-A72E-6855711C64BE}"/>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7" name="Slide Number Placeholder 6">
            <a:extLst>
              <a:ext uri="{FF2B5EF4-FFF2-40B4-BE49-F238E27FC236}">
                <a16:creationId xmlns:a16="http://schemas.microsoft.com/office/drawing/2014/main" id="{FC5B7516-8162-AF41-9056-36F701FD206A}"/>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334269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8A398-E5EC-5A47-872A-FEAB94AC434B}"/>
              </a:ext>
            </a:extLst>
          </p:cNvPr>
          <p:cNvSpPr>
            <a:spLocks noGrp="1"/>
          </p:cNvSpPr>
          <p:nvPr>
            <p:ph type="title"/>
          </p:nvPr>
        </p:nvSpPr>
        <p:spPr>
          <a:xfrm>
            <a:off x="839788" y="457200"/>
            <a:ext cx="3932237" cy="1600200"/>
          </a:xfrm>
        </p:spPr>
        <p:txBody>
          <a:bodyPr anchor="b"/>
          <a:lstStyle>
            <a:lvl1pPr>
              <a:defRPr sz="3200">
                <a:latin typeface="Avenir" panose="02000503020000020003" pitchFamily="2" charset="0"/>
              </a:defRPr>
            </a:lvl1pPr>
          </a:lstStyle>
          <a:p>
            <a:r>
              <a:rPr lang="en-US"/>
              <a:t>Click to edit Master title style</a:t>
            </a:r>
          </a:p>
        </p:txBody>
      </p:sp>
      <p:sp>
        <p:nvSpPr>
          <p:cNvPr id="3" name="Picture Placeholder 2">
            <a:extLst>
              <a:ext uri="{FF2B5EF4-FFF2-40B4-BE49-F238E27FC236}">
                <a16:creationId xmlns:a16="http://schemas.microsoft.com/office/drawing/2014/main" id="{B1F7A0B8-B9BB-1242-AFDE-7E9285AFEA8D}"/>
              </a:ext>
            </a:extLst>
          </p:cNvPr>
          <p:cNvSpPr>
            <a:spLocks noGrp="1"/>
          </p:cNvSpPr>
          <p:nvPr>
            <p:ph type="pic" idx="1"/>
          </p:nvPr>
        </p:nvSpPr>
        <p:spPr>
          <a:xfrm>
            <a:off x="5183188" y="987425"/>
            <a:ext cx="6172200" cy="4873625"/>
          </a:xfrm>
        </p:spPr>
        <p:txBody>
          <a:bodyPr/>
          <a:lstStyle>
            <a:lvl1pPr marL="0" indent="0">
              <a:buNone/>
              <a:defRPr sz="3200">
                <a:latin typeface="Avenir" panose="02000503020000020003"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44C2EC-5565-EC4B-A224-9F79B76D68BC}"/>
              </a:ext>
            </a:extLst>
          </p:cNvPr>
          <p:cNvSpPr>
            <a:spLocks noGrp="1"/>
          </p:cNvSpPr>
          <p:nvPr>
            <p:ph type="body" sz="half" idx="2"/>
          </p:nvPr>
        </p:nvSpPr>
        <p:spPr>
          <a:xfrm>
            <a:off x="839788" y="2057400"/>
            <a:ext cx="3932237" cy="3811588"/>
          </a:xfrm>
        </p:spPr>
        <p:txBody>
          <a:bodyPr/>
          <a:lstStyle>
            <a:lvl1pPr marL="0" indent="0">
              <a:buNone/>
              <a:defRPr sz="1600">
                <a:latin typeface="Avenir" panose="02000503020000020003"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632E20-B90A-2343-A3E2-0473BDB6FB8A}"/>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4/10/25</a:t>
            </a:fld>
            <a:endParaRPr lang="en-US"/>
          </a:p>
        </p:txBody>
      </p:sp>
      <p:sp>
        <p:nvSpPr>
          <p:cNvPr id="6" name="Footer Placeholder 5">
            <a:extLst>
              <a:ext uri="{FF2B5EF4-FFF2-40B4-BE49-F238E27FC236}">
                <a16:creationId xmlns:a16="http://schemas.microsoft.com/office/drawing/2014/main" id="{B8592CA1-66E2-D84B-B353-ADE785B025BA}"/>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7" name="Slide Number Placeholder 6">
            <a:extLst>
              <a:ext uri="{FF2B5EF4-FFF2-40B4-BE49-F238E27FC236}">
                <a16:creationId xmlns:a16="http://schemas.microsoft.com/office/drawing/2014/main" id="{044AD721-F8E6-114B-814A-50B24BCDA236}"/>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394735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B0B13-5F99-7649-A6E4-8A4A095C41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0EA87C-B4DE-0247-8313-67A2B1FB77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C3CF0C-509A-9B49-9BAB-579A5D2ADB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venir" panose="02000503020000020003" pitchFamily="2" charset="0"/>
              </a:defRPr>
            </a:lvl1pPr>
          </a:lstStyle>
          <a:p>
            <a:fld id="{D5F603C4-76F9-7242-824E-6D192851FC2F}" type="datetimeFigureOut">
              <a:rPr lang="en-US" smtClean="0"/>
              <a:pPr/>
              <a:t>4/10/25</a:t>
            </a:fld>
            <a:endParaRPr lang="en-US"/>
          </a:p>
        </p:txBody>
      </p:sp>
      <p:sp>
        <p:nvSpPr>
          <p:cNvPr id="5" name="Footer Placeholder 4">
            <a:extLst>
              <a:ext uri="{FF2B5EF4-FFF2-40B4-BE49-F238E27FC236}">
                <a16:creationId xmlns:a16="http://schemas.microsoft.com/office/drawing/2014/main" id="{4C4DBB62-C349-D843-A79B-E14A5CC54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venir"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E8C54313-5B26-8F41-9029-94A038A69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949906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venir"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90F4B87-C439-C449-8B80-442B2DC0AE87}"/>
              </a:ext>
            </a:extLst>
          </p:cNvPr>
          <p:cNvSpPr>
            <a:spLocks noGrp="1"/>
          </p:cNvSpPr>
          <p:nvPr>
            <p:ph type="ctrTitle"/>
          </p:nvPr>
        </p:nvSpPr>
        <p:spPr>
          <a:xfrm>
            <a:off x="742368" y="-129600"/>
            <a:ext cx="11071654" cy="1470025"/>
          </a:xfrm>
          <a:noFill/>
          <a:ln>
            <a:noFill/>
          </a:ln>
        </p:spPr>
        <p:style>
          <a:lnRef idx="2">
            <a:schemeClr val="dk1"/>
          </a:lnRef>
          <a:fillRef idx="1">
            <a:schemeClr val="lt1"/>
          </a:fillRef>
          <a:effectRef idx="0">
            <a:schemeClr val="dk1"/>
          </a:effectRef>
          <a:fontRef idx="minor">
            <a:schemeClr val="dk1"/>
          </a:fontRef>
        </p:style>
        <p:txBody>
          <a:bodyPr>
            <a:normAutofit/>
          </a:bodyPr>
          <a:lstStyle/>
          <a:p>
            <a:pPr algn="ctr"/>
            <a:r>
              <a:rPr lang="en-US" b="1" dirty="0">
                <a:latin typeface="Avenir" panose="02000503020000020003" pitchFamily="2" charset="0"/>
                <a:cs typeface="Calibri Light"/>
              </a:rPr>
              <a:t>Using Your Causal Diagram</a:t>
            </a:r>
          </a:p>
        </p:txBody>
      </p:sp>
      <p:pic>
        <p:nvPicPr>
          <p:cNvPr id="1026" name="Picture 2">
            <a:extLst>
              <a:ext uri="{FF2B5EF4-FFF2-40B4-BE49-F238E27FC236}">
                <a16:creationId xmlns:a16="http://schemas.microsoft.com/office/drawing/2014/main" id="{B8196C94-E41C-2DB5-4E7F-37EC3A1420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6065" y="1444479"/>
            <a:ext cx="7199869" cy="4962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482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messy diagram with just a whole bunch of variables and arrows pointing everywhere, making things more or less incomprehensible.">
            <a:extLst>
              <a:ext uri="{FF2B5EF4-FFF2-40B4-BE49-F238E27FC236}">
                <a16:creationId xmlns:a16="http://schemas.microsoft.com/office/drawing/2014/main" id="{6FFC2450-7CCE-0778-E99B-9646F7F981D6}"/>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3837746" y="3945890"/>
            <a:ext cx="8211750" cy="281423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CB0D4C42-223A-1B8F-A37D-E3D0C83B90C0}"/>
              </a:ext>
            </a:extLst>
          </p:cNvPr>
          <p:cNvSpPr>
            <a:spLocks noGrp="1"/>
          </p:cNvSpPr>
          <p:nvPr>
            <p:ph type="title"/>
          </p:nvPr>
        </p:nvSpPr>
        <p:spPr/>
        <p:txBody>
          <a:bodyPr/>
          <a:lstStyle/>
          <a:p>
            <a:r>
              <a:rPr lang="en-US" dirty="0"/>
              <a:t>Strategies of Simplification</a:t>
            </a:r>
          </a:p>
        </p:txBody>
      </p:sp>
      <p:sp>
        <p:nvSpPr>
          <p:cNvPr id="6" name="Content Placeholder 5">
            <a:extLst>
              <a:ext uri="{FF2B5EF4-FFF2-40B4-BE49-F238E27FC236}">
                <a16:creationId xmlns:a16="http://schemas.microsoft.com/office/drawing/2014/main" id="{19561CC5-B311-5DC3-4F1C-A3A9561EDBE3}"/>
              </a:ext>
            </a:extLst>
          </p:cNvPr>
          <p:cNvSpPr>
            <a:spLocks noGrp="1"/>
          </p:cNvSpPr>
          <p:nvPr>
            <p:ph idx="1"/>
          </p:nvPr>
        </p:nvSpPr>
        <p:spPr>
          <a:xfrm>
            <a:off x="838200" y="1504992"/>
            <a:ext cx="10515600" cy="4351338"/>
          </a:xfrm>
        </p:spPr>
        <p:txBody>
          <a:bodyPr/>
          <a:lstStyle/>
          <a:p>
            <a:pPr marL="514350" indent="-514350">
              <a:lnSpc>
                <a:spcPct val="200000"/>
              </a:lnSpc>
              <a:buFont typeface="+mj-lt"/>
              <a:buAutoNum type="arabicPeriod"/>
            </a:pPr>
            <a:r>
              <a:rPr lang="en-US" dirty="0"/>
              <a:t>Remove unimportant variables</a:t>
            </a:r>
          </a:p>
          <a:p>
            <a:pPr marL="514350" indent="-514350">
              <a:lnSpc>
                <a:spcPct val="200000"/>
              </a:lnSpc>
              <a:buFont typeface="+mj-lt"/>
              <a:buAutoNum type="arabicPeriod"/>
            </a:pPr>
            <a:r>
              <a:rPr lang="en-US" dirty="0"/>
              <a:t>Combine redundant variables</a:t>
            </a:r>
          </a:p>
          <a:p>
            <a:pPr marL="514350" indent="-514350">
              <a:lnSpc>
                <a:spcPct val="200000"/>
              </a:lnSpc>
              <a:buFont typeface="+mj-lt"/>
              <a:buAutoNum type="arabicPeriod"/>
            </a:pPr>
            <a:r>
              <a:rPr lang="en-US" dirty="0"/>
              <a:t>Eliminate unneeded mediators</a:t>
            </a:r>
          </a:p>
          <a:p>
            <a:pPr marL="514350" indent="-514350">
              <a:lnSpc>
                <a:spcPct val="200000"/>
              </a:lnSpc>
              <a:buFont typeface="+mj-lt"/>
              <a:buAutoNum type="arabicPeriod"/>
            </a:pPr>
            <a:r>
              <a:rPr lang="en-US" dirty="0"/>
              <a:t>Get rid of irrelevant variables</a:t>
            </a:r>
          </a:p>
        </p:txBody>
      </p:sp>
      <p:sp>
        <p:nvSpPr>
          <p:cNvPr id="7" name="TextBox 6">
            <a:extLst>
              <a:ext uri="{FF2B5EF4-FFF2-40B4-BE49-F238E27FC236}">
                <a16:creationId xmlns:a16="http://schemas.microsoft.com/office/drawing/2014/main" id="{113B9CD6-5E95-B4F5-A805-862313F6CD96}"/>
              </a:ext>
            </a:extLst>
          </p:cNvPr>
          <p:cNvSpPr txBox="1"/>
          <p:nvPr/>
        </p:nvSpPr>
        <p:spPr>
          <a:xfrm>
            <a:off x="0" y="6521366"/>
            <a:ext cx="3374642" cy="369332"/>
          </a:xfrm>
          <a:prstGeom prst="rect">
            <a:avLst/>
          </a:prstGeom>
          <a:noFill/>
        </p:spPr>
        <p:txBody>
          <a:bodyPr wrap="none" rtlCol="0">
            <a:spAutoFit/>
          </a:bodyPr>
          <a:lstStyle/>
          <a:p>
            <a:r>
              <a:rPr lang="en-US" b="0" i="0" dirty="0">
                <a:solidFill>
                  <a:srgbClr val="37689B"/>
                </a:solidFill>
                <a:effectLst/>
                <a:latin typeface="Source Sans Pro" panose="020B0503030403020204" pitchFamily="34" charset="0"/>
              </a:rPr>
              <a:t>Huntington-Klein 2023 The Effect</a:t>
            </a:r>
            <a:endParaRPr lang="en-US" dirty="0"/>
          </a:p>
        </p:txBody>
      </p:sp>
    </p:spTree>
    <p:extLst>
      <p:ext uri="{BB962C8B-B14F-4D97-AF65-F5344CB8AC3E}">
        <p14:creationId xmlns:p14="http://schemas.microsoft.com/office/powerpoint/2010/main" val="3421854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00B62-2983-ABD1-D9B6-AA53C68A6EFC}"/>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F1B70D1D-EC45-080D-5FD1-01C5A5AB8914}"/>
              </a:ext>
            </a:extLst>
          </p:cNvPr>
          <p:cNvSpPr txBox="1"/>
          <p:nvPr/>
        </p:nvSpPr>
        <p:spPr>
          <a:xfrm>
            <a:off x="3667705" y="3631187"/>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80E92EC1-6E7D-3EEF-85FE-0DFBC65DAC36}"/>
              </a:ext>
            </a:extLst>
          </p:cNvPr>
          <p:cNvSpPr txBox="1"/>
          <p:nvPr/>
        </p:nvSpPr>
        <p:spPr>
          <a:xfrm>
            <a:off x="6132257" y="5151691"/>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57593F96-6ABE-8806-34D9-9B5863AE222B}"/>
              </a:ext>
            </a:extLst>
          </p:cNvPr>
          <p:cNvSpPr txBox="1"/>
          <p:nvPr/>
        </p:nvSpPr>
        <p:spPr>
          <a:xfrm>
            <a:off x="4692031" y="1879850"/>
            <a:ext cx="861839" cy="707886"/>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a:t>
            </a:r>
          </a:p>
          <a:p>
            <a:pPr algn="ctr"/>
            <a:r>
              <a:rPr lang="en-US" sz="2000" dirty="0">
                <a:latin typeface="Calibri Light"/>
                <a:cs typeface="Calibri Light"/>
              </a:rPr>
              <a:t>Height</a:t>
            </a:r>
          </a:p>
        </p:txBody>
      </p:sp>
      <p:cxnSp>
        <p:nvCxnSpPr>
          <p:cNvPr id="9" name="Straight Arrow Connector 8">
            <a:extLst>
              <a:ext uri="{FF2B5EF4-FFF2-40B4-BE49-F238E27FC236}">
                <a16:creationId xmlns:a16="http://schemas.microsoft.com/office/drawing/2014/main" id="{60943D4D-4DA2-8329-323C-1177CA03A039}"/>
              </a:ext>
            </a:extLst>
          </p:cNvPr>
          <p:cNvCxnSpPr>
            <a:stCxn id="8" idx="2"/>
            <a:endCxn id="6" idx="0"/>
          </p:cNvCxnSpPr>
          <p:nvPr/>
        </p:nvCxnSpPr>
        <p:spPr>
          <a:xfrm flipH="1">
            <a:off x="4009209" y="2587736"/>
            <a:ext cx="1113742" cy="104345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C60B38C0-AF91-BCC5-6FBA-34175894ED56}"/>
              </a:ext>
            </a:extLst>
          </p:cNvPr>
          <p:cNvCxnSpPr>
            <a:cxnSpLocks/>
            <a:stCxn id="8" idx="2"/>
            <a:endCxn id="11" idx="0"/>
          </p:cNvCxnSpPr>
          <p:nvPr/>
        </p:nvCxnSpPr>
        <p:spPr>
          <a:xfrm>
            <a:off x="5122951" y="2587736"/>
            <a:ext cx="1785256" cy="104345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C8E74CA-E494-A389-95BD-9010819EFBC7}"/>
              </a:ext>
            </a:extLst>
          </p:cNvPr>
          <p:cNvSpPr txBox="1"/>
          <p:nvPr/>
        </p:nvSpPr>
        <p:spPr>
          <a:xfrm>
            <a:off x="6561638" y="3631187"/>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C497A08E-8323-90B2-082E-C1CF891EEE10}"/>
              </a:ext>
            </a:extLst>
          </p:cNvPr>
          <p:cNvCxnSpPr>
            <a:cxnSpLocks/>
            <a:stCxn id="6" idx="3"/>
            <a:endCxn id="5" idx="1"/>
          </p:cNvCxnSpPr>
          <p:nvPr/>
        </p:nvCxnSpPr>
        <p:spPr>
          <a:xfrm>
            <a:off x="4350712" y="3831242"/>
            <a:ext cx="812598" cy="156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1DEF9521-45CD-978E-4BEC-2131D8E37876}"/>
              </a:ext>
            </a:extLst>
          </p:cNvPr>
          <p:cNvCxnSpPr>
            <a:cxnSpLocks/>
            <a:stCxn id="11" idx="2"/>
            <a:endCxn id="7" idx="0"/>
          </p:cNvCxnSpPr>
          <p:nvPr/>
        </p:nvCxnSpPr>
        <p:spPr>
          <a:xfrm>
            <a:off x="6908207" y="4000519"/>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11C073D4-730E-6BD4-3F9C-BD5B4001428A}"/>
              </a:ext>
            </a:extLst>
          </p:cNvPr>
          <p:cNvSpPr>
            <a:spLocks noGrp="1"/>
          </p:cNvSpPr>
          <p:nvPr>
            <p:ph type="title"/>
          </p:nvPr>
        </p:nvSpPr>
        <p:spPr>
          <a:xfrm>
            <a:off x="119269" y="115917"/>
            <a:ext cx="11244470" cy="1325563"/>
          </a:xfrm>
        </p:spPr>
        <p:txBody>
          <a:bodyPr/>
          <a:lstStyle/>
          <a:p>
            <a:r>
              <a:rPr lang="en-US" dirty="0"/>
              <a:t>Get Rid of Weak Variables (we already did)</a:t>
            </a:r>
          </a:p>
        </p:txBody>
      </p:sp>
      <p:grpSp>
        <p:nvGrpSpPr>
          <p:cNvPr id="29" name="Group 28">
            <a:extLst>
              <a:ext uri="{FF2B5EF4-FFF2-40B4-BE49-F238E27FC236}">
                <a16:creationId xmlns:a16="http://schemas.microsoft.com/office/drawing/2014/main" id="{52A99BA6-EEEE-B811-0601-C45B13599DCA}"/>
              </a:ext>
            </a:extLst>
          </p:cNvPr>
          <p:cNvGrpSpPr/>
          <p:nvPr/>
        </p:nvGrpSpPr>
        <p:grpSpPr>
          <a:xfrm>
            <a:off x="7875837" y="4933367"/>
            <a:ext cx="2122153" cy="1236868"/>
            <a:chOff x="6485448" y="5003420"/>
            <a:chExt cx="2122153" cy="1236868"/>
          </a:xfrm>
        </p:grpSpPr>
        <p:sp>
          <p:nvSpPr>
            <p:cNvPr id="30" name="AutoShape 32">
              <a:extLst>
                <a:ext uri="{FF2B5EF4-FFF2-40B4-BE49-F238E27FC236}">
                  <a16:creationId xmlns:a16="http://schemas.microsoft.com/office/drawing/2014/main" id="{53212715-A208-AD66-3A96-4DDA7F421FDF}"/>
                </a:ext>
              </a:extLst>
            </p:cNvPr>
            <p:cNvSpPr>
              <a:spLocks noChangeArrowheads="1"/>
            </p:cNvSpPr>
            <p:nvPr/>
          </p:nvSpPr>
          <p:spPr bwMode="auto">
            <a:xfrm>
              <a:off x="6802948" y="5737946"/>
              <a:ext cx="533400" cy="457200"/>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33">
              <a:extLst>
                <a:ext uri="{FF2B5EF4-FFF2-40B4-BE49-F238E27FC236}">
                  <a16:creationId xmlns:a16="http://schemas.microsoft.com/office/drawing/2014/main" id="{E84AE54B-BD12-FB13-7A94-684A2257ECB4}"/>
                </a:ext>
              </a:extLst>
            </p:cNvPr>
            <p:cNvSpPr>
              <a:spLocks noChangeArrowheads="1"/>
            </p:cNvSpPr>
            <p:nvPr/>
          </p:nvSpPr>
          <p:spPr bwMode="auto">
            <a:xfrm>
              <a:off x="7693201" y="5478288"/>
              <a:ext cx="914400" cy="762000"/>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 name="Group 141">
              <a:extLst>
                <a:ext uri="{FF2B5EF4-FFF2-40B4-BE49-F238E27FC236}">
                  <a16:creationId xmlns:a16="http://schemas.microsoft.com/office/drawing/2014/main" id="{B255F34F-8187-84F2-40ED-33D60739A488}"/>
                </a:ext>
              </a:extLst>
            </p:cNvPr>
            <p:cNvGrpSpPr>
              <a:grpSpLocks/>
            </p:cNvGrpSpPr>
            <p:nvPr/>
          </p:nvGrpSpPr>
          <p:grpSpPr bwMode="auto">
            <a:xfrm>
              <a:off x="6485448" y="5003420"/>
              <a:ext cx="850900" cy="692150"/>
              <a:chOff x="2304" y="1104"/>
              <a:chExt cx="536" cy="436"/>
            </a:xfrm>
          </p:grpSpPr>
          <p:sp>
            <p:nvSpPr>
              <p:cNvPr id="40" name="AutoShape 133">
                <a:extLst>
                  <a:ext uri="{FF2B5EF4-FFF2-40B4-BE49-F238E27FC236}">
                    <a16:creationId xmlns:a16="http://schemas.microsoft.com/office/drawing/2014/main" id="{31C556E9-82B6-0041-2505-CB7A12D1619B}"/>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 name="Group 105">
                <a:extLst>
                  <a:ext uri="{FF2B5EF4-FFF2-40B4-BE49-F238E27FC236}">
                    <a16:creationId xmlns:a16="http://schemas.microsoft.com/office/drawing/2014/main" id="{5A378BC1-4C4D-FC0F-4689-3F1F74F5ED8E}"/>
                  </a:ext>
                </a:extLst>
              </p:cNvPr>
              <p:cNvGrpSpPr>
                <a:grpSpLocks/>
              </p:cNvGrpSpPr>
              <p:nvPr/>
            </p:nvGrpSpPr>
            <p:grpSpPr bwMode="auto">
              <a:xfrm>
                <a:off x="2488" y="1104"/>
                <a:ext cx="48" cy="144"/>
                <a:chOff x="1200" y="912"/>
                <a:chExt cx="48" cy="144"/>
              </a:xfrm>
            </p:grpSpPr>
            <p:sp>
              <p:nvSpPr>
                <p:cNvPr id="65" name="Oval 106">
                  <a:extLst>
                    <a:ext uri="{FF2B5EF4-FFF2-40B4-BE49-F238E27FC236}">
                      <a16:creationId xmlns:a16="http://schemas.microsoft.com/office/drawing/2014/main" id="{A877E830-F156-FDE4-9EFC-E2FAEA9BDCC0}"/>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107">
                  <a:extLst>
                    <a:ext uri="{FF2B5EF4-FFF2-40B4-BE49-F238E27FC236}">
                      <a16:creationId xmlns:a16="http://schemas.microsoft.com/office/drawing/2014/main" id="{9223D4FD-5292-5A1B-990A-8462A2691449}"/>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 name="Group 108">
                <a:extLst>
                  <a:ext uri="{FF2B5EF4-FFF2-40B4-BE49-F238E27FC236}">
                    <a16:creationId xmlns:a16="http://schemas.microsoft.com/office/drawing/2014/main" id="{BA5B821A-1A12-9842-4F29-E1D122AE4695}"/>
                  </a:ext>
                </a:extLst>
              </p:cNvPr>
              <p:cNvGrpSpPr>
                <a:grpSpLocks/>
              </p:cNvGrpSpPr>
              <p:nvPr/>
            </p:nvGrpSpPr>
            <p:grpSpPr bwMode="auto">
              <a:xfrm>
                <a:off x="2632" y="1104"/>
                <a:ext cx="48" cy="144"/>
                <a:chOff x="1200" y="912"/>
                <a:chExt cx="48" cy="144"/>
              </a:xfrm>
            </p:grpSpPr>
            <p:sp>
              <p:nvSpPr>
                <p:cNvPr id="63" name="Oval 109">
                  <a:extLst>
                    <a:ext uri="{FF2B5EF4-FFF2-40B4-BE49-F238E27FC236}">
                      <a16:creationId xmlns:a16="http://schemas.microsoft.com/office/drawing/2014/main" id="{5EF0A661-44C7-EBFE-D5C4-0C89B98CD752}"/>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110">
                  <a:extLst>
                    <a:ext uri="{FF2B5EF4-FFF2-40B4-BE49-F238E27FC236}">
                      <a16:creationId xmlns:a16="http://schemas.microsoft.com/office/drawing/2014/main" id="{90BDA106-AC9E-F876-99E1-E1A6F10BE1A3}"/>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 name="Group 111">
                <a:extLst>
                  <a:ext uri="{FF2B5EF4-FFF2-40B4-BE49-F238E27FC236}">
                    <a16:creationId xmlns:a16="http://schemas.microsoft.com/office/drawing/2014/main" id="{9D0300DB-9399-C101-2C51-C55785B23113}"/>
                  </a:ext>
                </a:extLst>
              </p:cNvPr>
              <p:cNvGrpSpPr>
                <a:grpSpLocks/>
              </p:cNvGrpSpPr>
              <p:nvPr/>
            </p:nvGrpSpPr>
            <p:grpSpPr bwMode="auto">
              <a:xfrm>
                <a:off x="2688" y="1212"/>
                <a:ext cx="152" cy="132"/>
                <a:chOff x="672" y="1020"/>
                <a:chExt cx="152" cy="132"/>
              </a:xfrm>
            </p:grpSpPr>
            <p:sp>
              <p:nvSpPr>
                <p:cNvPr id="58" name="Line 112">
                  <a:extLst>
                    <a:ext uri="{FF2B5EF4-FFF2-40B4-BE49-F238E27FC236}">
                      <a16:creationId xmlns:a16="http://schemas.microsoft.com/office/drawing/2014/main" id="{3C0654F3-F3D5-0053-788B-1630D0A60652}"/>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113">
                  <a:extLst>
                    <a:ext uri="{FF2B5EF4-FFF2-40B4-BE49-F238E27FC236}">
                      <a16:creationId xmlns:a16="http://schemas.microsoft.com/office/drawing/2014/main" id="{AF44CA85-824A-2B7F-AA7B-07A1A9D82062}"/>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0" name="Group 114">
                  <a:extLst>
                    <a:ext uri="{FF2B5EF4-FFF2-40B4-BE49-F238E27FC236}">
                      <a16:creationId xmlns:a16="http://schemas.microsoft.com/office/drawing/2014/main" id="{B505323D-66BC-3060-2B68-F126C44DDECE}"/>
                    </a:ext>
                  </a:extLst>
                </p:cNvPr>
                <p:cNvGrpSpPr>
                  <a:grpSpLocks/>
                </p:cNvGrpSpPr>
                <p:nvPr/>
              </p:nvGrpSpPr>
              <p:grpSpPr bwMode="auto">
                <a:xfrm>
                  <a:off x="680" y="1020"/>
                  <a:ext cx="144" cy="96"/>
                  <a:chOff x="680" y="1020"/>
                  <a:chExt cx="144" cy="96"/>
                </a:xfrm>
              </p:grpSpPr>
              <p:sp>
                <p:nvSpPr>
                  <p:cNvPr id="61" name="Line 115">
                    <a:extLst>
                      <a:ext uri="{FF2B5EF4-FFF2-40B4-BE49-F238E27FC236}">
                        <a16:creationId xmlns:a16="http://schemas.microsoft.com/office/drawing/2014/main" id="{6D1CA765-67A8-3DB0-F948-9C9B839948BB}"/>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116">
                    <a:extLst>
                      <a:ext uri="{FF2B5EF4-FFF2-40B4-BE49-F238E27FC236}">
                        <a16:creationId xmlns:a16="http://schemas.microsoft.com/office/drawing/2014/main" id="{77D01BF0-D39B-B5B3-17A6-D1640CD50A0A}"/>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4" name="Group 121">
                <a:extLst>
                  <a:ext uri="{FF2B5EF4-FFF2-40B4-BE49-F238E27FC236}">
                    <a16:creationId xmlns:a16="http://schemas.microsoft.com/office/drawing/2014/main" id="{72F07F85-33AA-CA4F-5665-E98209A4A90C}"/>
                  </a:ext>
                </a:extLst>
              </p:cNvPr>
              <p:cNvGrpSpPr>
                <a:grpSpLocks/>
              </p:cNvGrpSpPr>
              <p:nvPr/>
            </p:nvGrpSpPr>
            <p:grpSpPr bwMode="auto">
              <a:xfrm flipH="1">
                <a:off x="2304" y="1212"/>
                <a:ext cx="152" cy="132"/>
                <a:chOff x="672" y="1020"/>
                <a:chExt cx="152" cy="132"/>
              </a:xfrm>
            </p:grpSpPr>
            <p:sp>
              <p:nvSpPr>
                <p:cNvPr id="53" name="Line 122">
                  <a:extLst>
                    <a:ext uri="{FF2B5EF4-FFF2-40B4-BE49-F238E27FC236}">
                      <a16:creationId xmlns:a16="http://schemas.microsoft.com/office/drawing/2014/main" id="{02ABE8A3-483C-89D1-A134-A8DE4509475F}"/>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123">
                  <a:extLst>
                    <a:ext uri="{FF2B5EF4-FFF2-40B4-BE49-F238E27FC236}">
                      <a16:creationId xmlns:a16="http://schemas.microsoft.com/office/drawing/2014/main" id="{73AF21B0-C4FE-5ED8-070A-F83B4D1278FA}"/>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 name="Group 124">
                  <a:extLst>
                    <a:ext uri="{FF2B5EF4-FFF2-40B4-BE49-F238E27FC236}">
                      <a16:creationId xmlns:a16="http://schemas.microsoft.com/office/drawing/2014/main" id="{E35AFD85-C84B-810C-BE48-482B9F5F730E}"/>
                    </a:ext>
                  </a:extLst>
                </p:cNvPr>
                <p:cNvGrpSpPr>
                  <a:grpSpLocks/>
                </p:cNvGrpSpPr>
                <p:nvPr/>
              </p:nvGrpSpPr>
              <p:grpSpPr bwMode="auto">
                <a:xfrm>
                  <a:off x="680" y="1020"/>
                  <a:ext cx="144" cy="96"/>
                  <a:chOff x="680" y="1020"/>
                  <a:chExt cx="144" cy="96"/>
                </a:xfrm>
              </p:grpSpPr>
              <p:sp>
                <p:nvSpPr>
                  <p:cNvPr id="56" name="Line 125">
                    <a:extLst>
                      <a:ext uri="{FF2B5EF4-FFF2-40B4-BE49-F238E27FC236}">
                        <a16:creationId xmlns:a16="http://schemas.microsoft.com/office/drawing/2014/main" id="{5E6F9C77-CA6B-0F92-6256-8C0AD1F0AB30}"/>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26">
                    <a:extLst>
                      <a:ext uri="{FF2B5EF4-FFF2-40B4-BE49-F238E27FC236}">
                        <a16:creationId xmlns:a16="http://schemas.microsoft.com/office/drawing/2014/main" id="{46B22D56-035A-A8F3-6285-A7D4797370B0}"/>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5" name="Group 136">
                <a:extLst>
                  <a:ext uri="{FF2B5EF4-FFF2-40B4-BE49-F238E27FC236}">
                    <a16:creationId xmlns:a16="http://schemas.microsoft.com/office/drawing/2014/main" id="{D85440F9-48B5-F042-B248-15AA9B79F7FD}"/>
                  </a:ext>
                </a:extLst>
              </p:cNvPr>
              <p:cNvGrpSpPr>
                <a:grpSpLocks/>
              </p:cNvGrpSpPr>
              <p:nvPr/>
            </p:nvGrpSpPr>
            <p:grpSpPr bwMode="auto">
              <a:xfrm>
                <a:off x="2400" y="1300"/>
                <a:ext cx="96" cy="240"/>
                <a:chOff x="2400" y="1296"/>
                <a:chExt cx="96" cy="240"/>
              </a:xfrm>
            </p:grpSpPr>
            <p:sp>
              <p:nvSpPr>
                <p:cNvPr id="50" name="Line 117">
                  <a:extLst>
                    <a:ext uri="{FF2B5EF4-FFF2-40B4-BE49-F238E27FC236}">
                      <a16:creationId xmlns:a16="http://schemas.microsoft.com/office/drawing/2014/main" id="{5A4DD7E4-785E-714D-D8A2-446955917161}"/>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134">
                  <a:extLst>
                    <a:ext uri="{FF2B5EF4-FFF2-40B4-BE49-F238E27FC236}">
                      <a16:creationId xmlns:a16="http://schemas.microsoft.com/office/drawing/2014/main" id="{2BE6F53E-9AB0-16B4-2BCB-9EB3BAB32A71}"/>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135">
                  <a:extLst>
                    <a:ext uri="{FF2B5EF4-FFF2-40B4-BE49-F238E27FC236}">
                      <a16:creationId xmlns:a16="http://schemas.microsoft.com/office/drawing/2014/main" id="{4E5415F1-A031-366A-876B-A8264E119309}"/>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6" name="Group 137">
                <a:extLst>
                  <a:ext uri="{FF2B5EF4-FFF2-40B4-BE49-F238E27FC236}">
                    <a16:creationId xmlns:a16="http://schemas.microsoft.com/office/drawing/2014/main" id="{7A721FA8-4743-1E53-5ECB-AB18C8398487}"/>
                  </a:ext>
                </a:extLst>
              </p:cNvPr>
              <p:cNvGrpSpPr>
                <a:grpSpLocks/>
              </p:cNvGrpSpPr>
              <p:nvPr/>
            </p:nvGrpSpPr>
            <p:grpSpPr bwMode="auto">
              <a:xfrm flipH="1">
                <a:off x="2640" y="1296"/>
                <a:ext cx="96" cy="240"/>
                <a:chOff x="2400" y="1296"/>
                <a:chExt cx="96" cy="240"/>
              </a:xfrm>
            </p:grpSpPr>
            <p:sp>
              <p:nvSpPr>
                <p:cNvPr id="47" name="Line 138">
                  <a:extLst>
                    <a:ext uri="{FF2B5EF4-FFF2-40B4-BE49-F238E27FC236}">
                      <a16:creationId xmlns:a16="http://schemas.microsoft.com/office/drawing/2014/main" id="{2960C449-3874-4BDE-887E-3FE3DA017913}"/>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139">
                  <a:extLst>
                    <a:ext uri="{FF2B5EF4-FFF2-40B4-BE49-F238E27FC236}">
                      <a16:creationId xmlns:a16="http://schemas.microsoft.com/office/drawing/2014/main" id="{E9CE590F-FAE5-94A5-72A7-BE57553515A0}"/>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40">
                  <a:extLst>
                    <a:ext uri="{FF2B5EF4-FFF2-40B4-BE49-F238E27FC236}">
                      <a16:creationId xmlns:a16="http://schemas.microsoft.com/office/drawing/2014/main" id="{17AED615-95F9-D317-0FF6-61C4A8FDBE80}"/>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3" name="Group 142">
              <a:extLst>
                <a:ext uri="{FF2B5EF4-FFF2-40B4-BE49-F238E27FC236}">
                  <a16:creationId xmlns:a16="http://schemas.microsoft.com/office/drawing/2014/main" id="{75F93FC5-0980-CC2D-F6A2-2CCFC969864A}"/>
                </a:ext>
              </a:extLst>
            </p:cNvPr>
            <p:cNvGrpSpPr>
              <a:grpSpLocks/>
            </p:cNvGrpSpPr>
            <p:nvPr/>
          </p:nvGrpSpPr>
          <p:grpSpPr bwMode="auto">
            <a:xfrm>
              <a:off x="7844451" y="5132007"/>
              <a:ext cx="304800" cy="290513"/>
              <a:chOff x="1776" y="2256"/>
              <a:chExt cx="288" cy="279"/>
            </a:xfrm>
          </p:grpSpPr>
          <p:grpSp>
            <p:nvGrpSpPr>
              <p:cNvPr id="34" name="Group 143">
                <a:extLst>
                  <a:ext uri="{FF2B5EF4-FFF2-40B4-BE49-F238E27FC236}">
                    <a16:creationId xmlns:a16="http://schemas.microsoft.com/office/drawing/2014/main" id="{DE482613-611A-E362-3190-E6878166279B}"/>
                  </a:ext>
                </a:extLst>
              </p:cNvPr>
              <p:cNvGrpSpPr>
                <a:grpSpLocks/>
              </p:cNvGrpSpPr>
              <p:nvPr/>
            </p:nvGrpSpPr>
            <p:grpSpPr bwMode="auto">
              <a:xfrm>
                <a:off x="1824" y="2256"/>
                <a:ext cx="240" cy="279"/>
                <a:chOff x="1392" y="3408"/>
                <a:chExt cx="240" cy="279"/>
              </a:xfrm>
            </p:grpSpPr>
            <p:sp>
              <p:nvSpPr>
                <p:cNvPr id="37" name="Line 144">
                  <a:extLst>
                    <a:ext uri="{FF2B5EF4-FFF2-40B4-BE49-F238E27FC236}">
                      <a16:creationId xmlns:a16="http://schemas.microsoft.com/office/drawing/2014/main" id="{1CA55886-1CFC-AF0A-9147-C0458CA61268}"/>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Arc 145">
                  <a:extLst>
                    <a:ext uri="{FF2B5EF4-FFF2-40B4-BE49-F238E27FC236}">
                      <a16:creationId xmlns:a16="http://schemas.microsoft.com/office/drawing/2014/main" id="{39DAA984-82B7-7E9B-D530-739442EBC59B}"/>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46">
                  <a:extLst>
                    <a:ext uri="{FF2B5EF4-FFF2-40B4-BE49-F238E27FC236}">
                      <a16:creationId xmlns:a16="http://schemas.microsoft.com/office/drawing/2014/main" id="{774C5DD9-99FC-6D68-0113-0FFD7CD45BA6}"/>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 name="Arc 147">
                <a:extLst>
                  <a:ext uri="{FF2B5EF4-FFF2-40B4-BE49-F238E27FC236}">
                    <a16:creationId xmlns:a16="http://schemas.microsoft.com/office/drawing/2014/main" id="{59EB6377-2238-0446-5962-38E27E7071A5}"/>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Arc 148">
                <a:extLst>
                  <a:ext uri="{FF2B5EF4-FFF2-40B4-BE49-F238E27FC236}">
                    <a16:creationId xmlns:a16="http://schemas.microsoft.com/office/drawing/2014/main" id="{72FC8CCF-E246-9224-1670-7889FB62BF46}"/>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7" name="Group 66">
            <a:extLst>
              <a:ext uri="{FF2B5EF4-FFF2-40B4-BE49-F238E27FC236}">
                <a16:creationId xmlns:a16="http://schemas.microsoft.com/office/drawing/2014/main" id="{B8EF5AED-E7EB-2E0E-E5D4-F4C26A7F20E5}"/>
              </a:ext>
            </a:extLst>
          </p:cNvPr>
          <p:cNvGrpSpPr/>
          <p:nvPr/>
        </p:nvGrpSpPr>
        <p:grpSpPr>
          <a:xfrm>
            <a:off x="2043214" y="1214986"/>
            <a:ext cx="2053157" cy="1559800"/>
            <a:chOff x="6346825" y="146200"/>
            <a:chExt cx="2737542" cy="2079733"/>
          </a:xfrm>
        </p:grpSpPr>
        <p:pic>
          <p:nvPicPr>
            <p:cNvPr id="68" name="Picture 2" descr="sea-waves-wallpaper">
              <a:extLst>
                <a:ext uri="{FF2B5EF4-FFF2-40B4-BE49-F238E27FC236}">
                  <a16:creationId xmlns:a16="http://schemas.microsoft.com/office/drawing/2014/main" id="{16D18704-DE2A-61AE-8307-60A0115AB745}"/>
                </a:ext>
              </a:extLst>
            </p:cNvPr>
            <p:cNvPicPr>
              <a:picLocks noChangeAspect="1" noChangeArrowheads="1"/>
            </p:cNvPicPr>
            <p:nvPr/>
          </p:nvPicPr>
          <p:blipFill>
            <a:blip r:embed="rId2"/>
            <a:srcRect/>
            <a:stretch>
              <a:fillRect/>
            </a:stretch>
          </p:blipFill>
          <p:spPr bwMode="auto">
            <a:xfrm>
              <a:off x="6346825" y="146201"/>
              <a:ext cx="1283771" cy="963666"/>
            </a:xfrm>
            <a:prstGeom prst="rect">
              <a:avLst/>
            </a:prstGeom>
            <a:noFill/>
          </p:spPr>
        </p:pic>
        <p:pic>
          <p:nvPicPr>
            <p:cNvPr id="69" name="Picture 2" descr="sea-waves-wallpaper">
              <a:extLst>
                <a:ext uri="{FF2B5EF4-FFF2-40B4-BE49-F238E27FC236}">
                  <a16:creationId xmlns:a16="http://schemas.microsoft.com/office/drawing/2014/main" id="{FD612E3E-0ED9-68AA-4358-D92313406F97}"/>
                </a:ext>
              </a:extLst>
            </p:cNvPr>
            <p:cNvPicPr>
              <a:picLocks noChangeAspect="1" noChangeArrowheads="1"/>
            </p:cNvPicPr>
            <p:nvPr/>
          </p:nvPicPr>
          <p:blipFill>
            <a:blip r:embed="rId2"/>
            <a:srcRect/>
            <a:stretch>
              <a:fillRect/>
            </a:stretch>
          </p:blipFill>
          <p:spPr bwMode="auto">
            <a:xfrm>
              <a:off x="7800596" y="146200"/>
              <a:ext cx="1283771" cy="963666"/>
            </a:xfrm>
            <a:prstGeom prst="rect">
              <a:avLst/>
            </a:prstGeom>
            <a:noFill/>
          </p:spPr>
        </p:pic>
        <p:pic>
          <p:nvPicPr>
            <p:cNvPr id="70" name="Picture 2" descr="sea-waves-wallpaper">
              <a:extLst>
                <a:ext uri="{FF2B5EF4-FFF2-40B4-BE49-F238E27FC236}">
                  <a16:creationId xmlns:a16="http://schemas.microsoft.com/office/drawing/2014/main" id="{4424B627-804D-C972-0E88-34CD2E13C244}"/>
                </a:ext>
              </a:extLst>
            </p:cNvPr>
            <p:cNvPicPr>
              <a:picLocks noChangeAspect="1" noChangeArrowheads="1"/>
            </p:cNvPicPr>
            <p:nvPr/>
          </p:nvPicPr>
          <p:blipFill>
            <a:blip r:embed="rId2"/>
            <a:srcRect/>
            <a:stretch>
              <a:fillRect/>
            </a:stretch>
          </p:blipFill>
          <p:spPr bwMode="auto">
            <a:xfrm>
              <a:off x="6346825" y="1262267"/>
              <a:ext cx="1283771" cy="963666"/>
            </a:xfrm>
            <a:prstGeom prst="rect">
              <a:avLst/>
            </a:prstGeom>
            <a:noFill/>
          </p:spPr>
        </p:pic>
        <p:pic>
          <p:nvPicPr>
            <p:cNvPr id="71" name="Picture 2" descr="sea-waves-wallpaper">
              <a:extLst>
                <a:ext uri="{FF2B5EF4-FFF2-40B4-BE49-F238E27FC236}">
                  <a16:creationId xmlns:a16="http://schemas.microsoft.com/office/drawing/2014/main" id="{51D52E70-3D7B-C425-A29E-23D9092A37EE}"/>
                </a:ext>
              </a:extLst>
            </p:cNvPr>
            <p:cNvPicPr>
              <a:picLocks noChangeAspect="1" noChangeArrowheads="1"/>
            </p:cNvPicPr>
            <p:nvPr/>
          </p:nvPicPr>
          <p:blipFill>
            <a:blip r:embed="rId2"/>
            <a:srcRect/>
            <a:stretch>
              <a:fillRect/>
            </a:stretch>
          </p:blipFill>
          <p:spPr bwMode="auto">
            <a:xfrm>
              <a:off x="7800596" y="1262267"/>
              <a:ext cx="1283771" cy="963666"/>
            </a:xfrm>
            <a:prstGeom prst="rect">
              <a:avLst/>
            </a:prstGeom>
            <a:noFill/>
          </p:spPr>
        </p:pic>
      </p:grpSp>
      <p:sp>
        <p:nvSpPr>
          <p:cNvPr id="2" name="TextBox 1">
            <a:extLst>
              <a:ext uri="{FF2B5EF4-FFF2-40B4-BE49-F238E27FC236}">
                <a16:creationId xmlns:a16="http://schemas.microsoft.com/office/drawing/2014/main" id="{5F043CDC-D3AD-2D02-8FF9-3BAA874E3A46}"/>
              </a:ext>
            </a:extLst>
          </p:cNvPr>
          <p:cNvSpPr txBox="1"/>
          <p:nvPr/>
        </p:nvSpPr>
        <p:spPr>
          <a:xfrm>
            <a:off x="6251226" y="1879850"/>
            <a:ext cx="1262910" cy="707886"/>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a:t>
            </a:r>
          </a:p>
          <a:p>
            <a:pPr algn="ctr"/>
            <a:r>
              <a:rPr lang="en-US" sz="2000" dirty="0">
                <a:latin typeface="Calibri Light"/>
                <a:cs typeface="Calibri Light"/>
              </a:rPr>
              <a:t>Frequency</a:t>
            </a:r>
          </a:p>
        </p:txBody>
      </p:sp>
      <p:cxnSp>
        <p:nvCxnSpPr>
          <p:cNvPr id="4" name="Straight Arrow Connector 3">
            <a:extLst>
              <a:ext uri="{FF2B5EF4-FFF2-40B4-BE49-F238E27FC236}">
                <a16:creationId xmlns:a16="http://schemas.microsoft.com/office/drawing/2014/main" id="{9DAB50D0-C976-8A3C-33F1-A2B96DD70E22}"/>
              </a:ext>
            </a:extLst>
          </p:cNvPr>
          <p:cNvCxnSpPr>
            <a:cxnSpLocks/>
            <a:stCxn id="2" idx="2"/>
            <a:endCxn id="6" idx="0"/>
          </p:cNvCxnSpPr>
          <p:nvPr/>
        </p:nvCxnSpPr>
        <p:spPr>
          <a:xfrm flipH="1">
            <a:off x="4009209" y="2587736"/>
            <a:ext cx="2873472" cy="104345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2BF382FB-2112-0CE7-45FA-407B80D827D1}"/>
              </a:ext>
            </a:extLst>
          </p:cNvPr>
          <p:cNvCxnSpPr>
            <a:cxnSpLocks/>
            <a:stCxn id="2" idx="2"/>
            <a:endCxn id="11" idx="0"/>
          </p:cNvCxnSpPr>
          <p:nvPr/>
        </p:nvCxnSpPr>
        <p:spPr>
          <a:xfrm>
            <a:off x="6882681" y="2587736"/>
            <a:ext cx="25526" cy="104345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5" name="TextBox 4">
            <a:extLst>
              <a:ext uri="{FF2B5EF4-FFF2-40B4-BE49-F238E27FC236}">
                <a16:creationId xmlns:a16="http://schemas.microsoft.com/office/drawing/2014/main" id="{1DF66368-F2A8-AE6A-7B63-99BA263A224B}"/>
              </a:ext>
            </a:extLst>
          </p:cNvPr>
          <p:cNvSpPr txBox="1"/>
          <p:nvPr/>
        </p:nvSpPr>
        <p:spPr>
          <a:xfrm>
            <a:off x="5163310" y="3632747"/>
            <a:ext cx="741614"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Light </a:t>
            </a:r>
          </a:p>
        </p:txBody>
      </p:sp>
      <p:cxnSp>
        <p:nvCxnSpPr>
          <p:cNvPr id="21" name="Straight Arrow Connector 20">
            <a:extLst>
              <a:ext uri="{FF2B5EF4-FFF2-40B4-BE49-F238E27FC236}">
                <a16:creationId xmlns:a16="http://schemas.microsoft.com/office/drawing/2014/main" id="{A81B642F-2641-E07A-56F2-66E9CCFE048F}"/>
              </a:ext>
            </a:extLst>
          </p:cNvPr>
          <p:cNvCxnSpPr>
            <a:cxnSpLocks/>
            <a:stCxn id="5" idx="3"/>
            <a:endCxn id="11" idx="1"/>
          </p:cNvCxnSpPr>
          <p:nvPr/>
        </p:nvCxnSpPr>
        <p:spPr>
          <a:xfrm flipV="1">
            <a:off x="5904924" y="3815853"/>
            <a:ext cx="656714" cy="1694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FAC8B5F9-763F-C291-6585-A921E1031FC7}"/>
              </a:ext>
            </a:extLst>
          </p:cNvPr>
          <p:cNvSpPr txBox="1"/>
          <p:nvPr/>
        </p:nvSpPr>
        <p:spPr>
          <a:xfrm>
            <a:off x="3305329" y="5145794"/>
            <a:ext cx="144764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Acidification</a:t>
            </a:r>
          </a:p>
        </p:txBody>
      </p:sp>
      <p:cxnSp>
        <p:nvCxnSpPr>
          <p:cNvPr id="16" name="Straight Arrow Connector 15">
            <a:extLst>
              <a:ext uri="{FF2B5EF4-FFF2-40B4-BE49-F238E27FC236}">
                <a16:creationId xmlns:a16="http://schemas.microsoft.com/office/drawing/2014/main" id="{4935DCBE-D9ED-20BC-C4A7-A962CF593FBD}"/>
              </a:ext>
            </a:extLst>
          </p:cNvPr>
          <p:cNvCxnSpPr>
            <a:cxnSpLocks/>
            <a:stCxn id="14" idx="3"/>
            <a:endCxn id="7" idx="1"/>
          </p:cNvCxnSpPr>
          <p:nvPr/>
        </p:nvCxnSpPr>
        <p:spPr>
          <a:xfrm>
            <a:off x="4752969" y="5345849"/>
            <a:ext cx="1379288" cy="589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55350A8D-8C5C-8C2B-A52B-97119B53CB79}"/>
              </a:ext>
            </a:extLst>
          </p:cNvPr>
          <p:cNvSpPr txBox="1"/>
          <p:nvPr/>
        </p:nvSpPr>
        <p:spPr>
          <a:xfrm>
            <a:off x="8160101" y="2819625"/>
            <a:ext cx="1398460" cy="369332"/>
          </a:xfrm>
          <a:prstGeom prst="rect">
            <a:avLst/>
          </a:prstGeom>
          <a:solidFill>
            <a:schemeClr val="bg1"/>
          </a:solidFill>
          <a:ln>
            <a:solidFill>
              <a:schemeClr val="tx1"/>
            </a:solidFill>
            <a:prstDash val="dash"/>
            <a:extLst>
              <a:ext uri="{C807C97D-BFC1-408E-A445-0C87EB9F89A2}">
                <ask:lineSketchStyleProps xmlns:ask="http://schemas.microsoft.com/office/drawing/2018/sketchyshapes" sd="1219033472">
                  <a:custGeom>
                    <a:avLst/>
                    <a:gdLst>
                      <a:gd name="connsiteX0" fmla="*/ 0 w 1398460"/>
                      <a:gd name="connsiteY0" fmla="*/ 0 h 369332"/>
                      <a:gd name="connsiteX1" fmla="*/ 494123 w 1398460"/>
                      <a:gd name="connsiteY1" fmla="*/ 0 h 369332"/>
                      <a:gd name="connsiteX2" fmla="*/ 974260 w 1398460"/>
                      <a:gd name="connsiteY2" fmla="*/ 0 h 369332"/>
                      <a:gd name="connsiteX3" fmla="*/ 1398460 w 1398460"/>
                      <a:gd name="connsiteY3" fmla="*/ 0 h 369332"/>
                      <a:gd name="connsiteX4" fmla="*/ 1398460 w 1398460"/>
                      <a:gd name="connsiteY4" fmla="*/ 369332 h 369332"/>
                      <a:gd name="connsiteX5" fmla="*/ 960276 w 1398460"/>
                      <a:gd name="connsiteY5" fmla="*/ 369332 h 369332"/>
                      <a:gd name="connsiteX6" fmla="*/ 494123 w 1398460"/>
                      <a:gd name="connsiteY6" fmla="*/ 369332 h 369332"/>
                      <a:gd name="connsiteX7" fmla="*/ 0 w 1398460"/>
                      <a:gd name="connsiteY7" fmla="*/ 369332 h 369332"/>
                      <a:gd name="connsiteX8" fmla="*/ 0 w 1398460"/>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8460" h="369332" fill="none" extrusionOk="0">
                        <a:moveTo>
                          <a:pt x="0" y="0"/>
                        </a:moveTo>
                        <a:cubicBezTo>
                          <a:pt x="245010" y="-29351"/>
                          <a:pt x="388178" y="4254"/>
                          <a:pt x="494123" y="0"/>
                        </a:cubicBezTo>
                        <a:cubicBezTo>
                          <a:pt x="600068" y="-4254"/>
                          <a:pt x="785085" y="37154"/>
                          <a:pt x="974260" y="0"/>
                        </a:cubicBezTo>
                        <a:cubicBezTo>
                          <a:pt x="1163435" y="-37154"/>
                          <a:pt x="1212148" y="26465"/>
                          <a:pt x="1398460" y="0"/>
                        </a:cubicBezTo>
                        <a:cubicBezTo>
                          <a:pt x="1402498" y="158233"/>
                          <a:pt x="1362166" y="205698"/>
                          <a:pt x="1398460" y="369332"/>
                        </a:cubicBezTo>
                        <a:cubicBezTo>
                          <a:pt x="1242391" y="379897"/>
                          <a:pt x="1080188" y="355111"/>
                          <a:pt x="960276" y="369332"/>
                        </a:cubicBezTo>
                        <a:cubicBezTo>
                          <a:pt x="840364" y="383553"/>
                          <a:pt x="593773" y="328583"/>
                          <a:pt x="494123" y="369332"/>
                        </a:cubicBezTo>
                        <a:cubicBezTo>
                          <a:pt x="394473" y="410081"/>
                          <a:pt x="188122" y="359854"/>
                          <a:pt x="0" y="369332"/>
                        </a:cubicBezTo>
                        <a:cubicBezTo>
                          <a:pt x="-34018" y="280347"/>
                          <a:pt x="27486" y="156341"/>
                          <a:pt x="0" y="0"/>
                        </a:cubicBezTo>
                        <a:close/>
                      </a:path>
                      <a:path w="1398460" h="369332" stroke="0" extrusionOk="0">
                        <a:moveTo>
                          <a:pt x="0" y="0"/>
                        </a:moveTo>
                        <a:cubicBezTo>
                          <a:pt x="114742" y="-49005"/>
                          <a:pt x="247315" y="35005"/>
                          <a:pt x="452169" y="0"/>
                        </a:cubicBezTo>
                        <a:cubicBezTo>
                          <a:pt x="657023" y="-35005"/>
                          <a:pt x="666685" y="13444"/>
                          <a:pt x="876368" y="0"/>
                        </a:cubicBezTo>
                        <a:cubicBezTo>
                          <a:pt x="1086051" y="-13444"/>
                          <a:pt x="1278135" y="25865"/>
                          <a:pt x="1398460" y="0"/>
                        </a:cubicBezTo>
                        <a:cubicBezTo>
                          <a:pt x="1434048" y="113493"/>
                          <a:pt x="1371653" y="197069"/>
                          <a:pt x="1398460" y="369332"/>
                        </a:cubicBezTo>
                        <a:cubicBezTo>
                          <a:pt x="1297977" y="412493"/>
                          <a:pt x="1153751" y="348546"/>
                          <a:pt x="960276" y="369332"/>
                        </a:cubicBezTo>
                        <a:cubicBezTo>
                          <a:pt x="766801" y="390118"/>
                          <a:pt x="651297" y="315122"/>
                          <a:pt x="466153" y="369332"/>
                        </a:cubicBezTo>
                        <a:cubicBezTo>
                          <a:pt x="281009" y="423542"/>
                          <a:pt x="154121" y="359324"/>
                          <a:pt x="0" y="369332"/>
                        </a:cubicBezTo>
                        <a:cubicBezTo>
                          <a:pt x="-22716" y="225711"/>
                          <a:pt x="27200" y="158340"/>
                          <a:pt x="0" y="0"/>
                        </a:cubicBezTo>
                        <a:close/>
                      </a:path>
                    </a:pathLst>
                  </a:custGeom>
                  <ask:type>
                    <ask:lineSketchNone/>
                  </ask:type>
                </ask:lineSketchStyleProps>
              </a:ext>
            </a:extLst>
          </a:ln>
        </p:spPr>
        <p:txBody>
          <a:bodyPr wrap="none" rtlCol="0">
            <a:spAutoFit/>
          </a:bodyPr>
          <a:lstStyle/>
          <a:p>
            <a:pPr algn="ctr"/>
            <a:r>
              <a:rPr lang="en-US" dirty="0">
                <a:latin typeface="Calibri Light"/>
                <a:cs typeface="Calibri Light"/>
              </a:rPr>
              <a:t>Phosphorous</a:t>
            </a:r>
          </a:p>
        </p:txBody>
      </p:sp>
      <p:cxnSp>
        <p:nvCxnSpPr>
          <p:cNvPr id="19" name="Straight Arrow Connector 18">
            <a:extLst>
              <a:ext uri="{FF2B5EF4-FFF2-40B4-BE49-F238E27FC236}">
                <a16:creationId xmlns:a16="http://schemas.microsoft.com/office/drawing/2014/main" id="{773A5CFA-6957-411C-EFFF-5E357A057B8F}"/>
              </a:ext>
            </a:extLst>
          </p:cNvPr>
          <p:cNvCxnSpPr>
            <a:cxnSpLocks/>
            <a:stCxn id="18" idx="2"/>
            <a:endCxn id="11" idx="3"/>
          </p:cNvCxnSpPr>
          <p:nvPr/>
        </p:nvCxnSpPr>
        <p:spPr>
          <a:xfrm flipH="1">
            <a:off x="7254776" y="3188957"/>
            <a:ext cx="1604555" cy="626896"/>
          </a:xfrm>
          <a:prstGeom prst="straightConnector1">
            <a:avLst/>
          </a:prstGeom>
          <a:ln w="57150" cmpd="sng">
            <a:solidFill>
              <a:schemeClr val="tx1"/>
            </a:solidFill>
            <a:prstDash val="dash"/>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35373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C1AC43-F8D4-E294-D49C-B505842AC35F}"/>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35ABAA7C-6F42-C5C8-6866-175B575B73D8}"/>
              </a:ext>
            </a:extLst>
          </p:cNvPr>
          <p:cNvSpPr txBox="1"/>
          <p:nvPr/>
        </p:nvSpPr>
        <p:spPr>
          <a:xfrm>
            <a:off x="3667705" y="3631187"/>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086C1697-15D6-9D9D-11B6-2B75C65710EE}"/>
              </a:ext>
            </a:extLst>
          </p:cNvPr>
          <p:cNvSpPr txBox="1"/>
          <p:nvPr/>
        </p:nvSpPr>
        <p:spPr>
          <a:xfrm>
            <a:off x="6132257" y="5151691"/>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452C7833-1C2D-1EB7-04DC-11A1DE2D7FB0}"/>
              </a:ext>
            </a:extLst>
          </p:cNvPr>
          <p:cNvSpPr txBox="1"/>
          <p:nvPr/>
        </p:nvSpPr>
        <p:spPr>
          <a:xfrm>
            <a:off x="4692031" y="1879850"/>
            <a:ext cx="861839" cy="707886"/>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a:t>
            </a:r>
          </a:p>
          <a:p>
            <a:pPr algn="ctr"/>
            <a:r>
              <a:rPr lang="en-US" sz="2000" dirty="0">
                <a:latin typeface="Calibri Light"/>
                <a:cs typeface="Calibri Light"/>
              </a:rPr>
              <a:t>Height</a:t>
            </a:r>
          </a:p>
        </p:txBody>
      </p:sp>
      <p:cxnSp>
        <p:nvCxnSpPr>
          <p:cNvPr id="9" name="Straight Arrow Connector 8">
            <a:extLst>
              <a:ext uri="{FF2B5EF4-FFF2-40B4-BE49-F238E27FC236}">
                <a16:creationId xmlns:a16="http://schemas.microsoft.com/office/drawing/2014/main" id="{A5BB25D7-7649-A93E-A4FA-821BE7A699B9}"/>
              </a:ext>
            </a:extLst>
          </p:cNvPr>
          <p:cNvCxnSpPr>
            <a:stCxn id="8" idx="2"/>
            <a:endCxn id="6" idx="0"/>
          </p:cNvCxnSpPr>
          <p:nvPr/>
        </p:nvCxnSpPr>
        <p:spPr>
          <a:xfrm flipH="1">
            <a:off x="4009209" y="2587736"/>
            <a:ext cx="1113742" cy="104345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C39D5895-9D5F-6915-78BC-9EA4E4A488C8}"/>
              </a:ext>
            </a:extLst>
          </p:cNvPr>
          <p:cNvCxnSpPr>
            <a:cxnSpLocks/>
            <a:stCxn id="8" idx="2"/>
            <a:endCxn id="11" idx="0"/>
          </p:cNvCxnSpPr>
          <p:nvPr/>
        </p:nvCxnSpPr>
        <p:spPr>
          <a:xfrm>
            <a:off x="5122951" y="2587736"/>
            <a:ext cx="1785256" cy="104345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0013985D-E67F-CDD9-1DBC-D607FDC7A12F}"/>
              </a:ext>
            </a:extLst>
          </p:cNvPr>
          <p:cNvSpPr txBox="1"/>
          <p:nvPr/>
        </p:nvSpPr>
        <p:spPr>
          <a:xfrm>
            <a:off x="6561638" y="3631187"/>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CFFBE8AB-95B6-9F59-02EB-FD8FC1116B02}"/>
              </a:ext>
            </a:extLst>
          </p:cNvPr>
          <p:cNvCxnSpPr>
            <a:cxnSpLocks/>
            <a:stCxn id="6" idx="3"/>
            <a:endCxn id="5" idx="1"/>
          </p:cNvCxnSpPr>
          <p:nvPr/>
        </p:nvCxnSpPr>
        <p:spPr>
          <a:xfrm>
            <a:off x="4350712" y="3831242"/>
            <a:ext cx="812598" cy="156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8631AC9D-FEE1-0752-2007-3B6863F83B2B}"/>
              </a:ext>
            </a:extLst>
          </p:cNvPr>
          <p:cNvCxnSpPr>
            <a:cxnSpLocks/>
            <a:stCxn id="11" idx="2"/>
            <a:endCxn id="7" idx="0"/>
          </p:cNvCxnSpPr>
          <p:nvPr/>
        </p:nvCxnSpPr>
        <p:spPr>
          <a:xfrm>
            <a:off x="6908207" y="4000519"/>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07BFA94F-45E3-EF69-77D9-C21EC3D05BFA}"/>
              </a:ext>
            </a:extLst>
          </p:cNvPr>
          <p:cNvSpPr>
            <a:spLocks noGrp="1"/>
          </p:cNvSpPr>
          <p:nvPr>
            <p:ph type="title"/>
          </p:nvPr>
        </p:nvSpPr>
        <p:spPr>
          <a:xfrm>
            <a:off x="119269" y="115917"/>
            <a:ext cx="11244470" cy="1325563"/>
          </a:xfrm>
        </p:spPr>
        <p:txBody>
          <a:bodyPr/>
          <a:lstStyle/>
          <a:p>
            <a:r>
              <a:rPr lang="en-US" dirty="0"/>
              <a:t>Combine Redundant Variables</a:t>
            </a:r>
          </a:p>
        </p:txBody>
      </p:sp>
      <p:grpSp>
        <p:nvGrpSpPr>
          <p:cNvPr id="29" name="Group 28">
            <a:extLst>
              <a:ext uri="{FF2B5EF4-FFF2-40B4-BE49-F238E27FC236}">
                <a16:creationId xmlns:a16="http://schemas.microsoft.com/office/drawing/2014/main" id="{11240B9E-17DA-72E7-6CD9-7C6FBD6C63C4}"/>
              </a:ext>
            </a:extLst>
          </p:cNvPr>
          <p:cNvGrpSpPr/>
          <p:nvPr/>
        </p:nvGrpSpPr>
        <p:grpSpPr>
          <a:xfrm>
            <a:off x="7875837" y="4933367"/>
            <a:ext cx="2122153" cy="1236868"/>
            <a:chOff x="6485448" y="5003420"/>
            <a:chExt cx="2122153" cy="1236868"/>
          </a:xfrm>
        </p:grpSpPr>
        <p:sp>
          <p:nvSpPr>
            <p:cNvPr id="30" name="AutoShape 32">
              <a:extLst>
                <a:ext uri="{FF2B5EF4-FFF2-40B4-BE49-F238E27FC236}">
                  <a16:creationId xmlns:a16="http://schemas.microsoft.com/office/drawing/2014/main" id="{8081FDD0-07F2-577E-484F-614FC601DFC9}"/>
                </a:ext>
              </a:extLst>
            </p:cNvPr>
            <p:cNvSpPr>
              <a:spLocks noChangeArrowheads="1"/>
            </p:cNvSpPr>
            <p:nvPr/>
          </p:nvSpPr>
          <p:spPr bwMode="auto">
            <a:xfrm>
              <a:off x="6802948" y="5737946"/>
              <a:ext cx="533400" cy="457200"/>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33">
              <a:extLst>
                <a:ext uri="{FF2B5EF4-FFF2-40B4-BE49-F238E27FC236}">
                  <a16:creationId xmlns:a16="http://schemas.microsoft.com/office/drawing/2014/main" id="{2862A7DC-4F92-04D7-F58F-C893BEA1EFEF}"/>
                </a:ext>
              </a:extLst>
            </p:cNvPr>
            <p:cNvSpPr>
              <a:spLocks noChangeArrowheads="1"/>
            </p:cNvSpPr>
            <p:nvPr/>
          </p:nvSpPr>
          <p:spPr bwMode="auto">
            <a:xfrm>
              <a:off x="7693201" y="5478288"/>
              <a:ext cx="914400" cy="762000"/>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 name="Group 141">
              <a:extLst>
                <a:ext uri="{FF2B5EF4-FFF2-40B4-BE49-F238E27FC236}">
                  <a16:creationId xmlns:a16="http://schemas.microsoft.com/office/drawing/2014/main" id="{9F88D17E-1189-FEFC-222B-C28B9B07B6FB}"/>
                </a:ext>
              </a:extLst>
            </p:cNvPr>
            <p:cNvGrpSpPr>
              <a:grpSpLocks/>
            </p:cNvGrpSpPr>
            <p:nvPr/>
          </p:nvGrpSpPr>
          <p:grpSpPr bwMode="auto">
            <a:xfrm>
              <a:off x="6485448" y="5003420"/>
              <a:ext cx="850900" cy="692150"/>
              <a:chOff x="2304" y="1104"/>
              <a:chExt cx="536" cy="436"/>
            </a:xfrm>
          </p:grpSpPr>
          <p:sp>
            <p:nvSpPr>
              <p:cNvPr id="40" name="AutoShape 133">
                <a:extLst>
                  <a:ext uri="{FF2B5EF4-FFF2-40B4-BE49-F238E27FC236}">
                    <a16:creationId xmlns:a16="http://schemas.microsoft.com/office/drawing/2014/main" id="{AB593F8B-1618-1806-0951-E7DAF46592DF}"/>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 name="Group 105">
                <a:extLst>
                  <a:ext uri="{FF2B5EF4-FFF2-40B4-BE49-F238E27FC236}">
                    <a16:creationId xmlns:a16="http://schemas.microsoft.com/office/drawing/2014/main" id="{197CAFB2-032E-7F7C-91DF-272485E0DDC1}"/>
                  </a:ext>
                </a:extLst>
              </p:cNvPr>
              <p:cNvGrpSpPr>
                <a:grpSpLocks/>
              </p:cNvGrpSpPr>
              <p:nvPr/>
            </p:nvGrpSpPr>
            <p:grpSpPr bwMode="auto">
              <a:xfrm>
                <a:off x="2488" y="1104"/>
                <a:ext cx="48" cy="144"/>
                <a:chOff x="1200" y="912"/>
                <a:chExt cx="48" cy="144"/>
              </a:xfrm>
            </p:grpSpPr>
            <p:sp>
              <p:nvSpPr>
                <p:cNvPr id="65" name="Oval 106">
                  <a:extLst>
                    <a:ext uri="{FF2B5EF4-FFF2-40B4-BE49-F238E27FC236}">
                      <a16:creationId xmlns:a16="http://schemas.microsoft.com/office/drawing/2014/main" id="{C2228F61-66FF-3D06-A5F9-EADB744737B6}"/>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107">
                  <a:extLst>
                    <a:ext uri="{FF2B5EF4-FFF2-40B4-BE49-F238E27FC236}">
                      <a16:creationId xmlns:a16="http://schemas.microsoft.com/office/drawing/2014/main" id="{AFEA7C8D-7AD9-1967-CB84-7737D9A80250}"/>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 name="Group 108">
                <a:extLst>
                  <a:ext uri="{FF2B5EF4-FFF2-40B4-BE49-F238E27FC236}">
                    <a16:creationId xmlns:a16="http://schemas.microsoft.com/office/drawing/2014/main" id="{17167CFE-9D36-6948-D0BE-70FAC8C1791C}"/>
                  </a:ext>
                </a:extLst>
              </p:cNvPr>
              <p:cNvGrpSpPr>
                <a:grpSpLocks/>
              </p:cNvGrpSpPr>
              <p:nvPr/>
            </p:nvGrpSpPr>
            <p:grpSpPr bwMode="auto">
              <a:xfrm>
                <a:off x="2632" y="1104"/>
                <a:ext cx="48" cy="144"/>
                <a:chOff x="1200" y="912"/>
                <a:chExt cx="48" cy="144"/>
              </a:xfrm>
            </p:grpSpPr>
            <p:sp>
              <p:nvSpPr>
                <p:cNvPr id="63" name="Oval 109">
                  <a:extLst>
                    <a:ext uri="{FF2B5EF4-FFF2-40B4-BE49-F238E27FC236}">
                      <a16:creationId xmlns:a16="http://schemas.microsoft.com/office/drawing/2014/main" id="{7DF4AFB6-3C90-1973-A590-45B411F0E742}"/>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110">
                  <a:extLst>
                    <a:ext uri="{FF2B5EF4-FFF2-40B4-BE49-F238E27FC236}">
                      <a16:creationId xmlns:a16="http://schemas.microsoft.com/office/drawing/2014/main" id="{B806564F-AC8C-2B94-2911-FB2D7337C653}"/>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 name="Group 111">
                <a:extLst>
                  <a:ext uri="{FF2B5EF4-FFF2-40B4-BE49-F238E27FC236}">
                    <a16:creationId xmlns:a16="http://schemas.microsoft.com/office/drawing/2014/main" id="{64D8A408-1290-1479-BAA9-0E39254B6084}"/>
                  </a:ext>
                </a:extLst>
              </p:cNvPr>
              <p:cNvGrpSpPr>
                <a:grpSpLocks/>
              </p:cNvGrpSpPr>
              <p:nvPr/>
            </p:nvGrpSpPr>
            <p:grpSpPr bwMode="auto">
              <a:xfrm>
                <a:off x="2688" y="1212"/>
                <a:ext cx="152" cy="132"/>
                <a:chOff x="672" y="1020"/>
                <a:chExt cx="152" cy="132"/>
              </a:xfrm>
            </p:grpSpPr>
            <p:sp>
              <p:nvSpPr>
                <p:cNvPr id="58" name="Line 112">
                  <a:extLst>
                    <a:ext uri="{FF2B5EF4-FFF2-40B4-BE49-F238E27FC236}">
                      <a16:creationId xmlns:a16="http://schemas.microsoft.com/office/drawing/2014/main" id="{17B38269-0F26-EBD4-D6C9-88DF16047B9F}"/>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113">
                  <a:extLst>
                    <a:ext uri="{FF2B5EF4-FFF2-40B4-BE49-F238E27FC236}">
                      <a16:creationId xmlns:a16="http://schemas.microsoft.com/office/drawing/2014/main" id="{0B45BCE3-5373-6CC0-9F16-39EA51E48643}"/>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0" name="Group 114">
                  <a:extLst>
                    <a:ext uri="{FF2B5EF4-FFF2-40B4-BE49-F238E27FC236}">
                      <a16:creationId xmlns:a16="http://schemas.microsoft.com/office/drawing/2014/main" id="{25915B20-655F-5A41-17E2-8F36163D1F21}"/>
                    </a:ext>
                  </a:extLst>
                </p:cNvPr>
                <p:cNvGrpSpPr>
                  <a:grpSpLocks/>
                </p:cNvGrpSpPr>
                <p:nvPr/>
              </p:nvGrpSpPr>
              <p:grpSpPr bwMode="auto">
                <a:xfrm>
                  <a:off x="680" y="1020"/>
                  <a:ext cx="144" cy="96"/>
                  <a:chOff x="680" y="1020"/>
                  <a:chExt cx="144" cy="96"/>
                </a:xfrm>
              </p:grpSpPr>
              <p:sp>
                <p:nvSpPr>
                  <p:cNvPr id="61" name="Line 115">
                    <a:extLst>
                      <a:ext uri="{FF2B5EF4-FFF2-40B4-BE49-F238E27FC236}">
                        <a16:creationId xmlns:a16="http://schemas.microsoft.com/office/drawing/2014/main" id="{B64B797A-6E4F-6CA4-E5E4-6372B7EECE29}"/>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116">
                    <a:extLst>
                      <a:ext uri="{FF2B5EF4-FFF2-40B4-BE49-F238E27FC236}">
                        <a16:creationId xmlns:a16="http://schemas.microsoft.com/office/drawing/2014/main" id="{38783DF6-F000-889D-822C-9869A9EB3E15}"/>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4" name="Group 121">
                <a:extLst>
                  <a:ext uri="{FF2B5EF4-FFF2-40B4-BE49-F238E27FC236}">
                    <a16:creationId xmlns:a16="http://schemas.microsoft.com/office/drawing/2014/main" id="{2DD24ABD-6C1D-2C84-5252-8E3CE3ED44CB}"/>
                  </a:ext>
                </a:extLst>
              </p:cNvPr>
              <p:cNvGrpSpPr>
                <a:grpSpLocks/>
              </p:cNvGrpSpPr>
              <p:nvPr/>
            </p:nvGrpSpPr>
            <p:grpSpPr bwMode="auto">
              <a:xfrm flipH="1">
                <a:off x="2304" y="1212"/>
                <a:ext cx="152" cy="132"/>
                <a:chOff x="672" y="1020"/>
                <a:chExt cx="152" cy="132"/>
              </a:xfrm>
            </p:grpSpPr>
            <p:sp>
              <p:nvSpPr>
                <p:cNvPr id="53" name="Line 122">
                  <a:extLst>
                    <a:ext uri="{FF2B5EF4-FFF2-40B4-BE49-F238E27FC236}">
                      <a16:creationId xmlns:a16="http://schemas.microsoft.com/office/drawing/2014/main" id="{72BD5F17-142E-2068-8D3B-3A0314C8434D}"/>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123">
                  <a:extLst>
                    <a:ext uri="{FF2B5EF4-FFF2-40B4-BE49-F238E27FC236}">
                      <a16:creationId xmlns:a16="http://schemas.microsoft.com/office/drawing/2014/main" id="{419387A5-6BC7-442E-2B7E-0473E23F9515}"/>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 name="Group 124">
                  <a:extLst>
                    <a:ext uri="{FF2B5EF4-FFF2-40B4-BE49-F238E27FC236}">
                      <a16:creationId xmlns:a16="http://schemas.microsoft.com/office/drawing/2014/main" id="{6A0B51AE-B38E-E8A6-A198-A48EDCDD70C4}"/>
                    </a:ext>
                  </a:extLst>
                </p:cNvPr>
                <p:cNvGrpSpPr>
                  <a:grpSpLocks/>
                </p:cNvGrpSpPr>
                <p:nvPr/>
              </p:nvGrpSpPr>
              <p:grpSpPr bwMode="auto">
                <a:xfrm>
                  <a:off x="680" y="1020"/>
                  <a:ext cx="144" cy="96"/>
                  <a:chOff x="680" y="1020"/>
                  <a:chExt cx="144" cy="96"/>
                </a:xfrm>
              </p:grpSpPr>
              <p:sp>
                <p:nvSpPr>
                  <p:cNvPr id="56" name="Line 125">
                    <a:extLst>
                      <a:ext uri="{FF2B5EF4-FFF2-40B4-BE49-F238E27FC236}">
                        <a16:creationId xmlns:a16="http://schemas.microsoft.com/office/drawing/2014/main" id="{237909A3-1DC4-DBAC-F095-85C93994C6CD}"/>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26">
                    <a:extLst>
                      <a:ext uri="{FF2B5EF4-FFF2-40B4-BE49-F238E27FC236}">
                        <a16:creationId xmlns:a16="http://schemas.microsoft.com/office/drawing/2014/main" id="{83AFEC97-3D16-602D-DDB1-C5BD96E8A850}"/>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5" name="Group 136">
                <a:extLst>
                  <a:ext uri="{FF2B5EF4-FFF2-40B4-BE49-F238E27FC236}">
                    <a16:creationId xmlns:a16="http://schemas.microsoft.com/office/drawing/2014/main" id="{8F55C45D-9BE2-2CC0-B948-43FD80A834D3}"/>
                  </a:ext>
                </a:extLst>
              </p:cNvPr>
              <p:cNvGrpSpPr>
                <a:grpSpLocks/>
              </p:cNvGrpSpPr>
              <p:nvPr/>
            </p:nvGrpSpPr>
            <p:grpSpPr bwMode="auto">
              <a:xfrm>
                <a:off x="2400" y="1300"/>
                <a:ext cx="96" cy="240"/>
                <a:chOff x="2400" y="1296"/>
                <a:chExt cx="96" cy="240"/>
              </a:xfrm>
            </p:grpSpPr>
            <p:sp>
              <p:nvSpPr>
                <p:cNvPr id="50" name="Line 117">
                  <a:extLst>
                    <a:ext uri="{FF2B5EF4-FFF2-40B4-BE49-F238E27FC236}">
                      <a16:creationId xmlns:a16="http://schemas.microsoft.com/office/drawing/2014/main" id="{87264991-4C84-95CA-18FC-55A209D69F7E}"/>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134">
                  <a:extLst>
                    <a:ext uri="{FF2B5EF4-FFF2-40B4-BE49-F238E27FC236}">
                      <a16:creationId xmlns:a16="http://schemas.microsoft.com/office/drawing/2014/main" id="{05439D0F-1074-5B2D-7356-022710BB5594}"/>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135">
                  <a:extLst>
                    <a:ext uri="{FF2B5EF4-FFF2-40B4-BE49-F238E27FC236}">
                      <a16:creationId xmlns:a16="http://schemas.microsoft.com/office/drawing/2014/main" id="{D784C0C2-2213-A173-4B67-AAC20182FB0A}"/>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6" name="Group 137">
                <a:extLst>
                  <a:ext uri="{FF2B5EF4-FFF2-40B4-BE49-F238E27FC236}">
                    <a16:creationId xmlns:a16="http://schemas.microsoft.com/office/drawing/2014/main" id="{600C64D3-ED6F-B306-75EB-699FE2BA2047}"/>
                  </a:ext>
                </a:extLst>
              </p:cNvPr>
              <p:cNvGrpSpPr>
                <a:grpSpLocks/>
              </p:cNvGrpSpPr>
              <p:nvPr/>
            </p:nvGrpSpPr>
            <p:grpSpPr bwMode="auto">
              <a:xfrm flipH="1">
                <a:off x="2640" y="1296"/>
                <a:ext cx="96" cy="240"/>
                <a:chOff x="2400" y="1296"/>
                <a:chExt cx="96" cy="240"/>
              </a:xfrm>
            </p:grpSpPr>
            <p:sp>
              <p:nvSpPr>
                <p:cNvPr id="47" name="Line 138">
                  <a:extLst>
                    <a:ext uri="{FF2B5EF4-FFF2-40B4-BE49-F238E27FC236}">
                      <a16:creationId xmlns:a16="http://schemas.microsoft.com/office/drawing/2014/main" id="{1EB197EE-04A1-8C19-7B54-82D6D5AC537C}"/>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139">
                  <a:extLst>
                    <a:ext uri="{FF2B5EF4-FFF2-40B4-BE49-F238E27FC236}">
                      <a16:creationId xmlns:a16="http://schemas.microsoft.com/office/drawing/2014/main" id="{FB29013F-DAA4-1131-EE36-3D2BA7151510}"/>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40">
                  <a:extLst>
                    <a:ext uri="{FF2B5EF4-FFF2-40B4-BE49-F238E27FC236}">
                      <a16:creationId xmlns:a16="http://schemas.microsoft.com/office/drawing/2014/main" id="{FAC5E528-2DD8-9E20-22F0-25174BBBBF02}"/>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3" name="Group 142">
              <a:extLst>
                <a:ext uri="{FF2B5EF4-FFF2-40B4-BE49-F238E27FC236}">
                  <a16:creationId xmlns:a16="http://schemas.microsoft.com/office/drawing/2014/main" id="{8BB31B26-2A6F-D724-4CEE-FC96B1FAD51B}"/>
                </a:ext>
              </a:extLst>
            </p:cNvPr>
            <p:cNvGrpSpPr>
              <a:grpSpLocks/>
            </p:cNvGrpSpPr>
            <p:nvPr/>
          </p:nvGrpSpPr>
          <p:grpSpPr bwMode="auto">
            <a:xfrm>
              <a:off x="7844451" y="5132007"/>
              <a:ext cx="304800" cy="290513"/>
              <a:chOff x="1776" y="2256"/>
              <a:chExt cx="288" cy="279"/>
            </a:xfrm>
          </p:grpSpPr>
          <p:grpSp>
            <p:nvGrpSpPr>
              <p:cNvPr id="34" name="Group 143">
                <a:extLst>
                  <a:ext uri="{FF2B5EF4-FFF2-40B4-BE49-F238E27FC236}">
                    <a16:creationId xmlns:a16="http://schemas.microsoft.com/office/drawing/2014/main" id="{400C32F7-F522-8BA7-F599-6D2C76B9D1C2}"/>
                  </a:ext>
                </a:extLst>
              </p:cNvPr>
              <p:cNvGrpSpPr>
                <a:grpSpLocks/>
              </p:cNvGrpSpPr>
              <p:nvPr/>
            </p:nvGrpSpPr>
            <p:grpSpPr bwMode="auto">
              <a:xfrm>
                <a:off x="1824" y="2256"/>
                <a:ext cx="240" cy="279"/>
                <a:chOff x="1392" y="3408"/>
                <a:chExt cx="240" cy="279"/>
              </a:xfrm>
            </p:grpSpPr>
            <p:sp>
              <p:nvSpPr>
                <p:cNvPr id="37" name="Line 144">
                  <a:extLst>
                    <a:ext uri="{FF2B5EF4-FFF2-40B4-BE49-F238E27FC236}">
                      <a16:creationId xmlns:a16="http://schemas.microsoft.com/office/drawing/2014/main" id="{903E8027-01DF-1CEA-CBB8-305623E0DE9A}"/>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Arc 145">
                  <a:extLst>
                    <a:ext uri="{FF2B5EF4-FFF2-40B4-BE49-F238E27FC236}">
                      <a16:creationId xmlns:a16="http://schemas.microsoft.com/office/drawing/2014/main" id="{46204D47-1CE4-5E53-C9CB-8981A3FFE84B}"/>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46">
                  <a:extLst>
                    <a:ext uri="{FF2B5EF4-FFF2-40B4-BE49-F238E27FC236}">
                      <a16:creationId xmlns:a16="http://schemas.microsoft.com/office/drawing/2014/main" id="{238207A4-BBAE-46AE-6BB9-4483C33AD1EC}"/>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 name="Arc 147">
                <a:extLst>
                  <a:ext uri="{FF2B5EF4-FFF2-40B4-BE49-F238E27FC236}">
                    <a16:creationId xmlns:a16="http://schemas.microsoft.com/office/drawing/2014/main" id="{80116553-3CCC-B4FF-4FCC-A508E6EB3F75}"/>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Arc 148">
                <a:extLst>
                  <a:ext uri="{FF2B5EF4-FFF2-40B4-BE49-F238E27FC236}">
                    <a16:creationId xmlns:a16="http://schemas.microsoft.com/office/drawing/2014/main" id="{507AC862-6C09-4B83-9FB3-3ACB28FB1BFE}"/>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7" name="Group 66">
            <a:extLst>
              <a:ext uri="{FF2B5EF4-FFF2-40B4-BE49-F238E27FC236}">
                <a16:creationId xmlns:a16="http://schemas.microsoft.com/office/drawing/2014/main" id="{CE1E60E2-8F09-28F1-4837-B77610D27AA1}"/>
              </a:ext>
            </a:extLst>
          </p:cNvPr>
          <p:cNvGrpSpPr/>
          <p:nvPr/>
        </p:nvGrpSpPr>
        <p:grpSpPr>
          <a:xfrm>
            <a:off x="2043214" y="1214986"/>
            <a:ext cx="2053157" cy="1559800"/>
            <a:chOff x="6346825" y="146200"/>
            <a:chExt cx="2737542" cy="2079733"/>
          </a:xfrm>
        </p:grpSpPr>
        <p:pic>
          <p:nvPicPr>
            <p:cNvPr id="68" name="Picture 2" descr="sea-waves-wallpaper">
              <a:extLst>
                <a:ext uri="{FF2B5EF4-FFF2-40B4-BE49-F238E27FC236}">
                  <a16:creationId xmlns:a16="http://schemas.microsoft.com/office/drawing/2014/main" id="{DF06C5B1-0B03-8C1B-E48A-6132B4B27421}"/>
                </a:ext>
              </a:extLst>
            </p:cNvPr>
            <p:cNvPicPr>
              <a:picLocks noChangeAspect="1" noChangeArrowheads="1"/>
            </p:cNvPicPr>
            <p:nvPr/>
          </p:nvPicPr>
          <p:blipFill>
            <a:blip r:embed="rId2"/>
            <a:srcRect/>
            <a:stretch>
              <a:fillRect/>
            </a:stretch>
          </p:blipFill>
          <p:spPr bwMode="auto">
            <a:xfrm>
              <a:off x="6346825" y="146201"/>
              <a:ext cx="1283771" cy="963666"/>
            </a:xfrm>
            <a:prstGeom prst="rect">
              <a:avLst/>
            </a:prstGeom>
            <a:noFill/>
          </p:spPr>
        </p:pic>
        <p:pic>
          <p:nvPicPr>
            <p:cNvPr id="69" name="Picture 2" descr="sea-waves-wallpaper">
              <a:extLst>
                <a:ext uri="{FF2B5EF4-FFF2-40B4-BE49-F238E27FC236}">
                  <a16:creationId xmlns:a16="http://schemas.microsoft.com/office/drawing/2014/main" id="{3F07BEC8-6BFB-35EF-6986-F16B8DE20521}"/>
                </a:ext>
              </a:extLst>
            </p:cNvPr>
            <p:cNvPicPr>
              <a:picLocks noChangeAspect="1" noChangeArrowheads="1"/>
            </p:cNvPicPr>
            <p:nvPr/>
          </p:nvPicPr>
          <p:blipFill>
            <a:blip r:embed="rId2"/>
            <a:srcRect/>
            <a:stretch>
              <a:fillRect/>
            </a:stretch>
          </p:blipFill>
          <p:spPr bwMode="auto">
            <a:xfrm>
              <a:off x="7800596" y="146200"/>
              <a:ext cx="1283771" cy="963666"/>
            </a:xfrm>
            <a:prstGeom prst="rect">
              <a:avLst/>
            </a:prstGeom>
            <a:noFill/>
          </p:spPr>
        </p:pic>
        <p:pic>
          <p:nvPicPr>
            <p:cNvPr id="70" name="Picture 2" descr="sea-waves-wallpaper">
              <a:extLst>
                <a:ext uri="{FF2B5EF4-FFF2-40B4-BE49-F238E27FC236}">
                  <a16:creationId xmlns:a16="http://schemas.microsoft.com/office/drawing/2014/main" id="{86EA205C-387D-A9C8-4081-61DAA0594D46}"/>
                </a:ext>
              </a:extLst>
            </p:cNvPr>
            <p:cNvPicPr>
              <a:picLocks noChangeAspect="1" noChangeArrowheads="1"/>
            </p:cNvPicPr>
            <p:nvPr/>
          </p:nvPicPr>
          <p:blipFill>
            <a:blip r:embed="rId2"/>
            <a:srcRect/>
            <a:stretch>
              <a:fillRect/>
            </a:stretch>
          </p:blipFill>
          <p:spPr bwMode="auto">
            <a:xfrm>
              <a:off x="6346825" y="1262267"/>
              <a:ext cx="1283771" cy="963666"/>
            </a:xfrm>
            <a:prstGeom prst="rect">
              <a:avLst/>
            </a:prstGeom>
            <a:noFill/>
          </p:spPr>
        </p:pic>
        <p:pic>
          <p:nvPicPr>
            <p:cNvPr id="71" name="Picture 2" descr="sea-waves-wallpaper">
              <a:extLst>
                <a:ext uri="{FF2B5EF4-FFF2-40B4-BE49-F238E27FC236}">
                  <a16:creationId xmlns:a16="http://schemas.microsoft.com/office/drawing/2014/main" id="{5045D14E-9BBC-1AFB-5042-683DD696F86D}"/>
                </a:ext>
              </a:extLst>
            </p:cNvPr>
            <p:cNvPicPr>
              <a:picLocks noChangeAspect="1" noChangeArrowheads="1"/>
            </p:cNvPicPr>
            <p:nvPr/>
          </p:nvPicPr>
          <p:blipFill>
            <a:blip r:embed="rId2"/>
            <a:srcRect/>
            <a:stretch>
              <a:fillRect/>
            </a:stretch>
          </p:blipFill>
          <p:spPr bwMode="auto">
            <a:xfrm>
              <a:off x="7800596" y="1262267"/>
              <a:ext cx="1283771" cy="963666"/>
            </a:xfrm>
            <a:prstGeom prst="rect">
              <a:avLst/>
            </a:prstGeom>
            <a:noFill/>
          </p:spPr>
        </p:pic>
      </p:grpSp>
      <p:sp>
        <p:nvSpPr>
          <p:cNvPr id="2" name="TextBox 1">
            <a:extLst>
              <a:ext uri="{FF2B5EF4-FFF2-40B4-BE49-F238E27FC236}">
                <a16:creationId xmlns:a16="http://schemas.microsoft.com/office/drawing/2014/main" id="{869F7ACA-16CA-41B0-0891-709D1DFF1FF3}"/>
              </a:ext>
            </a:extLst>
          </p:cNvPr>
          <p:cNvSpPr txBox="1"/>
          <p:nvPr/>
        </p:nvSpPr>
        <p:spPr>
          <a:xfrm>
            <a:off x="6251226" y="1879850"/>
            <a:ext cx="1262910" cy="707886"/>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a:t>
            </a:r>
          </a:p>
          <a:p>
            <a:pPr algn="ctr"/>
            <a:r>
              <a:rPr lang="en-US" sz="2000" dirty="0">
                <a:latin typeface="Calibri Light"/>
                <a:cs typeface="Calibri Light"/>
              </a:rPr>
              <a:t>Frequency</a:t>
            </a:r>
          </a:p>
        </p:txBody>
      </p:sp>
      <p:cxnSp>
        <p:nvCxnSpPr>
          <p:cNvPr id="4" name="Straight Arrow Connector 3">
            <a:extLst>
              <a:ext uri="{FF2B5EF4-FFF2-40B4-BE49-F238E27FC236}">
                <a16:creationId xmlns:a16="http://schemas.microsoft.com/office/drawing/2014/main" id="{6C502F37-EBE1-55AD-75F2-664C83EE1A5D}"/>
              </a:ext>
            </a:extLst>
          </p:cNvPr>
          <p:cNvCxnSpPr>
            <a:cxnSpLocks/>
            <a:stCxn id="2" idx="2"/>
            <a:endCxn id="6" idx="0"/>
          </p:cNvCxnSpPr>
          <p:nvPr/>
        </p:nvCxnSpPr>
        <p:spPr>
          <a:xfrm flipH="1">
            <a:off x="4009209" y="2587736"/>
            <a:ext cx="2873472" cy="104345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ADB47184-3D4B-62B5-809C-ECD2F6E07634}"/>
              </a:ext>
            </a:extLst>
          </p:cNvPr>
          <p:cNvCxnSpPr>
            <a:cxnSpLocks/>
            <a:stCxn id="2" idx="2"/>
            <a:endCxn id="11" idx="0"/>
          </p:cNvCxnSpPr>
          <p:nvPr/>
        </p:nvCxnSpPr>
        <p:spPr>
          <a:xfrm>
            <a:off x="6882681" y="2587736"/>
            <a:ext cx="25526" cy="104345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5" name="TextBox 4">
            <a:extLst>
              <a:ext uri="{FF2B5EF4-FFF2-40B4-BE49-F238E27FC236}">
                <a16:creationId xmlns:a16="http://schemas.microsoft.com/office/drawing/2014/main" id="{6E1F62CE-EA23-AF3E-041B-8468207547A1}"/>
              </a:ext>
            </a:extLst>
          </p:cNvPr>
          <p:cNvSpPr txBox="1"/>
          <p:nvPr/>
        </p:nvSpPr>
        <p:spPr>
          <a:xfrm>
            <a:off x="5163310" y="3632747"/>
            <a:ext cx="741614"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Light </a:t>
            </a:r>
          </a:p>
        </p:txBody>
      </p:sp>
      <p:cxnSp>
        <p:nvCxnSpPr>
          <p:cNvPr id="21" name="Straight Arrow Connector 20">
            <a:extLst>
              <a:ext uri="{FF2B5EF4-FFF2-40B4-BE49-F238E27FC236}">
                <a16:creationId xmlns:a16="http://schemas.microsoft.com/office/drawing/2014/main" id="{003A33D4-2EB5-FCBB-2C5E-7F68A98D4CB6}"/>
              </a:ext>
            </a:extLst>
          </p:cNvPr>
          <p:cNvCxnSpPr>
            <a:cxnSpLocks/>
            <a:stCxn id="5" idx="3"/>
            <a:endCxn id="11" idx="1"/>
          </p:cNvCxnSpPr>
          <p:nvPr/>
        </p:nvCxnSpPr>
        <p:spPr>
          <a:xfrm flipV="1">
            <a:off x="5904924" y="3815853"/>
            <a:ext cx="656714" cy="1694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BCD96711-9729-2FF2-7CDD-24F4D940897D}"/>
              </a:ext>
            </a:extLst>
          </p:cNvPr>
          <p:cNvSpPr txBox="1"/>
          <p:nvPr/>
        </p:nvSpPr>
        <p:spPr>
          <a:xfrm>
            <a:off x="3305329" y="5145794"/>
            <a:ext cx="144764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Acidification</a:t>
            </a:r>
          </a:p>
        </p:txBody>
      </p:sp>
      <p:cxnSp>
        <p:nvCxnSpPr>
          <p:cNvPr id="16" name="Straight Arrow Connector 15">
            <a:extLst>
              <a:ext uri="{FF2B5EF4-FFF2-40B4-BE49-F238E27FC236}">
                <a16:creationId xmlns:a16="http://schemas.microsoft.com/office/drawing/2014/main" id="{4023319D-7726-A406-86D9-9DD95F855F71}"/>
              </a:ext>
            </a:extLst>
          </p:cNvPr>
          <p:cNvCxnSpPr>
            <a:cxnSpLocks/>
            <a:stCxn id="14" idx="3"/>
            <a:endCxn id="7" idx="1"/>
          </p:cNvCxnSpPr>
          <p:nvPr/>
        </p:nvCxnSpPr>
        <p:spPr>
          <a:xfrm>
            <a:off x="4752969" y="5345849"/>
            <a:ext cx="1379288" cy="589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0" name="TextBox 19">
            <a:extLst>
              <a:ext uri="{FF2B5EF4-FFF2-40B4-BE49-F238E27FC236}">
                <a16:creationId xmlns:a16="http://schemas.microsoft.com/office/drawing/2014/main" id="{E335631F-1E61-80D8-B790-62931A6F5C0B}"/>
              </a:ext>
            </a:extLst>
          </p:cNvPr>
          <p:cNvSpPr txBox="1"/>
          <p:nvPr/>
        </p:nvSpPr>
        <p:spPr>
          <a:xfrm>
            <a:off x="251414" y="3455037"/>
            <a:ext cx="2436613" cy="1938992"/>
          </a:xfrm>
          <a:prstGeom prst="rect">
            <a:avLst/>
          </a:prstGeom>
          <a:noFill/>
        </p:spPr>
        <p:txBody>
          <a:bodyPr wrap="square" rtlCol="0">
            <a:spAutoFit/>
          </a:bodyPr>
          <a:lstStyle/>
          <a:p>
            <a:r>
              <a:rPr lang="en-US" sz="2400" b="1" dirty="0"/>
              <a:t>Redundant variables have the same influences in and out</a:t>
            </a:r>
          </a:p>
        </p:txBody>
      </p:sp>
    </p:spTree>
    <p:extLst>
      <p:ext uri="{BB962C8B-B14F-4D97-AF65-F5344CB8AC3E}">
        <p14:creationId xmlns:p14="http://schemas.microsoft.com/office/powerpoint/2010/main" val="718941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55BCA6-A54F-5678-879D-1AF91F5327C5}"/>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DB828133-8E82-7BAA-F365-25C0DF9152A5}"/>
              </a:ext>
            </a:extLst>
          </p:cNvPr>
          <p:cNvSpPr txBox="1"/>
          <p:nvPr/>
        </p:nvSpPr>
        <p:spPr>
          <a:xfrm>
            <a:off x="3667705" y="3631187"/>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F9393874-F26B-9D26-1E32-9CEAAD19E071}"/>
              </a:ext>
            </a:extLst>
          </p:cNvPr>
          <p:cNvSpPr txBox="1"/>
          <p:nvPr/>
        </p:nvSpPr>
        <p:spPr>
          <a:xfrm>
            <a:off x="6132257" y="5151691"/>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FFD49877-E31C-92FA-EDE5-7525852501B2}"/>
              </a:ext>
            </a:extLst>
          </p:cNvPr>
          <p:cNvSpPr txBox="1"/>
          <p:nvPr/>
        </p:nvSpPr>
        <p:spPr>
          <a:xfrm>
            <a:off x="5090213" y="2059468"/>
            <a:ext cx="887808" cy="707886"/>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a:t>
            </a:r>
          </a:p>
          <a:p>
            <a:pPr algn="ctr"/>
            <a:r>
              <a:rPr lang="en-US" sz="2000" dirty="0">
                <a:latin typeface="Calibri Light"/>
                <a:cs typeface="Calibri Light"/>
              </a:rPr>
              <a:t>Energy</a:t>
            </a:r>
          </a:p>
        </p:txBody>
      </p:sp>
      <p:cxnSp>
        <p:nvCxnSpPr>
          <p:cNvPr id="9" name="Straight Arrow Connector 8">
            <a:extLst>
              <a:ext uri="{FF2B5EF4-FFF2-40B4-BE49-F238E27FC236}">
                <a16:creationId xmlns:a16="http://schemas.microsoft.com/office/drawing/2014/main" id="{6EB494E8-D005-2603-65CF-294A06C7D90E}"/>
              </a:ext>
            </a:extLst>
          </p:cNvPr>
          <p:cNvCxnSpPr>
            <a:stCxn id="8" idx="2"/>
            <a:endCxn id="6" idx="0"/>
          </p:cNvCxnSpPr>
          <p:nvPr/>
        </p:nvCxnSpPr>
        <p:spPr>
          <a:xfrm flipH="1">
            <a:off x="4009209" y="2767354"/>
            <a:ext cx="1524908" cy="863833"/>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153F91B0-536F-248B-E7D3-D9C163521CCD}"/>
              </a:ext>
            </a:extLst>
          </p:cNvPr>
          <p:cNvCxnSpPr>
            <a:cxnSpLocks/>
            <a:stCxn id="8" idx="2"/>
            <a:endCxn id="11" idx="0"/>
          </p:cNvCxnSpPr>
          <p:nvPr/>
        </p:nvCxnSpPr>
        <p:spPr>
          <a:xfrm>
            <a:off x="5534117" y="2767354"/>
            <a:ext cx="1374090" cy="863833"/>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58FE8760-B404-148A-EA07-9A31F2F85897}"/>
              </a:ext>
            </a:extLst>
          </p:cNvPr>
          <p:cNvSpPr txBox="1"/>
          <p:nvPr/>
        </p:nvSpPr>
        <p:spPr>
          <a:xfrm>
            <a:off x="6561638" y="3631187"/>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16750C30-43CE-F7C0-C5B1-DD287F5A6A38}"/>
              </a:ext>
            </a:extLst>
          </p:cNvPr>
          <p:cNvCxnSpPr>
            <a:cxnSpLocks/>
            <a:stCxn id="6" idx="3"/>
            <a:endCxn id="5" idx="1"/>
          </p:cNvCxnSpPr>
          <p:nvPr/>
        </p:nvCxnSpPr>
        <p:spPr>
          <a:xfrm>
            <a:off x="4350712" y="3831242"/>
            <a:ext cx="812598" cy="156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83FC19AF-E9BF-21EF-002E-F3149DC2E9FF}"/>
              </a:ext>
            </a:extLst>
          </p:cNvPr>
          <p:cNvCxnSpPr>
            <a:cxnSpLocks/>
            <a:stCxn id="11" idx="2"/>
            <a:endCxn id="7" idx="0"/>
          </p:cNvCxnSpPr>
          <p:nvPr/>
        </p:nvCxnSpPr>
        <p:spPr>
          <a:xfrm>
            <a:off x="6908207" y="4000519"/>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7299DFD2-C0FD-203F-402D-B66D97A33928}"/>
              </a:ext>
            </a:extLst>
          </p:cNvPr>
          <p:cNvSpPr>
            <a:spLocks noGrp="1"/>
          </p:cNvSpPr>
          <p:nvPr>
            <p:ph type="title"/>
          </p:nvPr>
        </p:nvSpPr>
        <p:spPr>
          <a:xfrm>
            <a:off x="119269" y="115917"/>
            <a:ext cx="11244470" cy="1325563"/>
          </a:xfrm>
        </p:spPr>
        <p:txBody>
          <a:bodyPr/>
          <a:lstStyle/>
          <a:p>
            <a:r>
              <a:rPr lang="en-US" dirty="0"/>
              <a:t>Combine Redundant Variables</a:t>
            </a:r>
          </a:p>
        </p:txBody>
      </p:sp>
      <p:grpSp>
        <p:nvGrpSpPr>
          <p:cNvPr id="29" name="Group 28">
            <a:extLst>
              <a:ext uri="{FF2B5EF4-FFF2-40B4-BE49-F238E27FC236}">
                <a16:creationId xmlns:a16="http://schemas.microsoft.com/office/drawing/2014/main" id="{87496D6A-5015-B16B-159E-C4BE11C6A255}"/>
              </a:ext>
            </a:extLst>
          </p:cNvPr>
          <p:cNvGrpSpPr/>
          <p:nvPr/>
        </p:nvGrpSpPr>
        <p:grpSpPr>
          <a:xfrm>
            <a:off x="7875837" y="4933367"/>
            <a:ext cx="2122153" cy="1236868"/>
            <a:chOff x="6485448" y="5003420"/>
            <a:chExt cx="2122153" cy="1236868"/>
          </a:xfrm>
        </p:grpSpPr>
        <p:sp>
          <p:nvSpPr>
            <p:cNvPr id="30" name="AutoShape 32">
              <a:extLst>
                <a:ext uri="{FF2B5EF4-FFF2-40B4-BE49-F238E27FC236}">
                  <a16:creationId xmlns:a16="http://schemas.microsoft.com/office/drawing/2014/main" id="{0823D3C4-F7BD-21E8-FF1E-6FEDF65CFD71}"/>
                </a:ext>
              </a:extLst>
            </p:cNvPr>
            <p:cNvSpPr>
              <a:spLocks noChangeArrowheads="1"/>
            </p:cNvSpPr>
            <p:nvPr/>
          </p:nvSpPr>
          <p:spPr bwMode="auto">
            <a:xfrm>
              <a:off x="6802948" y="5737946"/>
              <a:ext cx="533400" cy="457200"/>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33">
              <a:extLst>
                <a:ext uri="{FF2B5EF4-FFF2-40B4-BE49-F238E27FC236}">
                  <a16:creationId xmlns:a16="http://schemas.microsoft.com/office/drawing/2014/main" id="{828FBA88-B11E-208D-7E80-4AF0EC693571}"/>
                </a:ext>
              </a:extLst>
            </p:cNvPr>
            <p:cNvSpPr>
              <a:spLocks noChangeArrowheads="1"/>
            </p:cNvSpPr>
            <p:nvPr/>
          </p:nvSpPr>
          <p:spPr bwMode="auto">
            <a:xfrm>
              <a:off x="7693201" y="5478288"/>
              <a:ext cx="914400" cy="762000"/>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 name="Group 141">
              <a:extLst>
                <a:ext uri="{FF2B5EF4-FFF2-40B4-BE49-F238E27FC236}">
                  <a16:creationId xmlns:a16="http://schemas.microsoft.com/office/drawing/2014/main" id="{AEC8C100-8FBB-4F53-94E0-8FE014E73687}"/>
                </a:ext>
              </a:extLst>
            </p:cNvPr>
            <p:cNvGrpSpPr>
              <a:grpSpLocks/>
            </p:cNvGrpSpPr>
            <p:nvPr/>
          </p:nvGrpSpPr>
          <p:grpSpPr bwMode="auto">
            <a:xfrm>
              <a:off x="6485448" y="5003420"/>
              <a:ext cx="850900" cy="692150"/>
              <a:chOff x="2304" y="1104"/>
              <a:chExt cx="536" cy="436"/>
            </a:xfrm>
          </p:grpSpPr>
          <p:sp>
            <p:nvSpPr>
              <p:cNvPr id="40" name="AutoShape 133">
                <a:extLst>
                  <a:ext uri="{FF2B5EF4-FFF2-40B4-BE49-F238E27FC236}">
                    <a16:creationId xmlns:a16="http://schemas.microsoft.com/office/drawing/2014/main" id="{65EDFEFB-5838-E2C1-B71C-F8749D0F5996}"/>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 name="Group 105">
                <a:extLst>
                  <a:ext uri="{FF2B5EF4-FFF2-40B4-BE49-F238E27FC236}">
                    <a16:creationId xmlns:a16="http://schemas.microsoft.com/office/drawing/2014/main" id="{60DFF36F-FFCE-88B1-93F8-D246AC4CE999}"/>
                  </a:ext>
                </a:extLst>
              </p:cNvPr>
              <p:cNvGrpSpPr>
                <a:grpSpLocks/>
              </p:cNvGrpSpPr>
              <p:nvPr/>
            </p:nvGrpSpPr>
            <p:grpSpPr bwMode="auto">
              <a:xfrm>
                <a:off x="2488" y="1104"/>
                <a:ext cx="48" cy="144"/>
                <a:chOff x="1200" y="912"/>
                <a:chExt cx="48" cy="144"/>
              </a:xfrm>
            </p:grpSpPr>
            <p:sp>
              <p:nvSpPr>
                <p:cNvPr id="65" name="Oval 106">
                  <a:extLst>
                    <a:ext uri="{FF2B5EF4-FFF2-40B4-BE49-F238E27FC236}">
                      <a16:creationId xmlns:a16="http://schemas.microsoft.com/office/drawing/2014/main" id="{C5DAC83D-EEF7-7B06-B84D-484A8FF2A11A}"/>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107">
                  <a:extLst>
                    <a:ext uri="{FF2B5EF4-FFF2-40B4-BE49-F238E27FC236}">
                      <a16:creationId xmlns:a16="http://schemas.microsoft.com/office/drawing/2014/main" id="{9AB4D249-AA0B-6070-5570-CFC302CB1CEC}"/>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 name="Group 108">
                <a:extLst>
                  <a:ext uri="{FF2B5EF4-FFF2-40B4-BE49-F238E27FC236}">
                    <a16:creationId xmlns:a16="http://schemas.microsoft.com/office/drawing/2014/main" id="{EDFBB6F5-208D-08B7-52A4-CF943393CFB6}"/>
                  </a:ext>
                </a:extLst>
              </p:cNvPr>
              <p:cNvGrpSpPr>
                <a:grpSpLocks/>
              </p:cNvGrpSpPr>
              <p:nvPr/>
            </p:nvGrpSpPr>
            <p:grpSpPr bwMode="auto">
              <a:xfrm>
                <a:off x="2632" y="1104"/>
                <a:ext cx="48" cy="144"/>
                <a:chOff x="1200" y="912"/>
                <a:chExt cx="48" cy="144"/>
              </a:xfrm>
            </p:grpSpPr>
            <p:sp>
              <p:nvSpPr>
                <p:cNvPr id="63" name="Oval 109">
                  <a:extLst>
                    <a:ext uri="{FF2B5EF4-FFF2-40B4-BE49-F238E27FC236}">
                      <a16:creationId xmlns:a16="http://schemas.microsoft.com/office/drawing/2014/main" id="{AED50F14-04AF-9761-F07B-A4AD8A99739B}"/>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110">
                  <a:extLst>
                    <a:ext uri="{FF2B5EF4-FFF2-40B4-BE49-F238E27FC236}">
                      <a16:creationId xmlns:a16="http://schemas.microsoft.com/office/drawing/2014/main" id="{DB04FDBB-AA9C-17BD-5393-163CDA806342}"/>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 name="Group 111">
                <a:extLst>
                  <a:ext uri="{FF2B5EF4-FFF2-40B4-BE49-F238E27FC236}">
                    <a16:creationId xmlns:a16="http://schemas.microsoft.com/office/drawing/2014/main" id="{75B3A408-71BD-4D1E-7BEB-BC7C5C8B97EE}"/>
                  </a:ext>
                </a:extLst>
              </p:cNvPr>
              <p:cNvGrpSpPr>
                <a:grpSpLocks/>
              </p:cNvGrpSpPr>
              <p:nvPr/>
            </p:nvGrpSpPr>
            <p:grpSpPr bwMode="auto">
              <a:xfrm>
                <a:off x="2688" y="1212"/>
                <a:ext cx="152" cy="132"/>
                <a:chOff x="672" y="1020"/>
                <a:chExt cx="152" cy="132"/>
              </a:xfrm>
            </p:grpSpPr>
            <p:sp>
              <p:nvSpPr>
                <p:cNvPr id="58" name="Line 112">
                  <a:extLst>
                    <a:ext uri="{FF2B5EF4-FFF2-40B4-BE49-F238E27FC236}">
                      <a16:creationId xmlns:a16="http://schemas.microsoft.com/office/drawing/2014/main" id="{D6075269-B9D4-459F-379A-6257EAE1B63B}"/>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113">
                  <a:extLst>
                    <a:ext uri="{FF2B5EF4-FFF2-40B4-BE49-F238E27FC236}">
                      <a16:creationId xmlns:a16="http://schemas.microsoft.com/office/drawing/2014/main" id="{45BF860C-2541-7CDE-383E-76F2BCB4416C}"/>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0" name="Group 114">
                  <a:extLst>
                    <a:ext uri="{FF2B5EF4-FFF2-40B4-BE49-F238E27FC236}">
                      <a16:creationId xmlns:a16="http://schemas.microsoft.com/office/drawing/2014/main" id="{D17DAABA-A79B-3877-36F2-9C1FCB663798}"/>
                    </a:ext>
                  </a:extLst>
                </p:cNvPr>
                <p:cNvGrpSpPr>
                  <a:grpSpLocks/>
                </p:cNvGrpSpPr>
                <p:nvPr/>
              </p:nvGrpSpPr>
              <p:grpSpPr bwMode="auto">
                <a:xfrm>
                  <a:off x="680" y="1020"/>
                  <a:ext cx="144" cy="96"/>
                  <a:chOff x="680" y="1020"/>
                  <a:chExt cx="144" cy="96"/>
                </a:xfrm>
              </p:grpSpPr>
              <p:sp>
                <p:nvSpPr>
                  <p:cNvPr id="61" name="Line 115">
                    <a:extLst>
                      <a:ext uri="{FF2B5EF4-FFF2-40B4-BE49-F238E27FC236}">
                        <a16:creationId xmlns:a16="http://schemas.microsoft.com/office/drawing/2014/main" id="{9911070B-9F63-AC31-29D8-EA2BA9AF2B1C}"/>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116">
                    <a:extLst>
                      <a:ext uri="{FF2B5EF4-FFF2-40B4-BE49-F238E27FC236}">
                        <a16:creationId xmlns:a16="http://schemas.microsoft.com/office/drawing/2014/main" id="{8490128B-0EFC-8810-BE10-B993E02E9C7D}"/>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4" name="Group 121">
                <a:extLst>
                  <a:ext uri="{FF2B5EF4-FFF2-40B4-BE49-F238E27FC236}">
                    <a16:creationId xmlns:a16="http://schemas.microsoft.com/office/drawing/2014/main" id="{4250EB2F-520B-5A14-C587-711C30C6F374}"/>
                  </a:ext>
                </a:extLst>
              </p:cNvPr>
              <p:cNvGrpSpPr>
                <a:grpSpLocks/>
              </p:cNvGrpSpPr>
              <p:nvPr/>
            </p:nvGrpSpPr>
            <p:grpSpPr bwMode="auto">
              <a:xfrm flipH="1">
                <a:off x="2304" y="1212"/>
                <a:ext cx="152" cy="132"/>
                <a:chOff x="672" y="1020"/>
                <a:chExt cx="152" cy="132"/>
              </a:xfrm>
            </p:grpSpPr>
            <p:sp>
              <p:nvSpPr>
                <p:cNvPr id="53" name="Line 122">
                  <a:extLst>
                    <a:ext uri="{FF2B5EF4-FFF2-40B4-BE49-F238E27FC236}">
                      <a16:creationId xmlns:a16="http://schemas.microsoft.com/office/drawing/2014/main" id="{0554E81C-1BD2-515A-21A1-9D95C977115E}"/>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123">
                  <a:extLst>
                    <a:ext uri="{FF2B5EF4-FFF2-40B4-BE49-F238E27FC236}">
                      <a16:creationId xmlns:a16="http://schemas.microsoft.com/office/drawing/2014/main" id="{AB0C43A2-CDB6-A765-3FDD-3A2C4F0B14CE}"/>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 name="Group 124">
                  <a:extLst>
                    <a:ext uri="{FF2B5EF4-FFF2-40B4-BE49-F238E27FC236}">
                      <a16:creationId xmlns:a16="http://schemas.microsoft.com/office/drawing/2014/main" id="{4B86A1F3-1BDE-54F6-6456-F0888A478ECF}"/>
                    </a:ext>
                  </a:extLst>
                </p:cNvPr>
                <p:cNvGrpSpPr>
                  <a:grpSpLocks/>
                </p:cNvGrpSpPr>
                <p:nvPr/>
              </p:nvGrpSpPr>
              <p:grpSpPr bwMode="auto">
                <a:xfrm>
                  <a:off x="680" y="1020"/>
                  <a:ext cx="144" cy="96"/>
                  <a:chOff x="680" y="1020"/>
                  <a:chExt cx="144" cy="96"/>
                </a:xfrm>
              </p:grpSpPr>
              <p:sp>
                <p:nvSpPr>
                  <p:cNvPr id="56" name="Line 125">
                    <a:extLst>
                      <a:ext uri="{FF2B5EF4-FFF2-40B4-BE49-F238E27FC236}">
                        <a16:creationId xmlns:a16="http://schemas.microsoft.com/office/drawing/2014/main" id="{339F8795-4271-3301-4C06-12F1DCBF7937}"/>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26">
                    <a:extLst>
                      <a:ext uri="{FF2B5EF4-FFF2-40B4-BE49-F238E27FC236}">
                        <a16:creationId xmlns:a16="http://schemas.microsoft.com/office/drawing/2014/main" id="{A84E6940-7671-4E09-1341-6310469FE037}"/>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5" name="Group 136">
                <a:extLst>
                  <a:ext uri="{FF2B5EF4-FFF2-40B4-BE49-F238E27FC236}">
                    <a16:creationId xmlns:a16="http://schemas.microsoft.com/office/drawing/2014/main" id="{B39E2843-7904-3DFB-44AA-56A2D6687B15}"/>
                  </a:ext>
                </a:extLst>
              </p:cNvPr>
              <p:cNvGrpSpPr>
                <a:grpSpLocks/>
              </p:cNvGrpSpPr>
              <p:nvPr/>
            </p:nvGrpSpPr>
            <p:grpSpPr bwMode="auto">
              <a:xfrm>
                <a:off x="2400" y="1300"/>
                <a:ext cx="96" cy="240"/>
                <a:chOff x="2400" y="1296"/>
                <a:chExt cx="96" cy="240"/>
              </a:xfrm>
            </p:grpSpPr>
            <p:sp>
              <p:nvSpPr>
                <p:cNvPr id="50" name="Line 117">
                  <a:extLst>
                    <a:ext uri="{FF2B5EF4-FFF2-40B4-BE49-F238E27FC236}">
                      <a16:creationId xmlns:a16="http://schemas.microsoft.com/office/drawing/2014/main" id="{3E5762EA-D5A6-DCC4-7B68-1C4B3C33474D}"/>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134">
                  <a:extLst>
                    <a:ext uri="{FF2B5EF4-FFF2-40B4-BE49-F238E27FC236}">
                      <a16:creationId xmlns:a16="http://schemas.microsoft.com/office/drawing/2014/main" id="{0345C08C-F604-A9DE-8BFE-6B9DB611BD6C}"/>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135">
                  <a:extLst>
                    <a:ext uri="{FF2B5EF4-FFF2-40B4-BE49-F238E27FC236}">
                      <a16:creationId xmlns:a16="http://schemas.microsoft.com/office/drawing/2014/main" id="{C020DEF4-8DA2-9962-D89A-21C024BA0FC9}"/>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6" name="Group 137">
                <a:extLst>
                  <a:ext uri="{FF2B5EF4-FFF2-40B4-BE49-F238E27FC236}">
                    <a16:creationId xmlns:a16="http://schemas.microsoft.com/office/drawing/2014/main" id="{C5479774-4703-3D29-D57B-49BEFC427191}"/>
                  </a:ext>
                </a:extLst>
              </p:cNvPr>
              <p:cNvGrpSpPr>
                <a:grpSpLocks/>
              </p:cNvGrpSpPr>
              <p:nvPr/>
            </p:nvGrpSpPr>
            <p:grpSpPr bwMode="auto">
              <a:xfrm flipH="1">
                <a:off x="2640" y="1296"/>
                <a:ext cx="96" cy="240"/>
                <a:chOff x="2400" y="1296"/>
                <a:chExt cx="96" cy="240"/>
              </a:xfrm>
            </p:grpSpPr>
            <p:sp>
              <p:nvSpPr>
                <p:cNvPr id="47" name="Line 138">
                  <a:extLst>
                    <a:ext uri="{FF2B5EF4-FFF2-40B4-BE49-F238E27FC236}">
                      <a16:creationId xmlns:a16="http://schemas.microsoft.com/office/drawing/2014/main" id="{D87EFE2C-67F8-2623-1E0D-48382E14BE99}"/>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139">
                  <a:extLst>
                    <a:ext uri="{FF2B5EF4-FFF2-40B4-BE49-F238E27FC236}">
                      <a16:creationId xmlns:a16="http://schemas.microsoft.com/office/drawing/2014/main" id="{0180BFA6-F554-929C-44CD-2B01FBAB1C3D}"/>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40">
                  <a:extLst>
                    <a:ext uri="{FF2B5EF4-FFF2-40B4-BE49-F238E27FC236}">
                      <a16:creationId xmlns:a16="http://schemas.microsoft.com/office/drawing/2014/main" id="{4BB1A1C2-B02B-BED8-7DEA-1D9C5637E902}"/>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3" name="Group 142">
              <a:extLst>
                <a:ext uri="{FF2B5EF4-FFF2-40B4-BE49-F238E27FC236}">
                  <a16:creationId xmlns:a16="http://schemas.microsoft.com/office/drawing/2014/main" id="{DCF241B2-A387-6C0F-D7DD-DD5DF7182B52}"/>
                </a:ext>
              </a:extLst>
            </p:cNvPr>
            <p:cNvGrpSpPr>
              <a:grpSpLocks/>
            </p:cNvGrpSpPr>
            <p:nvPr/>
          </p:nvGrpSpPr>
          <p:grpSpPr bwMode="auto">
            <a:xfrm>
              <a:off x="7844451" y="5132007"/>
              <a:ext cx="304800" cy="290513"/>
              <a:chOff x="1776" y="2256"/>
              <a:chExt cx="288" cy="279"/>
            </a:xfrm>
          </p:grpSpPr>
          <p:grpSp>
            <p:nvGrpSpPr>
              <p:cNvPr id="34" name="Group 143">
                <a:extLst>
                  <a:ext uri="{FF2B5EF4-FFF2-40B4-BE49-F238E27FC236}">
                    <a16:creationId xmlns:a16="http://schemas.microsoft.com/office/drawing/2014/main" id="{A2E2E036-D659-11DF-782F-110A7242166B}"/>
                  </a:ext>
                </a:extLst>
              </p:cNvPr>
              <p:cNvGrpSpPr>
                <a:grpSpLocks/>
              </p:cNvGrpSpPr>
              <p:nvPr/>
            </p:nvGrpSpPr>
            <p:grpSpPr bwMode="auto">
              <a:xfrm>
                <a:off x="1824" y="2256"/>
                <a:ext cx="240" cy="279"/>
                <a:chOff x="1392" y="3408"/>
                <a:chExt cx="240" cy="279"/>
              </a:xfrm>
            </p:grpSpPr>
            <p:sp>
              <p:nvSpPr>
                <p:cNvPr id="37" name="Line 144">
                  <a:extLst>
                    <a:ext uri="{FF2B5EF4-FFF2-40B4-BE49-F238E27FC236}">
                      <a16:creationId xmlns:a16="http://schemas.microsoft.com/office/drawing/2014/main" id="{944082A9-23B4-2C4B-D7DC-4D59C408F7F1}"/>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Arc 145">
                  <a:extLst>
                    <a:ext uri="{FF2B5EF4-FFF2-40B4-BE49-F238E27FC236}">
                      <a16:creationId xmlns:a16="http://schemas.microsoft.com/office/drawing/2014/main" id="{AE2BFF8A-1585-8815-A5F9-806C3DC780F3}"/>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46">
                  <a:extLst>
                    <a:ext uri="{FF2B5EF4-FFF2-40B4-BE49-F238E27FC236}">
                      <a16:creationId xmlns:a16="http://schemas.microsoft.com/office/drawing/2014/main" id="{261FDC19-3F4F-CBB2-ACD3-EFB026105945}"/>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 name="Arc 147">
                <a:extLst>
                  <a:ext uri="{FF2B5EF4-FFF2-40B4-BE49-F238E27FC236}">
                    <a16:creationId xmlns:a16="http://schemas.microsoft.com/office/drawing/2014/main" id="{36D15371-3E3B-12B2-9780-CB7BF3B9F887}"/>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Arc 148">
                <a:extLst>
                  <a:ext uri="{FF2B5EF4-FFF2-40B4-BE49-F238E27FC236}">
                    <a16:creationId xmlns:a16="http://schemas.microsoft.com/office/drawing/2014/main" id="{7DB4210F-43A7-8DC4-0D45-8BAF321E97E4}"/>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7" name="Group 66">
            <a:extLst>
              <a:ext uri="{FF2B5EF4-FFF2-40B4-BE49-F238E27FC236}">
                <a16:creationId xmlns:a16="http://schemas.microsoft.com/office/drawing/2014/main" id="{D3A1926B-425B-951F-6BA0-1F8793513215}"/>
              </a:ext>
            </a:extLst>
          </p:cNvPr>
          <p:cNvGrpSpPr/>
          <p:nvPr/>
        </p:nvGrpSpPr>
        <p:grpSpPr>
          <a:xfrm>
            <a:off x="2043214" y="1214986"/>
            <a:ext cx="2053157" cy="1559800"/>
            <a:chOff x="6346825" y="146200"/>
            <a:chExt cx="2737542" cy="2079733"/>
          </a:xfrm>
        </p:grpSpPr>
        <p:pic>
          <p:nvPicPr>
            <p:cNvPr id="68" name="Picture 2" descr="sea-waves-wallpaper">
              <a:extLst>
                <a:ext uri="{FF2B5EF4-FFF2-40B4-BE49-F238E27FC236}">
                  <a16:creationId xmlns:a16="http://schemas.microsoft.com/office/drawing/2014/main" id="{088E9603-545D-E326-C9F4-613107ADD8D2}"/>
                </a:ext>
              </a:extLst>
            </p:cNvPr>
            <p:cNvPicPr>
              <a:picLocks noChangeAspect="1" noChangeArrowheads="1"/>
            </p:cNvPicPr>
            <p:nvPr/>
          </p:nvPicPr>
          <p:blipFill>
            <a:blip r:embed="rId2"/>
            <a:srcRect/>
            <a:stretch>
              <a:fillRect/>
            </a:stretch>
          </p:blipFill>
          <p:spPr bwMode="auto">
            <a:xfrm>
              <a:off x="6346825" y="146201"/>
              <a:ext cx="1283771" cy="963666"/>
            </a:xfrm>
            <a:prstGeom prst="rect">
              <a:avLst/>
            </a:prstGeom>
            <a:noFill/>
          </p:spPr>
        </p:pic>
        <p:pic>
          <p:nvPicPr>
            <p:cNvPr id="69" name="Picture 2" descr="sea-waves-wallpaper">
              <a:extLst>
                <a:ext uri="{FF2B5EF4-FFF2-40B4-BE49-F238E27FC236}">
                  <a16:creationId xmlns:a16="http://schemas.microsoft.com/office/drawing/2014/main" id="{A9064429-B01F-8784-3143-CD0A157CC095}"/>
                </a:ext>
              </a:extLst>
            </p:cNvPr>
            <p:cNvPicPr>
              <a:picLocks noChangeAspect="1" noChangeArrowheads="1"/>
            </p:cNvPicPr>
            <p:nvPr/>
          </p:nvPicPr>
          <p:blipFill>
            <a:blip r:embed="rId2"/>
            <a:srcRect/>
            <a:stretch>
              <a:fillRect/>
            </a:stretch>
          </p:blipFill>
          <p:spPr bwMode="auto">
            <a:xfrm>
              <a:off x="7800596" y="146200"/>
              <a:ext cx="1283771" cy="963666"/>
            </a:xfrm>
            <a:prstGeom prst="rect">
              <a:avLst/>
            </a:prstGeom>
            <a:noFill/>
          </p:spPr>
        </p:pic>
        <p:pic>
          <p:nvPicPr>
            <p:cNvPr id="70" name="Picture 2" descr="sea-waves-wallpaper">
              <a:extLst>
                <a:ext uri="{FF2B5EF4-FFF2-40B4-BE49-F238E27FC236}">
                  <a16:creationId xmlns:a16="http://schemas.microsoft.com/office/drawing/2014/main" id="{8C4E8687-8098-BF58-C41A-482AD391B6E8}"/>
                </a:ext>
              </a:extLst>
            </p:cNvPr>
            <p:cNvPicPr>
              <a:picLocks noChangeAspect="1" noChangeArrowheads="1"/>
            </p:cNvPicPr>
            <p:nvPr/>
          </p:nvPicPr>
          <p:blipFill>
            <a:blip r:embed="rId2"/>
            <a:srcRect/>
            <a:stretch>
              <a:fillRect/>
            </a:stretch>
          </p:blipFill>
          <p:spPr bwMode="auto">
            <a:xfrm>
              <a:off x="6346825" y="1262267"/>
              <a:ext cx="1283771" cy="963666"/>
            </a:xfrm>
            <a:prstGeom prst="rect">
              <a:avLst/>
            </a:prstGeom>
            <a:noFill/>
          </p:spPr>
        </p:pic>
        <p:pic>
          <p:nvPicPr>
            <p:cNvPr id="71" name="Picture 2" descr="sea-waves-wallpaper">
              <a:extLst>
                <a:ext uri="{FF2B5EF4-FFF2-40B4-BE49-F238E27FC236}">
                  <a16:creationId xmlns:a16="http://schemas.microsoft.com/office/drawing/2014/main" id="{20F9937A-A874-FE3F-BBBA-6C6602593B0D}"/>
                </a:ext>
              </a:extLst>
            </p:cNvPr>
            <p:cNvPicPr>
              <a:picLocks noChangeAspect="1" noChangeArrowheads="1"/>
            </p:cNvPicPr>
            <p:nvPr/>
          </p:nvPicPr>
          <p:blipFill>
            <a:blip r:embed="rId2"/>
            <a:srcRect/>
            <a:stretch>
              <a:fillRect/>
            </a:stretch>
          </p:blipFill>
          <p:spPr bwMode="auto">
            <a:xfrm>
              <a:off x="7800596" y="1262267"/>
              <a:ext cx="1283771" cy="963666"/>
            </a:xfrm>
            <a:prstGeom prst="rect">
              <a:avLst/>
            </a:prstGeom>
            <a:noFill/>
          </p:spPr>
        </p:pic>
      </p:grpSp>
      <p:sp>
        <p:nvSpPr>
          <p:cNvPr id="5" name="TextBox 4">
            <a:extLst>
              <a:ext uri="{FF2B5EF4-FFF2-40B4-BE49-F238E27FC236}">
                <a16:creationId xmlns:a16="http://schemas.microsoft.com/office/drawing/2014/main" id="{AD61B74F-9BDA-8904-95CA-6DC1C0B01B16}"/>
              </a:ext>
            </a:extLst>
          </p:cNvPr>
          <p:cNvSpPr txBox="1"/>
          <p:nvPr/>
        </p:nvSpPr>
        <p:spPr>
          <a:xfrm>
            <a:off x="5163310" y="3632747"/>
            <a:ext cx="741614"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Light </a:t>
            </a:r>
          </a:p>
        </p:txBody>
      </p:sp>
      <p:cxnSp>
        <p:nvCxnSpPr>
          <p:cNvPr id="21" name="Straight Arrow Connector 20">
            <a:extLst>
              <a:ext uri="{FF2B5EF4-FFF2-40B4-BE49-F238E27FC236}">
                <a16:creationId xmlns:a16="http://schemas.microsoft.com/office/drawing/2014/main" id="{A14E3896-77A2-559E-89C5-F23706D93953}"/>
              </a:ext>
            </a:extLst>
          </p:cNvPr>
          <p:cNvCxnSpPr>
            <a:cxnSpLocks/>
            <a:stCxn id="5" idx="3"/>
            <a:endCxn id="11" idx="1"/>
          </p:cNvCxnSpPr>
          <p:nvPr/>
        </p:nvCxnSpPr>
        <p:spPr>
          <a:xfrm flipV="1">
            <a:off x="5904924" y="3815853"/>
            <a:ext cx="656714" cy="1694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A97724FB-C607-2D91-544A-2347E0F2A14F}"/>
              </a:ext>
            </a:extLst>
          </p:cNvPr>
          <p:cNvSpPr txBox="1"/>
          <p:nvPr/>
        </p:nvSpPr>
        <p:spPr>
          <a:xfrm>
            <a:off x="3305329" y="5145794"/>
            <a:ext cx="144764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Acidification</a:t>
            </a:r>
          </a:p>
        </p:txBody>
      </p:sp>
      <p:cxnSp>
        <p:nvCxnSpPr>
          <p:cNvPr id="16" name="Straight Arrow Connector 15">
            <a:extLst>
              <a:ext uri="{FF2B5EF4-FFF2-40B4-BE49-F238E27FC236}">
                <a16:creationId xmlns:a16="http://schemas.microsoft.com/office/drawing/2014/main" id="{122C4CD8-7501-E7BB-FDB1-257F51A0E30E}"/>
              </a:ext>
            </a:extLst>
          </p:cNvPr>
          <p:cNvCxnSpPr>
            <a:cxnSpLocks/>
            <a:stCxn id="14" idx="3"/>
            <a:endCxn id="7" idx="1"/>
          </p:cNvCxnSpPr>
          <p:nvPr/>
        </p:nvCxnSpPr>
        <p:spPr>
          <a:xfrm>
            <a:off x="4752969" y="5345849"/>
            <a:ext cx="1379288" cy="589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09F4BB6D-67F6-F732-11AD-C6F1ACB5256B}"/>
              </a:ext>
            </a:extLst>
          </p:cNvPr>
          <p:cNvSpPr txBox="1"/>
          <p:nvPr/>
        </p:nvSpPr>
        <p:spPr>
          <a:xfrm>
            <a:off x="3621974" y="403761"/>
            <a:ext cx="184731" cy="369332"/>
          </a:xfrm>
          <a:prstGeom prst="rect">
            <a:avLst/>
          </a:prstGeom>
          <a:noFill/>
        </p:spPr>
        <p:txBody>
          <a:bodyPr wrap="none" rtlCol="0">
            <a:spAutoFit/>
          </a:bodyPr>
          <a:lstStyle/>
          <a:p>
            <a:endParaRPr lang="en-US" dirty="0"/>
          </a:p>
        </p:txBody>
      </p:sp>
      <p:sp>
        <p:nvSpPr>
          <p:cNvPr id="20" name="TextBox 19">
            <a:extLst>
              <a:ext uri="{FF2B5EF4-FFF2-40B4-BE49-F238E27FC236}">
                <a16:creationId xmlns:a16="http://schemas.microsoft.com/office/drawing/2014/main" id="{71E424E4-5671-9CA5-8428-78FFCF5767CA}"/>
              </a:ext>
            </a:extLst>
          </p:cNvPr>
          <p:cNvSpPr txBox="1"/>
          <p:nvPr/>
        </p:nvSpPr>
        <p:spPr>
          <a:xfrm>
            <a:off x="251414" y="3455037"/>
            <a:ext cx="2436613" cy="1938992"/>
          </a:xfrm>
          <a:prstGeom prst="rect">
            <a:avLst/>
          </a:prstGeom>
          <a:noFill/>
        </p:spPr>
        <p:txBody>
          <a:bodyPr wrap="square" rtlCol="0">
            <a:spAutoFit/>
          </a:bodyPr>
          <a:lstStyle/>
          <a:p>
            <a:r>
              <a:rPr lang="en-US" sz="2400" b="1" dirty="0"/>
              <a:t>Redundant variables have the same influences in and out</a:t>
            </a:r>
          </a:p>
        </p:txBody>
      </p:sp>
    </p:spTree>
    <p:extLst>
      <p:ext uri="{BB962C8B-B14F-4D97-AF65-F5344CB8AC3E}">
        <p14:creationId xmlns:p14="http://schemas.microsoft.com/office/powerpoint/2010/main" val="2891873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54531B-E6E4-8A0B-AA98-38F076DE5A23}"/>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7909D42F-E4A1-9827-0EC0-58D03950D8C3}"/>
              </a:ext>
            </a:extLst>
          </p:cNvPr>
          <p:cNvSpPr txBox="1"/>
          <p:nvPr/>
        </p:nvSpPr>
        <p:spPr>
          <a:xfrm>
            <a:off x="3667705" y="3631187"/>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69B9345E-29C0-94B2-BBDE-BC60CFB76357}"/>
              </a:ext>
            </a:extLst>
          </p:cNvPr>
          <p:cNvSpPr txBox="1"/>
          <p:nvPr/>
        </p:nvSpPr>
        <p:spPr>
          <a:xfrm>
            <a:off x="6132257" y="5151691"/>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5B248AA1-BE16-0264-E99C-FB66465C4F67}"/>
              </a:ext>
            </a:extLst>
          </p:cNvPr>
          <p:cNvSpPr txBox="1"/>
          <p:nvPr/>
        </p:nvSpPr>
        <p:spPr>
          <a:xfrm>
            <a:off x="5090213" y="2059468"/>
            <a:ext cx="887808" cy="707886"/>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a:p>
            <a:pPr algn="ctr"/>
            <a:r>
              <a:rPr lang="en-US" sz="2000" dirty="0">
                <a:latin typeface="Calibri Light"/>
                <a:cs typeface="Calibri Light"/>
              </a:rPr>
              <a:t>Energy</a:t>
            </a:r>
          </a:p>
        </p:txBody>
      </p:sp>
      <p:cxnSp>
        <p:nvCxnSpPr>
          <p:cNvPr id="9" name="Straight Arrow Connector 8">
            <a:extLst>
              <a:ext uri="{FF2B5EF4-FFF2-40B4-BE49-F238E27FC236}">
                <a16:creationId xmlns:a16="http://schemas.microsoft.com/office/drawing/2014/main" id="{DDDB2ABD-8093-A501-027C-B7FDD38D9A27}"/>
              </a:ext>
            </a:extLst>
          </p:cNvPr>
          <p:cNvCxnSpPr>
            <a:stCxn id="8" idx="2"/>
            <a:endCxn id="6" idx="0"/>
          </p:cNvCxnSpPr>
          <p:nvPr/>
        </p:nvCxnSpPr>
        <p:spPr>
          <a:xfrm flipH="1">
            <a:off x="4009209" y="2767354"/>
            <a:ext cx="1524908" cy="863833"/>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640D4A93-7BE3-FF9A-FEC0-25F681722C4E}"/>
              </a:ext>
            </a:extLst>
          </p:cNvPr>
          <p:cNvCxnSpPr>
            <a:cxnSpLocks/>
            <a:stCxn id="8" idx="2"/>
            <a:endCxn id="11" idx="0"/>
          </p:cNvCxnSpPr>
          <p:nvPr/>
        </p:nvCxnSpPr>
        <p:spPr>
          <a:xfrm>
            <a:off x="5534117" y="2767354"/>
            <a:ext cx="1374090" cy="863833"/>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CEF47E95-138A-BA77-36A3-C78F4F941400}"/>
              </a:ext>
            </a:extLst>
          </p:cNvPr>
          <p:cNvSpPr txBox="1"/>
          <p:nvPr/>
        </p:nvSpPr>
        <p:spPr>
          <a:xfrm>
            <a:off x="6561638" y="3631187"/>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5E0A7DED-2893-5002-F3AC-F8A26BEB156C}"/>
              </a:ext>
            </a:extLst>
          </p:cNvPr>
          <p:cNvCxnSpPr>
            <a:cxnSpLocks/>
            <a:stCxn id="6" idx="3"/>
            <a:endCxn id="5" idx="1"/>
          </p:cNvCxnSpPr>
          <p:nvPr/>
        </p:nvCxnSpPr>
        <p:spPr>
          <a:xfrm>
            <a:off x="4350712" y="3831242"/>
            <a:ext cx="812598" cy="156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BF21435C-0205-E47A-3A09-7CDCFB0353CB}"/>
              </a:ext>
            </a:extLst>
          </p:cNvPr>
          <p:cNvCxnSpPr>
            <a:cxnSpLocks/>
            <a:stCxn id="11" idx="2"/>
            <a:endCxn id="7" idx="0"/>
          </p:cNvCxnSpPr>
          <p:nvPr/>
        </p:nvCxnSpPr>
        <p:spPr>
          <a:xfrm>
            <a:off x="6908207" y="4000519"/>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95BD6CE4-EA98-3499-9BB0-823C52268099}"/>
              </a:ext>
            </a:extLst>
          </p:cNvPr>
          <p:cNvSpPr>
            <a:spLocks noGrp="1"/>
          </p:cNvSpPr>
          <p:nvPr>
            <p:ph type="title"/>
          </p:nvPr>
        </p:nvSpPr>
        <p:spPr>
          <a:xfrm>
            <a:off x="119269" y="115917"/>
            <a:ext cx="11244470" cy="1325563"/>
          </a:xfrm>
        </p:spPr>
        <p:txBody>
          <a:bodyPr/>
          <a:lstStyle/>
          <a:p>
            <a:r>
              <a:rPr lang="en-US" dirty="0"/>
              <a:t>Remove Unneeded Mediators</a:t>
            </a:r>
          </a:p>
        </p:txBody>
      </p:sp>
      <p:grpSp>
        <p:nvGrpSpPr>
          <p:cNvPr id="29" name="Group 28">
            <a:extLst>
              <a:ext uri="{FF2B5EF4-FFF2-40B4-BE49-F238E27FC236}">
                <a16:creationId xmlns:a16="http://schemas.microsoft.com/office/drawing/2014/main" id="{A16914A4-AD12-F6E1-A566-A7AE50F4DA83}"/>
              </a:ext>
            </a:extLst>
          </p:cNvPr>
          <p:cNvGrpSpPr/>
          <p:nvPr/>
        </p:nvGrpSpPr>
        <p:grpSpPr>
          <a:xfrm>
            <a:off x="7875837" y="4933367"/>
            <a:ext cx="2122153" cy="1236868"/>
            <a:chOff x="6485448" y="5003420"/>
            <a:chExt cx="2122153" cy="1236868"/>
          </a:xfrm>
        </p:grpSpPr>
        <p:sp>
          <p:nvSpPr>
            <p:cNvPr id="30" name="AutoShape 32">
              <a:extLst>
                <a:ext uri="{FF2B5EF4-FFF2-40B4-BE49-F238E27FC236}">
                  <a16:creationId xmlns:a16="http://schemas.microsoft.com/office/drawing/2014/main" id="{493E5CB7-C578-26C1-9018-6421151B2C8D}"/>
                </a:ext>
              </a:extLst>
            </p:cNvPr>
            <p:cNvSpPr>
              <a:spLocks noChangeArrowheads="1"/>
            </p:cNvSpPr>
            <p:nvPr/>
          </p:nvSpPr>
          <p:spPr bwMode="auto">
            <a:xfrm>
              <a:off x="6802948" y="5737946"/>
              <a:ext cx="533400" cy="457200"/>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33">
              <a:extLst>
                <a:ext uri="{FF2B5EF4-FFF2-40B4-BE49-F238E27FC236}">
                  <a16:creationId xmlns:a16="http://schemas.microsoft.com/office/drawing/2014/main" id="{0E33A063-43D0-C21E-699C-24EFF7961255}"/>
                </a:ext>
              </a:extLst>
            </p:cNvPr>
            <p:cNvSpPr>
              <a:spLocks noChangeArrowheads="1"/>
            </p:cNvSpPr>
            <p:nvPr/>
          </p:nvSpPr>
          <p:spPr bwMode="auto">
            <a:xfrm>
              <a:off x="7693201" y="5478288"/>
              <a:ext cx="914400" cy="762000"/>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 name="Group 141">
              <a:extLst>
                <a:ext uri="{FF2B5EF4-FFF2-40B4-BE49-F238E27FC236}">
                  <a16:creationId xmlns:a16="http://schemas.microsoft.com/office/drawing/2014/main" id="{85526EBA-1A0A-C3BC-1AA1-0E4557E6DA62}"/>
                </a:ext>
              </a:extLst>
            </p:cNvPr>
            <p:cNvGrpSpPr>
              <a:grpSpLocks/>
            </p:cNvGrpSpPr>
            <p:nvPr/>
          </p:nvGrpSpPr>
          <p:grpSpPr bwMode="auto">
            <a:xfrm>
              <a:off x="6485448" y="5003420"/>
              <a:ext cx="850900" cy="692150"/>
              <a:chOff x="2304" y="1104"/>
              <a:chExt cx="536" cy="436"/>
            </a:xfrm>
          </p:grpSpPr>
          <p:sp>
            <p:nvSpPr>
              <p:cNvPr id="40" name="AutoShape 133">
                <a:extLst>
                  <a:ext uri="{FF2B5EF4-FFF2-40B4-BE49-F238E27FC236}">
                    <a16:creationId xmlns:a16="http://schemas.microsoft.com/office/drawing/2014/main" id="{CA1A0945-82CE-E9F4-31D2-7A2D66A04B24}"/>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 name="Group 105">
                <a:extLst>
                  <a:ext uri="{FF2B5EF4-FFF2-40B4-BE49-F238E27FC236}">
                    <a16:creationId xmlns:a16="http://schemas.microsoft.com/office/drawing/2014/main" id="{26227305-AD24-AA08-F974-EFF4114612E4}"/>
                  </a:ext>
                </a:extLst>
              </p:cNvPr>
              <p:cNvGrpSpPr>
                <a:grpSpLocks/>
              </p:cNvGrpSpPr>
              <p:nvPr/>
            </p:nvGrpSpPr>
            <p:grpSpPr bwMode="auto">
              <a:xfrm>
                <a:off x="2488" y="1104"/>
                <a:ext cx="48" cy="144"/>
                <a:chOff x="1200" y="912"/>
                <a:chExt cx="48" cy="144"/>
              </a:xfrm>
            </p:grpSpPr>
            <p:sp>
              <p:nvSpPr>
                <p:cNvPr id="65" name="Oval 106">
                  <a:extLst>
                    <a:ext uri="{FF2B5EF4-FFF2-40B4-BE49-F238E27FC236}">
                      <a16:creationId xmlns:a16="http://schemas.microsoft.com/office/drawing/2014/main" id="{C641E924-2E7B-1282-EE24-1106395DFDCD}"/>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107">
                  <a:extLst>
                    <a:ext uri="{FF2B5EF4-FFF2-40B4-BE49-F238E27FC236}">
                      <a16:creationId xmlns:a16="http://schemas.microsoft.com/office/drawing/2014/main" id="{44AB00FA-C1AC-3825-3676-8E67008DD7E9}"/>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 name="Group 108">
                <a:extLst>
                  <a:ext uri="{FF2B5EF4-FFF2-40B4-BE49-F238E27FC236}">
                    <a16:creationId xmlns:a16="http://schemas.microsoft.com/office/drawing/2014/main" id="{94F12017-23E2-1E55-7CFF-84CBE2727B1B}"/>
                  </a:ext>
                </a:extLst>
              </p:cNvPr>
              <p:cNvGrpSpPr>
                <a:grpSpLocks/>
              </p:cNvGrpSpPr>
              <p:nvPr/>
            </p:nvGrpSpPr>
            <p:grpSpPr bwMode="auto">
              <a:xfrm>
                <a:off x="2632" y="1104"/>
                <a:ext cx="48" cy="144"/>
                <a:chOff x="1200" y="912"/>
                <a:chExt cx="48" cy="144"/>
              </a:xfrm>
            </p:grpSpPr>
            <p:sp>
              <p:nvSpPr>
                <p:cNvPr id="63" name="Oval 109">
                  <a:extLst>
                    <a:ext uri="{FF2B5EF4-FFF2-40B4-BE49-F238E27FC236}">
                      <a16:creationId xmlns:a16="http://schemas.microsoft.com/office/drawing/2014/main" id="{B78D2EB4-10F8-7BDC-9AAF-BD99FC252F5F}"/>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110">
                  <a:extLst>
                    <a:ext uri="{FF2B5EF4-FFF2-40B4-BE49-F238E27FC236}">
                      <a16:creationId xmlns:a16="http://schemas.microsoft.com/office/drawing/2014/main" id="{A889DEFB-8390-9C5F-AB6E-4834C8668A4D}"/>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 name="Group 111">
                <a:extLst>
                  <a:ext uri="{FF2B5EF4-FFF2-40B4-BE49-F238E27FC236}">
                    <a16:creationId xmlns:a16="http://schemas.microsoft.com/office/drawing/2014/main" id="{B7C92809-2FFC-94F2-66DF-3C26C11721DD}"/>
                  </a:ext>
                </a:extLst>
              </p:cNvPr>
              <p:cNvGrpSpPr>
                <a:grpSpLocks/>
              </p:cNvGrpSpPr>
              <p:nvPr/>
            </p:nvGrpSpPr>
            <p:grpSpPr bwMode="auto">
              <a:xfrm>
                <a:off x="2688" y="1212"/>
                <a:ext cx="152" cy="132"/>
                <a:chOff x="672" y="1020"/>
                <a:chExt cx="152" cy="132"/>
              </a:xfrm>
            </p:grpSpPr>
            <p:sp>
              <p:nvSpPr>
                <p:cNvPr id="58" name="Line 112">
                  <a:extLst>
                    <a:ext uri="{FF2B5EF4-FFF2-40B4-BE49-F238E27FC236}">
                      <a16:creationId xmlns:a16="http://schemas.microsoft.com/office/drawing/2014/main" id="{33F66A54-B1F6-1342-534E-AF13FAEA0B08}"/>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113">
                  <a:extLst>
                    <a:ext uri="{FF2B5EF4-FFF2-40B4-BE49-F238E27FC236}">
                      <a16:creationId xmlns:a16="http://schemas.microsoft.com/office/drawing/2014/main" id="{19BD2269-F673-BB76-DF24-2AEC36BEC0DD}"/>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0" name="Group 114">
                  <a:extLst>
                    <a:ext uri="{FF2B5EF4-FFF2-40B4-BE49-F238E27FC236}">
                      <a16:creationId xmlns:a16="http://schemas.microsoft.com/office/drawing/2014/main" id="{D5B447BD-C68D-C562-B030-A2F90FB045CD}"/>
                    </a:ext>
                  </a:extLst>
                </p:cNvPr>
                <p:cNvGrpSpPr>
                  <a:grpSpLocks/>
                </p:cNvGrpSpPr>
                <p:nvPr/>
              </p:nvGrpSpPr>
              <p:grpSpPr bwMode="auto">
                <a:xfrm>
                  <a:off x="680" y="1020"/>
                  <a:ext cx="144" cy="96"/>
                  <a:chOff x="680" y="1020"/>
                  <a:chExt cx="144" cy="96"/>
                </a:xfrm>
              </p:grpSpPr>
              <p:sp>
                <p:nvSpPr>
                  <p:cNvPr id="61" name="Line 115">
                    <a:extLst>
                      <a:ext uri="{FF2B5EF4-FFF2-40B4-BE49-F238E27FC236}">
                        <a16:creationId xmlns:a16="http://schemas.microsoft.com/office/drawing/2014/main" id="{FFBEA19E-798F-F782-ABE6-0162112AB8A8}"/>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116">
                    <a:extLst>
                      <a:ext uri="{FF2B5EF4-FFF2-40B4-BE49-F238E27FC236}">
                        <a16:creationId xmlns:a16="http://schemas.microsoft.com/office/drawing/2014/main" id="{A954D730-1EA1-E094-0B4F-5DCA4E0B1C14}"/>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4" name="Group 121">
                <a:extLst>
                  <a:ext uri="{FF2B5EF4-FFF2-40B4-BE49-F238E27FC236}">
                    <a16:creationId xmlns:a16="http://schemas.microsoft.com/office/drawing/2014/main" id="{3F25BE2D-0398-4BD6-FDAF-D324E48D5527}"/>
                  </a:ext>
                </a:extLst>
              </p:cNvPr>
              <p:cNvGrpSpPr>
                <a:grpSpLocks/>
              </p:cNvGrpSpPr>
              <p:nvPr/>
            </p:nvGrpSpPr>
            <p:grpSpPr bwMode="auto">
              <a:xfrm flipH="1">
                <a:off x="2304" y="1212"/>
                <a:ext cx="152" cy="132"/>
                <a:chOff x="672" y="1020"/>
                <a:chExt cx="152" cy="132"/>
              </a:xfrm>
            </p:grpSpPr>
            <p:sp>
              <p:nvSpPr>
                <p:cNvPr id="53" name="Line 122">
                  <a:extLst>
                    <a:ext uri="{FF2B5EF4-FFF2-40B4-BE49-F238E27FC236}">
                      <a16:creationId xmlns:a16="http://schemas.microsoft.com/office/drawing/2014/main" id="{A15CD737-1EB7-F39D-D813-78C4D3D6A9B9}"/>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123">
                  <a:extLst>
                    <a:ext uri="{FF2B5EF4-FFF2-40B4-BE49-F238E27FC236}">
                      <a16:creationId xmlns:a16="http://schemas.microsoft.com/office/drawing/2014/main" id="{AC63CD6A-1DCB-C8F9-7C97-C3CBD72C048B}"/>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 name="Group 124">
                  <a:extLst>
                    <a:ext uri="{FF2B5EF4-FFF2-40B4-BE49-F238E27FC236}">
                      <a16:creationId xmlns:a16="http://schemas.microsoft.com/office/drawing/2014/main" id="{78AAD50E-F731-A6C7-5802-88F85DAC594F}"/>
                    </a:ext>
                  </a:extLst>
                </p:cNvPr>
                <p:cNvGrpSpPr>
                  <a:grpSpLocks/>
                </p:cNvGrpSpPr>
                <p:nvPr/>
              </p:nvGrpSpPr>
              <p:grpSpPr bwMode="auto">
                <a:xfrm>
                  <a:off x="680" y="1020"/>
                  <a:ext cx="144" cy="96"/>
                  <a:chOff x="680" y="1020"/>
                  <a:chExt cx="144" cy="96"/>
                </a:xfrm>
              </p:grpSpPr>
              <p:sp>
                <p:nvSpPr>
                  <p:cNvPr id="56" name="Line 125">
                    <a:extLst>
                      <a:ext uri="{FF2B5EF4-FFF2-40B4-BE49-F238E27FC236}">
                        <a16:creationId xmlns:a16="http://schemas.microsoft.com/office/drawing/2014/main" id="{C9A9610D-FEC0-3743-1F10-E2F57A5EBB17}"/>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26">
                    <a:extLst>
                      <a:ext uri="{FF2B5EF4-FFF2-40B4-BE49-F238E27FC236}">
                        <a16:creationId xmlns:a16="http://schemas.microsoft.com/office/drawing/2014/main" id="{BAC416AE-D3F4-3CA2-631D-DFA0009B635B}"/>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5" name="Group 136">
                <a:extLst>
                  <a:ext uri="{FF2B5EF4-FFF2-40B4-BE49-F238E27FC236}">
                    <a16:creationId xmlns:a16="http://schemas.microsoft.com/office/drawing/2014/main" id="{4340976B-BDD9-9C98-F1FE-DB1B4AB9FE05}"/>
                  </a:ext>
                </a:extLst>
              </p:cNvPr>
              <p:cNvGrpSpPr>
                <a:grpSpLocks/>
              </p:cNvGrpSpPr>
              <p:nvPr/>
            </p:nvGrpSpPr>
            <p:grpSpPr bwMode="auto">
              <a:xfrm>
                <a:off x="2400" y="1300"/>
                <a:ext cx="96" cy="240"/>
                <a:chOff x="2400" y="1296"/>
                <a:chExt cx="96" cy="240"/>
              </a:xfrm>
            </p:grpSpPr>
            <p:sp>
              <p:nvSpPr>
                <p:cNvPr id="50" name="Line 117">
                  <a:extLst>
                    <a:ext uri="{FF2B5EF4-FFF2-40B4-BE49-F238E27FC236}">
                      <a16:creationId xmlns:a16="http://schemas.microsoft.com/office/drawing/2014/main" id="{79B7B1E4-32D4-FE71-FDEE-4F9E6BC92B10}"/>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134">
                  <a:extLst>
                    <a:ext uri="{FF2B5EF4-FFF2-40B4-BE49-F238E27FC236}">
                      <a16:creationId xmlns:a16="http://schemas.microsoft.com/office/drawing/2014/main" id="{7BEA20F8-BF62-AC2D-E811-9DDB3783896C}"/>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135">
                  <a:extLst>
                    <a:ext uri="{FF2B5EF4-FFF2-40B4-BE49-F238E27FC236}">
                      <a16:creationId xmlns:a16="http://schemas.microsoft.com/office/drawing/2014/main" id="{4DC70CBA-C005-A812-3D83-2604DFEAAD39}"/>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6" name="Group 137">
                <a:extLst>
                  <a:ext uri="{FF2B5EF4-FFF2-40B4-BE49-F238E27FC236}">
                    <a16:creationId xmlns:a16="http://schemas.microsoft.com/office/drawing/2014/main" id="{7770A256-A6D0-07C5-AE49-88E91E538240}"/>
                  </a:ext>
                </a:extLst>
              </p:cNvPr>
              <p:cNvGrpSpPr>
                <a:grpSpLocks/>
              </p:cNvGrpSpPr>
              <p:nvPr/>
            </p:nvGrpSpPr>
            <p:grpSpPr bwMode="auto">
              <a:xfrm flipH="1">
                <a:off x="2640" y="1296"/>
                <a:ext cx="96" cy="240"/>
                <a:chOff x="2400" y="1296"/>
                <a:chExt cx="96" cy="240"/>
              </a:xfrm>
            </p:grpSpPr>
            <p:sp>
              <p:nvSpPr>
                <p:cNvPr id="47" name="Line 138">
                  <a:extLst>
                    <a:ext uri="{FF2B5EF4-FFF2-40B4-BE49-F238E27FC236}">
                      <a16:creationId xmlns:a16="http://schemas.microsoft.com/office/drawing/2014/main" id="{F88176F4-4F35-3B4D-F62B-DFE48293F1F0}"/>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139">
                  <a:extLst>
                    <a:ext uri="{FF2B5EF4-FFF2-40B4-BE49-F238E27FC236}">
                      <a16:creationId xmlns:a16="http://schemas.microsoft.com/office/drawing/2014/main" id="{CB1C91E2-DB6A-709A-FEFF-44D11BE14E02}"/>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40">
                  <a:extLst>
                    <a:ext uri="{FF2B5EF4-FFF2-40B4-BE49-F238E27FC236}">
                      <a16:creationId xmlns:a16="http://schemas.microsoft.com/office/drawing/2014/main" id="{78687968-78C7-ACF8-FDBA-01007821F885}"/>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3" name="Group 142">
              <a:extLst>
                <a:ext uri="{FF2B5EF4-FFF2-40B4-BE49-F238E27FC236}">
                  <a16:creationId xmlns:a16="http://schemas.microsoft.com/office/drawing/2014/main" id="{08F00639-3427-683B-CDD8-0CE522929AAA}"/>
                </a:ext>
              </a:extLst>
            </p:cNvPr>
            <p:cNvGrpSpPr>
              <a:grpSpLocks/>
            </p:cNvGrpSpPr>
            <p:nvPr/>
          </p:nvGrpSpPr>
          <p:grpSpPr bwMode="auto">
            <a:xfrm>
              <a:off x="7844451" y="5132007"/>
              <a:ext cx="304800" cy="290513"/>
              <a:chOff x="1776" y="2256"/>
              <a:chExt cx="288" cy="279"/>
            </a:xfrm>
          </p:grpSpPr>
          <p:grpSp>
            <p:nvGrpSpPr>
              <p:cNvPr id="34" name="Group 143">
                <a:extLst>
                  <a:ext uri="{FF2B5EF4-FFF2-40B4-BE49-F238E27FC236}">
                    <a16:creationId xmlns:a16="http://schemas.microsoft.com/office/drawing/2014/main" id="{26C29BB1-548D-08E5-013C-D86A0B62BCB0}"/>
                  </a:ext>
                </a:extLst>
              </p:cNvPr>
              <p:cNvGrpSpPr>
                <a:grpSpLocks/>
              </p:cNvGrpSpPr>
              <p:nvPr/>
            </p:nvGrpSpPr>
            <p:grpSpPr bwMode="auto">
              <a:xfrm>
                <a:off x="1824" y="2256"/>
                <a:ext cx="240" cy="279"/>
                <a:chOff x="1392" y="3408"/>
                <a:chExt cx="240" cy="279"/>
              </a:xfrm>
            </p:grpSpPr>
            <p:sp>
              <p:nvSpPr>
                <p:cNvPr id="37" name="Line 144">
                  <a:extLst>
                    <a:ext uri="{FF2B5EF4-FFF2-40B4-BE49-F238E27FC236}">
                      <a16:creationId xmlns:a16="http://schemas.microsoft.com/office/drawing/2014/main" id="{4E858627-04B4-4BCB-796D-3F9CA46015F4}"/>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Arc 145">
                  <a:extLst>
                    <a:ext uri="{FF2B5EF4-FFF2-40B4-BE49-F238E27FC236}">
                      <a16:creationId xmlns:a16="http://schemas.microsoft.com/office/drawing/2014/main" id="{91B6A879-F8A9-E5E8-8AC2-AC82823A8195}"/>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46">
                  <a:extLst>
                    <a:ext uri="{FF2B5EF4-FFF2-40B4-BE49-F238E27FC236}">
                      <a16:creationId xmlns:a16="http://schemas.microsoft.com/office/drawing/2014/main" id="{7499280B-95E3-CFCA-FF82-6331403D442E}"/>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 name="Arc 147">
                <a:extLst>
                  <a:ext uri="{FF2B5EF4-FFF2-40B4-BE49-F238E27FC236}">
                    <a16:creationId xmlns:a16="http://schemas.microsoft.com/office/drawing/2014/main" id="{72040EDB-5D4E-3BBA-02D7-68552F094439}"/>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Arc 148">
                <a:extLst>
                  <a:ext uri="{FF2B5EF4-FFF2-40B4-BE49-F238E27FC236}">
                    <a16:creationId xmlns:a16="http://schemas.microsoft.com/office/drawing/2014/main" id="{B3CA2632-6C40-10C7-21F0-5AFA0BFC522E}"/>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7" name="Group 66">
            <a:extLst>
              <a:ext uri="{FF2B5EF4-FFF2-40B4-BE49-F238E27FC236}">
                <a16:creationId xmlns:a16="http://schemas.microsoft.com/office/drawing/2014/main" id="{54F88FB7-B2B6-A139-7AC9-356F66F532B6}"/>
              </a:ext>
            </a:extLst>
          </p:cNvPr>
          <p:cNvGrpSpPr/>
          <p:nvPr/>
        </p:nvGrpSpPr>
        <p:grpSpPr>
          <a:xfrm>
            <a:off x="2043214" y="1214986"/>
            <a:ext cx="2053157" cy="1559800"/>
            <a:chOff x="6346825" y="146200"/>
            <a:chExt cx="2737542" cy="2079733"/>
          </a:xfrm>
        </p:grpSpPr>
        <p:pic>
          <p:nvPicPr>
            <p:cNvPr id="68" name="Picture 2" descr="sea-waves-wallpaper">
              <a:extLst>
                <a:ext uri="{FF2B5EF4-FFF2-40B4-BE49-F238E27FC236}">
                  <a16:creationId xmlns:a16="http://schemas.microsoft.com/office/drawing/2014/main" id="{50CF3C9A-191A-0CC4-5202-9D09EB881101}"/>
                </a:ext>
              </a:extLst>
            </p:cNvPr>
            <p:cNvPicPr>
              <a:picLocks noChangeAspect="1" noChangeArrowheads="1"/>
            </p:cNvPicPr>
            <p:nvPr/>
          </p:nvPicPr>
          <p:blipFill>
            <a:blip r:embed="rId2"/>
            <a:srcRect/>
            <a:stretch>
              <a:fillRect/>
            </a:stretch>
          </p:blipFill>
          <p:spPr bwMode="auto">
            <a:xfrm>
              <a:off x="6346825" y="146201"/>
              <a:ext cx="1283771" cy="963666"/>
            </a:xfrm>
            <a:prstGeom prst="rect">
              <a:avLst/>
            </a:prstGeom>
            <a:noFill/>
          </p:spPr>
        </p:pic>
        <p:pic>
          <p:nvPicPr>
            <p:cNvPr id="69" name="Picture 2" descr="sea-waves-wallpaper">
              <a:extLst>
                <a:ext uri="{FF2B5EF4-FFF2-40B4-BE49-F238E27FC236}">
                  <a16:creationId xmlns:a16="http://schemas.microsoft.com/office/drawing/2014/main" id="{54EE659A-17EC-83BD-6E07-EE8CC4C22913}"/>
                </a:ext>
              </a:extLst>
            </p:cNvPr>
            <p:cNvPicPr>
              <a:picLocks noChangeAspect="1" noChangeArrowheads="1"/>
            </p:cNvPicPr>
            <p:nvPr/>
          </p:nvPicPr>
          <p:blipFill>
            <a:blip r:embed="rId2"/>
            <a:srcRect/>
            <a:stretch>
              <a:fillRect/>
            </a:stretch>
          </p:blipFill>
          <p:spPr bwMode="auto">
            <a:xfrm>
              <a:off x="7800596" y="146200"/>
              <a:ext cx="1283771" cy="963666"/>
            </a:xfrm>
            <a:prstGeom prst="rect">
              <a:avLst/>
            </a:prstGeom>
            <a:noFill/>
          </p:spPr>
        </p:pic>
        <p:pic>
          <p:nvPicPr>
            <p:cNvPr id="70" name="Picture 2" descr="sea-waves-wallpaper">
              <a:extLst>
                <a:ext uri="{FF2B5EF4-FFF2-40B4-BE49-F238E27FC236}">
                  <a16:creationId xmlns:a16="http://schemas.microsoft.com/office/drawing/2014/main" id="{28D7256C-FB25-E154-B728-457DFA339726}"/>
                </a:ext>
              </a:extLst>
            </p:cNvPr>
            <p:cNvPicPr>
              <a:picLocks noChangeAspect="1" noChangeArrowheads="1"/>
            </p:cNvPicPr>
            <p:nvPr/>
          </p:nvPicPr>
          <p:blipFill>
            <a:blip r:embed="rId2"/>
            <a:srcRect/>
            <a:stretch>
              <a:fillRect/>
            </a:stretch>
          </p:blipFill>
          <p:spPr bwMode="auto">
            <a:xfrm>
              <a:off x="6346825" y="1262267"/>
              <a:ext cx="1283771" cy="963666"/>
            </a:xfrm>
            <a:prstGeom prst="rect">
              <a:avLst/>
            </a:prstGeom>
            <a:noFill/>
          </p:spPr>
        </p:pic>
        <p:pic>
          <p:nvPicPr>
            <p:cNvPr id="71" name="Picture 2" descr="sea-waves-wallpaper">
              <a:extLst>
                <a:ext uri="{FF2B5EF4-FFF2-40B4-BE49-F238E27FC236}">
                  <a16:creationId xmlns:a16="http://schemas.microsoft.com/office/drawing/2014/main" id="{B0EF7898-E05F-FD66-00AB-1713679D3EC0}"/>
                </a:ext>
              </a:extLst>
            </p:cNvPr>
            <p:cNvPicPr>
              <a:picLocks noChangeAspect="1" noChangeArrowheads="1"/>
            </p:cNvPicPr>
            <p:nvPr/>
          </p:nvPicPr>
          <p:blipFill>
            <a:blip r:embed="rId2"/>
            <a:srcRect/>
            <a:stretch>
              <a:fillRect/>
            </a:stretch>
          </p:blipFill>
          <p:spPr bwMode="auto">
            <a:xfrm>
              <a:off x="7800596" y="1262267"/>
              <a:ext cx="1283771" cy="963666"/>
            </a:xfrm>
            <a:prstGeom prst="rect">
              <a:avLst/>
            </a:prstGeom>
            <a:noFill/>
          </p:spPr>
        </p:pic>
      </p:grpSp>
      <p:sp>
        <p:nvSpPr>
          <p:cNvPr id="5" name="TextBox 4">
            <a:extLst>
              <a:ext uri="{FF2B5EF4-FFF2-40B4-BE49-F238E27FC236}">
                <a16:creationId xmlns:a16="http://schemas.microsoft.com/office/drawing/2014/main" id="{C98E19CD-8DBC-B498-EBDF-38A210C4BC9D}"/>
              </a:ext>
            </a:extLst>
          </p:cNvPr>
          <p:cNvSpPr txBox="1"/>
          <p:nvPr/>
        </p:nvSpPr>
        <p:spPr>
          <a:xfrm>
            <a:off x="5163310" y="3632747"/>
            <a:ext cx="741614"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Light </a:t>
            </a:r>
          </a:p>
        </p:txBody>
      </p:sp>
      <p:cxnSp>
        <p:nvCxnSpPr>
          <p:cNvPr id="21" name="Straight Arrow Connector 20">
            <a:extLst>
              <a:ext uri="{FF2B5EF4-FFF2-40B4-BE49-F238E27FC236}">
                <a16:creationId xmlns:a16="http://schemas.microsoft.com/office/drawing/2014/main" id="{E84A1DD6-37DA-E79D-D568-356367D23EFF}"/>
              </a:ext>
            </a:extLst>
          </p:cNvPr>
          <p:cNvCxnSpPr>
            <a:cxnSpLocks/>
            <a:stCxn id="5" idx="3"/>
            <a:endCxn id="11" idx="1"/>
          </p:cNvCxnSpPr>
          <p:nvPr/>
        </p:nvCxnSpPr>
        <p:spPr>
          <a:xfrm flipV="1">
            <a:off x="5904924" y="3815853"/>
            <a:ext cx="656714" cy="1694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72D69C73-8B69-E87D-EFF5-5C78BCACE342}"/>
              </a:ext>
            </a:extLst>
          </p:cNvPr>
          <p:cNvSpPr txBox="1"/>
          <p:nvPr/>
        </p:nvSpPr>
        <p:spPr>
          <a:xfrm>
            <a:off x="3305329" y="5145794"/>
            <a:ext cx="144764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Acidification</a:t>
            </a:r>
          </a:p>
        </p:txBody>
      </p:sp>
      <p:cxnSp>
        <p:nvCxnSpPr>
          <p:cNvPr id="16" name="Straight Arrow Connector 15">
            <a:extLst>
              <a:ext uri="{FF2B5EF4-FFF2-40B4-BE49-F238E27FC236}">
                <a16:creationId xmlns:a16="http://schemas.microsoft.com/office/drawing/2014/main" id="{9AC605CE-AD14-52C8-5E24-1FA0A166DA34}"/>
              </a:ext>
            </a:extLst>
          </p:cNvPr>
          <p:cNvCxnSpPr>
            <a:cxnSpLocks/>
            <a:stCxn id="14" idx="3"/>
            <a:endCxn id="7" idx="1"/>
          </p:cNvCxnSpPr>
          <p:nvPr/>
        </p:nvCxnSpPr>
        <p:spPr>
          <a:xfrm>
            <a:off x="4752969" y="5345849"/>
            <a:ext cx="1379288" cy="589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17BDA8BD-3EBC-C59B-5DC8-48E1667C3DBA}"/>
              </a:ext>
            </a:extLst>
          </p:cNvPr>
          <p:cNvSpPr txBox="1"/>
          <p:nvPr/>
        </p:nvSpPr>
        <p:spPr>
          <a:xfrm>
            <a:off x="3621974" y="403761"/>
            <a:ext cx="184731" cy="369332"/>
          </a:xfrm>
          <a:prstGeom prst="rect">
            <a:avLst/>
          </a:prstGeom>
          <a:noFill/>
        </p:spPr>
        <p:txBody>
          <a:bodyPr wrap="none" rtlCol="0">
            <a:spAutoFit/>
          </a:bodyPr>
          <a:lstStyle/>
          <a:p>
            <a:endParaRPr lang="en-US" dirty="0"/>
          </a:p>
        </p:txBody>
      </p:sp>
      <p:sp>
        <p:nvSpPr>
          <p:cNvPr id="20" name="TextBox 19">
            <a:extLst>
              <a:ext uri="{FF2B5EF4-FFF2-40B4-BE49-F238E27FC236}">
                <a16:creationId xmlns:a16="http://schemas.microsoft.com/office/drawing/2014/main" id="{D90613A4-E0FA-C56F-0F80-4FE2D0F976F0}"/>
              </a:ext>
            </a:extLst>
          </p:cNvPr>
          <p:cNvSpPr txBox="1"/>
          <p:nvPr/>
        </p:nvSpPr>
        <p:spPr>
          <a:xfrm>
            <a:off x="251414" y="3455037"/>
            <a:ext cx="2436613" cy="3046988"/>
          </a:xfrm>
          <a:prstGeom prst="rect">
            <a:avLst/>
          </a:prstGeom>
          <a:noFill/>
        </p:spPr>
        <p:txBody>
          <a:bodyPr wrap="square" rtlCol="0">
            <a:spAutoFit/>
          </a:bodyPr>
          <a:lstStyle/>
          <a:p>
            <a:r>
              <a:rPr lang="en-US" sz="2400" b="1" dirty="0"/>
              <a:t>If you are not interested in a mediator and it is the only on the graph as a way to get from one variable to another, remove</a:t>
            </a:r>
          </a:p>
        </p:txBody>
      </p:sp>
    </p:spTree>
    <p:extLst>
      <p:ext uri="{BB962C8B-B14F-4D97-AF65-F5344CB8AC3E}">
        <p14:creationId xmlns:p14="http://schemas.microsoft.com/office/powerpoint/2010/main" val="1466292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FB0F8B-3464-F597-F9E8-A1899F4EF48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8EF3B0C-15CC-74BF-985A-1DDA80B95907}"/>
              </a:ext>
            </a:extLst>
          </p:cNvPr>
          <p:cNvSpPr>
            <a:spLocks noGrp="1"/>
          </p:cNvSpPr>
          <p:nvPr>
            <p:ph type="title"/>
          </p:nvPr>
        </p:nvSpPr>
        <p:spPr>
          <a:xfrm>
            <a:off x="119269" y="115917"/>
            <a:ext cx="11244470" cy="1325563"/>
          </a:xfrm>
        </p:spPr>
        <p:txBody>
          <a:bodyPr/>
          <a:lstStyle/>
          <a:p>
            <a:r>
              <a:rPr lang="en-US" dirty="0"/>
              <a:t>Remove Unneeded Mediators</a:t>
            </a:r>
          </a:p>
        </p:txBody>
      </p:sp>
      <p:grpSp>
        <p:nvGrpSpPr>
          <p:cNvPr id="29" name="Group 28">
            <a:extLst>
              <a:ext uri="{FF2B5EF4-FFF2-40B4-BE49-F238E27FC236}">
                <a16:creationId xmlns:a16="http://schemas.microsoft.com/office/drawing/2014/main" id="{E394EA3F-A776-49AE-C280-72FC61DCA807}"/>
              </a:ext>
            </a:extLst>
          </p:cNvPr>
          <p:cNvGrpSpPr/>
          <p:nvPr/>
        </p:nvGrpSpPr>
        <p:grpSpPr>
          <a:xfrm>
            <a:off x="7875837" y="4933367"/>
            <a:ext cx="2122153" cy="1236868"/>
            <a:chOff x="6485448" y="5003420"/>
            <a:chExt cx="2122153" cy="1236868"/>
          </a:xfrm>
        </p:grpSpPr>
        <p:sp>
          <p:nvSpPr>
            <p:cNvPr id="30" name="AutoShape 32">
              <a:extLst>
                <a:ext uri="{FF2B5EF4-FFF2-40B4-BE49-F238E27FC236}">
                  <a16:creationId xmlns:a16="http://schemas.microsoft.com/office/drawing/2014/main" id="{A06855D8-00E7-427E-1BF3-D36A7A15C93D}"/>
                </a:ext>
              </a:extLst>
            </p:cNvPr>
            <p:cNvSpPr>
              <a:spLocks noChangeArrowheads="1"/>
            </p:cNvSpPr>
            <p:nvPr/>
          </p:nvSpPr>
          <p:spPr bwMode="auto">
            <a:xfrm>
              <a:off x="6802948" y="5737946"/>
              <a:ext cx="533400" cy="457200"/>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33">
              <a:extLst>
                <a:ext uri="{FF2B5EF4-FFF2-40B4-BE49-F238E27FC236}">
                  <a16:creationId xmlns:a16="http://schemas.microsoft.com/office/drawing/2014/main" id="{4C0CC976-BDC6-5332-4B2B-00010521FADC}"/>
                </a:ext>
              </a:extLst>
            </p:cNvPr>
            <p:cNvSpPr>
              <a:spLocks noChangeArrowheads="1"/>
            </p:cNvSpPr>
            <p:nvPr/>
          </p:nvSpPr>
          <p:spPr bwMode="auto">
            <a:xfrm>
              <a:off x="7693201" y="5478288"/>
              <a:ext cx="914400" cy="762000"/>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 name="Group 141">
              <a:extLst>
                <a:ext uri="{FF2B5EF4-FFF2-40B4-BE49-F238E27FC236}">
                  <a16:creationId xmlns:a16="http://schemas.microsoft.com/office/drawing/2014/main" id="{1B9C3E1E-10C6-C369-3AAB-2F28191D0B0D}"/>
                </a:ext>
              </a:extLst>
            </p:cNvPr>
            <p:cNvGrpSpPr>
              <a:grpSpLocks/>
            </p:cNvGrpSpPr>
            <p:nvPr/>
          </p:nvGrpSpPr>
          <p:grpSpPr bwMode="auto">
            <a:xfrm>
              <a:off x="6485448" y="5003420"/>
              <a:ext cx="850900" cy="692150"/>
              <a:chOff x="2304" y="1104"/>
              <a:chExt cx="536" cy="436"/>
            </a:xfrm>
          </p:grpSpPr>
          <p:sp>
            <p:nvSpPr>
              <p:cNvPr id="40" name="AutoShape 133">
                <a:extLst>
                  <a:ext uri="{FF2B5EF4-FFF2-40B4-BE49-F238E27FC236}">
                    <a16:creationId xmlns:a16="http://schemas.microsoft.com/office/drawing/2014/main" id="{ABBB15ED-93A6-30BC-76D0-A38208AC0A3A}"/>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 name="Group 105">
                <a:extLst>
                  <a:ext uri="{FF2B5EF4-FFF2-40B4-BE49-F238E27FC236}">
                    <a16:creationId xmlns:a16="http://schemas.microsoft.com/office/drawing/2014/main" id="{A36BA8B9-C71F-7E14-5CDC-F5D456B0C3E5}"/>
                  </a:ext>
                </a:extLst>
              </p:cNvPr>
              <p:cNvGrpSpPr>
                <a:grpSpLocks/>
              </p:cNvGrpSpPr>
              <p:nvPr/>
            </p:nvGrpSpPr>
            <p:grpSpPr bwMode="auto">
              <a:xfrm>
                <a:off x="2488" y="1104"/>
                <a:ext cx="48" cy="144"/>
                <a:chOff x="1200" y="912"/>
                <a:chExt cx="48" cy="144"/>
              </a:xfrm>
            </p:grpSpPr>
            <p:sp>
              <p:nvSpPr>
                <p:cNvPr id="65" name="Oval 106">
                  <a:extLst>
                    <a:ext uri="{FF2B5EF4-FFF2-40B4-BE49-F238E27FC236}">
                      <a16:creationId xmlns:a16="http://schemas.microsoft.com/office/drawing/2014/main" id="{DE3C829E-6112-F5A1-B994-926DD8F6F784}"/>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107">
                  <a:extLst>
                    <a:ext uri="{FF2B5EF4-FFF2-40B4-BE49-F238E27FC236}">
                      <a16:creationId xmlns:a16="http://schemas.microsoft.com/office/drawing/2014/main" id="{7F43EA66-6808-F923-39A7-A33B9F15D3D2}"/>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 name="Group 108">
                <a:extLst>
                  <a:ext uri="{FF2B5EF4-FFF2-40B4-BE49-F238E27FC236}">
                    <a16:creationId xmlns:a16="http://schemas.microsoft.com/office/drawing/2014/main" id="{7FCD104C-B35A-AD52-640A-117E4CD63721}"/>
                  </a:ext>
                </a:extLst>
              </p:cNvPr>
              <p:cNvGrpSpPr>
                <a:grpSpLocks/>
              </p:cNvGrpSpPr>
              <p:nvPr/>
            </p:nvGrpSpPr>
            <p:grpSpPr bwMode="auto">
              <a:xfrm>
                <a:off x="2632" y="1104"/>
                <a:ext cx="48" cy="144"/>
                <a:chOff x="1200" y="912"/>
                <a:chExt cx="48" cy="144"/>
              </a:xfrm>
            </p:grpSpPr>
            <p:sp>
              <p:nvSpPr>
                <p:cNvPr id="63" name="Oval 109">
                  <a:extLst>
                    <a:ext uri="{FF2B5EF4-FFF2-40B4-BE49-F238E27FC236}">
                      <a16:creationId xmlns:a16="http://schemas.microsoft.com/office/drawing/2014/main" id="{91897ED4-145A-008E-42BC-A7BFC3C72EA3}"/>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110">
                  <a:extLst>
                    <a:ext uri="{FF2B5EF4-FFF2-40B4-BE49-F238E27FC236}">
                      <a16:creationId xmlns:a16="http://schemas.microsoft.com/office/drawing/2014/main" id="{D4E27C0D-18AF-893A-FF06-CF899D7625CF}"/>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 name="Group 111">
                <a:extLst>
                  <a:ext uri="{FF2B5EF4-FFF2-40B4-BE49-F238E27FC236}">
                    <a16:creationId xmlns:a16="http://schemas.microsoft.com/office/drawing/2014/main" id="{D816A101-6E72-CA89-072D-65AA8644F718}"/>
                  </a:ext>
                </a:extLst>
              </p:cNvPr>
              <p:cNvGrpSpPr>
                <a:grpSpLocks/>
              </p:cNvGrpSpPr>
              <p:nvPr/>
            </p:nvGrpSpPr>
            <p:grpSpPr bwMode="auto">
              <a:xfrm>
                <a:off x="2688" y="1212"/>
                <a:ext cx="152" cy="132"/>
                <a:chOff x="672" y="1020"/>
                <a:chExt cx="152" cy="132"/>
              </a:xfrm>
            </p:grpSpPr>
            <p:sp>
              <p:nvSpPr>
                <p:cNvPr id="58" name="Line 112">
                  <a:extLst>
                    <a:ext uri="{FF2B5EF4-FFF2-40B4-BE49-F238E27FC236}">
                      <a16:creationId xmlns:a16="http://schemas.microsoft.com/office/drawing/2014/main" id="{668961D5-9A2D-1C2B-2A03-1E9F3C199A23}"/>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113">
                  <a:extLst>
                    <a:ext uri="{FF2B5EF4-FFF2-40B4-BE49-F238E27FC236}">
                      <a16:creationId xmlns:a16="http://schemas.microsoft.com/office/drawing/2014/main" id="{0E3A45EA-CF14-FAC7-A99C-9EE99698C8D8}"/>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0" name="Group 114">
                  <a:extLst>
                    <a:ext uri="{FF2B5EF4-FFF2-40B4-BE49-F238E27FC236}">
                      <a16:creationId xmlns:a16="http://schemas.microsoft.com/office/drawing/2014/main" id="{A6C28963-A6C1-D5B3-A3C6-D5102558A256}"/>
                    </a:ext>
                  </a:extLst>
                </p:cNvPr>
                <p:cNvGrpSpPr>
                  <a:grpSpLocks/>
                </p:cNvGrpSpPr>
                <p:nvPr/>
              </p:nvGrpSpPr>
              <p:grpSpPr bwMode="auto">
                <a:xfrm>
                  <a:off x="680" y="1020"/>
                  <a:ext cx="144" cy="96"/>
                  <a:chOff x="680" y="1020"/>
                  <a:chExt cx="144" cy="96"/>
                </a:xfrm>
              </p:grpSpPr>
              <p:sp>
                <p:nvSpPr>
                  <p:cNvPr id="61" name="Line 115">
                    <a:extLst>
                      <a:ext uri="{FF2B5EF4-FFF2-40B4-BE49-F238E27FC236}">
                        <a16:creationId xmlns:a16="http://schemas.microsoft.com/office/drawing/2014/main" id="{5CF326EC-8A22-461B-026C-C2245D889F9F}"/>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116">
                    <a:extLst>
                      <a:ext uri="{FF2B5EF4-FFF2-40B4-BE49-F238E27FC236}">
                        <a16:creationId xmlns:a16="http://schemas.microsoft.com/office/drawing/2014/main" id="{46EF4868-FFE7-6D57-6606-73CF2D955F29}"/>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4" name="Group 121">
                <a:extLst>
                  <a:ext uri="{FF2B5EF4-FFF2-40B4-BE49-F238E27FC236}">
                    <a16:creationId xmlns:a16="http://schemas.microsoft.com/office/drawing/2014/main" id="{08B5548E-940D-03C2-82B3-6F5B3296646E}"/>
                  </a:ext>
                </a:extLst>
              </p:cNvPr>
              <p:cNvGrpSpPr>
                <a:grpSpLocks/>
              </p:cNvGrpSpPr>
              <p:nvPr/>
            </p:nvGrpSpPr>
            <p:grpSpPr bwMode="auto">
              <a:xfrm flipH="1">
                <a:off x="2304" y="1212"/>
                <a:ext cx="152" cy="132"/>
                <a:chOff x="672" y="1020"/>
                <a:chExt cx="152" cy="132"/>
              </a:xfrm>
            </p:grpSpPr>
            <p:sp>
              <p:nvSpPr>
                <p:cNvPr id="53" name="Line 122">
                  <a:extLst>
                    <a:ext uri="{FF2B5EF4-FFF2-40B4-BE49-F238E27FC236}">
                      <a16:creationId xmlns:a16="http://schemas.microsoft.com/office/drawing/2014/main" id="{B2F1BED9-BCDA-796B-D7A8-C6AC74A9AAD4}"/>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123">
                  <a:extLst>
                    <a:ext uri="{FF2B5EF4-FFF2-40B4-BE49-F238E27FC236}">
                      <a16:creationId xmlns:a16="http://schemas.microsoft.com/office/drawing/2014/main" id="{95BC7C6A-C4CD-37B0-2BC4-43F57A8AF71D}"/>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 name="Group 124">
                  <a:extLst>
                    <a:ext uri="{FF2B5EF4-FFF2-40B4-BE49-F238E27FC236}">
                      <a16:creationId xmlns:a16="http://schemas.microsoft.com/office/drawing/2014/main" id="{B165A708-51EA-EAC1-EA69-B71D1CE2DC6D}"/>
                    </a:ext>
                  </a:extLst>
                </p:cNvPr>
                <p:cNvGrpSpPr>
                  <a:grpSpLocks/>
                </p:cNvGrpSpPr>
                <p:nvPr/>
              </p:nvGrpSpPr>
              <p:grpSpPr bwMode="auto">
                <a:xfrm>
                  <a:off x="680" y="1020"/>
                  <a:ext cx="144" cy="96"/>
                  <a:chOff x="680" y="1020"/>
                  <a:chExt cx="144" cy="96"/>
                </a:xfrm>
              </p:grpSpPr>
              <p:sp>
                <p:nvSpPr>
                  <p:cNvPr id="56" name="Line 125">
                    <a:extLst>
                      <a:ext uri="{FF2B5EF4-FFF2-40B4-BE49-F238E27FC236}">
                        <a16:creationId xmlns:a16="http://schemas.microsoft.com/office/drawing/2014/main" id="{9C709E98-8AEA-BEA4-A4E6-F6F8A03C0574}"/>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26">
                    <a:extLst>
                      <a:ext uri="{FF2B5EF4-FFF2-40B4-BE49-F238E27FC236}">
                        <a16:creationId xmlns:a16="http://schemas.microsoft.com/office/drawing/2014/main" id="{C2193053-9F95-4A9D-969F-9915B0AEB157}"/>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5" name="Group 136">
                <a:extLst>
                  <a:ext uri="{FF2B5EF4-FFF2-40B4-BE49-F238E27FC236}">
                    <a16:creationId xmlns:a16="http://schemas.microsoft.com/office/drawing/2014/main" id="{F56ACA29-358B-ABA2-8B54-E6DCE93C307B}"/>
                  </a:ext>
                </a:extLst>
              </p:cNvPr>
              <p:cNvGrpSpPr>
                <a:grpSpLocks/>
              </p:cNvGrpSpPr>
              <p:nvPr/>
            </p:nvGrpSpPr>
            <p:grpSpPr bwMode="auto">
              <a:xfrm>
                <a:off x="2400" y="1300"/>
                <a:ext cx="96" cy="240"/>
                <a:chOff x="2400" y="1296"/>
                <a:chExt cx="96" cy="240"/>
              </a:xfrm>
            </p:grpSpPr>
            <p:sp>
              <p:nvSpPr>
                <p:cNvPr id="50" name="Line 117">
                  <a:extLst>
                    <a:ext uri="{FF2B5EF4-FFF2-40B4-BE49-F238E27FC236}">
                      <a16:creationId xmlns:a16="http://schemas.microsoft.com/office/drawing/2014/main" id="{92B6E5DD-3666-45FD-B01D-E2D850D99154}"/>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134">
                  <a:extLst>
                    <a:ext uri="{FF2B5EF4-FFF2-40B4-BE49-F238E27FC236}">
                      <a16:creationId xmlns:a16="http://schemas.microsoft.com/office/drawing/2014/main" id="{7841C2C0-F97C-C9B2-4631-D8F94119FFD1}"/>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135">
                  <a:extLst>
                    <a:ext uri="{FF2B5EF4-FFF2-40B4-BE49-F238E27FC236}">
                      <a16:creationId xmlns:a16="http://schemas.microsoft.com/office/drawing/2014/main" id="{2405228B-36D2-1B3F-F5FF-7E991E216D6B}"/>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6" name="Group 137">
                <a:extLst>
                  <a:ext uri="{FF2B5EF4-FFF2-40B4-BE49-F238E27FC236}">
                    <a16:creationId xmlns:a16="http://schemas.microsoft.com/office/drawing/2014/main" id="{D831A609-B26F-161D-3A81-2B3EEF3D25D3}"/>
                  </a:ext>
                </a:extLst>
              </p:cNvPr>
              <p:cNvGrpSpPr>
                <a:grpSpLocks/>
              </p:cNvGrpSpPr>
              <p:nvPr/>
            </p:nvGrpSpPr>
            <p:grpSpPr bwMode="auto">
              <a:xfrm flipH="1">
                <a:off x="2640" y="1296"/>
                <a:ext cx="96" cy="240"/>
                <a:chOff x="2400" y="1296"/>
                <a:chExt cx="96" cy="240"/>
              </a:xfrm>
            </p:grpSpPr>
            <p:sp>
              <p:nvSpPr>
                <p:cNvPr id="47" name="Line 138">
                  <a:extLst>
                    <a:ext uri="{FF2B5EF4-FFF2-40B4-BE49-F238E27FC236}">
                      <a16:creationId xmlns:a16="http://schemas.microsoft.com/office/drawing/2014/main" id="{4739C3ED-24EB-3489-8AD1-4EA27A548A3D}"/>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139">
                  <a:extLst>
                    <a:ext uri="{FF2B5EF4-FFF2-40B4-BE49-F238E27FC236}">
                      <a16:creationId xmlns:a16="http://schemas.microsoft.com/office/drawing/2014/main" id="{C8ED5471-0E12-6B76-596D-7970C1F70760}"/>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40">
                  <a:extLst>
                    <a:ext uri="{FF2B5EF4-FFF2-40B4-BE49-F238E27FC236}">
                      <a16:creationId xmlns:a16="http://schemas.microsoft.com/office/drawing/2014/main" id="{7251D3FE-ABF7-85FB-0B70-D201ABCF6569}"/>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3" name="Group 142">
              <a:extLst>
                <a:ext uri="{FF2B5EF4-FFF2-40B4-BE49-F238E27FC236}">
                  <a16:creationId xmlns:a16="http://schemas.microsoft.com/office/drawing/2014/main" id="{BFCACA72-C940-A68D-0EF0-728C48C6D0B4}"/>
                </a:ext>
              </a:extLst>
            </p:cNvPr>
            <p:cNvGrpSpPr>
              <a:grpSpLocks/>
            </p:cNvGrpSpPr>
            <p:nvPr/>
          </p:nvGrpSpPr>
          <p:grpSpPr bwMode="auto">
            <a:xfrm>
              <a:off x="7844451" y="5132007"/>
              <a:ext cx="304800" cy="290513"/>
              <a:chOff x="1776" y="2256"/>
              <a:chExt cx="288" cy="279"/>
            </a:xfrm>
          </p:grpSpPr>
          <p:grpSp>
            <p:nvGrpSpPr>
              <p:cNvPr id="34" name="Group 143">
                <a:extLst>
                  <a:ext uri="{FF2B5EF4-FFF2-40B4-BE49-F238E27FC236}">
                    <a16:creationId xmlns:a16="http://schemas.microsoft.com/office/drawing/2014/main" id="{92A5894F-7B8F-E839-3424-8581FE1F4411}"/>
                  </a:ext>
                </a:extLst>
              </p:cNvPr>
              <p:cNvGrpSpPr>
                <a:grpSpLocks/>
              </p:cNvGrpSpPr>
              <p:nvPr/>
            </p:nvGrpSpPr>
            <p:grpSpPr bwMode="auto">
              <a:xfrm>
                <a:off x="1824" y="2256"/>
                <a:ext cx="240" cy="279"/>
                <a:chOff x="1392" y="3408"/>
                <a:chExt cx="240" cy="279"/>
              </a:xfrm>
            </p:grpSpPr>
            <p:sp>
              <p:nvSpPr>
                <p:cNvPr id="37" name="Line 144">
                  <a:extLst>
                    <a:ext uri="{FF2B5EF4-FFF2-40B4-BE49-F238E27FC236}">
                      <a16:creationId xmlns:a16="http://schemas.microsoft.com/office/drawing/2014/main" id="{782D4162-8A73-D2EF-CA8B-DD50240828C3}"/>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Arc 145">
                  <a:extLst>
                    <a:ext uri="{FF2B5EF4-FFF2-40B4-BE49-F238E27FC236}">
                      <a16:creationId xmlns:a16="http://schemas.microsoft.com/office/drawing/2014/main" id="{8960AE45-6FEB-DBAE-2DE6-8F04FD0E802F}"/>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46">
                  <a:extLst>
                    <a:ext uri="{FF2B5EF4-FFF2-40B4-BE49-F238E27FC236}">
                      <a16:creationId xmlns:a16="http://schemas.microsoft.com/office/drawing/2014/main" id="{54016C93-FBFC-9CF1-30A7-DEB6A77C00AB}"/>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 name="Arc 147">
                <a:extLst>
                  <a:ext uri="{FF2B5EF4-FFF2-40B4-BE49-F238E27FC236}">
                    <a16:creationId xmlns:a16="http://schemas.microsoft.com/office/drawing/2014/main" id="{00E3DAC9-D325-5093-1015-61978D707C9D}"/>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Arc 148">
                <a:extLst>
                  <a:ext uri="{FF2B5EF4-FFF2-40B4-BE49-F238E27FC236}">
                    <a16:creationId xmlns:a16="http://schemas.microsoft.com/office/drawing/2014/main" id="{0477D1ED-DDD2-FC9F-763B-42DE671A393D}"/>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7" name="Group 66">
            <a:extLst>
              <a:ext uri="{FF2B5EF4-FFF2-40B4-BE49-F238E27FC236}">
                <a16:creationId xmlns:a16="http://schemas.microsoft.com/office/drawing/2014/main" id="{01465313-408C-333F-9B86-660889D62CFF}"/>
              </a:ext>
            </a:extLst>
          </p:cNvPr>
          <p:cNvGrpSpPr/>
          <p:nvPr/>
        </p:nvGrpSpPr>
        <p:grpSpPr>
          <a:xfrm>
            <a:off x="2043214" y="1214986"/>
            <a:ext cx="2053157" cy="1559800"/>
            <a:chOff x="6346825" y="146200"/>
            <a:chExt cx="2737542" cy="2079733"/>
          </a:xfrm>
        </p:grpSpPr>
        <p:pic>
          <p:nvPicPr>
            <p:cNvPr id="68" name="Picture 2" descr="sea-waves-wallpaper">
              <a:extLst>
                <a:ext uri="{FF2B5EF4-FFF2-40B4-BE49-F238E27FC236}">
                  <a16:creationId xmlns:a16="http://schemas.microsoft.com/office/drawing/2014/main" id="{E5825BA4-C029-D1F5-1E49-3A0F409334DD}"/>
                </a:ext>
              </a:extLst>
            </p:cNvPr>
            <p:cNvPicPr>
              <a:picLocks noChangeAspect="1" noChangeArrowheads="1"/>
            </p:cNvPicPr>
            <p:nvPr/>
          </p:nvPicPr>
          <p:blipFill>
            <a:blip r:embed="rId2"/>
            <a:srcRect/>
            <a:stretch>
              <a:fillRect/>
            </a:stretch>
          </p:blipFill>
          <p:spPr bwMode="auto">
            <a:xfrm>
              <a:off x="6346825" y="146201"/>
              <a:ext cx="1283771" cy="963666"/>
            </a:xfrm>
            <a:prstGeom prst="rect">
              <a:avLst/>
            </a:prstGeom>
            <a:noFill/>
          </p:spPr>
        </p:pic>
        <p:pic>
          <p:nvPicPr>
            <p:cNvPr id="69" name="Picture 2" descr="sea-waves-wallpaper">
              <a:extLst>
                <a:ext uri="{FF2B5EF4-FFF2-40B4-BE49-F238E27FC236}">
                  <a16:creationId xmlns:a16="http://schemas.microsoft.com/office/drawing/2014/main" id="{8B269602-6F8E-2670-F981-C931FD328540}"/>
                </a:ext>
              </a:extLst>
            </p:cNvPr>
            <p:cNvPicPr>
              <a:picLocks noChangeAspect="1" noChangeArrowheads="1"/>
            </p:cNvPicPr>
            <p:nvPr/>
          </p:nvPicPr>
          <p:blipFill>
            <a:blip r:embed="rId2"/>
            <a:srcRect/>
            <a:stretch>
              <a:fillRect/>
            </a:stretch>
          </p:blipFill>
          <p:spPr bwMode="auto">
            <a:xfrm>
              <a:off x="7800596" y="146200"/>
              <a:ext cx="1283771" cy="963666"/>
            </a:xfrm>
            <a:prstGeom prst="rect">
              <a:avLst/>
            </a:prstGeom>
            <a:noFill/>
          </p:spPr>
        </p:pic>
        <p:pic>
          <p:nvPicPr>
            <p:cNvPr id="70" name="Picture 2" descr="sea-waves-wallpaper">
              <a:extLst>
                <a:ext uri="{FF2B5EF4-FFF2-40B4-BE49-F238E27FC236}">
                  <a16:creationId xmlns:a16="http://schemas.microsoft.com/office/drawing/2014/main" id="{C0CEA10D-D56B-4C4E-FE70-CB667EA6395E}"/>
                </a:ext>
              </a:extLst>
            </p:cNvPr>
            <p:cNvPicPr>
              <a:picLocks noChangeAspect="1" noChangeArrowheads="1"/>
            </p:cNvPicPr>
            <p:nvPr/>
          </p:nvPicPr>
          <p:blipFill>
            <a:blip r:embed="rId2"/>
            <a:srcRect/>
            <a:stretch>
              <a:fillRect/>
            </a:stretch>
          </p:blipFill>
          <p:spPr bwMode="auto">
            <a:xfrm>
              <a:off x="6346825" y="1262267"/>
              <a:ext cx="1283771" cy="963666"/>
            </a:xfrm>
            <a:prstGeom prst="rect">
              <a:avLst/>
            </a:prstGeom>
            <a:noFill/>
          </p:spPr>
        </p:pic>
        <p:pic>
          <p:nvPicPr>
            <p:cNvPr id="71" name="Picture 2" descr="sea-waves-wallpaper">
              <a:extLst>
                <a:ext uri="{FF2B5EF4-FFF2-40B4-BE49-F238E27FC236}">
                  <a16:creationId xmlns:a16="http://schemas.microsoft.com/office/drawing/2014/main" id="{BB431380-7E62-EB06-6322-8CF42BA1A738}"/>
                </a:ext>
              </a:extLst>
            </p:cNvPr>
            <p:cNvPicPr>
              <a:picLocks noChangeAspect="1" noChangeArrowheads="1"/>
            </p:cNvPicPr>
            <p:nvPr/>
          </p:nvPicPr>
          <p:blipFill>
            <a:blip r:embed="rId2"/>
            <a:srcRect/>
            <a:stretch>
              <a:fillRect/>
            </a:stretch>
          </p:blipFill>
          <p:spPr bwMode="auto">
            <a:xfrm>
              <a:off x="7800596" y="1262267"/>
              <a:ext cx="1283771" cy="963666"/>
            </a:xfrm>
            <a:prstGeom prst="rect">
              <a:avLst/>
            </a:prstGeom>
            <a:noFill/>
          </p:spPr>
        </p:pic>
      </p:grpSp>
      <p:sp>
        <p:nvSpPr>
          <p:cNvPr id="14" name="TextBox 13">
            <a:extLst>
              <a:ext uri="{FF2B5EF4-FFF2-40B4-BE49-F238E27FC236}">
                <a16:creationId xmlns:a16="http://schemas.microsoft.com/office/drawing/2014/main" id="{B2565091-D346-4448-10BF-8FDF0F836640}"/>
              </a:ext>
            </a:extLst>
          </p:cNvPr>
          <p:cNvSpPr txBox="1"/>
          <p:nvPr/>
        </p:nvSpPr>
        <p:spPr>
          <a:xfrm>
            <a:off x="3305329" y="5145794"/>
            <a:ext cx="144764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Acidification</a:t>
            </a:r>
          </a:p>
        </p:txBody>
      </p:sp>
      <p:cxnSp>
        <p:nvCxnSpPr>
          <p:cNvPr id="16" name="Straight Arrow Connector 15">
            <a:extLst>
              <a:ext uri="{FF2B5EF4-FFF2-40B4-BE49-F238E27FC236}">
                <a16:creationId xmlns:a16="http://schemas.microsoft.com/office/drawing/2014/main" id="{D281172D-2C64-5B1D-7ABB-081416E65778}"/>
              </a:ext>
            </a:extLst>
          </p:cNvPr>
          <p:cNvCxnSpPr>
            <a:cxnSpLocks/>
            <a:stCxn id="14" idx="3"/>
          </p:cNvCxnSpPr>
          <p:nvPr/>
        </p:nvCxnSpPr>
        <p:spPr>
          <a:xfrm>
            <a:off x="4752969" y="5345849"/>
            <a:ext cx="1379288" cy="589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26DC57F6-4467-52FE-80A1-C44FE25F59F1}"/>
              </a:ext>
            </a:extLst>
          </p:cNvPr>
          <p:cNvSpPr txBox="1"/>
          <p:nvPr/>
        </p:nvSpPr>
        <p:spPr>
          <a:xfrm>
            <a:off x="3621974" y="403761"/>
            <a:ext cx="184731" cy="369332"/>
          </a:xfrm>
          <a:prstGeom prst="rect">
            <a:avLst/>
          </a:prstGeom>
          <a:noFill/>
        </p:spPr>
        <p:txBody>
          <a:bodyPr wrap="none" rtlCol="0">
            <a:spAutoFit/>
          </a:bodyPr>
          <a:lstStyle/>
          <a:p>
            <a:endParaRPr lang="en-US" dirty="0"/>
          </a:p>
        </p:txBody>
      </p:sp>
      <p:sp>
        <p:nvSpPr>
          <p:cNvPr id="20" name="TextBox 19">
            <a:extLst>
              <a:ext uri="{FF2B5EF4-FFF2-40B4-BE49-F238E27FC236}">
                <a16:creationId xmlns:a16="http://schemas.microsoft.com/office/drawing/2014/main" id="{3C890F54-B382-9F03-4250-BF7328E10EA6}"/>
              </a:ext>
            </a:extLst>
          </p:cNvPr>
          <p:cNvSpPr txBox="1"/>
          <p:nvPr/>
        </p:nvSpPr>
        <p:spPr>
          <a:xfrm>
            <a:off x="251414" y="3455037"/>
            <a:ext cx="2436613" cy="3046988"/>
          </a:xfrm>
          <a:prstGeom prst="rect">
            <a:avLst/>
          </a:prstGeom>
          <a:noFill/>
        </p:spPr>
        <p:txBody>
          <a:bodyPr wrap="square" rtlCol="0">
            <a:spAutoFit/>
          </a:bodyPr>
          <a:lstStyle/>
          <a:p>
            <a:r>
              <a:rPr lang="en-US" sz="2400" b="1" dirty="0"/>
              <a:t>If you are not interested in a mediator and it is the only on the graph as a way to get from one variable to another, remove</a:t>
            </a:r>
          </a:p>
        </p:txBody>
      </p:sp>
      <p:sp>
        <p:nvSpPr>
          <p:cNvPr id="4" name="TextBox 3">
            <a:extLst>
              <a:ext uri="{FF2B5EF4-FFF2-40B4-BE49-F238E27FC236}">
                <a16:creationId xmlns:a16="http://schemas.microsoft.com/office/drawing/2014/main" id="{F287F3C6-5560-C050-A0C1-409E5BB241F1}"/>
              </a:ext>
            </a:extLst>
          </p:cNvPr>
          <p:cNvSpPr txBox="1"/>
          <p:nvPr/>
        </p:nvSpPr>
        <p:spPr>
          <a:xfrm>
            <a:off x="4781446" y="3594576"/>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15" name="TextBox 14">
            <a:extLst>
              <a:ext uri="{FF2B5EF4-FFF2-40B4-BE49-F238E27FC236}">
                <a16:creationId xmlns:a16="http://schemas.microsoft.com/office/drawing/2014/main" id="{2B58370D-75C3-8BF3-D66D-0A7BF1976C20}"/>
              </a:ext>
            </a:extLst>
          </p:cNvPr>
          <p:cNvSpPr txBox="1"/>
          <p:nvPr/>
        </p:nvSpPr>
        <p:spPr>
          <a:xfrm>
            <a:off x="6132257" y="5151691"/>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18" name="TextBox 17">
            <a:extLst>
              <a:ext uri="{FF2B5EF4-FFF2-40B4-BE49-F238E27FC236}">
                <a16:creationId xmlns:a16="http://schemas.microsoft.com/office/drawing/2014/main" id="{B618F1D8-5EE5-F504-D4A7-82F93D5E98F8}"/>
              </a:ext>
            </a:extLst>
          </p:cNvPr>
          <p:cNvSpPr txBox="1"/>
          <p:nvPr/>
        </p:nvSpPr>
        <p:spPr>
          <a:xfrm>
            <a:off x="4679046" y="1784848"/>
            <a:ext cx="887808" cy="707886"/>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a:t>
            </a:r>
          </a:p>
          <a:p>
            <a:pPr algn="ctr"/>
            <a:r>
              <a:rPr lang="en-US" sz="2000" dirty="0">
                <a:latin typeface="Calibri Light"/>
                <a:cs typeface="Calibri Light"/>
              </a:rPr>
              <a:t>Energy</a:t>
            </a:r>
          </a:p>
        </p:txBody>
      </p:sp>
      <p:cxnSp>
        <p:nvCxnSpPr>
          <p:cNvPr id="19" name="Straight Arrow Connector 18">
            <a:extLst>
              <a:ext uri="{FF2B5EF4-FFF2-40B4-BE49-F238E27FC236}">
                <a16:creationId xmlns:a16="http://schemas.microsoft.com/office/drawing/2014/main" id="{AA6978FB-A32F-7FF9-6998-C2096E9B4C66}"/>
              </a:ext>
            </a:extLst>
          </p:cNvPr>
          <p:cNvCxnSpPr>
            <a:stCxn id="18" idx="2"/>
            <a:endCxn id="4" idx="0"/>
          </p:cNvCxnSpPr>
          <p:nvPr/>
        </p:nvCxnSpPr>
        <p:spPr>
          <a:xfrm>
            <a:off x="5122950" y="2492734"/>
            <a:ext cx="0" cy="110184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5656E700-263B-73F9-0E59-DFE2AFBE0ACC}"/>
              </a:ext>
            </a:extLst>
          </p:cNvPr>
          <p:cNvCxnSpPr>
            <a:cxnSpLocks/>
            <a:stCxn id="18" idx="2"/>
            <a:endCxn id="23" idx="0"/>
          </p:cNvCxnSpPr>
          <p:nvPr/>
        </p:nvCxnSpPr>
        <p:spPr>
          <a:xfrm>
            <a:off x="5122950" y="2492734"/>
            <a:ext cx="1785257" cy="1138453"/>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3" name="TextBox 22">
            <a:extLst>
              <a:ext uri="{FF2B5EF4-FFF2-40B4-BE49-F238E27FC236}">
                <a16:creationId xmlns:a16="http://schemas.microsoft.com/office/drawing/2014/main" id="{72CC5A19-EAA3-9A80-D259-24D6CC22236F}"/>
              </a:ext>
            </a:extLst>
          </p:cNvPr>
          <p:cNvSpPr txBox="1"/>
          <p:nvPr/>
        </p:nvSpPr>
        <p:spPr>
          <a:xfrm>
            <a:off x="6561638" y="3631187"/>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24" name="Straight Arrow Connector 23">
            <a:extLst>
              <a:ext uri="{FF2B5EF4-FFF2-40B4-BE49-F238E27FC236}">
                <a16:creationId xmlns:a16="http://schemas.microsoft.com/office/drawing/2014/main" id="{7B351476-C7B0-9DD2-D03A-5CD538E9A17B}"/>
              </a:ext>
            </a:extLst>
          </p:cNvPr>
          <p:cNvCxnSpPr>
            <a:cxnSpLocks/>
            <a:stCxn id="4" idx="3"/>
            <a:endCxn id="23" idx="1"/>
          </p:cNvCxnSpPr>
          <p:nvPr/>
        </p:nvCxnSpPr>
        <p:spPr>
          <a:xfrm>
            <a:off x="5464452" y="3794631"/>
            <a:ext cx="1097186" cy="2122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DAD0AFAF-D6AD-3290-5782-56D01D9B175B}"/>
              </a:ext>
            </a:extLst>
          </p:cNvPr>
          <p:cNvCxnSpPr>
            <a:cxnSpLocks/>
            <a:stCxn id="23" idx="2"/>
            <a:endCxn id="15" idx="0"/>
          </p:cNvCxnSpPr>
          <p:nvPr/>
        </p:nvCxnSpPr>
        <p:spPr>
          <a:xfrm>
            <a:off x="6908207" y="4000519"/>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04494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39D187-E0E3-6C90-50D0-DBD9B042F34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978FAF4-C1AE-E21F-A7AE-C8532DEEE79C}"/>
              </a:ext>
            </a:extLst>
          </p:cNvPr>
          <p:cNvSpPr>
            <a:spLocks noGrp="1"/>
          </p:cNvSpPr>
          <p:nvPr>
            <p:ph type="title"/>
          </p:nvPr>
        </p:nvSpPr>
        <p:spPr>
          <a:xfrm>
            <a:off x="119269" y="115917"/>
            <a:ext cx="11244470" cy="1325563"/>
          </a:xfrm>
        </p:spPr>
        <p:txBody>
          <a:bodyPr/>
          <a:lstStyle/>
          <a:p>
            <a:r>
              <a:rPr lang="en-US" dirty="0"/>
              <a:t>Get Rid of Irrelevant Variables</a:t>
            </a:r>
          </a:p>
        </p:txBody>
      </p:sp>
      <p:grpSp>
        <p:nvGrpSpPr>
          <p:cNvPr id="29" name="Group 28">
            <a:extLst>
              <a:ext uri="{FF2B5EF4-FFF2-40B4-BE49-F238E27FC236}">
                <a16:creationId xmlns:a16="http://schemas.microsoft.com/office/drawing/2014/main" id="{FB83C82B-0A2A-60EC-F10B-CB2BB6F9C5C7}"/>
              </a:ext>
            </a:extLst>
          </p:cNvPr>
          <p:cNvGrpSpPr/>
          <p:nvPr/>
        </p:nvGrpSpPr>
        <p:grpSpPr>
          <a:xfrm>
            <a:off x="7875837" y="4933367"/>
            <a:ext cx="2122153" cy="1236868"/>
            <a:chOff x="6485448" y="5003420"/>
            <a:chExt cx="2122153" cy="1236868"/>
          </a:xfrm>
        </p:grpSpPr>
        <p:sp>
          <p:nvSpPr>
            <p:cNvPr id="30" name="AutoShape 32">
              <a:extLst>
                <a:ext uri="{FF2B5EF4-FFF2-40B4-BE49-F238E27FC236}">
                  <a16:creationId xmlns:a16="http://schemas.microsoft.com/office/drawing/2014/main" id="{31446821-9AAB-C88C-65FC-1DCAEC33151E}"/>
                </a:ext>
              </a:extLst>
            </p:cNvPr>
            <p:cNvSpPr>
              <a:spLocks noChangeArrowheads="1"/>
            </p:cNvSpPr>
            <p:nvPr/>
          </p:nvSpPr>
          <p:spPr bwMode="auto">
            <a:xfrm>
              <a:off x="6802948" y="5737946"/>
              <a:ext cx="533400" cy="457200"/>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33">
              <a:extLst>
                <a:ext uri="{FF2B5EF4-FFF2-40B4-BE49-F238E27FC236}">
                  <a16:creationId xmlns:a16="http://schemas.microsoft.com/office/drawing/2014/main" id="{DE9C0479-4C3D-7164-76AB-07472DA0C2EE}"/>
                </a:ext>
              </a:extLst>
            </p:cNvPr>
            <p:cNvSpPr>
              <a:spLocks noChangeArrowheads="1"/>
            </p:cNvSpPr>
            <p:nvPr/>
          </p:nvSpPr>
          <p:spPr bwMode="auto">
            <a:xfrm>
              <a:off x="7693201" y="5478288"/>
              <a:ext cx="914400" cy="762000"/>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 name="Group 141">
              <a:extLst>
                <a:ext uri="{FF2B5EF4-FFF2-40B4-BE49-F238E27FC236}">
                  <a16:creationId xmlns:a16="http://schemas.microsoft.com/office/drawing/2014/main" id="{04418EB7-E996-D28F-3651-45539EFF8BB2}"/>
                </a:ext>
              </a:extLst>
            </p:cNvPr>
            <p:cNvGrpSpPr>
              <a:grpSpLocks/>
            </p:cNvGrpSpPr>
            <p:nvPr/>
          </p:nvGrpSpPr>
          <p:grpSpPr bwMode="auto">
            <a:xfrm>
              <a:off x="6485448" y="5003420"/>
              <a:ext cx="850900" cy="692150"/>
              <a:chOff x="2304" y="1104"/>
              <a:chExt cx="536" cy="436"/>
            </a:xfrm>
          </p:grpSpPr>
          <p:sp>
            <p:nvSpPr>
              <p:cNvPr id="40" name="AutoShape 133">
                <a:extLst>
                  <a:ext uri="{FF2B5EF4-FFF2-40B4-BE49-F238E27FC236}">
                    <a16:creationId xmlns:a16="http://schemas.microsoft.com/office/drawing/2014/main" id="{59FD0D51-AD1D-92C6-571E-EA0161E17488}"/>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 name="Group 105">
                <a:extLst>
                  <a:ext uri="{FF2B5EF4-FFF2-40B4-BE49-F238E27FC236}">
                    <a16:creationId xmlns:a16="http://schemas.microsoft.com/office/drawing/2014/main" id="{AFB80AA1-D51A-EB34-74C9-11570C1AFEA5}"/>
                  </a:ext>
                </a:extLst>
              </p:cNvPr>
              <p:cNvGrpSpPr>
                <a:grpSpLocks/>
              </p:cNvGrpSpPr>
              <p:nvPr/>
            </p:nvGrpSpPr>
            <p:grpSpPr bwMode="auto">
              <a:xfrm>
                <a:off x="2488" y="1104"/>
                <a:ext cx="48" cy="144"/>
                <a:chOff x="1200" y="912"/>
                <a:chExt cx="48" cy="144"/>
              </a:xfrm>
            </p:grpSpPr>
            <p:sp>
              <p:nvSpPr>
                <p:cNvPr id="65" name="Oval 106">
                  <a:extLst>
                    <a:ext uri="{FF2B5EF4-FFF2-40B4-BE49-F238E27FC236}">
                      <a16:creationId xmlns:a16="http://schemas.microsoft.com/office/drawing/2014/main" id="{7F1FB470-8688-B976-10F0-EE363303BD14}"/>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107">
                  <a:extLst>
                    <a:ext uri="{FF2B5EF4-FFF2-40B4-BE49-F238E27FC236}">
                      <a16:creationId xmlns:a16="http://schemas.microsoft.com/office/drawing/2014/main" id="{FAB68332-F67D-9856-3EE1-41E08ACD64B4}"/>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 name="Group 108">
                <a:extLst>
                  <a:ext uri="{FF2B5EF4-FFF2-40B4-BE49-F238E27FC236}">
                    <a16:creationId xmlns:a16="http://schemas.microsoft.com/office/drawing/2014/main" id="{DCAA4EB2-D391-E6FF-C9E9-BB21DB8FE7D9}"/>
                  </a:ext>
                </a:extLst>
              </p:cNvPr>
              <p:cNvGrpSpPr>
                <a:grpSpLocks/>
              </p:cNvGrpSpPr>
              <p:nvPr/>
            </p:nvGrpSpPr>
            <p:grpSpPr bwMode="auto">
              <a:xfrm>
                <a:off x="2632" y="1104"/>
                <a:ext cx="48" cy="144"/>
                <a:chOff x="1200" y="912"/>
                <a:chExt cx="48" cy="144"/>
              </a:xfrm>
            </p:grpSpPr>
            <p:sp>
              <p:nvSpPr>
                <p:cNvPr id="63" name="Oval 109">
                  <a:extLst>
                    <a:ext uri="{FF2B5EF4-FFF2-40B4-BE49-F238E27FC236}">
                      <a16:creationId xmlns:a16="http://schemas.microsoft.com/office/drawing/2014/main" id="{6609DFA5-7DF0-F090-8404-BBA31721CF4E}"/>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110">
                  <a:extLst>
                    <a:ext uri="{FF2B5EF4-FFF2-40B4-BE49-F238E27FC236}">
                      <a16:creationId xmlns:a16="http://schemas.microsoft.com/office/drawing/2014/main" id="{B875F353-D036-073F-D1D9-32BB7F44B302}"/>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 name="Group 111">
                <a:extLst>
                  <a:ext uri="{FF2B5EF4-FFF2-40B4-BE49-F238E27FC236}">
                    <a16:creationId xmlns:a16="http://schemas.microsoft.com/office/drawing/2014/main" id="{A59B2117-72F5-99FD-51B5-D1AF69887D43}"/>
                  </a:ext>
                </a:extLst>
              </p:cNvPr>
              <p:cNvGrpSpPr>
                <a:grpSpLocks/>
              </p:cNvGrpSpPr>
              <p:nvPr/>
            </p:nvGrpSpPr>
            <p:grpSpPr bwMode="auto">
              <a:xfrm>
                <a:off x="2688" y="1212"/>
                <a:ext cx="152" cy="132"/>
                <a:chOff x="672" y="1020"/>
                <a:chExt cx="152" cy="132"/>
              </a:xfrm>
            </p:grpSpPr>
            <p:sp>
              <p:nvSpPr>
                <p:cNvPr id="58" name="Line 112">
                  <a:extLst>
                    <a:ext uri="{FF2B5EF4-FFF2-40B4-BE49-F238E27FC236}">
                      <a16:creationId xmlns:a16="http://schemas.microsoft.com/office/drawing/2014/main" id="{C86ABBEA-BF44-F97F-31DA-4D986DB3A3C1}"/>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113">
                  <a:extLst>
                    <a:ext uri="{FF2B5EF4-FFF2-40B4-BE49-F238E27FC236}">
                      <a16:creationId xmlns:a16="http://schemas.microsoft.com/office/drawing/2014/main" id="{899C4A12-D7D5-67AF-38EC-091ADB9CEA18}"/>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0" name="Group 114">
                  <a:extLst>
                    <a:ext uri="{FF2B5EF4-FFF2-40B4-BE49-F238E27FC236}">
                      <a16:creationId xmlns:a16="http://schemas.microsoft.com/office/drawing/2014/main" id="{462D73DC-FA27-ADD6-6F3A-83B5BE859797}"/>
                    </a:ext>
                  </a:extLst>
                </p:cNvPr>
                <p:cNvGrpSpPr>
                  <a:grpSpLocks/>
                </p:cNvGrpSpPr>
                <p:nvPr/>
              </p:nvGrpSpPr>
              <p:grpSpPr bwMode="auto">
                <a:xfrm>
                  <a:off x="680" y="1020"/>
                  <a:ext cx="144" cy="96"/>
                  <a:chOff x="680" y="1020"/>
                  <a:chExt cx="144" cy="96"/>
                </a:xfrm>
              </p:grpSpPr>
              <p:sp>
                <p:nvSpPr>
                  <p:cNvPr id="61" name="Line 115">
                    <a:extLst>
                      <a:ext uri="{FF2B5EF4-FFF2-40B4-BE49-F238E27FC236}">
                        <a16:creationId xmlns:a16="http://schemas.microsoft.com/office/drawing/2014/main" id="{8524228D-E100-4144-BB91-7A99865285FF}"/>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116">
                    <a:extLst>
                      <a:ext uri="{FF2B5EF4-FFF2-40B4-BE49-F238E27FC236}">
                        <a16:creationId xmlns:a16="http://schemas.microsoft.com/office/drawing/2014/main" id="{411550CD-CF06-B6A7-77F9-0060FBDEFB7E}"/>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4" name="Group 121">
                <a:extLst>
                  <a:ext uri="{FF2B5EF4-FFF2-40B4-BE49-F238E27FC236}">
                    <a16:creationId xmlns:a16="http://schemas.microsoft.com/office/drawing/2014/main" id="{458FF150-43CB-04D7-7179-1D41666960EC}"/>
                  </a:ext>
                </a:extLst>
              </p:cNvPr>
              <p:cNvGrpSpPr>
                <a:grpSpLocks/>
              </p:cNvGrpSpPr>
              <p:nvPr/>
            </p:nvGrpSpPr>
            <p:grpSpPr bwMode="auto">
              <a:xfrm flipH="1">
                <a:off x="2304" y="1212"/>
                <a:ext cx="152" cy="132"/>
                <a:chOff x="672" y="1020"/>
                <a:chExt cx="152" cy="132"/>
              </a:xfrm>
            </p:grpSpPr>
            <p:sp>
              <p:nvSpPr>
                <p:cNvPr id="53" name="Line 122">
                  <a:extLst>
                    <a:ext uri="{FF2B5EF4-FFF2-40B4-BE49-F238E27FC236}">
                      <a16:creationId xmlns:a16="http://schemas.microsoft.com/office/drawing/2014/main" id="{871F2AC3-FBC0-A965-E341-7B8E5A341381}"/>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123">
                  <a:extLst>
                    <a:ext uri="{FF2B5EF4-FFF2-40B4-BE49-F238E27FC236}">
                      <a16:creationId xmlns:a16="http://schemas.microsoft.com/office/drawing/2014/main" id="{E8EC8600-4942-5823-9DF9-D19299575A81}"/>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 name="Group 124">
                  <a:extLst>
                    <a:ext uri="{FF2B5EF4-FFF2-40B4-BE49-F238E27FC236}">
                      <a16:creationId xmlns:a16="http://schemas.microsoft.com/office/drawing/2014/main" id="{8103A30F-41C3-DC28-7851-6D56711355C7}"/>
                    </a:ext>
                  </a:extLst>
                </p:cNvPr>
                <p:cNvGrpSpPr>
                  <a:grpSpLocks/>
                </p:cNvGrpSpPr>
                <p:nvPr/>
              </p:nvGrpSpPr>
              <p:grpSpPr bwMode="auto">
                <a:xfrm>
                  <a:off x="680" y="1020"/>
                  <a:ext cx="144" cy="96"/>
                  <a:chOff x="680" y="1020"/>
                  <a:chExt cx="144" cy="96"/>
                </a:xfrm>
              </p:grpSpPr>
              <p:sp>
                <p:nvSpPr>
                  <p:cNvPr id="56" name="Line 125">
                    <a:extLst>
                      <a:ext uri="{FF2B5EF4-FFF2-40B4-BE49-F238E27FC236}">
                        <a16:creationId xmlns:a16="http://schemas.microsoft.com/office/drawing/2014/main" id="{5B3417AB-6243-D58D-157E-1831C2FF2415}"/>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26">
                    <a:extLst>
                      <a:ext uri="{FF2B5EF4-FFF2-40B4-BE49-F238E27FC236}">
                        <a16:creationId xmlns:a16="http://schemas.microsoft.com/office/drawing/2014/main" id="{23B71CB2-62FD-D35F-F1B9-AFE9BF0846B6}"/>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5" name="Group 136">
                <a:extLst>
                  <a:ext uri="{FF2B5EF4-FFF2-40B4-BE49-F238E27FC236}">
                    <a16:creationId xmlns:a16="http://schemas.microsoft.com/office/drawing/2014/main" id="{6AE6F947-5FE2-E6A9-F536-21782D70E19E}"/>
                  </a:ext>
                </a:extLst>
              </p:cNvPr>
              <p:cNvGrpSpPr>
                <a:grpSpLocks/>
              </p:cNvGrpSpPr>
              <p:nvPr/>
            </p:nvGrpSpPr>
            <p:grpSpPr bwMode="auto">
              <a:xfrm>
                <a:off x="2400" y="1300"/>
                <a:ext cx="96" cy="240"/>
                <a:chOff x="2400" y="1296"/>
                <a:chExt cx="96" cy="240"/>
              </a:xfrm>
            </p:grpSpPr>
            <p:sp>
              <p:nvSpPr>
                <p:cNvPr id="50" name="Line 117">
                  <a:extLst>
                    <a:ext uri="{FF2B5EF4-FFF2-40B4-BE49-F238E27FC236}">
                      <a16:creationId xmlns:a16="http://schemas.microsoft.com/office/drawing/2014/main" id="{E071DA01-DF1A-4ED8-228B-DB4C6111BF04}"/>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134">
                  <a:extLst>
                    <a:ext uri="{FF2B5EF4-FFF2-40B4-BE49-F238E27FC236}">
                      <a16:creationId xmlns:a16="http://schemas.microsoft.com/office/drawing/2014/main" id="{78B70DEF-F029-F0A9-294D-4C75954F0D5C}"/>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135">
                  <a:extLst>
                    <a:ext uri="{FF2B5EF4-FFF2-40B4-BE49-F238E27FC236}">
                      <a16:creationId xmlns:a16="http://schemas.microsoft.com/office/drawing/2014/main" id="{BA874FF6-4978-6519-A76E-8B111946DC17}"/>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6" name="Group 137">
                <a:extLst>
                  <a:ext uri="{FF2B5EF4-FFF2-40B4-BE49-F238E27FC236}">
                    <a16:creationId xmlns:a16="http://schemas.microsoft.com/office/drawing/2014/main" id="{AFFDF347-F7FA-D962-7770-41D25DA3DE26}"/>
                  </a:ext>
                </a:extLst>
              </p:cNvPr>
              <p:cNvGrpSpPr>
                <a:grpSpLocks/>
              </p:cNvGrpSpPr>
              <p:nvPr/>
            </p:nvGrpSpPr>
            <p:grpSpPr bwMode="auto">
              <a:xfrm flipH="1">
                <a:off x="2640" y="1296"/>
                <a:ext cx="96" cy="240"/>
                <a:chOff x="2400" y="1296"/>
                <a:chExt cx="96" cy="240"/>
              </a:xfrm>
            </p:grpSpPr>
            <p:sp>
              <p:nvSpPr>
                <p:cNvPr id="47" name="Line 138">
                  <a:extLst>
                    <a:ext uri="{FF2B5EF4-FFF2-40B4-BE49-F238E27FC236}">
                      <a16:creationId xmlns:a16="http://schemas.microsoft.com/office/drawing/2014/main" id="{3C963AB6-2895-EFD0-051B-16D80CADC0F4}"/>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139">
                  <a:extLst>
                    <a:ext uri="{FF2B5EF4-FFF2-40B4-BE49-F238E27FC236}">
                      <a16:creationId xmlns:a16="http://schemas.microsoft.com/office/drawing/2014/main" id="{E918FBC9-670E-1A56-AB70-5E48F5FC61F7}"/>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40">
                  <a:extLst>
                    <a:ext uri="{FF2B5EF4-FFF2-40B4-BE49-F238E27FC236}">
                      <a16:creationId xmlns:a16="http://schemas.microsoft.com/office/drawing/2014/main" id="{7549C537-9A60-885F-AB9C-8587BB5208C8}"/>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3" name="Group 142">
              <a:extLst>
                <a:ext uri="{FF2B5EF4-FFF2-40B4-BE49-F238E27FC236}">
                  <a16:creationId xmlns:a16="http://schemas.microsoft.com/office/drawing/2014/main" id="{9F1ACE02-42DC-9713-1221-ADA0FD9C64EB}"/>
                </a:ext>
              </a:extLst>
            </p:cNvPr>
            <p:cNvGrpSpPr>
              <a:grpSpLocks/>
            </p:cNvGrpSpPr>
            <p:nvPr/>
          </p:nvGrpSpPr>
          <p:grpSpPr bwMode="auto">
            <a:xfrm>
              <a:off x="7844451" y="5132007"/>
              <a:ext cx="304800" cy="290513"/>
              <a:chOff x="1776" y="2256"/>
              <a:chExt cx="288" cy="279"/>
            </a:xfrm>
          </p:grpSpPr>
          <p:grpSp>
            <p:nvGrpSpPr>
              <p:cNvPr id="34" name="Group 143">
                <a:extLst>
                  <a:ext uri="{FF2B5EF4-FFF2-40B4-BE49-F238E27FC236}">
                    <a16:creationId xmlns:a16="http://schemas.microsoft.com/office/drawing/2014/main" id="{78732AAD-2FCF-AB92-F22A-C353392FE389}"/>
                  </a:ext>
                </a:extLst>
              </p:cNvPr>
              <p:cNvGrpSpPr>
                <a:grpSpLocks/>
              </p:cNvGrpSpPr>
              <p:nvPr/>
            </p:nvGrpSpPr>
            <p:grpSpPr bwMode="auto">
              <a:xfrm>
                <a:off x="1824" y="2256"/>
                <a:ext cx="240" cy="279"/>
                <a:chOff x="1392" y="3408"/>
                <a:chExt cx="240" cy="279"/>
              </a:xfrm>
            </p:grpSpPr>
            <p:sp>
              <p:nvSpPr>
                <p:cNvPr id="37" name="Line 144">
                  <a:extLst>
                    <a:ext uri="{FF2B5EF4-FFF2-40B4-BE49-F238E27FC236}">
                      <a16:creationId xmlns:a16="http://schemas.microsoft.com/office/drawing/2014/main" id="{CAF77D38-0B89-0DAF-8A64-FED25D19AC61}"/>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Arc 145">
                  <a:extLst>
                    <a:ext uri="{FF2B5EF4-FFF2-40B4-BE49-F238E27FC236}">
                      <a16:creationId xmlns:a16="http://schemas.microsoft.com/office/drawing/2014/main" id="{65B06D1A-E5C1-A1E9-A62B-7EC988FBF6FE}"/>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46">
                  <a:extLst>
                    <a:ext uri="{FF2B5EF4-FFF2-40B4-BE49-F238E27FC236}">
                      <a16:creationId xmlns:a16="http://schemas.microsoft.com/office/drawing/2014/main" id="{797CA6FB-7604-1F54-A686-85F4E3FFB2F0}"/>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 name="Arc 147">
                <a:extLst>
                  <a:ext uri="{FF2B5EF4-FFF2-40B4-BE49-F238E27FC236}">
                    <a16:creationId xmlns:a16="http://schemas.microsoft.com/office/drawing/2014/main" id="{2EFCAF32-0975-6888-6B7E-7F957C63A94D}"/>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Arc 148">
                <a:extLst>
                  <a:ext uri="{FF2B5EF4-FFF2-40B4-BE49-F238E27FC236}">
                    <a16:creationId xmlns:a16="http://schemas.microsoft.com/office/drawing/2014/main" id="{BDF1DEA8-1A69-A006-0F09-72359F24009B}"/>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7" name="Group 66">
            <a:extLst>
              <a:ext uri="{FF2B5EF4-FFF2-40B4-BE49-F238E27FC236}">
                <a16:creationId xmlns:a16="http://schemas.microsoft.com/office/drawing/2014/main" id="{FEE563D9-8104-95CD-A298-224D15D85BF8}"/>
              </a:ext>
            </a:extLst>
          </p:cNvPr>
          <p:cNvGrpSpPr/>
          <p:nvPr/>
        </p:nvGrpSpPr>
        <p:grpSpPr>
          <a:xfrm>
            <a:off x="2043214" y="1214986"/>
            <a:ext cx="2053157" cy="1559800"/>
            <a:chOff x="6346825" y="146200"/>
            <a:chExt cx="2737542" cy="2079733"/>
          </a:xfrm>
        </p:grpSpPr>
        <p:pic>
          <p:nvPicPr>
            <p:cNvPr id="68" name="Picture 2" descr="sea-waves-wallpaper">
              <a:extLst>
                <a:ext uri="{FF2B5EF4-FFF2-40B4-BE49-F238E27FC236}">
                  <a16:creationId xmlns:a16="http://schemas.microsoft.com/office/drawing/2014/main" id="{3DBC9D6D-7239-A5E4-F0A8-A0DC60A233B6}"/>
                </a:ext>
              </a:extLst>
            </p:cNvPr>
            <p:cNvPicPr>
              <a:picLocks noChangeAspect="1" noChangeArrowheads="1"/>
            </p:cNvPicPr>
            <p:nvPr/>
          </p:nvPicPr>
          <p:blipFill>
            <a:blip r:embed="rId2"/>
            <a:srcRect/>
            <a:stretch>
              <a:fillRect/>
            </a:stretch>
          </p:blipFill>
          <p:spPr bwMode="auto">
            <a:xfrm>
              <a:off x="6346825" y="146201"/>
              <a:ext cx="1283771" cy="963666"/>
            </a:xfrm>
            <a:prstGeom prst="rect">
              <a:avLst/>
            </a:prstGeom>
            <a:noFill/>
          </p:spPr>
        </p:pic>
        <p:pic>
          <p:nvPicPr>
            <p:cNvPr id="69" name="Picture 2" descr="sea-waves-wallpaper">
              <a:extLst>
                <a:ext uri="{FF2B5EF4-FFF2-40B4-BE49-F238E27FC236}">
                  <a16:creationId xmlns:a16="http://schemas.microsoft.com/office/drawing/2014/main" id="{038A84CA-3142-4840-B5C1-A423CAE0BCB3}"/>
                </a:ext>
              </a:extLst>
            </p:cNvPr>
            <p:cNvPicPr>
              <a:picLocks noChangeAspect="1" noChangeArrowheads="1"/>
            </p:cNvPicPr>
            <p:nvPr/>
          </p:nvPicPr>
          <p:blipFill>
            <a:blip r:embed="rId2"/>
            <a:srcRect/>
            <a:stretch>
              <a:fillRect/>
            </a:stretch>
          </p:blipFill>
          <p:spPr bwMode="auto">
            <a:xfrm>
              <a:off x="7800596" y="146200"/>
              <a:ext cx="1283771" cy="963666"/>
            </a:xfrm>
            <a:prstGeom prst="rect">
              <a:avLst/>
            </a:prstGeom>
            <a:noFill/>
          </p:spPr>
        </p:pic>
        <p:pic>
          <p:nvPicPr>
            <p:cNvPr id="70" name="Picture 2" descr="sea-waves-wallpaper">
              <a:extLst>
                <a:ext uri="{FF2B5EF4-FFF2-40B4-BE49-F238E27FC236}">
                  <a16:creationId xmlns:a16="http://schemas.microsoft.com/office/drawing/2014/main" id="{638DBB7C-ED48-C428-C096-1BF613823440}"/>
                </a:ext>
              </a:extLst>
            </p:cNvPr>
            <p:cNvPicPr>
              <a:picLocks noChangeAspect="1" noChangeArrowheads="1"/>
            </p:cNvPicPr>
            <p:nvPr/>
          </p:nvPicPr>
          <p:blipFill>
            <a:blip r:embed="rId2"/>
            <a:srcRect/>
            <a:stretch>
              <a:fillRect/>
            </a:stretch>
          </p:blipFill>
          <p:spPr bwMode="auto">
            <a:xfrm>
              <a:off x="6346825" y="1262267"/>
              <a:ext cx="1283771" cy="963666"/>
            </a:xfrm>
            <a:prstGeom prst="rect">
              <a:avLst/>
            </a:prstGeom>
            <a:noFill/>
          </p:spPr>
        </p:pic>
        <p:pic>
          <p:nvPicPr>
            <p:cNvPr id="71" name="Picture 2" descr="sea-waves-wallpaper">
              <a:extLst>
                <a:ext uri="{FF2B5EF4-FFF2-40B4-BE49-F238E27FC236}">
                  <a16:creationId xmlns:a16="http://schemas.microsoft.com/office/drawing/2014/main" id="{8F901D9C-6F9E-F59B-1004-238123427116}"/>
                </a:ext>
              </a:extLst>
            </p:cNvPr>
            <p:cNvPicPr>
              <a:picLocks noChangeAspect="1" noChangeArrowheads="1"/>
            </p:cNvPicPr>
            <p:nvPr/>
          </p:nvPicPr>
          <p:blipFill>
            <a:blip r:embed="rId2"/>
            <a:srcRect/>
            <a:stretch>
              <a:fillRect/>
            </a:stretch>
          </p:blipFill>
          <p:spPr bwMode="auto">
            <a:xfrm>
              <a:off x="7800596" y="1262267"/>
              <a:ext cx="1283771" cy="963666"/>
            </a:xfrm>
            <a:prstGeom prst="rect">
              <a:avLst/>
            </a:prstGeom>
            <a:noFill/>
          </p:spPr>
        </p:pic>
      </p:grpSp>
      <p:sp>
        <p:nvSpPr>
          <p:cNvPr id="14" name="TextBox 13">
            <a:extLst>
              <a:ext uri="{FF2B5EF4-FFF2-40B4-BE49-F238E27FC236}">
                <a16:creationId xmlns:a16="http://schemas.microsoft.com/office/drawing/2014/main" id="{24B58F78-D924-EBAB-28DE-C10CB3BC1EC8}"/>
              </a:ext>
            </a:extLst>
          </p:cNvPr>
          <p:cNvSpPr txBox="1"/>
          <p:nvPr/>
        </p:nvSpPr>
        <p:spPr>
          <a:xfrm>
            <a:off x="3305329" y="5145794"/>
            <a:ext cx="144764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Acidification</a:t>
            </a:r>
          </a:p>
        </p:txBody>
      </p:sp>
      <p:cxnSp>
        <p:nvCxnSpPr>
          <p:cNvPr id="16" name="Straight Arrow Connector 15">
            <a:extLst>
              <a:ext uri="{FF2B5EF4-FFF2-40B4-BE49-F238E27FC236}">
                <a16:creationId xmlns:a16="http://schemas.microsoft.com/office/drawing/2014/main" id="{10453302-8B3C-893E-46BC-311A96C481D5}"/>
              </a:ext>
            </a:extLst>
          </p:cNvPr>
          <p:cNvCxnSpPr>
            <a:cxnSpLocks/>
            <a:stCxn id="14" idx="3"/>
          </p:cNvCxnSpPr>
          <p:nvPr/>
        </p:nvCxnSpPr>
        <p:spPr>
          <a:xfrm>
            <a:off x="4752969" y="5345849"/>
            <a:ext cx="1379288" cy="589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D0525808-1229-7548-A64C-97B84A8A49F3}"/>
              </a:ext>
            </a:extLst>
          </p:cNvPr>
          <p:cNvSpPr txBox="1"/>
          <p:nvPr/>
        </p:nvSpPr>
        <p:spPr>
          <a:xfrm>
            <a:off x="3621974" y="403761"/>
            <a:ext cx="184731" cy="369332"/>
          </a:xfrm>
          <a:prstGeom prst="rect">
            <a:avLst/>
          </a:prstGeom>
          <a:noFill/>
        </p:spPr>
        <p:txBody>
          <a:bodyPr wrap="none" rtlCol="0">
            <a:spAutoFit/>
          </a:bodyPr>
          <a:lstStyle/>
          <a:p>
            <a:endParaRPr lang="en-US" dirty="0"/>
          </a:p>
        </p:txBody>
      </p:sp>
      <p:sp>
        <p:nvSpPr>
          <p:cNvPr id="20" name="TextBox 19">
            <a:extLst>
              <a:ext uri="{FF2B5EF4-FFF2-40B4-BE49-F238E27FC236}">
                <a16:creationId xmlns:a16="http://schemas.microsoft.com/office/drawing/2014/main" id="{5C8F8771-C16E-5688-1A9E-B9F0AC23DAE3}"/>
              </a:ext>
            </a:extLst>
          </p:cNvPr>
          <p:cNvSpPr txBox="1"/>
          <p:nvPr/>
        </p:nvSpPr>
        <p:spPr>
          <a:xfrm>
            <a:off x="251414" y="3455037"/>
            <a:ext cx="2436613" cy="2677656"/>
          </a:xfrm>
          <a:prstGeom prst="rect">
            <a:avLst/>
          </a:prstGeom>
          <a:noFill/>
        </p:spPr>
        <p:txBody>
          <a:bodyPr wrap="square" rtlCol="0">
            <a:spAutoFit/>
          </a:bodyPr>
          <a:lstStyle/>
          <a:p>
            <a:r>
              <a:rPr lang="en-US" sz="2400" b="1" dirty="0"/>
              <a:t>Are variables irrelevant to the question at hand and just randomly distributed? Do you need them?</a:t>
            </a:r>
          </a:p>
        </p:txBody>
      </p:sp>
      <p:sp>
        <p:nvSpPr>
          <p:cNvPr id="4" name="TextBox 3">
            <a:extLst>
              <a:ext uri="{FF2B5EF4-FFF2-40B4-BE49-F238E27FC236}">
                <a16:creationId xmlns:a16="http://schemas.microsoft.com/office/drawing/2014/main" id="{FE981793-B4D1-C1D4-E3D4-9879F64A6F7F}"/>
              </a:ext>
            </a:extLst>
          </p:cNvPr>
          <p:cNvSpPr txBox="1"/>
          <p:nvPr/>
        </p:nvSpPr>
        <p:spPr>
          <a:xfrm>
            <a:off x="4781446" y="3594576"/>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15" name="TextBox 14">
            <a:extLst>
              <a:ext uri="{FF2B5EF4-FFF2-40B4-BE49-F238E27FC236}">
                <a16:creationId xmlns:a16="http://schemas.microsoft.com/office/drawing/2014/main" id="{85C1858D-A626-3243-ADA1-FD66167A7743}"/>
              </a:ext>
            </a:extLst>
          </p:cNvPr>
          <p:cNvSpPr txBox="1"/>
          <p:nvPr/>
        </p:nvSpPr>
        <p:spPr>
          <a:xfrm>
            <a:off x="6132257" y="5151691"/>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18" name="TextBox 17">
            <a:extLst>
              <a:ext uri="{FF2B5EF4-FFF2-40B4-BE49-F238E27FC236}">
                <a16:creationId xmlns:a16="http://schemas.microsoft.com/office/drawing/2014/main" id="{9A372BC9-0F30-7A3E-E8DE-97F294464589}"/>
              </a:ext>
            </a:extLst>
          </p:cNvPr>
          <p:cNvSpPr txBox="1"/>
          <p:nvPr/>
        </p:nvSpPr>
        <p:spPr>
          <a:xfrm>
            <a:off x="4679046" y="1784848"/>
            <a:ext cx="887808" cy="707886"/>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a:t>
            </a:r>
          </a:p>
          <a:p>
            <a:pPr algn="ctr"/>
            <a:r>
              <a:rPr lang="en-US" sz="2000" dirty="0">
                <a:latin typeface="Calibri Light"/>
                <a:cs typeface="Calibri Light"/>
              </a:rPr>
              <a:t>Energy</a:t>
            </a:r>
          </a:p>
        </p:txBody>
      </p:sp>
      <p:cxnSp>
        <p:nvCxnSpPr>
          <p:cNvPr id="19" name="Straight Arrow Connector 18">
            <a:extLst>
              <a:ext uri="{FF2B5EF4-FFF2-40B4-BE49-F238E27FC236}">
                <a16:creationId xmlns:a16="http://schemas.microsoft.com/office/drawing/2014/main" id="{A8EECB19-DD5F-92DC-8F10-6DC0541A1484}"/>
              </a:ext>
            </a:extLst>
          </p:cNvPr>
          <p:cNvCxnSpPr>
            <a:stCxn id="18" idx="2"/>
            <a:endCxn id="4" idx="0"/>
          </p:cNvCxnSpPr>
          <p:nvPr/>
        </p:nvCxnSpPr>
        <p:spPr>
          <a:xfrm>
            <a:off x="5122950" y="2492734"/>
            <a:ext cx="0" cy="110184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5322B5F9-EAAD-BB51-A857-FFE7C4B2630F}"/>
              </a:ext>
            </a:extLst>
          </p:cNvPr>
          <p:cNvCxnSpPr>
            <a:cxnSpLocks/>
            <a:stCxn id="18" idx="2"/>
            <a:endCxn id="23" idx="0"/>
          </p:cNvCxnSpPr>
          <p:nvPr/>
        </p:nvCxnSpPr>
        <p:spPr>
          <a:xfrm>
            <a:off x="5122950" y="2492734"/>
            <a:ext cx="1785257" cy="1138453"/>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3" name="TextBox 22">
            <a:extLst>
              <a:ext uri="{FF2B5EF4-FFF2-40B4-BE49-F238E27FC236}">
                <a16:creationId xmlns:a16="http://schemas.microsoft.com/office/drawing/2014/main" id="{F9D36772-6509-5457-CEC3-1B3AA98D2A8D}"/>
              </a:ext>
            </a:extLst>
          </p:cNvPr>
          <p:cNvSpPr txBox="1"/>
          <p:nvPr/>
        </p:nvSpPr>
        <p:spPr>
          <a:xfrm>
            <a:off x="6561638" y="3631187"/>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24" name="Straight Arrow Connector 23">
            <a:extLst>
              <a:ext uri="{FF2B5EF4-FFF2-40B4-BE49-F238E27FC236}">
                <a16:creationId xmlns:a16="http://schemas.microsoft.com/office/drawing/2014/main" id="{07A970B5-362D-1C08-AF1B-DF6DBFFB35EC}"/>
              </a:ext>
            </a:extLst>
          </p:cNvPr>
          <p:cNvCxnSpPr>
            <a:cxnSpLocks/>
            <a:stCxn id="4" idx="3"/>
            <a:endCxn id="23" idx="1"/>
          </p:cNvCxnSpPr>
          <p:nvPr/>
        </p:nvCxnSpPr>
        <p:spPr>
          <a:xfrm>
            <a:off x="5464452" y="3794631"/>
            <a:ext cx="1097186" cy="2122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D288FDFC-4D42-EA9C-7C39-C88C627CE3EC}"/>
              </a:ext>
            </a:extLst>
          </p:cNvPr>
          <p:cNvCxnSpPr>
            <a:cxnSpLocks/>
            <a:stCxn id="23" idx="2"/>
            <a:endCxn id="15" idx="0"/>
          </p:cNvCxnSpPr>
          <p:nvPr/>
        </p:nvCxnSpPr>
        <p:spPr>
          <a:xfrm>
            <a:off x="6908207" y="4000519"/>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9060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1FDE7774-6DC8-D9EC-231D-5BE8497E66EE}"/>
              </a:ext>
            </a:extLst>
          </p:cNvPr>
          <p:cNvSpPr>
            <a:spLocks noGrp="1"/>
          </p:cNvSpPr>
          <p:nvPr>
            <p:ph type="ctrTitle"/>
          </p:nvPr>
        </p:nvSpPr>
        <p:spPr>
          <a:xfrm>
            <a:off x="1524003" y="1999615"/>
            <a:ext cx="9144000" cy="2764028"/>
          </a:xfrm>
        </p:spPr>
        <p:txBody>
          <a:bodyPr anchor="ctr">
            <a:normAutofit/>
          </a:bodyPr>
          <a:lstStyle/>
          <a:p>
            <a:r>
              <a:rPr lang="en-US" sz="7200"/>
              <a:t>Simplify your Causal Diagrams</a:t>
            </a:r>
          </a:p>
        </p:txBody>
      </p:sp>
      <p:sp>
        <p:nvSpPr>
          <p:cNvPr id="16" name="Rectangle 15">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6963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AF471-BDD4-E99F-9D07-19A0E15B17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0DDA77-2772-D51C-0A84-66B018BB940F}"/>
              </a:ext>
            </a:extLst>
          </p:cNvPr>
          <p:cNvSpPr>
            <a:spLocks noGrp="1"/>
          </p:cNvSpPr>
          <p:nvPr>
            <p:ph type="title"/>
          </p:nvPr>
        </p:nvSpPr>
        <p:spPr>
          <a:xfrm>
            <a:off x="188843" y="365125"/>
            <a:ext cx="11164957" cy="1325563"/>
          </a:xfrm>
        </p:spPr>
        <p:txBody>
          <a:bodyPr/>
          <a:lstStyle/>
          <a:p>
            <a:r>
              <a:rPr lang="en-US" dirty="0"/>
              <a:t>Uses of Causal Diagrams</a:t>
            </a:r>
          </a:p>
        </p:txBody>
      </p:sp>
      <p:sp>
        <p:nvSpPr>
          <p:cNvPr id="3" name="Content Placeholder 2">
            <a:extLst>
              <a:ext uri="{FF2B5EF4-FFF2-40B4-BE49-F238E27FC236}">
                <a16:creationId xmlns:a16="http://schemas.microsoft.com/office/drawing/2014/main" id="{C5D3BA0F-74A0-08A9-1053-F45441984B23}"/>
              </a:ext>
            </a:extLst>
          </p:cNvPr>
          <p:cNvSpPr>
            <a:spLocks noGrp="1"/>
          </p:cNvSpPr>
          <p:nvPr>
            <p:ph idx="1"/>
          </p:nvPr>
        </p:nvSpPr>
        <p:spPr>
          <a:xfrm>
            <a:off x="838200" y="1825624"/>
            <a:ext cx="10515600" cy="4754079"/>
          </a:xfrm>
        </p:spPr>
        <p:txBody>
          <a:bodyPr>
            <a:normAutofit/>
          </a:bodyPr>
          <a:lstStyle/>
          <a:p>
            <a:pPr marL="514350" indent="-514350">
              <a:spcBef>
                <a:spcPts val="2200"/>
              </a:spcBef>
              <a:buFont typeface="+mj-lt"/>
              <a:buAutoNum type="arabicPeriod"/>
            </a:pPr>
            <a:r>
              <a:rPr lang="en-US" dirty="0"/>
              <a:t>Simplifying Complex Causal Diagrams</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solidFill>
                  <a:srgbClr val="FF0000"/>
                </a:solidFill>
              </a:rPr>
              <a:t>Determining Covariates with Conditional Independence</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Finding Open Backdoors to Confounding</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Counterfactual Thinking</a:t>
            </a:r>
          </a:p>
          <a:p>
            <a:pPr lvl="1">
              <a:spcBef>
                <a:spcPts val="2200"/>
              </a:spcBef>
            </a:pPr>
            <a:endParaRPr lang="en-US" dirty="0"/>
          </a:p>
          <a:p>
            <a:pPr marL="971550" lvl="1" indent="-514350">
              <a:spcBef>
                <a:spcPts val="2200"/>
              </a:spcBef>
              <a:buFont typeface="+mj-lt"/>
              <a:buAutoNum type="arabicPeriod"/>
            </a:pPr>
            <a:endParaRPr lang="en-US" dirty="0"/>
          </a:p>
        </p:txBody>
      </p:sp>
    </p:spTree>
    <p:extLst>
      <p:ext uri="{BB962C8B-B14F-4D97-AF65-F5344CB8AC3E}">
        <p14:creationId xmlns:p14="http://schemas.microsoft.com/office/powerpoint/2010/main" val="3806857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CFFEAE-C7C4-9644-BDE4-7A7E82520C24}"/>
              </a:ext>
            </a:extLst>
          </p:cNvPr>
          <p:cNvSpPr txBox="1"/>
          <p:nvPr/>
        </p:nvSpPr>
        <p:spPr>
          <a:xfrm>
            <a:off x="4781446" y="3594576"/>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B2857731-4340-C847-BA3E-7D063EADB77C}"/>
              </a:ext>
            </a:extLst>
          </p:cNvPr>
          <p:cNvSpPr txBox="1"/>
          <p:nvPr/>
        </p:nvSpPr>
        <p:spPr>
          <a:xfrm>
            <a:off x="6132257" y="5151691"/>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A392B5C6-92FF-3A42-8AA4-998FCD4C6425}"/>
              </a:ext>
            </a:extLst>
          </p:cNvPr>
          <p:cNvSpPr txBox="1"/>
          <p:nvPr/>
        </p:nvSpPr>
        <p:spPr>
          <a:xfrm>
            <a:off x="4696199" y="1879850"/>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D97C525E-5700-9D4B-B1C6-366070D3408E}"/>
              </a:ext>
            </a:extLst>
          </p:cNvPr>
          <p:cNvCxnSpPr>
            <a:stCxn id="8" idx="2"/>
            <a:endCxn id="6" idx="0"/>
          </p:cNvCxnSpPr>
          <p:nvPr/>
        </p:nvCxnSpPr>
        <p:spPr>
          <a:xfrm flipH="1">
            <a:off x="5122950" y="2279960"/>
            <a:ext cx="1" cy="131461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4CE5DC3-0998-1243-80C8-D015572A77EF}"/>
              </a:ext>
            </a:extLst>
          </p:cNvPr>
          <p:cNvCxnSpPr>
            <a:cxnSpLocks/>
            <a:stCxn id="8" idx="2"/>
            <a:endCxn id="11" idx="0"/>
          </p:cNvCxnSpPr>
          <p:nvPr/>
        </p:nvCxnSpPr>
        <p:spPr>
          <a:xfrm>
            <a:off x="5122951" y="2279961"/>
            <a:ext cx="1785257" cy="135122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B565649-FF15-5341-AE47-A3073050C208}"/>
              </a:ext>
            </a:extLst>
          </p:cNvPr>
          <p:cNvSpPr txBox="1"/>
          <p:nvPr/>
        </p:nvSpPr>
        <p:spPr>
          <a:xfrm>
            <a:off x="6561638" y="3631187"/>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42C29B46-1534-E04A-AC79-B448CFFD6003}"/>
              </a:ext>
            </a:extLst>
          </p:cNvPr>
          <p:cNvCxnSpPr>
            <a:cxnSpLocks/>
            <a:stCxn id="6" idx="3"/>
            <a:endCxn id="11" idx="1"/>
          </p:cNvCxnSpPr>
          <p:nvPr/>
        </p:nvCxnSpPr>
        <p:spPr>
          <a:xfrm>
            <a:off x="5464452" y="3794631"/>
            <a:ext cx="1097186" cy="2122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566CD65-D287-5E42-B021-370C05DF8B21}"/>
              </a:ext>
            </a:extLst>
          </p:cNvPr>
          <p:cNvCxnSpPr>
            <a:cxnSpLocks/>
            <a:stCxn id="11" idx="2"/>
            <a:endCxn id="7" idx="0"/>
          </p:cNvCxnSpPr>
          <p:nvPr/>
        </p:nvCxnSpPr>
        <p:spPr>
          <a:xfrm>
            <a:off x="6908207" y="4000519"/>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119269" y="115917"/>
            <a:ext cx="11244470" cy="1325563"/>
          </a:xfrm>
        </p:spPr>
        <p:txBody>
          <a:bodyPr/>
          <a:lstStyle/>
          <a:p>
            <a:r>
              <a:rPr lang="en-US" dirty="0"/>
              <a:t>So This is How we Think Our System Works</a:t>
            </a:r>
          </a:p>
        </p:txBody>
      </p:sp>
      <p:grpSp>
        <p:nvGrpSpPr>
          <p:cNvPr id="29" name="Group 28">
            <a:extLst>
              <a:ext uri="{FF2B5EF4-FFF2-40B4-BE49-F238E27FC236}">
                <a16:creationId xmlns:a16="http://schemas.microsoft.com/office/drawing/2014/main" id="{F2BA79EE-C10C-E6D8-B742-38E0F4114F75}"/>
              </a:ext>
            </a:extLst>
          </p:cNvPr>
          <p:cNvGrpSpPr/>
          <p:nvPr/>
        </p:nvGrpSpPr>
        <p:grpSpPr>
          <a:xfrm>
            <a:off x="7875837" y="4933367"/>
            <a:ext cx="2122153" cy="1236868"/>
            <a:chOff x="6485448" y="5003420"/>
            <a:chExt cx="2122153" cy="1236868"/>
          </a:xfrm>
        </p:grpSpPr>
        <p:sp>
          <p:nvSpPr>
            <p:cNvPr id="30" name="AutoShape 32">
              <a:extLst>
                <a:ext uri="{FF2B5EF4-FFF2-40B4-BE49-F238E27FC236}">
                  <a16:creationId xmlns:a16="http://schemas.microsoft.com/office/drawing/2014/main" id="{57D4EDC7-2EF7-A97D-3A92-861E114E68D9}"/>
                </a:ext>
              </a:extLst>
            </p:cNvPr>
            <p:cNvSpPr>
              <a:spLocks noChangeArrowheads="1"/>
            </p:cNvSpPr>
            <p:nvPr/>
          </p:nvSpPr>
          <p:spPr bwMode="auto">
            <a:xfrm>
              <a:off x="6802948" y="5737946"/>
              <a:ext cx="533400" cy="457200"/>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33">
              <a:extLst>
                <a:ext uri="{FF2B5EF4-FFF2-40B4-BE49-F238E27FC236}">
                  <a16:creationId xmlns:a16="http://schemas.microsoft.com/office/drawing/2014/main" id="{7FD0424D-8917-CC8C-E5FE-08F2C328F6B2}"/>
                </a:ext>
              </a:extLst>
            </p:cNvPr>
            <p:cNvSpPr>
              <a:spLocks noChangeArrowheads="1"/>
            </p:cNvSpPr>
            <p:nvPr/>
          </p:nvSpPr>
          <p:spPr bwMode="auto">
            <a:xfrm>
              <a:off x="7693201" y="5478288"/>
              <a:ext cx="914400" cy="762000"/>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 name="Group 141">
              <a:extLst>
                <a:ext uri="{FF2B5EF4-FFF2-40B4-BE49-F238E27FC236}">
                  <a16:creationId xmlns:a16="http://schemas.microsoft.com/office/drawing/2014/main" id="{3A6BF60D-EB89-D3FF-C6D0-88F2CA309B15}"/>
                </a:ext>
              </a:extLst>
            </p:cNvPr>
            <p:cNvGrpSpPr>
              <a:grpSpLocks/>
            </p:cNvGrpSpPr>
            <p:nvPr/>
          </p:nvGrpSpPr>
          <p:grpSpPr bwMode="auto">
            <a:xfrm>
              <a:off x="6485448" y="5003420"/>
              <a:ext cx="850900" cy="692150"/>
              <a:chOff x="2304" y="1104"/>
              <a:chExt cx="536" cy="436"/>
            </a:xfrm>
          </p:grpSpPr>
          <p:sp>
            <p:nvSpPr>
              <p:cNvPr id="40" name="AutoShape 133">
                <a:extLst>
                  <a:ext uri="{FF2B5EF4-FFF2-40B4-BE49-F238E27FC236}">
                    <a16:creationId xmlns:a16="http://schemas.microsoft.com/office/drawing/2014/main" id="{2D71574F-4AB7-E140-21DB-F319F2BB039A}"/>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 name="Group 105">
                <a:extLst>
                  <a:ext uri="{FF2B5EF4-FFF2-40B4-BE49-F238E27FC236}">
                    <a16:creationId xmlns:a16="http://schemas.microsoft.com/office/drawing/2014/main" id="{AAA89C0F-133A-6FEC-714A-F97917479705}"/>
                  </a:ext>
                </a:extLst>
              </p:cNvPr>
              <p:cNvGrpSpPr>
                <a:grpSpLocks/>
              </p:cNvGrpSpPr>
              <p:nvPr/>
            </p:nvGrpSpPr>
            <p:grpSpPr bwMode="auto">
              <a:xfrm>
                <a:off x="2488" y="1104"/>
                <a:ext cx="48" cy="144"/>
                <a:chOff x="1200" y="912"/>
                <a:chExt cx="48" cy="144"/>
              </a:xfrm>
            </p:grpSpPr>
            <p:sp>
              <p:nvSpPr>
                <p:cNvPr id="65" name="Oval 106">
                  <a:extLst>
                    <a:ext uri="{FF2B5EF4-FFF2-40B4-BE49-F238E27FC236}">
                      <a16:creationId xmlns:a16="http://schemas.microsoft.com/office/drawing/2014/main" id="{F6842938-0531-08C1-738C-520D7EB0D804}"/>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107">
                  <a:extLst>
                    <a:ext uri="{FF2B5EF4-FFF2-40B4-BE49-F238E27FC236}">
                      <a16:creationId xmlns:a16="http://schemas.microsoft.com/office/drawing/2014/main" id="{2DA340D3-5AC1-F444-9869-4F7FC453BD8B}"/>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 name="Group 108">
                <a:extLst>
                  <a:ext uri="{FF2B5EF4-FFF2-40B4-BE49-F238E27FC236}">
                    <a16:creationId xmlns:a16="http://schemas.microsoft.com/office/drawing/2014/main" id="{C11DEDED-6821-314B-9296-4B3D53D4806F}"/>
                  </a:ext>
                </a:extLst>
              </p:cNvPr>
              <p:cNvGrpSpPr>
                <a:grpSpLocks/>
              </p:cNvGrpSpPr>
              <p:nvPr/>
            </p:nvGrpSpPr>
            <p:grpSpPr bwMode="auto">
              <a:xfrm>
                <a:off x="2632" y="1104"/>
                <a:ext cx="48" cy="144"/>
                <a:chOff x="1200" y="912"/>
                <a:chExt cx="48" cy="144"/>
              </a:xfrm>
            </p:grpSpPr>
            <p:sp>
              <p:nvSpPr>
                <p:cNvPr id="63" name="Oval 109">
                  <a:extLst>
                    <a:ext uri="{FF2B5EF4-FFF2-40B4-BE49-F238E27FC236}">
                      <a16:creationId xmlns:a16="http://schemas.microsoft.com/office/drawing/2014/main" id="{2F8D38F7-06EC-E907-3689-86CF41EC7315}"/>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110">
                  <a:extLst>
                    <a:ext uri="{FF2B5EF4-FFF2-40B4-BE49-F238E27FC236}">
                      <a16:creationId xmlns:a16="http://schemas.microsoft.com/office/drawing/2014/main" id="{AD44257E-F7E7-0EDC-7EF7-2858ACB025EE}"/>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 name="Group 111">
                <a:extLst>
                  <a:ext uri="{FF2B5EF4-FFF2-40B4-BE49-F238E27FC236}">
                    <a16:creationId xmlns:a16="http://schemas.microsoft.com/office/drawing/2014/main" id="{CB6E5947-4A01-7133-D7FD-37B4BCFE8133}"/>
                  </a:ext>
                </a:extLst>
              </p:cNvPr>
              <p:cNvGrpSpPr>
                <a:grpSpLocks/>
              </p:cNvGrpSpPr>
              <p:nvPr/>
            </p:nvGrpSpPr>
            <p:grpSpPr bwMode="auto">
              <a:xfrm>
                <a:off x="2688" y="1212"/>
                <a:ext cx="152" cy="132"/>
                <a:chOff x="672" y="1020"/>
                <a:chExt cx="152" cy="132"/>
              </a:xfrm>
            </p:grpSpPr>
            <p:sp>
              <p:nvSpPr>
                <p:cNvPr id="58" name="Line 112">
                  <a:extLst>
                    <a:ext uri="{FF2B5EF4-FFF2-40B4-BE49-F238E27FC236}">
                      <a16:creationId xmlns:a16="http://schemas.microsoft.com/office/drawing/2014/main" id="{B7B737EC-B50C-1DD6-3BC6-26B999B54582}"/>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113">
                  <a:extLst>
                    <a:ext uri="{FF2B5EF4-FFF2-40B4-BE49-F238E27FC236}">
                      <a16:creationId xmlns:a16="http://schemas.microsoft.com/office/drawing/2014/main" id="{8B063201-63C3-C6C7-EF17-9038F8301D46}"/>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0" name="Group 114">
                  <a:extLst>
                    <a:ext uri="{FF2B5EF4-FFF2-40B4-BE49-F238E27FC236}">
                      <a16:creationId xmlns:a16="http://schemas.microsoft.com/office/drawing/2014/main" id="{5F5B4C49-F1EB-37FC-A202-5FA0D6E91E30}"/>
                    </a:ext>
                  </a:extLst>
                </p:cNvPr>
                <p:cNvGrpSpPr>
                  <a:grpSpLocks/>
                </p:cNvGrpSpPr>
                <p:nvPr/>
              </p:nvGrpSpPr>
              <p:grpSpPr bwMode="auto">
                <a:xfrm>
                  <a:off x="680" y="1020"/>
                  <a:ext cx="144" cy="96"/>
                  <a:chOff x="680" y="1020"/>
                  <a:chExt cx="144" cy="96"/>
                </a:xfrm>
              </p:grpSpPr>
              <p:sp>
                <p:nvSpPr>
                  <p:cNvPr id="61" name="Line 115">
                    <a:extLst>
                      <a:ext uri="{FF2B5EF4-FFF2-40B4-BE49-F238E27FC236}">
                        <a16:creationId xmlns:a16="http://schemas.microsoft.com/office/drawing/2014/main" id="{0A848D6F-BF28-EE72-727D-4EDDFADBDC40}"/>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116">
                    <a:extLst>
                      <a:ext uri="{FF2B5EF4-FFF2-40B4-BE49-F238E27FC236}">
                        <a16:creationId xmlns:a16="http://schemas.microsoft.com/office/drawing/2014/main" id="{AC97C7BD-39E9-A52C-229E-F89B9071FCBE}"/>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4" name="Group 121">
                <a:extLst>
                  <a:ext uri="{FF2B5EF4-FFF2-40B4-BE49-F238E27FC236}">
                    <a16:creationId xmlns:a16="http://schemas.microsoft.com/office/drawing/2014/main" id="{2FB2EAC9-D840-AB45-1499-4B565BCC5DE0}"/>
                  </a:ext>
                </a:extLst>
              </p:cNvPr>
              <p:cNvGrpSpPr>
                <a:grpSpLocks/>
              </p:cNvGrpSpPr>
              <p:nvPr/>
            </p:nvGrpSpPr>
            <p:grpSpPr bwMode="auto">
              <a:xfrm flipH="1">
                <a:off x="2304" y="1212"/>
                <a:ext cx="152" cy="132"/>
                <a:chOff x="672" y="1020"/>
                <a:chExt cx="152" cy="132"/>
              </a:xfrm>
            </p:grpSpPr>
            <p:sp>
              <p:nvSpPr>
                <p:cNvPr id="53" name="Line 122">
                  <a:extLst>
                    <a:ext uri="{FF2B5EF4-FFF2-40B4-BE49-F238E27FC236}">
                      <a16:creationId xmlns:a16="http://schemas.microsoft.com/office/drawing/2014/main" id="{4B47B800-AB42-592D-A897-B6296B1BB285}"/>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123">
                  <a:extLst>
                    <a:ext uri="{FF2B5EF4-FFF2-40B4-BE49-F238E27FC236}">
                      <a16:creationId xmlns:a16="http://schemas.microsoft.com/office/drawing/2014/main" id="{A2932922-A40C-9D71-BD6E-F149A984A45A}"/>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 name="Group 124">
                  <a:extLst>
                    <a:ext uri="{FF2B5EF4-FFF2-40B4-BE49-F238E27FC236}">
                      <a16:creationId xmlns:a16="http://schemas.microsoft.com/office/drawing/2014/main" id="{22B631C6-1EA0-CD85-DD8D-6152EE3738C6}"/>
                    </a:ext>
                  </a:extLst>
                </p:cNvPr>
                <p:cNvGrpSpPr>
                  <a:grpSpLocks/>
                </p:cNvGrpSpPr>
                <p:nvPr/>
              </p:nvGrpSpPr>
              <p:grpSpPr bwMode="auto">
                <a:xfrm>
                  <a:off x="680" y="1020"/>
                  <a:ext cx="144" cy="96"/>
                  <a:chOff x="680" y="1020"/>
                  <a:chExt cx="144" cy="96"/>
                </a:xfrm>
              </p:grpSpPr>
              <p:sp>
                <p:nvSpPr>
                  <p:cNvPr id="56" name="Line 125">
                    <a:extLst>
                      <a:ext uri="{FF2B5EF4-FFF2-40B4-BE49-F238E27FC236}">
                        <a16:creationId xmlns:a16="http://schemas.microsoft.com/office/drawing/2014/main" id="{F7576044-FDCC-39E1-DEAF-74986E95E1CD}"/>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26">
                    <a:extLst>
                      <a:ext uri="{FF2B5EF4-FFF2-40B4-BE49-F238E27FC236}">
                        <a16:creationId xmlns:a16="http://schemas.microsoft.com/office/drawing/2014/main" id="{84AEE55F-37FD-C506-15F5-C383D423C3C7}"/>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5" name="Group 136">
                <a:extLst>
                  <a:ext uri="{FF2B5EF4-FFF2-40B4-BE49-F238E27FC236}">
                    <a16:creationId xmlns:a16="http://schemas.microsoft.com/office/drawing/2014/main" id="{CBAEF35D-69E6-E92E-D891-C1B26399B9D5}"/>
                  </a:ext>
                </a:extLst>
              </p:cNvPr>
              <p:cNvGrpSpPr>
                <a:grpSpLocks/>
              </p:cNvGrpSpPr>
              <p:nvPr/>
            </p:nvGrpSpPr>
            <p:grpSpPr bwMode="auto">
              <a:xfrm>
                <a:off x="2400" y="1300"/>
                <a:ext cx="96" cy="240"/>
                <a:chOff x="2400" y="1296"/>
                <a:chExt cx="96" cy="240"/>
              </a:xfrm>
            </p:grpSpPr>
            <p:sp>
              <p:nvSpPr>
                <p:cNvPr id="50" name="Line 117">
                  <a:extLst>
                    <a:ext uri="{FF2B5EF4-FFF2-40B4-BE49-F238E27FC236}">
                      <a16:creationId xmlns:a16="http://schemas.microsoft.com/office/drawing/2014/main" id="{EAB80BF4-F291-8206-67A4-F8204304DF2C}"/>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134">
                  <a:extLst>
                    <a:ext uri="{FF2B5EF4-FFF2-40B4-BE49-F238E27FC236}">
                      <a16:creationId xmlns:a16="http://schemas.microsoft.com/office/drawing/2014/main" id="{6F1DD559-8BB9-C74A-D244-2828BE919FC3}"/>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135">
                  <a:extLst>
                    <a:ext uri="{FF2B5EF4-FFF2-40B4-BE49-F238E27FC236}">
                      <a16:creationId xmlns:a16="http://schemas.microsoft.com/office/drawing/2014/main" id="{C2A98946-ABEB-CFB6-67A7-CF27EA3DB4F2}"/>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6" name="Group 137">
                <a:extLst>
                  <a:ext uri="{FF2B5EF4-FFF2-40B4-BE49-F238E27FC236}">
                    <a16:creationId xmlns:a16="http://schemas.microsoft.com/office/drawing/2014/main" id="{F5BABB9D-905B-8CE9-2B77-32B61997BF10}"/>
                  </a:ext>
                </a:extLst>
              </p:cNvPr>
              <p:cNvGrpSpPr>
                <a:grpSpLocks/>
              </p:cNvGrpSpPr>
              <p:nvPr/>
            </p:nvGrpSpPr>
            <p:grpSpPr bwMode="auto">
              <a:xfrm flipH="1">
                <a:off x="2640" y="1296"/>
                <a:ext cx="96" cy="240"/>
                <a:chOff x="2400" y="1296"/>
                <a:chExt cx="96" cy="240"/>
              </a:xfrm>
            </p:grpSpPr>
            <p:sp>
              <p:nvSpPr>
                <p:cNvPr id="47" name="Line 138">
                  <a:extLst>
                    <a:ext uri="{FF2B5EF4-FFF2-40B4-BE49-F238E27FC236}">
                      <a16:creationId xmlns:a16="http://schemas.microsoft.com/office/drawing/2014/main" id="{2FEA652B-F564-7F7F-DA2C-A98285C12252}"/>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139">
                  <a:extLst>
                    <a:ext uri="{FF2B5EF4-FFF2-40B4-BE49-F238E27FC236}">
                      <a16:creationId xmlns:a16="http://schemas.microsoft.com/office/drawing/2014/main" id="{A4B27F64-B386-8166-AEC9-A560273409B5}"/>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40">
                  <a:extLst>
                    <a:ext uri="{FF2B5EF4-FFF2-40B4-BE49-F238E27FC236}">
                      <a16:creationId xmlns:a16="http://schemas.microsoft.com/office/drawing/2014/main" id="{2F8E650C-784C-70E8-19D8-9C3562684AFF}"/>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3" name="Group 142">
              <a:extLst>
                <a:ext uri="{FF2B5EF4-FFF2-40B4-BE49-F238E27FC236}">
                  <a16:creationId xmlns:a16="http://schemas.microsoft.com/office/drawing/2014/main" id="{FD470C36-B725-293E-BE9D-8E1EDBAD26E2}"/>
                </a:ext>
              </a:extLst>
            </p:cNvPr>
            <p:cNvGrpSpPr>
              <a:grpSpLocks/>
            </p:cNvGrpSpPr>
            <p:nvPr/>
          </p:nvGrpSpPr>
          <p:grpSpPr bwMode="auto">
            <a:xfrm>
              <a:off x="7844451" y="5132007"/>
              <a:ext cx="304800" cy="290513"/>
              <a:chOff x="1776" y="2256"/>
              <a:chExt cx="288" cy="279"/>
            </a:xfrm>
          </p:grpSpPr>
          <p:grpSp>
            <p:nvGrpSpPr>
              <p:cNvPr id="34" name="Group 143">
                <a:extLst>
                  <a:ext uri="{FF2B5EF4-FFF2-40B4-BE49-F238E27FC236}">
                    <a16:creationId xmlns:a16="http://schemas.microsoft.com/office/drawing/2014/main" id="{9F67F68C-6DC2-85C2-175F-43B6CC921590}"/>
                  </a:ext>
                </a:extLst>
              </p:cNvPr>
              <p:cNvGrpSpPr>
                <a:grpSpLocks/>
              </p:cNvGrpSpPr>
              <p:nvPr/>
            </p:nvGrpSpPr>
            <p:grpSpPr bwMode="auto">
              <a:xfrm>
                <a:off x="1824" y="2256"/>
                <a:ext cx="240" cy="279"/>
                <a:chOff x="1392" y="3408"/>
                <a:chExt cx="240" cy="279"/>
              </a:xfrm>
            </p:grpSpPr>
            <p:sp>
              <p:nvSpPr>
                <p:cNvPr id="37" name="Line 144">
                  <a:extLst>
                    <a:ext uri="{FF2B5EF4-FFF2-40B4-BE49-F238E27FC236}">
                      <a16:creationId xmlns:a16="http://schemas.microsoft.com/office/drawing/2014/main" id="{5F5402C9-D4C9-DDFA-4AC0-8BA098532AC7}"/>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Arc 145">
                  <a:extLst>
                    <a:ext uri="{FF2B5EF4-FFF2-40B4-BE49-F238E27FC236}">
                      <a16:creationId xmlns:a16="http://schemas.microsoft.com/office/drawing/2014/main" id="{94B4E37E-22D4-EE2C-7D41-881D7F36EDFD}"/>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46">
                  <a:extLst>
                    <a:ext uri="{FF2B5EF4-FFF2-40B4-BE49-F238E27FC236}">
                      <a16:creationId xmlns:a16="http://schemas.microsoft.com/office/drawing/2014/main" id="{C55EC7C3-4A66-4792-1D42-A485F0D9B4BD}"/>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 name="Arc 147">
                <a:extLst>
                  <a:ext uri="{FF2B5EF4-FFF2-40B4-BE49-F238E27FC236}">
                    <a16:creationId xmlns:a16="http://schemas.microsoft.com/office/drawing/2014/main" id="{8562D5F1-3201-89A2-6085-9837693579CD}"/>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Arc 148">
                <a:extLst>
                  <a:ext uri="{FF2B5EF4-FFF2-40B4-BE49-F238E27FC236}">
                    <a16:creationId xmlns:a16="http://schemas.microsoft.com/office/drawing/2014/main" id="{91227586-C3D5-9CCB-477B-2BC42BC3C69A}"/>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7" name="Group 66">
            <a:extLst>
              <a:ext uri="{FF2B5EF4-FFF2-40B4-BE49-F238E27FC236}">
                <a16:creationId xmlns:a16="http://schemas.microsoft.com/office/drawing/2014/main" id="{5DEBA1F2-5CA3-1201-E2AA-F4072B3EA667}"/>
              </a:ext>
            </a:extLst>
          </p:cNvPr>
          <p:cNvGrpSpPr/>
          <p:nvPr/>
        </p:nvGrpSpPr>
        <p:grpSpPr>
          <a:xfrm>
            <a:off x="2043214" y="1500060"/>
            <a:ext cx="2053157" cy="1559800"/>
            <a:chOff x="6346825" y="146200"/>
            <a:chExt cx="2737542" cy="2079733"/>
          </a:xfrm>
        </p:grpSpPr>
        <p:pic>
          <p:nvPicPr>
            <p:cNvPr id="68" name="Picture 2" descr="sea-waves-wallpaper">
              <a:extLst>
                <a:ext uri="{FF2B5EF4-FFF2-40B4-BE49-F238E27FC236}">
                  <a16:creationId xmlns:a16="http://schemas.microsoft.com/office/drawing/2014/main" id="{7D907224-F3F6-5DAF-6F7F-EBF65F5DA288}"/>
                </a:ext>
              </a:extLst>
            </p:cNvPr>
            <p:cNvPicPr>
              <a:picLocks noChangeAspect="1" noChangeArrowheads="1"/>
            </p:cNvPicPr>
            <p:nvPr/>
          </p:nvPicPr>
          <p:blipFill>
            <a:blip r:embed="rId2"/>
            <a:srcRect/>
            <a:stretch>
              <a:fillRect/>
            </a:stretch>
          </p:blipFill>
          <p:spPr bwMode="auto">
            <a:xfrm>
              <a:off x="6346825" y="146201"/>
              <a:ext cx="1283771" cy="963666"/>
            </a:xfrm>
            <a:prstGeom prst="rect">
              <a:avLst/>
            </a:prstGeom>
            <a:noFill/>
          </p:spPr>
        </p:pic>
        <p:pic>
          <p:nvPicPr>
            <p:cNvPr id="69" name="Picture 2" descr="sea-waves-wallpaper">
              <a:extLst>
                <a:ext uri="{FF2B5EF4-FFF2-40B4-BE49-F238E27FC236}">
                  <a16:creationId xmlns:a16="http://schemas.microsoft.com/office/drawing/2014/main" id="{B562BCF0-8E30-F4C5-73BB-34A80ED7839A}"/>
                </a:ext>
              </a:extLst>
            </p:cNvPr>
            <p:cNvPicPr>
              <a:picLocks noChangeAspect="1" noChangeArrowheads="1"/>
            </p:cNvPicPr>
            <p:nvPr/>
          </p:nvPicPr>
          <p:blipFill>
            <a:blip r:embed="rId2"/>
            <a:srcRect/>
            <a:stretch>
              <a:fillRect/>
            </a:stretch>
          </p:blipFill>
          <p:spPr bwMode="auto">
            <a:xfrm>
              <a:off x="7800596" y="146200"/>
              <a:ext cx="1283771" cy="963666"/>
            </a:xfrm>
            <a:prstGeom prst="rect">
              <a:avLst/>
            </a:prstGeom>
            <a:noFill/>
          </p:spPr>
        </p:pic>
        <p:pic>
          <p:nvPicPr>
            <p:cNvPr id="70" name="Picture 2" descr="sea-waves-wallpaper">
              <a:extLst>
                <a:ext uri="{FF2B5EF4-FFF2-40B4-BE49-F238E27FC236}">
                  <a16:creationId xmlns:a16="http://schemas.microsoft.com/office/drawing/2014/main" id="{E02BC015-199B-0B8B-41A7-57613CA372C1}"/>
                </a:ext>
              </a:extLst>
            </p:cNvPr>
            <p:cNvPicPr>
              <a:picLocks noChangeAspect="1" noChangeArrowheads="1"/>
            </p:cNvPicPr>
            <p:nvPr/>
          </p:nvPicPr>
          <p:blipFill>
            <a:blip r:embed="rId2"/>
            <a:srcRect/>
            <a:stretch>
              <a:fillRect/>
            </a:stretch>
          </p:blipFill>
          <p:spPr bwMode="auto">
            <a:xfrm>
              <a:off x="6346825" y="1262267"/>
              <a:ext cx="1283771" cy="963666"/>
            </a:xfrm>
            <a:prstGeom prst="rect">
              <a:avLst/>
            </a:prstGeom>
            <a:noFill/>
          </p:spPr>
        </p:pic>
        <p:pic>
          <p:nvPicPr>
            <p:cNvPr id="71" name="Picture 2" descr="sea-waves-wallpaper">
              <a:extLst>
                <a:ext uri="{FF2B5EF4-FFF2-40B4-BE49-F238E27FC236}">
                  <a16:creationId xmlns:a16="http://schemas.microsoft.com/office/drawing/2014/main" id="{5CF8B2E0-3596-32AA-4E4E-53888B27CC4A}"/>
                </a:ext>
              </a:extLst>
            </p:cNvPr>
            <p:cNvPicPr>
              <a:picLocks noChangeAspect="1" noChangeArrowheads="1"/>
            </p:cNvPicPr>
            <p:nvPr/>
          </p:nvPicPr>
          <p:blipFill>
            <a:blip r:embed="rId2"/>
            <a:srcRect/>
            <a:stretch>
              <a:fillRect/>
            </a:stretch>
          </p:blipFill>
          <p:spPr bwMode="auto">
            <a:xfrm>
              <a:off x="7800596" y="1262267"/>
              <a:ext cx="1283771" cy="963666"/>
            </a:xfrm>
            <a:prstGeom prst="rect">
              <a:avLst/>
            </a:prstGeom>
            <a:noFill/>
          </p:spPr>
        </p:pic>
      </p:grpSp>
      <p:sp>
        <p:nvSpPr>
          <p:cNvPr id="2" name="TextBox 1">
            <a:extLst>
              <a:ext uri="{FF2B5EF4-FFF2-40B4-BE49-F238E27FC236}">
                <a16:creationId xmlns:a16="http://schemas.microsoft.com/office/drawing/2014/main" id="{AC73B6A0-5579-927B-9C6B-5FBA55620180}"/>
              </a:ext>
            </a:extLst>
          </p:cNvPr>
          <p:cNvSpPr txBox="1"/>
          <p:nvPr/>
        </p:nvSpPr>
        <p:spPr>
          <a:xfrm>
            <a:off x="7003505" y="2047585"/>
            <a:ext cx="4919870" cy="707886"/>
          </a:xfrm>
          <a:prstGeom prst="rect">
            <a:avLst/>
          </a:prstGeom>
          <a:noFill/>
        </p:spPr>
        <p:txBody>
          <a:bodyPr wrap="square" rtlCol="0">
            <a:spAutoFit/>
          </a:bodyPr>
          <a:lstStyle/>
          <a:p>
            <a:r>
              <a:rPr lang="en-US" sz="2000" b="1" dirty="0"/>
              <a:t>If we want to know the importance of waves on invertebrates, what covariates do I need?</a:t>
            </a:r>
          </a:p>
        </p:txBody>
      </p:sp>
      <p:sp>
        <p:nvSpPr>
          <p:cNvPr id="4" name="TextBox 3">
            <a:extLst>
              <a:ext uri="{FF2B5EF4-FFF2-40B4-BE49-F238E27FC236}">
                <a16:creationId xmlns:a16="http://schemas.microsoft.com/office/drawing/2014/main" id="{EA0F69BD-D35B-3BF0-D5AA-A6ED2FDCA574}"/>
              </a:ext>
            </a:extLst>
          </p:cNvPr>
          <p:cNvSpPr txBox="1"/>
          <p:nvPr/>
        </p:nvSpPr>
        <p:spPr>
          <a:xfrm>
            <a:off x="15876" y="3699800"/>
            <a:ext cx="4188847" cy="1015663"/>
          </a:xfrm>
          <a:prstGeom prst="rect">
            <a:avLst/>
          </a:prstGeom>
          <a:noFill/>
        </p:spPr>
        <p:txBody>
          <a:bodyPr wrap="square" rtlCol="0">
            <a:spAutoFit/>
          </a:bodyPr>
          <a:lstStyle/>
          <a:p>
            <a:r>
              <a:rPr lang="en-US" sz="2000" b="1" dirty="0"/>
              <a:t>If we want to know the importance of algae on invertebrates, what covariates do I need?</a:t>
            </a:r>
          </a:p>
        </p:txBody>
      </p:sp>
      <p:sp>
        <p:nvSpPr>
          <p:cNvPr id="5" name="TextBox 4">
            <a:extLst>
              <a:ext uri="{FF2B5EF4-FFF2-40B4-BE49-F238E27FC236}">
                <a16:creationId xmlns:a16="http://schemas.microsoft.com/office/drawing/2014/main" id="{2067838D-FCCC-C6DD-45EE-C4F86B8C16FF}"/>
              </a:ext>
            </a:extLst>
          </p:cNvPr>
          <p:cNvSpPr txBox="1"/>
          <p:nvPr/>
        </p:nvSpPr>
        <p:spPr>
          <a:xfrm>
            <a:off x="3044867" y="6054446"/>
            <a:ext cx="4919870" cy="707886"/>
          </a:xfrm>
          <a:prstGeom prst="rect">
            <a:avLst/>
          </a:prstGeom>
          <a:noFill/>
        </p:spPr>
        <p:txBody>
          <a:bodyPr wrap="square" rtlCol="0">
            <a:spAutoFit/>
          </a:bodyPr>
          <a:lstStyle/>
          <a:p>
            <a:r>
              <a:rPr lang="en-US" sz="2000" b="1" dirty="0"/>
              <a:t>If we want to know the importance of kelp on invertebrates, what covariates do I need?</a:t>
            </a:r>
          </a:p>
        </p:txBody>
      </p:sp>
    </p:spTree>
    <p:extLst>
      <p:ext uri="{BB962C8B-B14F-4D97-AF65-F5344CB8AC3E}">
        <p14:creationId xmlns:p14="http://schemas.microsoft.com/office/powerpoint/2010/main" val="428136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5" grpId="0"/>
      <p:bldP spid="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6029-29CC-0A45-8B86-F6479F632FB7}"/>
              </a:ext>
            </a:extLst>
          </p:cNvPr>
          <p:cNvSpPr>
            <a:spLocks noGrp="1"/>
          </p:cNvSpPr>
          <p:nvPr>
            <p:ph type="title"/>
          </p:nvPr>
        </p:nvSpPr>
        <p:spPr>
          <a:xfrm>
            <a:off x="188843" y="365125"/>
            <a:ext cx="11164957" cy="1325563"/>
          </a:xfrm>
        </p:spPr>
        <p:txBody>
          <a:bodyPr/>
          <a:lstStyle/>
          <a:p>
            <a:r>
              <a:rPr lang="en-US" dirty="0"/>
              <a:t>Uses of Causal Diagrams</a:t>
            </a:r>
          </a:p>
        </p:txBody>
      </p:sp>
      <p:sp>
        <p:nvSpPr>
          <p:cNvPr id="3" name="Content Placeholder 2">
            <a:extLst>
              <a:ext uri="{FF2B5EF4-FFF2-40B4-BE49-F238E27FC236}">
                <a16:creationId xmlns:a16="http://schemas.microsoft.com/office/drawing/2014/main" id="{E76CFA7B-0296-C540-8FEF-8EDDDE1917B8}"/>
              </a:ext>
            </a:extLst>
          </p:cNvPr>
          <p:cNvSpPr>
            <a:spLocks noGrp="1"/>
          </p:cNvSpPr>
          <p:nvPr>
            <p:ph idx="1"/>
          </p:nvPr>
        </p:nvSpPr>
        <p:spPr>
          <a:xfrm>
            <a:off x="838200" y="1825624"/>
            <a:ext cx="10515600" cy="4754079"/>
          </a:xfrm>
        </p:spPr>
        <p:txBody>
          <a:bodyPr>
            <a:normAutofit/>
          </a:bodyPr>
          <a:lstStyle/>
          <a:p>
            <a:pPr marL="514350" indent="-514350">
              <a:spcBef>
                <a:spcPts val="2200"/>
              </a:spcBef>
              <a:buFont typeface="+mj-lt"/>
              <a:buAutoNum type="arabicPeriod"/>
            </a:pPr>
            <a:r>
              <a:rPr lang="en-US" dirty="0"/>
              <a:t>Simplifying Complex Causal Diagrams</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Determining Covariates with Conditional Independence</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Finding Open Backdoors to Confounding</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Counterfactual Thinking</a:t>
            </a:r>
          </a:p>
          <a:p>
            <a:pPr lvl="1">
              <a:spcBef>
                <a:spcPts val="2200"/>
              </a:spcBef>
            </a:pPr>
            <a:endParaRPr lang="en-US" dirty="0"/>
          </a:p>
          <a:p>
            <a:pPr marL="971550" lvl="1" indent="-514350">
              <a:spcBef>
                <a:spcPts val="2200"/>
              </a:spcBef>
              <a:buFont typeface="+mj-lt"/>
              <a:buAutoNum type="arabicPeriod"/>
            </a:pPr>
            <a:endParaRPr lang="en-US" dirty="0"/>
          </a:p>
        </p:txBody>
      </p:sp>
    </p:spTree>
    <p:extLst>
      <p:ext uri="{BB962C8B-B14F-4D97-AF65-F5344CB8AC3E}">
        <p14:creationId xmlns:p14="http://schemas.microsoft.com/office/powerpoint/2010/main" val="1284020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182613-70E7-3661-EC0C-F0F6AAB1C32E}"/>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5A99B8C4-3020-9AA2-3336-7C83BB8537C9}"/>
              </a:ext>
            </a:extLst>
          </p:cNvPr>
          <p:cNvSpPr txBox="1"/>
          <p:nvPr/>
        </p:nvSpPr>
        <p:spPr>
          <a:xfrm>
            <a:off x="4781446" y="3594576"/>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D204CE1D-EF99-9A71-91AB-E1B3258BE0CB}"/>
              </a:ext>
            </a:extLst>
          </p:cNvPr>
          <p:cNvSpPr txBox="1"/>
          <p:nvPr/>
        </p:nvSpPr>
        <p:spPr>
          <a:xfrm>
            <a:off x="6132257" y="5151691"/>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D65B5347-78D6-5CD5-A9BF-B96AC1118D23}"/>
              </a:ext>
            </a:extLst>
          </p:cNvPr>
          <p:cNvSpPr txBox="1"/>
          <p:nvPr/>
        </p:nvSpPr>
        <p:spPr>
          <a:xfrm>
            <a:off x="4696199" y="1879850"/>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3A2D30BC-E229-C7DB-81A2-6B9B04BD794F}"/>
              </a:ext>
            </a:extLst>
          </p:cNvPr>
          <p:cNvCxnSpPr>
            <a:stCxn id="8" idx="2"/>
            <a:endCxn id="6" idx="0"/>
          </p:cNvCxnSpPr>
          <p:nvPr/>
        </p:nvCxnSpPr>
        <p:spPr>
          <a:xfrm flipH="1">
            <a:off x="5122950" y="2279960"/>
            <a:ext cx="1" cy="131461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0B903CFC-75CE-350B-55C0-F376613E8140}"/>
              </a:ext>
            </a:extLst>
          </p:cNvPr>
          <p:cNvCxnSpPr>
            <a:cxnSpLocks/>
            <a:stCxn id="8" idx="2"/>
            <a:endCxn id="11" idx="0"/>
          </p:cNvCxnSpPr>
          <p:nvPr/>
        </p:nvCxnSpPr>
        <p:spPr>
          <a:xfrm>
            <a:off x="5122951" y="2279961"/>
            <a:ext cx="1785257" cy="135122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379DCB17-EF3C-5EE1-9D85-52967110E19D}"/>
              </a:ext>
            </a:extLst>
          </p:cNvPr>
          <p:cNvSpPr txBox="1"/>
          <p:nvPr/>
        </p:nvSpPr>
        <p:spPr>
          <a:xfrm>
            <a:off x="6561638" y="3631187"/>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3181E361-1259-01D6-2D74-D166C27FD5D4}"/>
              </a:ext>
            </a:extLst>
          </p:cNvPr>
          <p:cNvCxnSpPr>
            <a:cxnSpLocks/>
            <a:stCxn id="6" idx="3"/>
            <a:endCxn id="11" idx="1"/>
          </p:cNvCxnSpPr>
          <p:nvPr/>
        </p:nvCxnSpPr>
        <p:spPr>
          <a:xfrm>
            <a:off x="5464452" y="3794631"/>
            <a:ext cx="1097186" cy="2122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3F2904FF-873E-1FA9-DA86-577F0F78792A}"/>
              </a:ext>
            </a:extLst>
          </p:cNvPr>
          <p:cNvCxnSpPr>
            <a:cxnSpLocks/>
            <a:stCxn id="11" idx="2"/>
            <a:endCxn id="7" idx="0"/>
          </p:cNvCxnSpPr>
          <p:nvPr/>
        </p:nvCxnSpPr>
        <p:spPr>
          <a:xfrm>
            <a:off x="6908207" y="4000519"/>
            <a:ext cx="0" cy="1151172"/>
          </a:xfrm>
          <a:prstGeom prst="straightConnector1">
            <a:avLst/>
          </a:prstGeom>
          <a:ln w="57150" cmpd="sng">
            <a:solidFill>
              <a:srgbClr val="FF0000"/>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7CEDD87C-3F36-9D64-A864-90A9F3647EE5}"/>
              </a:ext>
            </a:extLst>
          </p:cNvPr>
          <p:cNvSpPr>
            <a:spLocks noGrp="1"/>
          </p:cNvSpPr>
          <p:nvPr>
            <p:ph type="title"/>
          </p:nvPr>
        </p:nvSpPr>
        <p:spPr>
          <a:xfrm>
            <a:off x="119269" y="115917"/>
            <a:ext cx="11244470" cy="1325563"/>
          </a:xfrm>
        </p:spPr>
        <p:txBody>
          <a:bodyPr/>
          <a:lstStyle/>
          <a:p>
            <a:r>
              <a:rPr lang="en-US" dirty="0"/>
              <a:t>Do I need to Control for Waves or Kelp?</a:t>
            </a:r>
          </a:p>
        </p:txBody>
      </p:sp>
      <p:grpSp>
        <p:nvGrpSpPr>
          <p:cNvPr id="29" name="Group 28">
            <a:extLst>
              <a:ext uri="{FF2B5EF4-FFF2-40B4-BE49-F238E27FC236}">
                <a16:creationId xmlns:a16="http://schemas.microsoft.com/office/drawing/2014/main" id="{72B15026-7232-F678-D221-1DFEC9EA2B5D}"/>
              </a:ext>
            </a:extLst>
          </p:cNvPr>
          <p:cNvGrpSpPr/>
          <p:nvPr/>
        </p:nvGrpSpPr>
        <p:grpSpPr>
          <a:xfrm>
            <a:off x="7875837" y="4933367"/>
            <a:ext cx="2122153" cy="1236868"/>
            <a:chOff x="6485448" y="5003420"/>
            <a:chExt cx="2122153" cy="1236868"/>
          </a:xfrm>
        </p:grpSpPr>
        <p:sp>
          <p:nvSpPr>
            <p:cNvPr id="30" name="AutoShape 32">
              <a:extLst>
                <a:ext uri="{FF2B5EF4-FFF2-40B4-BE49-F238E27FC236}">
                  <a16:creationId xmlns:a16="http://schemas.microsoft.com/office/drawing/2014/main" id="{C1461C20-259B-805A-CD76-40053E0BFF03}"/>
                </a:ext>
              </a:extLst>
            </p:cNvPr>
            <p:cNvSpPr>
              <a:spLocks noChangeArrowheads="1"/>
            </p:cNvSpPr>
            <p:nvPr/>
          </p:nvSpPr>
          <p:spPr bwMode="auto">
            <a:xfrm>
              <a:off x="6802948" y="5737946"/>
              <a:ext cx="533400" cy="457200"/>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33">
              <a:extLst>
                <a:ext uri="{FF2B5EF4-FFF2-40B4-BE49-F238E27FC236}">
                  <a16:creationId xmlns:a16="http://schemas.microsoft.com/office/drawing/2014/main" id="{890A3FFA-8E20-3000-7CD5-A3D2A05220ED}"/>
                </a:ext>
              </a:extLst>
            </p:cNvPr>
            <p:cNvSpPr>
              <a:spLocks noChangeArrowheads="1"/>
            </p:cNvSpPr>
            <p:nvPr/>
          </p:nvSpPr>
          <p:spPr bwMode="auto">
            <a:xfrm>
              <a:off x="7693201" y="5478288"/>
              <a:ext cx="914400" cy="762000"/>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 name="Group 141">
              <a:extLst>
                <a:ext uri="{FF2B5EF4-FFF2-40B4-BE49-F238E27FC236}">
                  <a16:creationId xmlns:a16="http://schemas.microsoft.com/office/drawing/2014/main" id="{E0959DED-F9F6-CE8B-31CC-4517D27D4B0A}"/>
                </a:ext>
              </a:extLst>
            </p:cNvPr>
            <p:cNvGrpSpPr>
              <a:grpSpLocks/>
            </p:cNvGrpSpPr>
            <p:nvPr/>
          </p:nvGrpSpPr>
          <p:grpSpPr bwMode="auto">
            <a:xfrm>
              <a:off x="6485448" y="5003420"/>
              <a:ext cx="850900" cy="692150"/>
              <a:chOff x="2304" y="1104"/>
              <a:chExt cx="536" cy="436"/>
            </a:xfrm>
          </p:grpSpPr>
          <p:sp>
            <p:nvSpPr>
              <p:cNvPr id="40" name="AutoShape 133">
                <a:extLst>
                  <a:ext uri="{FF2B5EF4-FFF2-40B4-BE49-F238E27FC236}">
                    <a16:creationId xmlns:a16="http://schemas.microsoft.com/office/drawing/2014/main" id="{2B54A290-7410-C6EA-A93C-ED6ED6FE042A}"/>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 name="Group 105">
                <a:extLst>
                  <a:ext uri="{FF2B5EF4-FFF2-40B4-BE49-F238E27FC236}">
                    <a16:creationId xmlns:a16="http://schemas.microsoft.com/office/drawing/2014/main" id="{87AB90E5-D8F0-C75A-0515-47B7B0CE6267}"/>
                  </a:ext>
                </a:extLst>
              </p:cNvPr>
              <p:cNvGrpSpPr>
                <a:grpSpLocks/>
              </p:cNvGrpSpPr>
              <p:nvPr/>
            </p:nvGrpSpPr>
            <p:grpSpPr bwMode="auto">
              <a:xfrm>
                <a:off x="2488" y="1104"/>
                <a:ext cx="48" cy="144"/>
                <a:chOff x="1200" y="912"/>
                <a:chExt cx="48" cy="144"/>
              </a:xfrm>
            </p:grpSpPr>
            <p:sp>
              <p:nvSpPr>
                <p:cNvPr id="65" name="Oval 106">
                  <a:extLst>
                    <a:ext uri="{FF2B5EF4-FFF2-40B4-BE49-F238E27FC236}">
                      <a16:creationId xmlns:a16="http://schemas.microsoft.com/office/drawing/2014/main" id="{E89BC3F2-65CC-A65D-4FE0-D3CFCC17FB4C}"/>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107">
                  <a:extLst>
                    <a:ext uri="{FF2B5EF4-FFF2-40B4-BE49-F238E27FC236}">
                      <a16:creationId xmlns:a16="http://schemas.microsoft.com/office/drawing/2014/main" id="{F88772B5-890D-D368-BE0E-47A735069111}"/>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 name="Group 108">
                <a:extLst>
                  <a:ext uri="{FF2B5EF4-FFF2-40B4-BE49-F238E27FC236}">
                    <a16:creationId xmlns:a16="http://schemas.microsoft.com/office/drawing/2014/main" id="{06D94253-AA1A-5998-603C-91F5B0F12349}"/>
                  </a:ext>
                </a:extLst>
              </p:cNvPr>
              <p:cNvGrpSpPr>
                <a:grpSpLocks/>
              </p:cNvGrpSpPr>
              <p:nvPr/>
            </p:nvGrpSpPr>
            <p:grpSpPr bwMode="auto">
              <a:xfrm>
                <a:off x="2632" y="1104"/>
                <a:ext cx="48" cy="144"/>
                <a:chOff x="1200" y="912"/>
                <a:chExt cx="48" cy="144"/>
              </a:xfrm>
            </p:grpSpPr>
            <p:sp>
              <p:nvSpPr>
                <p:cNvPr id="63" name="Oval 109">
                  <a:extLst>
                    <a:ext uri="{FF2B5EF4-FFF2-40B4-BE49-F238E27FC236}">
                      <a16:creationId xmlns:a16="http://schemas.microsoft.com/office/drawing/2014/main" id="{2E0D34C2-4FFF-2B2F-FA6B-B955C7667545}"/>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110">
                  <a:extLst>
                    <a:ext uri="{FF2B5EF4-FFF2-40B4-BE49-F238E27FC236}">
                      <a16:creationId xmlns:a16="http://schemas.microsoft.com/office/drawing/2014/main" id="{54A7B76C-2961-8984-CCB4-2E00868054CC}"/>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 name="Group 111">
                <a:extLst>
                  <a:ext uri="{FF2B5EF4-FFF2-40B4-BE49-F238E27FC236}">
                    <a16:creationId xmlns:a16="http://schemas.microsoft.com/office/drawing/2014/main" id="{77920084-290D-7EF3-34DC-69B1E7F93B5C}"/>
                  </a:ext>
                </a:extLst>
              </p:cNvPr>
              <p:cNvGrpSpPr>
                <a:grpSpLocks/>
              </p:cNvGrpSpPr>
              <p:nvPr/>
            </p:nvGrpSpPr>
            <p:grpSpPr bwMode="auto">
              <a:xfrm>
                <a:off x="2688" y="1212"/>
                <a:ext cx="152" cy="132"/>
                <a:chOff x="672" y="1020"/>
                <a:chExt cx="152" cy="132"/>
              </a:xfrm>
            </p:grpSpPr>
            <p:sp>
              <p:nvSpPr>
                <p:cNvPr id="58" name="Line 112">
                  <a:extLst>
                    <a:ext uri="{FF2B5EF4-FFF2-40B4-BE49-F238E27FC236}">
                      <a16:creationId xmlns:a16="http://schemas.microsoft.com/office/drawing/2014/main" id="{DC5C01E5-F914-8364-AF86-773DCED94726}"/>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113">
                  <a:extLst>
                    <a:ext uri="{FF2B5EF4-FFF2-40B4-BE49-F238E27FC236}">
                      <a16:creationId xmlns:a16="http://schemas.microsoft.com/office/drawing/2014/main" id="{807842FA-1D59-ACB7-AF37-6893CE0751B5}"/>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0" name="Group 114">
                  <a:extLst>
                    <a:ext uri="{FF2B5EF4-FFF2-40B4-BE49-F238E27FC236}">
                      <a16:creationId xmlns:a16="http://schemas.microsoft.com/office/drawing/2014/main" id="{ECD16F0E-2EFA-BF90-7A72-A4347B03CB38}"/>
                    </a:ext>
                  </a:extLst>
                </p:cNvPr>
                <p:cNvGrpSpPr>
                  <a:grpSpLocks/>
                </p:cNvGrpSpPr>
                <p:nvPr/>
              </p:nvGrpSpPr>
              <p:grpSpPr bwMode="auto">
                <a:xfrm>
                  <a:off x="680" y="1020"/>
                  <a:ext cx="144" cy="96"/>
                  <a:chOff x="680" y="1020"/>
                  <a:chExt cx="144" cy="96"/>
                </a:xfrm>
              </p:grpSpPr>
              <p:sp>
                <p:nvSpPr>
                  <p:cNvPr id="61" name="Line 115">
                    <a:extLst>
                      <a:ext uri="{FF2B5EF4-FFF2-40B4-BE49-F238E27FC236}">
                        <a16:creationId xmlns:a16="http://schemas.microsoft.com/office/drawing/2014/main" id="{D8D3DAF7-4E2F-3FA4-87E9-912D77408517}"/>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116">
                    <a:extLst>
                      <a:ext uri="{FF2B5EF4-FFF2-40B4-BE49-F238E27FC236}">
                        <a16:creationId xmlns:a16="http://schemas.microsoft.com/office/drawing/2014/main" id="{21B2ADFE-7D3D-8529-2827-1725A6868ED5}"/>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4" name="Group 121">
                <a:extLst>
                  <a:ext uri="{FF2B5EF4-FFF2-40B4-BE49-F238E27FC236}">
                    <a16:creationId xmlns:a16="http://schemas.microsoft.com/office/drawing/2014/main" id="{C11CF2A2-3D7F-DFFE-64E4-49465341F52D}"/>
                  </a:ext>
                </a:extLst>
              </p:cNvPr>
              <p:cNvGrpSpPr>
                <a:grpSpLocks/>
              </p:cNvGrpSpPr>
              <p:nvPr/>
            </p:nvGrpSpPr>
            <p:grpSpPr bwMode="auto">
              <a:xfrm flipH="1">
                <a:off x="2304" y="1212"/>
                <a:ext cx="152" cy="132"/>
                <a:chOff x="672" y="1020"/>
                <a:chExt cx="152" cy="132"/>
              </a:xfrm>
            </p:grpSpPr>
            <p:sp>
              <p:nvSpPr>
                <p:cNvPr id="53" name="Line 122">
                  <a:extLst>
                    <a:ext uri="{FF2B5EF4-FFF2-40B4-BE49-F238E27FC236}">
                      <a16:creationId xmlns:a16="http://schemas.microsoft.com/office/drawing/2014/main" id="{8B72B9CB-EE0B-6ADB-E28A-DA2574249806}"/>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123">
                  <a:extLst>
                    <a:ext uri="{FF2B5EF4-FFF2-40B4-BE49-F238E27FC236}">
                      <a16:creationId xmlns:a16="http://schemas.microsoft.com/office/drawing/2014/main" id="{92C59AA2-0058-8E1D-A659-9C223758E003}"/>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 name="Group 124">
                  <a:extLst>
                    <a:ext uri="{FF2B5EF4-FFF2-40B4-BE49-F238E27FC236}">
                      <a16:creationId xmlns:a16="http://schemas.microsoft.com/office/drawing/2014/main" id="{59CD6387-E2EC-175C-3C9A-892880338C66}"/>
                    </a:ext>
                  </a:extLst>
                </p:cNvPr>
                <p:cNvGrpSpPr>
                  <a:grpSpLocks/>
                </p:cNvGrpSpPr>
                <p:nvPr/>
              </p:nvGrpSpPr>
              <p:grpSpPr bwMode="auto">
                <a:xfrm>
                  <a:off x="680" y="1020"/>
                  <a:ext cx="144" cy="96"/>
                  <a:chOff x="680" y="1020"/>
                  <a:chExt cx="144" cy="96"/>
                </a:xfrm>
              </p:grpSpPr>
              <p:sp>
                <p:nvSpPr>
                  <p:cNvPr id="56" name="Line 125">
                    <a:extLst>
                      <a:ext uri="{FF2B5EF4-FFF2-40B4-BE49-F238E27FC236}">
                        <a16:creationId xmlns:a16="http://schemas.microsoft.com/office/drawing/2014/main" id="{737B3128-5932-8056-3FB7-A0908AF7794B}"/>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26">
                    <a:extLst>
                      <a:ext uri="{FF2B5EF4-FFF2-40B4-BE49-F238E27FC236}">
                        <a16:creationId xmlns:a16="http://schemas.microsoft.com/office/drawing/2014/main" id="{642A7968-C6A2-BB8A-2D85-0B3F500DCCF7}"/>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5" name="Group 136">
                <a:extLst>
                  <a:ext uri="{FF2B5EF4-FFF2-40B4-BE49-F238E27FC236}">
                    <a16:creationId xmlns:a16="http://schemas.microsoft.com/office/drawing/2014/main" id="{4E3AAF34-B190-0544-DDDD-18415DAA4622}"/>
                  </a:ext>
                </a:extLst>
              </p:cNvPr>
              <p:cNvGrpSpPr>
                <a:grpSpLocks/>
              </p:cNvGrpSpPr>
              <p:nvPr/>
            </p:nvGrpSpPr>
            <p:grpSpPr bwMode="auto">
              <a:xfrm>
                <a:off x="2400" y="1300"/>
                <a:ext cx="96" cy="240"/>
                <a:chOff x="2400" y="1296"/>
                <a:chExt cx="96" cy="240"/>
              </a:xfrm>
            </p:grpSpPr>
            <p:sp>
              <p:nvSpPr>
                <p:cNvPr id="50" name="Line 117">
                  <a:extLst>
                    <a:ext uri="{FF2B5EF4-FFF2-40B4-BE49-F238E27FC236}">
                      <a16:creationId xmlns:a16="http://schemas.microsoft.com/office/drawing/2014/main" id="{D010C6F0-692D-9572-92F3-5C38C0CB5F25}"/>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134">
                  <a:extLst>
                    <a:ext uri="{FF2B5EF4-FFF2-40B4-BE49-F238E27FC236}">
                      <a16:creationId xmlns:a16="http://schemas.microsoft.com/office/drawing/2014/main" id="{54B677DC-7993-B6CD-937F-798CC2639E60}"/>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135">
                  <a:extLst>
                    <a:ext uri="{FF2B5EF4-FFF2-40B4-BE49-F238E27FC236}">
                      <a16:creationId xmlns:a16="http://schemas.microsoft.com/office/drawing/2014/main" id="{BC53022D-943A-8409-BB89-016F2A43F559}"/>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6" name="Group 137">
                <a:extLst>
                  <a:ext uri="{FF2B5EF4-FFF2-40B4-BE49-F238E27FC236}">
                    <a16:creationId xmlns:a16="http://schemas.microsoft.com/office/drawing/2014/main" id="{D69E8B63-481F-6340-C0A6-20C644818B4C}"/>
                  </a:ext>
                </a:extLst>
              </p:cNvPr>
              <p:cNvGrpSpPr>
                <a:grpSpLocks/>
              </p:cNvGrpSpPr>
              <p:nvPr/>
            </p:nvGrpSpPr>
            <p:grpSpPr bwMode="auto">
              <a:xfrm flipH="1">
                <a:off x="2640" y="1296"/>
                <a:ext cx="96" cy="240"/>
                <a:chOff x="2400" y="1296"/>
                <a:chExt cx="96" cy="240"/>
              </a:xfrm>
            </p:grpSpPr>
            <p:sp>
              <p:nvSpPr>
                <p:cNvPr id="47" name="Line 138">
                  <a:extLst>
                    <a:ext uri="{FF2B5EF4-FFF2-40B4-BE49-F238E27FC236}">
                      <a16:creationId xmlns:a16="http://schemas.microsoft.com/office/drawing/2014/main" id="{2E42B41E-E7FC-3375-3BC4-CE249C61A4BF}"/>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139">
                  <a:extLst>
                    <a:ext uri="{FF2B5EF4-FFF2-40B4-BE49-F238E27FC236}">
                      <a16:creationId xmlns:a16="http://schemas.microsoft.com/office/drawing/2014/main" id="{B6D99C0D-8B63-6100-4A99-6BFE41A8150B}"/>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40">
                  <a:extLst>
                    <a:ext uri="{FF2B5EF4-FFF2-40B4-BE49-F238E27FC236}">
                      <a16:creationId xmlns:a16="http://schemas.microsoft.com/office/drawing/2014/main" id="{A72F671C-1705-9AE7-5E4E-BD38D2D226DF}"/>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3" name="Group 142">
              <a:extLst>
                <a:ext uri="{FF2B5EF4-FFF2-40B4-BE49-F238E27FC236}">
                  <a16:creationId xmlns:a16="http://schemas.microsoft.com/office/drawing/2014/main" id="{99A36693-0026-70BE-D482-14A1A7DD414C}"/>
                </a:ext>
              </a:extLst>
            </p:cNvPr>
            <p:cNvGrpSpPr>
              <a:grpSpLocks/>
            </p:cNvGrpSpPr>
            <p:nvPr/>
          </p:nvGrpSpPr>
          <p:grpSpPr bwMode="auto">
            <a:xfrm>
              <a:off x="7844451" y="5132007"/>
              <a:ext cx="304800" cy="290513"/>
              <a:chOff x="1776" y="2256"/>
              <a:chExt cx="288" cy="279"/>
            </a:xfrm>
          </p:grpSpPr>
          <p:grpSp>
            <p:nvGrpSpPr>
              <p:cNvPr id="34" name="Group 143">
                <a:extLst>
                  <a:ext uri="{FF2B5EF4-FFF2-40B4-BE49-F238E27FC236}">
                    <a16:creationId xmlns:a16="http://schemas.microsoft.com/office/drawing/2014/main" id="{02D604C1-9D6B-6724-0EBB-BB11639B7A05}"/>
                  </a:ext>
                </a:extLst>
              </p:cNvPr>
              <p:cNvGrpSpPr>
                <a:grpSpLocks/>
              </p:cNvGrpSpPr>
              <p:nvPr/>
            </p:nvGrpSpPr>
            <p:grpSpPr bwMode="auto">
              <a:xfrm>
                <a:off x="1824" y="2256"/>
                <a:ext cx="240" cy="279"/>
                <a:chOff x="1392" y="3408"/>
                <a:chExt cx="240" cy="279"/>
              </a:xfrm>
            </p:grpSpPr>
            <p:sp>
              <p:nvSpPr>
                <p:cNvPr id="37" name="Line 144">
                  <a:extLst>
                    <a:ext uri="{FF2B5EF4-FFF2-40B4-BE49-F238E27FC236}">
                      <a16:creationId xmlns:a16="http://schemas.microsoft.com/office/drawing/2014/main" id="{5F569240-C1D8-25D2-8A43-19FF056AFDCB}"/>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Arc 145">
                  <a:extLst>
                    <a:ext uri="{FF2B5EF4-FFF2-40B4-BE49-F238E27FC236}">
                      <a16:creationId xmlns:a16="http://schemas.microsoft.com/office/drawing/2014/main" id="{B9528997-1BFF-96A2-CFAB-C55886B4634A}"/>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46">
                  <a:extLst>
                    <a:ext uri="{FF2B5EF4-FFF2-40B4-BE49-F238E27FC236}">
                      <a16:creationId xmlns:a16="http://schemas.microsoft.com/office/drawing/2014/main" id="{3EDCC236-041B-0F74-AFEE-1ACDF05B7BD5}"/>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 name="Arc 147">
                <a:extLst>
                  <a:ext uri="{FF2B5EF4-FFF2-40B4-BE49-F238E27FC236}">
                    <a16:creationId xmlns:a16="http://schemas.microsoft.com/office/drawing/2014/main" id="{477B782F-3201-7C3F-0848-EC6AABBE743C}"/>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Arc 148">
                <a:extLst>
                  <a:ext uri="{FF2B5EF4-FFF2-40B4-BE49-F238E27FC236}">
                    <a16:creationId xmlns:a16="http://schemas.microsoft.com/office/drawing/2014/main" id="{0178E6D0-1CCF-E269-6E33-4CA4E463D759}"/>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7" name="Group 66">
            <a:extLst>
              <a:ext uri="{FF2B5EF4-FFF2-40B4-BE49-F238E27FC236}">
                <a16:creationId xmlns:a16="http://schemas.microsoft.com/office/drawing/2014/main" id="{00374BB6-3163-069C-9E64-AF933B0C37CE}"/>
              </a:ext>
            </a:extLst>
          </p:cNvPr>
          <p:cNvGrpSpPr/>
          <p:nvPr/>
        </p:nvGrpSpPr>
        <p:grpSpPr>
          <a:xfrm>
            <a:off x="2043214" y="1500060"/>
            <a:ext cx="2053157" cy="1559800"/>
            <a:chOff x="6346825" y="146200"/>
            <a:chExt cx="2737542" cy="2079733"/>
          </a:xfrm>
        </p:grpSpPr>
        <p:pic>
          <p:nvPicPr>
            <p:cNvPr id="68" name="Picture 2" descr="sea-waves-wallpaper">
              <a:extLst>
                <a:ext uri="{FF2B5EF4-FFF2-40B4-BE49-F238E27FC236}">
                  <a16:creationId xmlns:a16="http://schemas.microsoft.com/office/drawing/2014/main" id="{03C217E3-0354-7FB0-4C03-DB863F4F1D0C}"/>
                </a:ext>
              </a:extLst>
            </p:cNvPr>
            <p:cNvPicPr>
              <a:picLocks noChangeAspect="1" noChangeArrowheads="1"/>
            </p:cNvPicPr>
            <p:nvPr/>
          </p:nvPicPr>
          <p:blipFill>
            <a:blip r:embed="rId2"/>
            <a:srcRect/>
            <a:stretch>
              <a:fillRect/>
            </a:stretch>
          </p:blipFill>
          <p:spPr bwMode="auto">
            <a:xfrm>
              <a:off x="6346825" y="146201"/>
              <a:ext cx="1283771" cy="963666"/>
            </a:xfrm>
            <a:prstGeom prst="rect">
              <a:avLst/>
            </a:prstGeom>
            <a:noFill/>
          </p:spPr>
        </p:pic>
        <p:pic>
          <p:nvPicPr>
            <p:cNvPr id="69" name="Picture 2" descr="sea-waves-wallpaper">
              <a:extLst>
                <a:ext uri="{FF2B5EF4-FFF2-40B4-BE49-F238E27FC236}">
                  <a16:creationId xmlns:a16="http://schemas.microsoft.com/office/drawing/2014/main" id="{D9EE1ACC-13F4-F5BF-5BCD-A853AED9D825}"/>
                </a:ext>
              </a:extLst>
            </p:cNvPr>
            <p:cNvPicPr>
              <a:picLocks noChangeAspect="1" noChangeArrowheads="1"/>
            </p:cNvPicPr>
            <p:nvPr/>
          </p:nvPicPr>
          <p:blipFill>
            <a:blip r:embed="rId2"/>
            <a:srcRect/>
            <a:stretch>
              <a:fillRect/>
            </a:stretch>
          </p:blipFill>
          <p:spPr bwMode="auto">
            <a:xfrm>
              <a:off x="7800596" y="146200"/>
              <a:ext cx="1283771" cy="963666"/>
            </a:xfrm>
            <a:prstGeom prst="rect">
              <a:avLst/>
            </a:prstGeom>
            <a:noFill/>
          </p:spPr>
        </p:pic>
        <p:pic>
          <p:nvPicPr>
            <p:cNvPr id="70" name="Picture 2" descr="sea-waves-wallpaper">
              <a:extLst>
                <a:ext uri="{FF2B5EF4-FFF2-40B4-BE49-F238E27FC236}">
                  <a16:creationId xmlns:a16="http://schemas.microsoft.com/office/drawing/2014/main" id="{3C4F8111-0299-CC75-F5C1-AFB3872A4069}"/>
                </a:ext>
              </a:extLst>
            </p:cNvPr>
            <p:cNvPicPr>
              <a:picLocks noChangeAspect="1" noChangeArrowheads="1"/>
            </p:cNvPicPr>
            <p:nvPr/>
          </p:nvPicPr>
          <p:blipFill>
            <a:blip r:embed="rId2"/>
            <a:srcRect/>
            <a:stretch>
              <a:fillRect/>
            </a:stretch>
          </p:blipFill>
          <p:spPr bwMode="auto">
            <a:xfrm>
              <a:off x="6346825" y="1262267"/>
              <a:ext cx="1283771" cy="963666"/>
            </a:xfrm>
            <a:prstGeom prst="rect">
              <a:avLst/>
            </a:prstGeom>
            <a:noFill/>
          </p:spPr>
        </p:pic>
        <p:pic>
          <p:nvPicPr>
            <p:cNvPr id="71" name="Picture 2" descr="sea-waves-wallpaper">
              <a:extLst>
                <a:ext uri="{FF2B5EF4-FFF2-40B4-BE49-F238E27FC236}">
                  <a16:creationId xmlns:a16="http://schemas.microsoft.com/office/drawing/2014/main" id="{8EFF1E35-3023-748E-E1B4-F39CE586B756}"/>
                </a:ext>
              </a:extLst>
            </p:cNvPr>
            <p:cNvPicPr>
              <a:picLocks noChangeAspect="1" noChangeArrowheads="1"/>
            </p:cNvPicPr>
            <p:nvPr/>
          </p:nvPicPr>
          <p:blipFill>
            <a:blip r:embed="rId2"/>
            <a:srcRect/>
            <a:stretch>
              <a:fillRect/>
            </a:stretch>
          </p:blipFill>
          <p:spPr bwMode="auto">
            <a:xfrm>
              <a:off x="7800596" y="1262267"/>
              <a:ext cx="1283771" cy="963666"/>
            </a:xfrm>
            <a:prstGeom prst="rect">
              <a:avLst/>
            </a:prstGeom>
            <a:noFill/>
          </p:spPr>
        </p:pic>
      </p:grpSp>
    </p:spTree>
    <p:extLst>
      <p:ext uri="{BB962C8B-B14F-4D97-AF65-F5344CB8AC3E}">
        <p14:creationId xmlns:p14="http://schemas.microsoft.com/office/powerpoint/2010/main" val="1823411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17009" y="1933839"/>
            <a:ext cx="3957981" cy="2520636"/>
            <a:chOff x="2178472" y="3605528"/>
            <a:chExt cx="5081940" cy="2520636"/>
          </a:xfrm>
        </p:grpSpPr>
        <p:sp>
          <p:nvSpPr>
            <p:cNvPr id="5" name="Rectangle 4"/>
            <p:cNvSpPr/>
            <p:nvPr/>
          </p:nvSpPr>
          <p:spPr>
            <a:xfrm>
              <a:off x="2178472" y="4600363"/>
              <a:ext cx="1667123" cy="54355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2400" dirty="0" err="1"/>
                <a:t>x</a:t>
              </a:r>
              <a:endParaRPr lang="en-US" sz="2400" dirty="0"/>
            </a:p>
          </p:txBody>
        </p:sp>
        <p:sp>
          <p:nvSpPr>
            <p:cNvPr id="6" name="Rectangle 5"/>
            <p:cNvSpPr/>
            <p:nvPr/>
          </p:nvSpPr>
          <p:spPr>
            <a:xfrm>
              <a:off x="5936839" y="4600363"/>
              <a:ext cx="1323573" cy="54355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2400" dirty="0"/>
                <a:t>y</a:t>
              </a:r>
              <a:r>
                <a:rPr lang="en-US" sz="2400" baseline="-25000" dirty="0"/>
                <a:t>3</a:t>
              </a:r>
            </a:p>
          </p:txBody>
        </p:sp>
        <p:sp>
          <p:nvSpPr>
            <p:cNvPr id="7" name="Rectangle 6"/>
            <p:cNvSpPr/>
            <p:nvPr/>
          </p:nvSpPr>
          <p:spPr>
            <a:xfrm>
              <a:off x="4077790" y="5582606"/>
              <a:ext cx="1323573" cy="54355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2400" dirty="0"/>
                <a:t>y</a:t>
              </a:r>
              <a:r>
                <a:rPr lang="en-US" sz="2400" baseline="-25000" dirty="0"/>
                <a:t>2</a:t>
              </a:r>
            </a:p>
          </p:txBody>
        </p:sp>
        <p:cxnSp>
          <p:nvCxnSpPr>
            <p:cNvPr id="8" name="Straight Arrow Connector 7"/>
            <p:cNvCxnSpPr>
              <a:stCxn id="5" idx="2"/>
              <a:endCxn id="7" idx="1"/>
            </p:cNvCxnSpPr>
            <p:nvPr/>
          </p:nvCxnSpPr>
          <p:spPr>
            <a:xfrm rot="16200000" flipH="1">
              <a:off x="3189680" y="4966275"/>
              <a:ext cx="710464" cy="1065756"/>
            </a:xfrm>
            <a:prstGeom prst="straightConnector1">
              <a:avLst/>
            </a:prstGeom>
            <a:ln w="38100" cmpd="sng">
              <a:headEnd type="none"/>
              <a:tailEnd type="triangle"/>
            </a:ln>
            <a:effectLst/>
          </p:spPr>
          <p:style>
            <a:lnRef idx="2">
              <a:schemeClr val="dk1"/>
            </a:lnRef>
            <a:fillRef idx="0">
              <a:schemeClr val="dk1"/>
            </a:fillRef>
            <a:effectRef idx="1">
              <a:schemeClr val="dk1"/>
            </a:effectRef>
            <a:fontRef idx="minor">
              <a:schemeClr val="tx1"/>
            </a:fontRef>
          </p:style>
        </p:cxnSp>
        <p:cxnSp>
          <p:nvCxnSpPr>
            <p:cNvPr id="9" name="Straight Arrow Connector 8"/>
            <p:cNvCxnSpPr>
              <a:stCxn id="7" idx="3"/>
              <a:endCxn id="6" idx="2"/>
            </p:cNvCxnSpPr>
            <p:nvPr/>
          </p:nvCxnSpPr>
          <p:spPr>
            <a:xfrm flipV="1">
              <a:off x="5401362" y="5143921"/>
              <a:ext cx="1197263" cy="710464"/>
            </a:xfrm>
            <a:prstGeom prst="straightConnector1">
              <a:avLst/>
            </a:prstGeom>
            <a:ln w="38100" cmpd="sng">
              <a:headEnd type="none"/>
              <a:tailEnd type="triangle"/>
            </a:ln>
            <a:effectLst/>
          </p:spPr>
          <p:style>
            <a:lnRef idx="2">
              <a:schemeClr val="dk1"/>
            </a:lnRef>
            <a:fillRef idx="0">
              <a:schemeClr val="dk1"/>
            </a:fillRef>
            <a:effectRef idx="1">
              <a:schemeClr val="dk1"/>
            </a:effectRef>
            <a:fontRef idx="minor">
              <a:schemeClr val="tx1"/>
            </a:fontRef>
          </p:style>
        </p:cxnSp>
        <p:sp>
          <p:nvSpPr>
            <p:cNvPr id="10" name="Rectangle 9"/>
            <p:cNvSpPr/>
            <p:nvPr/>
          </p:nvSpPr>
          <p:spPr>
            <a:xfrm>
              <a:off x="4077792" y="3605528"/>
              <a:ext cx="1323573" cy="54355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2400" dirty="0"/>
                <a:t>y</a:t>
              </a:r>
              <a:r>
                <a:rPr lang="en-US" sz="2400" baseline="-25000" dirty="0"/>
                <a:t>1</a:t>
              </a:r>
            </a:p>
          </p:txBody>
        </p:sp>
        <p:cxnSp>
          <p:nvCxnSpPr>
            <p:cNvPr id="11" name="Straight Arrow Connector 10"/>
            <p:cNvCxnSpPr>
              <a:stCxn id="5" idx="0"/>
              <a:endCxn id="10" idx="1"/>
            </p:cNvCxnSpPr>
            <p:nvPr/>
          </p:nvCxnSpPr>
          <p:spPr>
            <a:xfrm rot="5400000" flipH="1" flipV="1">
              <a:off x="3183385" y="3705956"/>
              <a:ext cx="723056" cy="1065759"/>
            </a:xfrm>
            <a:prstGeom prst="straightConnector1">
              <a:avLst/>
            </a:prstGeom>
            <a:ln w="38100" cmpd="sng">
              <a:headEnd type="none"/>
              <a:tailEnd type="triangle"/>
            </a:ln>
            <a:effectLst/>
          </p:spPr>
          <p:style>
            <a:lnRef idx="2">
              <a:schemeClr val="dk1"/>
            </a:lnRef>
            <a:fillRef idx="0">
              <a:schemeClr val="dk1"/>
            </a:fillRef>
            <a:effectRef idx="1">
              <a:schemeClr val="dk1"/>
            </a:effectRef>
            <a:fontRef idx="minor">
              <a:schemeClr val="tx1"/>
            </a:fontRef>
          </p:style>
        </p:cxnSp>
        <p:cxnSp>
          <p:nvCxnSpPr>
            <p:cNvPr id="12" name="Straight Arrow Connector 11"/>
            <p:cNvCxnSpPr>
              <a:stCxn id="10" idx="3"/>
              <a:endCxn id="6" idx="0"/>
            </p:cNvCxnSpPr>
            <p:nvPr/>
          </p:nvCxnSpPr>
          <p:spPr>
            <a:xfrm>
              <a:off x="5401365" y="3877307"/>
              <a:ext cx="1197261" cy="723056"/>
            </a:xfrm>
            <a:prstGeom prst="straightConnector1">
              <a:avLst/>
            </a:prstGeom>
            <a:ln w="38100" cmpd="sng">
              <a:headEnd type="none"/>
              <a:tailEnd type="triangle"/>
            </a:ln>
            <a:effectLst/>
          </p:spPr>
          <p:style>
            <a:lnRef idx="2">
              <a:schemeClr val="dk1"/>
            </a:lnRef>
            <a:fillRef idx="0">
              <a:schemeClr val="dk1"/>
            </a:fillRef>
            <a:effectRef idx="1">
              <a:schemeClr val="dk1"/>
            </a:effectRef>
            <a:fontRef idx="minor">
              <a:schemeClr val="tx1"/>
            </a:fontRef>
          </p:style>
        </p:cxnSp>
      </p:grpSp>
      <p:cxnSp>
        <p:nvCxnSpPr>
          <p:cNvPr id="13" name="Straight Arrow Connector 12"/>
          <p:cNvCxnSpPr>
            <a:stCxn id="7" idx="0"/>
            <a:endCxn id="10" idx="2"/>
          </p:cNvCxnSpPr>
          <p:nvPr/>
        </p:nvCxnSpPr>
        <p:spPr>
          <a:xfrm flipV="1">
            <a:off x="6111680" y="2477397"/>
            <a:ext cx="2" cy="1433520"/>
          </a:xfrm>
          <a:prstGeom prst="straightConnector1">
            <a:avLst/>
          </a:prstGeom>
          <a:ln w="38100" cmpd="sng">
            <a:solidFill>
              <a:srgbClr val="FF0000"/>
            </a:solidFill>
            <a:headEnd type="none" w="med" len="med"/>
            <a:tailEnd type="triangle" w="med" len="med"/>
          </a:ln>
          <a:effectLst/>
        </p:spPr>
        <p:style>
          <a:lnRef idx="2">
            <a:schemeClr val="dk1"/>
          </a:lnRef>
          <a:fillRef idx="0">
            <a:schemeClr val="dk1"/>
          </a:fillRef>
          <a:effectRef idx="1">
            <a:schemeClr val="dk1"/>
          </a:effectRef>
          <a:fontRef idx="minor">
            <a:schemeClr val="tx1"/>
          </a:fontRef>
        </p:style>
      </p:cxnSp>
      <p:cxnSp>
        <p:nvCxnSpPr>
          <p:cNvPr id="16" name="Straight Arrow Connector 15"/>
          <p:cNvCxnSpPr>
            <a:stCxn id="5" idx="3"/>
            <a:endCxn id="6" idx="1"/>
          </p:cNvCxnSpPr>
          <p:nvPr/>
        </p:nvCxnSpPr>
        <p:spPr>
          <a:xfrm>
            <a:off x="5415419" y="3200453"/>
            <a:ext cx="1628729" cy="0"/>
          </a:xfrm>
          <a:prstGeom prst="straightConnector1">
            <a:avLst/>
          </a:prstGeom>
          <a:ln w="38100" cmpd="sng">
            <a:solidFill>
              <a:srgbClr val="FF0000"/>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9" name="Rectangle 18"/>
          <p:cNvSpPr/>
          <p:nvPr/>
        </p:nvSpPr>
        <p:spPr>
          <a:xfrm>
            <a:off x="1917090" y="4924161"/>
            <a:ext cx="8414583" cy="1292662"/>
          </a:xfrm>
          <a:prstGeom prst="rect">
            <a:avLst/>
          </a:prstGeom>
        </p:spPr>
        <p:txBody>
          <a:bodyPr wrap="square">
            <a:spAutoFit/>
          </a:bodyPr>
          <a:lstStyle/>
          <a:p>
            <a:pPr marL="457200" indent="-457200">
              <a:buFont typeface="Arial" panose="020B0604020202020204" pitchFamily="34" charset="0"/>
              <a:buChar char="•"/>
            </a:pPr>
            <a:r>
              <a:rPr lang="en-US" sz="2600" dirty="0"/>
              <a:t>These two relationships are declared to be non-existent</a:t>
            </a:r>
          </a:p>
          <a:p>
            <a:pPr marL="457200" indent="-457200">
              <a:buFont typeface="Arial" panose="020B0604020202020204" pitchFamily="34" charset="0"/>
              <a:buChar char="•"/>
            </a:pPr>
            <a:r>
              <a:rPr lang="en-US" sz="2600" dirty="0"/>
              <a:t>This is a </a:t>
            </a:r>
            <a:r>
              <a:rPr lang="en-US" sz="2600" b="1" dirty="0"/>
              <a:t>hard causal claim</a:t>
            </a:r>
            <a:endParaRPr lang="en-US" sz="2600" dirty="0"/>
          </a:p>
          <a:p>
            <a:pPr marL="457200" indent="-457200">
              <a:buFont typeface="Arial" panose="020B0604020202020204" pitchFamily="34" charset="0"/>
              <a:buChar char="•"/>
            </a:pPr>
            <a:r>
              <a:rPr lang="en-US" sz="2600" dirty="0"/>
              <a:t>Is it real? How do we assess?</a:t>
            </a:r>
          </a:p>
        </p:txBody>
      </p:sp>
      <p:sp>
        <p:nvSpPr>
          <p:cNvPr id="14" name="Title 13">
            <a:extLst>
              <a:ext uri="{FF2B5EF4-FFF2-40B4-BE49-F238E27FC236}">
                <a16:creationId xmlns:a16="http://schemas.microsoft.com/office/drawing/2014/main" id="{23828F71-89D2-2625-8A72-EFC33BF59C1F}"/>
              </a:ext>
            </a:extLst>
          </p:cNvPr>
          <p:cNvSpPr>
            <a:spLocks noGrp="1"/>
          </p:cNvSpPr>
          <p:nvPr>
            <p:ph type="title"/>
          </p:nvPr>
        </p:nvSpPr>
        <p:spPr/>
        <p:txBody>
          <a:bodyPr/>
          <a:lstStyle/>
          <a:p>
            <a:r>
              <a:rPr lang="en-US" dirty="0"/>
              <a:t>Conditional Independence: The Hard Causal Claim</a:t>
            </a:r>
          </a:p>
        </p:txBody>
      </p:sp>
    </p:spTree>
    <p:extLst>
      <p:ext uri="{BB962C8B-B14F-4D97-AF65-F5344CB8AC3E}">
        <p14:creationId xmlns:p14="http://schemas.microsoft.com/office/powerpoint/2010/main" val="289598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2650" y="1263650"/>
            <a:ext cx="7886700" cy="4351338"/>
          </a:xfrm>
        </p:spPr>
        <p:txBody>
          <a:bodyPr/>
          <a:lstStyle/>
          <a:p>
            <a:r>
              <a:rPr lang="en-US" dirty="0"/>
              <a:t>Conditional </a:t>
            </a:r>
            <a:r>
              <a:rPr lang="en-US" dirty="0" err="1"/>
              <a:t>indepdence</a:t>
            </a:r>
            <a:r>
              <a:rPr lang="en-US" dirty="0"/>
              <a:t> generally excludes non-linear components (interactions) </a:t>
            </a:r>
          </a:p>
        </p:txBody>
      </p:sp>
      <p:sp>
        <p:nvSpPr>
          <p:cNvPr id="15" name="Rectangle 14"/>
          <p:cNvSpPr/>
          <p:nvPr/>
        </p:nvSpPr>
        <p:spPr>
          <a:xfrm>
            <a:off x="3608440" y="2802194"/>
            <a:ext cx="924233" cy="5211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x</a:t>
            </a:r>
            <a:r>
              <a:rPr lang="en-US" sz="2600" baseline="-25000" dirty="0">
                <a:solidFill>
                  <a:schemeClr val="tx1"/>
                </a:solidFill>
              </a:rPr>
              <a:t>1</a:t>
            </a:r>
          </a:p>
        </p:txBody>
      </p:sp>
      <p:sp>
        <p:nvSpPr>
          <p:cNvPr id="16" name="Rectangle 15"/>
          <p:cNvSpPr/>
          <p:nvPr/>
        </p:nvSpPr>
        <p:spPr>
          <a:xfrm>
            <a:off x="3608440" y="4317130"/>
            <a:ext cx="924233" cy="5211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x</a:t>
            </a:r>
            <a:r>
              <a:rPr lang="en-US" sz="2600" baseline="-25000" dirty="0">
                <a:solidFill>
                  <a:schemeClr val="tx1"/>
                </a:solidFill>
              </a:rPr>
              <a:t>2</a:t>
            </a:r>
          </a:p>
        </p:txBody>
      </p:sp>
      <p:sp>
        <p:nvSpPr>
          <p:cNvPr id="17" name="Rectangle 16"/>
          <p:cNvSpPr/>
          <p:nvPr/>
        </p:nvSpPr>
        <p:spPr>
          <a:xfrm>
            <a:off x="5619136" y="3545298"/>
            <a:ext cx="924233" cy="5211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y</a:t>
            </a:r>
            <a:r>
              <a:rPr lang="en-US" sz="2600" baseline="-25000" dirty="0">
                <a:solidFill>
                  <a:schemeClr val="tx1"/>
                </a:solidFill>
              </a:rPr>
              <a:t>1</a:t>
            </a:r>
          </a:p>
        </p:txBody>
      </p:sp>
      <p:sp>
        <p:nvSpPr>
          <p:cNvPr id="18" name="Rectangle 17"/>
          <p:cNvSpPr/>
          <p:nvPr/>
        </p:nvSpPr>
        <p:spPr>
          <a:xfrm>
            <a:off x="7465449" y="3545298"/>
            <a:ext cx="924233" cy="5211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y</a:t>
            </a:r>
            <a:r>
              <a:rPr lang="en-US" sz="2600" baseline="-25000" dirty="0">
                <a:solidFill>
                  <a:schemeClr val="tx1"/>
                </a:solidFill>
              </a:rPr>
              <a:t>2</a:t>
            </a:r>
          </a:p>
        </p:txBody>
      </p:sp>
      <p:cxnSp>
        <p:nvCxnSpPr>
          <p:cNvPr id="20" name="Straight Arrow Connector 19"/>
          <p:cNvCxnSpPr>
            <a:cxnSpLocks/>
            <a:stCxn id="15" idx="3"/>
            <a:endCxn id="4" idx="0"/>
          </p:cNvCxnSpPr>
          <p:nvPr/>
        </p:nvCxnSpPr>
        <p:spPr>
          <a:xfrm>
            <a:off x="4532673" y="3062749"/>
            <a:ext cx="429607" cy="6961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16" idx="3"/>
            <a:endCxn id="4" idx="4"/>
          </p:cNvCxnSpPr>
          <p:nvPr/>
        </p:nvCxnSpPr>
        <p:spPr>
          <a:xfrm flipV="1">
            <a:off x="4532673" y="3896057"/>
            <a:ext cx="429607" cy="6816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17" idx="3"/>
            <a:endCxn id="18" idx="1"/>
          </p:cNvCxnSpPr>
          <p:nvPr/>
        </p:nvCxnSpPr>
        <p:spPr>
          <a:xfrm>
            <a:off x="6543368" y="3805853"/>
            <a:ext cx="92208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Curved 27"/>
          <p:cNvCxnSpPr>
            <a:cxnSpLocks/>
            <a:stCxn id="15" idx="3"/>
            <a:endCxn id="18" idx="0"/>
          </p:cNvCxnSpPr>
          <p:nvPr/>
        </p:nvCxnSpPr>
        <p:spPr>
          <a:xfrm>
            <a:off x="4532673" y="3062750"/>
            <a:ext cx="3394893" cy="482549"/>
          </a:xfrm>
          <a:prstGeom prst="curved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p:cNvCxnSpPr>
            <a:cxnSpLocks/>
            <a:stCxn id="16" idx="3"/>
            <a:endCxn id="18" idx="2"/>
          </p:cNvCxnSpPr>
          <p:nvPr/>
        </p:nvCxnSpPr>
        <p:spPr>
          <a:xfrm flipV="1">
            <a:off x="4532673" y="4066409"/>
            <a:ext cx="3394893" cy="511277"/>
          </a:xfrm>
          <a:prstGeom prst="curved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7171239" y="5023845"/>
            <a:ext cx="3041217" cy="1292662"/>
          </a:xfrm>
          <a:prstGeom prst="rect">
            <a:avLst/>
          </a:prstGeom>
        </p:spPr>
        <p:txBody>
          <a:bodyPr wrap="none">
            <a:spAutoFit/>
          </a:bodyPr>
          <a:lstStyle/>
          <a:p>
            <a:pPr marL="514350" indent="-514350">
              <a:buFont typeface="+mj-lt"/>
              <a:buAutoNum type="arabicPeriod"/>
            </a:pPr>
            <a:r>
              <a:rPr lang="en-US" sz="2600" dirty="0"/>
              <a:t>x</a:t>
            </a:r>
            <a:r>
              <a:rPr lang="en-US" sz="2600" baseline="-25000" dirty="0"/>
              <a:t>1</a:t>
            </a:r>
            <a:r>
              <a:rPr lang="en-US" sz="2600" dirty="0"/>
              <a:t> </a:t>
            </a:r>
            <a:r>
              <a:rPr lang="en-US" sz="2600" dirty="0">
                <a:ea typeface="Cambria Math"/>
              </a:rPr>
              <a:t>⏊ y</a:t>
            </a:r>
            <a:r>
              <a:rPr lang="en-US" sz="2600" baseline="-25000" dirty="0">
                <a:ea typeface="Cambria Math"/>
              </a:rPr>
              <a:t>2</a:t>
            </a:r>
            <a:r>
              <a:rPr lang="en-US" sz="2600" dirty="0">
                <a:ea typeface="Cambria Math"/>
              </a:rPr>
              <a:t> | (y</a:t>
            </a:r>
            <a:r>
              <a:rPr lang="en-US" sz="2600" baseline="-25000" dirty="0">
                <a:ea typeface="Cambria Math"/>
              </a:rPr>
              <a:t>1</a:t>
            </a:r>
            <a:r>
              <a:rPr lang="en-US" sz="2600" dirty="0">
                <a:ea typeface="Cambria Math"/>
              </a:rPr>
              <a:t>)</a:t>
            </a:r>
          </a:p>
          <a:p>
            <a:pPr marL="514350" indent="-514350">
              <a:buFont typeface="+mj-lt"/>
              <a:buAutoNum type="arabicPeriod"/>
            </a:pPr>
            <a:r>
              <a:rPr lang="en-US" sz="2600" dirty="0"/>
              <a:t>x</a:t>
            </a:r>
            <a:r>
              <a:rPr lang="en-US" sz="2600" baseline="-25000" dirty="0"/>
              <a:t>2</a:t>
            </a:r>
            <a:r>
              <a:rPr lang="en-US" sz="2600" dirty="0"/>
              <a:t> </a:t>
            </a:r>
            <a:r>
              <a:rPr lang="en-US" sz="2600" dirty="0">
                <a:ea typeface="Cambria Math"/>
              </a:rPr>
              <a:t>⏊ y</a:t>
            </a:r>
            <a:r>
              <a:rPr lang="en-US" sz="2600" baseline="-25000" dirty="0">
                <a:ea typeface="Cambria Math"/>
              </a:rPr>
              <a:t>2</a:t>
            </a:r>
            <a:r>
              <a:rPr lang="en-US" sz="2600" dirty="0">
                <a:ea typeface="Cambria Math"/>
              </a:rPr>
              <a:t> | (y</a:t>
            </a:r>
            <a:r>
              <a:rPr lang="en-US" sz="2600" baseline="-25000" dirty="0">
                <a:ea typeface="Cambria Math"/>
              </a:rPr>
              <a:t>1</a:t>
            </a:r>
            <a:r>
              <a:rPr lang="en-US" sz="2600" dirty="0">
                <a:ea typeface="Cambria Math"/>
              </a:rPr>
              <a:t>)</a:t>
            </a:r>
          </a:p>
          <a:p>
            <a:pPr marL="514350" indent="-514350">
              <a:buFont typeface="+mj-lt"/>
              <a:buAutoNum type="arabicPeriod"/>
            </a:pPr>
            <a:r>
              <a:rPr lang="en-US" sz="2600" dirty="0"/>
              <a:t>x</a:t>
            </a:r>
            <a:r>
              <a:rPr lang="en-US" sz="2600" baseline="-25000" dirty="0"/>
              <a:t>1</a:t>
            </a:r>
            <a:r>
              <a:rPr lang="en-US" sz="2600" dirty="0"/>
              <a:t> * x</a:t>
            </a:r>
            <a:r>
              <a:rPr lang="en-US" sz="2600" baseline="-25000" dirty="0"/>
              <a:t>2 </a:t>
            </a:r>
            <a:r>
              <a:rPr lang="en-US" sz="2600" dirty="0">
                <a:ea typeface="Cambria Math"/>
              </a:rPr>
              <a:t>⏊ y</a:t>
            </a:r>
            <a:r>
              <a:rPr lang="en-US" sz="2600" baseline="-25000" dirty="0">
                <a:ea typeface="Cambria Math"/>
              </a:rPr>
              <a:t>2</a:t>
            </a:r>
            <a:r>
              <a:rPr lang="en-US" sz="2600" dirty="0">
                <a:ea typeface="Cambria Math"/>
              </a:rPr>
              <a:t> | (y</a:t>
            </a:r>
            <a:r>
              <a:rPr lang="en-US" sz="2600" baseline="-25000" dirty="0">
                <a:ea typeface="Cambria Math"/>
              </a:rPr>
              <a:t>1</a:t>
            </a:r>
            <a:r>
              <a:rPr lang="en-US" sz="2600" dirty="0">
                <a:ea typeface="Cambria Math"/>
              </a:rPr>
              <a:t>)</a:t>
            </a:r>
          </a:p>
        </p:txBody>
      </p:sp>
      <p:sp>
        <p:nvSpPr>
          <p:cNvPr id="37" name="Rectangle 36"/>
          <p:cNvSpPr/>
          <p:nvPr/>
        </p:nvSpPr>
        <p:spPr>
          <a:xfrm>
            <a:off x="7171238" y="5897382"/>
            <a:ext cx="2868112" cy="472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4893699" y="3758897"/>
            <a:ext cx="137160" cy="1371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cxnSpLocks/>
            <a:stCxn id="4" idx="6"/>
            <a:endCxn id="17" idx="1"/>
          </p:cNvCxnSpPr>
          <p:nvPr/>
        </p:nvCxnSpPr>
        <p:spPr>
          <a:xfrm flipV="1">
            <a:off x="5030859" y="3805853"/>
            <a:ext cx="588276" cy="216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p:cNvCxnSpPr>
            <a:cxnSpLocks/>
            <a:stCxn id="4" idx="0"/>
            <a:endCxn id="18" idx="0"/>
          </p:cNvCxnSpPr>
          <p:nvPr/>
        </p:nvCxnSpPr>
        <p:spPr>
          <a:xfrm rot="5400000" flipH="1" flipV="1">
            <a:off x="6338124" y="2169455"/>
            <a:ext cx="213599" cy="2965286"/>
          </a:xfrm>
          <a:prstGeom prst="curvedConnector3">
            <a:avLst>
              <a:gd name="adj1" fmla="val 667337"/>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67284F51-9B41-B393-E5B3-462788803641}"/>
              </a:ext>
            </a:extLst>
          </p:cNvPr>
          <p:cNvSpPr>
            <a:spLocks noGrp="1"/>
          </p:cNvSpPr>
          <p:nvPr>
            <p:ph type="title"/>
          </p:nvPr>
        </p:nvSpPr>
        <p:spPr>
          <a:xfrm>
            <a:off x="67197" y="-61914"/>
            <a:ext cx="10515600" cy="1325563"/>
          </a:xfrm>
        </p:spPr>
        <p:txBody>
          <a:bodyPr/>
          <a:lstStyle/>
          <a:p>
            <a:r>
              <a:rPr lang="en-US" dirty="0"/>
              <a:t>Quick Note: Nonlinearities</a:t>
            </a:r>
          </a:p>
        </p:txBody>
      </p:sp>
    </p:spTree>
    <p:extLst>
      <p:ext uri="{BB962C8B-B14F-4D97-AF65-F5344CB8AC3E}">
        <p14:creationId xmlns:p14="http://schemas.microsoft.com/office/powerpoint/2010/main" val="157442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par>
                                <p:cTn id="8" presetID="22" presetClass="entr" presetSubtype="4"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22" presetClass="entr" presetSubtype="8"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par>
                                <p:cTn id="22" presetID="22" presetClass="exit" presetSubtype="2" fill="hold" nodeType="withEffect">
                                  <p:stCondLst>
                                    <p:cond delay="0"/>
                                  </p:stCondLst>
                                  <p:childTnLst>
                                    <p:animEffect transition="out" filter="wipe(right)">
                                      <p:cBhvr>
                                        <p:cTn id="23" dur="500"/>
                                        <p:tgtEl>
                                          <p:spTgt spid="23"/>
                                        </p:tgtEl>
                                      </p:cBhvr>
                                    </p:animEffect>
                                    <p:set>
                                      <p:cBhvr>
                                        <p:cTn id="24"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148510" y="2003582"/>
            <a:ext cx="3957981" cy="2520636"/>
            <a:chOff x="2178472" y="3605528"/>
            <a:chExt cx="5081940" cy="2520636"/>
          </a:xfrm>
        </p:grpSpPr>
        <p:sp>
          <p:nvSpPr>
            <p:cNvPr id="5" name="Rectangle 4"/>
            <p:cNvSpPr/>
            <p:nvPr/>
          </p:nvSpPr>
          <p:spPr>
            <a:xfrm>
              <a:off x="2178472" y="4600363"/>
              <a:ext cx="1667123" cy="54355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2400" dirty="0" err="1"/>
                <a:t>x</a:t>
              </a:r>
              <a:endParaRPr lang="en-US" sz="2400" dirty="0"/>
            </a:p>
          </p:txBody>
        </p:sp>
        <p:sp>
          <p:nvSpPr>
            <p:cNvPr id="6" name="Rectangle 5"/>
            <p:cNvSpPr/>
            <p:nvPr/>
          </p:nvSpPr>
          <p:spPr>
            <a:xfrm>
              <a:off x="5936839" y="4600363"/>
              <a:ext cx="1323573" cy="54355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2400" dirty="0"/>
                <a:t>y</a:t>
              </a:r>
              <a:r>
                <a:rPr lang="en-US" sz="2400" baseline="-25000" dirty="0"/>
                <a:t>3</a:t>
              </a:r>
            </a:p>
          </p:txBody>
        </p:sp>
        <p:sp>
          <p:nvSpPr>
            <p:cNvPr id="7" name="Rectangle 6"/>
            <p:cNvSpPr/>
            <p:nvPr/>
          </p:nvSpPr>
          <p:spPr>
            <a:xfrm>
              <a:off x="4077790" y="5582606"/>
              <a:ext cx="1323573" cy="54355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2400" dirty="0"/>
                <a:t>y</a:t>
              </a:r>
              <a:r>
                <a:rPr lang="en-US" sz="2400" baseline="-25000" dirty="0"/>
                <a:t>2</a:t>
              </a:r>
            </a:p>
          </p:txBody>
        </p:sp>
        <p:cxnSp>
          <p:nvCxnSpPr>
            <p:cNvPr id="8" name="Straight Arrow Connector 7"/>
            <p:cNvCxnSpPr>
              <a:stCxn id="5" idx="2"/>
              <a:endCxn id="7" idx="1"/>
            </p:cNvCxnSpPr>
            <p:nvPr/>
          </p:nvCxnSpPr>
          <p:spPr>
            <a:xfrm rot="16200000" flipH="1">
              <a:off x="3189680" y="4966275"/>
              <a:ext cx="710464" cy="1065756"/>
            </a:xfrm>
            <a:prstGeom prst="straightConnector1">
              <a:avLst/>
            </a:prstGeom>
            <a:ln w="38100" cmpd="sng">
              <a:headEnd type="none"/>
              <a:tailEnd type="triangle"/>
            </a:ln>
            <a:effectLst/>
          </p:spPr>
          <p:style>
            <a:lnRef idx="2">
              <a:schemeClr val="dk1"/>
            </a:lnRef>
            <a:fillRef idx="0">
              <a:schemeClr val="dk1"/>
            </a:fillRef>
            <a:effectRef idx="1">
              <a:schemeClr val="dk1"/>
            </a:effectRef>
            <a:fontRef idx="minor">
              <a:schemeClr val="tx1"/>
            </a:fontRef>
          </p:style>
        </p:cxnSp>
        <p:cxnSp>
          <p:nvCxnSpPr>
            <p:cNvPr id="9" name="Straight Arrow Connector 8"/>
            <p:cNvCxnSpPr>
              <a:stCxn id="7" idx="3"/>
              <a:endCxn id="6" idx="2"/>
            </p:cNvCxnSpPr>
            <p:nvPr/>
          </p:nvCxnSpPr>
          <p:spPr>
            <a:xfrm flipV="1">
              <a:off x="5401362" y="5143921"/>
              <a:ext cx="1197263" cy="710464"/>
            </a:xfrm>
            <a:prstGeom prst="straightConnector1">
              <a:avLst/>
            </a:prstGeom>
            <a:ln w="38100" cmpd="sng">
              <a:headEnd type="none"/>
              <a:tailEnd type="triangle"/>
            </a:ln>
            <a:effectLst/>
          </p:spPr>
          <p:style>
            <a:lnRef idx="2">
              <a:schemeClr val="dk1"/>
            </a:lnRef>
            <a:fillRef idx="0">
              <a:schemeClr val="dk1"/>
            </a:fillRef>
            <a:effectRef idx="1">
              <a:schemeClr val="dk1"/>
            </a:effectRef>
            <a:fontRef idx="minor">
              <a:schemeClr val="tx1"/>
            </a:fontRef>
          </p:style>
        </p:cxnSp>
        <p:sp>
          <p:nvSpPr>
            <p:cNvPr id="10" name="Rectangle 9"/>
            <p:cNvSpPr/>
            <p:nvPr/>
          </p:nvSpPr>
          <p:spPr>
            <a:xfrm>
              <a:off x="4077792" y="3605528"/>
              <a:ext cx="1323573" cy="54355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2400" dirty="0"/>
                <a:t>y</a:t>
              </a:r>
              <a:r>
                <a:rPr lang="en-US" sz="2400" baseline="-25000" dirty="0"/>
                <a:t>1</a:t>
              </a:r>
            </a:p>
          </p:txBody>
        </p:sp>
        <p:cxnSp>
          <p:nvCxnSpPr>
            <p:cNvPr id="11" name="Straight Arrow Connector 10"/>
            <p:cNvCxnSpPr>
              <a:stCxn id="5" idx="0"/>
              <a:endCxn id="10" idx="1"/>
            </p:cNvCxnSpPr>
            <p:nvPr/>
          </p:nvCxnSpPr>
          <p:spPr>
            <a:xfrm rot="5400000" flipH="1" flipV="1">
              <a:off x="3183385" y="3705956"/>
              <a:ext cx="723056" cy="1065759"/>
            </a:xfrm>
            <a:prstGeom prst="straightConnector1">
              <a:avLst/>
            </a:prstGeom>
            <a:ln w="38100" cmpd="sng">
              <a:headEnd type="none"/>
              <a:tailEnd type="triangle"/>
            </a:ln>
            <a:effectLst/>
          </p:spPr>
          <p:style>
            <a:lnRef idx="2">
              <a:schemeClr val="dk1"/>
            </a:lnRef>
            <a:fillRef idx="0">
              <a:schemeClr val="dk1"/>
            </a:fillRef>
            <a:effectRef idx="1">
              <a:schemeClr val="dk1"/>
            </a:effectRef>
            <a:fontRef idx="minor">
              <a:schemeClr val="tx1"/>
            </a:fontRef>
          </p:style>
        </p:cxnSp>
        <p:cxnSp>
          <p:nvCxnSpPr>
            <p:cNvPr id="12" name="Straight Arrow Connector 11"/>
            <p:cNvCxnSpPr>
              <a:stCxn id="10" idx="3"/>
              <a:endCxn id="6" idx="0"/>
            </p:cNvCxnSpPr>
            <p:nvPr/>
          </p:nvCxnSpPr>
          <p:spPr>
            <a:xfrm>
              <a:off x="5401365" y="3877307"/>
              <a:ext cx="1197261" cy="723056"/>
            </a:xfrm>
            <a:prstGeom prst="straightConnector1">
              <a:avLst/>
            </a:prstGeom>
            <a:ln w="38100" cmpd="sng">
              <a:headEnd type="none"/>
              <a:tailEnd type="triangle"/>
            </a:ln>
            <a:effectLst/>
          </p:spPr>
          <p:style>
            <a:lnRef idx="2">
              <a:schemeClr val="dk1"/>
            </a:lnRef>
            <a:fillRef idx="0">
              <a:schemeClr val="dk1"/>
            </a:fillRef>
            <a:effectRef idx="1">
              <a:schemeClr val="dk1"/>
            </a:effectRef>
            <a:fontRef idx="minor">
              <a:schemeClr val="tx1"/>
            </a:fontRef>
          </p:style>
        </p:cxnSp>
      </p:grpSp>
      <p:cxnSp>
        <p:nvCxnSpPr>
          <p:cNvPr id="13" name="Straight Arrow Connector 12"/>
          <p:cNvCxnSpPr>
            <a:stCxn id="7" idx="0"/>
            <a:endCxn id="10" idx="2"/>
          </p:cNvCxnSpPr>
          <p:nvPr/>
        </p:nvCxnSpPr>
        <p:spPr>
          <a:xfrm flipV="1">
            <a:off x="4143181" y="2547140"/>
            <a:ext cx="2" cy="1433520"/>
          </a:xfrm>
          <a:prstGeom prst="straightConnector1">
            <a:avLst/>
          </a:prstGeom>
          <a:ln w="38100" cmpd="sng">
            <a:solidFill>
              <a:srgbClr val="FF0000"/>
            </a:solidFill>
            <a:headEnd type="none" w="med" len="med"/>
            <a:tailEnd type="triangle" w="med" len="med"/>
          </a:ln>
          <a:effectLst/>
        </p:spPr>
        <p:style>
          <a:lnRef idx="2">
            <a:schemeClr val="dk1"/>
          </a:lnRef>
          <a:fillRef idx="0">
            <a:schemeClr val="dk1"/>
          </a:fillRef>
          <a:effectRef idx="1">
            <a:schemeClr val="dk1"/>
          </a:effectRef>
          <a:fontRef idx="minor">
            <a:schemeClr val="tx1"/>
          </a:fontRef>
        </p:style>
      </p:cxnSp>
      <p:cxnSp>
        <p:nvCxnSpPr>
          <p:cNvPr id="16" name="Straight Arrow Connector 15"/>
          <p:cNvCxnSpPr>
            <a:stCxn id="5" idx="3"/>
            <a:endCxn id="6" idx="1"/>
          </p:cNvCxnSpPr>
          <p:nvPr/>
        </p:nvCxnSpPr>
        <p:spPr>
          <a:xfrm>
            <a:off x="3446920" y="3270196"/>
            <a:ext cx="1628729" cy="0"/>
          </a:xfrm>
          <a:prstGeom prst="straightConnector1">
            <a:avLst/>
          </a:prstGeom>
          <a:ln w="38100" cmpd="sng">
            <a:solidFill>
              <a:srgbClr val="FF0000"/>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Rectangle 2"/>
          <p:cNvSpPr/>
          <p:nvPr/>
        </p:nvSpPr>
        <p:spPr>
          <a:xfrm>
            <a:off x="6523534" y="1495261"/>
            <a:ext cx="3890466" cy="4093428"/>
          </a:xfrm>
          <a:prstGeom prst="rect">
            <a:avLst/>
          </a:prstGeom>
        </p:spPr>
        <p:txBody>
          <a:bodyPr wrap="square">
            <a:spAutoFit/>
          </a:bodyPr>
          <a:lstStyle/>
          <a:p>
            <a:pPr marL="285750" indent="-285750">
              <a:buFont typeface="Arial" panose="020B0604020202020204" pitchFamily="34" charset="0"/>
              <a:buChar char="•"/>
            </a:pPr>
            <a:r>
              <a:rPr lang="en-US" sz="2600" dirty="0"/>
              <a:t>Concept from Graph Theory</a:t>
            </a:r>
          </a:p>
          <a:p>
            <a:pPr marL="285750" indent="-285750">
              <a:buFont typeface="Arial" panose="020B0604020202020204" pitchFamily="34" charset="0"/>
              <a:buChar char="•"/>
            </a:pPr>
            <a:endParaRPr lang="en-US" sz="2600" dirty="0"/>
          </a:p>
          <a:p>
            <a:pPr marL="285750" indent="-285750">
              <a:buFont typeface="Arial" panose="020B0604020202020204" pitchFamily="34" charset="0"/>
              <a:buChar char="•"/>
            </a:pPr>
            <a:r>
              <a:rPr lang="en-US" sz="2600" dirty="0"/>
              <a:t>Two nodes are d-separated if they are </a:t>
            </a:r>
            <a:r>
              <a:rPr lang="en-US" sz="2600" i="1" dirty="0"/>
              <a:t>conditionally independent</a:t>
            </a:r>
            <a:r>
              <a:rPr lang="en-US" sz="2600" dirty="0"/>
              <a:t> e.g., the effect of </a:t>
            </a:r>
            <a:r>
              <a:rPr lang="en-US" sz="2600" i="1" dirty="0"/>
              <a:t>x</a:t>
            </a:r>
            <a:r>
              <a:rPr lang="en-US" sz="2600" dirty="0"/>
              <a:t> on </a:t>
            </a:r>
            <a:r>
              <a:rPr lang="en-US" sz="2600" i="1" dirty="0"/>
              <a:t>y</a:t>
            </a:r>
            <a:r>
              <a:rPr lang="en-US" sz="2600" i="1" baseline="-25000" dirty="0"/>
              <a:t>3</a:t>
            </a:r>
            <a:r>
              <a:rPr lang="en-US" sz="2600" dirty="0"/>
              <a:t> is zero conditioning on the influences of </a:t>
            </a:r>
            <a:r>
              <a:rPr lang="en-US" sz="2600" i="1" dirty="0"/>
              <a:t>y</a:t>
            </a:r>
            <a:r>
              <a:rPr lang="en-US" sz="2600" i="1" baseline="-25000" dirty="0"/>
              <a:t>1</a:t>
            </a:r>
            <a:r>
              <a:rPr lang="en-US" sz="2600" i="1" dirty="0"/>
              <a:t> </a:t>
            </a:r>
            <a:r>
              <a:rPr lang="en-US" sz="2600" dirty="0"/>
              <a:t>and </a:t>
            </a:r>
            <a:r>
              <a:rPr lang="en-US" sz="2600" i="1" dirty="0"/>
              <a:t>y</a:t>
            </a:r>
            <a:r>
              <a:rPr lang="en-US" sz="2600" i="1" baseline="-25000" dirty="0"/>
              <a:t>2</a:t>
            </a:r>
          </a:p>
        </p:txBody>
      </p:sp>
      <p:sp>
        <p:nvSpPr>
          <p:cNvPr id="15" name="Title 14">
            <a:extLst>
              <a:ext uri="{FF2B5EF4-FFF2-40B4-BE49-F238E27FC236}">
                <a16:creationId xmlns:a16="http://schemas.microsoft.com/office/drawing/2014/main" id="{91484B83-BFFB-BB7C-C1E4-B184913968B2}"/>
              </a:ext>
            </a:extLst>
          </p:cNvPr>
          <p:cNvSpPr>
            <a:spLocks noGrp="1"/>
          </p:cNvSpPr>
          <p:nvPr>
            <p:ph type="title"/>
          </p:nvPr>
        </p:nvSpPr>
        <p:spPr>
          <a:xfrm>
            <a:off x="333270" y="122015"/>
            <a:ext cx="10515600" cy="1325563"/>
          </a:xfrm>
        </p:spPr>
        <p:txBody>
          <a:bodyPr/>
          <a:lstStyle/>
          <a:p>
            <a:r>
              <a:rPr lang="en-US" dirty="0"/>
              <a:t>Conditional Independence (Directed Separation)</a:t>
            </a:r>
          </a:p>
        </p:txBody>
      </p:sp>
      <p:sp>
        <p:nvSpPr>
          <p:cNvPr id="18" name="TextBox 17">
            <a:extLst>
              <a:ext uri="{FF2B5EF4-FFF2-40B4-BE49-F238E27FC236}">
                <a16:creationId xmlns:a16="http://schemas.microsoft.com/office/drawing/2014/main" id="{03CF964C-3727-0FA9-63FA-AEC43392084D}"/>
              </a:ext>
            </a:extLst>
          </p:cNvPr>
          <p:cNvSpPr txBox="1"/>
          <p:nvPr/>
        </p:nvSpPr>
        <p:spPr>
          <a:xfrm>
            <a:off x="2542242" y="5894545"/>
            <a:ext cx="6097656" cy="646331"/>
          </a:xfrm>
          <a:prstGeom prst="rect">
            <a:avLst/>
          </a:prstGeom>
          <a:noFill/>
        </p:spPr>
        <p:txBody>
          <a:bodyPr wrap="square">
            <a:spAutoFit/>
          </a:bodyPr>
          <a:lstStyle/>
          <a:p>
            <a:pPr algn="ctr"/>
            <a:r>
              <a:rPr lang="en-US" sz="3600" dirty="0"/>
              <a:t> x ⊥ y3 | y1, y2</a:t>
            </a:r>
          </a:p>
        </p:txBody>
      </p:sp>
    </p:spTree>
    <p:extLst>
      <p:ext uri="{BB962C8B-B14F-4D97-AF65-F5344CB8AC3E}">
        <p14:creationId xmlns:p14="http://schemas.microsoft.com/office/powerpoint/2010/main" val="2559616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99AFBB-DA91-F049-9C47-8C1A2E8F7F9D}"/>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D1DA8177-4C2B-F620-2895-A99265680D2B}"/>
              </a:ext>
            </a:extLst>
          </p:cNvPr>
          <p:cNvSpPr txBox="1"/>
          <p:nvPr/>
        </p:nvSpPr>
        <p:spPr>
          <a:xfrm>
            <a:off x="4781446" y="3594576"/>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A6672B27-1556-CD04-6385-86C8CCACCC4E}"/>
              </a:ext>
            </a:extLst>
          </p:cNvPr>
          <p:cNvSpPr txBox="1"/>
          <p:nvPr/>
        </p:nvSpPr>
        <p:spPr>
          <a:xfrm>
            <a:off x="6132257" y="5151691"/>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326BB1E5-EFC6-5C36-E398-4C50CF1EF0F6}"/>
              </a:ext>
            </a:extLst>
          </p:cNvPr>
          <p:cNvSpPr txBox="1"/>
          <p:nvPr/>
        </p:nvSpPr>
        <p:spPr>
          <a:xfrm>
            <a:off x="4696199" y="1879850"/>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9EC34EAD-C3EB-D09B-863F-894427DE6426}"/>
              </a:ext>
            </a:extLst>
          </p:cNvPr>
          <p:cNvCxnSpPr>
            <a:stCxn id="8" idx="2"/>
            <a:endCxn id="6" idx="0"/>
          </p:cNvCxnSpPr>
          <p:nvPr/>
        </p:nvCxnSpPr>
        <p:spPr>
          <a:xfrm flipH="1">
            <a:off x="5122950" y="2279960"/>
            <a:ext cx="1" cy="131461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E67E2A3D-8279-0452-3EBB-CE974CAB1618}"/>
              </a:ext>
            </a:extLst>
          </p:cNvPr>
          <p:cNvCxnSpPr>
            <a:cxnSpLocks/>
            <a:stCxn id="8" idx="2"/>
            <a:endCxn id="11" idx="0"/>
          </p:cNvCxnSpPr>
          <p:nvPr/>
        </p:nvCxnSpPr>
        <p:spPr>
          <a:xfrm>
            <a:off x="5122951" y="2279961"/>
            <a:ext cx="1785257" cy="135122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8E08957D-B4CF-A933-F9F0-CA9937CDC41A}"/>
              </a:ext>
            </a:extLst>
          </p:cNvPr>
          <p:cNvSpPr txBox="1"/>
          <p:nvPr/>
        </p:nvSpPr>
        <p:spPr>
          <a:xfrm>
            <a:off x="6561638" y="3631187"/>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2D9045DB-2D99-AF15-3DD7-30D5973A76C1}"/>
              </a:ext>
            </a:extLst>
          </p:cNvPr>
          <p:cNvCxnSpPr>
            <a:cxnSpLocks/>
            <a:stCxn id="6" idx="3"/>
            <a:endCxn id="11" idx="1"/>
          </p:cNvCxnSpPr>
          <p:nvPr/>
        </p:nvCxnSpPr>
        <p:spPr>
          <a:xfrm>
            <a:off x="5464452" y="3794631"/>
            <a:ext cx="1097186" cy="2122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B3C29949-9B3C-8EDB-2F57-CA20E14E0B11}"/>
              </a:ext>
            </a:extLst>
          </p:cNvPr>
          <p:cNvCxnSpPr>
            <a:cxnSpLocks/>
            <a:stCxn id="11" idx="2"/>
            <a:endCxn id="7" idx="0"/>
          </p:cNvCxnSpPr>
          <p:nvPr/>
        </p:nvCxnSpPr>
        <p:spPr>
          <a:xfrm>
            <a:off x="6908207" y="4000519"/>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E6E527AD-4B9F-D38F-90FD-A3030689FE3A}"/>
              </a:ext>
            </a:extLst>
          </p:cNvPr>
          <p:cNvSpPr>
            <a:spLocks noGrp="1"/>
          </p:cNvSpPr>
          <p:nvPr>
            <p:ph type="title"/>
          </p:nvPr>
        </p:nvSpPr>
        <p:spPr>
          <a:xfrm>
            <a:off x="119269" y="115917"/>
            <a:ext cx="11244470" cy="1325563"/>
          </a:xfrm>
        </p:spPr>
        <p:txBody>
          <a:bodyPr/>
          <a:lstStyle/>
          <a:p>
            <a:r>
              <a:rPr lang="en-US" dirty="0"/>
              <a:t>What are the Conditional Independence Relationships Here?</a:t>
            </a:r>
          </a:p>
        </p:txBody>
      </p:sp>
      <p:grpSp>
        <p:nvGrpSpPr>
          <p:cNvPr id="29" name="Group 28">
            <a:extLst>
              <a:ext uri="{FF2B5EF4-FFF2-40B4-BE49-F238E27FC236}">
                <a16:creationId xmlns:a16="http://schemas.microsoft.com/office/drawing/2014/main" id="{AE58E2D5-F0DF-D569-D6EC-81559CDF40A4}"/>
              </a:ext>
            </a:extLst>
          </p:cNvPr>
          <p:cNvGrpSpPr/>
          <p:nvPr/>
        </p:nvGrpSpPr>
        <p:grpSpPr>
          <a:xfrm>
            <a:off x="7875837" y="4933367"/>
            <a:ext cx="2122153" cy="1236868"/>
            <a:chOff x="6485448" y="5003420"/>
            <a:chExt cx="2122153" cy="1236868"/>
          </a:xfrm>
        </p:grpSpPr>
        <p:sp>
          <p:nvSpPr>
            <p:cNvPr id="30" name="AutoShape 32">
              <a:extLst>
                <a:ext uri="{FF2B5EF4-FFF2-40B4-BE49-F238E27FC236}">
                  <a16:creationId xmlns:a16="http://schemas.microsoft.com/office/drawing/2014/main" id="{5AE70ACF-6525-D0F2-58D3-9F854435FC13}"/>
                </a:ext>
              </a:extLst>
            </p:cNvPr>
            <p:cNvSpPr>
              <a:spLocks noChangeArrowheads="1"/>
            </p:cNvSpPr>
            <p:nvPr/>
          </p:nvSpPr>
          <p:spPr bwMode="auto">
            <a:xfrm>
              <a:off x="6802948" y="5737946"/>
              <a:ext cx="533400" cy="457200"/>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33">
              <a:extLst>
                <a:ext uri="{FF2B5EF4-FFF2-40B4-BE49-F238E27FC236}">
                  <a16:creationId xmlns:a16="http://schemas.microsoft.com/office/drawing/2014/main" id="{9CF03E3E-34DD-7BBB-C86B-477FECCCEED1}"/>
                </a:ext>
              </a:extLst>
            </p:cNvPr>
            <p:cNvSpPr>
              <a:spLocks noChangeArrowheads="1"/>
            </p:cNvSpPr>
            <p:nvPr/>
          </p:nvSpPr>
          <p:spPr bwMode="auto">
            <a:xfrm>
              <a:off x="7693201" y="5478288"/>
              <a:ext cx="914400" cy="762000"/>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 name="Group 141">
              <a:extLst>
                <a:ext uri="{FF2B5EF4-FFF2-40B4-BE49-F238E27FC236}">
                  <a16:creationId xmlns:a16="http://schemas.microsoft.com/office/drawing/2014/main" id="{7CD30356-2CF8-50F6-393B-CE5D8A105CE4}"/>
                </a:ext>
              </a:extLst>
            </p:cNvPr>
            <p:cNvGrpSpPr>
              <a:grpSpLocks/>
            </p:cNvGrpSpPr>
            <p:nvPr/>
          </p:nvGrpSpPr>
          <p:grpSpPr bwMode="auto">
            <a:xfrm>
              <a:off x="6485448" y="5003420"/>
              <a:ext cx="850900" cy="692150"/>
              <a:chOff x="2304" y="1104"/>
              <a:chExt cx="536" cy="436"/>
            </a:xfrm>
          </p:grpSpPr>
          <p:sp>
            <p:nvSpPr>
              <p:cNvPr id="40" name="AutoShape 133">
                <a:extLst>
                  <a:ext uri="{FF2B5EF4-FFF2-40B4-BE49-F238E27FC236}">
                    <a16:creationId xmlns:a16="http://schemas.microsoft.com/office/drawing/2014/main" id="{620AA0A5-EE2F-2395-F8D2-85FA3E88E16D}"/>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 name="Group 105">
                <a:extLst>
                  <a:ext uri="{FF2B5EF4-FFF2-40B4-BE49-F238E27FC236}">
                    <a16:creationId xmlns:a16="http://schemas.microsoft.com/office/drawing/2014/main" id="{C3424E81-FD29-5ED7-E99C-2BB9DB395742}"/>
                  </a:ext>
                </a:extLst>
              </p:cNvPr>
              <p:cNvGrpSpPr>
                <a:grpSpLocks/>
              </p:cNvGrpSpPr>
              <p:nvPr/>
            </p:nvGrpSpPr>
            <p:grpSpPr bwMode="auto">
              <a:xfrm>
                <a:off x="2488" y="1104"/>
                <a:ext cx="48" cy="144"/>
                <a:chOff x="1200" y="912"/>
                <a:chExt cx="48" cy="144"/>
              </a:xfrm>
            </p:grpSpPr>
            <p:sp>
              <p:nvSpPr>
                <p:cNvPr id="65" name="Oval 106">
                  <a:extLst>
                    <a:ext uri="{FF2B5EF4-FFF2-40B4-BE49-F238E27FC236}">
                      <a16:creationId xmlns:a16="http://schemas.microsoft.com/office/drawing/2014/main" id="{5CF0ED1C-6D4B-0BAB-AD05-B972D1190204}"/>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107">
                  <a:extLst>
                    <a:ext uri="{FF2B5EF4-FFF2-40B4-BE49-F238E27FC236}">
                      <a16:creationId xmlns:a16="http://schemas.microsoft.com/office/drawing/2014/main" id="{173BBC52-018A-62CE-4A93-C487BBA5B550}"/>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 name="Group 108">
                <a:extLst>
                  <a:ext uri="{FF2B5EF4-FFF2-40B4-BE49-F238E27FC236}">
                    <a16:creationId xmlns:a16="http://schemas.microsoft.com/office/drawing/2014/main" id="{4B4D0C5A-48B9-DD27-C4F1-5BEA37DEE951}"/>
                  </a:ext>
                </a:extLst>
              </p:cNvPr>
              <p:cNvGrpSpPr>
                <a:grpSpLocks/>
              </p:cNvGrpSpPr>
              <p:nvPr/>
            </p:nvGrpSpPr>
            <p:grpSpPr bwMode="auto">
              <a:xfrm>
                <a:off x="2632" y="1104"/>
                <a:ext cx="48" cy="144"/>
                <a:chOff x="1200" y="912"/>
                <a:chExt cx="48" cy="144"/>
              </a:xfrm>
            </p:grpSpPr>
            <p:sp>
              <p:nvSpPr>
                <p:cNvPr id="63" name="Oval 109">
                  <a:extLst>
                    <a:ext uri="{FF2B5EF4-FFF2-40B4-BE49-F238E27FC236}">
                      <a16:creationId xmlns:a16="http://schemas.microsoft.com/office/drawing/2014/main" id="{AA1D8294-97A0-768B-A442-C97525DAA09F}"/>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110">
                  <a:extLst>
                    <a:ext uri="{FF2B5EF4-FFF2-40B4-BE49-F238E27FC236}">
                      <a16:creationId xmlns:a16="http://schemas.microsoft.com/office/drawing/2014/main" id="{E804E5E7-0119-CA95-4777-C5D55691C7F3}"/>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 name="Group 111">
                <a:extLst>
                  <a:ext uri="{FF2B5EF4-FFF2-40B4-BE49-F238E27FC236}">
                    <a16:creationId xmlns:a16="http://schemas.microsoft.com/office/drawing/2014/main" id="{E3A3D6B7-3DC2-3F2F-418E-CE6B718485F9}"/>
                  </a:ext>
                </a:extLst>
              </p:cNvPr>
              <p:cNvGrpSpPr>
                <a:grpSpLocks/>
              </p:cNvGrpSpPr>
              <p:nvPr/>
            </p:nvGrpSpPr>
            <p:grpSpPr bwMode="auto">
              <a:xfrm>
                <a:off x="2688" y="1212"/>
                <a:ext cx="152" cy="132"/>
                <a:chOff x="672" y="1020"/>
                <a:chExt cx="152" cy="132"/>
              </a:xfrm>
            </p:grpSpPr>
            <p:sp>
              <p:nvSpPr>
                <p:cNvPr id="58" name="Line 112">
                  <a:extLst>
                    <a:ext uri="{FF2B5EF4-FFF2-40B4-BE49-F238E27FC236}">
                      <a16:creationId xmlns:a16="http://schemas.microsoft.com/office/drawing/2014/main" id="{E6E48322-4D72-8E5B-EA7F-7AAFA6989D6A}"/>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113">
                  <a:extLst>
                    <a:ext uri="{FF2B5EF4-FFF2-40B4-BE49-F238E27FC236}">
                      <a16:creationId xmlns:a16="http://schemas.microsoft.com/office/drawing/2014/main" id="{A7D82D35-B798-331A-33D8-72BCD8661976}"/>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0" name="Group 114">
                  <a:extLst>
                    <a:ext uri="{FF2B5EF4-FFF2-40B4-BE49-F238E27FC236}">
                      <a16:creationId xmlns:a16="http://schemas.microsoft.com/office/drawing/2014/main" id="{6FA6D123-1E4E-0871-5B20-D6A2A8CC6D54}"/>
                    </a:ext>
                  </a:extLst>
                </p:cNvPr>
                <p:cNvGrpSpPr>
                  <a:grpSpLocks/>
                </p:cNvGrpSpPr>
                <p:nvPr/>
              </p:nvGrpSpPr>
              <p:grpSpPr bwMode="auto">
                <a:xfrm>
                  <a:off x="680" y="1020"/>
                  <a:ext cx="144" cy="96"/>
                  <a:chOff x="680" y="1020"/>
                  <a:chExt cx="144" cy="96"/>
                </a:xfrm>
              </p:grpSpPr>
              <p:sp>
                <p:nvSpPr>
                  <p:cNvPr id="61" name="Line 115">
                    <a:extLst>
                      <a:ext uri="{FF2B5EF4-FFF2-40B4-BE49-F238E27FC236}">
                        <a16:creationId xmlns:a16="http://schemas.microsoft.com/office/drawing/2014/main" id="{30CDFD41-1C57-70CA-D9AA-730B3B0161DF}"/>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116">
                    <a:extLst>
                      <a:ext uri="{FF2B5EF4-FFF2-40B4-BE49-F238E27FC236}">
                        <a16:creationId xmlns:a16="http://schemas.microsoft.com/office/drawing/2014/main" id="{2408BC8F-E746-80D9-70B8-C175CA16CAEE}"/>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4" name="Group 121">
                <a:extLst>
                  <a:ext uri="{FF2B5EF4-FFF2-40B4-BE49-F238E27FC236}">
                    <a16:creationId xmlns:a16="http://schemas.microsoft.com/office/drawing/2014/main" id="{2E09D67D-0120-EB00-A164-B31EA357D252}"/>
                  </a:ext>
                </a:extLst>
              </p:cNvPr>
              <p:cNvGrpSpPr>
                <a:grpSpLocks/>
              </p:cNvGrpSpPr>
              <p:nvPr/>
            </p:nvGrpSpPr>
            <p:grpSpPr bwMode="auto">
              <a:xfrm flipH="1">
                <a:off x="2304" y="1212"/>
                <a:ext cx="152" cy="132"/>
                <a:chOff x="672" y="1020"/>
                <a:chExt cx="152" cy="132"/>
              </a:xfrm>
            </p:grpSpPr>
            <p:sp>
              <p:nvSpPr>
                <p:cNvPr id="53" name="Line 122">
                  <a:extLst>
                    <a:ext uri="{FF2B5EF4-FFF2-40B4-BE49-F238E27FC236}">
                      <a16:creationId xmlns:a16="http://schemas.microsoft.com/office/drawing/2014/main" id="{F6FCBD0D-5DBF-A784-0811-4D75DC2A4EBB}"/>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123">
                  <a:extLst>
                    <a:ext uri="{FF2B5EF4-FFF2-40B4-BE49-F238E27FC236}">
                      <a16:creationId xmlns:a16="http://schemas.microsoft.com/office/drawing/2014/main" id="{2C76172D-F9E0-0433-0360-A5342A6F8DEE}"/>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 name="Group 124">
                  <a:extLst>
                    <a:ext uri="{FF2B5EF4-FFF2-40B4-BE49-F238E27FC236}">
                      <a16:creationId xmlns:a16="http://schemas.microsoft.com/office/drawing/2014/main" id="{B5185B7E-6F02-4552-F606-F5B4D752ABAF}"/>
                    </a:ext>
                  </a:extLst>
                </p:cNvPr>
                <p:cNvGrpSpPr>
                  <a:grpSpLocks/>
                </p:cNvGrpSpPr>
                <p:nvPr/>
              </p:nvGrpSpPr>
              <p:grpSpPr bwMode="auto">
                <a:xfrm>
                  <a:off x="680" y="1020"/>
                  <a:ext cx="144" cy="96"/>
                  <a:chOff x="680" y="1020"/>
                  <a:chExt cx="144" cy="96"/>
                </a:xfrm>
              </p:grpSpPr>
              <p:sp>
                <p:nvSpPr>
                  <p:cNvPr id="56" name="Line 125">
                    <a:extLst>
                      <a:ext uri="{FF2B5EF4-FFF2-40B4-BE49-F238E27FC236}">
                        <a16:creationId xmlns:a16="http://schemas.microsoft.com/office/drawing/2014/main" id="{F5B982F4-1D7D-4E62-1FD8-9157DC2C7BB7}"/>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26">
                    <a:extLst>
                      <a:ext uri="{FF2B5EF4-FFF2-40B4-BE49-F238E27FC236}">
                        <a16:creationId xmlns:a16="http://schemas.microsoft.com/office/drawing/2014/main" id="{A081E8F7-7572-FA3A-BAB9-20C8DE4BBD37}"/>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5" name="Group 136">
                <a:extLst>
                  <a:ext uri="{FF2B5EF4-FFF2-40B4-BE49-F238E27FC236}">
                    <a16:creationId xmlns:a16="http://schemas.microsoft.com/office/drawing/2014/main" id="{099F23AD-78A2-E8F1-4F01-E59424D77E7F}"/>
                  </a:ext>
                </a:extLst>
              </p:cNvPr>
              <p:cNvGrpSpPr>
                <a:grpSpLocks/>
              </p:cNvGrpSpPr>
              <p:nvPr/>
            </p:nvGrpSpPr>
            <p:grpSpPr bwMode="auto">
              <a:xfrm>
                <a:off x="2400" y="1300"/>
                <a:ext cx="96" cy="240"/>
                <a:chOff x="2400" y="1296"/>
                <a:chExt cx="96" cy="240"/>
              </a:xfrm>
            </p:grpSpPr>
            <p:sp>
              <p:nvSpPr>
                <p:cNvPr id="50" name="Line 117">
                  <a:extLst>
                    <a:ext uri="{FF2B5EF4-FFF2-40B4-BE49-F238E27FC236}">
                      <a16:creationId xmlns:a16="http://schemas.microsoft.com/office/drawing/2014/main" id="{CCA7FCF2-1BE4-83BA-D29B-3C5119B0811C}"/>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134">
                  <a:extLst>
                    <a:ext uri="{FF2B5EF4-FFF2-40B4-BE49-F238E27FC236}">
                      <a16:creationId xmlns:a16="http://schemas.microsoft.com/office/drawing/2014/main" id="{B1205B7F-9614-68AC-27C2-E68F5F94E70F}"/>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135">
                  <a:extLst>
                    <a:ext uri="{FF2B5EF4-FFF2-40B4-BE49-F238E27FC236}">
                      <a16:creationId xmlns:a16="http://schemas.microsoft.com/office/drawing/2014/main" id="{E9E6BDEE-4DAA-511B-BD47-E5E18AA9F5D6}"/>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6" name="Group 137">
                <a:extLst>
                  <a:ext uri="{FF2B5EF4-FFF2-40B4-BE49-F238E27FC236}">
                    <a16:creationId xmlns:a16="http://schemas.microsoft.com/office/drawing/2014/main" id="{EA32ADD8-470F-1987-20F9-E4B50781185A}"/>
                  </a:ext>
                </a:extLst>
              </p:cNvPr>
              <p:cNvGrpSpPr>
                <a:grpSpLocks/>
              </p:cNvGrpSpPr>
              <p:nvPr/>
            </p:nvGrpSpPr>
            <p:grpSpPr bwMode="auto">
              <a:xfrm flipH="1">
                <a:off x="2640" y="1296"/>
                <a:ext cx="96" cy="240"/>
                <a:chOff x="2400" y="1296"/>
                <a:chExt cx="96" cy="240"/>
              </a:xfrm>
            </p:grpSpPr>
            <p:sp>
              <p:nvSpPr>
                <p:cNvPr id="47" name="Line 138">
                  <a:extLst>
                    <a:ext uri="{FF2B5EF4-FFF2-40B4-BE49-F238E27FC236}">
                      <a16:creationId xmlns:a16="http://schemas.microsoft.com/office/drawing/2014/main" id="{D8F1B501-DE0B-2437-E2F0-2FDEB50EE441}"/>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139">
                  <a:extLst>
                    <a:ext uri="{FF2B5EF4-FFF2-40B4-BE49-F238E27FC236}">
                      <a16:creationId xmlns:a16="http://schemas.microsoft.com/office/drawing/2014/main" id="{9E45B37E-1593-E2F1-51E1-525CC5F7BC10}"/>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40">
                  <a:extLst>
                    <a:ext uri="{FF2B5EF4-FFF2-40B4-BE49-F238E27FC236}">
                      <a16:creationId xmlns:a16="http://schemas.microsoft.com/office/drawing/2014/main" id="{9F05A3FC-2E3F-9863-C1AD-9CC83E158535}"/>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3" name="Group 142">
              <a:extLst>
                <a:ext uri="{FF2B5EF4-FFF2-40B4-BE49-F238E27FC236}">
                  <a16:creationId xmlns:a16="http://schemas.microsoft.com/office/drawing/2014/main" id="{81D0D29F-4A63-A3CC-8700-B8D811572079}"/>
                </a:ext>
              </a:extLst>
            </p:cNvPr>
            <p:cNvGrpSpPr>
              <a:grpSpLocks/>
            </p:cNvGrpSpPr>
            <p:nvPr/>
          </p:nvGrpSpPr>
          <p:grpSpPr bwMode="auto">
            <a:xfrm>
              <a:off x="7844451" y="5132007"/>
              <a:ext cx="304800" cy="290513"/>
              <a:chOff x="1776" y="2256"/>
              <a:chExt cx="288" cy="279"/>
            </a:xfrm>
          </p:grpSpPr>
          <p:grpSp>
            <p:nvGrpSpPr>
              <p:cNvPr id="34" name="Group 143">
                <a:extLst>
                  <a:ext uri="{FF2B5EF4-FFF2-40B4-BE49-F238E27FC236}">
                    <a16:creationId xmlns:a16="http://schemas.microsoft.com/office/drawing/2014/main" id="{CDC532AF-EC3D-5C46-28ED-32F03BFB5AF7}"/>
                  </a:ext>
                </a:extLst>
              </p:cNvPr>
              <p:cNvGrpSpPr>
                <a:grpSpLocks/>
              </p:cNvGrpSpPr>
              <p:nvPr/>
            </p:nvGrpSpPr>
            <p:grpSpPr bwMode="auto">
              <a:xfrm>
                <a:off x="1824" y="2256"/>
                <a:ext cx="240" cy="279"/>
                <a:chOff x="1392" y="3408"/>
                <a:chExt cx="240" cy="279"/>
              </a:xfrm>
            </p:grpSpPr>
            <p:sp>
              <p:nvSpPr>
                <p:cNvPr id="37" name="Line 144">
                  <a:extLst>
                    <a:ext uri="{FF2B5EF4-FFF2-40B4-BE49-F238E27FC236}">
                      <a16:creationId xmlns:a16="http://schemas.microsoft.com/office/drawing/2014/main" id="{A620868B-C33F-7ED6-6C3A-D5D3AD36F1CE}"/>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Arc 145">
                  <a:extLst>
                    <a:ext uri="{FF2B5EF4-FFF2-40B4-BE49-F238E27FC236}">
                      <a16:creationId xmlns:a16="http://schemas.microsoft.com/office/drawing/2014/main" id="{1CF3D6A1-6A0B-B767-DF80-F36F3C96F9BA}"/>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46">
                  <a:extLst>
                    <a:ext uri="{FF2B5EF4-FFF2-40B4-BE49-F238E27FC236}">
                      <a16:creationId xmlns:a16="http://schemas.microsoft.com/office/drawing/2014/main" id="{B0B152D7-E772-FDAB-2938-5B37F280AD6C}"/>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 name="Arc 147">
                <a:extLst>
                  <a:ext uri="{FF2B5EF4-FFF2-40B4-BE49-F238E27FC236}">
                    <a16:creationId xmlns:a16="http://schemas.microsoft.com/office/drawing/2014/main" id="{9BBA34B5-27C4-0C9B-3C51-2D3D57D603C4}"/>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Arc 148">
                <a:extLst>
                  <a:ext uri="{FF2B5EF4-FFF2-40B4-BE49-F238E27FC236}">
                    <a16:creationId xmlns:a16="http://schemas.microsoft.com/office/drawing/2014/main" id="{D4429347-627E-D77C-3BCE-2DB7C76427A5}"/>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7" name="Group 66">
            <a:extLst>
              <a:ext uri="{FF2B5EF4-FFF2-40B4-BE49-F238E27FC236}">
                <a16:creationId xmlns:a16="http://schemas.microsoft.com/office/drawing/2014/main" id="{E57999A1-AF6B-A752-0732-6193A2C5F62F}"/>
              </a:ext>
            </a:extLst>
          </p:cNvPr>
          <p:cNvGrpSpPr/>
          <p:nvPr/>
        </p:nvGrpSpPr>
        <p:grpSpPr>
          <a:xfrm>
            <a:off x="2043214" y="1500060"/>
            <a:ext cx="2053157" cy="1559800"/>
            <a:chOff x="6346825" y="146200"/>
            <a:chExt cx="2737542" cy="2079733"/>
          </a:xfrm>
        </p:grpSpPr>
        <p:pic>
          <p:nvPicPr>
            <p:cNvPr id="68" name="Picture 2" descr="sea-waves-wallpaper">
              <a:extLst>
                <a:ext uri="{FF2B5EF4-FFF2-40B4-BE49-F238E27FC236}">
                  <a16:creationId xmlns:a16="http://schemas.microsoft.com/office/drawing/2014/main" id="{CB6A4367-361A-7D2A-5FAC-F4E0702CA48A}"/>
                </a:ext>
              </a:extLst>
            </p:cNvPr>
            <p:cNvPicPr>
              <a:picLocks noChangeAspect="1" noChangeArrowheads="1"/>
            </p:cNvPicPr>
            <p:nvPr/>
          </p:nvPicPr>
          <p:blipFill>
            <a:blip r:embed="rId2"/>
            <a:srcRect/>
            <a:stretch>
              <a:fillRect/>
            </a:stretch>
          </p:blipFill>
          <p:spPr bwMode="auto">
            <a:xfrm>
              <a:off x="6346825" y="146201"/>
              <a:ext cx="1283771" cy="963666"/>
            </a:xfrm>
            <a:prstGeom prst="rect">
              <a:avLst/>
            </a:prstGeom>
            <a:noFill/>
          </p:spPr>
        </p:pic>
        <p:pic>
          <p:nvPicPr>
            <p:cNvPr id="69" name="Picture 2" descr="sea-waves-wallpaper">
              <a:extLst>
                <a:ext uri="{FF2B5EF4-FFF2-40B4-BE49-F238E27FC236}">
                  <a16:creationId xmlns:a16="http://schemas.microsoft.com/office/drawing/2014/main" id="{565ACE79-70AD-9781-E4BC-74C58B6E93BC}"/>
                </a:ext>
              </a:extLst>
            </p:cNvPr>
            <p:cNvPicPr>
              <a:picLocks noChangeAspect="1" noChangeArrowheads="1"/>
            </p:cNvPicPr>
            <p:nvPr/>
          </p:nvPicPr>
          <p:blipFill>
            <a:blip r:embed="rId2"/>
            <a:srcRect/>
            <a:stretch>
              <a:fillRect/>
            </a:stretch>
          </p:blipFill>
          <p:spPr bwMode="auto">
            <a:xfrm>
              <a:off x="7800596" y="146200"/>
              <a:ext cx="1283771" cy="963666"/>
            </a:xfrm>
            <a:prstGeom prst="rect">
              <a:avLst/>
            </a:prstGeom>
            <a:noFill/>
          </p:spPr>
        </p:pic>
        <p:pic>
          <p:nvPicPr>
            <p:cNvPr id="70" name="Picture 2" descr="sea-waves-wallpaper">
              <a:extLst>
                <a:ext uri="{FF2B5EF4-FFF2-40B4-BE49-F238E27FC236}">
                  <a16:creationId xmlns:a16="http://schemas.microsoft.com/office/drawing/2014/main" id="{02E9CBD8-BE60-548A-5D44-2230C4368E0E}"/>
                </a:ext>
              </a:extLst>
            </p:cNvPr>
            <p:cNvPicPr>
              <a:picLocks noChangeAspect="1" noChangeArrowheads="1"/>
            </p:cNvPicPr>
            <p:nvPr/>
          </p:nvPicPr>
          <p:blipFill>
            <a:blip r:embed="rId2"/>
            <a:srcRect/>
            <a:stretch>
              <a:fillRect/>
            </a:stretch>
          </p:blipFill>
          <p:spPr bwMode="auto">
            <a:xfrm>
              <a:off x="6346825" y="1262267"/>
              <a:ext cx="1283771" cy="963666"/>
            </a:xfrm>
            <a:prstGeom prst="rect">
              <a:avLst/>
            </a:prstGeom>
            <a:noFill/>
          </p:spPr>
        </p:pic>
        <p:pic>
          <p:nvPicPr>
            <p:cNvPr id="71" name="Picture 2" descr="sea-waves-wallpaper">
              <a:extLst>
                <a:ext uri="{FF2B5EF4-FFF2-40B4-BE49-F238E27FC236}">
                  <a16:creationId xmlns:a16="http://schemas.microsoft.com/office/drawing/2014/main" id="{81C41DBF-1C1D-371F-7AB6-24574C046CF7}"/>
                </a:ext>
              </a:extLst>
            </p:cNvPr>
            <p:cNvPicPr>
              <a:picLocks noChangeAspect="1" noChangeArrowheads="1"/>
            </p:cNvPicPr>
            <p:nvPr/>
          </p:nvPicPr>
          <p:blipFill>
            <a:blip r:embed="rId2"/>
            <a:srcRect/>
            <a:stretch>
              <a:fillRect/>
            </a:stretch>
          </p:blipFill>
          <p:spPr bwMode="auto">
            <a:xfrm>
              <a:off x="7800596" y="1262267"/>
              <a:ext cx="1283771" cy="963666"/>
            </a:xfrm>
            <a:prstGeom prst="rect">
              <a:avLst/>
            </a:prstGeom>
            <a:noFill/>
          </p:spPr>
        </p:pic>
      </p:grpSp>
      <p:sp>
        <p:nvSpPr>
          <p:cNvPr id="2" name="TextBox 1">
            <a:extLst>
              <a:ext uri="{FF2B5EF4-FFF2-40B4-BE49-F238E27FC236}">
                <a16:creationId xmlns:a16="http://schemas.microsoft.com/office/drawing/2014/main" id="{6FD80C96-62C2-DC4B-071A-BDD9A1D309D5}"/>
              </a:ext>
            </a:extLst>
          </p:cNvPr>
          <p:cNvSpPr txBox="1"/>
          <p:nvPr/>
        </p:nvSpPr>
        <p:spPr>
          <a:xfrm>
            <a:off x="6744804" y="1711317"/>
            <a:ext cx="4973082" cy="1077218"/>
          </a:xfrm>
          <a:prstGeom prst="rect">
            <a:avLst/>
          </a:prstGeom>
          <a:noFill/>
        </p:spPr>
        <p:txBody>
          <a:bodyPr wrap="square">
            <a:spAutoFit/>
          </a:bodyPr>
          <a:lstStyle/>
          <a:p>
            <a:pPr marL="342900" indent="-342900">
              <a:buFont typeface="Arial" panose="020B0604020202020204" pitchFamily="34" charset="0"/>
              <a:buChar char="•"/>
            </a:pPr>
            <a:r>
              <a:rPr lang="en-US" sz="3200" dirty="0"/>
              <a:t> Waves ⊥ Inverts | Algae</a:t>
            </a:r>
          </a:p>
          <a:p>
            <a:pPr marL="342900" indent="-342900">
              <a:buFont typeface="Arial" panose="020B0604020202020204" pitchFamily="34" charset="0"/>
              <a:buChar char="•"/>
            </a:pPr>
            <a:r>
              <a:rPr lang="en-US" sz="3200" dirty="0"/>
              <a:t> Kelp ⊥ Inverts | Algae</a:t>
            </a:r>
          </a:p>
        </p:txBody>
      </p:sp>
    </p:spTree>
    <p:extLst>
      <p:ext uri="{BB962C8B-B14F-4D97-AF65-F5344CB8AC3E}">
        <p14:creationId xmlns:p14="http://schemas.microsoft.com/office/powerpoint/2010/main" val="3797596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433898-39E0-B9FD-9E63-9834C37D6FF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DC45C480-2937-5C12-2C0F-9BAC97089D98}"/>
              </a:ext>
            </a:extLst>
          </p:cNvPr>
          <p:cNvSpPr txBox="1"/>
          <p:nvPr/>
        </p:nvSpPr>
        <p:spPr>
          <a:xfrm>
            <a:off x="4781446" y="3594576"/>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27F0D663-E408-F97D-0A1A-55E4B8507D46}"/>
              </a:ext>
            </a:extLst>
          </p:cNvPr>
          <p:cNvSpPr txBox="1"/>
          <p:nvPr/>
        </p:nvSpPr>
        <p:spPr>
          <a:xfrm>
            <a:off x="6132257" y="5151691"/>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7C14BE32-8741-399B-A049-79CF3236D575}"/>
              </a:ext>
            </a:extLst>
          </p:cNvPr>
          <p:cNvSpPr txBox="1"/>
          <p:nvPr/>
        </p:nvSpPr>
        <p:spPr>
          <a:xfrm>
            <a:off x="4696199" y="1879850"/>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8935D72A-AFDE-7E08-A6C5-AAE98A9E22AF}"/>
              </a:ext>
            </a:extLst>
          </p:cNvPr>
          <p:cNvCxnSpPr>
            <a:stCxn id="8" idx="2"/>
            <a:endCxn id="6" idx="0"/>
          </p:cNvCxnSpPr>
          <p:nvPr/>
        </p:nvCxnSpPr>
        <p:spPr>
          <a:xfrm flipH="1">
            <a:off x="5122950" y="2279960"/>
            <a:ext cx="1" cy="131461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F705B22C-56D8-44C9-1840-39DE076BA9D4}"/>
              </a:ext>
            </a:extLst>
          </p:cNvPr>
          <p:cNvCxnSpPr>
            <a:cxnSpLocks/>
            <a:stCxn id="8" idx="2"/>
            <a:endCxn id="11" idx="0"/>
          </p:cNvCxnSpPr>
          <p:nvPr/>
        </p:nvCxnSpPr>
        <p:spPr>
          <a:xfrm>
            <a:off x="5122951" y="2279961"/>
            <a:ext cx="1785257" cy="135122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45EE341-C2AF-6DAB-8E55-E1D9587C8619}"/>
              </a:ext>
            </a:extLst>
          </p:cNvPr>
          <p:cNvSpPr txBox="1"/>
          <p:nvPr/>
        </p:nvSpPr>
        <p:spPr>
          <a:xfrm>
            <a:off x="6561638" y="3631187"/>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1B8BCBB6-9CC6-B7D5-D303-002A4440A89C}"/>
              </a:ext>
            </a:extLst>
          </p:cNvPr>
          <p:cNvCxnSpPr>
            <a:cxnSpLocks/>
            <a:stCxn id="6" idx="3"/>
            <a:endCxn id="11" idx="1"/>
          </p:cNvCxnSpPr>
          <p:nvPr/>
        </p:nvCxnSpPr>
        <p:spPr>
          <a:xfrm>
            <a:off x="5464452" y="3794631"/>
            <a:ext cx="1097186" cy="2122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6CFC0857-1A73-24E8-E64A-9706186E4F99}"/>
              </a:ext>
            </a:extLst>
          </p:cNvPr>
          <p:cNvCxnSpPr>
            <a:cxnSpLocks/>
            <a:stCxn id="11" idx="2"/>
            <a:endCxn id="7" idx="0"/>
          </p:cNvCxnSpPr>
          <p:nvPr/>
        </p:nvCxnSpPr>
        <p:spPr>
          <a:xfrm>
            <a:off x="6908207" y="4000519"/>
            <a:ext cx="0" cy="1151172"/>
          </a:xfrm>
          <a:prstGeom prst="straightConnector1">
            <a:avLst/>
          </a:prstGeom>
          <a:ln w="57150" cmpd="sng">
            <a:solidFill>
              <a:srgbClr val="FF0000"/>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F8880B27-50D3-A328-4755-BE02B49FE104}"/>
              </a:ext>
            </a:extLst>
          </p:cNvPr>
          <p:cNvSpPr>
            <a:spLocks noGrp="1"/>
          </p:cNvSpPr>
          <p:nvPr>
            <p:ph type="title"/>
          </p:nvPr>
        </p:nvSpPr>
        <p:spPr>
          <a:xfrm>
            <a:off x="119269" y="115917"/>
            <a:ext cx="11244470" cy="1325563"/>
          </a:xfrm>
        </p:spPr>
        <p:txBody>
          <a:bodyPr/>
          <a:lstStyle/>
          <a:p>
            <a:r>
              <a:rPr lang="en-US" dirty="0"/>
              <a:t>Should I Condition on Anything? NO! </a:t>
            </a:r>
          </a:p>
        </p:txBody>
      </p:sp>
      <p:grpSp>
        <p:nvGrpSpPr>
          <p:cNvPr id="29" name="Group 28">
            <a:extLst>
              <a:ext uri="{FF2B5EF4-FFF2-40B4-BE49-F238E27FC236}">
                <a16:creationId xmlns:a16="http://schemas.microsoft.com/office/drawing/2014/main" id="{961B74B3-8993-2106-130E-26DFFF194574}"/>
              </a:ext>
            </a:extLst>
          </p:cNvPr>
          <p:cNvGrpSpPr/>
          <p:nvPr/>
        </p:nvGrpSpPr>
        <p:grpSpPr>
          <a:xfrm>
            <a:off x="7875837" y="4933367"/>
            <a:ext cx="2122153" cy="1236868"/>
            <a:chOff x="6485448" y="5003420"/>
            <a:chExt cx="2122153" cy="1236868"/>
          </a:xfrm>
        </p:grpSpPr>
        <p:sp>
          <p:nvSpPr>
            <p:cNvPr id="30" name="AutoShape 32">
              <a:extLst>
                <a:ext uri="{FF2B5EF4-FFF2-40B4-BE49-F238E27FC236}">
                  <a16:creationId xmlns:a16="http://schemas.microsoft.com/office/drawing/2014/main" id="{5A00CBA2-0F6B-D671-C265-6786E21904BF}"/>
                </a:ext>
              </a:extLst>
            </p:cNvPr>
            <p:cNvSpPr>
              <a:spLocks noChangeArrowheads="1"/>
            </p:cNvSpPr>
            <p:nvPr/>
          </p:nvSpPr>
          <p:spPr bwMode="auto">
            <a:xfrm>
              <a:off x="6802948" y="5737946"/>
              <a:ext cx="533400" cy="457200"/>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33">
              <a:extLst>
                <a:ext uri="{FF2B5EF4-FFF2-40B4-BE49-F238E27FC236}">
                  <a16:creationId xmlns:a16="http://schemas.microsoft.com/office/drawing/2014/main" id="{D556398A-7826-1C2C-44B2-F69CD0624421}"/>
                </a:ext>
              </a:extLst>
            </p:cNvPr>
            <p:cNvSpPr>
              <a:spLocks noChangeArrowheads="1"/>
            </p:cNvSpPr>
            <p:nvPr/>
          </p:nvSpPr>
          <p:spPr bwMode="auto">
            <a:xfrm>
              <a:off x="7693201" y="5478288"/>
              <a:ext cx="914400" cy="762000"/>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 name="Group 141">
              <a:extLst>
                <a:ext uri="{FF2B5EF4-FFF2-40B4-BE49-F238E27FC236}">
                  <a16:creationId xmlns:a16="http://schemas.microsoft.com/office/drawing/2014/main" id="{5A03B4AC-6F80-C2EE-9713-82B421F6DA5F}"/>
                </a:ext>
              </a:extLst>
            </p:cNvPr>
            <p:cNvGrpSpPr>
              <a:grpSpLocks/>
            </p:cNvGrpSpPr>
            <p:nvPr/>
          </p:nvGrpSpPr>
          <p:grpSpPr bwMode="auto">
            <a:xfrm>
              <a:off x="6485448" y="5003420"/>
              <a:ext cx="850900" cy="692150"/>
              <a:chOff x="2304" y="1104"/>
              <a:chExt cx="536" cy="436"/>
            </a:xfrm>
          </p:grpSpPr>
          <p:sp>
            <p:nvSpPr>
              <p:cNvPr id="40" name="AutoShape 133">
                <a:extLst>
                  <a:ext uri="{FF2B5EF4-FFF2-40B4-BE49-F238E27FC236}">
                    <a16:creationId xmlns:a16="http://schemas.microsoft.com/office/drawing/2014/main" id="{DF40E427-2ADA-71BA-E9CA-5E579066CDCE}"/>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 name="Group 105">
                <a:extLst>
                  <a:ext uri="{FF2B5EF4-FFF2-40B4-BE49-F238E27FC236}">
                    <a16:creationId xmlns:a16="http://schemas.microsoft.com/office/drawing/2014/main" id="{74243056-195F-CF44-7BA5-4AF211898F38}"/>
                  </a:ext>
                </a:extLst>
              </p:cNvPr>
              <p:cNvGrpSpPr>
                <a:grpSpLocks/>
              </p:cNvGrpSpPr>
              <p:nvPr/>
            </p:nvGrpSpPr>
            <p:grpSpPr bwMode="auto">
              <a:xfrm>
                <a:off x="2488" y="1104"/>
                <a:ext cx="48" cy="144"/>
                <a:chOff x="1200" y="912"/>
                <a:chExt cx="48" cy="144"/>
              </a:xfrm>
            </p:grpSpPr>
            <p:sp>
              <p:nvSpPr>
                <p:cNvPr id="65" name="Oval 106">
                  <a:extLst>
                    <a:ext uri="{FF2B5EF4-FFF2-40B4-BE49-F238E27FC236}">
                      <a16:creationId xmlns:a16="http://schemas.microsoft.com/office/drawing/2014/main" id="{1514C39D-A655-AA03-B9CD-E4EF0A59C62D}"/>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107">
                  <a:extLst>
                    <a:ext uri="{FF2B5EF4-FFF2-40B4-BE49-F238E27FC236}">
                      <a16:creationId xmlns:a16="http://schemas.microsoft.com/office/drawing/2014/main" id="{3FC68F97-A61B-326E-ECA6-BA578962BB44}"/>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 name="Group 108">
                <a:extLst>
                  <a:ext uri="{FF2B5EF4-FFF2-40B4-BE49-F238E27FC236}">
                    <a16:creationId xmlns:a16="http://schemas.microsoft.com/office/drawing/2014/main" id="{F0243B50-4DC1-530F-A1FE-EAF0E729C0E7}"/>
                  </a:ext>
                </a:extLst>
              </p:cNvPr>
              <p:cNvGrpSpPr>
                <a:grpSpLocks/>
              </p:cNvGrpSpPr>
              <p:nvPr/>
            </p:nvGrpSpPr>
            <p:grpSpPr bwMode="auto">
              <a:xfrm>
                <a:off x="2632" y="1104"/>
                <a:ext cx="48" cy="144"/>
                <a:chOff x="1200" y="912"/>
                <a:chExt cx="48" cy="144"/>
              </a:xfrm>
            </p:grpSpPr>
            <p:sp>
              <p:nvSpPr>
                <p:cNvPr id="63" name="Oval 109">
                  <a:extLst>
                    <a:ext uri="{FF2B5EF4-FFF2-40B4-BE49-F238E27FC236}">
                      <a16:creationId xmlns:a16="http://schemas.microsoft.com/office/drawing/2014/main" id="{5EC7F976-B6C0-6DCE-A559-8F7AE8AB461C}"/>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110">
                  <a:extLst>
                    <a:ext uri="{FF2B5EF4-FFF2-40B4-BE49-F238E27FC236}">
                      <a16:creationId xmlns:a16="http://schemas.microsoft.com/office/drawing/2014/main" id="{C7425C96-AC1B-8317-8517-BE8F22223B4F}"/>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 name="Group 111">
                <a:extLst>
                  <a:ext uri="{FF2B5EF4-FFF2-40B4-BE49-F238E27FC236}">
                    <a16:creationId xmlns:a16="http://schemas.microsoft.com/office/drawing/2014/main" id="{1399C99F-6486-217D-1CB8-C23C9B9A4196}"/>
                  </a:ext>
                </a:extLst>
              </p:cNvPr>
              <p:cNvGrpSpPr>
                <a:grpSpLocks/>
              </p:cNvGrpSpPr>
              <p:nvPr/>
            </p:nvGrpSpPr>
            <p:grpSpPr bwMode="auto">
              <a:xfrm>
                <a:off x="2688" y="1212"/>
                <a:ext cx="152" cy="132"/>
                <a:chOff x="672" y="1020"/>
                <a:chExt cx="152" cy="132"/>
              </a:xfrm>
            </p:grpSpPr>
            <p:sp>
              <p:nvSpPr>
                <p:cNvPr id="58" name="Line 112">
                  <a:extLst>
                    <a:ext uri="{FF2B5EF4-FFF2-40B4-BE49-F238E27FC236}">
                      <a16:creationId xmlns:a16="http://schemas.microsoft.com/office/drawing/2014/main" id="{641EA517-B504-154A-5E11-874B9FD75831}"/>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113">
                  <a:extLst>
                    <a:ext uri="{FF2B5EF4-FFF2-40B4-BE49-F238E27FC236}">
                      <a16:creationId xmlns:a16="http://schemas.microsoft.com/office/drawing/2014/main" id="{6C8BFC4F-6F0D-88CA-FB20-EF0047855978}"/>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0" name="Group 114">
                  <a:extLst>
                    <a:ext uri="{FF2B5EF4-FFF2-40B4-BE49-F238E27FC236}">
                      <a16:creationId xmlns:a16="http://schemas.microsoft.com/office/drawing/2014/main" id="{B01118F8-78BF-4218-C65E-16A329CC3642}"/>
                    </a:ext>
                  </a:extLst>
                </p:cNvPr>
                <p:cNvGrpSpPr>
                  <a:grpSpLocks/>
                </p:cNvGrpSpPr>
                <p:nvPr/>
              </p:nvGrpSpPr>
              <p:grpSpPr bwMode="auto">
                <a:xfrm>
                  <a:off x="680" y="1020"/>
                  <a:ext cx="144" cy="96"/>
                  <a:chOff x="680" y="1020"/>
                  <a:chExt cx="144" cy="96"/>
                </a:xfrm>
              </p:grpSpPr>
              <p:sp>
                <p:nvSpPr>
                  <p:cNvPr id="61" name="Line 115">
                    <a:extLst>
                      <a:ext uri="{FF2B5EF4-FFF2-40B4-BE49-F238E27FC236}">
                        <a16:creationId xmlns:a16="http://schemas.microsoft.com/office/drawing/2014/main" id="{FB06BB19-BC3F-DA9C-ECF8-1977E07D3132}"/>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116">
                    <a:extLst>
                      <a:ext uri="{FF2B5EF4-FFF2-40B4-BE49-F238E27FC236}">
                        <a16:creationId xmlns:a16="http://schemas.microsoft.com/office/drawing/2014/main" id="{323A15F8-80CE-5463-E5C9-95077FCFBA6F}"/>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4" name="Group 121">
                <a:extLst>
                  <a:ext uri="{FF2B5EF4-FFF2-40B4-BE49-F238E27FC236}">
                    <a16:creationId xmlns:a16="http://schemas.microsoft.com/office/drawing/2014/main" id="{14E75C45-C3E7-221D-B2BE-F31328057FD7}"/>
                  </a:ext>
                </a:extLst>
              </p:cNvPr>
              <p:cNvGrpSpPr>
                <a:grpSpLocks/>
              </p:cNvGrpSpPr>
              <p:nvPr/>
            </p:nvGrpSpPr>
            <p:grpSpPr bwMode="auto">
              <a:xfrm flipH="1">
                <a:off x="2304" y="1212"/>
                <a:ext cx="152" cy="132"/>
                <a:chOff x="672" y="1020"/>
                <a:chExt cx="152" cy="132"/>
              </a:xfrm>
            </p:grpSpPr>
            <p:sp>
              <p:nvSpPr>
                <p:cNvPr id="53" name="Line 122">
                  <a:extLst>
                    <a:ext uri="{FF2B5EF4-FFF2-40B4-BE49-F238E27FC236}">
                      <a16:creationId xmlns:a16="http://schemas.microsoft.com/office/drawing/2014/main" id="{4B49BBF3-AAF6-456B-6B79-506748010C79}"/>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123">
                  <a:extLst>
                    <a:ext uri="{FF2B5EF4-FFF2-40B4-BE49-F238E27FC236}">
                      <a16:creationId xmlns:a16="http://schemas.microsoft.com/office/drawing/2014/main" id="{5DA85D7F-7CE2-B4F0-BA98-CB0C686743EB}"/>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 name="Group 124">
                  <a:extLst>
                    <a:ext uri="{FF2B5EF4-FFF2-40B4-BE49-F238E27FC236}">
                      <a16:creationId xmlns:a16="http://schemas.microsoft.com/office/drawing/2014/main" id="{D815FABD-E66A-48A8-DEF4-865004AADD8A}"/>
                    </a:ext>
                  </a:extLst>
                </p:cNvPr>
                <p:cNvGrpSpPr>
                  <a:grpSpLocks/>
                </p:cNvGrpSpPr>
                <p:nvPr/>
              </p:nvGrpSpPr>
              <p:grpSpPr bwMode="auto">
                <a:xfrm>
                  <a:off x="680" y="1020"/>
                  <a:ext cx="144" cy="96"/>
                  <a:chOff x="680" y="1020"/>
                  <a:chExt cx="144" cy="96"/>
                </a:xfrm>
              </p:grpSpPr>
              <p:sp>
                <p:nvSpPr>
                  <p:cNvPr id="56" name="Line 125">
                    <a:extLst>
                      <a:ext uri="{FF2B5EF4-FFF2-40B4-BE49-F238E27FC236}">
                        <a16:creationId xmlns:a16="http://schemas.microsoft.com/office/drawing/2014/main" id="{ACD3F4B7-4353-83F7-E7A2-33D6F5868C0D}"/>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26">
                    <a:extLst>
                      <a:ext uri="{FF2B5EF4-FFF2-40B4-BE49-F238E27FC236}">
                        <a16:creationId xmlns:a16="http://schemas.microsoft.com/office/drawing/2014/main" id="{4FBCB092-A8C4-BB01-65DF-C0AF1F82133A}"/>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5" name="Group 136">
                <a:extLst>
                  <a:ext uri="{FF2B5EF4-FFF2-40B4-BE49-F238E27FC236}">
                    <a16:creationId xmlns:a16="http://schemas.microsoft.com/office/drawing/2014/main" id="{B6340553-C6FD-7782-4176-8DE643A4FDC1}"/>
                  </a:ext>
                </a:extLst>
              </p:cNvPr>
              <p:cNvGrpSpPr>
                <a:grpSpLocks/>
              </p:cNvGrpSpPr>
              <p:nvPr/>
            </p:nvGrpSpPr>
            <p:grpSpPr bwMode="auto">
              <a:xfrm>
                <a:off x="2400" y="1300"/>
                <a:ext cx="96" cy="240"/>
                <a:chOff x="2400" y="1296"/>
                <a:chExt cx="96" cy="240"/>
              </a:xfrm>
            </p:grpSpPr>
            <p:sp>
              <p:nvSpPr>
                <p:cNvPr id="50" name="Line 117">
                  <a:extLst>
                    <a:ext uri="{FF2B5EF4-FFF2-40B4-BE49-F238E27FC236}">
                      <a16:creationId xmlns:a16="http://schemas.microsoft.com/office/drawing/2014/main" id="{E5ABDCE3-CCF4-BE97-DCCC-5CD9625178B5}"/>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134">
                  <a:extLst>
                    <a:ext uri="{FF2B5EF4-FFF2-40B4-BE49-F238E27FC236}">
                      <a16:creationId xmlns:a16="http://schemas.microsoft.com/office/drawing/2014/main" id="{B1DB4BDF-61F6-1A5D-67F3-B2BFD82CBB7D}"/>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135">
                  <a:extLst>
                    <a:ext uri="{FF2B5EF4-FFF2-40B4-BE49-F238E27FC236}">
                      <a16:creationId xmlns:a16="http://schemas.microsoft.com/office/drawing/2014/main" id="{228B4BA4-409D-4212-814A-0B947C193241}"/>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6" name="Group 137">
                <a:extLst>
                  <a:ext uri="{FF2B5EF4-FFF2-40B4-BE49-F238E27FC236}">
                    <a16:creationId xmlns:a16="http://schemas.microsoft.com/office/drawing/2014/main" id="{B2AC9301-88C1-2EC7-F73F-ECCED88804C2}"/>
                  </a:ext>
                </a:extLst>
              </p:cNvPr>
              <p:cNvGrpSpPr>
                <a:grpSpLocks/>
              </p:cNvGrpSpPr>
              <p:nvPr/>
            </p:nvGrpSpPr>
            <p:grpSpPr bwMode="auto">
              <a:xfrm flipH="1">
                <a:off x="2640" y="1296"/>
                <a:ext cx="96" cy="240"/>
                <a:chOff x="2400" y="1296"/>
                <a:chExt cx="96" cy="240"/>
              </a:xfrm>
            </p:grpSpPr>
            <p:sp>
              <p:nvSpPr>
                <p:cNvPr id="47" name="Line 138">
                  <a:extLst>
                    <a:ext uri="{FF2B5EF4-FFF2-40B4-BE49-F238E27FC236}">
                      <a16:creationId xmlns:a16="http://schemas.microsoft.com/office/drawing/2014/main" id="{21B351E3-959E-41E2-09FF-2BB368AEA877}"/>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139">
                  <a:extLst>
                    <a:ext uri="{FF2B5EF4-FFF2-40B4-BE49-F238E27FC236}">
                      <a16:creationId xmlns:a16="http://schemas.microsoft.com/office/drawing/2014/main" id="{A4A163CA-3E51-A6C4-69A5-781B8FD8A789}"/>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40">
                  <a:extLst>
                    <a:ext uri="{FF2B5EF4-FFF2-40B4-BE49-F238E27FC236}">
                      <a16:creationId xmlns:a16="http://schemas.microsoft.com/office/drawing/2014/main" id="{7A4042B4-67DC-6542-D9DE-7FFD8CE4EB52}"/>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3" name="Group 142">
              <a:extLst>
                <a:ext uri="{FF2B5EF4-FFF2-40B4-BE49-F238E27FC236}">
                  <a16:creationId xmlns:a16="http://schemas.microsoft.com/office/drawing/2014/main" id="{82E0E0B3-8F81-980E-1882-5A8693872286}"/>
                </a:ext>
              </a:extLst>
            </p:cNvPr>
            <p:cNvGrpSpPr>
              <a:grpSpLocks/>
            </p:cNvGrpSpPr>
            <p:nvPr/>
          </p:nvGrpSpPr>
          <p:grpSpPr bwMode="auto">
            <a:xfrm>
              <a:off x="7844451" y="5132007"/>
              <a:ext cx="304800" cy="290513"/>
              <a:chOff x="1776" y="2256"/>
              <a:chExt cx="288" cy="279"/>
            </a:xfrm>
          </p:grpSpPr>
          <p:grpSp>
            <p:nvGrpSpPr>
              <p:cNvPr id="34" name="Group 143">
                <a:extLst>
                  <a:ext uri="{FF2B5EF4-FFF2-40B4-BE49-F238E27FC236}">
                    <a16:creationId xmlns:a16="http://schemas.microsoft.com/office/drawing/2014/main" id="{0E1CBAC3-A75B-438B-BFD4-742B4BDA8A03}"/>
                  </a:ext>
                </a:extLst>
              </p:cNvPr>
              <p:cNvGrpSpPr>
                <a:grpSpLocks/>
              </p:cNvGrpSpPr>
              <p:nvPr/>
            </p:nvGrpSpPr>
            <p:grpSpPr bwMode="auto">
              <a:xfrm>
                <a:off x="1824" y="2256"/>
                <a:ext cx="240" cy="279"/>
                <a:chOff x="1392" y="3408"/>
                <a:chExt cx="240" cy="279"/>
              </a:xfrm>
            </p:grpSpPr>
            <p:sp>
              <p:nvSpPr>
                <p:cNvPr id="37" name="Line 144">
                  <a:extLst>
                    <a:ext uri="{FF2B5EF4-FFF2-40B4-BE49-F238E27FC236}">
                      <a16:creationId xmlns:a16="http://schemas.microsoft.com/office/drawing/2014/main" id="{91582C5E-C9B0-9E8C-4926-CB22CB4C1F44}"/>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Arc 145">
                  <a:extLst>
                    <a:ext uri="{FF2B5EF4-FFF2-40B4-BE49-F238E27FC236}">
                      <a16:creationId xmlns:a16="http://schemas.microsoft.com/office/drawing/2014/main" id="{B5187762-2A31-3029-D85F-3EDCD0207D81}"/>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46">
                  <a:extLst>
                    <a:ext uri="{FF2B5EF4-FFF2-40B4-BE49-F238E27FC236}">
                      <a16:creationId xmlns:a16="http://schemas.microsoft.com/office/drawing/2014/main" id="{06DD7168-34AD-FEC2-0E7C-C9E3EAA01426}"/>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 name="Arc 147">
                <a:extLst>
                  <a:ext uri="{FF2B5EF4-FFF2-40B4-BE49-F238E27FC236}">
                    <a16:creationId xmlns:a16="http://schemas.microsoft.com/office/drawing/2014/main" id="{2097242A-0392-6F0D-A28F-1B78D9EBD265}"/>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Arc 148">
                <a:extLst>
                  <a:ext uri="{FF2B5EF4-FFF2-40B4-BE49-F238E27FC236}">
                    <a16:creationId xmlns:a16="http://schemas.microsoft.com/office/drawing/2014/main" id="{CF204EE2-A5B1-92D4-4836-C7068A8AE3A0}"/>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7" name="Group 66">
            <a:extLst>
              <a:ext uri="{FF2B5EF4-FFF2-40B4-BE49-F238E27FC236}">
                <a16:creationId xmlns:a16="http://schemas.microsoft.com/office/drawing/2014/main" id="{AA27B65E-E13C-1ECB-55AF-69773F726A60}"/>
              </a:ext>
            </a:extLst>
          </p:cNvPr>
          <p:cNvGrpSpPr/>
          <p:nvPr/>
        </p:nvGrpSpPr>
        <p:grpSpPr>
          <a:xfrm>
            <a:off x="2043214" y="1500060"/>
            <a:ext cx="2053157" cy="1559800"/>
            <a:chOff x="6346825" y="146200"/>
            <a:chExt cx="2737542" cy="2079733"/>
          </a:xfrm>
        </p:grpSpPr>
        <p:pic>
          <p:nvPicPr>
            <p:cNvPr id="68" name="Picture 2" descr="sea-waves-wallpaper">
              <a:extLst>
                <a:ext uri="{FF2B5EF4-FFF2-40B4-BE49-F238E27FC236}">
                  <a16:creationId xmlns:a16="http://schemas.microsoft.com/office/drawing/2014/main" id="{38A46513-0E21-3A05-986E-4B07F518E67D}"/>
                </a:ext>
              </a:extLst>
            </p:cNvPr>
            <p:cNvPicPr>
              <a:picLocks noChangeAspect="1" noChangeArrowheads="1"/>
            </p:cNvPicPr>
            <p:nvPr/>
          </p:nvPicPr>
          <p:blipFill>
            <a:blip r:embed="rId2"/>
            <a:srcRect/>
            <a:stretch>
              <a:fillRect/>
            </a:stretch>
          </p:blipFill>
          <p:spPr bwMode="auto">
            <a:xfrm>
              <a:off x="6346825" y="146201"/>
              <a:ext cx="1283771" cy="963666"/>
            </a:xfrm>
            <a:prstGeom prst="rect">
              <a:avLst/>
            </a:prstGeom>
            <a:noFill/>
          </p:spPr>
        </p:pic>
        <p:pic>
          <p:nvPicPr>
            <p:cNvPr id="69" name="Picture 2" descr="sea-waves-wallpaper">
              <a:extLst>
                <a:ext uri="{FF2B5EF4-FFF2-40B4-BE49-F238E27FC236}">
                  <a16:creationId xmlns:a16="http://schemas.microsoft.com/office/drawing/2014/main" id="{13F165F8-BAE1-F0DA-A97C-4A273FD914A3}"/>
                </a:ext>
              </a:extLst>
            </p:cNvPr>
            <p:cNvPicPr>
              <a:picLocks noChangeAspect="1" noChangeArrowheads="1"/>
            </p:cNvPicPr>
            <p:nvPr/>
          </p:nvPicPr>
          <p:blipFill>
            <a:blip r:embed="rId2"/>
            <a:srcRect/>
            <a:stretch>
              <a:fillRect/>
            </a:stretch>
          </p:blipFill>
          <p:spPr bwMode="auto">
            <a:xfrm>
              <a:off x="7800596" y="146200"/>
              <a:ext cx="1283771" cy="963666"/>
            </a:xfrm>
            <a:prstGeom prst="rect">
              <a:avLst/>
            </a:prstGeom>
            <a:noFill/>
          </p:spPr>
        </p:pic>
        <p:pic>
          <p:nvPicPr>
            <p:cNvPr id="70" name="Picture 2" descr="sea-waves-wallpaper">
              <a:extLst>
                <a:ext uri="{FF2B5EF4-FFF2-40B4-BE49-F238E27FC236}">
                  <a16:creationId xmlns:a16="http://schemas.microsoft.com/office/drawing/2014/main" id="{F323C5DF-A8B0-F217-8005-0F3CC588E465}"/>
                </a:ext>
              </a:extLst>
            </p:cNvPr>
            <p:cNvPicPr>
              <a:picLocks noChangeAspect="1" noChangeArrowheads="1"/>
            </p:cNvPicPr>
            <p:nvPr/>
          </p:nvPicPr>
          <p:blipFill>
            <a:blip r:embed="rId2"/>
            <a:srcRect/>
            <a:stretch>
              <a:fillRect/>
            </a:stretch>
          </p:blipFill>
          <p:spPr bwMode="auto">
            <a:xfrm>
              <a:off x="6346825" y="1262267"/>
              <a:ext cx="1283771" cy="963666"/>
            </a:xfrm>
            <a:prstGeom prst="rect">
              <a:avLst/>
            </a:prstGeom>
            <a:noFill/>
          </p:spPr>
        </p:pic>
        <p:pic>
          <p:nvPicPr>
            <p:cNvPr id="71" name="Picture 2" descr="sea-waves-wallpaper">
              <a:extLst>
                <a:ext uri="{FF2B5EF4-FFF2-40B4-BE49-F238E27FC236}">
                  <a16:creationId xmlns:a16="http://schemas.microsoft.com/office/drawing/2014/main" id="{636A9FAC-AA82-C100-FEC6-2188D94E8747}"/>
                </a:ext>
              </a:extLst>
            </p:cNvPr>
            <p:cNvPicPr>
              <a:picLocks noChangeAspect="1" noChangeArrowheads="1"/>
            </p:cNvPicPr>
            <p:nvPr/>
          </p:nvPicPr>
          <p:blipFill>
            <a:blip r:embed="rId2"/>
            <a:srcRect/>
            <a:stretch>
              <a:fillRect/>
            </a:stretch>
          </p:blipFill>
          <p:spPr bwMode="auto">
            <a:xfrm>
              <a:off x="7800596" y="1262267"/>
              <a:ext cx="1283771" cy="963666"/>
            </a:xfrm>
            <a:prstGeom prst="rect">
              <a:avLst/>
            </a:prstGeom>
            <a:noFill/>
          </p:spPr>
        </p:pic>
      </p:grpSp>
      <p:sp>
        <p:nvSpPr>
          <p:cNvPr id="2" name="TextBox 1">
            <a:extLst>
              <a:ext uri="{FF2B5EF4-FFF2-40B4-BE49-F238E27FC236}">
                <a16:creationId xmlns:a16="http://schemas.microsoft.com/office/drawing/2014/main" id="{3F404562-2C17-33D9-CF05-C016EEAFCD47}"/>
              </a:ext>
            </a:extLst>
          </p:cNvPr>
          <p:cNvSpPr txBox="1"/>
          <p:nvPr/>
        </p:nvSpPr>
        <p:spPr>
          <a:xfrm>
            <a:off x="6744804" y="1711317"/>
            <a:ext cx="4973082" cy="1077218"/>
          </a:xfrm>
          <a:prstGeom prst="rect">
            <a:avLst/>
          </a:prstGeom>
          <a:noFill/>
        </p:spPr>
        <p:txBody>
          <a:bodyPr wrap="square">
            <a:spAutoFit/>
          </a:bodyPr>
          <a:lstStyle/>
          <a:p>
            <a:pPr marL="342900" indent="-342900">
              <a:buFont typeface="Arial" panose="020B0604020202020204" pitchFamily="34" charset="0"/>
              <a:buChar char="•"/>
            </a:pPr>
            <a:r>
              <a:rPr lang="en-US" sz="3200" dirty="0"/>
              <a:t> Waves ⊥ Inverts | Algae</a:t>
            </a:r>
          </a:p>
          <a:p>
            <a:pPr marL="342900" indent="-342900">
              <a:buFont typeface="Arial" panose="020B0604020202020204" pitchFamily="34" charset="0"/>
              <a:buChar char="•"/>
            </a:pPr>
            <a:r>
              <a:rPr lang="en-US" sz="3200" dirty="0"/>
              <a:t> Kelp ⊥ Inverts | Algae</a:t>
            </a:r>
          </a:p>
        </p:txBody>
      </p:sp>
      <p:sp>
        <p:nvSpPr>
          <p:cNvPr id="4" name="TextBox 3">
            <a:extLst>
              <a:ext uri="{FF2B5EF4-FFF2-40B4-BE49-F238E27FC236}">
                <a16:creationId xmlns:a16="http://schemas.microsoft.com/office/drawing/2014/main" id="{8D456DBE-345C-E251-D34D-1248520842BC}"/>
              </a:ext>
            </a:extLst>
          </p:cNvPr>
          <p:cNvSpPr txBox="1"/>
          <p:nvPr/>
        </p:nvSpPr>
        <p:spPr>
          <a:xfrm>
            <a:off x="426211" y="3594576"/>
            <a:ext cx="4062681" cy="1200329"/>
          </a:xfrm>
          <a:prstGeom prst="rect">
            <a:avLst/>
          </a:prstGeom>
          <a:noFill/>
        </p:spPr>
        <p:txBody>
          <a:bodyPr wrap="square" rtlCol="0">
            <a:spAutoFit/>
          </a:bodyPr>
          <a:lstStyle/>
          <a:p>
            <a:r>
              <a:rPr lang="en-US" sz="2400" b="1" dirty="0"/>
              <a:t>Conditioning on either kelp or waves is not necessary and could even create bias</a:t>
            </a:r>
          </a:p>
        </p:txBody>
      </p:sp>
      <p:sp>
        <p:nvSpPr>
          <p:cNvPr id="5" name="TextBox 4">
            <a:extLst>
              <a:ext uri="{FF2B5EF4-FFF2-40B4-BE49-F238E27FC236}">
                <a16:creationId xmlns:a16="http://schemas.microsoft.com/office/drawing/2014/main" id="{974FC73C-008A-389D-4E0D-FDE9EB3E70F0}"/>
              </a:ext>
            </a:extLst>
          </p:cNvPr>
          <p:cNvSpPr txBox="1"/>
          <p:nvPr/>
        </p:nvSpPr>
        <p:spPr>
          <a:xfrm>
            <a:off x="324609" y="5029024"/>
            <a:ext cx="4062681" cy="1200329"/>
          </a:xfrm>
          <a:prstGeom prst="rect">
            <a:avLst/>
          </a:prstGeom>
          <a:noFill/>
        </p:spPr>
        <p:txBody>
          <a:bodyPr wrap="square" rtlCol="0">
            <a:spAutoFit/>
          </a:bodyPr>
          <a:lstStyle/>
          <a:p>
            <a:r>
              <a:rPr lang="en-US" sz="2400" b="1" dirty="0"/>
              <a:t>Further, if we condition on an </a:t>
            </a:r>
            <a:r>
              <a:rPr lang="en-US" sz="2400" b="1" i="1" dirty="0"/>
              <a:t>ancestor</a:t>
            </a:r>
            <a:r>
              <a:rPr lang="en-US" sz="2400" b="1" dirty="0"/>
              <a:t>, it will look like the ancestor has no effect!</a:t>
            </a:r>
          </a:p>
        </p:txBody>
      </p:sp>
    </p:spTree>
    <p:extLst>
      <p:ext uri="{BB962C8B-B14F-4D97-AF65-F5344CB8AC3E}">
        <p14:creationId xmlns:p14="http://schemas.microsoft.com/office/powerpoint/2010/main" val="180379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CFFEAE-C7C4-9644-BDE4-7A7E82520C24}"/>
              </a:ext>
            </a:extLst>
          </p:cNvPr>
          <p:cNvSpPr txBox="1"/>
          <p:nvPr/>
        </p:nvSpPr>
        <p:spPr>
          <a:xfrm>
            <a:off x="3016263" y="3594576"/>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B2857731-4340-C847-BA3E-7D063EADB77C}"/>
              </a:ext>
            </a:extLst>
          </p:cNvPr>
          <p:cNvSpPr txBox="1"/>
          <p:nvPr/>
        </p:nvSpPr>
        <p:spPr>
          <a:xfrm>
            <a:off x="4367074" y="5151691"/>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A392B5C6-92FF-3A42-8AA4-998FCD4C6425}"/>
              </a:ext>
            </a:extLst>
          </p:cNvPr>
          <p:cNvSpPr txBox="1"/>
          <p:nvPr/>
        </p:nvSpPr>
        <p:spPr>
          <a:xfrm>
            <a:off x="2931016" y="1879850"/>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D97C525E-5700-9D4B-B1C6-366070D3408E}"/>
              </a:ext>
            </a:extLst>
          </p:cNvPr>
          <p:cNvCxnSpPr>
            <a:stCxn id="8" idx="2"/>
            <a:endCxn id="6" idx="0"/>
          </p:cNvCxnSpPr>
          <p:nvPr/>
        </p:nvCxnSpPr>
        <p:spPr>
          <a:xfrm flipH="1">
            <a:off x="3357767" y="2279960"/>
            <a:ext cx="1" cy="131461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4CE5DC3-0998-1243-80C8-D015572A77EF}"/>
              </a:ext>
            </a:extLst>
          </p:cNvPr>
          <p:cNvCxnSpPr>
            <a:cxnSpLocks/>
            <a:stCxn id="8" idx="2"/>
            <a:endCxn id="11" idx="0"/>
          </p:cNvCxnSpPr>
          <p:nvPr/>
        </p:nvCxnSpPr>
        <p:spPr>
          <a:xfrm>
            <a:off x="3357768" y="2279961"/>
            <a:ext cx="1785257" cy="135122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B565649-FF15-5341-AE47-A3073050C208}"/>
              </a:ext>
            </a:extLst>
          </p:cNvPr>
          <p:cNvSpPr txBox="1"/>
          <p:nvPr/>
        </p:nvSpPr>
        <p:spPr>
          <a:xfrm>
            <a:off x="4796455" y="3631187"/>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42C29B46-1534-E04A-AC79-B448CFFD6003}"/>
              </a:ext>
            </a:extLst>
          </p:cNvPr>
          <p:cNvCxnSpPr>
            <a:cxnSpLocks/>
            <a:stCxn id="6" idx="3"/>
            <a:endCxn id="11" idx="1"/>
          </p:cNvCxnSpPr>
          <p:nvPr/>
        </p:nvCxnSpPr>
        <p:spPr>
          <a:xfrm>
            <a:off x="3699269" y="3794631"/>
            <a:ext cx="1097186" cy="2122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566CD65-D287-5E42-B021-370C05DF8B21}"/>
              </a:ext>
            </a:extLst>
          </p:cNvPr>
          <p:cNvCxnSpPr>
            <a:cxnSpLocks/>
            <a:stCxn id="11" idx="2"/>
            <a:endCxn id="7" idx="0"/>
          </p:cNvCxnSpPr>
          <p:nvPr/>
        </p:nvCxnSpPr>
        <p:spPr>
          <a:xfrm>
            <a:off x="5143024" y="4000519"/>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119269" y="115917"/>
            <a:ext cx="11244470" cy="1325563"/>
          </a:xfrm>
        </p:spPr>
        <p:txBody>
          <a:bodyPr/>
          <a:lstStyle/>
          <a:p>
            <a:r>
              <a:rPr lang="en-US" dirty="0"/>
              <a:t>What if I Wanted to Look at Inverts ~ Waves?</a:t>
            </a:r>
          </a:p>
        </p:txBody>
      </p:sp>
      <p:grpSp>
        <p:nvGrpSpPr>
          <p:cNvPr id="29" name="Group 28">
            <a:extLst>
              <a:ext uri="{FF2B5EF4-FFF2-40B4-BE49-F238E27FC236}">
                <a16:creationId xmlns:a16="http://schemas.microsoft.com/office/drawing/2014/main" id="{F2BA79EE-C10C-E6D8-B742-38E0F4114F75}"/>
              </a:ext>
            </a:extLst>
          </p:cNvPr>
          <p:cNvGrpSpPr/>
          <p:nvPr/>
        </p:nvGrpSpPr>
        <p:grpSpPr>
          <a:xfrm>
            <a:off x="2073650" y="4763860"/>
            <a:ext cx="2122153" cy="1236868"/>
            <a:chOff x="6485448" y="5003420"/>
            <a:chExt cx="2122153" cy="1236868"/>
          </a:xfrm>
        </p:grpSpPr>
        <p:sp>
          <p:nvSpPr>
            <p:cNvPr id="30" name="AutoShape 32">
              <a:extLst>
                <a:ext uri="{FF2B5EF4-FFF2-40B4-BE49-F238E27FC236}">
                  <a16:creationId xmlns:a16="http://schemas.microsoft.com/office/drawing/2014/main" id="{57D4EDC7-2EF7-A97D-3A92-861E114E68D9}"/>
                </a:ext>
              </a:extLst>
            </p:cNvPr>
            <p:cNvSpPr>
              <a:spLocks noChangeArrowheads="1"/>
            </p:cNvSpPr>
            <p:nvPr/>
          </p:nvSpPr>
          <p:spPr bwMode="auto">
            <a:xfrm>
              <a:off x="6802948" y="5737946"/>
              <a:ext cx="533400" cy="457200"/>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33">
              <a:extLst>
                <a:ext uri="{FF2B5EF4-FFF2-40B4-BE49-F238E27FC236}">
                  <a16:creationId xmlns:a16="http://schemas.microsoft.com/office/drawing/2014/main" id="{7FD0424D-8917-CC8C-E5FE-08F2C328F6B2}"/>
                </a:ext>
              </a:extLst>
            </p:cNvPr>
            <p:cNvSpPr>
              <a:spLocks noChangeArrowheads="1"/>
            </p:cNvSpPr>
            <p:nvPr/>
          </p:nvSpPr>
          <p:spPr bwMode="auto">
            <a:xfrm>
              <a:off x="7693201" y="5478288"/>
              <a:ext cx="914400" cy="762000"/>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 name="Group 141">
              <a:extLst>
                <a:ext uri="{FF2B5EF4-FFF2-40B4-BE49-F238E27FC236}">
                  <a16:creationId xmlns:a16="http://schemas.microsoft.com/office/drawing/2014/main" id="{3A6BF60D-EB89-D3FF-C6D0-88F2CA309B15}"/>
                </a:ext>
              </a:extLst>
            </p:cNvPr>
            <p:cNvGrpSpPr>
              <a:grpSpLocks/>
            </p:cNvGrpSpPr>
            <p:nvPr/>
          </p:nvGrpSpPr>
          <p:grpSpPr bwMode="auto">
            <a:xfrm>
              <a:off x="6485448" y="5003420"/>
              <a:ext cx="850900" cy="692150"/>
              <a:chOff x="2304" y="1104"/>
              <a:chExt cx="536" cy="436"/>
            </a:xfrm>
          </p:grpSpPr>
          <p:sp>
            <p:nvSpPr>
              <p:cNvPr id="40" name="AutoShape 133">
                <a:extLst>
                  <a:ext uri="{FF2B5EF4-FFF2-40B4-BE49-F238E27FC236}">
                    <a16:creationId xmlns:a16="http://schemas.microsoft.com/office/drawing/2014/main" id="{2D71574F-4AB7-E140-21DB-F319F2BB039A}"/>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 name="Group 105">
                <a:extLst>
                  <a:ext uri="{FF2B5EF4-FFF2-40B4-BE49-F238E27FC236}">
                    <a16:creationId xmlns:a16="http://schemas.microsoft.com/office/drawing/2014/main" id="{AAA89C0F-133A-6FEC-714A-F97917479705}"/>
                  </a:ext>
                </a:extLst>
              </p:cNvPr>
              <p:cNvGrpSpPr>
                <a:grpSpLocks/>
              </p:cNvGrpSpPr>
              <p:nvPr/>
            </p:nvGrpSpPr>
            <p:grpSpPr bwMode="auto">
              <a:xfrm>
                <a:off x="2488" y="1104"/>
                <a:ext cx="48" cy="144"/>
                <a:chOff x="1200" y="912"/>
                <a:chExt cx="48" cy="144"/>
              </a:xfrm>
            </p:grpSpPr>
            <p:sp>
              <p:nvSpPr>
                <p:cNvPr id="65" name="Oval 106">
                  <a:extLst>
                    <a:ext uri="{FF2B5EF4-FFF2-40B4-BE49-F238E27FC236}">
                      <a16:creationId xmlns:a16="http://schemas.microsoft.com/office/drawing/2014/main" id="{F6842938-0531-08C1-738C-520D7EB0D804}"/>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107">
                  <a:extLst>
                    <a:ext uri="{FF2B5EF4-FFF2-40B4-BE49-F238E27FC236}">
                      <a16:creationId xmlns:a16="http://schemas.microsoft.com/office/drawing/2014/main" id="{2DA340D3-5AC1-F444-9869-4F7FC453BD8B}"/>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 name="Group 108">
                <a:extLst>
                  <a:ext uri="{FF2B5EF4-FFF2-40B4-BE49-F238E27FC236}">
                    <a16:creationId xmlns:a16="http://schemas.microsoft.com/office/drawing/2014/main" id="{C11DEDED-6821-314B-9296-4B3D53D4806F}"/>
                  </a:ext>
                </a:extLst>
              </p:cNvPr>
              <p:cNvGrpSpPr>
                <a:grpSpLocks/>
              </p:cNvGrpSpPr>
              <p:nvPr/>
            </p:nvGrpSpPr>
            <p:grpSpPr bwMode="auto">
              <a:xfrm>
                <a:off x="2632" y="1104"/>
                <a:ext cx="48" cy="144"/>
                <a:chOff x="1200" y="912"/>
                <a:chExt cx="48" cy="144"/>
              </a:xfrm>
            </p:grpSpPr>
            <p:sp>
              <p:nvSpPr>
                <p:cNvPr id="63" name="Oval 109">
                  <a:extLst>
                    <a:ext uri="{FF2B5EF4-FFF2-40B4-BE49-F238E27FC236}">
                      <a16:creationId xmlns:a16="http://schemas.microsoft.com/office/drawing/2014/main" id="{2F8D38F7-06EC-E907-3689-86CF41EC7315}"/>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110">
                  <a:extLst>
                    <a:ext uri="{FF2B5EF4-FFF2-40B4-BE49-F238E27FC236}">
                      <a16:creationId xmlns:a16="http://schemas.microsoft.com/office/drawing/2014/main" id="{AD44257E-F7E7-0EDC-7EF7-2858ACB025EE}"/>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 name="Group 111">
                <a:extLst>
                  <a:ext uri="{FF2B5EF4-FFF2-40B4-BE49-F238E27FC236}">
                    <a16:creationId xmlns:a16="http://schemas.microsoft.com/office/drawing/2014/main" id="{CB6E5947-4A01-7133-D7FD-37B4BCFE8133}"/>
                  </a:ext>
                </a:extLst>
              </p:cNvPr>
              <p:cNvGrpSpPr>
                <a:grpSpLocks/>
              </p:cNvGrpSpPr>
              <p:nvPr/>
            </p:nvGrpSpPr>
            <p:grpSpPr bwMode="auto">
              <a:xfrm>
                <a:off x="2688" y="1212"/>
                <a:ext cx="152" cy="132"/>
                <a:chOff x="672" y="1020"/>
                <a:chExt cx="152" cy="132"/>
              </a:xfrm>
            </p:grpSpPr>
            <p:sp>
              <p:nvSpPr>
                <p:cNvPr id="58" name="Line 112">
                  <a:extLst>
                    <a:ext uri="{FF2B5EF4-FFF2-40B4-BE49-F238E27FC236}">
                      <a16:creationId xmlns:a16="http://schemas.microsoft.com/office/drawing/2014/main" id="{B7B737EC-B50C-1DD6-3BC6-26B999B54582}"/>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113">
                  <a:extLst>
                    <a:ext uri="{FF2B5EF4-FFF2-40B4-BE49-F238E27FC236}">
                      <a16:creationId xmlns:a16="http://schemas.microsoft.com/office/drawing/2014/main" id="{8B063201-63C3-C6C7-EF17-9038F8301D46}"/>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0" name="Group 114">
                  <a:extLst>
                    <a:ext uri="{FF2B5EF4-FFF2-40B4-BE49-F238E27FC236}">
                      <a16:creationId xmlns:a16="http://schemas.microsoft.com/office/drawing/2014/main" id="{5F5B4C49-F1EB-37FC-A202-5FA0D6E91E30}"/>
                    </a:ext>
                  </a:extLst>
                </p:cNvPr>
                <p:cNvGrpSpPr>
                  <a:grpSpLocks/>
                </p:cNvGrpSpPr>
                <p:nvPr/>
              </p:nvGrpSpPr>
              <p:grpSpPr bwMode="auto">
                <a:xfrm>
                  <a:off x="680" y="1020"/>
                  <a:ext cx="144" cy="96"/>
                  <a:chOff x="680" y="1020"/>
                  <a:chExt cx="144" cy="96"/>
                </a:xfrm>
              </p:grpSpPr>
              <p:sp>
                <p:nvSpPr>
                  <p:cNvPr id="61" name="Line 115">
                    <a:extLst>
                      <a:ext uri="{FF2B5EF4-FFF2-40B4-BE49-F238E27FC236}">
                        <a16:creationId xmlns:a16="http://schemas.microsoft.com/office/drawing/2014/main" id="{0A848D6F-BF28-EE72-727D-4EDDFADBDC40}"/>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116">
                    <a:extLst>
                      <a:ext uri="{FF2B5EF4-FFF2-40B4-BE49-F238E27FC236}">
                        <a16:creationId xmlns:a16="http://schemas.microsoft.com/office/drawing/2014/main" id="{AC97C7BD-39E9-A52C-229E-F89B9071FCBE}"/>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4" name="Group 121">
                <a:extLst>
                  <a:ext uri="{FF2B5EF4-FFF2-40B4-BE49-F238E27FC236}">
                    <a16:creationId xmlns:a16="http://schemas.microsoft.com/office/drawing/2014/main" id="{2FB2EAC9-D840-AB45-1499-4B565BCC5DE0}"/>
                  </a:ext>
                </a:extLst>
              </p:cNvPr>
              <p:cNvGrpSpPr>
                <a:grpSpLocks/>
              </p:cNvGrpSpPr>
              <p:nvPr/>
            </p:nvGrpSpPr>
            <p:grpSpPr bwMode="auto">
              <a:xfrm flipH="1">
                <a:off x="2304" y="1212"/>
                <a:ext cx="152" cy="132"/>
                <a:chOff x="672" y="1020"/>
                <a:chExt cx="152" cy="132"/>
              </a:xfrm>
            </p:grpSpPr>
            <p:sp>
              <p:nvSpPr>
                <p:cNvPr id="53" name="Line 122">
                  <a:extLst>
                    <a:ext uri="{FF2B5EF4-FFF2-40B4-BE49-F238E27FC236}">
                      <a16:creationId xmlns:a16="http://schemas.microsoft.com/office/drawing/2014/main" id="{4B47B800-AB42-592D-A897-B6296B1BB285}"/>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123">
                  <a:extLst>
                    <a:ext uri="{FF2B5EF4-FFF2-40B4-BE49-F238E27FC236}">
                      <a16:creationId xmlns:a16="http://schemas.microsoft.com/office/drawing/2014/main" id="{A2932922-A40C-9D71-BD6E-F149A984A45A}"/>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 name="Group 124">
                  <a:extLst>
                    <a:ext uri="{FF2B5EF4-FFF2-40B4-BE49-F238E27FC236}">
                      <a16:creationId xmlns:a16="http://schemas.microsoft.com/office/drawing/2014/main" id="{22B631C6-1EA0-CD85-DD8D-6152EE3738C6}"/>
                    </a:ext>
                  </a:extLst>
                </p:cNvPr>
                <p:cNvGrpSpPr>
                  <a:grpSpLocks/>
                </p:cNvGrpSpPr>
                <p:nvPr/>
              </p:nvGrpSpPr>
              <p:grpSpPr bwMode="auto">
                <a:xfrm>
                  <a:off x="680" y="1020"/>
                  <a:ext cx="144" cy="96"/>
                  <a:chOff x="680" y="1020"/>
                  <a:chExt cx="144" cy="96"/>
                </a:xfrm>
              </p:grpSpPr>
              <p:sp>
                <p:nvSpPr>
                  <p:cNvPr id="56" name="Line 125">
                    <a:extLst>
                      <a:ext uri="{FF2B5EF4-FFF2-40B4-BE49-F238E27FC236}">
                        <a16:creationId xmlns:a16="http://schemas.microsoft.com/office/drawing/2014/main" id="{F7576044-FDCC-39E1-DEAF-74986E95E1CD}"/>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26">
                    <a:extLst>
                      <a:ext uri="{FF2B5EF4-FFF2-40B4-BE49-F238E27FC236}">
                        <a16:creationId xmlns:a16="http://schemas.microsoft.com/office/drawing/2014/main" id="{84AEE55F-37FD-C506-15F5-C383D423C3C7}"/>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5" name="Group 136">
                <a:extLst>
                  <a:ext uri="{FF2B5EF4-FFF2-40B4-BE49-F238E27FC236}">
                    <a16:creationId xmlns:a16="http://schemas.microsoft.com/office/drawing/2014/main" id="{CBAEF35D-69E6-E92E-D891-C1B26399B9D5}"/>
                  </a:ext>
                </a:extLst>
              </p:cNvPr>
              <p:cNvGrpSpPr>
                <a:grpSpLocks/>
              </p:cNvGrpSpPr>
              <p:nvPr/>
            </p:nvGrpSpPr>
            <p:grpSpPr bwMode="auto">
              <a:xfrm>
                <a:off x="2400" y="1300"/>
                <a:ext cx="96" cy="240"/>
                <a:chOff x="2400" y="1296"/>
                <a:chExt cx="96" cy="240"/>
              </a:xfrm>
            </p:grpSpPr>
            <p:sp>
              <p:nvSpPr>
                <p:cNvPr id="50" name="Line 117">
                  <a:extLst>
                    <a:ext uri="{FF2B5EF4-FFF2-40B4-BE49-F238E27FC236}">
                      <a16:creationId xmlns:a16="http://schemas.microsoft.com/office/drawing/2014/main" id="{EAB80BF4-F291-8206-67A4-F8204304DF2C}"/>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134">
                  <a:extLst>
                    <a:ext uri="{FF2B5EF4-FFF2-40B4-BE49-F238E27FC236}">
                      <a16:creationId xmlns:a16="http://schemas.microsoft.com/office/drawing/2014/main" id="{6F1DD559-8BB9-C74A-D244-2828BE919FC3}"/>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135">
                  <a:extLst>
                    <a:ext uri="{FF2B5EF4-FFF2-40B4-BE49-F238E27FC236}">
                      <a16:creationId xmlns:a16="http://schemas.microsoft.com/office/drawing/2014/main" id="{C2A98946-ABEB-CFB6-67A7-CF27EA3DB4F2}"/>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6" name="Group 137">
                <a:extLst>
                  <a:ext uri="{FF2B5EF4-FFF2-40B4-BE49-F238E27FC236}">
                    <a16:creationId xmlns:a16="http://schemas.microsoft.com/office/drawing/2014/main" id="{F5BABB9D-905B-8CE9-2B77-32B61997BF10}"/>
                  </a:ext>
                </a:extLst>
              </p:cNvPr>
              <p:cNvGrpSpPr>
                <a:grpSpLocks/>
              </p:cNvGrpSpPr>
              <p:nvPr/>
            </p:nvGrpSpPr>
            <p:grpSpPr bwMode="auto">
              <a:xfrm flipH="1">
                <a:off x="2640" y="1296"/>
                <a:ext cx="96" cy="240"/>
                <a:chOff x="2400" y="1296"/>
                <a:chExt cx="96" cy="240"/>
              </a:xfrm>
            </p:grpSpPr>
            <p:sp>
              <p:nvSpPr>
                <p:cNvPr id="47" name="Line 138">
                  <a:extLst>
                    <a:ext uri="{FF2B5EF4-FFF2-40B4-BE49-F238E27FC236}">
                      <a16:creationId xmlns:a16="http://schemas.microsoft.com/office/drawing/2014/main" id="{2FEA652B-F564-7F7F-DA2C-A98285C12252}"/>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139">
                  <a:extLst>
                    <a:ext uri="{FF2B5EF4-FFF2-40B4-BE49-F238E27FC236}">
                      <a16:creationId xmlns:a16="http://schemas.microsoft.com/office/drawing/2014/main" id="{A4B27F64-B386-8166-AEC9-A560273409B5}"/>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40">
                  <a:extLst>
                    <a:ext uri="{FF2B5EF4-FFF2-40B4-BE49-F238E27FC236}">
                      <a16:creationId xmlns:a16="http://schemas.microsoft.com/office/drawing/2014/main" id="{2F8E650C-784C-70E8-19D8-9C3562684AFF}"/>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3" name="Group 142">
              <a:extLst>
                <a:ext uri="{FF2B5EF4-FFF2-40B4-BE49-F238E27FC236}">
                  <a16:creationId xmlns:a16="http://schemas.microsoft.com/office/drawing/2014/main" id="{FD470C36-B725-293E-BE9D-8E1EDBAD26E2}"/>
                </a:ext>
              </a:extLst>
            </p:cNvPr>
            <p:cNvGrpSpPr>
              <a:grpSpLocks/>
            </p:cNvGrpSpPr>
            <p:nvPr/>
          </p:nvGrpSpPr>
          <p:grpSpPr bwMode="auto">
            <a:xfrm>
              <a:off x="7844451" y="5132007"/>
              <a:ext cx="304800" cy="290513"/>
              <a:chOff x="1776" y="2256"/>
              <a:chExt cx="288" cy="279"/>
            </a:xfrm>
          </p:grpSpPr>
          <p:grpSp>
            <p:nvGrpSpPr>
              <p:cNvPr id="34" name="Group 143">
                <a:extLst>
                  <a:ext uri="{FF2B5EF4-FFF2-40B4-BE49-F238E27FC236}">
                    <a16:creationId xmlns:a16="http://schemas.microsoft.com/office/drawing/2014/main" id="{9F67F68C-6DC2-85C2-175F-43B6CC921590}"/>
                  </a:ext>
                </a:extLst>
              </p:cNvPr>
              <p:cNvGrpSpPr>
                <a:grpSpLocks/>
              </p:cNvGrpSpPr>
              <p:nvPr/>
            </p:nvGrpSpPr>
            <p:grpSpPr bwMode="auto">
              <a:xfrm>
                <a:off x="1824" y="2256"/>
                <a:ext cx="240" cy="279"/>
                <a:chOff x="1392" y="3408"/>
                <a:chExt cx="240" cy="279"/>
              </a:xfrm>
            </p:grpSpPr>
            <p:sp>
              <p:nvSpPr>
                <p:cNvPr id="37" name="Line 144">
                  <a:extLst>
                    <a:ext uri="{FF2B5EF4-FFF2-40B4-BE49-F238E27FC236}">
                      <a16:creationId xmlns:a16="http://schemas.microsoft.com/office/drawing/2014/main" id="{5F5402C9-D4C9-DDFA-4AC0-8BA098532AC7}"/>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Arc 145">
                  <a:extLst>
                    <a:ext uri="{FF2B5EF4-FFF2-40B4-BE49-F238E27FC236}">
                      <a16:creationId xmlns:a16="http://schemas.microsoft.com/office/drawing/2014/main" id="{94B4E37E-22D4-EE2C-7D41-881D7F36EDFD}"/>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46">
                  <a:extLst>
                    <a:ext uri="{FF2B5EF4-FFF2-40B4-BE49-F238E27FC236}">
                      <a16:creationId xmlns:a16="http://schemas.microsoft.com/office/drawing/2014/main" id="{C55EC7C3-4A66-4792-1D42-A485F0D9B4BD}"/>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 name="Arc 147">
                <a:extLst>
                  <a:ext uri="{FF2B5EF4-FFF2-40B4-BE49-F238E27FC236}">
                    <a16:creationId xmlns:a16="http://schemas.microsoft.com/office/drawing/2014/main" id="{8562D5F1-3201-89A2-6085-9837693579CD}"/>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Arc 148">
                <a:extLst>
                  <a:ext uri="{FF2B5EF4-FFF2-40B4-BE49-F238E27FC236}">
                    <a16:creationId xmlns:a16="http://schemas.microsoft.com/office/drawing/2014/main" id="{91227586-C3D5-9CCB-477B-2BC42BC3C69A}"/>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7" name="Group 66">
            <a:extLst>
              <a:ext uri="{FF2B5EF4-FFF2-40B4-BE49-F238E27FC236}">
                <a16:creationId xmlns:a16="http://schemas.microsoft.com/office/drawing/2014/main" id="{5DEBA1F2-5CA3-1201-E2AA-F4072B3EA667}"/>
              </a:ext>
            </a:extLst>
          </p:cNvPr>
          <p:cNvGrpSpPr/>
          <p:nvPr/>
        </p:nvGrpSpPr>
        <p:grpSpPr>
          <a:xfrm>
            <a:off x="278031" y="1500060"/>
            <a:ext cx="2053157" cy="1559800"/>
            <a:chOff x="6346825" y="146200"/>
            <a:chExt cx="2737542" cy="2079733"/>
          </a:xfrm>
        </p:grpSpPr>
        <p:pic>
          <p:nvPicPr>
            <p:cNvPr id="68" name="Picture 2" descr="sea-waves-wallpaper">
              <a:extLst>
                <a:ext uri="{FF2B5EF4-FFF2-40B4-BE49-F238E27FC236}">
                  <a16:creationId xmlns:a16="http://schemas.microsoft.com/office/drawing/2014/main" id="{7D907224-F3F6-5DAF-6F7F-EBF65F5DA288}"/>
                </a:ext>
              </a:extLst>
            </p:cNvPr>
            <p:cNvPicPr>
              <a:picLocks noChangeAspect="1" noChangeArrowheads="1"/>
            </p:cNvPicPr>
            <p:nvPr/>
          </p:nvPicPr>
          <p:blipFill>
            <a:blip r:embed="rId2"/>
            <a:srcRect/>
            <a:stretch>
              <a:fillRect/>
            </a:stretch>
          </p:blipFill>
          <p:spPr bwMode="auto">
            <a:xfrm>
              <a:off x="6346825" y="146201"/>
              <a:ext cx="1283771" cy="963666"/>
            </a:xfrm>
            <a:prstGeom prst="rect">
              <a:avLst/>
            </a:prstGeom>
            <a:noFill/>
          </p:spPr>
        </p:pic>
        <p:pic>
          <p:nvPicPr>
            <p:cNvPr id="69" name="Picture 2" descr="sea-waves-wallpaper">
              <a:extLst>
                <a:ext uri="{FF2B5EF4-FFF2-40B4-BE49-F238E27FC236}">
                  <a16:creationId xmlns:a16="http://schemas.microsoft.com/office/drawing/2014/main" id="{B562BCF0-8E30-F4C5-73BB-34A80ED7839A}"/>
                </a:ext>
              </a:extLst>
            </p:cNvPr>
            <p:cNvPicPr>
              <a:picLocks noChangeAspect="1" noChangeArrowheads="1"/>
            </p:cNvPicPr>
            <p:nvPr/>
          </p:nvPicPr>
          <p:blipFill>
            <a:blip r:embed="rId2"/>
            <a:srcRect/>
            <a:stretch>
              <a:fillRect/>
            </a:stretch>
          </p:blipFill>
          <p:spPr bwMode="auto">
            <a:xfrm>
              <a:off x="7800596" y="146200"/>
              <a:ext cx="1283771" cy="963666"/>
            </a:xfrm>
            <a:prstGeom prst="rect">
              <a:avLst/>
            </a:prstGeom>
            <a:noFill/>
          </p:spPr>
        </p:pic>
        <p:pic>
          <p:nvPicPr>
            <p:cNvPr id="70" name="Picture 2" descr="sea-waves-wallpaper">
              <a:extLst>
                <a:ext uri="{FF2B5EF4-FFF2-40B4-BE49-F238E27FC236}">
                  <a16:creationId xmlns:a16="http://schemas.microsoft.com/office/drawing/2014/main" id="{E02BC015-199B-0B8B-41A7-57613CA372C1}"/>
                </a:ext>
              </a:extLst>
            </p:cNvPr>
            <p:cNvPicPr>
              <a:picLocks noChangeAspect="1" noChangeArrowheads="1"/>
            </p:cNvPicPr>
            <p:nvPr/>
          </p:nvPicPr>
          <p:blipFill>
            <a:blip r:embed="rId2"/>
            <a:srcRect/>
            <a:stretch>
              <a:fillRect/>
            </a:stretch>
          </p:blipFill>
          <p:spPr bwMode="auto">
            <a:xfrm>
              <a:off x="6346825" y="1262267"/>
              <a:ext cx="1283771" cy="963666"/>
            </a:xfrm>
            <a:prstGeom prst="rect">
              <a:avLst/>
            </a:prstGeom>
            <a:noFill/>
          </p:spPr>
        </p:pic>
        <p:pic>
          <p:nvPicPr>
            <p:cNvPr id="71" name="Picture 2" descr="sea-waves-wallpaper">
              <a:extLst>
                <a:ext uri="{FF2B5EF4-FFF2-40B4-BE49-F238E27FC236}">
                  <a16:creationId xmlns:a16="http://schemas.microsoft.com/office/drawing/2014/main" id="{5CF8B2E0-3596-32AA-4E4E-53888B27CC4A}"/>
                </a:ext>
              </a:extLst>
            </p:cNvPr>
            <p:cNvPicPr>
              <a:picLocks noChangeAspect="1" noChangeArrowheads="1"/>
            </p:cNvPicPr>
            <p:nvPr/>
          </p:nvPicPr>
          <p:blipFill>
            <a:blip r:embed="rId2"/>
            <a:srcRect/>
            <a:stretch>
              <a:fillRect/>
            </a:stretch>
          </p:blipFill>
          <p:spPr bwMode="auto">
            <a:xfrm>
              <a:off x="7800596" y="1262267"/>
              <a:ext cx="1283771" cy="963666"/>
            </a:xfrm>
            <a:prstGeom prst="rect">
              <a:avLst/>
            </a:prstGeom>
            <a:noFill/>
          </p:spPr>
        </p:pic>
      </p:grpSp>
      <p:sp>
        <p:nvSpPr>
          <p:cNvPr id="4" name="Rectangle 3">
            <a:extLst>
              <a:ext uri="{FF2B5EF4-FFF2-40B4-BE49-F238E27FC236}">
                <a16:creationId xmlns:a16="http://schemas.microsoft.com/office/drawing/2014/main" id="{0965BF59-CAB4-9299-6C2E-99B0F2D56713}"/>
              </a:ext>
            </a:extLst>
          </p:cNvPr>
          <p:cNvSpPr/>
          <p:nvPr/>
        </p:nvSpPr>
        <p:spPr>
          <a:xfrm>
            <a:off x="6548596" y="1545409"/>
            <a:ext cx="5500878" cy="4093428"/>
          </a:xfrm>
          <a:prstGeom prst="rect">
            <a:avLst/>
          </a:prstGeom>
        </p:spPr>
        <p:txBody>
          <a:bodyPr wrap="square">
            <a:spAutoFit/>
          </a:bodyPr>
          <a:lstStyle/>
          <a:p>
            <a:pPr marL="285750" indent="-285750">
              <a:buFont typeface="Arial" panose="020B0604020202020204" pitchFamily="34" charset="0"/>
              <a:buChar char="•"/>
            </a:pPr>
            <a:r>
              <a:rPr lang="en-US" sz="2600" dirty="0"/>
              <a:t>Wave -&gt; Invert Analyses CANNOT include Kelp and Algae</a:t>
            </a:r>
          </a:p>
          <a:p>
            <a:pPr marL="742950" lvl="1" indent="-285750">
              <a:buFont typeface="Arial" panose="020B0604020202020204" pitchFamily="34" charset="0"/>
              <a:buChar char="•"/>
            </a:pPr>
            <a:r>
              <a:rPr lang="en-US" sz="2600" dirty="0"/>
              <a:t>Conditioning on descendants removes the effect of the causal variable of interest</a:t>
            </a:r>
          </a:p>
          <a:p>
            <a:pPr marL="285750" indent="-285750">
              <a:buFont typeface="Arial" panose="020B0604020202020204" pitchFamily="34" charset="0"/>
              <a:buChar char="•"/>
            </a:pPr>
            <a:endParaRPr lang="en-US" sz="2600" dirty="0"/>
          </a:p>
          <a:p>
            <a:pPr marL="285750" indent="-285750">
              <a:buFont typeface="Arial" panose="020B0604020202020204" pitchFamily="34" charset="0"/>
              <a:buChar char="•"/>
            </a:pPr>
            <a:r>
              <a:rPr lang="en-US" sz="2600" dirty="0"/>
              <a:t>Instead, sampling must cover a wide range of kelp and algae</a:t>
            </a:r>
          </a:p>
          <a:p>
            <a:pPr marL="742950" lvl="1" indent="-285750">
              <a:buFont typeface="Arial" panose="020B0604020202020204" pitchFamily="34" charset="0"/>
              <a:buChar char="•"/>
            </a:pPr>
            <a:r>
              <a:rPr lang="en-US" sz="2600" dirty="0"/>
              <a:t>Otherwise, we would miss the wave -&gt; invert relationship</a:t>
            </a:r>
          </a:p>
        </p:txBody>
      </p:sp>
    </p:spTree>
    <p:extLst>
      <p:ext uri="{BB962C8B-B14F-4D97-AF65-F5344CB8AC3E}">
        <p14:creationId xmlns:p14="http://schemas.microsoft.com/office/powerpoint/2010/main" val="3211673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CFFEAE-C7C4-9644-BDE4-7A7E82520C24}"/>
              </a:ext>
            </a:extLst>
          </p:cNvPr>
          <p:cNvSpPr txBox="1"/>
          <p:nvPr/>
        </p:nvSpPr>
        <p:spPr>
          <a:xfrm>
            <a:off x="1897246" y="3509431"/>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B2857731-4340-C847-BA3E-7D063EADB77C}"/>
              </a:ext>
            </a:extLst>
          </p:cNvPr>
          <p:cNvSpPr txBox="1"/>
          <p:nvPr/>
        </p:nvSpPr>
        <p:spPr>
          <a:xfrm>
            <a:off x="2643903" y="5206121"/>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A392B5C6-92FF-3A42-8AA4-998FCD4C6425}"/>
              </a:ext>
            </a:extLst>
          </p:cNvPr>
          <p:cNvSpPr txBox="1"/>
          <p:nvPr/>
        </p:nvSpPr>
        <p:spPr>
          <a:xfrm>
            <a:off x="2931016" y="1879850"/>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D97C525E-5700-9D4B-B1C6-366070D3408E}"/>
              </a:ext>
            </a:extLst>
          </p:cNvPr>
          <p:cNvCxnSpPr>
            <a:stCxn id="8" idx="2"/>
            <a:endCxn id="6" idx="0"/>
          </p:cNvCxnSpPr>
          <p:nvPr/>
        </p:nvCxnSpPr>
        <p:spPr>
          <a:xfrm flipH="1">
            <a:off x="2238750" y="2279960"/>
            <a:ext cx="1119018" cy="122947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4CE5DC3-0998-1243-80C8-D015572A77EF}"/>
              </a:ext>
            </a:extLst>
          </p:cNvPr>
          <p:cNvCxnSpPr>
            <a:cxnSpLocks/>
            <a:stCxn id="8" idx="2"/>
            <a:endCxn id="11" idx="0"/>
          </p:cNvCxnSpPr>
          <p:nvPr/>
        </p:nvCxnSpPr>
        <p:spPr>
          <a:xfrm>
            <a:off x="3357768" y="2279960"/>
            <a:ext cx="1172393" cy="124279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B565649-FF15-5341-AE47-A3073050C208}"/>
              </a:ext>
            </a:extLst>
          </p:cNvPr>
          <p:cNvSpPr txBox="1"/>
          <p:nvPr/>
        </p:nvSpPr>
        <p:spPr>
          <a:xfrm>
            <a:off x="4183592" y="3522750"/>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42C29B46-1534-E04A-AC79-B448CFFD6003}"/>
              </a:ext>
            </a:extLst>
          </p:cNvPr>
          <p:cNvCxnSpPr>
            <a:cxnSpLocks/>
            <a:stCxn id="6" idx="2"/>
            <a:endCxn id="7" idx="0"/>
          </p:cNvCxnSpPr>
          <p:nvPr/>
        </p:nvCxnSpPr>
        <p:spPr>
          <a:xfrm>
            <a:off x="2238750" y="3909541"/>
            <a:ext cx="1181103" cy="129658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566CD65-D287-5E42-B021-370C05DF8B21}"/>
              </a:ext>
            </a:extLst>
          </p:cNvPr>
          <p:cNvCxnSpPr>
            <a:cxnSpLocks/>
            <a:stCxn id="11" idx="2"/>
            <a:endCxn id="7" idx="0"/>
          </p:cNvCxnSpPr>
          <p:nvPr/>
        </p:nvCxnSpPr>
        <p:spPr>
          <a:xfrm flipH="1">
            <a:off x="3419853" y="3892082"/>
            <a:ext cx="1110308" cy="131403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119269" y="115917"/>
            <a:ext cx="11244470" cy="1325563"/>
          </a:xfrm>
        </p:spPr>
        <p:txBody>
          <a:bodyPr/>
          <a:lstStyle/>
          <a:p>
            <a:r>
              <a:rPr lang="en-US" dirty="0"/>
              <a:t>What does Conditional Independence Mean Here?</a:t>
            </a:r>
          </a:p>
        </p:txBody>
      </p:sp>
      <p:grpSp>
        <p:nvGrpSpPr>
          <p:cNvPr id="29" name="Group 28">
            <a:extLst>
              <a:ext uri="{FF2B5EF4-FFF2-40B4-BE49-F238E27FC236}">
                <a16:creationId xmlns:a16="http://schemas.microsoft.com/office/drawing/2014/main" id="{F2BA79EE-C10C-E6D8-B742-38E0F4114F75}"/>
              </a:ext>
            </a:extLst>
          </p:cNvPr>
          <p:cNvGrpSpPr/>
          <p:nvPr/>
        </p:nvGrpSpPr>
        <p:grpSpPr>
          <a:xfrm>
            <a:off x="4420713" y="4957019"/>
            <a:ext cx="2122153" cy="1236868"/>
            <a:chOff x="6485448" y="5003420"/>
            <a:chExt cx="2122153" cy="1236868"/>
          </a:xfrm>
        </p:grpSpPr>
        <p:sp>
          <p:nvSpPr>
            <p:cNvPr id="30" name="AutoShape 32">
              <a:extLst>
                <a:ext uri="{FF2B5EF4-FFF2-40B4-BE49-F238E27FC236}">
                  <a16:creationId xmlns:a16="http://schemas.microsoft.com/office/drawing/2014/main" id="{57D4EDC7-2EF7-A97D-3A92-861E114E68D9}"/>
                </a:ext>
              </a:extLst>
            </p:cNvPr>
            <p:cNvSpPr>
              <a:spLocks noChangeArrowheads="1"/>
            </p:cNvSpPr>
            <p:nvPr/>
          </p:nvSpPr>
          <p:spPr bwMode="auto">
            <a:xfrm>
              <a:off x="6802948" y="5737946"/>
              <a:ext cx="533400" cy="457200"/>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33">
              <a:extLst>
                <a:ext uri="{FF2B5EF4-FFF2-40B4-BE49-F238E27FC236}">
                  <a16:creationId xmlns:a16="http://schemas.microsoft.com/office/drawing/2014/main" id="{7FD0424D-8917-CC8C-E5FE-08F2C328F6B2}"/>
                </a:ext>
              </a:extLst>
            </p:cNvPr>
            <p:cNvSpPr>
              <a:spLocks noChangeArrowheads="1"/>
            </p:cNvSpPr>
            <p:nvPr/>
          </p:nvSpPr>
          <p:spPr bwMode="auto">
            <a:xfrm>
              <a:off x="7693201" y="5478288"/>
              <a:ext cx="914400" cy="762000"/>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 name="Group 141">
              <a:extLst>
                <a:ext uri="{FF2B5EF4-FFF2-40B4-BE49-F238E27FC236}">
                  <a16:creationId xmlns:a16="http://schemas.microsoft.com/office/drawing/2014/main" id="{3A6BF60D-EB89-D3FF-C6D0-88F2CA309B15}"/>
                </a:ext>
              </a:extLst>
            </p:cNvPr>
            <p:cNvGrpSpPr>
              <a:grpSpLocks/>
            </p:cNvGrpSpPr>
            <p:nvPr/>
          </p:nvGrpSpPr>
          <p:grpSpPr bwMode="auto">
            <a:xfrm>
              <a:off x="6485448" y="5003420"/>
              <a:ext cx="850900" cy="692150"/>
              <a:chOff x="2304" y="1104"/>
              <a:chExt cx="536" cy="436"/>
            </a:xfrm>
          </p:grpSpPr>
          <p:sp>
            <p:nvSpPr>
              <p:cNvPr id="40" name="AutoShape 133">
                <a:extLst>
                  <a:ext uri="{FF2B5EF4-FFF2-40B4-BE49-F238E27FC236}">
                    <a16:creationId xmlns:a16="http://schemas.microsoft.com/office/drawing/2014/main" id="{2D71574F-4AB7-E140-21DB-F319F2BB039A}"/>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 name="Group 105">
                <a:extLst>
                  <a:ext uri="{FF2B5EF4-FFF2-40B4-BE49-F238E27FC236}">
                    <a16:creationId xmlns:a16="http://schemas.microsoft.com/office/drawing/2014/main" id="{AAA89C0F-133A-6FEC-714A-F97917479705}"/>
                  </a:ext>
                </a:extLst>
              </p:cNvPr>
              <p:cNvGrpSpPr>
                <a:grpSpLocks/>
              </p:cNvGrpSpPr>
              <p:nvPr/>
            </p:nvGrpSpPr>
            <p:grpSpPr bwMode="auto">
              <a:xfrm>
                <a:off x="2488" y="1104"/>
                <a:ext cx="48" cy="144"/>
                <a:chOff x="1200" y="912"/>
                <a:chExt cx="48" cy="144"/>
              </a:xfrm>
            </p:grpSpPr>
            <p:sp>
              <p:nvSpPr>
                <p:cNvPr id="65" name="Oval 106">
                  <a:extLst>
                    <a:ext uri="{FF2B5EF4-FFF2-40B4-BE49-F238E27FC236}">
                      <a16:creationId xmlns:a16="http://schemas.microsoft.com/office/drawing/2014/main" id="{F6842938-0531-08C1-738C-520D7EB0D804}"/>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107">
                  <a:extLst>
                    <a:ext uri="{FF2B5EF4-FFF2-40B4-BE49-F238E27FC236}">
                      <a16:creationId xmlns:a16="http://schemas.microsoft.com/office/drawing/2014/main" id="{2DA340D3-5AC1-F444-9869-4F7FC453BD8B}"/>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 name="Group 108">
                <a:extLst>
                  <a:ext uri="{FF2B5EF4-FFF2-40B4-BE49-F238E27FC236}">
                    <a16:creationId xmlns:a16="http://schemas.microsoft.com/office/drawing/2014/main" id="{C11DEDED-6821-314B-9296-4B3D53D4806F}"/>
                  </a:ext>
                </a:extLst>
              </p:cNvPr>
              <p:cNvGrpSpPr>
                <a:grpSpLocks/>
              </p:cNvGrpSpPr>
              <p:nvPr/>
            </p:nvGrpSpPr>
            <p:grpSpPr bwMode="auto">
              <a:xfrm>
                <a:off x="2632" y="1104"/>
                <a:ext cx="48" cy="144"/>
                <a:chOff x="1200" y="912"/>
                <a:chExt cx="48" cy="144"/>
              </a:xfrm>
            </p:grpSpPr>
            <p:sp>
              <p:nvSpPr>
                <p:cNvPr id="63" name="Oval 109">
                  <a:extLst>
                    <a:ext uri="{FF2B5EF4-FFF2-40B4-BE49-F238E27FC236}">
                      <a16:creationId xmlns:a16="http://schemas.microsoft.com/office/drawing/2014/main" id="{2F8D38F7-06EC-E907-3689-86CF41EC7315}"/>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110">
                  <a:extLst>
                    <a:ext uri="{FF2B5EF4-FFF2-40B4-BE49-F238E27FC236}">
                      <a16:creationId xmlns:a16="http://schemas.microsoft.com/office/drawing/2014/main" id="{AD44257E-F7E7-0EDC-7EF7-2858ACB025EE}"/>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 name="Group 111">
                <a:extLst>
                  <a:ext uri="{FF2B5EF4-FFF2-40B4-BE49-F238E27FC236}">
                    <a16:creationId xmlns:a16="http://schemas.microsoft.com/office/drawing/2014/main" id="{CB6E5947-4A01-7133-D7FD-37B4BCFE8133}"/>
                  </a:ext>
                </a:extLst>
              </p:cNvPr>
              <p:cNvGrpSpPr>
                <a:grpSpLocks/>
              </p:cNvGrpSpPr>
              <p:nvPr/>
            </p:nvGrpSpPr>
            <p:grpSpPr bwMode="auto">
              <a:xfrm>
                <a:off x="2688" y="1212"/>
                <a:ext cx="152" cy="132"/>
                <a:chOff x="672" y="1020"/>
                <a:chExt cx="152" cy="132"/>
              </a:xfrm>
            </p:grpSpPr>
            <p:sp>
              <p:nvSpPr>
                <p:cNvPr id="58" name="Line 112">
                  <a:extLst>
                    <a:ext uri="{FF2B5EF4-FFF2-40B4-BE49-F238E27FC236}">
                      <a16:creationId xmlns:a16="http://schemas.microsoft.com/office/drawing/2014/main" id="{B7B737EC-B50C-1DD6-3BC6-26B999B54582}"/>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113">
                  <a:extLst>
                    <a:ext uri="{FF2B5EF4-FFF2-40B4-BE49-F238E27FC236}">
                      <a16:creationId xmlns:a16="http://schemas.microsoft.com/office/drawing/2014/main" id="{8B063201-63C3-C6C7-EF17-9038F8301D46}"/>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0" name="Group 114">
                  <a:extLst>
                    <a:ext uri="{FF2B5EF4-FFF2-40B4-BE49-F238E27FC236}">
                      <a16:creationId xmlns:a16="http://schemas.microsoft.com/office/drawing/2014/main" id="{5F5B4C49-F1EB-37FC-A202-5FA0D6E91E30}"/>
                    </a:ext>
                  </a:extLst>
                </p:cNvPr>
                <p:cNvGrpSpPr>
                  <a:grpSpLocks/>
                </p:cNvGrpSpPr>
                <p:nvPr/>
              </p:nvGrpSpPr>
              <p:grpSpPr bwMode="auto">
                <a:xfrm>
                  <a:off x="680" y="1020"/>
                  <a:ext cx="144" cy="96"/>
                  <a:chOff x="680" y="1020"/>
                  <a:chExt cx="144" cy="96"/>
                </a:xfrm>
              </p:grpSpPr>
              <p:sp>
                <p:nvSpPr>
                  <p:cNvPr id="61" name="Line 115">
                    <a:extLst>
                      <a:ext uri="{FF2B5EF4-FFF2-40B4-BE49-F238E27FC236}">
                        <a16:creationId xmlns:a16="http://schemas.microsoft.com/office/drawing/2014/main" id="{0A848D6F-BF28-EE72-727D-4EDDFADBDC40}"/>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116">
                    <a:extLst>
                      <a:ext uri="{FF2B5EF4-FFF2-40B4-BE49-F238E27FC236}">
                        <a16:creationId xmlns:a16="http://schemas.microsoft.com/office/drawing/2014/main" id="{AC97C7BD-39E9-A52C-229E-F89B9071FCBE}"/>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4" name="Group 121">
                <a:extLst>
                  <a:ext uri="{FF2B5EF4-FFF2-40B4-BE49-F238E27FC236}">
                    <a16:creationId xmlns:a16="http://schemas.microsoft.com/office/drawing/2014/main" id="{2FB2EAC9-D840-AB45-1499-4B565BCC5DE0}"/>
                  </a:ext>
                </a:extLst>
              </p:cNvPr>
              <p:cNvGrpSpPr>
                <a:grpSpLocks/>
              </p:cNvGrpSpPr>
              <p:nvPr/>
            </p:nvGrpSpPr>
            <p:grpSpPr bwMode="auto">
              <a:xfrm flipH="1">
                <a:off x="2304" y="1212"/>
                <a:ext cx="152" cy="132"/>
                <a:chOff x="672" y="1020"/>
                <a:chExt cx="152" cy="132"/>
              </a:xfrm>
            </p:grpSpPr>
            <p:sp>
              <p:nvSpPr>
                <p:cNvPr id="53" name="Line 122">
                  <a:extLst>
                    <a:ext uri="{FF2B5EF4-FFF2-40B4-BE49-F238E27FC236}">
                      <a16:creationId xmlns:a16="http://schemas.microsoft.com/office/drawing/2014/main" id="{4B47B800-AB42-592D-A897-B6296B1BB285}"/>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123">
                  <a:extLst>
                    <a:ext uri="{FF2B5EF4-FFF2-40B4-BE49-F238E27FC236}">
                      <a16:creationId xmlns:a16="http://schemas.microsoft.com/office/drawing/2014/main" id="{A2932922-A40C-9D71-BD6E-F149A984A45A}"/>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 name="Group 124">
                  <a:extLst>
                    <a:ext uri="{FF2B5EF4-FFF2-40B4-BE49-F238E27FC236}">
                      <a16:creationId xmlns:a16="http://schemas.microsoft.com/office/drawing/2014/main" id="{22B631C6-1EA0-CD85-DD8D-6152EE3738C6}"/>
                    </a:ext>
                  </a:extLst>
                </p:cNvPr>
                <p:cNvGrpSpPr>
                  <a:grpSpLocks/>
                </p:cNvGrpSpPr>
                <p:nvPr/>
              </p:nvGrpSpPr>
              <p:grpSpPr bwMode="auto">
                <a:xfrm>
                  <a:off x="680" y="1020"/>
                  <a:ext cx="144" cy="96"/>
                  <a:chOff x="680" y="1020"/>
                  <a:chExt cx="144" cy="96"/>
                </a:xfrm>
              </p:grpSpPr>
              <p:sp>
                <p:nvSpPr>
                  <p:cNvPr id="56" name="Line 125">
                    <a:extLst>
                      <a:ext uri="{FF2B5EF4-FFF2-40B4-BE49-F238E27FC236}">
                        <a16:creationId xmlns:a16="http://schemas.microsoft.com/office/drawing/2014/main" id="{F7576044-FDCC-39E1-DEAF-74986E95E1CD}"/>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26">
                    <a:extLst>
                      <a:ext uri="{FF2B5EF4-FFF2-40B4-BE49-F238E27FC236}">
                        <a16:creationId xmlns:a16="http://schemas.microsoft.com/office/drawing/2014/main" id="{84AEE55F-37FD-C506-15F5-C383D423C3C7}"/>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5" name="Group 136">
                <a:extLst>
                  <a:ext uri="{FF2B5EF4-FFF2-40B4-BE49-F238E27FC236}">
                    <a16:creationId xmlns:a16="http://schemas.microsoft.com/office/drawing/2014/main" id="{CBAEF35D-69E6-E92E-D891-C1B26399B9D5}"/>
                  </a:ext>
                </a:extLst>
              </p:cNvPr>
              <p:cNvGrpSpPr>
                <a:grpSpLocks/>
              </p:cNvGrpSpPr>
              <p:nvPr/>
            </p:nvGrpSpPr>
            <p:grpSpPr bwMode="auto">
              <a:xfrm>
                <a:off x="2400" y="1300"/>
                <a:ext cx="96" cy="240"/>
                <a:chOff x="2400" y="1296"/>
                <a:chExt cx="96" cy="240"/>
              </a:xfrm>
            </p:grpSpPr>
            <p:sp>
              <p:nvSpPr>
                <p:cNvPr id="50" name="Line 117">
                  <a:extLst>
                    <a:ext uri="{FF2B5EF4-FFF2-40B4-BE49-F238E27FC236}">
                      <a16:creationId xmlns:a16="http://schemas.microsoft.com/office/drawing/2014/main" id="{EAB80BF4-F291-8206-67A4-F8204304DF2C}"/>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134">
                  <a:extLst>
                    <a:ext uri="{FF2B5EF4-FFF2-40B4-BE49-F238E27FC236}">
                      <a16:creationId xmlns:a16="http://schemas.microsoft.com/office/drawing/2014/main" id="{6F1DD559-8BB9-C74A-D244-2828BE919FC3}"/>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135">
                  <a:extLst>
                    <a:ext uri="{FF2B5EF4-FFF2-40B4-BE49-F238E27FC236}">
                      <a16:creationId xmlns:a16="http://schemas.microsoft.com/office/drawing/2014/main" id="{C2A98946-ABEB-CFB6-67A7-CF27EA3DB4F2}"/>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6" name="Group 137">
                <a:extLst>
                  <a:ext uri="{FF2B5EF4-FFF2-40B4-BE49-F238E27FC236}">
                    <a16:creationId xmlns:a16="http://schemas.microsoft.com/office/drawing/2014/main" id="{F5BABB9D-905B-8CE9-2B77-32B61997BF10}"/>
                  </a:ext>
                </a:extLst>
              </p:cNvPr>
              <p:cNvGrpSpPr>
                <a:grpSpLocks/>
              </p:cNvGrpSpPr>
              <p:nvPr/>
            </p:nvGrpSpPr>
            <p:grpSpPr bwMode="auto">
              <a:xfrm flipH="1">
                <a:off x="2640" y="1296"/>
                <a:ext cx="96" cy="240"/>
                <a:chOff x="2400" y="1296"/>
                <a:chExt cx="96" cy="240"/>
              </a:xfrm>
            </p:grpSpPr>
            <p:sp>
              <p:nvSpPr>
                <p:cNvPr id="47" name="Line 138">
                  <a:extLst>
                    <a:ext uri="{FF2B5EF4-FFF2-40B4-BE49-F238E27FC236}">
                      <a16:creationId xmlns:a16="http://schemas.microsoft.com/office/drawing/2014/main" id="{2FEA652B-F564-7F7F-DA2C-A98285C12252}"/>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139">
                  <a:extLst>
                    <a:ext uri="{FF2B5EF4-FFF2-40B4-BE49-F238E27FC236}">
                      <a16:creationId xmlns:a16="http://schemas.microsoft.com/office/drawing/2014/main" id="{A4B27F64-B386-8166-AEC9-A560273409B5}"/>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40">
                  <a:extLst>
                    <a:ext uri="{FF2B5EF4-FFF2-40B4-BE49-F238E27FC236}">
                      <a16:creationId xmlns:a16="http://schemas.microsoft.com/office/drawing/2014/main" id="{2F8E650C-784C-70E8-19D8-9C3562684AFF}"/>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3" name="Group 142">
              <a:extLst>
                <a:ext uri="{FF2B5EF4-FFF2-40B4-BE49-F238E27FC236}">
                  <a16:creationId xmlns:a16="http://schemas.microsoft.com/office/drawing/2014/main" id="{FD470C36-B725-293E-BE9D-8E1EDBAD26E2}"/>
                </a:ext>
              </a:extLst>
            </p:cNvPr>
            <p:cNvGrpSpPr>
              <a:grpSpLocks/>
            </p:cNvGrpSpPr>
            <p:nvPr/>
          </p:nvGrpSpPr>
          <p:grpSpPr bwMode="auto">
            <a:xfrm>
              <a:off x="7844451" y="5132007"/>
              <a:ext cx="304800" cy="290513"/>
              <a:chOff x="1776" y="2256"/>
              <a:chExt cx="288" cy="279"/>
            </a:xfrm>
          </p:grpSpPr>
          <p:grpSp>
            <p:nvGrpSpPr>
              <p:cNvPr id="34" name="Group 143">
                <a:extLst>
                  <a:ext uri="{FF2B5EF4-FFF2-40B4-BE49-F238E27FC236}">
                    <a16:creationId xmlns:a16="http://schemas.microsoft.com/office/drawing/2014/main" id="{9F67F68C-6DC2-85C2-175F-43B6CC921590}"/>
                  </a:ext>
                </a:extLst>
              </p:cNvPr>
              <p:cNvGrpSpPr>
                <a:grpSpLocks/>
              </p:cNvGrpSpPr>
              <p:nvPr/>
            </p:nvGrpSpPr>
            <p:grpSpPr bwMode="auto">
              <a:xfrm>
                <a:off x="1824" y="2256"/>
                <a:ext cx="240" cy="279"/>
                <a:chOff x="1392" y="3408"/>
                <a:chExt cx="240" cy="279"/>
              </a:xfrm>
            </p:grpSpPr>
            <p:sp>
              <p:nvSpPr>
                <p:cNvPr id="37" name="Line 144">
                  <a:extLst>
                    <a:ext uri="{FF2B5EF4-FFF2-40B4-BE49-F238E27FC236}">
                      <a16:creationId xmlns:a16="http://schemas.microsoft.com/office/drawing/2014/main" id="{5F5402C9-D4C9-DDFA-4AC0-8BA098532AC7}"/>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Arc 145">
                  <a:extLst>
                    <a:ext uri="{FF2B5EF4-FFF2-40B4-BE49-F238E27FC236}">
                      <a16:creationId xmlns:a16="http://schemas.microsoft.com/office/drawing/2014/main" id="{94B4E37E-22D4-EE2C-7D41-881D7F36EDFD}"/>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46">
                  <a:extLst>
                    <a:ext uri="{FF2B5EF4-FFF2-40B4-BE49-F238E27FC236}">
                      <a16:creationId xmlns:a16="http://schemas.microsoft.com/office/drawing/2014/main" id="{C55EC7C3-4A66-4792-1D42-A485F0D9B4BD}"/>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 name="Arc 147">
                <a:extLst>
                  <a:ext uri="{FF2B5EF4-FFF2-40B4-BE49-F238E27FC236}">
                    <a16:creationId xmlns:a16="http://schemas.microsoft.com/office/drawing/2014/main" id="{8562D5F1-3201-89A2-6085-9837693579CD}"/>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Arc 148">
                <a:extLst>
                  <a:ext uri="{FF2B5EF4-FFF2-40B4-BE49-F238E27FC236}">
                    <a16:creationId xmlns:a16="http://schemas.microsoft.com/office/drawing/2014/main" id="{91227586-C3D5-9CCB-477B-2BC42BC3C69A}"/>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 name="TextBox 1">
            <a:extLst>
              <a:ext uri="{FF2B5EF4-FFF2-40B4-BE49-F238E27FC236}">
                <a16:creationId xmlns:a16="http://schemas.microsoft.com/office/drawing/2014/main" id="{30878749-E347-5216-0DE1-623BC13C69F6}"/>
              </a:ext>
            </a:extLst>
          </p:cNvPr>
          <p:cNvSpPr txBox="1"/>
          <p:nvPr/>
        </p:nvSpPr>
        <p:spPr>
          <a:xfrm>
            <a:off x="278031" y="6170235"/>
            <a:ext cx="6097656" cy="646331"/>
          </a:xfrm>
          <a:prstGeom prst="rect">
            <a:avLst/>
          </a:prstGeom>
          <a:noFill/>
        </p:spPr>
        <p:txBody>
          <a:bodyPr wrap="square">
            <a:spAutoFit/>
          </a:bodyPr>
          <a:lstStyle/>
          <a:p>
            <a:pPr algn="ctr"/>
            <a:r>
              <a:rPr lang="en-US" sz="3600" dirty="0"/>
              <a:t> Kelp ⊥ Algae | Waves</a:t>
            </a:r>
          </a:p>
        </p:txBody>
      </p:sp>
      <p:sp>
        <p:nvSpPr>
          <p:cNvPr id="4" name="Rectangle 3">
            <a:extLst>
              <a:ext uri="{FF2B5EF4-FFF2-40B4-BE49-F238E27FC236}">
                <a16:creationId xmlns:a16="http://schemas.microsoft.com/office/drawing/2014/main" id="{0965BF59-CAB4-9299-6C2E-99B0F2D56713}"/>
              </a:ext>
            </a:extLst>
          </p:cNvPr>
          <p:cNvSpPr/>
          <p:nvPr/>
        </p:nvSpPr>
        <p:spPr>
          <a:xfrm>
            <a:off x="6638811" y="1005713"/>
            <a:ext cx="5500878" cy="4093428"/>
          </a:xfrm>
          <a:prstGeom prst="rect">
            <a:avLst/>
          </a:prstGeom>
        </p:spPr>
        <p:txBody>
          <a:bodyPr wrap="square">
            <a:spAutoFit/>
          </a:bodyPr>
          <a:lstStyle/>
          <a:p>
            <a:pPr marL="285750" indent="-285750">
              <a:buFont typeface="Arial" panose="020B0604020202020204" pitchFamily="34" charset="0"/>
              <a:buChar char="•"/>
            </a:pPr>
            <a:r>
              <a:rPr lang="en-US" sz="2600" dirty="0"/>
              <a:t>If you tried to look at the relationship between kelp and algae, conditioned on invertebrates, you’d induce a correlation </a:t>
            </a:r>
            <a:r>
              <a:rPr lang="en-US" sz="2600" i="1" dirty="0"/>
              <a:t>via </a:t>
            </a:r>
            <a:r>
              <a:rPr lang="en-US" sz="2600" b="1" dirty="0"/>
              <a:t>collider bias</a:t>
            </a:r>
          </a:p>
          <a:p>
            <a:pPr marL="285750" indent="-285750">
              <a:buFont typeface="Arial" panose="020B0604020202020204" pitchFamily="34" charset="0"/>
              <a:buChar char="•"/>
            </a:pPr>
            <a:endParaRPr lang="en-US" sz="2600" dirty="0"/>
          </a:p>
          <a:p>
            <a:pPr marL="285750" indent="-285750">
              <a:buFont typeface="Arial" panose="020B0604020202020204" pitchFamily="34" charset="0"/>
              <a:buChar char="•"/>
            </a:pPr>
            <a:r>
              <a:rPr lang="en-US" sz="2600" dirty="0"/>
              <a:t>Any analysis of kelp on algae must include waves as a conditioning variable</a:t>
            </a:r>
          </a:p>
          <a:p>
            <a:pPr marL="742950" lvl="1" indent="-285750">
              <a:buFont typeface="Arial" panose="020B0604020202020204" pitchFamily="34" charset="0"/>
              <a:buChar char="•"/>
            </a:pPr>
            <a:r>
              <a:rPr lang="en-US" sz="2600" dirty="0"/>
              <a:t>Otherwise, waves would be a </a:t>
            </a:r>
            <a:r>
              <a:rPr lang="en-US" sz="2600" b="1" dirty="0"/>
              <a:t>confounding variable</a:t>
            </a:r>
            <a:endParaRPr lang="en-US" sz="2600" dirty="0"/>
          </a:p>
        </p:txBody>
      </p:sp>
    </p:spTree>
    <p:extLst>
      <p:ext uri="{BB962C8B-B14F-4D97-AF65-F5344CB8AC3E}">
        <p14:creationId xmlns:p14="http://schemas.microsoft.com/office/powerpoint/2010/main" val="4196419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8031F-AE85-3AC4-8CAB-F573B4FBD059}"/>
              </a:ext>
            </a:extLst>
          </p:cNvPr>
          <p:cNvSpPr>
            <a:spLocks noGrp="1"/>
          </p:cNvSpPr>
          <p:nvPr>
            <p:ph type="title"/>
          </p:nvPr>
        </p:nvSpPr>
        <p:spPr>
          <a:xfrm>
            <a:off x="838200" y="1977888"/>
            <a:ext cx="10515600" cy="1919288"/>
          </a:xfrm>
        </p:spPr>
        <p:txBody>
          <a:bodyPr>
            <a:normAutofit/>
          </a:bodyPr>
          <a:lstStyle/>
          <a:p>
            <a:r>
              <a:rPr lang="en-US" dirty="0"/>
              <a:t>What claims of conditional independence do *you* have involving your response of interest?</a:t>
            </a:r>
          </a:p>
        </p:txBody>
      </p:sp>
      <p:sp>
        <p:nvSpPr>
          <p:cNvPr id="4" name="TextBox 3">
            <a:extLst>
              <a:ext uri="{FF2B5EF4-FFF2-40B4-BE49-F238E27FC236}">
                <a16:creationId xmlns:a16="http://schemas.microsoft.com/office/drawing/2014/main" id="{8F76F348-C03C-0EF3-4138-0F8FA481DA03}"/>
              </a:ext>
            </a:extLst>
          </p:cNvPr>
          <p:cNvSpPr txBox="1"/>
          <p:nvPr/>
        </p:nvSpPr>
        <p:spPr>
          <a:xfrm>
            <a:off x="4144617" y="4532244"/>
            <a:ext cx="2762103" cy="400110"/>
          </a:xfrm>
          <a:prstGeom prst="rect">
            <a:avLst/>
          </a:prstGeom>
          <a:noFill/>
        </p:spPr>
        <p:txBody>
          <a:bodyPr wrap="none" rtlCol="0">
            <a:spAutoFit/>
          </a:bodyPr>
          <a:lstStyle/>
          <a:p>
            <a:r>
              <a:rPr lang="en-US" sz="2000" dirty="0"/>
              <a:t>(and are they plausible?)</a:t>
            </a:r>
          </a:p>
        </p:txBody>
      </p:sp>
    </p:spTree>
    <p:extLst>
      <p:ext uri="{BB962C8B-B14F-4D97-AF65-F5344CB8AC3E}">
        <p14:creationId xmlns:p14="http://schemas.microsoft.com/office/powerpoint/2010/main" val="29035797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5A1DE0-7F8C-C84F-E02F-1A38753558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5F9B2A-6695-1FAD-8D7A-D738FAE4DA65}"/>
              </a:ext>
            </a:extLst>
          </p:cNvPr>
          <p:cNvSpPr>
            <a:spLocks noGrp="1"/>
          </p:cNvSpPr>
          <p:nvPr>
            <p:ph type="title"/>
          </p:nvPr>
        </p:nvSpPr>
        <p:spPr>
          <a:xfrm>
            <a:off x="188843" y="365125"/>
            <a:ext cx="11164957" cy="1325563"/>
          </a:xfrm>
        </p:spPr>
        <p:txBody>
          <a:bodyPr/>
          <a:lstStyle/>
          <a:p>
            <a:r>
              <a:rPr lang="en-US" dirty="0"/>
              <a:t>Uses of Causal Diagrams</a:t>
            </a:r>
          </a:p>
        </p:txBody>
      </p:sp>
      <p:sp>
        <p:nvSpPr>
          <p:cNvPr id="3" name="Content Placeholder 2">
            <a:extLst>
              <a:ext uri="{FF2B5EF4-FFF2-40B4-BE49-F238E27FC236}">
                <a16:creationId xmlns:a16="http://schemas.microsoft.com/office/drawing/2014/main" id="{33AC17FA-1AAE-0F70-F703-BA5F3A7AAE85}"/>
              </a:ext>
            </a:extLst>
          </p:cNvPr>
          <p:cNvSpPr>
            <a:spLocks noGrp="1"/>
          </p:cNvSpPr>
          <p:nvPr>
            <p:ph idx="1"/>
          </p:nvPr>
        </p:nvSpPr>
        <p:spPr>
          <a:xfrm>
            <a:off x="838200" y="1825624"/>
            <a:ext cx="10515600" cy="4754079"/>
          </a:xfrm>
        </p:spPr>
        <p:txBody>
          <a:bodyPr>
            <a:normAutofit/>
          </a:bodyPr>
          <a:lstStyle/>
          <a:p>
            <a:pPr marL="514350" indent="-514350">
              <a:spcBef>
                <a:spcPts val="2200"/>
              </a:spcBef>
              <a:buFont typeface="+mj-lt"/>
              <a:buAutoNum type="arabicPeriod"/>
            </a:pPr>
            <a:r>
              <a:rPr lang="en-US" dirty="0"/>
              <a:t>Simplifying Complex Causal Diagrams</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Determining Covariates with Conditional Independence</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solidFill>
                  <a:srgbClr val="FF0000"/>
                </a:solidFill>
              </a:rPr>
              <a:t>Finding Open Backdoors to Confounding</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Counterfactual Thinking</a:t>
            </a:r>
          </a:p>
          <a:p>
            <a:pPr lvl="1">
              <a:spcBef>
                <a:spcPts val="2200"/>
              </a:spcBef>
            </a:pPr>
            <a:endParaRPr lang="en-US" dirty="0"/>
          </a:p>
          <a:p>
            <a:pPr marL="971550" lvl="1" indent="-514350">
              <a:spcBef>
                <a:spcPts val="2200"/>
              </a:spcBef>
              <a:buFont typeface="+mj-lt"/>
              <a:buAutoNum type="arabicPeriod"/>
            </a:pPr>
            <a:endParaRPr lang="en-US" dirty="0"/>
          </a:p>
        </p:txBody>
      </p:sp>
    </p:spTree>
    <p:extLst>
      <p:ext uri="{BB962C8B-B14F-4D97-AF65-F5344CB8AC3E}">
        <p14:creationId xmlns:p14="http://schemas.microsoft.com/office/powerpoint/2010/main" val="3510662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0375-D202-2CF1-262C-B4A136C93BC2}"/>
              </a:ext>
            </a:extLst>
          </p:cNvPr>
          <p:cNvSpPr>
            <a:spLocks noGrp="1"/>
          </p:cNvSpPr>
          <p:nvPr>
            <p:ph type="title"/>
          </p:nvPr>
        </p:nvSpPr>
        <p:spPr/>
        <p:txBody>
          <a:bodyPr/>
          <a:lstStyle/>
          <a:p>
            <a:r>
              <a:rPr lang="en-US"/>
              <a:t>What Is It Good For?</a:t>
            </a:r>
            <a:endParaRPr lang="en-US" dirty="0"/>
          </a:p>
        </p:txBody>
      </p:sp>
      <p:sp>
        <p:nvSpPr>
          <p:cNvPr id="3" name="Content Placeholder 2">
            <a:extLst>
              <a:ext uri="{FF2B5EF4-FFF2-40B4-BE49-F238E27FC236}">
                <a16:creationId xmlns:a16="http://schemas.microsoft.com/office/drawing/2014/main" id="{F558FD51-5984-5675-7D7F-B609C24714B7}"/>
              </a:ext>
            </a:extLst>
          </p:cNvPr>
          <p:cNvSpPr>
            <a:spLocks noGrp="1"/>
          </p:cNvSpPr>
          <p:nvPr>
            <p:ph idx="1"/>
          </p:nvPr>
        </p:nvSpPr>
        <p:spPr>
          <a:xfrm>
            <a:off x="542636" y="1805747"/>
            <a:ext cx="5910470" cy="4351338"/>
          </a:xfrm>
        </p:spPr>
        <p:txBody>
          <a:bodyPr>
            <a:normAutofit fontScale="92500" lnSpcReduction="20000"/>
          </a:bodyPr>
          <a:lstStyle/>
          <a:p>
            <a:r>
              <a:rPr lang="en-US"/>
              <a:t>We can test our intuition by examining things that do not connect</a:t>
            </a:r>
          </a:p>
          <a:p>
            <a:endParaRPr lang="en-US"/>
          </a:p>
          <a:p>
            <a:r>
              <a:rPr lang="en-US"/>
              <a:t>We cannot take apart our system without imagining what would happen if something changes.</a:t>
            </a:r>
          </a:p>
          <a:p>
            <a:pPr marL="0" indent="0">
              <a:buNone/>
            </a:pPr>
            <a:endParaRPr lang="en-US"/>
          </a:p>
          <a:p>
            <a:r>
              <a:rPr lang="en-US"/>
              <a:t>We can begin to understand what we must grapple with to tease apart the Gordian knot of Simpson’s Paradox and confounders</a:t>
            </a:r>
            <a:endParaRPr lang="en-US" dirty="0"/>
          </a:p>
        </p:txBody>
      </p:sp>
      <p:grpSp>
        <p:nvGrpSpPr>
          <p:cNvPr id="10" name="Group 9">
            <a:extLst>
              <a:ext uri="{FF2B5EF4-FFF2-40B4-BE49-F238E27FC236}">
                <a16:creationId xmlns:a16="http://schemas.microsoft.com/office/drawing/2014/main" id="{2F973D19-7730-A6CA-85CE-2E3D66D3D53E}"/>
              </a:ext>
            </a:extLst>
          </p:cNvPr>
          <p:cNvGrpSpPr/>
          <p:nvPr/>
        </p:nvGrpSpPr>
        <p:grpSpPr>
          <a:xfrm>
            <a:off x="6748670" y="2280622"/>
            <a:ext cx="4788974" cy="2882756"/>
            <a:chOff x="3516539" y="1833361"/>
            <a:chExt cx="4788974" cy="2882756"/>
          </a:xfrm>
        </p:grpSpPr>
        <p:sp>
          <p:nvSpPr>
            <p:cNvPr id="4" name="Rectangle 3">
              <a:extLst>
                <a:ext uri="{FF2B5EF4-FFF2-40B4-BE49-F238E27FC236}">
                  <a16:creationId xmlns:a16="http://schemas.microsoft.com/office/drawing/2014/main" id="{D9043A8D-C726-7152-9961-480B75569A29}"/>
                </a:ext>
              </a:extLst>
            </p:cNvPr>
            <p:cNvSpPr>
              <a:spLocks noChangeArrowheads="1"/>
            </p:cNvSpPr>
            <p:nvPr/>
          </p:nvSpPr>
          <p:spPr bwMode="auto">
            <a:xfrm>
              <a:off x="3516539"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5" name="Rectangle 4">
              <a:extLst>
                <a:ext uri="{FF2B5EF4-FFF2-40B4-BE49-F238E27FC236}">
                  <a16:creationId xmlns:a16="http://schemas.microsoft.com/office/drawing/2014/main" id="{44CDAE9E-92FB-D1F4-F36D-DD7BC54ED4BB}"/>
                </a:ext>
              </a:extLst>
            </p:cNvPr>
            <p:cNvSpPr>
              <a:spLocks noChangeArrowheads="1"/>
            </p:cNvSpPr>
            <p:nvPr/>
          </p:nvSpPr>
          <p:spPr bwMode="auto">
            <a:xfrm>
              <a:off x="7247660" y="4120755"/>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6" name="AutoShape 5">
              <a:extLst>
                <a:ext uri="{FF2B5EF4-FFF2-40B4-BE49-F238E27FC236}">
                  <a16:creationId xmlns:a16="http://schemas.microsoft.com/office/drawing/2014/main" id="{54A9E5A4-7F23-3536-CC37-63661C87EAC3}"/>
                </a:ext>
              </a:extLst>
            </p:cNvPr>
            <p:cNvCxnSpPr>
              <a:cxnSpLocks noChangeShapeType="1"/>
              <a:endCxn id="4" idx="0"/>
            </p:cNvCxnSpPr>
            <p:nvPr/>
          </p:nvCxnSpPr>
          <p:spPr bwMode="auto">
            <a:xfrm flipH="1">
              <a:off x="4046187" y="2757589"/>
              <a:ext cx="1865560" cy="1364583"/>
            </a:xfrm>
            <a:prstGeom prst="straightConnector1">
              <a:avLst/>
            </a:prstGeom>
            <a:noFill/>
            <a:ln w="76200">
              <a:solidFill>
                <a:schemeClr val="tx1"/>
              </a:solidFill>
              <a:round/>
              <a:headEnd/>
              <a:tailEnd type="triangle" w="med" len="med"/>
            </a:ln>
          </p:spPr>
        </p:cxnSp>
        <p:cxnSp>
          <p:nvCxnSpPr>
            <p:cNvPr id="7" name="AutoShape 6">
              <a:extLst>
                <a:ext uri="{FF2B5EF4-FFF2-40B4-BE49-F238E27FC236}">
                  <a16:creationId xmlns:a16="http://schemas.microsoft.com/office/drawing/2014/main" id="{348B801E-FEC1-E911-A038-9677371B06A9}"/>
                </a:ext>
              </a:extLst>
            </p:cNvPr>
            <p:cNvCxnSpPr>
              <a:cxnSpLocks noChangeShapeType="1"/>
              <a:stCxn id="4" idx="3"/>
              <a:endCxn id="5" idx="1"/>
            </p:cNvCxnSpPr>
            <p:nvPr/>
          </p:nvCxnSpPr>
          <p:spPr bwMode="auto">
            <a:xfrm flipV="1">
              <a:off x="4575834" y="4418436"/>
              <a:ext cx="2671826" cy="709"/>
            </a:xfrm>
            <a:prstGeom prst="straightConnector1">
              <a:avLst/>
            </a:prstGeom>
            <a:noFill/>
            <a:ln w="76200">
              <a:solidFill>
                <a:schemeClr val="tx1"/>
              </a:solidFill>
              <a:round/>
              <a:headEnd/>
              <a:tailEnd type="triangle" w="med" len="med"/>
            </a:ln>
          </p:spPr>
        </p:cxnSp>
        <p:cxnSp>
          <p:nvCxnSpPr>
            <p:cNvPr id="8" name="AutoShape 5">
              <a:extLst>
                <a:ext uri="{FF2B5EF4-FFF2-40B4-BE49-F238E27FC236}">
                  <a16:creationId xmlns:a16="http://schemas.microsoft.com/office/drawing/2014/main" id="{9C5CD885-9423-7116-2DB2-9EAE5B344ED0}"/>
                </a:ext>
              </a:extLst>
            </p:cNvPr>
            <p:cNvCxnSpPr>
              <a:cxnSpLocks noChangeShapeType="1"/>
              <a:endCxn id="5" idx="0"/>
            </p:cNvCxnSpPr>
            <p:nvPr/>
          </p:nvCxnSpPr>
          <p:spPr bwMode="auto">
            <a:xfrm>
              <a:off x="5911747" y="2757589"/>
              <a:ext cx="1864840" cy="1363166"/>
            </a:xfrm>
            <a:prstGeom prst="straightConnector1">
              <a:avLst/>
            </a:prstGeom>
            <a:noFill/>
            <a:ln w="76200">
              <a:solidFill>
                <a:schemeClr val="tx1"/>
              </a:solidFill>
              <a:round/>
              <a:headEnd/>
              <a:tailEnd type="triangle" w="med" len="med"/>
            </a:ln>
          </p:spPr>
        </p:cxnSp>
        <p:sp>
          <p:nvSpPr>
            <p:cNvPr id="9" name="Oval 8">
              <a:extLst>
                <a:ext uri="{FF2B5EF4-FFF2-40B4-BE49-F238E27FC236}">
                  <a16:creationId xmlns:a16="http://schemas.microsoft.com/office/drawing/2014/main" id="{22AA386E-0D60-13CE-B5D3-63125BEA17D8}"/>
                </a:ext>
              </a:extLst>
            </p:cNvPr>
            <p:cNvSpPr/>
            <p:nvPr/>
          </p:nvSpPr>
          <p:spPr>
            <a:xfrm>
              <a:off x="5382821" y="1833361"/>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1</a:t>
              </a:r>
            </a:p>
          </p:txBody>
        </p:sp>
      </p:grpSp>
    </p:spTree>
    <p:extLst>
      <p:ext uri="{BB962C8B-B14F-4D97-AF65-F5344CB8AC3E}">
        <p14:creationId xmlns:p14="http://schemas.microsoft.com/office/powerpoint/2010/main" val="3261548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CFFEAE-C7C4-9644-BDE4-7A7E82520C24}"/>
              </a:ext>
            </a:extLst>
          </p:cNvPr>
          <p:cNvSpPr txBox="1"/>
          <p:nvPr/>
        </p:nvSpPr>
        <p:spPr>
          <a:xfrm>
            <a:off x="1897246" y="3509431"/>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B2857731-4340-C847-BA3E-7D063EADB77C}"/>
              </a:ext>
            </a:extLst>
          </p:cNvPr>
          <p:cNvSpPr txBox="1"/>
          <p:nvPr/>
        </p:nvSpPr>
        <p:spPr>
          <a:xfrm>
            <a:off x="2643903" y="5206121"/>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A392B5C6-92FF-3A42-8AA4-998FCD4C6425}"/>
              </a:ext>
            </a:extLst>
          </p:cNvPr>
          <p:cNvSpPr txBox="1"/>
          <p:nvPr/>
        </p:nvSpPr>
        <p:spPr>
          <a:xfrm>
            <a:off x="2931016" y="1879850"/>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D97C525E-5700-9D4B-B1C6-366070D3408E}"/>
              </a:ext>
            </a:extLst>
          </p:cNvPr>
          <p:cNvCxnSpPr>
            <a:stCxn id="8" idx="2"/>
            <a:endCxn id="6" idx="0"/>
          </p:cNvCxnSpPr>
          <p:nvPr/>
        </p:nvCxnSpPr>
        <p:spPr>
          <a:xfrm flipH="1">
            <a:off x="2238750" y="2279960"/>
            <a:ext cx="1119018" cy="122947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4CE5DC3-0998-1243-80C8-D015572A77EF}"/>
              </a:ext>
            </a:extLst>
          </p:cNvPr>
          <p:cNvCxnSpPr>
            <a:cxnSpLocks/>
            <a:stCxn id="8" idx="2"/>
            <a:endCxn id="11" idx="0"/>
          </p:cNvCxnSpPr>
          <p:nvPr/>
        </p:nvCxnSpPr>
        <p:spPr>
          <a:xfrm>
            <a:off x="3357768" y="2279960"/>
            <a:ext cx="1172393" cy="127841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B565649-FF15-5341-AE47-A3073050C208}"/>
              </a:ext>
            </a:extLst>
          </p:cNvPr>
          <p:cNvSpPr txBox="1"/>
          <p:nvPr/>
        </p:nvSpPr>
        <p:spPr>
          <a:xfrm>
            <a:off x="4183592" y="3558375"/>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42C29B46-1534-E04A-AC79-B448CFFD6003}"/>
              </a:ext>
            </a:extLst>
          </p:cNvPr>
          <p:cNvCxnSpPr>
            <a:cxnSpLocks/>
            <a:stCxn id="6" idx="2"/>
            <a:endCxn id="7" idx="0"/>
          </p:cNvCxnSpPr>
          <p:nvPr/>
        </p:nvCxnSpPr>
        <p:spPr>
          <a:xfrm>
            <a:off x="2238750" y="3909541"/>
            <a:ext cx="1181103" cy="129658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566CD65-D287-5E42-B021-370C05DF8B21}"/>
              </a:ext>
            </a:extLst>
          </p:cNvPr>
          <p:cNvCxnSpPr>
            <a:cxnSpLocks/>
            <a:stCxn id="11" idx="2"/>
            <a:endCxn id="7" idx="0"/>
          </p:cNvCxnSpPr>
          <p:nvPr/>
        </p:nvCxnSpPr>
        <p:spPr>
          <a:xfrm flipH="1">
            <a:off x="3419853" y="3927707"/>
            <a:ext cx="1110308" cy="1278414"/>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119269" y="115917"/>
            <a:ext cx="11244470" cy="1325563"/>
          </a:xfrm>
        </p:spPr>
        <p:txBody>
          <a:bodyPr/>
          <a:lstStyle/>
          <a:p>
            <a:r>
              <a:rPr lang="en-US" dirty="0"/>
              <a:t>Confounding Variables</a:t>
            </a:r>
          </a:p>
        </p:txBody>
      </p:sp>
      <p:grpSp>
        <p:nvGrpSpPr>
          <p:cNvPr id="29" name="Group 28">
            <a:extLst>
              <a:ext uri="{FF2B5EF4-FFF2-40B4-BE49-F238E27FC236}">
                <a16:creationId xmlns:a16="http://schemas.microsoft.com/office/drawing/2014/main" id="{F2BA79EE-C10C-E6D8-B742-38E0F4114F75}"/>
              </a:ext>
            </a:extLst>
          </p:cNvPr>
          <p:cNvGrpSpPr/>
          <p:nvPr/>
        </p:nvGrpSpPr>
        <p:grpSpPr>
          <a:xfrm>
            <a:off x="4420713" y="4957019"/>
            <a:ext cx="2122153" cy="1236868"/>
            <a:chOff x="6485448" y="5003420"/>
            <a:chExt cx="2122153" cy="1236868"/>
          </a:xfrm>
        </p:grpSpPr>
        <p:sp>
          <p:nvSpPr>
            <p:cNvPr id="30" name="AutoShape 32">
              <a:extLst>
                <a:ext uri="{FF2B5EF4-FFF2-40B4-BE49-F238E27FC236}">
                  <a16:creationId xmlns:a16="http://schemas.microsoft.com/office/drawing/2014/main" id="{57D4EDC7-2EF7-A97D-3A92-861E114E68D9}"/>
                </a:ext>
              </a:extLst>
            </p:cNvPr>
            <p:cNvSpPr>
              <a:spLocks noChangeArrowheads="1"/>
            </p:cNvSpPr>
            <p:nvPr/>
          </p:nvSpPr>
          <p:spPr bwMode="auto">
            <a:xfrm>
              <a:off x="6802948" y="5737946"/>
              <a:ext cx="533400" cy="457200"/>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33">
              <a:extLst>
                <a:ext uri="{FF2B5EF4-FFF2-40B4-BE49-F238E27FC236}">
                  <a16:creationId xmlns:a16="http://schemas.microsoft.com/office/drawing/2014/main" id="{7FD0424D-8917-CC8C-E5FE-08F2C328F6B2}"/>
                </a:ext>
              </a:extLst>
            </p:cNvPr>
            <p:cNvSpPr>
              <a:spLocks noChangeArrowheads="1"/>
            </p:cNvSpPr>
            <p:nvPr/>
          </p:nvSpPr>
          <p:spPr bwMode="auto">
            <a:xfrm>
              <a:off x="7693201" y="5478288"/>
              <a:ext cx="914400" cy="762000"/>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 name="Group 141">
              <a:extLst>
                <a:ext uri="{FF2B5EF4-FFF2-40B4-BE49-F238E27FC236}">
                  <a16:creationId xmlns:a16="http://schemas.microsoft.com/office/drawing/2014/main" id="{3A6BF60D-EB89-D3FF-C6D0-88F2CA309B15}"/>
                </a:ext>
              </a:extLst>
            </p:cNvPr>
            <p:cNvGrpSpPr>
              <a:grpSpLocks/>
            </p:cNvGrpSpPr>
            <p:nvPr/>
          </p:nvGrpSpPr>
          <p:grpSpPr bwMode="auto">
            <a:xfrm>
              <a:off x="6485448" y="5003420"/>
              <a:ext cx="850900" cy="692150"/>
              <a:chOff x="2304" y="1104"/>
              <a:chExt cx="536" cy="436"/>
            </a:xfrm>
          </p:grpSpPr>
          <p:sp>
            <p:nvSpPr>
              <p:cNvPr id="40" name="AutoShape 133">
                <a:extLst>
                  <a:ext uri="{FF2B5EF4-FFF2-40B4-BE49-F238E27FC236}">
                    <a16:creationId xmlns:a16="http://schemas.microsoft.com/office/drawing/2014/main" id="{2D71574F-4AB7-E140-21DB-F319F2BB039A}"/>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 name="Group 105">
                <a:extLst>
                  <a:ext uri="{FF2B5EF4-FFF2-40B4-BE49-F238E27FC236}">
                    <a16:creationId xmlns:a16="http://schemas.microsoft.com/office/drawing/2014/main" id="{AAA89C0F-133A-6FEC-714A-F97917479705}"/>
                  </a:ext>
                </a:extLst>
              </p:cNvPr>
              <p:cNvGrpSpPr>
                <a:grpSpLocks/>
              </p:cNvGrpSpPr>
              <p:nvPr/>
            </p:nvGrpSpPr>
            <p:grpSpPr bwMode="auto">
              <a:xfrm>
                <a:off x="2488" y="1104"/>
                <a:ext cx="48" cy="144"/>
                <a:chOff x="1200" y="912"/>
                <a:chExt cx="48" cy="144"/>
              </a:xfrm>
            </p:grpSpPr>
            <p:sp>
              <p:nvSpPr>
                <p:cNvPr id="65" name="Oval 106">
                  <a:extLst>
                    <a:ext uri="{FF2B5EF4-FFF2-40B4-BE49-F238E27FC236}">
                      <a16:creationId xmlns:a16="http://schemas.microsoft.com/office/drawing/2014/main" id="{F6842938-0531-08C1-738C-520D7EB0D804}"/>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107">
                  <a:extLst>
                    <a:ext uri="{FF2B5EF4-FFF2-40B4-BE49-F238E27FC236}">
                      <a16:creationId xmlns:a16="http://schemas.microsoft.com/office/drawing/2014/main" id="{2DA340D3-5AC1-F444-9869-4F7FC453BD8B}"/>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 name="Group 108">
                <a:extLst>
                  <a:ext uri="{FF2B5EF4-FFF2-40B4-BE49-F238E27FC236}">
                    <a16:creationId xmlns:a16="http://schemas.microsoft.com/office/drawing/2014/main" id="{C11DEDED-6821-314B-9296-4B3D53D4806F}"/>
                  </a:ext>
                </a:extLst>
              </p:cNvPr>
              <p:cNvGrpSpPr>
                <a:grpSpLocks/>
              </p:cNvGrpSpPr>
              <p:nvPr/>
            </p:nvGrpSpPr>
            <p:grpSpPr bwMode="auto">
              <a:xfrm>
                <a:off x="2632" y="1104"/>
                <a:ext cx="48" cy="144"/>
                <a:chOff x="1200" y="912"/>
                <a:chExt cx="48" cy="144"/>
              </a:xfrm>
            </p:grpSpPr>
            <p:sp>
              <p:nvSpPr>
                <p:cNvPr id="63" name="Oval 109">
                  <a:extLst>
                    <a:ext uri="{FF2B5EF4-FFF2-40B4-BE49-F238E27FC236}">
                      <a16:creationId xmlns:a16="http://schemas.microsoft.com/office/drawing/2014/main" id="{2F8D38F7-06EC-E907-3689-86CF41EC7315}"/>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110">
                  <a:extLst>
                    <a:ext uri="{FF2B5EF4-FFF2-40B4-BE49-F238E27FC236}">
                      <a16:creationId xmlns:a16="http://schemas.microsoft.com/office/drawing/2014/main" id="{AD44257E-F7E7-0EDC-7EF7-2858ACB025EE}"/>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 name="Group 111">
                <a:extLst>
                  <a:ext uri="{FF2B5EF4-FFF2-40B4-BE49-F238E27FC236}">
                    <a16:creationId xmlns:a16="http://schemas.microsoft.com/office/drawing/2014/main" id="{CB6E5947-4A01-7133-D7FD-37B4BCFE8133}"/>
                  </a:ext>
                </a:extLst>
              </p:cNvPr>
              <p:cNvGrpSpPr>
                <a:grpSpLocks/>
              </p:cNvGrpSpPr>
              <p:nvPr/>
            </p:nvGrpSpPr>
            <p:grpSpPr bwMode="auto">
              <a:xfrm>
                <a:off x="2688" y="1212"/>
                <a:ext cx="152" cy="132"/>
                <a:chOff x="672" y="1020"/>
                <a:chExt cx="152" cy="132"/>
              </a:xfrm>
            </p:grpSpPr>
            <p:sp>
              <p:nvSpPr>
                <p:cNvPr id="58" name="Line 112">
                  <a:extLst>
                    <a:ext uri="{FF2B5EF4-FFF2-40B4-BE49-F238E27FC236}">
                      <a16:creationId xmlns:a16="http://schemas.microsoft.com/office/drawing/2014/main" id="{B7B737EC-B50C-1DD6-3BC6-26B999B54582}"/>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113">
                  <a:extLst>
                    <a:ext uri="{FF2B5EF4-FFF2-40B4-BE49-F238E27FC236}">
                      <a16:creationId xmlns:a16="http://schemas.microsoft.com/office/drawing/2014/main" id="{8B063201-63C3-C6C7-EF17-9038F8301D46}"/>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0" name="Group 114">
                  <a:extLst>
                    <a:ext uri="{FF2B5EF4-FFF2-40B4-BE49-F238E27FC236}">
                      <a16:creationId xmlns:a16="http://schemas.microsoft.com/office/drawing/2014/main" id="{5F5B4C49-F1EB-37FC-A202-5FA0D6E91E30}"/>
                    </a:ext>
                  </a:extLst>
                </p:cNvPr>
                <p:cNvGrpSpPr>
                  <a:grpSpLocks/>
                </p:cNvGrpSpPr>
                <p:nvPr/>
              </p:nvGrpSpPr>
              <p:grpSpPr bwMode="auto">
                <a:xfrm>
                  <a:off x="680" y="1020"/>
                  <a:ext cx="144" cy="96"/>
                  <a:chOff x="680" y="1020"/>
                  <a:chExt cx="144" cy="96"/>
                </a:xfrm>
              </p:grpSpPr>
              <p:sp>
                <p:nvSpPr>
                  <p:cNvPr id="61" name="Line 115">
                    <a:extLst>
                      <a:ext uri="{FF2B5EF4-FFF2-40B4-BE49-F238E27FC236}">
                        <a16:creationId xmlns:a16="http://schemas.microsoft.com/office/drawing/2014/main" id="{0A848D6F-BF28-EE72-727D-4EDDFADBDC40}"/>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116">
                    <a:extLst>
                      <a:ext uri="{FF2B5EF4-FFF2-40B4-BE49-F238E27FC236}">
                        <a16:creationId xmlns:a16="http://schemas.microsoft.com/office/drawing/2014/main" id="{AC97C7BD-39E9-A52C-229E-F89B9071FCBE}"/>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4" name="Group 121">
                <a:extLst>
                  <a:ext uri="{FF2B5EF4-FFF2-40B4-BE49-F238E27FC236}">
                    <a16:creationId xmlns:a16="http://schemas.microsoft.com/office/drawing/2014/main" id="{2FB2EAC9-D840-AB45-1499-4B565BCC5DE0}"/>
                  </a:ext>
                </a:extLst>
              </p:cNvPr>
              <p:cNvGrpSpPr>
                <a:grpSpLocks/>
              </p:cNvGrpSpPr>
              <p:nvPr/>
            </p:nvGrpSpPr>
            <p:grpSpPr bwMode="auto">
              <a:xfrm flipH="1">
                <a:off x="2304" y="1212"/>
                <a:ext cx="152" cy="132"/>
                <a:chOff x="672" y="1020"/>
                <a:chExt cx="152" cy="132"/>
              </a:xfrm>
            </p:grpSpPr>
            <p:sp>
              <p:nvSpPr>
                <p:cNvPr id="53" name="Line 122">
                  <a:extLst>
                    <a:ext uri="{FF2B5EF4-FFF2-40B4-BE49-F238E27FC236}">
                      <a16:creationId xmlns:a16="http://schemas.microsoft.com/office/drawing/2014/main" id="{4B47B800-AB42-592D-A897-B6296B1BB285}"/>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123">
                  <a:extLst>
                    <a:ext uri="{FF2B5EF4-FFF2-40B4-BE49-F238E27FC236}">
                      <a16:creationId xmlns:a16="http://schemas.microsoft.com/office/drawing/2014/main" id="{A2932922-A40C-9D71-BD6E-F149A984A45A}"/>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 name="Group 124">
                  <a:extLst>
                    <a:ext uri="{FF2B5EF4-FFF2-40B4-BE49-F238E27FC236}">
                      <a16:creationId xmlns:a16="http://schemas.microsoft.com/office/drawing/2014/main" id="{22B631C6-1EA0-CD85-DD8D-6152EE3738C6}"/>
                    </a:ext>
                  </a:extLst>
                </p:cNvPr>
                <p:cNvGrpSpPr>
                  <a:grpSpLocks/>
                </p:cNvGrpSpPr>
                <p:nvPr/>
              </p:nvGrpSpPr>
              <p:grpSpPr bwMode="auto">
                <a:xfrm>
                  <a:off x="680" y="1020"/>
                  <a:ext cx="144" cy="96"/>
                  <a:chOff x="680" y="1020"/>
                  <a:chExt cx="144" cy="96"/>
                </a:xfrm>
              </p:grpSpPr>
              <p:sp>
                <p:nvSpPr>
                  <p:cNvPr id="56" name="Line 125">
                    <a:extLst>
                      <a:ext uri="{FF2B5EF4-FFF2-40B4-BE49-F238E27FC236}">
                        <a16:creationId xmlns:a16="http://schemas.microsoft.com/office/drawing/2014/main" id="{F7576044-FDCC-39E1-DEAF-74986E95E1CD}"/>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26">
                    <a:extLst>
                      <a:ext uri="{FF2B5EF4-FFF2-40B4-BE49-F238E27FC236}">
                        <a16:creationId xmlns:a16="http://schemas.microsoft.com/office/drawing/2014/main" id="{84AEE55F-37FD-C506-15F5-C383D423C3C7}"/>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5" name="Group 136">
                <a:extLst>
                  <a:ext uri="{FF2B5EF4-FFF2-40B4-BE49-F238E27FC236}">
                    <a16:creationId xmlns:a16="http://schemas.microsoft.com/office/drawing/2014/main" id="{CBAEF35D-69E6-E92E-D891-C1B26399B9D5}"/>
                  </a:ext>
                </a:extLst>
              </p:cNvPr>
              <p:cNvGrpSpPr>
                <a:grpSpLocks/>
              </p:cNvGrpSpPr>
              <p:nvPr/>
            </p:nvGrpSpPr>
            <p:grpSpPr bwMode="auto">
              <a:xfrm>
                <a:off x="2400" y="1300"/>
                <a:ext cx="96" cy="240"/>
                <a:chOff x="2400" y="1296"/>
                <a:chExt cx="96" cy="240"/>
              </a:xfrm>
            </p:grpSpPr>
            <p:sp>
              <p:nvSpPr>
                <p:cNvPr id="50" name="Line 117">
                  <a:extLst>
                    <a:ext uri="{FF2B5EF4-FFF2-40B4-BE49-F238E27FC236}">
                      <a16:creationId xmlns:a16="http://schemas.microsoft.com/office/drawing/2014/main" id="{EAB80BF4-F291-8206-67A4-F8204304DF2C}"/>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134">
                  <a:extLst>
                    <a:ext uri="{FF2B5EF4-FFF2-40B4-BE49-F238E27FC236}">
                      <a16:creationId xmlns:a16="http://schemas.microsoft.com/office/drawing/2014/main" id="{6F1DD559-8BB9-C74A-D244-2828BE919FC3}"/>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135">
                  <a:extLst>
                    <a:ext uri="{FF2B5EF4-FFF2-40B4-BE49-F238E27FC236}">
                      <a16:creationId xmlns:a16="http://schemas.microsoft.com/office/drawing/2014/main" id="{C2A98946-ABEB-CFB6-67A7-CF27EA3DB4F2}"/>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6" name="Group 137">
                <a:extLst>
                  <a:ext uri="{FF2B5EF4-FFF2-40B4-BE49-F238E27FC236}">
                    <a16:creationId xmlns:a16="http://schemas.microsoft.com/office/drawing/2014/main" id="{F5BABB9D-905B-8CE9-2B77-32B61997BF10}"/>
                  </a:ext>
                </a:extLst>
              </p:cNvPr>
              <p:cNvGrpSpPr>
                <a:grpSpLocks/>
              </p:cNvGrpSpPr>
              <p:nvPr/>
            </p:nvGrpSpPr>
            <p:grpSpPr bwMode="auto">
              <a:xfrm flipH="1">
                <a:off x="2640" y="1296"/>
                <a:ext cx="96" cy="240"/>
                <a:chOff x="2400" y="1296"/>
                <a:chExt cx="96" cy="240"/>
              </a:xfrm>
            </p:grpSpPr>
            <p:sp>
              <p:nvSpPr>
                <p:cNvPr id="47" name="Line 138">
                  <a:extLst>
                    <a:ext uri="{FF2B5EF4-FFF2-40B4-BE49-F238E27FC236}">
                      <a16:creationId xmlns:a16="http://schemas.microsoft.com/office/drawing/2014/main" id="{2FEA652B-F564-7F7F-DA2C-A98285C12252}"/>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139">
                  <a:extLst>
                    <a:ext uri="{FF2B5EF4-FFF2-40B4-BE49-F238E27FC236}">
                      <a16:creationId xmlns:a16="http://schemas.microsoft.com/office/drawing/2014/main" id="{A4B27F64-B386-8166-AEC9-A560273409B5}"/>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40">
                  <a:extLst>
                    <a:ext uri="{FF2B5EF4-FFF2-40B4-BE49-F238E27FC236}">
                      <a16:creationId xmlns:a16="http://schemas.microsoft.com/office/drawing/2014/main" id="{2F8E650C-784C-70E8-19D8-9C3562684AFF}"/>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3" name="Group 142">
              <a:extLst>
                <a:ext uri="{FF2B5EF4-FFF2-40B4-BE49-F238E27FC236}">
                  <a16:creationId xmlns:a16="http://schemas.microsoft.com/office/drawing/2014/main" id="{FD470C36-B725-293E-BE9D-8E1EDBAD26E2}"/>
                </a:ext>
              </a:extLst>
            </p:cNvPr>
            <p:cNvGrpSpPr>
              <a:grpSpLocks/>
            </p:cNvGrpSpPr>
            <p:nvPr/>
          </p:nvGrpSpPr>
          <p:grpSpPr bwMode="auto">
            <a:xfrm>
              <a:off x="7844451" y="5132007"/>
              <a:ext cx="304800" cy="290513"/>
              <a:chOff x="1776" y="2256"/>
              <a:chExt cx="288" cy="279"/>
            </a:xfrm>
          </p:grpSpPr>
          <p:grpSp>
            <p:nvGrpSpPr>
              <p:cNvPr id="34" name="Group 143">
                <a:extLst>
                  <a:ext uri="{FF2B5EF4-FFF2-40B4-BE49-F238E27FC236}">
                    <a16:creationId xmlns:a16="http://schemas.microsoft.com/office/drawing/2014/main" id="{9F67F68C-6DC2-85C2-175F-43B6CC921590}"/>
                  </a:ext>
                </a:extLst>
              </p:cNvPr>
              <p:cNvGrpSpPr>
                <a:grpSpLocks/>
              </p:cNvGrpSpPr>
              <p:nvPr/>
            </p:nvGrpSpPr>
            <p:grpSpPr bwMode="auto">
              <a:xfrm>
                <a:off x="1824" y="2256"/>
                <a:ext cx="240" cy="279"/>
                <a:chOff x="1392" y="3408"/>
                <a:chExt cx="240" cy="279"/>
              </a:xfrm>
            </p:grpSpPr>
            <p:sp>
              <p:nvSpPr>
                <p:cNvPr id="37" name="Line 144">
                  <a:extLst>
                    <a:ext uri="{FF2B5EF4-FFF2-40B4-BE49-F238E27FC236}">
                      <a16:creationId xmlns:a16="http://schemas.microsoft.com/office/drawing/2014/main" id="{5F5402C9-D4C9-DDFA-4AC0-8BA098532AC7}"/>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Arc 145">
                  <a:extLst>
                    <a:ext uri="{FF2B5EF4-FFF2-40B4-BE49-F238E27FC236}">
                      <a16:creationId xmlns:a16="http://schemas.microsoft.com/office/drawing/2014/main" id="{94B4E37E-22D4-EE2C-7D41-881D7F36EDFD}"/>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46">
                  <a:extLst>
                    <a:ext uri="{FF2B5EF4-FFF2-40B4-BE49-F238E27FC236}">
                      <a16:creationId xmlns:a16="http://schemas.microsoft.com/office/drawing/2014/main" id="{C55EC7C3-4A66-4792-1D42-A485F0D9B4BD}"/>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 name="Arc 147">
                <a:extLst>
                  <a:ext uri="{FF2B5EF4-FFF2-40B4-BE49-F238E27FC236}">
                    <a16:creationId xmlns:a16="http://schemas.microsoft.com/office/drawing/2014/main" id="{8562D5F1-3201-89A2-6085-9837693579CD}"/>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Arc 148">
                <a:extLst>
                  <a:ext uri="{FF2B5EF4-FFF2-40B4-BE49-F238E27FC236}">
                    <a16:creationId xmlns:a16="http://schemas.microsoft.com/office/drawing/2014/main" id="{91227586-C3D5-9CCB-477B-2BC42BC3C69A}"/>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 name="TextBox 1">
            <a:extLst>
              <a:ext uri="{FF2B5EF4-FFF2-40B4-BE49-F238E27FC236}">
                <a16:creationId xmlns:a16="http://schemas.microsoft.com/office/drawing/2014/main" id="{30878749-E347-5216-0DE1-623BC13C69F6}"/>
              </a:ext>
            </a:extLst>
          </p:cNvPr>
          <p:cNvSpPr txBox="1"/>
          <p:nvPr/>
        </p:nvSpPr>
        <p:spPr>
          <a:xfrm>
            <a:off x="278031" y="6170235"/>
            <a:ext cx="6097656" cy="646331"/>
          </a:xfrm>
          <a:prstGeom prst="rect">
            <a:avLst/>
          </a:prstGeom>
          <a:noFill/>
        </p:spPr>
        <p:txBody>
          <a:bodyPr wrap="square">
            <a:spAutoFit/>
          </a:bodyPr>
          <a:lstStyle/>
          <a:p>
            <a:pPr algn="ctr"/>
            <a:r>
              <a:rPr lang="en-US" sz="3600" dirty="0"/>
              <a:t> Kelp ⊥ Algae | Waves</a:t>
            </a:r>
          </a:p>
        </p:txBody>
      </p:sp>
      <p:sp>
        <p:nvSpPr>
          <p:cNvPr id="4" name="Rectangle 3">
            <a:extLst>
              <a:ext uri="{FF2B5EF4-FFF2-40B4-BE49-F238E27FC236}">
                <a16:creationId xmlns:a16="http://schemas.microsoft.com/office/drawing/2014/main" id="{0965BF59-CAB4-9299-6C2E-99B0F2D56713}"/>
              </a:ext>
            </a:extLst>
          </p:cNvPr>
          <p:cNvSpPr/>
          <p:nvPr/>
        </p:nvSpPr>
        <p:spPr>
          <a:xfrm>
            <a:off x="6333167" y="1462970"/>
            <a:ext cx="5500878" cy="2492990"/>
          </a:xfrm>
          <a:prstGeom prst="rect">
            <a:avLst/>
          </a:prstGeom>
        </p:spPr>
        <p:txBody>
          <a:bodyPr wrap="square">
            <a:spAutoFit/>
          </a:bodyPr>
          <a:lstStyle/>
          <a:p>
            <a:pPr marL="285750" indent="-285750">
              <a:buFont typeface="Arial" panose="020B0604020202020204" pitchFamily="34" charset="0"/>
              <a:buChar char="•"/>
            </a:pPr>
            <a:endParaRPr lang="en-US" sz="2600" dirty="0"/>
          </a:p>
          <a:p>
            <a:pPr marL="285750" indent="-285750">
              <a:buFont typeface="Arial" panose="020B0604020202020204" pitchFamily="34" charset="0"/>
              <a:buChar char="•"/>
            </a:pPr>
            <a:r>
              <a:rPr lang="en-US" sz="2600" dirty="0"/>
              <a:t>Any analysis of kelp on algae must include waves as a conditioning variable</a:t>
            </a:r>
          </a:p>
          <a:p>
            <a:pPr marL="742950" lvl="1" indent="-285750">
              <a:buFont typeface="Arial" panose="020B0604020202020204" pitchFamily="34" charset="0"/>
              <a:buChar char="•"/>
            </a:pPr>
            <a:r>
              <a:rPr lang="en-US" sz="2600" dirty="0"/>
              <a:t>Otherwise, waves would be a </a:t>
            </a:r>
            <a:r>
              <a:rPr lang="en-US" sz="2600" b="1" dirty="0"/>
              <a:t>confounding variable</a:t>
            </a:r>
            <a:endParaRPr lang="en-US" sz="2600" dirty="0"/>
          </a:p>
        </p:txBody>
      </p:sp>
    </p:spTree>
    <p:extLst>
      <p:ext uri="{BB962C8B-B14F-4D97-AF65-F5344CB8AC3E}">
        <p14:creationId xmlns:p14="http://schemas.microsoft.com/office/powerpoint/2010/main" val="2835010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E1DC64-6558-500A-B14F-D33BD60BB9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8AA2A-431F-BE71-1CFD-0DD73344BA92}"/>
              </a:ext>
            </a:extLst>
          </p:cNvPr>
          <p:cNvSpPr>
            <a:spLocks noGrp="1"/>
          </p:cNvSpPr>
          <p:nvPr>
            <p:ph type="title"/>
          </p:nvPr>
        </p:nvSpPr>
        <p:spPr/>
        <p:txBody>
          <a:bodyPr/>
          <a:lstStyle/>
          <a:p>
            <a:r>
              <a:rPr lang="en-US" dirty="0"/>
              <a:t>Why All of this Worry About Structure of a Whole System?</a:t>
            </a:r>
          </a:p>
        </p:txBody>
      </p:sp>
      <p:sp>
        <p:nvSpPr>
          <p:cNvPr id="5" name="Rectangle 3">
            <a:extLst>
              <a:ext uri="{FF2B5EF4-FFF2-40B4-BE49-F238E27FC236}">
                <a16:creationId xmlns:a16="http://schemas.microsoft.com/office/drawing/2014/main" id="{575A4DD9-4DC0-B4D1-088B-F32AA1B50023}"/>
              </a:ext>
            </a:extLst>
          </p:cNvPr>
          <p:cNvSpPr>
            <a:spLocks noChangeArrowheads="1"/>
          </p:cNvSpPr>
          <p:nvPr/>
        </p:nvSpPr>
        <p:spPr bwMode="auto">
          <a:xfrm>
            <a:off x="3516539"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6" name="Rectangle 4">
            <a:extLst>
              <a:ext uri="{FF2B5EF4-FFF2-40B4-BE49-F238E27FC236}">
                <a16:creationId xmlns:a16="http://schemas.microsoft.com/office/drawing/2014/main" id="{139DFC55-9A54-2E01-8DBD-1705F477B548}"/>
              </a:ext>
            </a:extLst>
          </p:cNvPr>
          <p:cNvSpPr>
            <a:spLocks noChangeArrowheads="1"/>
          </p:cNvSpPr>
          <p:nvPr/>
        </p:nvSpPr>
        <p:spPr bwMode="auto">
          <a:xfrm>
            <a:off x="7247660" y="4120755"/>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7" name="AutoShape 5">
            <a:extLst>
              <a:ext uri="{FF2B5EF4-FFF2-40B4-BE49-F238E27FC236}">
                <a16:creationId xmlns:a16="http://schemas.microsoft.com/office/drawing/2014/main" id="{A28CEF70-1F54-F589-3152-4D654879CD4B}"/>
              </a:ext>
            </a:extLst>
          </p:cNvPr>
          <p:cNvCxnSpPr>
            <a:cxnSpLocks noChangeShapeType="1"/>
            <a:endCxn id="5" idx="0"/>
          </p:cNvCxnSpPr>
          <p:nvPr/>
        </p:nvCxnSpPr>
        <p:spPr bwMode="auto">
          <a:xfrm flipH="1">
            <a:off x="4046187" y="2757589"/>
            <a:ext cx="1865560" cy="1364583"/>
          </a:xfrm>
          <a:prstGeom prst="straightConnector1">
            <a:avLst/>
          </a:prstGeom>
          <a:noFill/>
          <a:ln w="76200">
            <a:solidFill>
              <a:schemeClr val="tx1"/>
            </a:solidFill>
            <a:round/>
            <a:headEnd/>
            <a:tailEnd type="triangle" w="med" len="med"/>
          </a:ln>
        </p:spPr>
      </p:cxnSp>
      <p:cxnSp>
        <p:nvCxnSpPr>
          <p:cNvPr id="8" name="AutoShape 6">
            <a:extLst>
              <a:ext uri="{FF2B5EF4-FFF2-40B4-BE49-F238E27FC236}">
                <a16:creationId xmlns:a16="http://schemas.microsoft.com/office/drawing/2014/main" id="{C4F81F83-3A52-B215-91B4-F0E8C421DF58}"/>
              </a:ext>
            </a:extLst>
          </p:cNvPr>
          <p:cNvCxnSpPr>
            <a:cxnSpLocks noChangeShapeType="1"/>
            <a:stCxn id="5" idx="3"/>
            <a:endCxn id="6" idx="1"/>
          </p:cNvCxnSpPr>
          <p:nvPr/>
        </p:nvCxnSpPr>
        <p:spPr bwMode="auto">
          <a:xfrm flipV="1">
            <a:off x="4575834" y="4418436"/>
            <a:ext cx="2671826" cy="709"/>
          </a:xfrm>
          <a:prstGeom prst="straightConnector1">
            <a:avLst/>
          </a:prstGeom>
          <a:noFill/>
          <a:ln w="76200">
            <a:solidFill>
              <a:schemeClr val="tx1"/>
            </a:solidFill>
            <a:round/>
            <a:headEnd/>
            <a:tailEnd type="triangle" w="med" len="med"/>
          </a:ln>
        </p:spPr>
      </p:cxnSp>
      <p:cxnSp>
        <p:nvCxnSpPr>
          <p:cNvPr id="15" name="AutoShape 5">
            <a:extLst>
              <a:ext uri="{FF2B5EF4-FFF2-40B4-BE49-F238E27FC236}">
                <a16:creationId xmlns:a16="http://schemas.microsoft.com/office/drawing/2014/main" id="{ED918A32-128F-AA01-5A5C-ACD5DA0BE72C}"/>
              </a:ext>
            </a:extLst>
          </p:cNvPr>
          <p:cNvCxnSpPr>
            <a:cxnSpLocks noChangeShapeType="1"/>
            <a:endCxn id="6" idx="0"/>
          </p:cNvCxnSpPr>
          <p:nvPr/>
        </p:nvCxnSpPr>
        <p:spPr bwMode="auto">
          <a:xfrm>
            <a:off x="5911747" y="2757589"/>
            <a:ext cx="1864840" cy="1363166"/>
          </a:xfrm>
          <a:prstGeom prst="straightConnector1">
            <a:avLst/>
          </a:prstGeom>
          <a:noFill/>
          <a:ln w="76200">
            <a:solidFill>
              <a:schemeClr val="tx1"/>
            </a:solidFill>
            <a:round/>
            <a:headEnd/>
            <a:tailEnd type="triangle" w="med" len="med"/>
          </a:ln>
        </p:spPr>
      </p:cxnSp>
      <p:sp>
        <p:nvSpPr>
          <p:cNvPr id="22" name="Oval 21">
            <a:extLst>
              <a:ext uri="{FF2B5EF4-FFF2-40B4-BE49-F238E27FC236}">
                <a16:creationId xmlns:a16="http://schemas.microsoft.com/office/drawing/2014/main" id="{616C1C51-0A1F-C166-998B-E2D72A3A5B66}"/>
              </a:ext>
            </a:extLst>
          </p:cNvPr>
          <p:cNvSpPr/>
          <p:nvPr/>
        </p:nvSpPr>
        <p:spPr>
          <a:xfrm>
            <a:off x="5382821" y="1833361"/>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1</a:t>
            </a:r>
          </a:p>
        </p:txBody>
      </p:sp>
      <p:sp>
        <p:nvSpPr>
          <p:cNvPr id="30" name="TextBox 29">
            <a:extLst>
              <a:ext uri="{FF2B5EF4-FFF2-40B4-BE49-F238E27FC236}">
                <a16:creationId xmlns:a16="http://schemas.microsoft.com/office/drawing/2014/main" id="{F7F09AEB-EFBF-6056-7D21-F9F94D4A0550}"/>
              </a:ext>
            </a:extLst>
          </p:cNvPr>
          <p:cNvSpPr txBox="1"/>
          <p:nvPr/>
        </p:nvSpPr>
        <p:spPr>
          <a:xfrm>
            <a:off x="24013" y="5299254"/>
            <a:ext cx="12167988" cy="1569660"/>
          </a:xfrm>
          <a:prstGeom prst="rect">
            <a:avLst/>
          </a:prstGeom>
          <a:noFill/>
        </p:spPr>
        <p:txBody>
          <a:bodyPr wrap="square" rtlCol="0">
            <a:spAutoFit/>
          </a:bodyPr>
          <a:lstStyle/>
          <a:p>
            <a:pPr algn="ctr"/>
            <a:r>
              <a:rPr lang="en-US" sz="3200" dirty="0"/>
              <a:t>Is it possible to assess the causal relationship between y1 and y2 if you do not know x1? What can you say about any measured relationship between y1 and y2 if x1 varies, but is unmeasured?</a:t>
            </a:r>
          </a:p>
        </p:txBody>
      </p:sp>
    </p:spTree>
    <p:extLst>
      <p:ext uri="{BB962C8B-B14F-4D97-AF65-F5344CB8AC3E}">
        <p14:creationId xmlns:p14="http://schemas.microsoft.com/office/powerpoint/2010/main" val="1523192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2C3C-0AAE-754E-A96D-CA1AC7F301DC}"/>
              </a:ext>
            </a:extLst>
          </p:cNvPr>
          <p:cNvSpPr>
            <a:spLocks noGrp="1"/>
          </p:cNvSpPr>
          <p:nvPr>
            <p:ph type="title"/>
          </p:nvPr>
        </p:nvSpPr>
        <p:spPr/>
        <p:txBody>
          <a:bodyPr/>
          <a:lstStyle/>
          <a:p>
            <a:r>
              <a:rPr lang="en-US" dirty="0"/>
              <a:t>What is a Confounder?</a:t>
            </a:r>
          </a:p>
        </p:txBody>
      </p:sp>
      <p:sp>
        <p:nvSpPr>
          <p:cNvPr id="5" name="Rectangle 3">
            <a:extLst>
              <a:ext uri="{FF2B5EF4-FFF2-40B4-BE49-F238E27FC236}">
                <a16:creationId xmlns:a16="http://schemas.microsoft.com/office/drawing/2014/main" id="{1C28181B-6656-8B4C-A61E-751A93454589}"/>
              </a:ext>
            </a:extLst>
          </p:cNvPr>
          <p:cNvSpPr>
            <a:spLocks noChangeArrowheads="1"/>
          </p:cNvSpPr>
          <p:nvPr/>
        </p:nvSpPr>
        <p:spPr bwMode="auto">
          <a:xfrm>
            <a:off x="3516539"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6" name="Rectangle 4">
            <a:extLst>
              <a:ext uri="{FF2B5EF4-FFF2-40B4-BE49-F238E27FC236}">
                <a16:creationId xmlns:a16="http://schemas.microsoft.com/office/drawing/2014/main" id="{8A3E688A-8FDE-9446-BE02-D06EB35B54C1}"/>
              </a:ext>
            </a:extLst>
          </p:cNvPr>
          <p:cNvSpPr>
            <a:spLocks noChangeArrowheads="1"/>
          </p:cNvSpPr>
          <p:nvPr/>
        </p:nvSpPr>
        <p:spPr bwMode="auto">
          <a:xfrm>
            <a:off x="7247660" y="4120755"/>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7" name="AutoShape 5">
            <a:extLst>
              <a:ext uri="{FF2B5EF4-FFF2-40B4-BE49-F238E27FC236}">
                <a16:creationId xmlns:a16="http://schemas.microsoft.com/office/drawing/2014/main" id="{F27458DB-9A39-1747-A63E-21CECF1FF671}"/>
              </a:ext>
            </a:extLst>
          </p:cNvPr>
          <p:cNvCxnSpPr>
            <a:cxnSpLocks noChangeShapeType="1"/>
            <a:endCxn id="5" idx="0"/>
          </p:cNvCxnSpPr>
          <p:nvPr/>
        </p:nvCxnSpPr>
        <p:spPr bwMode="auto">
          <a:xfrm flipH="1">
            <a:off x="4046187" y="2757589"/>
            <a:ext cx="1865560" cy="1364583"/>
          </a:xfrm>
          <a:prstGeom prst="straightConnector1">
            <a:avLst/>
          </a:prstGeom>
          <a:noFill/>
          <a:ln w="76200">
            <a:solidFill>
              <a:schemeClr val="tx1"/>
            </a:solidFill>
            <a:round/>
            <a:headEnd/>
            <a:tailEnd type="triangle" w="med" len="med"/>
          </a:ln>
        </p:spPr>
      </p:cxnSp>
      <p:cxnSp>
        <p:nvCxnSpPr>
          <p:cNvPr id="8" name="AutoShape 6">
            <a:extLst>
              <a:ext uri="{FF2B5EF4-FFF2-40B4-BE49-F238E27FC236}">
                <a16:creationId xmlns:a16="http://schemas.microsoft.com/office/drawing/2014/main" id="{D66F683B-7616-CE4E-9B70-9788AC5CE714}"/>
              </a:ext>
            </a:extLst>
          </p:cNvPr>
          <p:cNvCxnSpPr>
            <a:cxnSpLocks noChangeShapeType="1"/>
            <a:stCxn id="5" idx="3"/>
            <a:endCxn id="6" idx="1"/>
          </p:cNvCxnSpPr>
          <p:nvPr/>
        </p:nvCxnSpPr>
        <p:spPr bwMode="auto">
          <a:xfrm flipV="1">
            <a:off x="4575834" y="4418436"/>
            <a:ext cx="2671826" cy="709"/>
          </a:xfrm>
          <a:prstGeom prst="straightConnector1">
            <a:avLst/>
          </a:prstGeom>
          <a:noFill/>
          <a:ln w="76200">
            <a:solidFill>
              <a:schemeClr val="tx1"/>
            </a:solidFill>
            <a:round/>
            <a:headEnd/>
            <a:tailEnd type="triangle" w="med" len="med"/>
          </a:ln>
        </p:spPr>
      </p:cxnSp>
      <p:cxnSp>
        <p:nvCxnSpPr>
          <p:cNvPr id="15" name="AutoShape 5">
            <a:extLst>
              <a:ext uri="{FF2B5EF4-FFF2-40B4-BE49-F238E27FC236}">
                <a16:creationId xmlns:a16="http://schemas.microsoft.com/office/drawing/2014/main" id="{75142AF9-7CD1-3440-B627-B5857E497E52}"/>
              </a:ext>
            </a:extLst>
          </p:cNvPr>
          <p:cNvCxnSpPr>
            <a:cxnSpLocks noChangeShapeType="1"/>
            <a:endCxn id="6" idx="0"/>
          </p:cNvCxnSpPr>
          <p:nvPr/>
        </p:nvCxnSpPr>
        <p:spPr bwMode="auto">
          <a:xfrm>
            <a:off x="5911747" y="2757589"/>
            <a:ext cx="1864840" cy="1363166"/>
          </a:xfrm>
          <a:prstGeom prst="straightConnector1">
            <a:avLst/>
          </a:prstGeom>
          <a:noFill/>
          <a:ln w="76200">
            <a:solidFill>
              <a:schemeClr val="tx1"/>
            </a:solidFill>
            <a:round/>
            <a:headEnd/>
            <a:tailEnd type="triangle" w="med" len="med"/>
          </a:ln>
        </p:spPr>
      </p:cxnSp>
      <p:sp>
        <p:nvSpPr>
          <p:cNvPr id="22" name="Oval 21">
            <a:extLst>
              <a:ext uri="{FF2B5EF4-FFF2-40B4-BE49-F238E27FC236}">
                <a16:creationId xmlns:a16="http://schemas.microsoft.com/office/drawing/2014/main" id="{7E64F6AF-502E-2840-BD8C-A0FED3A0DF57}"/>
              </a:ext>
            </a:extLst>
          </p:cNvPr>
          <p:cNvSpPr/>
          <p:nvPr/>
        </p:nvSpPr>
        <p:spPr>
          <a:xfrm>
            <a:off x="5382821" y="1833361"/>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1</a:t>
            </a:r>
          </a:p>
        </p:txBody>
      </p:sp>
      <p:sp>
        <p:nvSpPr>
          <p:cNvPr id="30" name="TextBox 29">
            <a:extLst>
              <a:ext uri="{FF2B5EF4-FFF2-40B4-BE49-F238E27FC236}">
                <a16:creationId xmlns:a16="http://schemas.microsoft.com/office/drawing/2014/main" id="{B5CDF227-E8F0-E042-925F-9CCCD305B30E}"/>
              </a:ext>
            </a:extLst>
          </p:cNvPr>
          <p:cNvSpPr txBox="1"/>
          <p:nvPr/>
        </p:nvSpPr>
        <p:spPr>
          <a:xfrm>
            <a:off x="24013" y="5299254"/>
            <a:ext cx="12167988" cy="1077218"/>
          </a:xfrm>
          <a:prstGeom prst="rect">
            <a:avLst/>
          </a:prstGeom>
          <a:noFill/>
        </p:spPr>
        <p:txBody>
          <a:bodyPr wrap="square" rtlCol="0">
            <a:spAutoFit/>
          </a:bodyPr>
          <a:lstStyle/>
          <a:p>
            <a:pPr algn="ctr"/>
            <a:r>
              <a:rPr lang="en-US" sz="3200" dirty="0"/>
              <a:t>X1 is a </a:t>
            </a:r>
            <a:r>
              <a:rPr lang="en-US" sz="3200" b="1" dirty="0"/>
              <a:t>confounder - </a:t>
            </a:r>
            <a:r>
              <a:rPr lang="en-US" sz="3200" dirty="0"/>
              <a:t> it influences both y1 and y2</a:t>
            </a:r>
          </a:p>
          <a:p>
            <a:pPr algn="ctr"/>
            <a:r>
              <a:rPr lang="en-US" sz="3200" dirty="0"/>
              <a:t>- information flows from y1 to y2 via x1</a:t>
            </a:r>
          </a:p>
        </p:txBody>
      </p:sp>
    </p:spTree>
    <p:extLst>
      <p:ext uri="{BB962C8B-B14F-4D97-AF65-F5344CB8AC3E}">
        <p14:creationId xmlns:p14="http://schemas.microsoft.com/office/powerpoint/2010/main" val="321745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2C3C-0AAE-754E-A96D-CA1AC7F301DC}"/>
              </a:ext>
            </a:extLst>
          </p:cNvPr>
          <p:cNvSpPr>
            <a:spLocks noGrp="1"/>
          </p:cNvSpPr>
          <p:nvPr>
            <p:ph type="title"/>
          </p:nvPr>
        </p:nvSpPr>
        <p:spPr/>
        <p:txBody>
          <a:bodyPr/>
          <a:lstStyle/>
          <a:p>
            <a:r>
              <a:rPr lang="en-US" dirty="0"/>
              <a:t>The Back-Door Effect </a:t>
            </a:r>
            <a:r>
              <a:rPr lang="en-US" i="1" dirty="0" err="1"/>
              <a:t>sensu</a:t>
            </a:r>
            <a:r>
              <a:rPr lang="en-US" dirty="0"/>
              <a:t> Judea Pearl</a:t>
            </a:r>
          </a:p>
        </p:txBody>
      </p:sp>
      <p:sp>
        <p:nvSpPr>
          <p:cNvPr id="5" name="Rectangle 3">
            <a:extLst>
              <a:ext uri="{FF2B5EF4-FFF2-40B4-BE49-F238E27FC236}">
                <a16:creationId xmlns:a16="http://schemas.microsoft.com/office/drawing/2014/main" id="{1C28181B-6656-8B4C-A61E-751A93454589}"/>
              </a:ext>
            </a:extLst>
          </p:cNvPr>
          <p:cNvSpPr>
            <a:spLocks noChangeArrowheads="1"/>
          </p:cNvSpPr>
          <p:nvPr/>
        </p:nvSpPr>
        <p:spPr bwMode="auto">
          <a:xfrm>
            <a:off x="3516539"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6" name="Rectangle 4">
            <a:extLst>
              <a:ext uri="{FF2B5EF4-FFF2-40B4-BE49-F238E27FC236}">
                <a16:creationId xmlns:a16="http://schemas.microsoft.com/office/drawing/2014/main" id="{8A3E688A-8FDE-9446-BE02-D06EB35B54C1}"/>
              </a:ext>
            </a:extLst>
          </p:cNvPr>
          <p:cNvSpPr>
            <a:spLocks noChangeArrowheads="1"/>
          </p:cNvSpPr>
          <p:nvPr/>
        </p:nvSpPr>
        <p:spPr bwMode="auto">
          <a:xfrm>
            <a:off x="7247660" y="4120755"/>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7" name="AutoShape 5">
            <a:extLst>
              <a:ext uri="{FF2B5EF4-FFF2-40B4-BE49-F238E27FC236}">
                <a16:creationId xmlns:a16="http://schemas.microsoft.com/office/drawing/2014/main" id="{F27458DB-9A39-1747-A63E-21CECF1FF671}"/>
              </a:ext>
            </a:extLst>
          </p:cNvPr>
          <p:cNvCxnSpPr>
            <a:cxnSpLocks noChangeShapeType="1"/>
            <a:endCxn id="5" idx="0"/>
          </p:cNvCxnSpPr>
          <p:nvPr/>
        </p:nvCxnSpPr>
        <p:spPr bwMode="auto">
          <a:xfrm flipH="1">
            <a:off x="4046187" y="2757589"/>
            <a:ext cx="1865560" cy="1364583"/>
          </a:xfrm>
          <a:prstGeom prst="straightConnector1">
            <a:avLst/>
          </a:prstGeom>
          <a:noFill/>
          <a:ln w="76200">
            <a:solidFill>
              <a:schemeClr val="tx1"/>
            </a:solidFill>
            <a:round/>
            <a:headEnd/>
            <a:tailEnd type="triangle" w="med" len="med"/>
          </a:ln>
        </p:spPr>
      </p:cxnSp>
      <p:cxnSp>
        <p:nvCxnSpPr>
          <p:cNvPr id="8" name="AutoShape 6">
            <a:extLst>
              <a:ext uri="{FF2B5EF4-FFF2-40B4-BE49-F238E27FC236}">
                <a16:creationId xmlns:a16="http://schemas.microsoft.com/office/drawing/2014/main" id="{D66F683B-7616-CE4E-9B70-9788AC5CE714}"/>
              </a:ext>
            </a:extLst>
          </p:cNvPr>
          <p:cNvCxnSpPr>
            <a:cxnSpLocks noChangeShapeType="1"/>
            <a:stCxn id="5" idx="3"/>
            <a:endCxn id="6" idx="1"/>
          </p:cNvCxnSpPr>
          <p:nvPr/>
        </p:nvCxnSpPr>
        <p:spPr bwMode="auto">
          <a:xfrm flipV="1">
            <a:off x="4575834" y="4418436"/>
            <a:ext cx="2671826" cy="709"/>
          </a:xfrm>
          <a:prstGeom prst="straightConnector1">
            <a:avLst/>
          </a:prstGeom>
          <a:noFill/>
          <a:ln w="76200">
            <a:solidFill>
              <a:schemeClr val="tx1"/>
            </a:solidFill>
            <a:round/>
            <a:headEnd/>
            <a:tailEnd type="triangle" w="med" len="med"/>
          </a:ln>
        </p:spPr>
      </p:cxnSp>
      <p:cxnSp>
        <p:nvCxnSpPr>
          <p:cNvPr id="15" name="AutoShape 5">
            <a:extLst>
              <a:ext uri="{FF2B5EF4-FFF2-40B4-BE49-F238E27FC236}">
                <a16:creationId xmlns:a16="http://schemas.microsoft.com/office/drawing/2014/main" id="{75142AF9-7CD1-3440-B627-B5857E497E52}"/>
              </a:ext>
            </a:extLst>
          </p:cNvPr>
          <p:cNvCxnSpPr>
            <a:cxnSpLocks noChangeShapeType="1"/>
            <a:endCxn id="6" idx="0"/>
          </p:cNvCxnSpPr>
          <p:nvPr/>
        </p:nvCxnSpPr>
        <p:spPr bwMode="auto">
          <a:xfrm>
            <a:off x="5911747" y="2757589"/>
            <a:ext cx="1864840" cy="1363166"/>
          </a:xfrm>
          <a:prstGeom prst="straightConnector1">
            <a:avLst/>
          </a:prstGeom>
          <a:noFill/>
          <a:ln w="76200">
            <a:solidFill>
              <a:schemeClr val="tx1"/>
            </a:solidFill>
            <a:round/>
            <a:headEnd/>
            <a:tailEnd type="triangle" w="med" len="med"/>
          </a:ln>
        </p:spPr>
      </p:cxnSp>
      <p:sp>
        <p:nvSpPr>
          <p:cNvPr id="22" name="Oval 21">
            <a:extLst>
              <a:ext uri="{FF2B5EF4-FFF2-40B4-BE49-F238E27FC236}">
                <a16:creationId xmlns:a16="http://schemas.microsoft.com/office/drawing/2014/main" id="{7E64F6AF-502E-2840-BD8C-A0FED3A0DF57}"/>
              </a:ext>
            </a:extLst>
          </p:cNvPr>
          <p:cNvSpPr/>
          <p:nvPr/>
        </p:nvSpPr>
        <p:spPr>
          <a:xfrm>
            <a:off x="5382821" y="1833361"/>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1</a:t>
            </a:r>
          </a:p>
        </p:txBody>
      </p:sp>
      <p:sp>
        <p:nvSpPr>
          <p:cNvPr id="30" name="TextBox 29">
            <a:extLst>
              <a:ext uri="{FF2B5EF4-FFF2-40B4-BE49-F238E27FC236}">
                <a16:creationId xmlns:a16="http://schemas.microsoft.com/office/drawing/2014/main" id="{B5CDF227-E8F0-E042-925F-9CCCD305B30E}"/>
              </a:ext>
            </a:extLst>
          </p:cNvPr>
          <p:cNvSpPr txBox="1"/>
          <p:nvPr/>
        </p:nvSpPr>
        <p:spPr>
          <a:xfrm>
            <a:off x="24013" y="5299254"/>
            <a:ext cx="12167988" cy="584775"/>
          </a:xfrm>
          <a:prstGeom prst="rect">
            <a:avLst/>
          </a:prstGeom>
          <a:noFill/>
        </p:spPr>
        <p:txBody>
          <a:bodyPr wrap="square" rtlCol="0">
            <a:spAutoFit/>
          </a:bodyPr>
          <a:lstStyle/>
          <a:p>
            <a:pPr algn="ctr"/>
            <a:r>
              <a:rPr lang="en-US" sz="3200" dirty="0"/>
              <a:t>X1 is a </a:t>
            </a:r>
            <a:r>
              <a:rPr lang="en-US" sz="3200" b="1" dirty="0"/>
              <a:t>confounder - </a:t>
            </a:r>
            <a:r>
              <a:rPr lang="en-US" sz="3200" dirty="0"/>
              <a:t> We need to find a way to shut the back door!!!</a:t>
            </a:r>
          </a:p>
        </p:txBody>
      </p:sp>
    </p:spTree>
    <p:extLst>
      <p:ext uri="{BB962C8B-B14F-4D97-AF65-F5344CB8AC3E}">
        <p14:creationId xmlns:p14="http://schemas.microsoft.com/office/powerpoint/2010/main" val="34990672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2C3C-0AAE-754E-A96D-CA1AC7F301DC}"/>
              </a:ext>
            </a:extLst>
          </p:cNvPr>
          <p:cNvSpPr>
            <a:spLocks noGrp="1"/>
          </p:cNvSpPr>
          <p:nvPr>
            <p:ph type="title"/>
          </p:nvPr>
        </p:nvSpPr>
        <p:spPr>
          <a:xfrm>
            <a:off x="166255" y="365125"/>
            <a:ext cx="12025745" cy="1325563"/>
          </a:xfrm>
        </p:spPr>
        <p:txBody>
          <a:bodyPr/>
          <a:lstStyle/>
          <a:p>
            <a:r>
              <a:rPr lang="en-US" dirty="0"/>
              <a:t>Open Back Doors and Omitted Variable Bias</a:t>
            </a:r>
          </a:p>
        </p:txBody>
      </p:sp>
      <p:sp>
        <p:nvSpPr>
          <p:cNvPr id="5" name="Rectangle 3">
            <a:extLst>
              <a:ext uri="{FF2B5EF4-FFF2-40B4-BE49-F238E27FC236}">
                <a16:creationId xmlns:a16="http://schemas.microsoft.com/office/drawing/2014/main" id="{1C28181B-6656-8B4C-A61E-751A93454589}"/>
              </a:ext>
            </a:extLst>
          </p:cNvPr>
          <p:cNvSpPr>
            <a:spLocks noChangeArrowheads="1"/>
          </p:cNvSpPr>
          <p:nvPr/>
        </p:nvSpPr>
        <p:spPr bwMode="auto">
          <a:xfrm>
            <a:off x="3516539"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6" name="Rectangle 4">
            <a:extLst>
              <a:ext uri="{FF2B5EF4-FFF2-40B4-BE49-F238E27FC236}">
                <a16:creationId xmlns:a16="http://schemas.microsoft.com/office/drawing/2014/main" id="{8A3E688A-8FDE-9446-BE02-D06EB35B54C1}"/>
              </a:ext>
            </a:extLst>
          </p:cNvPr>
          <p:cNvSpPr>
            <a:spLocks noChangeArrowheads="1"/>
          </p:cNvSpPr>
          <p:nvPr/>
        </p:nvSpPr>
        <p:spPr bwMode="auto">
          <a:xfrm>
            <a:off x="7247660" y="4120755"/>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7" name="AutoShape 5">
            <a:extLst>
              <a:ext uri="{FF2B5EF4-FFF2-40B4-BE49-F238E27FC236}">
                <a16:creationId xmlns:a16="http://schemas.microsoft.com/office/drawing/2014/main" id="{F27458DB-9A39-1747-A63E-21CECF1FF671}"/>
              </a:ext>
            </a:extLst>
          </p:cNvPr>
          <p:cNvCxnSpPr>
            <a:cxnSpLocks noChangeShapeType="1"/>
            <a:endCxn id="5" idx="0"/>
          </p:cNvCxnSpPr>
          <p:nvPr/>
        </p:nvCxnSpPr>
        <p:spPr bwMode="auto">
          <a:xfrm flipH="1">
            <a:off x="4046187" y="2757589"/>
            <a:ext cx="1865560" cy="1364583"/>
          </a:xfrm>
          <a:prstGeom prst="straightConnector1">
            <a:avLst/>
          </a:prstGeom>
          <a:noFill/>
          <a:ln w="76200">
            <a:solidFill>
              <a:schemeClr val="tx1"/>
            </a:solidFill>
            <a:round/>
            <a:headEnd/>
            <a:tailEnd type="triangle" w="med" len="med"/>
          </a:ln>
        </p:spPr>
      </p:cxnSp>
      <p:cxnSp>
        <p:nvCxnSpPr>
          <p:cNvPr id="8" name="AutoShape 6">
            <a:extLst>
              <a:ext uri="{FF2B5EF4-FFF2-40B4-BE49-F238E27FC236}">
                <a16:creationId xmlns:a16="http://schemas.microsoft.com/office/drawing/2014/main" id="{D66F683B-7616-CE4E-9B70-9788AC5CE714}"/>
              </a:ext>
            </a:extLst>
          </p:cNvPr>
          <p:cNvCxnSpPr>
            <a:cxnSpLocks noChangeShapeType="1"/>
            <a:stCxn id="5" idx="3"/>
            <a:endCxn id="6" idx="1"/>
          </p:cNvCxnSpPr>
          <p:nvPr/>
        </p:nvCxnSpPr>
        <p:spPr bwMode="auto">
          <a:xfrm flipV="1">
            <a:off x="4575834" y="4418436"/>
            <a:ext cx="2671826" cy="709"/>
          </a:xfrm>
          <a:prstGeom prst="straightConnector1">
            <a:avLst/>
          </a:prstGeom>
          <a:noFill/>
          <a:ln w="76200">
            <a:solidFill>
              <a:schemeClr val="tx1"/>
            </a:solidFill>
            <a:round/>
            <a:headEnd/>
            <a:tailEnd type="triangle" w="med" len="med"/>
          </a:ln>
        </p:spPr>
      </p:cxnSp>
      <p:cxnSp>
        <p:nvCxnSpPr>
          <p:cNvPr id="15" name="AutoShape 5">
            <a:extLst>
              <a:ext uri="{FF2B5EF4-FFF2-40B4-BE49-F238E27FC236}">
                <a16:creationId xmlns:a16="http://schemas.microsoft.com/office/drawing/2014/main" id="{75142AF9-7CD1-3440-B627-B5857E497E52}"/>
              </a:ext>
            </a:extLst>
          </p:cNvPr>
          <p:cNvCxnSpPr>
            <a:cxnSpLocks noChangeShapeType="1"/>
            <a:endCxn id="6" idx="0"/>
          </p:cNvCxnSpPr>
          <p:nvPr/>
        </p:nvCxnSpPr>
        <p:spPr bwMode="auto">
          <a:xfrm>
            <a:off x="5911747" y="2757589"/>
            <a:ext cx="1864840" cy="1363166"/>
          </a:xfrm>
          <a:prstGeom prst="straightConnector1">
            <a:avLst/>
          </a:prstGeom>
          <a:noFill/>
          <a:ln w="76200">
            <a:solidFill>
              <a:schemeClr val="tx1"/>
            </a:solidFill>
            <a:round/>
            <a:headEnd/>
            <a:tailEnd type="triangle" w="med" len="med"/>
          </a:ln>
        </p:spPr>
      </p:cxnSp>
      <p:sp>
        <p:nvSpPr>
          <p:cNvPr id="22" name="Oval 21">
            <a:extLst>
              <a:ext uri="{FF2B5EF4-FFF2-40B4-BE49-F238E27FC236}">
                <a16:creationId xmlns:a16="http://schemas.microsoft.com/office/drawing/2014/main" id="{7E64F6AF-502E-2840-BD8C-A0FED3A0DF57}"/>
              </a:ext>
            </a:extLst>
          </p:cNvPr>
          <p:cNvSpPr/>
          <p:nvPr/>
        </p:nvSpPr>
        <p:spPr>
          <a:xfrm>
            <a:off x="5382821" y="1833361"/>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1</a:t>
            </a:r>
          </a:p>
        </p:txBody>
      </p:sp>
      <p:sp>
        <p:nvSpPr>
          <p:cNvPr id="30" name="TextBox 29">
            <a:extLst>
              <a:ext uri="{FF2B5EF4-FFF2-40B4-BE49-F238E27FC236}">
                <a16:creationId xmlns:a16="http://schemas.microsoft.com/office/drawing/2014/main" id="{B5CDF227-E8F0-E042-925F-9CCCD305B30E}"/>
              </a:ext>
            </a:extLst>
          </p:cNvPr>
          <p:cNvSpPr txBox="1"/>
          <p:nvPr/>
        </p:nvSpPr>
        <p:spPr>
          <a:xfrm>
            <a:off x="24013" y="5299254"/>
            <a:ext cx="12167988" cy="584775"/>
          </a:xfrm>
          <a:prstGeom prst="rect">
            <a:avLst/>
          </a:prstGeom>
          <a:noFill/>
        </p:spPr>
        <p:txBody>
          <a:bodyPr wrap="square" rtlCol="0">
            <a:spAutoFit/>
          </a:bodyPr>
          <a:lstStyle/>
          <a:p>
            <a:pPr algn="ctr"/>
            <a:r>
              <a:rPr lang="en-US" sz="3200" dirty="0"/>
              <a:t>If we omit x1 from a model, our results will be </a:t>
            </a:r>
            <a:r>
              <a:rPr lang="en-US" sz="3200" b="1" dirty="0"/>
              <a:t>BIASED</a:t>
            </a:r>
          </a:p>
        </p:txBody>
      </p:sp>
    </p:spTree>
    <p:extLst>
      <p:ext uri="{BB962C8B-B14F-4D97-AF65-F5344CB8AC3E}">
        <p14:creationId xmlns:p14="http://schemas.microsoft.com/office/powerpoint/2010/main" val="3257656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2C3C-0AAE-754E-A96D-CA1AC7F301DC}"/>
              </a:ext>
            </a:extLst>
          </p:cNvPr>
          <p:cNvSpPr>
            <a:spLocks noGrp="1"/>
          </p:cNvSpPr>
          <p:nvPr>
            <p:ph type="title"/>
          </p:nvPr>
        </p:nvSpPr>
        <p:spPr>
          <a:xfrm>
            <a:off x="166255" y="365125"/>
            <a:ext cx="12025745" cy="1325563"/>
          </a:xfrm>
        </p:spPr>
        <p:txBody>
          <a:bodyPr/>
          <a:lstStyle/>
          <a:p>
            <a:r>
              <a:rPr lang="en-US" dirty="0"/>
              <a:t>Where does OVB Come From in a Model?</a:t>
            </a:r>
          </a:p>
        </p:txBody>
      </p:sp>
      <p:sp>
        <p:nvSpPr>
          <p:cNvPr id="5" name="Rectangle 3">
            <a:extLst>
              <a:ext uri="{FF2B5EF4-FFF2-40B4-BE49-F238E27FC236}">
                <a16:creationId xmlns:a16="http://schemas.microsoft.com/office/drawing/2014/main" id="{1C28181B-6656-8B4C-A61E-751A93454589}"/>
              </a:ext>
            </a:extLst>
          </p:cNvPr>
          <p:cNvSpPr>
            <a:spLocks noChangeArrowheads="1"/>
          </p:cNvSpPr>
          <p:nvPr/>
        </p:nvSpPr>
        <p:spPr bwMode="auto">
          <a:xfrm>
            <a:off x="3516539"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6" name="Rectangle 4">
            <a:extLst>
              <a:ext uri="{FF2B5EF4-FFF2-40B4-BE49-F238E27FC236}">
                <a16:creationId xmlns:a16="http://schemas.microsoft.com/office/drawing/2014/main" id="{8A3E688A-8FDE-9446-BE02-D06EB35B54C1}"/>
              </a:ext>
            </a:extLst>
          </p:cNvPr>
          <p:cNvSpPr>
            <a:spLocks noChangeArrowheads="1"/>
          </p:cNvSpPr>
          <p:nvPr/>
        </p:nvSpPr>
        <p:spPr bwMode="auto">
          <a:xfrm>
            <a:off x="7247660" y="4120755"/>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7" name="AutoShape 5">
            <a:extLst>
              <a:ext uri="{FF2B5EF4-FFF2-40B4-BE49-F238E27FC236}">
                <a16:creationId xmlns:a16="http://schemas.microsoft.com/office/drawing/2014/main" id="{F27458DB-9A39-1747-A63E-21CECF1FF671}"/>
              </a:ext>
            </a:extLst>
          </p:cNvPr>
          <p:cNvCxnSpPr>
            <a:cxnSpLocks noChangeShapeType="1"/>
            <a:stCxn id="22" idx="4"/>
            <a:endCxn id="5" idx="0"/>
          </p:cNvCxnSpPr>
          <p:nvPr/>
        </p:nvCxnSpPr>
        <p:spPr bwMode="auto">
          <a:xfrm>
            <a:off x="4036805" y="3176379"/>
            <a:ext cx="9382" cy="945793"/>
          </a:xfrm>
          <a:prstGeom prst="straightConnector1">
            <a:avLst/>
          </a:prstGeom>
          <a:noFill/>
          <a:ln w="76200">
            <a:solidFill>
              <a:schemeClr val="tx1"/>
            </a:solidFill>
            <a:round/>
            <a:headEnd/>
            <a:tailEnd type="triangle" w="med" len="med"/>
          </a:ln>
        </p:spPr>
      </p:cxnSp>
      <p:cxnSp>
        <p:nvCxnSpPr>
          <p:cNvPr id="8" name="AutoShape 6">
            <a:extLst>
              <a:ext uri="{FF2B5EF4-FFF2-40B4-BE49-F238E27FC236}">
                <a16:creationId xmlns:a16="http://schemas.microsoft.com/office/drawing/2014/main" id="{D66F683B-7616-CE4E-9B70-9788AC5CE714}"/>
              </a:ext>
            </a:extLst>
          </p:cNvPr>
          <p:cNvCxnSpPr>
            <a:cxnSpLocks noChangeShapeType="1"/>
            <a:stCxn id="5" idx="3"/>
            <a:endCxn id="6" idx="1"/>
          </p:cNvCxnSpPr>
          <p:nvPr/>
        </p:nvCxnSpPr>
        <p:spPr bwMode="auto">
          <a:xfrm flipV="1">
            <a:off x="4575834" y="4418436"/>
            <a:ext cx="2671826" cy="709"/>
          </a:xfrm>
          <a:prstGeom prst="straightConnector1">
            <a:avLst/>
          </a:prstGeom>
          <a:noFill/>
          <a:ln w="76200">
            <a:solidFill>
              <a:schemeClr val="tx1"/>
            </a:solidFill>
            <a:round/>
            <a:headEnd/>
            <a:tailEnd type="triangle" w="med" len="med"/>
          </a:ln>
        </p:spPr>
      </p:cxnSp>
      <p:cxnSp>
        <p:nvCxnSpPr>
          <p:cNvPr id="15" name="AutoShape 5">
            <a:extLst>
              <a:ext uri="{FF2B5EF4-FFF2-40B4-BE49-F238E27FC236}">
                <a16:creationId xmlns:a16="http://schemas.microsoft.com/office/drawing/2014/main" id="{75142AF9-7CD1-3440-B627-B5857E497E52}"/>
              </a:ext>
            </a:extLst>
          </p:cNvPr>
          <p:cNvCxnSpPr>
            <a:cxnSpLocks noChangeShapeType="1"/>
            <a:stCxn id="22" idx="6"/>
            <a:endCxn id="3" idx="2"/>
          </p:cNvCxnSpPr>
          <p:nvPr/>
        </p:nvCxnSpPr>
        <p:spPr bwMode="auto">
          <a:xfrm>
            <a:off x="4575834" y="2714974"/>
            <a:ext cx="2651620" cy="15635"/>
          </a:xfrm>
          <a:prstGeom prst="straightConnector1">
            <a:avLst/>
          </a:prstGeom>
          <a:noFill/>
          <a:ln w="76200">
            <a:solidFill>
              <a:schemeClr val="tx1"/>
            </a:solidFill>
            <a:round/>
            <a:headEnd/>
            <a:tailEnd type="triangle" w="med" len="med"/>
          </a:ln>
        </p:spPr>
      </p:cxnSp>
      <p:sp>
        <p:nvSpPr>
          <p:cNvPr id="22" name="Oval 21">
            <a:extLst>
              <a:ext uri="{FF2B5EF4-FFF2-40B4-BE49-F238E27FC236}">
                <a16:creationId xmlns:a16="http://schemas.microsoft.com/office/drawing/2014/main" id="{7E64F6AF-502E-2840-BD8C-A0FED3A0DF57}"/>
              </a:ext>
            </a:extLst>
          </p:cNvPr>
          <p:cNvSpPr/>
          <p:nvPr/>
        </p:nvSpPr>
        <p:spPr>
          <a:xfrm>
            <a:off x="3497775" y="2253568"/>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1</a:t>
            </a:r>
          </a:p>
        </p:txBody>
      </p:sp>
      <p:sp>
        <p:nvSpPr>
          <p:cNvPr id="30" name="TextBox 29">
            <a:extLst>
              <a:ext uri="{FF2B5EF4-FFF2-40B4-BE49-F238E27FC236}">
                <a16:creationId xmlns:a16="http://schemas.microsoft.com/office/drawing/2014/main" id="{B5CDF227-E8F0-E042-925F-9CCCD305B30E}"/>
              </a:ext>
            </a:extLst>
          </p:cNvPr>
          <p:cNvSpPr txBox="1"/>
          <p:nvPr/>
        </p:nvSpPr>
        <p:spPr>
          <a:xfrm>
            <a:off x="24012" y="5040867"/>
            <a:ext cx="12167988" cy="1569660"/>
          </a:xfrm>
          <a:prstGeom prst="rect">
            <a:avLst/>
          </a:prstGeom>
          <a:noFill/>
        </p:spPr>
        <p:txBody>
          <a:bodyPr wrap="square" rtlCol="0">
            <a:spAutoFit/>
          </a:bodyPr>
          <a:lstStyle/>
          <a:p>
            <a:pPr marL="457200" indent="-457200">
              <a:buFont typeface="Arial" panose="020B0604020202020204" pitchFamily="34" charset="0"/>
              <a:buChar char="•"/>
            </a:pPr>
            <a:r>
              <a:rPr lang="en-US" sz="3200" dirty="0"/>
              <a:t>We have violated the assumption of </a:t>
            </a:r>
            <a:r>
              <a:rPr lang="en-US" sz="3200" b="1" dirty="0"/>
              <a:t>endogeneity</a:t>
            </a:r>
          </a:p>
          <a:p>
            <a:pPr marL="457200" indent="-457200">
              <a:buFont typeface="Arial" panose="020B0604020202020204" pitchFamily="34" charset="0"/>
              <a:buChar char="•"/>
            </a:pPr>
            <a:r>
              <a:rPr lang="en-US" sz="3200" dirty="0"/>
              <a:t>y1 is no longer </a:t>
            </a:r>
            <a:r>
              <a:rPr lang="en-US" sz="3200" b="1" dirty="0"/>
              <a:t>exogenous</a:t>
            </a:r>
            <a:r>
              <a:rPr lang="en-US" sz="3200" dirty="0"/>
              <a:t> to the system</a:t>
            </a:r>
          </a:p>
          <a:p>
            <a:pPr marL="457200" indent="-457200">
              <a:buFont typeface="Arial" panose="020B0604020202020204" pitchFamily="34" charset="0"/>
              <a:buChar char="•"/>
            </a:pPr>
            <a:r>
              <a:rPr lang="en-US" sz="3200" dirty="0"/>
              <a:t>We have induced a correlation between the random term and y1</a:t>
            </a:r>
          </a:p>
        </p:txBody>
      </p:sp>
      <p:sp>
        <p:nvSpPr>
          <p:cNvPr id="3" name="Oval 2">
            <a:extLst>
              <a:ext uri="{FF2B5EF4-FFF2-40B4-BE49-F238E27FC236}">
                <a16:creationId xmlns:a16="http://schemas.microsoft.com/office/drawing/2014/main" id="{7ED15D90-78AF-28D1-F3A8-CF00F0979154}"/>
              </a:ext>
            </a:extLst>
          </p:cNvPr>
          <p:cNvSpPr/>
          <p:nvPr/>
        </p:nvSpPr>
        <p:spPr>
          <a:xfrm>
            <a:off x="7227454" y="2269203"/>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endParaRPr lang="en-US" sz="3200" b="1" baseline="-25000" dirty="0">
              <a:solidFill>
                <a:schemeClr val="tx1"/>
              </a:solidFill>
            </a:endParaRPr>
          </a:p>
        </p:txBody>
      </p:sp>
      <p:cxnSp>
        <p:nvCxnSpPr>
          <p:cNvPr id="4" name="AutoShape 5">
            <a:extLst>
              <a:ext uri="{FF2B5EF4-FFF2-40B4-BE49-F238E27FC236}">
                <a16:creationId xmlns:a16="http://schemas.microsoft.com/office/drawing/2014/main" id="{383FA92F-75CB-6DC3-4454-CD4487DD7F3E}"/>
              </a:ext>
            </a:extLst>
          </p:cNvPr>
          <p:cNvCxnSpPr>
            <a:cxnSpLocks noChangeShapeType="1"/>
            <a:stCxn id="3" idx="4"/>
            <a:endCxn id="6" idx="0"/>
          </p:cNvCxnSpPr>
          <p:nvPr/>
        </p:nvCxnSpPr>
        <p:spPr bwMode="auto">
          <a:xfrm>
            <a:off x="7766484" y="3192014"/>
            <a:ext cx="10103" cy="928741"/>
          </a:xfrm>
          <a:prstGeom prst="straightConnector1">
            <a:avLst/>
          </a:prstGeom>
          <a:noFill/>
          <a:ln w="76200">
            <a:solidFill>
              <a:schemeClr val="tx1"/>
            </a:solidFill>
            <a:round/>
            <a:headEnd/>
            <a:tailEnd type="triangle" w="med" len="med"/>
          </a:ln>
        </p:spPr>
      </p:cxnSp>
    </p:spTree>
    <p:extLst>
      <p:ext uri="{BB962C8B-B14F-4D97-AF65-F5344CB8AC3E}">
        <p14:creationId xmlns:p14="http://schemas.microsoft.com/office/powerpoint/2010/main" val="4058679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sz="half" idx="2"/>
          </p:nvPr>
        </p:nvSpPr>
        <p:spPr>
          <a:xfrm>
            <a:off x="6226761" y="1421991"/>
            <a:ext cx="4235760" cy="4876800"/>
          </a:xfrm>
        </p:spPr>
        <p:txBody>
          <a:bodyPr>
            <a:normAutofit/>
          </a:bodyPr>
          <a:lstStyle/>
          <a:p>
            <a:pPr marL="0" indent="0" algn="ctr">
              <a:buNone/>
            </a:pPr>
            <a:endParaRPr lang="en-US" sz="3600" dirty="0">
              <a:latin typeface="Avenir Book" panose="02000503020000020003" pitchFamily="2" charset="0"/>
              <a:cs typeface="Calibri" panose="020F0502020204030204" pitchFamily="34" charset="0"/>
            </a:endParaRPr>
          </a:p>
          <a:p>
            <a:pPr marL="0" indent="0" algn="ctr">
              <a:buNone/>
            </a:pPr>
            <a:r>
              <a:rPr lang="en-US" sz="3600" dirty="0">
                <a:latin typeface="Avenir Book" panose="02000503020000020003" pitchFamily="2" charset="0"/>
                <a:cs typeface="Calibri" panose="020F0502020204030204" pitchFamily="34" charset="0"/>
              </a:rPr>
              <a:t>If we KNOWINGLY omit x1, models linking y1 and y2 are not </a:t>
            </a:r>
          </a:p>
          <a:p>
            <a:pPr marL="0" indent="0" algn="ctr">
              <a:buNone/>
            </a:pPr>
            <a:r>
              <a:rPr lang="en-US" sz="3600" b="1" i="1" dirty="0">
                <a:latin typeface="Avenir Book" panose="02000503020000020003" pitchFamily="2" charset="0"/>
                <a:cs typeface="Calibri" panose="020F0502020204030204" pitchFamily="34" charset="0"/>
              </a:rPr>
              <a:t>causally</a:t>
            </a:r>
          </a:p>
          <a:p>
            <a:pPr marL="0" indent="0" algn="ctr">
              <a:buNone/>
            </a:pPr>
            <a:r>
              <a:rPr lang="en-US" sz="3600" b="1" i="1" dirty="0">
                <a:latin typeface="Avenir Book" panose="02000503020000020003" pitchFamily="2" charset="0"/>
                <a:cs typeface="Calibri" panose="020F0502020204030204" pitchFamily="34" charset="0"/>
              </a:rPr>
              <a:t>identified</a:t>
            </a:r>
          </a:p>
        </p:txBody>
      </p:sp>
      <p:sp>
        <p:nvSpPr>
          <p:cNvPr id="9" name="Title 8">
            <a:extLst>
              <a:ext uri="{FF2B5EF4-FFF2-40B4-BE49-F238E27FC236}">
                <a16:creationId xmlns:a16="http://schemas.microsoft.com/office/drawing/2014/main" id="{B57ED780-7AE9-F94A-9931-1613B7BF8CF9}"/>
              </a:ext>
            </a:extLst>
          </p:cNvPr>
          <p:cNvSpPr>
            <a:spLocks noGrp="1"/>
          </p:cNvSpPr>
          <p:nvPr>
            <p:ph type="title"/>
          </p:nvPr>
        </p:nvSpPr>
        <p:spPr>
          <a:xfrm>
            <a:off x="166255" y="365125"/>
            <a:ext cx="11187545" cy="1325563"/>
          </a:xfrm>
        </p:spPr>
        <p:txBody>
          <a:bodyPr/>
          <a:lstStyle/>
          <a:p>
            <a:r>
              <a:rPr lang="en-US" dirty="0"/>
              <a:t>Omitted Variable Bias and Causal Identification</a:t>
            </a:r>
          </a:p>
        </p:txBody>
      </p:sp>
      <p:sp>
        <p:nvSpPr>
          <p:cNvPr id="11" name="Rectangle 3">
            <a:extLst>
              <a:ext uri="{FF2B5EF4-FFF2-40B4-BE49-F238E27FC236}">
                <a16:creationId xmlns:a16="http://schemas.microsoft.com/office/drawing/2014/main" id="{F745CB45-1333-4C44-3A85-805E2A08CDA7}"/>
              </a:ext>
            </a:extLst>
          </p:cNvPr>
          <p:cNvSpPr>
            <a:spLocks noChangeArrowheads="1"/>
          </p:cNvSpPr>
          <p:nvPr/>
        </p:nvSpPr>
        <p:spPr bwMode="auto">
          <a:xfrm>
            <a:off x="939593" y="4380766"/>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13" name="Rectangle 4">
            <a:extLst>
              <a:ext uri="{FF2B5EF4-FFF2-40B4-BE49-F238E27FC236}">
                <a16:creationId xmlns:a16="http://schemas.microsoft.com/office/drawing/2014/main" id="{151807C9-10DB-BEEA-D1CB-FA2F17A1165C}"/>
              </a:ext>
            </a:extLst>
          </p:cNvPr>
          <p:cNvSpPr>
            <a:spLocks noChangeArrowheads="1"/>
          </p:cNvSpPr>
          <p:nvPr/>
        </p:nvSpPr>
        <p:spPr bwMode="auto">
          <a:xfrm>
            <a:off x="4670714" y="4379349"/>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14" name="AutoShape 5">
            <a:extLst>
              <a:ext uri="{FF2B5EF4-FFF2-40B4-BE49-F238E27FC236}">
                <a16:creationId xmlns:a16="http://schemas.microsoft.com/office/drawing/2014/main" id="{AB0D4822-F6E6-012E-88DC-C891EF344B51}"/>
              </a:ext>
            </a:extLst>
          </p:cNvPr>
          <p:cNvCxnSpPr>
            <a:cxnSpLocks noChangeShapeType="1"/>
            <a:endCxn id="11" idx="0"/>
          </p:cNvCxnSpPr>
          <p:nvPr/>
        </p:nvCxnSpPr>
        <p:spPr bwMode="auto">
          <a:xfrm flipH="1">
            <a:off x="1469241" y="3016183"/>
            <a:ext cx="1865560" cy="1364583"/>
          </a:xfrm>
          <a:prstGeom prst="straightConnector1">
            <a:avLst/>
          </a:prstGeom>
          <a:noFill/>
          <a:ln w="76200">
            <a:solidFill>
              <a:schemeClr val="bg2">
                <a:lumMod val="50000"/>
              </a:schemeClr>
            </a:solidFill>
            <a:round/>
            <a:headEnd/>
            <a:tailEnd type="triangle" w="med" len="med"/>
          </a:ln>
        </p:spPr>
      </p:cxnSp>
      <p:cxnSp>
        <p:nvCxnSpPr>
          <p:cNvPr id="15" name="AutoShape 6">
            <a:extLst>
              <a:ext uri="{FF2B5EF4-FFF2-40B4-BE49-F238E27FC236}">
                <a16:creationId xmlns:a16="http://schemas.microsoft.com/office/drawing/2014/main" id="{B3EFF5CA-280F-EB01-129C-7FE3C212F635}"/>
              </a:ext>
            </a:extLst>
          </p:cNvPr>
          <p:cNvCxnSpPr>
            <a:cxnSpLocks noChangeShapeType="1"/>
            <a:stCxn id="11" idx="3"/>
            <a:endCxn id="13" idx="1"/>
          </p:cNvCxnSpPr>
          <p:nvPr/>
        </p:nvCxnSpPr>
        <p:spPr bwMode="auto">
          <a:xfrm flipV="1">
            <a:off x="1998888" y="4677030"/>
            <a:ext cx="2671826" cy="709"/>
          </a:xfrm>
          <a:prstGeom prst="straightConnector1">
            <a:avLst/>
          </a:prstGeom>
          <a:noFill/>
          <a:ln w="76200">
            <a:solidFill>
              <a:schemeClr val="tx1"/>
            </a:solidFill>
            <a:round/>
            <a:headEnd/>
            <a:tailEnd type="triangle" w="med" len="med"/>
          </a:ln>
        </p:spPr>
      </p:cxnSp>
      <p:cxnSp>
        <p:nvCxnSpPr>
          <p:cNvPr id="17" name="AutoShape 5">
            <a:extLst>
              <a:ext uri="{FF2B5EF4-FFF2-40B4-BE49-F238E27FC236}">
                <a16:creationId xmlns:a16="http://schemas.microsoft.com/office/drawing/2014/main" id="{B947302A-7264-CE72-8EE3-63C4ACBD9D1D}"/>
              </a:ext>
            </a:extLst>
          </p:cNvPr>
          <p:cNvCxnSpPr>
            <a:cxnSpLocks noChangeShapeType="1"/>
            <a:endCxn id="13" idx="0"/>
          </p:cNvCxnSpPr>
          <p:nvPr/>
        </p:nvCxnSpPr>
        <p:spPr bwMode="auto">
          <a:xfrm>
            <a:off x="3334801" y="3016183"/>
            <a:ext cx="1864840" cy="1363166"/>
          </a:xfrm>
          <a:prstGeom prst="straightConnector1">
            <a:avLst/>
          </a:prstGeom>
          <a:noFill/>
          <a:ln w="76200">
            <a:solidFill>
              <a:schemeClr val="bg2">
                <a:lumMod val="50000"/>
              </a:schemeClr>
            </a:solidFill>
            <a:round/>
            <a:headEnd/>
            <a:tailEnd type="triangle" w="med" len="med"/>
          </a:ln>
        </p:spPr>
      </p:cxnSp>
      <p:sp>
        <p:nvSpPr>
          <p:cNvPr id="18" name="Oval 17">
            <a:extLst>
              <a:ext uri="{FF2B5EF4-FFF2-40B4-BE49-F238E27FC236}">
                <a16:creationId xmlns:a16="http://schemas.microsoft.com/office/drawing/2014/main" id="{981B0A79-C348-C5CF-1BA5-8E30401618DE}"/>
              </a:ext>
            </a:extLst>
          </p:cNvPr>
          <p:cNvSpPr/>
          <p:nvPr/>
        </p:nvSpPr>
        <p:spPr>
          <a:xfrm>
            <a:off x="2805875" y="2091955"/>
            <a:ext cx="1078059" cy="922811"/>
          </a:xfrm>
          <a:prstGeom prst="ellipse">
            <a:avLst/>
          </a:prstGeom>
          <a:solidFill>
            <a:schemeClr val="bg1"/>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lumMod val="50000"/>
                  </a:schemeClr>
                </a:solidFill>
              </a:rPr>
              <a:t>x</a:t>
            </a:r>
            <a:r>
              <a:rPr lang="en-US" sz="3200" b="1" baseline="-25000" dirty="0">
                <a:solidFill>
                  <a:schemeClr val="bg2">
                    <a:lumMod val="50000"/>
                  </a:schemeClr>
                </a:solidFill>
              </a:rPr>
              <a:t>1</a:t>
            </a:r>
          </a:p>
        </p:txBody>
      </p:sp>
    </p:spTree>
    <p:extLst>
      <p:ext uri="{BB962C8B-B14F-4D97-AF65-F5344CB8AC3E}">
        <p14:creationId xmlns:p14="http://schemas.microsoft.com/office/powerpoint/2010/main" val="25781423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2902"/>
            <a:ext cx="10515600" cy="1325563"/>
          </a:xfrm>
        </p:spPr>
        <p:txBody>
          <a:bodyPr/>
          <a:lstStyle/>
          <a:p>
            <a:r>
              <a:rPr lang="en-US" dirty="0">
                <a:cs typeface="Calibri Light"/>
              </a:rPr>
              <a:t>Causal Identification</a:t>
            </a:r>
          </a:p>
        </p:txBody>
      </p:sp>
      <p:sp>
        <p:nvSpPr>
          <p:cNvPr id="16" name="Content Placeholder 15"/>
          <p:cNvSpPr>
            <a:spLocks noGrp="1"/>
          </p:cNvSpPr>
          <p:nvPr>
            <p:ph sz="half" idx="2"/>
          </p:nvPr>
        </p:nvSpPr>
        <p:spPr>
          <a:xfrm>
            <a:off x="6226761" y="1421991"/>
            <a:ext cx="5506060" cy="4876800"/>
          </a:xfrm>
        </p:spPr>
        <p:txBody>
          <a:bodyPr>
            <a:normAutofit lnSpcReduction="10000"/>
          </a:bodyPr>
          <a:lstStyle/>
          <a:p>
            <a:pPr marL="0" indent="0">
              <a:buNone/>
            </a:pPr>
            <a:r>
              <a:rPr lang="en-US" sz="3600" dirty="0"/>
              <a:t>Your model </a:t>
            </a:r>
            <a:r>
              <a:rPr lang="en-US" sz="3600" b="1" i="1" dirty="0"/>
              <a:t>need not be causally identified </a:t>
            </a:r>
            <a:r>
              <a:rPr lang="en-US" sz="3600" dirty="0"/>
              <a:t>– but be specific that you are only talking about associations/predictions</a:t>
            </a:r>
          </a:p>
          <a:p>
            <a:pPr marL="0" indent="0">
              <a:buNone/>
            </a:pPr>
            <a:endParaRPr lang="en-US" sz="3600" dirty="0"/>
          </a:p>
          <a:p>
            <a:pPr marL="0" indent="0">
              <a:buNone/>
            </a:pPr>
            <a:r>
              <a:rPr lang="en-US" sz="3600" dirty="0"/>
              <a:t>You can only make counterfactual statements if you are confident in causal identification</a:t>
            </a:r>
          </a:p>
        </p:txBody>
      </p:sp>
      <p:sp>
        <p:nvSpPr>
          <p:cNvPr id="3" name="Rectangle 3">
            <a:extLst>
              <a:ext uri="{FF2B5EF4-FFF2-40B4-BE49-F238E27FC236}">
                <a16:creationId xmlns:a16="http://schemas.microsoft.com/office/drawing/2014/main" id="{35C64D0D-3FF5-4112-C71B-3FCC9505B0BF}"/>
              </a:ext>
            </a:extLst>
          </p:cNvPr>
          <p:cNvSpPr>
            <a:spLocks noChangeArrowheads="1"/>
          </p:cNvSpPr>
          <p:nvPr/>
        </p:nvSpPr>
        <p:spPr bwMode="auto">
          <a:xfrm>
            <a:off x="939593" y="4380766"/>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9" name="Rectangle 4">
            <a:extLst>
              <a:ext uri="{FF2B5EF4-FFF2-40B4-BE49-F238E27FC236}">
                <a16:creationId xmlns:a16="http://schemas.microsoft.com/office/drawing/2014/main" id="{36883A63-2C01-8F14-7447-90B040A37BCD}"/>
              </a:ext>
            </a:extLst>
          </p:cNvPr>
          <p:cNvSpPr>
            <a:spLocks noChangeArrowheads="1"/>
          </p:cNvSpPr>
          <p:nvPr/>
        </p:nvSpPr>
        <p:spPr bwMode="auto">
          <a:xfrm>
            <a:off x="4670714" y="4379349"/>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11" name="AutoShape 5">
            <a:extLst>
              <a:ext uri="{FF2B5EF4-FFF2-40B4-BE49-F238E27FC236}">
                <a16:creationId xmlns:a16="http://schemas.microsoft.com/office/drawing/2014/main" id="{53FA9FD1-0AAB-A1BA-9093-FAABC7BD02DA}"/>
              </a:ext>
            </a:extLst>
          </p:cNvPr>
          <p:cNvCxnSpPr>
            <a:cxnSpLocks noChangeShapeType="1"/>
            <a:endCxn id="3" idx="0"/>
          </p:cNvCxnSpPr>
          <p:nvPr/>
        </p:nvCxnSpPr>
        <p:spPr bwMode="auto">
          <a:xfrm flipH="1">
            <a:off x="1469241" y="3016183"/>
            <a:ext cx="1865560" cy="1364583"/>
          </a:xfrm>
          <a:prstGeom prst="straightConnector1">
            <a:avLst/>
          </a:prstGeom>
          <a:noFill/>
          <a:ln w="76200">
            <a:solidFill>
              <a:schemeClr val="bg2">
                <a:lumMod val="50000"/>
              </a:schemeClr>
            </a:solidFill>
            <a:round/>
            <a:headEnd/>
            <a:tailEnd type="triangle" w="med" len="med"/>
          </a:ln>
        </p:spPr>
      </p:cxnSp>
      <p:cxnSp>
        <p:nvCxnSpPr>
          <p:cNvPr id="13" name="AutoShape 6">
            <a:extLst>
              <a:ext uri="{FF2B5EF4-FFF2-40B4-BE49-F238E27FC236}">
                <a16:creationId xmlns:a16="http://schemas.microsoft.com/office/drawing/2014/main" id="{6164F8A1-7697-3F9C-8FE0-AC03E3CD6454}"/>
              </a:ext>
            </a:extLst>
          </p:cNvPr>
          <p:cNvCxnSpPr>
            <a:cxnSpLocks noChangeShapeType="1"/>
            <a:stCxn id="3" idx="3"/>
            <a:endCxn id="9" idx="1"/>
          </p:cNvCxnSpPr>
          <p:nvPr/>
        </p:nvCxnSpPr>
        <p:spPr bwMode="auto">
          <a:xfrm flipV="1">
            <a:off x="1998888" y="4677030"/>
            <a:ext cx="2671826" cy="709"/>
          </a:xfrm>
          <a:prstGeom prst="straightConnector1">
            <a:avLst/>
          </a:prstGeom>
          <a:noFill/>
          <a:ln w="76200">
            <a:solidFill>
              <a:schemeClr val="tx1"/>
            </a:solidFill>
            <a:round/>
            <a:headEnd/>
            <a:tailEnd type="triangle" w="med" len="med"/>
          </a:ln>
        </p:spPr>
      </p:cxnSp>
      <p:cxnSp>
        <p:nvCxnSpPr>
          <p:cNvPr id="14" name="AutoShape 5">
            <a:extLst>
              <a:ext uri="{FF2B5EF4-FFF2-40B4-BE49-F238E27FC236}">
                <a16:creationId xmlns:a16="http://schemas.microsoft.com/office/drawing/2014/main" id="{F2966A1E-6E08-C425-9085-892E1B22AD28}"/>
              </a:ext>
            </a:extLst>
          </p:cNvPr>
          <p:cNvCxnSpPr>
            <a:cxnSpLocks noChangeShapeType="1"/>
            <a:endCxn id="9" idx="0"/>
          </p:cNvCxnSpPr>
          <p:nvPr/>
        </p:nvCxnSpPr>
        <p:spPr bwMode="auto">
          <a:xfrm>
            <a:off x="3334801" y="3016183"/>
            <a:ext cx="1864840" cy="1363166"/>
          </a:xfrm>
          <a:prstGeom prst="straightConnector1">
            <a:avLst/>
          </a:prstGeom>
          <a:noFill/>
          <a:ln w="76200">
            <a:solidFill>
              <a:schemeClr val="bg2">
                <a:lumMod val="50000"/>
              </a:schemeClr>
            </a:solidFill>
            <a:round/>
            <a:headEnd/>
            <a:tailEnd type="triangle" w="med" len="med"/>
          </a:ln>
        </p:spPr>
      </p:cxnSp>
      <p:sp>
        <p:nvSpPr>
          <p:cNvPr id="15" name="Oval 14">
            <a:extLst>
              <a:ext uri="{FF2B5EF4-FFF2-40B4-BE49-F238E27FC236}">
                <a16:creationId xmlns:a16="http://schemas.microsoft.com/office/drawing/2014/main" id="{567D116E-8A38-90F8-AD14-F30087506199}"/>
              </a:ext>
            </a:extLst>
          </p:cNvPr>
          <p:cNvSpPr/>
          <p:nvPr/>
        </p:nvSpPr>
        <p:spPr>
          <a:xfrm>
            <a:off x="2805875" y="2091955"/>
            <a:ext cx="1078059" cy="922811"/>
          </a:xfrm>
          <a:prstGeom prst="ellipse">
            <a:avLst/>
          </a:prstGeom>
          <a:solidFill>
            <a:schemeClr val="bg1"/>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lumMod val="50000"/>
                  </a:schemeClr>
                </a:solidFill>
              </a:rPr>
              <a:t>x</a:t>
            </a:r>
            <a:r>
              <a:rPr lang="en-US" sz="3200" b="1" baseline="-25000" dirty="0">
                <a:solidFill>
                  <a:schemeClr val="bg2">
                    <a:lumMod val="50000"/>
                  </a:schemeClr>
                </a:solidFill>
              </a:rPr>
              <a:t>1</a:t>
            </a:r>
          </a:p>
        </p:txBody>
      </p:sp>
    </p:spTree>
    <p:extLst>
      <p:ext uri="{BB962C8B-B14F-4D97-AF65-F5344CB8AC3E}">
        <p14:creationId xmlns:p14="http://schemas.microsoft.com/office/powerpoint/2010/main" val="3680276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767" y="171030"/>
            <a:ext cx="10515600" cy="1325563"/>
          </a:xfrm>
        </p:spPr>
        <p:txBody>
          <a:bodyPr/>
          <a:lstStyle/>
          <a:p>
            <a:r>
              <a:rPr lang="en-US" dirty="0">
                <a:cs typeface="Calibri Light"/>
              </a:rPr>
              <a:t>Causal Identification</a:t>
            </a:r>
          </a:p>
        </p:txBody>
      </p:sp>
      <p:sp>
        <p:nvSpPr>
          <p:cNvPr id="16" name="Content Placeholder 15"/>
          <p:cNvSpPr>
            <a:spLocks noGrp="1"/>
          </p:cNvSpPr>
          <p:nvPr>
            <p:ph sz="half" idx="2"/>
          </p:nvPr>
        </p:nvSpPr>
        <p:spPr>
          <a:xfrm>
            <a:off x="6226760" y="1421991"/>
            <a:ext cx="5411057" cy="4876800"/>
          </a:xfrm>
        </p:spPr>
        <p:txBody>
          <a:bodyPr>
            <a:normAutofit/>
          </a:bodyPr>
          <a:lstStyle/>
          <a:p>
            <a:pPr marL="0" indent="0">
              <a:buNone/>
            </a:pPr>
            <a:r>
              <a:rPr lang="en-US" sz="3600" dirty="0"/>
              <a:t>Causal identification does not require knowing ULTIMATE cause</a:t>
            </a:r>
          </a:p>
          <a:p>
            <a:pPr marL="0" indent="0">
              <a:buNone/>
            </a:pPr>
            <a:endParaRPr lang="en-US" sz="3600" dirty="0"/>
          </a:p>
          <a:p>
            <a:pPr marL="0" indent="0">
              <a:buNone/>
            </a:pPr>
            <a:r>
              <a:rPr lang="en-US" sz="3600" dirty="0"/>
              <a:t>Nor does it require knowing exact mechanisms within a causal pathway</a:t>
            </a:r>
          </a:p>
        </p:txBody>
      </p:sp>
      <p:sp>
        <p:nvSpPr>
          <p:cNvPr id="3" name="Rectangle 3">
            <a:extLst>
              <a:ext uri="{FF2B5EF4-FFF2-40B4-BE49-F238E27FC236}">
                <a16:creationId xmlns:a16="http://schemas.microsoft.com/office/drawing/2014/main" id="{78E834EF-9B7C-C779-2000-8BED4F88A13F}"/>
              </a:ext>
            </a:extLst>
          </p:cNvPr>
          <p:cNvSpPr>
            <a:spLocks noChangeArrowheads="1"/>
          </p:cNvSpPr>
          <p:nvPr/>
        </p:nvSpPr>
        <p:spPr bwMode="auto">
          <a:xfrm>
            <a:off x="939593" y="4380766"/>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9" name="Rectangle 4">
            <a:extLst>
              <a:ext uri="{FF2B5EF4-FFF2-40B4-BE49-F238E27FC236}">
                <a16:creationId xmlns:a16="http://schemas.microsoft.com/office/drawing/2014/main" id="{EE2FA008-3545-8E2F-734D-EF62BBF71639}"/>
              </a:ext>
            </a:extLst>
          </p:cNvPr>
          <p:cNvSpPr>
            <a:spLocks noChangeArrowheads="1"/>
          </p:cNvSpPr>
          <p:nvPr/>
        </p:nvSpPr>
        <p:spPr bwMode="auto">
          <a:xfrm>
            <a:off x="4670714" y="4379349"/>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11" name="AutoShape 5">
            <a:extLst>
              <a:ext uri="{FF2B5EF4-FFF2-40B4-BE49-F238E27FC236}">
                <a16:creationId xmlns:a16="http://schemas.microsoft.com/office/drawing/2014/main" id="{F7C832C4-E1F2-AB86-2EA5-03C4D2C96103}"/>
              </a:ext>
            </a:extLst>
          </p:cNvPr>
          <p:cNvCxnSpPr>
            <a:cxnSpLocks noChangeShapeType="1"/>
            <a:endCxn id="3" idx="0"/>
          </p:cNvCxnSpPr>
          <p:nvPr/>
        </p:nvCxnSpPr>
        <p:spPr bwMode="auto">
          <a:xfrm flipH="1">
            <a:off x="1469241" y="3016183"/>
            <a:ext cx="1865560" cy="1364583"/>
          </a:xfrm>
          <a:prstGeom prst="straightConnector1">
            <a:avLst/>
          </a:prstGeom>
          <a:noFill/>
          <a:ln w="76200">
            <a:solidFill>
              <a:schemeClr val="bg2">
                <a:lumMod val="50000"/>
              </a:schemeClr>
            </a:solidFill>
            <a:round/>
            <a:headEnd/>
            <a:tailEnd type="triangle" w="med" len="med"/>
          </a:ln>
        </p:spPr>
      </p:cxnSp>
      <p:cxnSp>
        <p:nvCxnSpPr>
          <p:cNvPr id="13" name="AutoShape 6">
            <a:extLst>
              <a:ext uri="{FF2B5EF4-FFF2-40B4-BE49-F238E27FC236}">
                <a16:creationId xmlns:a16="http://schemas.microsoft.com/office/drawing/2014/main" id="{8B8E9B21-8E4B-4C90-C65E-0A11199CBBF5}"/>
              </a:ext>
            </a:extLst>
          </p:cNvPr>
          <p:cNvCxnSpPr>
            <a:cxnSpLocks noChangeShapeType="1"/>
            <a:stCxn id="3" idx="3"/>
            <a:endCxn id="9" idx="1"/>
          </p:cNvCxnSpPr>
          <p:nvPr/>
        </p:nvCxnSpPr>
        <p:spPr bwMode="auto">
          <a:xfrm flipV="1">
            <a:off x="1998888" y="4677030"/>
            <a:ext cx="2671826" cy="709"/>
          </a:xfrm>
          <a:prstGeom prst="straightConnector1">
            <a:avLst/>
          </a:prstGeom>
          <a:noFill/>
          <a:ln w="76200">
            <a:solidFill>
              <a:schemeClr val="tx1"/>
            </a:solidFill>
            <a:round/>
            <a:headEnd/>
            <a:tailEnd type="triangle" w="med" len="med"/>
          </a:ln>
        </p:spPr>
      </p:cxnSp>
      <p:cxnSp>
        <p:nvCxnSpPr>
          <p:cNvPr id="14" name="AutoShape 5">
            <a:extLst>
              <a:ext uri="{FF2B5EF4-FFF2-40B4-BE49-F238E27FC236}">
                <a16:creationId xmlns:a16="http://schemas.microsoft.com/office/drawing/2014/main" id="{E6C95875-3259-0031-3FEB-90B4708C21FA}"/>
              </a:ext>
            </a:extLst>
          </p:cNvPr>
          <p:cNvCxnSpPr>
            <a:cxnSpLocks noChangeShapeType="1"/>
            <a:endCxn id="9" idx="0"/>
          </p:cNvCxnSpPr>
          <p:nvPr/>
        </p:nvCxnSpPr>
        <p:spPr bwMode="auto">
          <a:xfrm>
            <a:off x="3334801" y="3016183"/>
            <a:ext cx="1864840" cy="1363166"/>
          </a:xfrm>
          <a:prstGeom prst="straightConnector1">
            <a:avLst/>
          </a:prstGeom>
          <a:noFill/>
          <a:ln w="76200">
            <a:solidFill>
              <a:schemeClr val="bg2">
                <a:lumMod val="50000"/>
              </a:schemeClr>
            </a:solidFill>
            <a:round/>
            <a:headEnd/>
            <a:tailEnd type="triangle" w="med" len="med"/>
          </a:ln>
        </p:spPr>
      </p:cxnSp>
      <p:sp>
        <p:nvSpPr>
          <p:cNvPr id="15" name="Oval 14">
            <a:extLst>
              <a:ext uri="{FF2B5EF4-FFF2-40B4-BE49-F238E27FC236}">
                <a16:creationId xmlns:a16="http://schemas.microsoft.com/office/drawing/2014/main" id="{DB93EE10-6942-ACAB-7F14-FBF42B2C3907}"/>
              </a:ext>
            </a:extLst>
          </p:cNvPr>
          <p:cNvSpPr/>
          <p:nvPr/>
        </p:nvSpPr>
        <p:spPr>
          <a:xfrm>
            <a:off x="2805875" y="2091955"/>
            <a:ext cx="1078059" cy="922811"/>
          </a:xfrm>
          <a:prstGeom prst="ellipse">
            <a:avLst/>
          </a:prstGeom>
          <a:solidFill>
            <a:schemeClr val="bg1"/>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lumMod val="50000"/>
                  </a:schemeClr>
                </a:solidFill>
              </a:rPr>
              <a:t>x</a:t>
            </a:r>
            <a:r>
              <a:rPr lang="en-US" sz="3200" b="1" baseline="-25000" dirty="0">
                <a:solidFill>
                  <a:schemeClr val="bg2">
                    <a:lumMod val="50000"/>
                  </a:schemeClr>
                </a:solidFill>
              </a:rPr>
              <a:t>1</a:t>
            </a:r>
          </a:p>
        </p:txBody>
      </p:sp>
    </p:spTree>
    <p:extLst>
      <p:ext uri="{BB962C8B-B14F-4D97-AF65-F5344CB8AC3E}">
        <p14:creationId xmlns:p14="http://schemas.microsoft.com/office/powerpoint/2010/main" val="22481279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How do we solve this problem?</a:t>
            </a:r>
          </a:p>
        </p:txBody>
      </p:sp>
      <p:sp>
        <p:nvSpPr>
          <p:cNvPr id="16" name="Content Placeholder 15"/>
          <p:cNvSpPr>
            <a:spLocks noGrp="1"/>
          </p:cNvSpPr>
          <p:nvPr>
            <p:ph sz="half" idx="2"/>
          </p:nvPr>
        </p:nvSpPr>
        <p:spPr>
          <a:xfrm>
            <a:off x="6226761" y="1421991"/>
            <a:ext cx="4235760" cy="4876800"/>
          </a:xfrm>
        </p:spPr>
        <p:txBody>
          <a:bodyPr>
            <a:normAutofit/>
          </a:bodyPr>
          <a:lstStyle/>
          <a:p>
            <a:pPr marL="0" indent="0" algn="ctr">
              <a:buNone/>
            </a:pPr>
            <a:endParaRPr lang="en-US" sz="3600" b="1" i="1" dirty="0"/>
          </a:p>
          <a:p>
            <a:pPr marL="0" indent="0" algn="ctr">
              <a:buNone/>
            </a:pPr>
            <a:r>
              <a:rPr lang="en-US" sz="3600" b="1" i="1" dirty="0"/>
              <a:t>This</a:t>
            </a:r>
          </a:p>
          <a:p>
            <a:pPr marL="0" indent="0" algn="ctr">
              <a:buNone/>
            </a:pPr>
            <a:r>
              <a:rPr lang="en-US" sz="3600" b="1" i="1" dirty="0"/>
              <a:t>relationship</a:t>
            </a:r>
          </a:p>
          <a:p>
            <a:pPr marL="0" indent="0" algn="ctr">
              <a:buNone/>
            </a:pPr>
            <a:r>
              <a:rPr lang="en-US" sz="3600" b="1" i="1" dirty="0"/>
              <a:t>is</a:t>
            </a:r>
          </a:p>
          <a:p>
            <a:pPr marL="0" indent="0" algn="ctr">
              <a:buNone/>
            </a:pPr>
            <a:r>
              <a:rPr lang="en-US" sz="3600" b="1" i="1" dirty="0"/>
              <a:t>not</a:t>
            </a:r>
          </a:p>
          <a:p>
            <a:pPr marL="0" indent="0" algn="ctr">
              <a:buNone/>
            </a:pPr>
            <a:r>
              <a:rPr lang="en-US" sz="3600" b="1" i="1" dirty="0"/>
              <a:t>causally</a:t>
            </a:r>
          </a:p>
          <a:p>
            <a:pPr marL="0" indent="0" algn="ctr">
              <a:buNone/>
            </a:pPr>
            <a:r>
              <a:rPr lang="en-US" sz="3600" b="1" i="1" dirty="0"/>
              <a:t>identified</a:t>
            </a:r>
          </a:p>
        </p:txBody>
      </p:sp>
      <p:sp>
        <p:nvSpPr>
          <p:cNvPr id="3" name="Rectangle 3">
            <a:extLst>
              <a:ext uri="{FF2B5EF4-FFF2-40B4-BE49-F238E27FC236}">
                <a16:creationId xmlns:a16="http://schemas.microsoft.com/office/drawing/2014/main" id="{5239F662-5DB8-7543-56CA-8473874C8E17}"/>
              </a:ext>
            </a:extLst>
          </p:cNvPr>
          <p:cNvSpPr>
            <a:spLocks noChangeArrowheads="1"/>
          </p:cNvSpPr>
          <p:nvPr/>
        </p:nvSpPr>
        <p:spPr bwMode="auto">
          <a:xfrm>
            <a:off x="939593" y="4380766"/>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9" name="Rectangle 4">
            <a:extLst>
              <a:ext uri="{FF2B5EF4-FFF2-40B4-BE49-F238E27FC236}">
                <a16:creationId xmlns:a16="http://schemas.microsoft.com/office/drawing/2014/main" id="{D6F4429B-B72E-41C9-7BAD-A3B133BC7D22}"/>
              </a:ext>
            </a:extLst>
          </p:cNvPr>
          <p:cNvSpPr>
            <a:spLocks noChangeArrowheads="1"/>
          </p:cNvSpPr>
          <p:nvPr/>
        </p:nvSpPr>
        <p:spPr bwMode="auto">
          <a:xfrm>
            <a:off x="4670714" y="4379349"/>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11" name="AutoShape 5">
            <a:extLst>
              <a:ext uri="{FF2B5EF4-FFF2-40B4-BE49-F238E27FC236}">
                <a16:creationId xmlns:a16="http://schemas.microsoft.com/office/drawing/2014/main" id="{5A4DFA7D-7115-0287-F6FE-088082DE9A22}"/>
              </a:ext>
            </a:extLst>
          </p:cNvPr>
          <p:cNvCxnSpPr>
            <a:cxnSpLocks noChangeShapeType="1"/>
            <a:endCxn id="3" idx="0"/>
          </p:cNvCxnSpPr>
          <p:nvPr/>
        </p:nvCxnSpPr>
        <p:spPr bwMode="auto">
          <a:xfrm flipH="1">
            <a:off x="1469241" y="3016183"/>
            <a:ext cx="1865560" cy="1364583"/>
          </a:xfrm>
          <a:prstGeom prst="straightConnector1">
            <a:avLst/>
          </a:prstGeom>
          <a:noFill/>
          <a:ln w="76200">
            <a:solidFill>
              <a:schemeClr val="bg2">
                <a:lumMod val="50000"/>
              </a:schemeClr>
            </a:solidFill>
            <a:round/>
            <a:headEnd/>
            <a:tailEnd type="triangle" w="med" len="med"/>
          </a:ln>
        </p:spPr>
      </p:cxnSp>
      <p:cxnSp>
        <p:nvCxnSpPr>
          <p:cNvPr id="13" name="AutoShape 6">
            <a:extLst>
              <a:ext uri="{FF2B5EF4-FFF2-40B4-BE49-F238E27FC236}">
                <a16:creationId xmlns:a16="http://schemas.microsoft.com/office/drawing/2014/main" id="{1E2073EA-6AD2-400F-05EB-8AC478160B8B}"/>
              </a:ext>
            </a:extLst>
          </p:cNvPr>
          <p:cNvCxnSpPr>
            <a:cxnSpLocks noChangeShapeType="1"/>
            <a:stCxn id="3" idx="3"/>
            <a:endCxn id="9" idx="1"/>
          </p:cNvCxnSpPr>
          <p:nvPr/>
        </p:nvCxnSpPr>
        <p:spPr bwMode="auto">
          <a:xfrm flipV="1">
            <a:off x="1998888" y="4677030"/>
            <a:ext cx="2671826" cy="709"/>
          </a:xfrm>
          <a:prstGeom prst="straightConnector1">
            <a:avLst/>
          </a:prstGeom>
          <a:noFill/>
          <a:ln w="76200">
            <a:solidFill>
              <a:schemeClr val="tx1"/>
            </a:solidFill>
            <a:round/>
            <a:headEnd/>
            <a:tailEnd type="triangle" w="med" len="med"/>
          </a:ln>
        </p:spPr>
      </p:cxnSp>
      <p:cxnSp>
        <p:nvCxnSpPr>
          <p:cNvPr id="14" name="AutoShape 5">
            <a:extLst>
              <a:ext uri="{FF2B5EF4-FFF2-40B4-BE49-F238E27FC236}">
                <a16:creationId xmlns:a16="http://schemas.microsoft.com/office/drawing/2014/main" id="{8D00DB4F-A6DB-79C2-EC48-CD97B4C5918C}"/>
              </a:ext>
            </a:extLst>
          </p:cNvPr>
          <p:cNvCxnSpPr>
            <a:cxnSpLocks noChangeShapeType="1"/>
            <a:endCxn id="9" idx="0"/>
          </p:cNvCxnSpPr>
          <p:nvPr/>
        </p:nvCxnSpPr>
        <p:spPr bwMode="auto">
          <a:xfrm>
            <a:off x="3334801" y="3016183"/>
            <a:ext cx="1864840" cy="1363166"/>
          </a:xfrm>
          <a:prstGeom prst="straightConnector1">
            <a:avLst/>
          </a:prstGeom>
          <a:noFill/>
          <a:ln w="76200">
            <a:solidFill>
              <a:schemeClr val="bg2">
                <a:lumMod val="50000"/>
              </a:schemeClr>
            </a:solidFill>
            <a:round/>
            <a:headEnd/>
            <a:tailEnd type="triangle" w="med" len="med"/>
          </a:ln>
        </p:spPr>
      </p:cxnSp>
      <p:sp>
        <p:nvSpPr>
          <p:cNvPr id="15" name="Oval 14">
            <a:extLst>
              <a:ext uri="{FF2B5EF4-FFF2-40B4-BE49-F238E27FC236}">
                <a16:creationId xmlns:a16="http://schemas.microsoft.com/office/drawing/2014/main" id="{5D95601C-D6B7-B0C0-E339-9165D7CA5CCF}"/>
              </a:ext>
            </a:extLst>
          </p:cNvPr>
          <p:cNvSpPr/>
          <p:nvPr/>
        </p:nvSpPr>
        <p:spPr>
          <a:xfrm>
            <a:off x="2805875" y="2091955"/>
            <a:ext cx="1078059" cy="922811"/>
          </a:xfrm>
          <a:prstGeom prst="ellipse">
            <a:avLst/>
          </a:prstGeom>
          <a:solidFill>
            <a:schemeClr val="bg1"/>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lumMod val="50000"/>
                  </a:schemeClr>
                </a:solidFill>
              </a:rPr>
              <a:t>x</a:t>
            </a:r>
            <a:r>
              <a:rPr lang="en-US" sz="3200" b="1" baseline="-25000" dirty="0">
                <a:solidFill>
                  <a:schemeClr val="bg2">
                    <a:lumMod val="50000"/>
                  </a:schemeClr>
                </a:solidFill>
              </a:rPr>
              <a:t>1</a:t>
            </a:r>
          </a:p>
        </p:txBody>
      </p:sp>
    </p:spTree>
    <p:extLst>
      <p:ext uri="{BB962C8B-B14F-4D97-AF65-F5344CB8AC3E}">
        <p14:creationId xmlns:p14="http://schemas.microsoft.com/office/powerpoint/2010/main" val="2968900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119269" y="115917"/>
            <a:ext cx="11244470" cy="1325563"/>
          </a:xfrm>
        </p:spPr>
        <p:txBody>
          <a:bodyPr/>
          <a:lstStyle/>
          <a:p>
            <a:r>
              <a:rPr lang="en-US" dirty="0"/>
              <a:t>So Let’s Draw a DAG: Where we Start</a:t>
            </a:r>
          </a:p>
        </p:txBody>
      </p:sp>
      <p:sp>
        <p:nvSpPr>
          <p:cNvPr id="2" name="TextBox 1">
            <a:extLst>
              <a:ext uri="{FF2B5EF4-FFF2-40B4-BE49-F238E27FC236}">
                <a16:creationId xmlns:a16="http://schemas.microsoft.com/office/drawing/2014/main" id="{8955CF1D-9A5C-4CE0-8B03-4404AF03B9C3}"/>
              </a:ext>
            </a:extLst>
          </p:cNvPr>
          <p:cNvSpPr txBox="1"/>
          <p:nvPr/>
        </p:nvSpPr>
        <p:spPr>
          <a:xfrm>
            <a:off x="4569984" y="5285920"/>
            <a:ext cx="1825244" cy="461664"/>
          </a:xfrm>
          <a:prstGeom prst="rect">
            <a:avLst/>
          </a:prstGeom>
          <a:noFill/>
          <a:ln>
            <a:solidFill>
              <a:schemeClr val="tx1"/>
            </a:solidFill>
          </a:ln>
        </p:spPr>
        <p:txBody>
          <a:bodyPr wrap="none" rtlCol="0">
            <a:spAutoFit/>
          </a:bodyPr>
          <a:lstStyle/>
          <a:p>
            <a:pPr algn="ctr"/>
            <a:r>
              <a:rPr lang="en-US" sz="2400" dirty="0">
                <a:latin typeface="Calibri Light"/>
                <a:cs typeface="Calibri Light"/>
              </a:rPr>
              <a:t>Invertebrates</a:t>
            </a:r>
          </a:p>
        </p:txBody>
      </p:sp>
      <p:sp>
        <p:nvSpPr>
          <p:cNvPr id="15" name="TextBox 14">
            <a:extLst>
              <a:ext uri="{FF2B5EF4-FFF2-40B4-BE49-F238E27FC236}">
                <a16:creationId xmlns:a16="http://schemas.microsoft.com/office/drawing/2014/main" id="{05977558-0693-648E-B560-1564C8972472}"/>
              </a:ext>
            </a:extLst>
          </p:cNvPr>
          <p:cNvSpPr txBox="1"/>
          <p:nvPr/>
        </p:nvSpPr>
        <p:spPr>
          <a:xfrm>
            <a:off x="4989298" y="2046855"/>
            <a:ext cx="986617" cy="461664"/>
          </a:xfrm>
          <a:prstGeom prst="rect">
            <a:avLst/>
          </a:prstGeom>
          <a:noFill/>
          <a:ln>
            <a:solidFill>
              <a:schemeClr val="tx1"/>
            </a:solidFill>
          </a:ln>
        </p:spPr>
        <p:txBody>
          <a:bodyPr wrap="none" rtlCol="0">
            <a:spAutoFit/>
          </a:bodyPr>
          <a:lstStyle/>
          <a:p>
            <a:pPr algn="ctr"/>
            <a:r>
              <a:rPr lang="en-US" sz="2400" dirty="0">
                <a:latin typeface="Calibri Light"/>
                <a:cs typeface="Calibri Light"/>
              </a:rPr>
              <a:t>Waves</a:t>
            </a:r>
          </a:p>
        </p:txBody>
      </p:sp>
      <p:cxnSp>
        <p:nvCxnSpPr>
          <p:cNvPr id="23" name="Straight Arrow Connector 22">
            <a:extLst>
              <a:ext uri="{FF2B5EF4-FFF2-40B4-BE49-F238E27FC236}">
                <a16:creationId xmlns:a16="http://schemas.microsoft.com/office/drawing/2014/main" id="{FAEA4F99-4F5E-6824-6371-8820A813D178}"/>
              </a:ext>
            </a:extLst>
          </p:cNvPr>
          <p:cNvCxnSpPr>
            <a:cxnSpLocks/>
            <a:stCxn id="15" idx="2"/>
            <a:endCxn id="2" idx="0"/>
          </p:cNvCxnSpPr>
          <p:nvPr/>
        </p:nvCxnSpPr>
        <p:spPr>
          <a:xfrm flipH="1">
            <a:off x="5482606" y="2508519"/>
            <a:ext cx="1" cy="277740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grpSp>
        <p:nvGrpSpPr>
          <p:cNvPr id="66" name="Group 65">
            <a:extLst>
              <a:ext uri="{FF2B5EF4-FFF2-40B4-BE49-F238E27FC236}">
                <a16:creationId xmlns:a16="http://schemas.microsoft.com/office/drawing/2014/main" id="{55263EDB-86BC-FABB-4A72-E7E7498595F5}"/>
              </a:ext>
            </a:extLst>
          </p:cNvPr>
          <p:cNvGrpSpPr/>
          <p:nvPr/>
        </p:nvGrpSpPr>
        <p:grpSpPr>
          <a:xfrm>
            <a:off x="6485448" y="5003420"/>
            <a:ext cx="2122153" cy="1236868"/>
            <a:chOff x="6485448" y="5003420"/>
            <a:chExt cx="2122153" cy="1236868"/>
          </a:xfrm>
        </p:grpSpPr>
        <p:sp>
          <p:nvSpPr>
            <p:cNvPr id="24" name="AutoShape 32">
              <a:extLst>
                <a:ext uri="{FF2B5EF4-FFF2-40B4-BE49-F238E27FC236}">
                  <a16:creationId xmlns:a16="http://schemas.microsoft.com/office/drawing/2014/main" id="{585B03BB-D06B-031A-7BC3-0AE11F88AEB0}"/>
                </a:ext>
              </a:extLst>
            </p:cNvPr>
            <p:cNvSpPr>
              <a:spLocks noChangeArrowheads="1"/>
            </p:cNvSpPr>
            <p:nvPr/>
          </p:nvSpPr>
          <p:spPr bwMode="auto">
            <a:xfrm>
              <a:off x="6802948" y="5737946"/>
              <a:ext cx="533400" cy="457200"/>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AutoShape 33">
              <a:extLst>
                <a:ext uri="{FF2B5EF4-FFF2-40B4-BE49-F238E27FC236}">
                  <a16:creationId xmlns:a16="http://schemas.microsoft.com/office/drawing/2014/main" id="{A776AE3F-9CBD-4F01-CF38-340368AF50FE}"/>
                </a:ext>
              </a:extLst>
            </p:cNvPr>
            <p:cNvSpPr>
              <a:spLocks noChangeArrowheads="1"/>
            </p:cNvSpPr>
            <p:nvPr/>
          </p:nvSpPr>
          <p:spPr bwMode="auto">
            <a:xfrm>
              <a:off x="7693201" y="5478288"/>
              <a:ext cx="914400" cy="762000"/>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 name="Group 141">
              <a:extLst>
                <a:ext uri="{FF2B5EF4-FFF2-40B4-BE49-F238E27FC236}">
                  <a16:creationId xmlns:a16="http://schemas.microsoft.com/office/drawing/2014/main" id="{F0B77C4C-0F00-4D6F-84FF-ABCCC29133FE}"/>
                </a:ext>
              </a:extLst>
            </p:cNvPr>
            <p:cNvGrpSpPr>
              <a:grpSpLocks/>
            </p:cNvGrpSpPr>
            <p:nvPr/>
          </p:nvGrpSpPr>
          <p:grpSpPr bwMode="auto">
            <a:xfrm>
              <a:off x="6485448" y="5003420"/>
              <a:ext cx="850900" cy="692150"/>
              <a:chOff x="2304" y="1104"/>
              <a:chExt cx="536" cy="436"/>
            </a:xfrm>
          </p:grpSpPr>
          <p:sp>
            <p:nvSpPr>
              <p:cNvPr id="27" name="AutoShape 133">
                <a:extLst>
                  <a:ext uri="{FF2B5EF4-FFF2-40B4-BE49-F238E27FC236}">
                    <a16:creationId xmlns:a16="http://schemas.microsoft.com/office/drawing/2014/main" id="{C7DA35FB-3DEE-AABB-8752-6E8568886ABD}"/>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8" name="Group 105">
                <a:extLst>
                  <a:ext uri="{FF2B5EF4-FFF2-40B4-BE49-F238E27FC236}">
                    <a16:creationId xmlns:a16="http://schemas.microsoft.com/office/drawing/2014/main" id="{7A6BCF5A-E9EB-1DA2-6274-BAC24CEEAD10}"/>
                  </a:ext>
                </a:extLst>
              </p:cNvPr>
              <p:cNvGrpSpPr>
                <a:grpSpLocks/>
              </p:cNvGrpSpPr>
              <p:nvPr/>
            </p:nvGrpSpPr>
            <p:grpSpPr bwMode="auto">
              <a:xfrm>
                <a:off x="2488" y="1104"/>
                <a:ext cx="48" cy="144"/>
                <a:chOff x="1200" y="912"/>
                <a:chExt cx="48" cy="144"/>
              </a:xfrm>
            </p:grpSpPr>
            <p:sp>
              <p:nvSpPr>
                <p:cNvPr id="52" name="Oval 106">
                  <a:extLst>
                    <a:ext uri="{FF2B5EF4-FFF2-40B4-BE49-F238E27FC236}">
                      <a16:creationId xmlns:a16="http://schemas.microsoft.com/office/drawing/2014/main" id="{7A901CC3-B2E8-481A-C0DE-A473D8816207}"/>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Oval 107">
                  <a:extLst>
                    <a:ext uri="{FF2B5EF4-FFF2-40B4-BE49-F238E27FC236}">
                      <a16:creationId xmlns:a16="http://schemas.microsoft.com/office/drawing/2014/main" id="{0EBA1F57-B467-56DF-F217-24D256085CE2}"/>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9" name="Group 108">
                <a:extLst>
                  <a:ext uri="{FF2B5EF4-FFF2-40B4-BE49-F238E27FC236}">
                    <a16:creationId xmlns:a16="http://schemas.microsoft.com/office/drawing/2014/main" id="{209085A6-EF91-5336-2326-E86D2A68AD3B}"/>
                  </a:ext>
                </a:extLst>
              </p:cNvPr>
              <p:cNvGrpSpPr>
                <a:grpSpLocks/>
              </p:cNvGrpSpPr>
              <p:nvPr/>
            </p:nvGrpSpPr>
            <p:grpSpPr bwMode="auto">
              <a:xfrm>
                <a:off x="2632" y="1104"/>
                <a:ext cx="48" cy="144"/>
                <a:chOff x="1200" y="912"/>
                <a:chExt cx="48" cy="144"/>
              </a:xfrm>
            </p:grpSpPr>
            <p:sp>
              <p:nvSpPr>
                <p:cNvPr id="50" name="Oval 109">
                  <a:extLst>
                    <a:ext uri="{FF2B5EF4-FFF2-40B4-BE49-F238E27FC236}">
                      <a16:creationId xmlns:a16="http://schemas.microsoft.com/office/drawing/2014/main" id="{1B464D7C-AE85-7A4B-D7EB-6BC1C4A39A4E}"/>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Oval 110">
                  <a:extLst>
                    <a:ext uri="{FF2B5EF4-FFF2-40B4-BE49-F238E27FC236}">
                      <a16:creationId xmlns:a16="http://schemas.microsoft.com/office/drawing/2014/main" id="{276C5BC2-C6E0-B6EF-B398-089A711072ED}"/>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0" name="Group 111">
                <a:extLst>
                  <a:ext uri="{FF2B5EF4-FFF2-40B4-BE49-F238E27FC236}">
                    <a16:creationId xmlns:a16="http://schemas.microsoft.com/office/drawing/2014/main" id="{54A876FA-3C3E-9BFB-7163-72D0A6B809A7}"/>
                  </a:ext>
                </a:extLst>
              </p:cNvPr>
              <p:cNvGrpSpPr>
                <a:grpSpLocks/>
              </p:cNvGrpSpPr>
              <p:nvPr/>
            </p:nvGrpSpPr>
            <p:grpSpPr bwMode="auto">
              <a:xfrm>
                <a:off x="2688" y="1212"/>
                <a:ext cx="152" cy="132"/>
                <a:chOff x="672" y="1020"/>
                <a:chExt cx="152" cy="132"/>
              </a:xfrm>
            </p:grpSpPr>
            <p:sp>
              <p:nvSpPr>
                <p:cNvPr id="45" name="Line 112">
                  <a:extLst>
                    <a:ext uri="{FF2B5EF4-FFF2-40B4-BE49-F238E27FC236}">
                      <a16:creationId xmlns:a16="http://schemas.microsoft.com/office/drawing/2014/main" id="{B9571094-463A-7310-6324-B9E816039B5B}"/>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113">
                  <a:extLst>
                    <a:ext uri="{FF2B5EF4-FFF2-40B4-BE49-F238E27FC236}">
                      <a16:creationId xmlns:a16="http://schemas.microsoft.com/office/drawing/2014/main" id="{103617E8-0210-0F68-9D5B-99EAB6D1FB9F}"/>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7" name="Group 114">
                  <a:extLst>
                    <a:ext uri="{FF2B5EF4-FFF2-40B4-BE49-F238E27FC236}">
                      <a16:creationId xmlns:a16="http://schemas.microsoft.com/office/drawing/2014/main" id="{2A313D97-27AE-E35C-6414-3B48A2110C56}"/>
                    </a:ext>
                  </a:extLst>
                </p:cNvPr>
                <p:cNvGrpSpPr>
                  <a:grpSpLocks/>
                </p:cNvGrpSpPr>
                <p:nvPr/>
              </p:nvGrpSpPr>
              <p:grpSpPr bwMode="auto">
                <a:xfrm>
                  <a:off x="680" y="1020"/>
                  <a:ext cx="144" cy="96"/>
                  <a:chOff x="680" y="1020"/>
                  <a:chExt cx="144" cy="96"/>
                </a:xfrm>
              </p:grpSpPr>
              <p:sp>
                <p:nvSpPr>
                  <p:cNvPr id="48" name="Line 115">
                    <a:extLst>
                      <a:ext uri="{FF2B5EF4-FFF2-40B4-BE49-F238E27FC236}">
                        <a16:creationId xmlns:a16="http://schemas.microsoft.com/office/drawing/2014/main" id="{ED4901E0-BB4E-9E0A-A0D1-FE194A2F9CF7}"/>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16">
                    <a:extLst>
                      <a:ext uri="{FF2B5EF4-FFF2-40B4-BE49-F238E27FC236}">
                        <a16:creationId xmlns:a16="http://schemas.microsoft.com/office/drawing/2014/main" id="{5AACF24E-FCE4-F05E-14DB-83713CA4786C}"/>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1" name="Group 121">
                <a:extLst>
                  <a:ext uri="{FF2B5EF4-FFF2-40B4-BE49-F238E27FC236}">
                    <a16:creationId xmlns:a16="http://schemas.microsoft.com/office/drawing/2014/main" id="{37322405-E2BE-B45B-D277-88CEFEBE99AA}"/>
                  </a:ext>
                </a:extLst>
              </p:cNvPr>
              <p:cNvGrpSpPr>
                <a:grpSpLocks/>
              </p:cNvGrpSpPr>
              <p:nvPr/>
            </p:nvGrpSpPr>
            <p:grpSpPr bwMode="auto">
              <a:xfrm flipH="1">
                <a:off x="2304" y="1212"/>
                <a:ext cx="152" cy="132"/>
                <a:chOff x="672" y="1020"/>
                <a:chExt cx="152" cy="132"/>
              </a:xfrm>
            </p:grpSpPr>
            <p:sp>
              <p:nvSpPr>
                <p:cNvPr id="40" name="Line 122">
                  <a:extLst>
                    <a:ext uri="{FF2B5EF4-FFF2-40B4-BE49-F238E27FC236}">
                      <a16:creationId xmlns:a16="http://schemas.microsoft.com/office/drawing/2014/main" id="{7BA7CE06-2C6B-92AF-6828-849D2AE7CEE3}"/>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123">
                  <a:extLst>
                    <a:ext uri="{FF2B5EF4-FFF2-40B4-BE49-F238E27FC236}">
                      <a16:creationId xmlns:a16="http://schemas.microsoft.com/office/drawing/2014/main" id="{B7A8D10A-10F9-89D4-9751-1091E8100630}"/>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 name="Group 124">
                  <a:extLst>
                    <a:ext uri="{FF2B5EF4-FFF2-40B4-BE49-F238E27FC236}">
                      <a16:creationId xmlns:a16="http://schemas.microsoft.com/office/drawing/2014/main" id="{29BABB2E-948D-BE68-EA76-D743ED36CFEC}"/>
                    </a:ext>
                  </a:extLst>
                </p:cNvPr>
                <p:cNvGrpSpPr>
                  <a:grpSpLocks/>
                </p:cNvGrpSpPr>
                <p:nvPr/>
              </p:nvGrpSpPr>
              <p:grpSpPr bwMode="auto">
                <a:xfrm>
                  <a:off x="680" y="1020"/>
                  <a:ext cx="144" cy="96"/>
                  <a:chOff x="680" y="1020"/>
                  <a:chExt cx="144" cy="96"/>
                </a:xfrm>
              </p:grpSpPr>
              <p:sp>
                <p:nvSpPr>
                  <p:cNvPr id="43" name="Line 125">
                    <a:extLst>
                      <a:ext uri="{FF2B5EF4-FFF2-40B4-BE49-F238E27FC236}">
                        <a16:creationId xmlns:a16="http://schemas.microsoft.com/office/drawing/2014/main" id="{FA1E7396-EDDA-DF22-A721-2B3BE04E236D}"/>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126">
                    <a:extLst>
                      <a:ext uri="{FF2B5EF4-FFF2-40B4-BE49-F238E27FC236}">
                        <a16:creationId xmlns:a16="http://schemas.microsoft.com/office/drawing/2014/main" id="{5D094F71-5EE8-A803-DC42-0437C2B74C53}"/>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2" name="Group 136">
                <a:extLst>
                  <a:ext uri="{FF2B5EF4-FFF2-40B4-BE49-F238E27FC236}">
                    <a16:creationId xmlns:a16="http://schemas.microsoft.com/office/drawing/2014/main" id="{6A1AA94E-0BBB-69B2-9A2C-DD61C0230231}"/>
                  </a:ext>
                </a:extLst>
              </p:cNvPr>
              <p:cNvGrpSpPr>
                <a:grpSpLocks/>
              </p:cNvGrpSpPr>
              <p:nvPr/>
            </p:nvGrpSpPr>
            <p:grpSpPr bwMode="auto">
              <a:xfrm>
                <a:off x="2400" y="1300"/>
                <a:ext cx="96" cy="240"/>
                <a:chOff x="2400" y="1296"/>
                <a:chExt cx="96" cy="240"/>
              </a:xfrm>
            </p:grpSpPr>
            <p:sp>
              <p:nvSpPr>
                <p:cNvPr id="37" name="Line 117">
                  <a:extLst>
                    <a:ext uri="{FF2B5EF4-FFF2-40B4-BE49-F238E27FC236}">
                      <a16:creationId xmlns:a16="http://schemas.microsoft.com/office/drawing/2014/main" id="{FE345BAB-B126-7285-38C4-27E2B5D1A212}"/>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134">
                  <a:extLst>
                    <a:ext uri="{FF2B5EF4-FFF2-40B4-BE49-F238E27FC236}">
                      <a16:creationId xmlns:a16="http://schemas.microsoft.com/office/drawing/2014/main" id="{49282439-44FB-2B15-0487-B61246EDF694}"/>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35">
                  <a:extLst>
                    <a:ext uri="{FF2B5EF4-FFF2-40B4-BE49-F238E27FC236}">
                      <a16:creationId xmlns:a16="http://schemas.microsoft.com/office/drawing/2014/main" id="{31A01253-3741-D2EE-7F21-10703C7681C6}"/>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3" name="Group 137">
                <a:extLst>
                  <a:ext uri="{FF2B5EF4-FFF2-40B4-BE49-F238E27FC236}">
                    <a16:creationId xmlns:a16="http://schemas.microsoft.com/office/drawing/2014/main" id="{D31EA24F-5EC5-AEF3-9F88-A561F463BC6F}"/>
                  </a:ext>
                </a:extLst>
              </p:cNvPr>
              <p:cNvGrpSpPr>
                <a:grpSpLocks/>
              </p:cNvGrpSpPr>
              <p:nvPr/>
            </p:nvGrpSpPr>
            <p:grpSpPr bwMode="auto">
              <a:xfrm flipH="1">
                <a:off x="2640" y="1296"/>
                <a:ext cx="96" cy="240"/>
                <a:chOff x="2400" y="1296"/>
                <a:chExt cx="96" cy="240"/>
              </a:xfrm>
            </p:grpSpPr>
            <p:sp>
              <p:nvSpPr>
                <p:cNvPr id="34" name="Line 138">
                  <a:extLst>
                    <a:ext uri="{FF2B5EF4-FFF2-40B4-BE49-F238E27FC236}">
                      <a16:creationId xmlns:a16="http://schemas.microsoft.com/office/drawing/2014/main" id="{253ACEAF-1F67-3E84-C45D-F07B28FB58A3}"/>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139">
                  <a:extLst>
                    <a:ext uri="{FF2B5EF4-FFF2-40B4-BE49-F238E27FC236}">
                      <a16:creationId xmlns:a16="http://schemas.microsoft.com/office/drawing/2014/main" id="{F19AD024-654B-B3E4-C385-3AC65CE8656B}"/>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140">
                  <a:extLst>
                    <a:ext uri="{FF2B5EF4-FFF2-40B4-BE49-F238E27FC236}">
                      <a16:creationId xmlns:a16="http://schemas.microsoft.com/office/drawing/2014/main" id="{7B836C9C-BFFA-A86E-805F-6AA1AAFC54C3}"/>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54" name="Group 142">
              <a:extLst>
                <a:ext uri="{FF2B5EF4-FFF2-40B4-BE49-F238E27FC236}">
                  <a16:creationId xmlns:a16="http://schemas.microsoft.com/office/drawing/2014/main" id="{17844C08-456F-B4FD-7FCA-E56F36451026}"/>
                </a:ext>
              </a:extLst>
            </p:cNvPr>
            <p:cNvGrpSpPr>
              <a:grpSpLocks/>
            </p:cNvGrpSpPr>
            <p:nvPr/>
          </p:nvGrpSpPr>
          <p:grpSpPr bwMode="auto">
            <a:xfrm>
              <a:off x="7844451" y="5132007"/>
              <a:ext cx="304800" cy="290513"/>
              <a:chOff x="1776" y="2256"/>
              <a:chExt cx="288" cy="279"/>
            </a:xfrm>
          </p:grpSpPr>
          <p:grpSp>
            <p:nvGrpSpPr>
              <p:cNvPr id="55" name="Group 143">
                <a:extLst>
                  <a:ext uri="{FF2B5EF4-FFF2-40B4-BE49-F238E27FC236}">
                    <a16:creationId xmlns:a16="http://schemas.microsoft.com/office/drawing/2014/main" id="{0D3FAFD7-8920-AA74-D989-62A5019784BA}"/>
                  </a:ext>
                </a:extLst>
              </p:cNvPr>
              <p:cNvGrpSpPr>
                <a:grpSpLocks/>
              </p:cNvGrpSpPr>
              <p:nvPr/>
            </p:nvGrpSpPr>
            <p:grpSpPr bwMode="auto">
              <a:xfrm>
                <a:off x="1824" y="2256"/>
                <a:ext cx="240" cy="279"/>
                <a:chOff x="1392" y="3408"/>
                <a:chExt cx="240" cy="279"/>
              </a:xfrm>
            </p:grpSpPr>
            <p:sp>
              <p:nvSpPr>
                <p:cNvPr id="58" name="Line 144">
                  <a:extLst>
                    <a:ext uri="{FF2B5EF4-FFF2-40B4-BE49-F238E27FC236}">
                      <a16:creationId xmlns:a16="http://schemas.microsoft.com/office/drawing/2014/main" id="{17F6654F-0DE5-E4D9-E89F-E7F7DE2ABBAA}"/>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Arc 145">
                  <a:extLst>
                    <a:ext uri="{FF2B5EF4-FFF2-40B4-BE49-F238E27FC236}">
                      <a16:creationId xmlns:a16="http://schemas.microsoft.com/office/drawing/2014/main" id="{8B6C43C6-E056-BD62-364B-324711D45CE4}"/>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146">
                  <a:extLst>
                    <a:ext uri="{FF2B5EF4-FFF2-40B4-BE49-F238E27FC236}">
                      <a16:creationId xmlns:a16="http://schemas.microsoft.com/office/drawing/2014/main" id="{BC859AD7-8ACB-DA61-D2CD-6A9A6452333F}"/>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6" name="Arc 147">
                <a:extLst>
                  <a:ext uri="{FF2B5EF4-FFF2-40B4-BE49-F238E27FC236}">
                    <a16:creationId xmlns:a16="http://schemas.microsoft.com/office/drawing/2014/main" id="{6605066C-98F8-7260-79A7-391E004A2C34}"/>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Arc 148">
                <a:extLst>
                  <a:ext uri="{FF2B5EF4-FFF2-40B4-BE49-F238E27FC236}">
                    <a16:creationId xmlns:a16="http://schemas.microsoft.com/office/drawing/2014/main" id="{8B2CB98D-8F6C-94D2-46CD-74861E70839B}"/>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1" name="Group 60">
            <a:extLst>
              <a:ext uri="{FF2B5EF4-FFF2-40B4-BE49-F238E27FC236}">
                <a16:creationId xmlns:a16="http://schemas.microsoft.com/office/drawing/2014/main" id="{47C9332D-7C04-C0E7-F812-78B20806136E}"/>
              </a:ext>
            </a:extLst>
          </p:cNvPr>
          <p:cNvGrpSpPr/>
          <p:nvPr/>
        </p:nvGrpSpPr>
        <p:grpSpPr>
          <a:xfrm>
            <a:off x="2384844" y="1703464"/>
            <a:ext cx="2053157" cy="1559800"/>
            <a:chOff x="6346825" y="146200"/>
            <a:chExt cx="2737542" cy="2079733"/>
          </a:xfrm>
        </p:grpSpPr>
        <p:pic>
          <p:nvPicPr>
            <p:cNvPr id="62" name="Picture 2" descr="sea-waves-wallpaper">
              <a:extLst>
                <a:ext uri="{FF2B5EF4-FFF2-40B4-BE49-F238E27FC236}">
                  <a16:creationId xmlns:a16="http://schemas.microsoft.com/office/drawing/2014/main" id="{F127ECD8-C409-C54B-88DF-89FACC682411}"/>
                </a:ext>
              </a:extLst>
            </p:cNvPr>
            <p:cNvPicPr>
              <a:picLocks noChangeAspect="1" noChangeArrowheads="1"/>
            </p:cNvPicPr>
            <p:nvPr/>
          </p:nvPicPr>
          <p:blipFill>
            <a:blip r:embed="rId2"/>
            <a:srcRect/>
            <a:stretch>
              <a:fillRect/>
            </a:stretch>
          </p:blipFill>
          <p:spPr bwMode="auto">
            <a:xfrm>
              <a:off x="6346825" y="146201"/>
              <a:ext cx="1283771" cy="963666"/>
            </a:xfrm>
            <a:prstGeom prst="rect">
              <a:avLst/>
            </a:prstGeom>
            <a:noFill/>
          </p:spPr>
        </p:pic>
        <p:pic>
          <p:nvPicPr>
            <p:cNvPr id="63" name="Picture 2" descr="sea-waves-wallpaper">
              <a:extLst>
                <a:ext uri="{FF2B5EF4-FFF2-40B4-BE49-F238E27FC236}">
                  <a16:creationId xmlns:a16="http://schemas.microsoft.com/office/drawing/2014/main" id="{C8736A68-B40F-1F92-22EB-82CDDABC969F}"/>
                </a:ext>
              </a:extLst>
            </p:cNvPr>
            <p:cNvPicPr>
              <a:picLocks noChangeAspect="1" noChangeArrowheads="1"/>
            </p:cNvPicPr>
            <p:nvPr/>
          </p:nvPicPr>
          <p:blipFill>
            <a:blip r:embed="rId2"/>
            <a:srcRect/>
            <a:stretch>
              <a:fillRect/>
            </a:stretch>
          </p:blipFill>
          <p:spPr bwMode="auto">
            <a:xfrm>
              <a:off x="7800596" y="146200"/>
              <a:ext cx="1283771" cy="963666"/>
            </a:xfrm>
            <a:prstGeom prst="rect">
              <a:avLst/>
            </a:prstGeom>
            <a:noFill/>
          </p:spPr>
        </p:pic>
        <p:pic>
          <p:nvPicPr>
            <p:cNvPr id="64" name="Picture 2" descr="sea-waves-wallpaper">
              <a:extLst>
                <a:ext uri="{FF2B5EF4-FFF2-40B4-BE49-F238E27FC236}">
                  <a16:creationId xmlns:a16="http://schemas.microsoft.com/office/drawing/2014/main" id="{D102FEFA-B079-DC7C-208C-239E54B4A65A}"/>
                </a:ext>
              </a:extLst>
            </p:cNvPr>
            <p:cNvPicPr>
              <a:picLocks noChangeAspect="1" noChangeArrowheads="1"/>
            </p:cNvPicPr>
            <p:nvPr/>
          </p:nvPicPr>
          <p:blipFill>
            <a:blip r:embed="rId2"/>
            <a:srcRect/>
            <a:stretch>
              <a:fillRect/>
            </a:stretch>
          </p:blipFill>
          <p:spPr bwMode="auto">
            <a:xfrm>
              <a:off x="6346825" y="1262267"/>
              <a:ext cx="1283771" cy="963666"/>
            </a:xfrm>
            <a:prstGeom prst="rect">
              <a:avLst/>
            </a:prstGeom>
            <a:noFill/>
          </p:spPr>
        </p:pic>
        <p:pic>
          <p:nvPicPr>
            <p:cNvPr id="65" name="Picture 2" descr="sea-waves-wallpaper">
              <a:extLst>
                <a:ext uri="{FF2B5EF4-FFF2-40B4-BE49-F238E27FC236}">
                  <a16:creationId xmlns:a16="http://schemas.microsoft.com/office/drawing/2014/main" id="{4316B9F6-4C3C-43F0-F58E-6760BD48B326}"/>
                </a:ext>
              </a:extLst>
            </p:cNvPr>
            <p:cNvPicPr>
              <a:picLocks noChangeAspect="1" noChangeArrowheads="1"/>
            </p:cNvPicPr>
            <p:nvPr/>
          </p:nvPicPr>
          <p:blipFill>
            <a:blip r:embed="rId2"/>
            <a:srcRect/>
            <a:stretch>
              <a:fillRect/>
            </a:stretch>
          </p:blipFill>
          <p:spPr bwMode="auto">
            <a:xfrm>
              <a:off x="7800596" y="1262267"/>
              <a:ext cx="1283771" cy="963666"/>
            </a:xfrm>
            <a:prstGeom prst="rect">
              <a:avLst/>
            </a:prstGeom>
            <a:noFill/>
          </p:spPr>
        </p:pic>
      </p:grpSp>
    </p:spTree>
    <p:extLst>
      <p:ext uri="{BB962C8B-B14F-4D97-AF65-F5344CB8AC3E}">
        <p14:creationId xmlns:p14="http://schemas.microsoft.com/office/powerpoint/2010/main" val="5563734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Solution 1: Fulfill the Backdoor Criteria</a:t>
            </a:r>
          </a:p>
        </p:txBody>
      </p:sp>
      <p:sp>
        <p:nvSpPr>
          <p:cNvPr id="16" name="Content Placeholder 15"/>
          <p:cNvSpPr>
            <a:spLocks noGrp="1"/>
          </p:cNvSpPr>
          <p:nvPr>
            <p:ph sz="half" idx="2"/>
          </p:nvPr>
        </p:nvSpPr>
        <p:spPr>
          <a:xfrm>
            <a:off x="6432240" y="1652824"/>
            <a:ext cx="4235760" cy="4876800"/>
          </a:xfrm>
        </p:spPr>
        <p:txBody>
          <a:bodyPr>
            <a:normAutofit/>
          </a:bodyPr>
          <a:lstStyle/>
          <a:p>
            <a:r>
              <a:rPr lang="en-US" dirty="0"/>
              <a:t>Include variables that block the pathway from cause to effect</a:t>
            </a:r>
          </a:p>
          <a:p>
            <a:endParaRPr lang="en-US" dirty="0"/>
          </a:p>
          <a:p>
            <a:r>
              <a:rPr lang="en-US" dirty="0"/>
              <a:t>Variables must block all backdoor paths from cause to effect</a:t>
            </a:r>
          </a:p>
          <a:p>
            <a:endParaRPr lang="en-US" dirty="0"/>
          </a:p>
          <a:p>
            <a:r>
              <a:rPr lang="en-US" dirty="0"/>
              <a:t>AND variables must not be descendants of the cause</a:t>
            </a:r>
          </a:p>
        </p:txBody>
      </p:sp>
      <p:grpSp>
        <p:nvGrpSpPr>
          <p:cNvPr id="13" name="Group 12">
            <a:extLst>
              <a:ext uri="{FF2B5EF4-FFF2-40B4-BE49-F238E27FC236}">
                <a16:creationId xmlns:a16="http://schemas.microsoft.com/office/drawing/2014/main" id="{6CE56837-4F7B-8546-AD56-0BB34D965AC3}"/>
              </a:ext>
            </a:extLst>
          </p:cNvPr>
          <p:cNvGrpSpPr/>
          <p:nvPr/>
        </p:nvGrpSpPr>
        <p:grpSpPr>
          <a:xfrm>
            <a:off x="1736456" y="2078278"/>
            <a:ext cx="4336098" cy="2012947"/>
            <a:chOff x="1107183" y="1379777"/>
            <a:chExt cx="7036660" cy="2302741"/>
          </a:xfrm>
        </p:grpSpPr>
        <p:sp>
          <p:nvSpPr>
            <p:cNvPr id="14" name="TextBox 13">
              <a:extLst>
                <a:ext uri="{FF2B5EF4-FFF2-40B4-BE49-F238E27FC236}">
                  <a16:creationId xmlns:a16="http://schemas.microsoft.com/office/drawing/2014/main" id="{929E4E2E-0CA5-0445-9E1A-FDB3F291E1C7}"/>
                </a:ext>
              </a:extLst>
            </p:cNvPr>
            <p:cNvSpPr txBox="1"/>
            <p:nvPr/>
          </p:nvSpPr>
          <p:spPr>
            <a:xfrm>
              <a:off x="1107183" y="3154389"/>
              <a:ext cx="1613369" cy="528129"/>
            </a:xfrm>
            <a:prstGeom prst="rect">
              <a:avLst/>
            </a:prstGeom>
            <a:noFill/>
            <a:ln>
              <a:solidFill>
                <a:schemeClr val="tx1"/>
              </a:solidFill>
            </a:ln>
          </p:spPr>
          <p:txBody>
            <a:bodyPr wrap="none" rtlCol="0">
              <a:spAutoFit/>
            </a:bodyPr>
            <a:lstStyle/>
            <a:p>
              <a:pPr algn="ctr"/>
              <a:r>
                <a:rPr lang="en-US" sz="2400" dirty="0">
                  <a:latin typeface="Calibri Light"/>
                  <a:cs typeface="Calibri Light"/>
                </a:rPr>
                <a:t>Cause </a:t>
              </a:r>
            </a:p>
          </p:txBody>
        </p:sp>
        <p:sp>
          <p:nvSpPr>
            <p:cNvPr id="15" name="TextBox 14">
              <a:extLst>
                <a:ext uri="{FF2B5EF4-FFF2-40B4-BE49-F238E27FC236}">
                  <a16:creationId xmlns:a16="http://schemas.microsoft.com/office/drawing/2014/main" id="{7B6CB9A8-E120-C54C-A11C-96ACBFFAAE65}"/>
                </a:ext>
              </a:extLst>
            </p:cNvPr>
            <p:cNvSpPr txBox="1"/>
            <p:nvPr/>
          </p:nvSpPr>
          <p:spPr>
            <a:xfrm>
              <a:off x="6717772" y="3154389"/>
              <a:ext cx="1426071" cy="528129"/>
            </a:xfrm>
            <a:prstGeom prst="rect">
              <a:avLst/>
            </a:prstGeom>
            <a:noFill/>
            <a:ln>
              <a:solidFill>
                <a:schemeClr val="tx1"/>
              </a:solidFill>
            </a:ln>
          </p:spPr>
          <p:txBody>
            <a:bodyPr wrap="none" rtlCol="0">
              <a:spAutoFit/>
            </a:bodyPr>
            <a:lstStyle/>
            <a:p>
              <a:pPr algn="ctr"/>
              <a:r>
                <a:rPr lang="en-US" sz="2400" dirty="0">
                  <a:latin typeface="Calibri Light"/>
                  <a:cs typeface="Calibri Light"/>
                </a:rPr>
                <a:t>Effect</a:t>
              </a:r>
            </a:p>
          </p:txBody>
        </p:sp>
        <p:cxnSp>
          <p:nvCxnSpPr>
            <p:cNvPr id="17" name="Straight Arrow Connector 16">
              <a:extLst>
                <a:ext uri="{FF2B5EF4-FFF2-40B4-BE49-F238E27FC236}">
                  <a16:creationId xmlns:a16="http://schemas.microsoft.com/office/drawing/2014/main" id="{A2C10573-2D88-F545-8088-18A2D5029521}"/>
                </a:ext>
              </a:extLst>
            </p:cNvPr>
            <p:cNvCxnSpPr>
              <a:stCxn id="14" idx="3"/>
              <a:endCxn id="15" idx="1"/>
            </p:cNvCxnSpPr>
            <p:nvPr/>
          </p:nvCxnSpPr>
          <p:spPr>
            <a:xfrm>
              <a:off x="2720552" y="3418454"/>
              <a:ext cx="3997219"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D8FCFCE2-1406-3E40-B12A-0C8A7EF37A50}"/>
                </a:ext>
              </a:extLst>
            </p:cNvPr>
            <p:cNvSpPr txBox="1"/>
            <p:nvPr/>
          </p:nvSpPr>
          <p:spPr>
            <a:xfrm>
              <a:off x="3233858" y="1379777"/>
              <a:ext cx="2560162" cy="950632"/>
            </a:xfrm>
            <a:prstGeom prst="rect">
              <a:avLst/>
            </a:prstGeom>
            <a:noFill/>
            <a:ln>
              <a:solidFill>
                <a:schemeClr val="tx1"/>
              </a:solidFill>
            </a:ln>
          </p:spPr>
          <p:txBody>
            <a:bodyPr wrap="none" rtlCol="0">
              <a:spAutoFit/>
            </a:bodyPr>
            <a:lstStyle/>
            <a:p>
              <a:pPr algn="ctr"/>
              <a:r>
                <a:rPr lang="en-US" sz="2400" dirty="0">
                  <a:latin typeface="Calibri Light"/>
                  <a:cs typeface="Calibri Light"/>
                </a:rPr>
                <a:t>Exogenous </a:t>
              </a:r>
            </a:p>
            <a:p>
              <a:pPr algn="ctr"/>
              <a:r>
                <a:rPr lang="en-US" sz="2400" dirty="0">
                  <a:latin typeface="Calibri Light"/>
                  <a:cs typeface="Calibri Light"/>
                </a:rPr>
                <a:t>Cause</a:t>
              </a:r>
            </a:p>
          </p:txBody>
        </p:sp>
        <p:cxnSp>
          <p:nvCxnSpPr>
            <p:cNvPr id="19" name="Straight Arrow Connector 18">
              <a:extLst>
                <a:ext uri="{FF2B5EF4-FFF2-40B4-BE49-F238E27FC236}">
                  <a16:creationId xmlns:a16="http://schemas.microsoft.com/office/drawing/2014/main" id="{B201CE31-E2AB-C149-9E6E-360BA974761C}"/>
                </a:ext>
              </a:extLst>
            </p:cNvPr>
            <p:cNvCxnSpPr>
              <a:stCxn id="18" idx="2"/>
              <a:endCxn id="14" idx="0"/>
            </p:cNvCxnSpPr>
            <p:nvPr/>
          </p:nvCxnSpPr>
          <p:spPr>
            <a:xfrm flipH="1">
              <a:off x="1913869" y="2330409"/>
              <a:ext cx="2600071" cy="82398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4E70E0EC-E46C-5A41-97C7-FA3545F67738}"/>
                </a:ext>
              </a:extLst>
            </p:cNvPr>
            <p:cNvCxnSpPr>
              <a:stCxn id="18" idx="2"/>
              <a:endCxn id="15" idx="0"/>
            </p:cNvCxnSpPr>
            <p:nvPr/>
          </p:nvCxnSpPr>
          <p:spPr>
            <a:xfrm>
              <a:off x="4513940" y="2330409"/>
              <a:ext cx="2916868" cy="82398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grpSp>
      <p:grpSp>
        <p:nvGrpSpPr>
          <p:cNvPr id="29" name="Group 28">
            <a:extLst>
              <a:ext uri="{FF2B5EF4-FFF2-40B4-BE49-F238E27FC236}">
                <a16:creationId xmlns:a16="http://schemas.microsoft.com/office/drawing/2014/main" id="{9A8161C5-3CB6-AD48-8B93-6EC2050D6386}"/>
              </a:ext>
            </a:extLst>
          </p:cNvPr>
          <p:cNvGrpSpPr/>
          <p:nvPr/>
        </p:nvGrpSpPr>
        <p:grpSpPr>
          <a:xfrm>
            <a:off x="2565991" y="4797597"/>
            <a:ext cx="2951656" cy="1714460"/>
            <a:chOff x="106337" y="4252215"/>
            <a:chExt cx="3883913" cy="2255959"/>
          </a:xfrm>
        </p:grpSpPr>
        <p:sp>
          <p:nvSpPr>
            <p:cNvPr id="11" name="TextBox 10">
              <a:extLst>
                <a:ext uri="{FF2B5EF4-FFF2-40B4-BE49-F238E27FC236}">
                  <a16:creationId xmlns:a16="http://schemas.microsoft.com/office/drawing/2014/main" id="{AC57179A-538E-1643-816D-7506AABCCBA1}"/>
                </a:ext>
              </a:extLst>
            </p:cNvPr>
            <p:cNvSpPr txBox="1"/>
            <p:nvPr/>
          </p:nvSpPr>
          <p:spPr>
            <a:xfrm>
              <a:off x="439211" y="6062690"/>
              <a:ext cx="955934" cy="445484"/>
            </a:xfrm>
            <a:prstGeom prst="rect">
              <a:avLst/>
            </a:prstGeom>
            <a:noFill/>
            <a:ln>
              <a:solidFill>
                <a:schemeClr val="tx1"/>
              </a:solidFill>
            </a:ln>
          </p:spPr>
          <p:txBody>
            <a:bodyPr wrap="none" rtlCol="0">
              <a:spAutoFit/>
            </a:bodyPr>
            <a:lstStyle/>
            <a:p>
              <a:pPr algn="ctr"/>
              <a:r>
                <a:rPr lang="en-US" sz="1600" dirty="0">
                  <a:latin typeface="Calibri Light"/>
                  <a:cs typeface="Calibri Light"/>
                </a:rPr>
                <a:t>Cause </a:t>
              </a:r>
            </a:p>
          </p:txBody>
        </p:sp>
        <p:cxnSp>
          <p:nvCxnSpPr>
            <p:cNvPr id="12" name="Straight Arrow Connector 11">
              <a:extLst>
                <a:ext uri="{FF2B5EF4-FFF2-40B4-BE49-F238E27FC236}">
                  <a16:creationId xmlns:a16="http://schemas.microsoft.com/office/drawing/2014/main" id="{52B8AE83-3AB1-DE4B-AF65-1252CEB645B3}"/>
                </a:ext>
              </a:extLst>
            </p:cNvPr>
            <p:cNvCxnSpPr>
              <a:cxnSpLocks/>
              <a:stCxn id="11" idx="3"/>
              <a:endCxn id="24" idx="1"/>
            </p:cNvCxnSpPr>
            <p:nvPr/>
          </p:nvCxnSpPr>
          <p:spPr>
            <a:xfrm flipV="1">
              <a:off x="1395145" y="5659595"/>
              <a:ext cx="1744635" cy="62583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0" name="TextBox 19">
              <a:extLst>
                <a:ext uri="{FF2B5EF4-FFF2-40B4-BE49-F238E27FC236}">
                  <a16:creationId xmlns:a16="http://schemas.microsoft.com/office/drawing/2014/main" id="{7AEAA634-A3F7-2247-9E70-368DC1C3D1A3}"/>
                </a:ext>
              </a:extLst>
            </p:cNvPr>
            <p:cNvSpPr txBox="1"/>
            <p:nvPr/>
          </p:nvSpPr>
          <p:spPr>
            <a:xfrm>
              <a:off x="470998" y="4626350"/>
              <a:ext cx="1471279" cy="769472"/>
            </a:xfrm>
            <a:prstGeom prst="rect">
              <a:avLst/>
            </a:prstGeom>
            <a:noFill/>
            <a:ln>
              <a:solidFill>
                <a:schemeClr val="tx1"/>
              </a:solidFill>
            </a:ln>
          </p:spPr>
          <p:txBody>
            <a:bodyPr wrap="none" rtlCol="0">
              <a:spAutoFit/>
            </a:bodyPr>
            <a:lstStyle/>
            <a:p>
              <a:pPr algn="ctr"/>
              <a:r>
                <a:rPr lang="en-US" sz="1600" dirty="0">
                  <a:latin typeface="Calibri Light"/>
                  <a:cs typeface="Calibri Light"/>
                </a:rPr>
                <a:t>Exogenous </a:t>
              </a:r>
            </a:p>
            <a:p>
              <a:pPr algn="ctr"/>
              <a:r>
                <a:rPr lang="en-US" sz="1600" dirty="0">
                  <a:latin typeface="Calibri Light"/>
                  <a:cs typeface="Calibri Light"/>
                </a:rPr>
                <a:t>Cause</a:t>
              </a:r>
            </a:p>
          </p:txBody>
        </p:sp>
        <p:cxnSp>
          <p:nvCxnSpPr>
            <p:cNvPr id="22" name="Straight Arrow Connector 21">
              <a:extLst>
                <a:ext uri="{FF2B5EF4-FFF2-40B4-BE49-F238E27FC236}">
                  <a16:creationId xmlns:a16="http://schemas.microsoft.com/office/drawing/2014/main" id="{85D824A3-9AE7-5244-A95A-8EDE8AAA1688}"/>
                </a:ext>
              </a:extLst>
            </p:cNvPr>
            <p:cNvCxnSpPr>
              <a:cxnSpLocks/>
              <a:stCxn id="20" idx="1"/>
              <a:endCxn id="11" idx="1"/>
            </p:cNvCxnSpPr>
            <p:nvPr/>
          </p:nvCxnSpPr>
          <p:spPr>
            <a:xfrm rot="10800000" flipV="1">
              <a:off x="439212" y="5011086"/>
              <a:ext cx="31787" cy="1274346"/>
            </a:xfrm>
            <a:prstGeom prst="curvedConnector3">
              <a:avLst>
                <a:gd name="adj1" fmla="val 1046310"/>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612A83FB-7823-8F4B-AD0D-22E1B7A83FF0}"/>
                </a:ext>
              </a:extLst>
            </p:cNvPr>
            <p:cNvCxnSpPr>
              <a:cxnSpLocks/>
              <a:stCxn id="20" idx="3"/>
              <a:endCxn id="24" idx="1"/>
            </p:cNvCxnSpPr>
            <p:nvPr/>
          </p:nvCxnSpPr>
          <p:spPr>
            <a:xfrm>
              <a:off x="1942276" y="5011086"/>
              <a:ext cx="1197504" cy="64850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4" name="TextBox 23">
              <a:extLst>
                <a:ext uri="{FF2B5EF4-FFF2-40B4-BE49-F238E27FC236}">
                  <a16:creationId xmlns:a16="http://schemas.microsoft.com/office/drawing/2014/main" id="{421AC015-E3FA-E448-BFEC-C43DC6BFC9AD}"/>
                </a:ext>
              </a:extLst>
            </p:cNvPr>
            <p:cNvSpPr txBox="1"/>
            <p:nvPr/>
          </p:nvSpPr>
          <p:spPr>
            <a:xfrm>
              <a:off x="3139780" y="5436853"/>
              <a:ext cx="850470" cy="445484"/>
            </a:xfrm>
            <a:prstGeom prst="rect">
              <a:avLst/>
            </a:prstGeom>
            <a:noFill/>
            <a:ln>
              <a:solidFill>
                <a:schemeClr val="tx1"/>
              </a:solidFill>
            </a:ln>
          </p:spPr>
          <p:txBody>
            <a:bodyPr wrap="none" rtlCol="0">
              <a:spAutoFit/>
            </a:bodyPr>
            <a:lstStyle/>
            <a:p>
              <a:pPr algn="ctr"/>
              <a:r>
                <a:rPr lang="en-US" sz="1600" dirty="0">
                  <a:latin typeface="Calibri Light"/>
                  <a:cs typeface="Calibri Light"/>
                </a:rPr>
                <a:t>Effect</a:t>
              </a:r>
            </a:p>
          </p:txBody>
        </p:sp>
        <p:sp>
          <p:nvSpPr>
            <p:cNvPr id="28" name="TextBox 27">
              <a:extLst>
                <a:ext uri="{FF2B5EF4-FFF2-40B4-BE49-F238E27FC236}">
                  <a16:creationId xmlns:a16="http://schemas.microsoft.com/office/drawing/2014/main" id="{4D8412C0-1F55-704F-A842-844FF4769A9F}"/>
                </a:ext>
              </a:extLst>
            </p:cNvPr>
            <p:cNvSpPr txBox="1"/>
            <p:nvPr/>
          </p:nvSpPr>
          <p:spPr>
            <a:xfrm>
              <a:off x="106337" y="4252215"/>
              <a:ext cx="1746078" cy="364487"/>
            </a:xfrm>
            <a:prstGeom prst="rect">
              <a:avLst/>
            </a:prstGeom>
            <a:noFill/>
          </p:spPr>
          <p:txBody>
            <a:bodyPr wrap="none" rtlCol="0">
              <a:spAutoFit/>
            </a:bodyPr>
            <a:lstStyle/>
            <a:p>
              <a:r>
                <a:rPr lang="en-US" sz="1200" b="1" i="1" dirty="0"/>
                <a:t>Regression Model</a:t>
              </a:r>
            </a:p>
          </p:txBody>
        </p:sp>
      </p:grpSp>
    </p:spTree>
    <p:extLst>
      <p:ext uri="{BB962C8B-B14F-4D97-AF65-F5344CB8AC3E}">
        <p14:creationId xmlns:p14="http://schemas.microsoft.com/office/powerpoint/2010/main" val="327668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143000"/>
          </a:xfrm>
        </p:spPr>
        <p:txBody>
          <a:bodyPr/>
          <a:lstStyle/>
          <a:p>
            <a:r>
              <a:rPr lang="en-US" dirty="0">
                <a:cs typeface="Calibri Light"/>
              </a:rPr>
              <a:t>Proximate Backdoors</a:t>
            </a:r>
          </a:p>
        </p:txBody>
      </p:sp>
      <p:sp>
        <p:nvSpPr>
          <p:cNvPr id="14" name="TextBox 13"/>
          <p:cNvSpPr txBox="1"/>
          <p:nvPr/>
        </p:nvSpPr>
        <p:spPr>
          <a:xfrm>
            <a:off x="2663411" y="4779989"/>
            <a:ext cx="1534394"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Cause </a:t>
            </a:r>
          </a:p>
        </p:txBody>
      </p:sp>
      <p:sp>
        <p:nvSpPr>
          <p:cNvPr id="15" name="TextBox 14"/>
          <p:cNvSpPr txBox="1"/>
          <p:nvPr/>
        </p:nvSpPr>
        <p:spPr>
          <a:xfrm>
            <a:off x="8262601" y="4779989"/>
            <a:ext cx="1369886"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Effect</a:t>
            </a:r>
          </a:p>
        </p:txBody>
      </p:sp>
      <p:cxnSp>
        <p:nvCxnSpPr>
          <p:cNvPr id="17" name="Straight Arrow Connector 16"/>
          <p:cNvCxnSpPr>
            <a:stCxn id="14" idx="3"/>
            <a:endCxn id="15" idx="1"/>
          </p:cNvCxnSpPr>
          <p:nvPr/>
        </p:nvCxnSpPr>
        <p:spPr>
          <a:xfrm>
            <a:off x="4197805" y="5133932"/>
            <a:ext cx="4064796"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4140098" y="1438515"/>
            <a:ext cx="3742331"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Exogenous Cause</a:t>
            </a:r>
          </a:p>
        </p:txBody>
      </p:sp>
      <p:cxnSp>
        <p:nvCxnSpPr>
          <p:cNvPr id="19" name="Straight Arrow Connector 18"/>
          <p:cNvCxnSpPr>
            <a:stCxn id="18" idx="2"/>
            <a:endCxn id="14" idx="0"/>
          </p:cNvCxnSpPr>
          <p:nvPr/>
        </p:nvCxnSpPr>
        <p:spPr>
          <a:xfrm flipH="1">
            <a:off x="3430609" y="2146401"/>
            <a:ext cx="2580655" cy="263358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p:cNvCxnSpPr>
            <a:stCxn id="18" idx="2"/>
            <a:endCxn id="23" idx="0"/>
          </p:cNvCxnSpPr>
          <p:nvPr/>
        </p:nvCxnSpPr>
        <p:spPr>
          <a:xfrm>
            <a:off x="6011264" y="2146402"/>
            <a:ext cx="1750943" cy="115247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6300809" y="3298878"/>
            <a:ext cx="2922795" cy="584776"/>
          </a:xfrm>
          <a:prstGeom prst="rect">
            <a:avLst/>
          </a:prstGeom>
          <a:noFill/>
          <a:ln>
            <a:solidFill>
              <a:schemeClr val="tx1"/>
            </a:solidFill>
          </a:ln>
        </p:spPr>
        <p:txBody>
          <a:bodyPr wrap="none" rtlCol="0">
            <a:spAutoFit/>
          </a:bodyPr>
          <a:lstStyle/>
          <a:p>
            <a:pPr algn="ctr"/>
            <a:r>
              <a:rPr lang="en-US" sz="3200" dirty="0">
                <a:latin typeface="Calibri Light"/>
                <a:cs typeface="Calibri Light"/>
              </a:rPr>
              <a:t>Proximate Cause</a:t>
            </a:r>
          </a:p>
        </p:txBody>
      </p:sp>
      <p:cxnSp>
        <p:nvCxnSpPr>
          <p:cNvPr id="24" name="Straight Arrow Connector 23"/>
          <p:cNvCxnSpPr>
            <a:stCxn id="23" idx="2"/>
            <a:endCxn id="15" idx="0"/>
          </p:cNvCxnSpPr>
          <p:nvPr/>
        </p:nvCxnSpPr>
        <p:spPr>
          <a:xfrm>
            <a:off x="7762206" y="3883655"/>
            <a:ext cx="1185338" cy="89633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1524000" y="5962135"/>
            <a:ext cx="9144000" cy="830997"/>
          </a:xfrm>
          <a:prstGeom prst="rect">
            <a:avLst/>
          </a:prstGeom>
          <a:noFill/>
        </p:spPr>
        <p:txBody>
          <a:bodyPr wrap="square" rtlCol="0">
            <a:spAutoFit/>
          </a:bodyPr>
          <a:lstStyle/>
          <a:p>
            <a:r>
              <a:rPr lang="en-US" sz="2400" dirty="0"/>
              <a:t>Often we only have proximate variables in a backdoor path. Controlling for just them is sufficient.</a:t>
            </a:r>
          </a:p>
        </p:txBody>
      </p:sp>
    </p:spTree>
    <p:extLst>
      <p:ext uri="{BB962C8B-B14F-4D97-AF65-F5344CB8AC3E}">
        <p14:creationId xmlns:p14="http://schemas.microsoft.com/office/powerpoint/2010/main" val="295979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19"/>
                                        </p:tgtEl>
                                        <p:attrNameLst>
                                          <p:attrName>style.opacity</p:attrName>
                                        </p:attrNameLst>
                                      </p:cBhvr>
                                      <p:to>
                                        <p:strVal val="0.5"/>
                                      </p:to>
                                    </p:set>
                                    <p:animEffect filter="image" prLst="opacity: 0.5">
                                      <p:cBhvr rctx="IE">
                                        <p:cTn id="7" dur="indefinite"/>
                                        <p:tgtEl>
                                          <p:spTgt spid="19"/>
                                        </p:tgtEl>
                                      </p:cBhvr>
                                    </p:animEffect>
                                  </p:childTnLst>
                                </p:cTn>
                              </p:par>
                              <p:par>
                                <p:cTn id="8" presetID="9" presetClass="emph" presetSubtype="0" grpId="0" nodeType="withEffect">
                                  <p:stCondLst>
                                    <p:cond delay="0"/>
                                  </p:stCondLst>
                                  <p:childTnLst>
                                    <p:set>
                                      <p:cBhvr rctx="PPT">
                                        <p:cTn id="9" dur="indefinite"/>
                                        <p:tgtEl>
                                          <p:spTgt spid="18"/>
                                        </p:tgtEl>
                                        <p:attrNameLst>
                                          <p:attrName>style.opacity</p:attrName>
                                        </p:attrNameLst>
                                      </p:cBhvr>
                                      <p:to>
                                        <p:strVal val="0.5"/>
                                      </p:to>
                                    </p:set>
                                    <p:animEffect filter="image" prLst="opacity: 0.5">
                                      <p:cBhvr rctx="IE">
                                        <p:cTn id="10" dur="indefinite"/>
                                        <p:tgtEl>
                                          <p:spTgt spid="18"/>
                                        </p:tgtEl>
                                      </p:cBhvr>
                                    </p:animEffect>
                                  </p:childTnLst>
                                </p:cTn>
                              </p:par>
                              <p:par>
                                <p:cTn id="11" presetID="9" presetClass="emph" presetSubtype="0" nodeType="withEffect">
                                  <p:stCondLst>
                                    <p:cond delay="0"/>
                                  </p:stCondLst>
                                  <p:childTnLst>
                                    <p:set>
                                      <p:cBhvr rctx="PPT">
                                        <p:cTn id="12" dur="indefinite"/>
                                        <p:tgtEl>
                                          <p:spTgt spid="21"/>
                                        </p:tgtEl>
                                        <p:attrNameLst>
                                          <p:attrName>style.opacity</p:attrName>
                                        </p:attrNameLst>
                                      </p:cBhvr>
                                      <p:to>
                                        <p:strVal val="0.5"/>
                                      </p:to>
                                    </p:set>
                                    <p:animEffect filter="image" prLst="opacity: 0.5">
                                      <p:cBhvr rctx="IE">
                                        <p:cTn id="13" dur="indefinite"/>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143000"/>
          </a:xfrm>
        </p:spPr>
        <p:txBody>
          <a:bodyPr>
            <a:normAutofit fontScale="90000"/>
          </a:bodyPr>
          <a:lstStyle/>
          <a:p>
            <a:r>
              <a:rPr lang="en-US" dirty="0">
                <a:cs typeface="Calibri Light"/>
              </a:rPr>
              <a:t>Proximate Backdoors and Regression</a:t>
            </a:r>
          </a:p>
        </p:txBody>
      </p:sp>
      <p:sp>
        <p:nvSpPr>
          <p:cNvPr id="16" name="TextBox 15">
            <a:extLst>
              <a:ext uri="{FF2B5EF4-FFF2-40B4-BE49-F238E27FC236}">
                <a16:creationId xmlns:a16="http://schemas.microsoft.com/office/drawing/2014/main" id="{7874A054-AD5C-4D4C-9961-0EFD8E66E9E0}"/>
              </a:ext>
            </a:extLst>
          </p:cNvPr>
          <p:cNvSpPr txBox="1"/>
          <p:nvPr/>
        </p:nvSpPr>
        <p:spPr>
          <a:xfrm>
            <a:off x="5272306" y="4633382"/>
            <a:ext cx="1399742" cy="646332"/>
          </a:xfrm>
          <a:prstGeom prst="rect">
            <a:avLst/>
          </a:prstGeom>
          <a:noFill/>
          <a:ln>
            <a:solidFill>
              <a:schemeClr val="tx1"/>
            </a:solidFill>
          </a:ln>
        </p:spPr>
        <p:txBody>
          <a:bodyPr wrap="none" rtlCol="0">
            <a:spAutoFit/>
          </a:bodyPr>
          <a:lstStyle/>
          <a:p>
            <a:pPr algn="ctr"/>
            <a:r>
              <a:rPr lang="en-US" sz="3600" dirty="0">
                <a:latin typeface="Calibri Light"/>
                <a:cs typeface="Calibri Light"/>
              </a:rPr>
              <a:t>Cause </a:t>
            </a:r>
          </a:p>
        </p:txBody>
      </p:sp>
      <p:cxnSp>
        <p:nvCxnSpPr>
          <p:cNvPr id="20" name="Straight Arrow Connector 19">
            <a:extLst>
              <a:ext uri="{FF2B5EF4-FFF2-40B4-BE49-F238E27FC236}">
                <a16:creationId xmlns:a16="http://schemas.microsoft.com/office/drawing/2014/main" id="{4893F2F8-B69A-A747-92C2-7E23EAE1A869}"/>
              </a:ext>
            </a:extLst>
          </p:cNvPr>
          <p:cNvCxnSpPr>
            <a:cxnSpLocks/>
            <a:stCxn id="16" idx="3"/>
            <a:endCxn id="27" idx="1"/>
          </p:cNvCxnSpPr>
          <p:nvPr/>
        </p:nvCxnSpPr>
        <p:spPr>
          <a:xfrm flipV="1">
            <a:off x="6672049" y="3996551"/>
            <a:ext cx="2748839" cy="95999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2" name="TextBox 21">
            <a:extLst>
              <a:ext uri="{FF2B5EF4-FFF2-40B4-BE49-F238E27FC236}">
                <a16:creationId xmlns:a16="http://schemas.microsoft.com/office/drawing/2014/main" id="{139883FA-6042-314A-BBC1-70183CA201B2}"/>
              </a:ext>
            </a:extLst>
          </p:cNvPr>
          <p:cNvSpPr txBox="1"/>
          <p:nvPr/>
        </p:nvSpPr>
        <p:spPr>
          <a:xfrm>
            <a:off x="5340960" y="2430119"/>
            <a:ext cx="2150463" cy="1200329"/>
          </a:xfrm>
          <a:prstGeom prst="rect">
            <a:avLst/>
          </a:prstGeom>
          <a:noFill/>
          <a:ln>
            <a:solidFill>
              <a:schemeClr val="tx1"/>
            </a:solidFill>
          </a:ln>
        </p:spPr>
        <p:txBody>
          <a:bodyPr wrap="none" rtlCol="0">
            <a:spAutoFit/>
          </a:bodyPr>
          <a:lstStyle/>
          <a:p>
            <a:pPr algn="ctr"/>
            <a:r>
              <a:rPr lang="en-US" sz="3600" dirty="0">
                <a:latin typeface="Calibri Light"/>
                <a:cs typeface="Calibri Light"/>
              </a:rPr>
              <a:t>Proximate </a:t>
            </a:r>
          </a:p>
          <a:p>
            <a:pPr algn="ctr"/>
            <a:r>
              <a:rPr lang="en-US" sz="3600" dirty="0">
                <a:latin typeface="Calibri Light"/>
                <a:cs typeface="Calibri Light"/>
              </a:rPr>
              <a:t>Cause</a:t>
            </a:r>
          </a:p>
        </p:txBody>
      </p:sp>
      <p:cxnSp>
        <p:nvCxnSpPr>
          <p:cNvPr id="25" name="Straight Arrow Connector 21">
            <a:extLst>
              <a:ext uri="{FF2B5EF4-FFF2-40B4-BE49-F238E27FC236}">
                <a16:creationId xmlns:a16="http://schemas.microsoft.com/office/drawing/2014/main" id="{63A6ACA2-43E8-954A-85E4-8C2CBCA432C2}"/>
              </a:ext>
            </a:extLst>
          </p:cNvPr>
          <p:cNvCxnSpPr>
            <a:cxnSpLocks/>
            <a:stCxn id="22" idx="1"/>
            <a:endCxn id="16" idx="1"/>
          </p:cNvCxnSpPr>
          <p:nvPr/>
        </p:nvCxnSpPr>
        <p:spPr>
          <a:xfrm rot="10800000" flipV="1">
            <a:off x="5272307" y="3030284"/>
            <a:ext cx="68653" cy="1926265"/>
          </a:xfrm>
          <a:prstGeom prst="curvedConnector3">
            <a:avLst>
              <a:gd name="adj1" fmla="val 1176372"/>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C858DDF0-C268-E149-B2FD-33245B8C0E78}"/>
              </a:ext>
            </a:extLst>
          </p:cNvPr>
          <p:cNvCxnSpPr>
            <a:cxnSpLocks/>
            <a:stCxn id="22" idx="3"/>
            <a:endCxn id="27" idx="1"/>
          </p:cNvCxnSpPr>
          <p:nvPr/>
        </p:nvCxnSpPr>
        <p:spPr>
          <a:xfrm>
            <a:off x="7491422" y="3030283"/>
            <a:ext cx="1929464" cy="96626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C0AD3615-E150-F64C-857B-148412B235AF}"/>
              </a:ext>
            </a:extLst>
          </p:cNvPr>
          <p:cNvSpPr txBox="1"/>
          <p:nvPr/>
        </p:nvSpPr>
        <p:spPr>
          <a:xfrm>
            <a:off x="9420886" y="3673384"/>
            <a:ext cx="1225848" cy="646332"/>
          </a:xfrm>
          <a:prstGeom prst="rect">
            <a:avLst/>
          </a:prstGeom>
          <a:noFill/>
          <a:ln>
            <a:solidFill>
              <a:schemeClr val="tx1"/>
            </a:solidFill>
          </a:ln>
        </p:spPr>
        <p:txBody>
          <a:bodyPr wrap="none" rtlCol="0">
            <a:spAutoFit/>
          </a:bodyPr>
          <a:lstStyle/>
          <a:p>
            <a:pPr algn="ctr"/>
            <a:r>
              <a:rPr lang="en-US" sz="3600" dirty="0">
                <a:latin typeface="Calibri Light"/>
                <a:cs typeface="Calibri Light"/>
              </a:rPr>
              <a:t>Effect</a:t>
            </a:r>
          </a:p>
        </p:txBody>
      </p:sp>
      <p:sp>
        <p:nvSpPr>
          <p:cNvPr id="28" name="TextBox 27">
            <a:extLst>
              <a:ext uri="{FF2B5EF4-FFF2-40B4-BE49-F238E27FC236}">
                <a16:creationId xmlns:a16="http://schemas.microsoft.com/office/drawing/2014/main" id="{C7468350-4F48-6E4A-A93A-137C468DAE94}"/>
              </a:ext>
            </a:extLst>
          </p:cNvPr>
          <p:cNvSpPr txBox="1"/>
          <p:nvPr/>
        </p:nvSpPr>
        <p:spPr>
          <a:xfrm>
            <a:off x="4728393" y="1856216"/>
            <a:ext cx="2837188" cy="523220"/>
          </a:xfrm>
          <a:prstGeom prst="rect">
            <a:avLst/>
          </a:prstGeom>
          <a:noFill/>
        </p:spPr>
        <p:txBody>
          <a:bodyPr wrap="none" rtlCol="0">
            <a:spAutoFit/>
          </a:bodyPr>
          <a:lstStyle/>
          <a:p>
            <a:r>
              <a:rPr lang="en-US" sz="2800" b="1" i="1" dirty="0"/>
              <a:t>Regression Model</a:t>
            </a:r>
          </a:p>
        </p:txBody>
      </p:sp>
      <p:sp>
        <p:nvSpPr>
          <p:cNvPr id="29" name="TextBox 28">
            <a:extLst>
              <a:ext uri="{FF2B5EF4-FFF2-40B4-BE49-F238E27FC236}">
                <a16:creationId xmlns:a16="http://schemas.microsoft.com/office/drawing/2014/main" id="{FE9C1419-2E43-7042-9B05-C112F6A4AB4B}"/>
              </a:ext>
            </a:extLst>
          </p:cNvPr>
          <p:cNvSpPr txBox="1"/>
          <p:nvPr/>
        </p:nvSpPr>
        <p:spPr>
          <a:xfrm>
            <a:off x="1581566" y="3153111"/>
            <a:ext cx="2506263" cy="1323439"/>
          </a:xfrm>
          <a:prstGeom prst="rect">
            <a:avLst/>
          </a:prstGeom>
          <a:noFill/>
          <a:ln>
            <a:solidFill>
              <a:schemeClr val="bg1">
                <a:lumMod val="75000"/>
              </a:schemeClr>
            </a:solidFill>
          </a:ln>
        </p:spPr>
        <p:txBody>
          <a:bodyPr wrap="none" rtlCol="0">
            <a:spAutoFit/>
          </a:bodyPr>
          <a:lstStyle/>
          <a:p>
            <a:pPr algn="ctr"/>
            <a:r>
              <a:rPr lang="en-US" sz="4000" dirty="0">
                <a:solidFill>
                  <a:schemeClr val="bg1">
                    <a:lumMod val="75000"/>
                  </a:schemeClr>
                </a:solidFill>
                <a:latin typeface="Calibri Light"/>
                <a:cs typeface="Calibri Light"/>
              </a:rPr>
              <a:t>Exogenous </a:t>
            </a:r>
          </a:p>
          <a:p>
            <a:pPr algn="ctr"/>
            <a:r>
              <a:rPr lang="en-US" sz="4000" dirty="0">
                <a:solidFill>
                  <a:schemeClr val="bg1">
                    <a:lumMod val="75000"/>
                  </a:schemeClr>
                </a:solidFill>
                <a:latin typeface="Calibri Light"/>
                <a:cs typeface="Calibri Light"/>
              </a:rPr>
              <a:t>Cause</a:t>
            </a:r>
          </a:p>
        </p:txBody>
      </p:sp>
      <p:cxnSp>
        <p:nvCxnSpPr>
          <p:cNvPr id="30" name="Straight Arrow Connector 29">
            <a:extLst>
              <a:ext uri="{FF2B5EF4-FFF2-40B4-BE49-F238E27FC236}">
                <a16:creationId xmlns:a16="http://schemas.microsoft.com/office/drawing/2014/main" id="{B3AEB04E-6FE0-9F47-85A6-65753A46C845}"/>
              </a:ext>
            </a:extLst>
          </p:cNvPr>
          <p:cNvCxnSpPr>
            <a:cxnSpLocks/>
            <a:stCxn id="29" idx="3"/>
            <a:endCxn id="16" idx="1"/>
          </p:cNvCxnSpPr>
          <p:nvPr/>
        </p:nvCxnSpPr>
        <p:spPr>
          <a:xfrm>
            <a:off x="4087828" y="3814830"/>
            <a:ext cx="1184478" cy="114171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9C58DC9C-BE4A-DE45-8BBB-7F06DFE80925}"/>
              </a:ext>
            </a:extLst>
          </p:cNvPr>
          <p:cNvCxnSpPr>
            <a:cxnSpLocks/>
            <a:stCxn id="29" idx="3"/>
            <a:endCxn id="22" idx="1"/>
          </p:cNvCxnSpPr>
          <p:nvPr/>
        </p:nvCxnSpPr>
        <p:spPr>
          <a:xfrm flipV="1">
            <a:off x="4087829" y="3030284"/>
            <a:ext cx="1253131" cy="78454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5180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5"/>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143000"/>
          </a:xfrm>
        </p:spPr>
        <p:txBody>
          <a:bodyPr>
            <a:normAutofit fontScale="90000"/>
          </a:bodyPr>
          <a:lstStyle/>
          <a:p>
            <a:r>
              <a:rPr lang="en-US" dirty="0">
                <a:cs typeface="Calibri Light"/>
              </a:rPr>
              <a:t>What Variables Block the Back Door?</a:t>
            </a:r>
          </a:p>
        </p:txBody>
      </p:sp>
      <p:sp>
        <p:nvSpPr>
          <p:cNvPr id="14" name="TextBox 13"/>
          <p:cNvSpPr txBox="1"/>
          <p:nvPr/>
        </p:nvSpPr>
        <p:spPr>
          <a:xfrm>
            <a:off x="3091413" y="4779990"/>
            <a:ext cx="678391"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Y1 </a:t>
            </a:r>
          </a:p>
        </p:txBody>
      </p:sp>
      <p:sp>
        <p:nvSpPr>
          <p:cNvPr id="15" name="TextBox 14"/>
          <p:cNvSpPr txBox="1"/>
          <p:nvPr/>
        </p:nvSpPr>
        <p:spPr>
          <a:xfrm>
            <a:off x="8654837" y="4779990"/>
            <a:ext cx="585417"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Y4</a:t>
            </a:r>
          </a:p>
        </p:txBody>
      </p:sp>
      <p:cxnSp>
        <p:nvCxnSpPr>
          <p:cNvPr id="17" name="Straight Arrow Connector 16"/>
          <p:cNvCxnSpPr>
            <a:stCxn id="14" idx="3"/>
            <a:endCxn id="15" idx="1"/>
          </p:cNvCxnSpPr>
          <p:nvPr/>
        </p:nvCxnSpPr>
        <p:spPr>
          <a:xfrm>
            <a:off x="3769804" y="5072377"/>
            <a:ext cx="4885033"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5796880" y="1519620"/>
            <a:ext cx="598241"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X1</a:t>
            </a:r>
          </a:p>
        </p:txBody>
      </p:sp>
      <p:cxnSp>
        <p:nvCxnSpPr>
          <p:cNvPr id="19" name="Straight Arrow Connector 18"/>
          <p:cNvCxnSpPr>
            <a:stCxn id="18" idx="2"/>
            <a:endCxn id="14" idx="0"/>
          </p:cNvCxnSpPr>
          <p:nvPr/>
        </p:nvCxnSpPr>
        <p:spPr>
          <a:xfrm flipH="1">
            <a:off x="3430608" y="2104395"/>
            <a:ext cx="2665392" cy="267559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p:cNvCxnSpPr>
            <a:stCxn id="18" idx="2"/>
            <a:endCxn id="23" idx="0"/>
          </p:cNvCxnSpPr>
          <p:nvPr/>
        </p:nvCxnSpPr>
        <p:spPr>
          <a:xfrm flipH="1">
            <a:off x="6078550" y="2104395"/>
            <a:ext cx="17451" cy="111393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5779429" y="3218330"/>
            <a:ext cx="598241"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Y2</a:t>
            </a:r>
          </a:p>
        </p:txBody>
      </p:sp>
      <p:cxnSp>
        <p:nvCxnSpPr>
          <p:cNvPr id="24" name="Straight Arrow Connector 23"/>
          <p:cNvCxnSpPr>
            <a:cxnSpLocks/>
            <a:stCxn id="23" idx="3"/>
            <a:endCxn id="15" idx="0"/>
          </p:cNvCxnSpPr>
          <p:nvPr/>
        </p:nvCxnSpPr>
        <p:spPr>
          <a:xfrm>
            <a:off x="6377669" y="3510717"/>
            <a:ext cx="2569876" cy="12692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1524000" y="5714456"/>
            <a:ext cx="9144000" cy="830997"/>
          </a:xfrm>
          <a:prstGeom prst="rect">
            <a:avLst/>
          </a:prstGeom>
          <a:noFill/>
        </p:spPr>
        <p:txBody>
          <a:bodyPr wrap="square" rtlCol="0">
            <a:spAutoFit/>
          </a:bodyPr>
          <a:lstStyle/>
          <a:p>
            <a:r>
              <a:rPr lang="en-US" sz="2400" dirty="0"/>
              <a:t>There are two ways to build a multiple regression with closed back doors to determine if Y1 -&gt; Y4. What are they?</a:t>
            </a:r>
          </a:p>
        </p:txBody>
      </p:sp>
      <p:cxnSp>
        <p:nvCxnSpPr>
          <p:cNvPr id="16" name="Straight Arrow Connector 15">
            <a:extLst>
              <a:ext uri="{FF2B5EF4-FFF2-40B4-BE49-F238E27FC236}">
                <a16:creationId xmlns:a16="http://schemas.microsoft.com/office/drawing/2014/main" id="{4F17A378-2C5F-A443-AF65-8F407E34002C}"/>
              </a:ext>
            </a:extLst>
          </p:cNvPr>
          <p:cNvCxnSpPr>
            <a:cxnSpLocks/>
            <a:stCxn id="23" idx="1"/>
            <a:endCxn id="14" idx="0"/>
          </p:cNvCxnSpPr>
          <p:nvPr/>
        </p:nvCxnSpPr>
        <p:spPr>
          <a:xfrm flipH="1">
            <a:off x="3430608" y="3510717"/>
            <a:ext cx="2348820" cy="12692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0" name="TextBox 19">
            <a:extLst>
              <a:ext uri="{FF2B5EF4-FFF2-40B4-BE49-F238E27FC236}">
                <a16:creationId xmlns:a16="http://schemas.microsoft.com/office/drawing/2014/main" id="{695F7F94-A8A6-F54A-97CA-ED3A1E371B41}"/>
              </a:ext>
            </a:extLst>
          </p:cNvPr>
          <p:cNvSpPr txBox="1"/>
          <p:nvPr/>
        </p:nvSpPr>
        <p:spPr>
          <a:xfrm>
            <a:off x="8605144" y="3033244"/>
            <a:ext cx="598241"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Y3</a:t>
            </a:r>
          </a:p>
        </p:txBody>
      </p:sp>
      <p:cxnSp>
        <p:nvCxnSpPr>
          <p:cNvPr id="22" name="Straight Arrow Connector 21">
            <a:extLst>
              <a:ext uri="{FF2B5EF4-FFF2-40B4-BE49-F238E27FC236}">
                <a16:creationId xmlns:a16="http://schemas.microsoft.com/office/drawing/2014/main" id="{4F84F2C3-F1D9-A147-85B5-4A99857AAF38}"/>
              </a:ext>
            </a:extLst>
          </p:cNvPr>
          <p:cNvCxnSpPr>
            <a:cxnSpLocks/>
            <a:stCxn id="18" idx="2"/>
            <a:endCxn id="20" idx="1"/>
          </p:cNvCxnSpPr>
          <p:nvPr/>
        </p:nvCxnSpPr>
        <p:spPr>
          <a:xfrm>
            <a:off x="6096001" y="2104395"/>
            <a:ext cx="2509143" cy="122123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A620C6EC-F5D3-0A4E-8F74-8E681B043DF4}"/>
              </a:ext>
            </a:extLst>
          </p:cNvPr>
          <p:cNvCxnSpPr>
            <a:cxnSpLocks/>
            <a:stCxn id="20" idx="2"/>
            <a:endCxn id="15" idx="0"/>
          </p:cNvCxnSpPr>
          <p:nvPr/>
        </p:nvCxnSpPr>
        <p:spPr>
          <a:xfrm>
            <a:off x="8904265" y="3618019"/>
            <a:ext cx="43281" cy="116197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833858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143000"/>
          </a:xfrm>
        </p:spPr>
        <p:txBody>
          <a:bodyPr>
            <a:normAutofit fontScale="90000"/>
          </a:bodyPr>
          <a:lstStyle/>
          <a:p>
            <a:r>
              <a:rPr lang="en-US" dirty="0">
                <a:cs typeface="Calibri Light"/>
              </a:rPr>
              <a:t>Sometimes We Cannot Shut the Backdoor</a:t>
            </a:r>
          </a:p>
        </p:txBody>
      </p:sp>
      <p:sp>
        <p:nvSpPr>
          <p:cNvPr id="13" name="TextBox 12">
            <a:extLst>
              <a:ext uri="{FF2B5EF4-FFF2-40B4-BE49-F238E27FC236}">
                <a16:creationId xmlns:a16="http://schemas.microsoft.com/office/drawing/2014/main" id="{BE5539E9-55A8-654B-BC17-73155B72608B}"/>
              </a:ext>
            </a:extLst>
          </p:cNvPr>
          <p:cNvSpPr txBox="1"/>
          <p:nvPr/>
        </p:nvSpPr>
        <p:spPr>
          <a:xfrm>
            <a:off x="3093572" y="4766749"/>
            <a:ext cx="1670650" cy="769441"/>
          </a:xfrm>
          <a:prstGeom prst="rect">
            <a:avLst/>
          </a:prstGeom>
          <a:noFill/>
          <a:ln>
            <a:solidFill>
              <a:schemeClr val="tx1"/>
            </a:solidFill>
          </a:ln>
        </p:spPr>
        <p:txBody>
          <a:bodyPr wrap="none" rtlCol="0" anchor="ctr" anchorCtr="0">
            <a:spAutoFit/>
          </a:bodyPr>
          <a:lstStyle/>
          <a:p>
            <a:pPr algn="ctr"/>
            <a:r>
              <a:rPr lang="en-US" sz="4400" dirty="0">
                <a:latin typeface="Calibri Light"/>
                <a:cs typeface="Calibri Light"/>
              </a:rPr>
              <a:t>Cause </a:t>
            </a:r>
          </a:p>
        </p:txBody>
      </p:sp>
      <p:sp>
        <p:nvSpPr>
          <p:cNvPr id="18" name="TextBox 17">
            <a:extLst>
              <a:ext uri="{FF2B5EF4-FFF2-40B4-BE49-F238E27FC236}">
                <a16:creationId xmlns:a16="http://schemas.microsoft.com/office/drawing/2014/main" id="{D018CAB8-303D-2340-B4DB-E39830C287B4}"/>
              </a:ext>
            </a:extLst>
          </p:cNvPr>
          <p:cNvSpPr txBox="1"/>
          <p:nvPr/>
        </p:nvSpPr>
        <p:spPr>
          <a:xfrm>
            <a:off x="8596320" y="4766749"/>
            <a:ext cx="1458220" cy="769441"/>
          </a:xfrm>
          <a:prstGeom prst="rect">
            <a:avLst/>
          </a:prstGeom>
          <a:noFill/>
          <a:ln>
            <a:solidFill>
              <a:schemeClr val="tx1"/>
            </a:solidFill>
          </a:ln>
        </p:spPr>
        <p:txBody>
          <a:bodyPr wrap="none" rtlCol="0" anchor="ctr" anchorCtr="0">
            <a:spAutoFit/>
          </a:bodyPr>
          <a:lstStyle/>
          <a:p>
            <a:pPr algn="ctr"/>
            <a:r>
              <a:rPr lang="en-US" sz="4400" dirty="0">
                <a:latin typeface="Calibri Light"/>
                <a:cs typeface="Calibri Light"/>
              </a:rPr>
              <a:t>Effect</a:t>
            </a:r>
          </a:p>
        </p:txBody>
      </p:sp>
      <p:cxnSp>
        <p:nvCxnSpPr>
          <p:cNvPr id="22" name="Straight Arrow Connector 21">
            <a:extLst>
              <a:ext uri="{FF2B5EF4-FFF2-40B4-BE49-F238E27FC236}">
                <a16:creationId xmlns:a16="http://schemas.microsoft.com/office/drawing/2014/main" id="{5D2AB2DD-FE7A-FE4C-A4C1-449199E0E953}"/>
              </a:ext>
            </a:extLst>
          </p:cNvPr>
          <p:cNvCxnSpPr>
            <a:cxnSpLocks/>
            <a:stCxn id="13" idx="3"/>
            <a:endCxn id="18" idx="1"/>
          </p:cNvCxnSpPr>
          <p:nvPr/>
        </p:nvCxnSpPr>
        <p:spPr>
          <a:xfrm>
            <a:off x="4764222" y="5151469"/>
            <a:ext cx="3832098"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3" name="TextBox 22">
            <a:extLst>
              <a:ext uri="{FF2B5EF4-FFF2-40B4-BE49-F238E27FC236}">
                <a16:creationId xmlns:a16="http://schemas.microsoft.com/office/drawing/2014/main" id="{0F5890D1-4A37-224A-BAF3-14507CC2C8CE}"/>
              </a:ext>
            </a:extLst>
          </p:cNvPr>
          <p:cNvSpPr txBox="1"/>
          <p:nvPr/>
        </p:nvSpPr>
        <p:spPr>
          <a:xfrm>
            <a:off x="3479344" y="1753703"/>
            <a:ext cx="5955092" cy="1446550"/>
          </a:xfrm>
          <a:prstGeom prst="rect">
            <a:avLst/>
          </a:prstGeom>
          <a:noFill/>
          <a:ln>
            <a:solidFill>
              <a:schemeClr val="tx1"/>
            </a:solidFill>
          </a:ln>
        </p:spPr>
        <p:txBody>
          <a:bodyPr wrap="none" rtlCol="0">
            <a:spAutoFit/>
          </a:bodyPr>
          <a:lstStyle/>
          <a:p>
            <a:pPr algn="ctr"/>
            <a:r>
              <a:rPr lang="en-US" sz="4400" dirty="0">
                <a:latin typeface="Calibri Light"/>
                <a:cs typeface="Calibri Light"/>
              </a:rPr>
              <a:t>Billion Dollar</a:t>
            </a:r>
          </a:p>
          <a:p>
            <a:pPr algn="ctr"/>
            <a:r>
              <a:rPr lang="en-US" sz="4400" dirty="0">
                <a:latin typeface="Calibri Light"/>
                <a:cs typeface="Calibri Light"/>
              </a:rPr>
              <a:t>Environmental Covariates</a:t>
            </a:r>
          </a:p>
        </p:txBody>
      </p:sp>
      <p:cxnSp>
        <p:nvCxnSpPr>
          <p:cNvPr id="24" name="Straight Arrow Connector 23">
            <a:extLst>
              <a:ext uri="{FF2B5EF4-FFF2-40B4-BE49-F238E27FC236}">
                <a16:creationId xmlns:a16="http://schemas.microsoft.com/office/drawing/2014/main" id="{41E38C7D-33A8-304E-A429-8839CD44A9FC}"/>
              </a:ext>
            </a:extLst>
          </p:cNvPr>
          <p:cNvCxnSpPr>
            <a:cxnSpLocks/>
            <a:stCxn id="23" idx="2"/>
            <a:endCxn id="13" idx="0"/>
          </p:cNvCxnSpPr>
          <p:nvPr/>
        </p:nvCxnSpPr>
        <p:spPr>
          <a:xfrm flipH="1">
            <a:off x="3928898" y="3200254"/>
            <a:ext cx="2527993" cy="156649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E12A58FC-CA44-A040-BC38-F6A684C89F8E}"/>
              </a:ext>
            </a:extLst>
          </p:cNvPr>
          <p:cNvCxnSpPr>
            <a:cxnSpLocks/>
            <a:stCxn id="23" idx="2"/>
            <a:endCxn id="18" idx="0"/>
          </p:cNvCxnSpPr>
          <p:nvPr/>
        </p:nvCxnSpPr>
        <p:spPr>
          <a:xfrm>
            <a:off x="6456890" y="3200254"/>
            <a:ext cx="2868540" cy="156649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2320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143000"/>
          </a:xfrm>
        </p:spPr>
        <p:txBody>
          <a:bodyPr>
            <a:normAutofit fontScale="90000"/>
          </a:bodyPr>
          <a:lstStyle/>
          <a:p>
            <a:r>
              <a:rPr lang="en-US" dirty="0">
                <a:cs typeface="Calibri Light"/>
              </a:rPr>
              <a:t>Or, we suspect, but don’t know, of backdoors</a:t>
            </a:r>
          </a:p>
        </p:txBody>
      </p:sp>
      <p:sp>
        <p:nvSpPr>
          <p:cNvPr id="14" name="TextBox 13"/>
          <p:cNvSpPr txBox="1"/>
          <p:nvPr/>
        </p:nvSpPr>
        <p:spPr>
          <a:xfrm>
            <a:off x="2663411" y="4779989"/>
            <a:ext cx="1534394"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Cause </a:t>
            </a:r>
          </a:p>
        </p:txBody>
      </p:sp>
      <p:sp>
        <p:nvSpPr>
          <p:cNvPr id="15" name="TextBox 14"/>
          <p:cNvSpPr txBox="1"/>
          <p:nvPr/>
        </p:nvSpPr>
        <p:spPr>
          <a:xfrm>
            <a:off x="8313401" y="4779989"/>
            <a:ext cx="1369886"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Effect</a:t>
            </a:r>
          </a:p>
        </p:txBody>
      </p:sp>
      <p:cxnSp>
        <p:nvCxnSpPr>
          <p:cNvPr id="17" name="Straight Arrow Connector 16"/>
          <p:cNvCxnSpPr>
            <a:stCxn id="14" idx="3"/>
            <a:endCxn id="15" idx="1"/>
          </p:cNvCxnSpPr>
          <p:nvPr/>
        </p:nvCxnSpPr>
        <p:spPr>
          <a:xfrm>
            <a:off x="4197805" y="5133932"/>
            <a:ext cx="4115596"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9" name="Straight Arrow Connector 18"/>
          <p:cNvCxnSpPr>
            <a:stCxn id="4" idx="4"/>
            <a:endCxn id="14" idx="0"/>
          </p:cNvCxnSpPr>
          <p:nvPr/>
        </p:nvCxnSpPr>
        <p:spPr>
          <a:xfrm flipH="1">
            <a:off x="3430609" y="2552701"/>
            <a:ext cx="2954943" cy="2227289"/>
          </a:xfrm>
          <a:prstGeom prst="straightConnector1">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p:cNvCxnSpPr>
            <a:stCxn id="4" idx="4"/>
            <a:endCxn id="15" idx="0"/>
          </p:cNvCxnSpPr>
          <p:nvPr/>
        </p:nvCxnSpPr>
        <p:spPr>
          <a:xfrm>
            <a:off x="6385552" y="2552701"/>
            <a:ext cx="2612793" cy="2227289"/>
          </a:xfrm>
          <a:prstGeom prst="straightConnector1">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sp>
        <p:nvSpPr>
          <p:cNvPr id="4" name="Oval 3"/>
          <p:cNvSpPr/>
          <p:nvPr/>
        </p:nvSpPr>
        <p:spPr>
          <a:xfrm>
            <a:off x="4508501" y="1404938"/>
            <a:ext cx="3754101" cy="114776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800" dirty="0"/>
              <a:t>Who Knows</a:t>
            </a:r>
          </a:p>
        </p:txBody>
      </p:sp>
      <p:sp>
        <p:nvSpPr>
          <p:cNvPr id="7" name="TextBox 6"/>
          <p:cNvSpPr txBox="1"/>
          <p:nvPr/>
        </p:nvSpPr>
        <p:spPr>
          <a:xfrm>
            <a:off x="4215757" y="3022600"/>
            <a:ext cx="636287" cy="677108"/>
          </a:xfrm>
          <a:prstGeom prst="rect">
            <a:avLst/>
          </a:prstGeom>
          <a:noFill/>
        </p:spPr>
        <p:txBody>
          <a:bodyPr wrap="none" rtlCol="0">
            <a:spAutoFit/>
          </a:bodyPr>
          <a:lstStyle/>
          <a:p>
            <a:r>
              <a:rPr lang="en-US" sz="3800" dirty="0"/>
              <a:t>??</a:t>
            </a:r>
          </a:p>
        </p:txBody>
      </p:sp>
      <p:sp>
        <p:nvSpPr>
          <p:cNvPr id="16" name="TextBox 15"/>
          <p:cNvSpPr txBox="1"/>
          <p:nvPr/>
        </p:nvSpPr>
        <p:spPr>
          <a:xfrm>
            <a:off x="7645401" y="3022600"/>
            <a:ext cx="636287" cy="677108"/>
          </a:xfrm>
          <a:prstGeom prst="rect">
            <a:avLst/>
          </a:prstGeom>
          <a:noFill/>
        </p:spPr>
        <p:txBody>
          <a:bodyPr wrap="none" rtlCol="0">
            <a:spAutoFit/>
          </a:bodyPr>
          <a:lstStyle/>
          <a:p>
            <a:r>
              <a:rPr lang="en-US" sz="3800" dirty="0"/>
              <a:t>??</a:t>
            </a:r>
          </a:p>
        </p:txBody>
      </p:sp>
      <p:sp>
        <p:nvSpPr>
          <p:cNvPr id="20" name="TextBox 19"/>
          <p:cNvSpPr txBox="1"/>
          <p:nvPr/>
        </p:nvSpPr>
        <p:spPr>
          <a:xfrm>
            <a:off x="4858973" y="4373590"/>
            <a:ext cx="2832877" cy="1323439"/>
          </a:xfrm>
          <a:prstGeom prst="rect">
            <a:avLst/>
          </a:prstGeom>
          <a:solidFill>
            <a:srgbClr val="FFFFFF"/>
          </a:solidFill>
          <a:ln>
            <a:solidFill>
              <a:schemeClr val="tx1"/>
            </a:solidFill>
          </a:ln>
        </p:spPr>
        <p:txBody>
          <a:bodyPr wrap="none" rtlCol="0">
            <a:spAutoFit/>
          </a:bodyPr>
          <a:lstStyle/>
          <a:p>
            <a:pPr algn="ctr"/>
            <a:r>
              <a:rPr lang="en-US" sz="4000" dirty="0">
                <a:latin typeface="Calibri Light"/>
                <a:cs typeface="Calibri Light"/>
              </a:rPr>
              <a:t>Independent</a:t>
            </a:r>
          </a:p>
          <a:p>
            <a:pPr algn="ctr"/>
            <a:r>
              <a:rPr lang="en-US" sz="4000" dirty="0">
                <a:latin typeface="Calibri Light"/>
                <a:cs typeface="Calibri Light"/>
              </a:rPr>
              <a:t>Mediator</a:t>
            </a:r>
          </a:p>
        </p:txBody>
      </p:sp>
    </p:spTree>
    <p:extLst>
      <p:ext uri="{BB962C8B-B14F-4D97-AF65-F5344CB8AC3E}">
        <p14:creationId xmlns:p14="http://schemas.microsoft.com/office/powerpoint/2010/main" val="242553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Calibri Light"/>
              </a:rPr>
              <a:t>Solution 2: The Front-Door Criterion</a:t>
            </a:r>
          </a:p>
        </p:txBody>
      </p:sp>
      <p:sp>
        <p:nvSpPr>
          <p:cNvPr id="24" name="Content Placeholder 23"/>
          <p:cNvSpPr>
            <a:spLocks noGrp="1"/>
          </p:cNvSpPr>
          <p:nvPr>
            <p:ph sz="half" idx="2"/>
          </p:nvPr>
        </p:nvSpPr>
        <p:spPr>
          <a:xfrm>
            <a:off x="6311899" y="1600201"/>
            <a:ext cx="5207165" cy="4525963"/>
          </a:xfrm>
        </p:spPr>
        <p:txBody>
          <a:bodyPr>
            <a:normAutofit fontScale="92500" lnSpcReduction="10000"/>
          </a:bodyPr>
          <a:lstStyle/>
          <a:p>
            <a:r>
              <a:rPr lang="en-US" dirty="0"/>
              <a:t>A variable satisfies the front-door criteria when it blocks all paths from X to Y.</a:t>
            </a:r>
          </a:p>
          <a:p>
            <a:endParaRPr lang="en-US" dirty="0"/>
          </a:p>
          <a:p>
            <a:r>
              <a:rPr lang="en-US" dirty="0"/>
              <a:t>In practice, you need a causally identified mediating variable unaffected by anything else.</a:t>
            </a:r>
          </a:p>
          <a:p>
            <a:endParaRPr lang="en-US" dirty="0"/>
          </a:p>
          <a:p>
            <a:r>
              <a:rPr lang="en-US" dirty="0"/>
              <a:t>Thus, the influence of the cause is felt by the effect solely through its mediator.</a:t>
            </a:r>
          </a:p>
        </p:txBody>
      </p:sp>
      <p:grpSp>
        <p:nvGrpSpPr>
          <p:cNvPr id="10" name="Group 9"/>
          <p:cNvGrpSpPr/>
          <p:nvPr/>
        </p:nvGrpSpPr>
        <p:grpSpPr>
          <a:xfrm>
            <a:off x="1946735" y="1998695"/>
            <a:ext cx="4212684" cy="3330531"/>
            <a:chOff x="1059625" y="1404938"/>
            <a:chExt cx="7177884" cy="4000024"/>
          </a:xfrm>
        </p:grpSpPr>
        <p:sp>
          <p:nvSpPr>
            <p:cNvPr id="14" name="TextBox 13"/>
            <p:cNvSpPr txBox="1"/>
            <p:nvPr/>
          </p:nvSpPr>
          <p:spPr>
            <a:xfrm>
              <a:off x="1059625" y="4779988"/>
              <a:ext cx="1693963" cy="554467"/>
            </a:xfrm>
            <a:prstGeom prst="rect">
              <a:avLst/>
            </a:prstGeom>
            <a:noFill/>
            <a:ln>
              <a:solidFill>
                <a:schemeClr val="tx1"/>
              </a:solidFill>
            </a:ln>
          </p:spPr>
          <p:txBody>
            <a:bodyPr wrap="none" rtlCol="0">
              <a:spAutoFit/>
            </a:bodyPr>
            <a:lstStyle/>
            <a:p>
              <a:pPr algn="ctr"/>
              <a:r>
                <a:rPr lang="en-US" sz="2400" dirty="0">
                  <a:latin typeface="Calibri Light"/>
                  <a:cs typeface="Calibri Light"/>
                </a:rPr>
                <a:t>Cause </a:t>
              </a:r>
            </a:p>
          </p:txBody>
        </p:sp>
        <p:sp>
          <p:nvSpPr>
            <p:cNvPr id="15" name="TextBox 14"/>
            <p:cNvSpPr txBox="1"/>
            <p:nvPr/>
          </p:nvSpPr>
          <p:spPr>
            <a:xfrm>
              <a:off x="6711182" y="4779989"/>
              <a:ext cx="1526327" cy="554467"/>
            </a:xfrm>
            <a:prstGeom prst="rect">
              <a:avLst/>
            </a:prstGeom>
            <a:noFill/>
            <a:ln>
              <a:solidFill>
                <a:schemeClr val="tx1"/>
              </a:solidFill>
            </a:ln>
          </p:spPr>
          <p:txBody>
            <a:bodyPr wrap="none" rtlCol="0">
              <a:spAutoFit/>
            </a:bodyPr>
            <a:lstStyle/>
            <a:p>
              <a:pPr algn="ctr"/>
              <a:r>
                <a:rPr lang="en-US" sz="2400" dirty="0">
                  <a:latin typeface="Calibri Light"/>
                  <a:cs typeface="Calibri Light"/>
                </a:rPr>
                <a:t>Effect</a:t>
              </a:r>
            </a:p>
          </p:txBody>
        </p:sp>
        <p:cxnSp>
          <p:nvCxnSpPr>
            <p:cNvPr id="17" name="Straight Arrow Connector 16"/>
            <p:cNvCxnSpPr>
              <a:stCxn id="14" idx="3"/>
              <a:endCxn id="20" idx="1"/>
            </p:cNvCxnSpPr>
            <p:nvPr/>
          </p:nvCxnSpPr>
          <p:spPr>
            <a:xfrm flipV="1">
              <a:off x="2753588" y="5053799"/>
              <a:ext cx="938054" cy="3423"/>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9" name="Straight Arrow Connector 18"/>
            <p:cNvCxnSpPr>
              <a:stCxn id="4" idx="4"/>
              <a:endCxn id="14" idx="0"/>
            </p:cNvCxnSpPr>
            <p:nvPr/>
          </p:nvCxnSpPr>
          <p:spPr>
            <a:xfrm flipH="1">
              <a:off x="1906607" y="2552699"/>
              <a:ext cx="2954944" cy="2227288"/>
            </a:xfrm>
            <a:prstGeom prst="straightConnector1">
              <a:avLst/>
            </a:prstGeom>
            <a:ln w="57150" cmpd="sng">
              <a:solidFill>
                <a:schemeClr val="bg2"/>
              </a:solidFill>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p:cNvCxnSpPr>
              <a:stCxn id="4" idx="4"/>
              <a:endCxn id="15" idx="0"/>
            </p:cNvCxnSpPr>
            <p:nvPr/>
          </p:nvCxnSpPr>
          <p:spPr>
            <a:xfrm>
              <a:off x="4861551" y="2552701"/>
              <a:ext cx="2612794" cy="2227288"/>
            </a:xfrm>
            <a:prstGeom prst="straightConnector1">
              <a:avLst/>
            </a:prstGeom>
            <a:ln w="57150" cmpd="sng">
              <a:solidFill>
                <a:schemeClr val="bg2"/>
              </a:solidFill>
              <a:headEnd type="triangle"/>
              <a:tailEnd type="triangle"/>
            </a:ln>
            <a:effectLst/>
          </p:spPr>
          <p:style>
            <a:lnRef idx="2">
              <a:schemeClr val="dk1"/>
            </a:lnRef>
            <a:fillRef idx="0">
              <a:schemeClr val="dk1"/>
            </a:fillRef>
            <a:effectRef idx="1">
              <a:schemeClr val="dk1"/>
            </a:effectRef>
            <a:fontRef idx="minor">
              <a:schemeClr val="tx1"/>
            </a:fontRef>
          </p:style>
        </p:cxnSp>
        <p:sp>
          <p:nvSpPr>
            <p:cNvPr id="4" name="Oval 3"/>
            <p:cNvSpPr/>
            <p:nvPr/>
          </p:nvSpPr>
          <p:spPr>
            <a:xfrm>
              <a:off x="2984500" y="1404938"/>
              <a:ext cx="3754101" cy="1147762"/>
            </a:xfrm>
            <a:prstGeom prst="ellipse">
              <a:avLst/>
            </a:prstGeom>
            <a:ln>
              <a:solidFill>
                <a:srgbClr val="EEECE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bg2"/>
                  </a:solidFill>
                </a:rPr>
                <a:t>Who Knows</a:t>
              </a:r>
            </a:p>
          </p:txBody>
        </p:sp>
        <p:sp>
          <p:nvSpPr>
            <p:cNvPr id="7" name="TextBox 6"/>
            <p:cNvSpPr txBox="1"/>
            <p:nvPr/>
          </p:nvSpPr>
          <p:spPr>
            <a:xfrm>
              <a:off x="2691756" y="3022600"/>
              <a:ext cx="800651" cy="554467"/>
            </a:xfrm>
            <a:prstGeom prst="rect">
              <a:avLst/>
            </a:prstGeom>
            <a:noFill/>
          </p:spPr>
          <p:txBody>
            <a:bodyPr wrap="none" rtlCol="0">
              <a:spAutoFit/>
            </a:bodyPr>
            <a:lstStyle/>
            <a:p>
              <a:r>
                <a:rPr lang="en-US" sz="2400" dirty="0">
                  <a:solidFill>
                    <a:schemeClr val="bg2"/>
                  </a:solidFill>
                </a:rPr>
                <a:t>??</a:t>
              </a:r>
            </a:p>
          </p:txBody>
        </p:sp>
        <p:sp>
          <p:nvSpPr>
            <p:cNvPr id="16" name="TextBox 15"/>
            <p:cNvSpPr txBox="1"/>
            <p:nvPr/>
          </p:nvSpPr>
          <p:spPr>
            <a:xfrm>
              <a:off x="6121401" y="3022600"/>
              <a:ext cx="800651" cy="554467"/>
            </a:xfrm>
            <a:prstGeom prst="rect">
              <a:avLst/>
            </a:prstGeom>
            <a:noFill/>
          </p:spPr>
          <p:txBody>
            <a:bodyPr wrap="none" rtlCol="0">
              <a:spAutoFit/>
            </a:bodyPr>
            <a:lstStyle/>
            <a:p>
              <a:r>
                <a:rPr lang="en-US" sz="2400" dirty="0">
                  <a:solidFill>
                    <a:schemeClr val="bg2"/>
                  </a:solidFill>
                </a:rPr>
                <a:t>??</a:t>
              </a:r>
            </a:p>
          </p:txBody>
        </p:sp>
        <p:sp>
          <p:nvSpPr>
            <p:cNvPr id="20" name="TextBox 19"/>
            <p:cNvSpPr txBox="1"/>
            <p:nvPr/>
          </p:nvSpPr>
          <p:spPr>
            <a:xfrm>
              <a:off x="3691642" y="4702636"/>
              <a:ext cx="2119534" cy="702326"/>
            </a:xfrm>
            <a:prstGeom prst="rect">
              <a:avLst/>
            </a:prstGeom>
            <a:solidFill>
              <a:srgbClr val="FFFFFF"/>
            </a:solidFill>
            <a:ln>
              <a:solidFill>
                <a:schemeClr val="tx1"/>
              </a:solidFill>
            </a:ln>
          </p:spPr>
          <p:txBody>
            <a:bodyPr wrap="none" rtlCol="0">
              <a:spAutoFit/>
            </a:bodyPr>
            <a:lstStyle/>
            <a:p>
              <a:pPr algn="ctr"/>
              <a:r>
                <a:rPr lang="en-US" sz="1600" dirty="0">
                  <a:latin typeface="Calibri Light"/>
                  <a:cs typeface="Calibri Light"/>
                </a:rPr>
                <a:t>Independent</a:t>
              </a:r>
            </a:p>
            <a:p>
              <a:pPr algn="ctr"/>
              <a:r>
                <a:rPr lang="en-US" sz="1600" dirty="0">
                  <a:latin typeface="Calibri Light"/>
                  <a:cs typeface="Calibri Light"/>
                </a:rPr>
                <a:t>Mediator</a:t>
              </a:r>
            </a:p>
          </p:txBody>
        </p:sp>
        <p:cxnSp>
          <p:nvCxnSpPr>
            <p:cNvPr id="12" name="Straight Arrow Connector 11"/>
            <p:cNvCxnSpPr>
              <a:stCxn id="20" idx="3"/>
              <a:endCxn id="15" idx="1"/>
            </p:cNvCxnSpPr>
            <p:nvPr/>
          </p:nvCxnSpPr>
          <p:spPr>
            <a:xfrm>
              <a:off x="5811177" y="5053799"/>
              <a:ext cx="900005" cy="3424"/>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3946840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143000"/>
          </a:xfrm>
        </p:spPr>
        <p:txBody>
          <a:bodyPr>
            <a:normAutofit/>
          </a:bodyPr>
          <a:lstStyle/>
          <a:p>
            <a:r>
              <a:rPr lang="en-US" dirty="0">
                <a:cs typeface="Calibri Light"/>
              </a:rPr>
              <a:t>Example: Smoking and Cancer</a:t>
            </a:r>
          </a:p>
        </p:txBody>
      </p:sp>
      <p:sp>
        <p:nvSpPr>
          <p:cNvPr id="14" name="TextBox 13"/>
          <p:cNvSpPr txBox="1"/>
          <p:nvPr/>
        </p:nvSpPr>
        <p:spPr>
          <a:xfrm>
            <a:off x="2636164" y="4779989"/>
            <a:ext cx="1588897"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Smoking</a:t>
            </a:r>
          </a:p>
        </p:txBody>
      </p:sp>
      <p:sp>
        <p:nvSpPr>
          <p:cNvPr id="15" name="TextBox 14"/>
          <p:cNvSpPr txBox="1"/>
          <p:nvPr/>
        </p:nvSpPr>
        <p:spPr>
          <a:xfrm>
            <a:off x="8332941" y="4785966"/>
            <a:ext cx="1330814"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Cancer</a:t>
            </a:r>
          </a:p>
        </p:txBody>
      </p:sp>
      <p:cxnSp>
        <p:nvCxnSpPr>
          <p:cNvPr id="17" name="Straight Arrow Connector 16"/>
          <p:cNvCxnSpPr>
            <a:stCxn id="14" idx="3"/>
            <a:endCxn id="15" idx="1"/>
          </p:cNvCxnSpPr>
          <p:nvPr/>
        </p:nvCxnSpPr>
        <p:spPr>
          <a:xfrm>
            <a:off x="4225061" y="5072377"/>
            <a:ext cx="4107880" cy="597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9" name="Straight Arrow Connector 18"/>
          <p:cNvCxnSpPr>
            <a:cxnSpLocks/>
            <a:stCxn id="4" idx="4"/>
            <a:endCxn id="14" idx="0"/>
          </p:cNvCxnSpPr>
          <p:nvPr/>
        </p:nvCxnSpPr>
        <p:spPr>
          <a:xfrm flipH="1">
            <a:off x="3430613" y="2552700"/>
            <a:ext cx="2844927" cy="222728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p:cNvCxnSpPr>
            <a:cxnSpLocks/>
            <a:stCxn id="4" idx="4"/>
            <a:endCxn id="15" idx="0"/>
          </p:cNvCxnSpPr>
          <p:nvPr/>
        </p:nvCxnSpPr>
        <p:spPr>
          <a:xfrm>
            <a:off x="6275540" y="2552700"/>
            <a:ext cx="2722808" cy="223326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4" name="Oval 3"/>
          <p:cNvSpPr/>
          <p:nvPr/>
        </p:nvSpPr>
        <p:spPr>
          <a:xfrm>
            <a:off x="3181611" y="1404938"/>
            <a:ext cx="6187857" cy="114776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Other factors (genetic, stress, environment) </a:t>
            </a:r>
          </a:p>
        </p:txBody>
      </p:sp>
      <p:sp>
        <p:nvSpPr>
          <p:cNvPr id="20" name="TextBox 19"/>
          <p:cNvSpPr txBox="1"/>
          <p:nvPr/>
        </p:nvSpPr>
        <p:spPr>
          <a:xfrm>
            <a:off x="5651637" y="4550945"/>
            <a:ext cx="1133644" cy="1077218"/>
          </a:xfrm>
          <a:prstGeom prst="rect">
            <a:avLst/>
          </a:prstGeom>
          <a:solidFill>
            <a:srgbClr val="FFFFFF"/>
          </a:solidFill>
          <a:ln>
            <a:solidFill>
              <a:schemeClr val="tx1"/>
            </a:solidFill>
          </a:ln>
        </p:spPr>
        <p:txBody>
          <a:bodyPr wrap="none" rtlCol="0">
            <a:spAutoFit/>
          </a:bodyPr>
          <a:lstStyle/>
          <a:p>
            <a:pPr algn="ctr"/>
            <a:r>
              <a:rPr lang="en-US" sz="3200" dirty="0">
                <a:latin typeface="Calibri Light"/>
                <a:cs typeface="Calibri Light"/>
              </a:rPr>
              <a:t>Tar in</a:t>
            </a:r>
          </a:p>
          <a:p>
            <a:pPr algn="ctr"/>
            <a:r>
              <a:rPr lang="en-US" sz="3200" dirty="0">
                <a:latin typeface="Calibri Light"/>
                <a:cs typeface="Calibri Light"/>
              </a:rPr>
              <a:t>Lungs</a:t>
            </a:r>
          </a:p>
        </p:txBody>
      </p:sp>
      <p:cxnSp>
        <p:nvCxnSpPr>
          <p:cNvPr id="13" name="Straight Arrow Connector 12"/>
          <p:cNvCxnSpPr>
            <a:stCxn id="14" idx="3"/>
            <a:endCxn id="20" idx="1"/>
          </p:cNvCxnSpPr>
          <p:nvPr/>
        </p:nvCxnSpPr>
        <p:spPr>
          <a:xfrm>
            <a:off x="4225061" y="5072377"/>
            <a:ext cx="1426576" cy="1717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0C04A20B-D104-C740-802E-8C1DA0E7F981}"/>
              </a:ext>
            </a:extLst>
          </p:cNvPr>
          <p:cNvSpPr txBox="1"/>
          <p:nvPr/>
        </p:nvSpPr>
        <p:spPr>
          <a:xfrm>
            <a:off x="1524001" y="6422066"/>
            <a:ext cx="5265993" cy="338554"/>
          </a:xfrm>
          <a:prstGeom prst="rect">
            <a:avLst/>
          </a:prstGeom>
          <a:noFill/>
        </p:spPr>
        <p:txBody>
          <a:bodyPr wrap="none" rtlCol="0">
            <a:spAutoFit/>
          </a:bodyPr>
          <a:lstStyle/>
          <a:p>
            <a:r>
              <a:rPr lang="en-US" sz="1600" dirty="0">
                <a:latin typeface="Avenir" panose="02000503020000020003" pitchFamily="2" charset="0"/>
              </a:rPr>
              <a:t>See Pearl’s books and papers for the do calculus of this</a:t>
            </a:r>
          </a:p>
        </p:txBody>
      </p:sp>
    </p:spTree>
    <p:extLst>
      <p:ext uri="{BB962C8B-B14F-4D97-AF65-F5344CB8AC3E}">
        <p14:creationId xmlns:p14="http://schemas.microsoft.com/office/powerpoint/2010/main" val="4200157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143000"/>
          </a:xfrm>
        </p:spPr>
        <p:txBody>
          <a:bodyPr>
            <a:normAutofit/>
          </a:bodyPr>
          <a:lstStyle/>
          <a:p>
            <a:r>
              <a:rPr lang="en-US" dirty="0">
                <a:cs typeface="Calibri Light"/>
              </a:rPr>
              <a:t>Example: Sharing a Rideshare</a:t>
            </a:r>
          </a:p>
        </p:txBody>
      </p:sp>
      <p:sp>
        <p:nvSpPr>
          <p:cNvPr id="14" name="TextBox 13"/>
          <p:cNvSpPr txBox="1"/>
          <p:nvPr/>
        </p:nvSpPr>
        <p:spPr>
          <a:xfrm>
            <a:off x="626199" y="4558518"/>
            <a:ext cx="2812372" cy="1077218"/>
          </a:xfrm>
          <a:prstGeom prst="rect">
            <a:avLst/>
          </a:prstGeom>
          <a:noFill/>
          <a:ln>
            <a:solidFill>
              <a:schemeClr val="tx1"/>
            </a:solidFill>
          </a:ln>
        </p:spPr>
        <p:txBody>
          <a:bodyPr wrap="none" rtlCol="0">
            <a:spAutoFit/>
          </a:bodyPr>
          <a:lstStyle/>
          <a:p>
            <a:pPr algn="ctr"/>
            <a:r>
              <a:rPr lang="en-US" sz="3200" dirty="0">
                <a:latin typeface="Calibri Light"/>
                <a:cs typeface="Calibri Light"/>
              </a:rPr>
              <a:t>Chose a Shared </a:t>
            </a:r>
          </a:p>
          <a:p>
            <a:pPr algn="ctr"/>
            <a:r>
              <a:rPr lang="en-US" sz="3200" dirty="0">
                <a:latin typeface="Calibri Light"/>
                <a:cs typeface="Calibri Light"/>
              </a:rPr>
              <a:t>Lyft/Uber</a:t>
            </a:r>
          </a:p>
        </p:txBody>
      </p:sp>
      <p:sp>
        <p:nvSpPr>
          <p:cNvPr id="15" name="TextBox 14"/>
          <p:cNvSpPr txBox="1"/>
          <p:nvPr/>
        </p:nvSpPr>
        <p:spPr>
          <a:xfrm>
            <a:off x="9143862" y="4558518"/>
            <a:ext cx="1512722" cy="1077218"/>
          </a:xfrm>
          <a:prstGeom prst="rect">
            <a:avLst/>
          </a:prstGeom>
          <a:noFill/>
          <a:ln>
            <a:solidFill>
              <a:schemeClr val="tx1"/>
            </a:solidFill>
          </a:ln>
        </p:spPr>
        <p:txBody>
          <a:bodyPr wrap="none" rtlCol="0">
            <a:spAutoFit/>
          </a:bodyPr>
          <a:lstStyle/>
          <a:p>
            <a:pPr algn="ctr"/>
            <a:r>
              <a:rPr lang="en-US" sz="3200" dirty="0">
                <a:latin typeface="Calibri Light"/>
                <a:cs typeface="Calibri Light"/>
              </a:rPr>
              <a:t>Tip</a:t>
            </a:r>
          </a:p>
          <a:p>
            <a:pPr algn="ctr"/>
            <a:r>
              <a:rPr lang="en-US" sz="3200" dirty="0">
                <a:latin typeface="Calibri Light"/>
                <a:cs typeface="Calibri Light"/>
              </a:rPr>
              <a:t>Amount</a:t>
            </a:r>
          </a:p>
        </p:txBody>
      </p:sp>
      <p:cxnSp>
        <p:nvCxnSpPr>
          <p:cNvPr id="17" name="Straight Arrow Connector 16"/>
          <p:cNvCxnSpPr>
            <a:stCxn id="14" idx="3"/>
            <a:endCxn id="15" idx="1"/>
          </p:cNvCxnSpPr>
          <p:nvPr/>
        </p:nvCxnSpPr>
        <p:spPr>
          <a:xfrm>
            <a:off x="3438571" y="5097127"/>
            <a:ext cx="5705291"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9" name="Straight Arrow Connector 18"/>
          <p:cNvCxnSpPr>
            <a:cxnSpLocks/>
            <a:stCxn id="4" idx="4"/>
            <a:endCxn id="14" idx="0"/>
          </p:cNvCxnSpPr>
          <p:nvPr/>
        </p:nvCxnSpPr>
        <p:spPr>
          <a:xfrm flipH="1">
            <a:off x="2032385" y="2552700"/>
            <a:ext cx="4243155" cy="200581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p:cNvCxnSpPr>
            <a:cxnSpLocks/>
            <a:stCxn id="4" idx="4"/>
            <a:endCxn id="15" idx="0"/>
          </p:cNvCxnSpPr>
          <p:nvPr/>
        </p:nvCxnSpPr>
        <p:spPr>
          <a:xfrm>
            <a:off x="6275540" y="2552700"/>
            <a:ext cx="3624683" cy="200581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4" name="Oval 3"/>
          <p:cNvSpPr/>
          <p:nvPr/>
        </p:nvSpPr>
        <p:spPr>
          <a:xfrm>
            <a:off x="3181611" y="1404938"/>
            <a:ext cx="6187857" cy="114776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Cheap People make Cheap Choices</a:t>
            </a:r>
          </a:p>
        </p:txBody>
      </p:sp>
      <p:sp>
        <p:nvSpPr>
          <p:cNvPr id="20" name="TextBox 19"/>
          <p:cNvSpPr txBox="1"/>
          <p:nvPr/>
        </p:nvSpPr>
        <p:spPr>
          <a:xfrm>
            <a:off x="5020054" y="4550945"/>
            <a:ext cx="2396810" cy="1077218"/>
          </a:xfrm>
          <a:prstGeom prst="rect">
            <a:avLst/>
          </a:prstGeom>
          <a:solidFill>
            <a:srgbClr val="FFFFFF"/>
          </a:solidFill>
          <a:ln>
            <a:solidFill>
              <a:schemeClr val="tx1"/>
            </a:solidFill>
          </a:ln>
        </p:spPr>
        <p:txBody>
          <a:bodyPr wrap="none" rtlCol="0">
            <a:spAutoFit/>
          </a:bodyPr>
          <a:lstStyle/>
          <a:p>
            <a:pPr algn="ctr"/>
            <a:r>
              <a:rPr lang="en-US" sz="3200" dirty="0">
                <a:latin typeface="Calibri Light"/>
                <a:cs typeface="Calibri Light"/>
              </a:rPr>
              <a:t>Get a Shared </a:t>
            </a:r>
          </a:p>
          <a:p>
            <a:pPr algn="ctr"/>
            <a:r>
              <a:rPr lang="en-US" sz="3200" dirty="0">
                <a:latin typeface="Calibri Light"/>
                <a:cs typeface="Calibri Light"/>
              </a:rPr>
              <a:t>Lyft/Uber</a:t>
            </a:r>
          </a:p>
        </p:txBody>
      </p:sp>
      <p:cxnSp>
        <p:nvCxnSpPr>
          <p:cNvPr id="13" name="Straight Arrow Connector 12"/>
          <p:cNvCxnSpPr>
            <a:stCxn id="14" idx="3"/>
            <a:endCxn id="20" idx="1"/>
          </p:cNvCxnSpPr>
          <p:nvPr/>
        </p:nvCxnSpPr>
        <p:spPr>
          <a:xfrm flipV="1">
            <a:off x="3438571" y="5089554"/>
            <a:ext cx="1581483" cy="7573"/>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0C04A20B-D104-C740-802E-8C1DA0E7F981}"/>
              </a:ext>
            </a:extLst>
          </p:cNvPr>
          <p:cNvSpPr txBox="1"/>
          <p:nvPr/>
        </p:nvSpPr>
        <p:spPr>
          <a:xfrm>
            <a:off x="96034" y="6395059"/>
            <a:ext cx="9448356" cy="338554"/>
          </a:xfrm>
          <a:prstGeom prst="rect">
            <a:avLst/>
          </a:prstGeom>
          <a:noFill/>
        </p:spPr>
        <p:txBody>
          <a:bodyPr wrap="none" rtlCol="0">
            <a:spAutoFit/>
          </a:bodyPr>
          <a:lstStyle/>
          <a:p>
            <a:r>
              <a:rPr lang="en-US" sz="1600" dirty="0" err="1">
                <a:latin typeface="Avenir" panose="02000503020000020003" pitchFamily="2" charset="0"/>
              </a:rPr>
              <a:t>Bellemere</a:t>
            </a:r>
            <a:r>
              <a:rPr lang="en-US" sz="1600" dirty="0">
                <a:latin typeface="Avenir" panose="02000503020000020003" pitchFamily="2" charset="0"/>
              </a:rPr>
              <a:t> et al. 2022 The Paper of How: Estimating Treatment Effects Using the Front-Door Criterion∗</a:t>
            </a:r>
          </a:p>
        </p:txBody>
      </p:sp>
    </p:spTree>
    <p:extLst>
      <p:ext uri="{BB962C8B-B14F-4D97-AF65-F5344CB8AC3E}">
        <p14:creationId xmlns:p14="http://schemas.microsoft.com/office/powerpoint/2010/main" val="61776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2BDBE-0561-12DB-DB19-13B2A0D862E5}"/>
              </a:ext>
            </a:extLst>
          </p:cNvPr>
          <p:cNvSpPr>
            <a:spLocks noGrp="1"/>
          </p:cNvSpPr>
          <p:nvPr>
            <p:ph type="title"/>
          </p:nvPr>
        </p:nvSpPr>
        <p:spPr>
          <a:xfrm>
            <a:off x="201202" y="6668"/>
            <a:ext cx="10515600" cy="1325563"/>
          </a:xfrm>
        </p:spPr>
        <p:txBody>
          <a:bodyPr/>
          <a:lstStyle/>
          <a:p>
            <a:r>
              <a:rPr lang="en-US" dirty="0"/>
              <a:t>Example: Sharks and Bivalves</a:t>
            </a:r>
          </a:p>
        </p:txBody>
      </p:sp>
      <p:pic>
        <p:nvPicPr>
          <p:cNvPr id="5" name="Picture 4">
            <a:extLst>
              <a:ext uri="{FF2B5EF4-FFF2-40B4-BE49-F238E27FC236}">
                <a16:creationId xmlns:a16="http://schemas.microsoft.com/office/drawing/2014/main" id="{97F066D4-67C6-B2CC-3F9F-4525B377DDFF}"/>
              </a:ext>
            </a:extLst>
          </p:cNvPr>
          <p:cNvPicPr>
            <a:picLocks noChangeAspect="1"/>
          </p:cNvPicPr>
          <p:nvPr/>
        </p:nvPicPr>
        <p:blipFill>
          <a:blip r:embed="rId2"/>
          <a:stretch>
            <a:fillRect/>
          </a:stretch>
        </p:blipFill>
        <p:spPr>
          <a:xfrm>
            <a:off x="1754843" y="1275908"/>
            <a:ext cx="8397478" cy="4977657"/>
          </a:xfrm>
          <a:prstGeom prst="rect">
            <a:avLst/>
          </a:prstGeom>
        </p:spPr>
      </p:pic>
      <p:sp>
        <p:nvSpPr>
          <p:cNvPr id="6" name="TextBox 5">
            <a:extLst>
              <a:ext uri="{FF2B5EF4-FFF2-40B4-BE49-F238E27FC236}">
                <a16:creationId xmlns:a16="http://schemas.microsoft.com/office/drawing/2014/main" id="{AA102D1E-A60E-8973-7F72-9EE6473512A7}"/>
              </a:ext>
            </a:extLst>
          </p:cNvPr>
          <p:cNvSpPr txBox="1"/>
          <p:nvPr/>
        </p:nvSpPr>
        <p:spPr>
          <a:xfrm>
            <a:off x="1524000" y="6482000"/>
            <a:ext cx="2278188" cy="369332"/>
          </a:xfrm>
          <a:prstGeom prst="rect">
            <a:avLst/>
          </a:prstGeom>
          <a:noFill/>
        </p:spPr>
        <p:txBody>
          <a:bodyPr wrap="none" rtlCol="0">
            <a:spAutoFit/>
          </a:bodyPr>
          <a:lstStyle/>
          <a:p>
            <a:r>
              <a:rPr lang="en-US" dirty="0" err="1"/>
              <a:t>Arif</a:t>
            </a:r>
            <a:r>
              <a:rPr lang="en-US" dirty="0"/>
              <a:t> and MacNeil 2022</a:t>
            </a:r>
          </a:p>
        </p:txBody>
      </p:sp>
      <p:sp>
        <p:nvSpPr>
          <p:cNvPr id="7" name="Rectangle 6">
            <a:extLst>
              <a:ext uri="{FF2B5EF4-FFF2-40B4-BE49-F238E27FC236}">
                <a16:creationId xmlns:a16="http://schemas.microsoft.com/office/drawing/2014/main" id="{AA73C8E8-520E-46EF-7B5E-14898F2511A1}"/>
              </a:ext>
            </a:extLst>
          </p:cNvPr>
          <p:cNvSpPr/>
          <p:nvPr/>
        </p:nvSpPr>
        <p:spPr>
          <a:xfrm>
            <a:off x="6967871" y="5571460"/>
            <a:ext cx="2339163" cy="682104"/>
          </a:xfrm>
          <a:prstGeom prst="rect">
            <a:avLst/>
          </a:prstGeom>
          <a:noFill/>
          <a:ln w="508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C4E7EFE-03B4-F8F7-E43C-5F9240AF9736}"/>
              </a:ext>
            </a:extLst>
          </p:cNvPr>
          <p:cNvSpPr/>
          <p:nvPr/>
        </p:nvSpPr>
        <p:spPr>
          <a:xfrm>
            <a:off x="2374606" y="3094074"/>
            <a:ext cx="3455581" cy="24773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CBDEAE3-C564-BDD9-231D-EA0DF54248B4}"/>
              </a:ext>
            </a:extLst>
          </p:cNvPr>
          <p:cNvSpPr/>
          <p:nvPr/>
        </p:nvSpPr>
        <p:spPr>
          <a:xfrm>
            <a:off x="6096001" y="3094074"/>
            <a:ext cx="3455581" cy="24773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06602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CFFEAE-C7C4-9644-BDE4-7A7E82520C24}"/>
              </a:ext>
            </a:extLst>
          </p:cNvPr>
          <p:cNvSpPr txBox="1"/>
          <p:nvPr/>
        </p:nvSpPr>
        <p:spPr>
          <a:xfrm>
            <a:off x="4781446" y="3594576"/>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B2857731-4340-C847-BA3E-7D063EADB77C}"/>
              </a:ext>
            </a:extLst>
          </p:cNvPr>
          <p:cNvSpPr txBox="1"/>
          <p:nvPr/>
        </p:nvSpPr>
        <p:spPr>
          <a:xfrm>
            <a:off x="6132257" y="5151691"/>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A392B5C6-92FF-3A42-8AA4-998FCD4C6425}"/>
              </a:ext>
            </a:extLst>
          </p:cNvPr>
          <p:cNvSpPr txBox="1"/>
          <p:nvPr/>
        </p:nvSpPr>
        <p:spPr>
          <a:xfrm>
            <a:off x="4696199" y="1879850"/>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D97C525E-5700-9D4B-B1C6-366070D3408E}"/>
              </a:ext>
            </a:extLst>
          </p:cNvPr>
          <p:cNvCxnSpPr>
            <a:stCxn id="8" idx="2"/>
            <a:endCxn id="6" idx="0"/>
          </p:cNvCxnSpPr>
          <p:nvPr/>
        </p:nvCxnSpPr>
        <p:spPr>
          <a:xfrm flipH="1">
            <a:off x="5122950" y="2279960"/>
            <a:ext cx="1" cy="131461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4CE5DC3-0998-1243-80C8-D015572A77EF}"/>
              </a:ext>
            </a:extLst>
          </p:cNvPr>
          <p:cNvCxnSpPr>
            <a:cxnSpLocks/>
            <a:stCxn id="8" idx="2"/>
            <a:endCxn id="11" idx="0"/>
          </p:cNvCxnSpPr>
          <p:nvPr/>
        </p:nvCxnSpPr>
        <p:spPr>
          <a:xfrm>
            <a:off x="5122951" y="2279961"/>
            <a:ext cx="1785257" cy="135122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B565649-FF15-5341-AE47-A3073050C208}"/>
              </a:ext>
            </a:extLst>
          </p:cNvPr>
          <p:cNvSpPr txBox="1"/>
          <p:nvPr/>
        </p:nvSpPr>
        <p:spPr>
          <a:xfrm>
            <a:off x="6561638" y="3631187"/>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42C29B46-1534-E04A-AC79-B448CFFD6003}"/>
              </a:ext>
            </a:extLst>
          </p:cNvPr>
          <p:cNvCxnSpPr>
            <a:cxnSpLocks/>
            <a:stCxn id="6" idx="3"/>
            <a:endCxn id="11" idx="1"/>
          </p:cNvCxnSpPr>
          <p:nvPr/>
        </p:nvCxnSpPr>
        <p:spPr>
          <a:xfrm>
            <a:off x="5464452" y="3794631"/>
            <a:ext cx="1097186" cy="2122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566CD65-D287-5E42-B021-370C05DF8B21}"/>
              </a:ext>
            </a:extLst>
          </p:cNvPr>
          <p:cNvCxnSpPr>
            <a:cxnSpLocks/>
            <a:stCxn id="11" idx="2"/>
            <a:endCxn id="7" idx="0"/>
          </p:cNvCxnSpPr>
          <p:nvPr/>
        </p:nvCxnSpPr>
        <p:spPr>
          <a:xfrm>
            <a:off x="6908207" y="4000519"/>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119269" y="115917"/>
            <a:ext cx="11244470" cy="1325563"/>
          </a:xfrm>
        </p:spPr>
        <p:txBody>
          <a:bodyPr/>
          <a:lstStyle/>
          <a:p>
            <a:r>
              <a:rPr lang="en-US" dirty="0"/>
              <a:t>But there are Mediators</a:t>
            </a:r>
          </a:p>
        </p:txBody>
      </p:sp>
      <p:grpSp>
        <p:nvGrpSpPr>
          <p:cNvPr id="29" name="Group 28">
            <a:extLst>
              <a:ext uri="{FF2B5EF4-FFF2-40B4-BE49-F238E27FC236}">
                <a16:creationId xmlns:a16="http://schemas.microsoft.com/office/drawing/2014/main" id="{F2BA79EE-C10C-E6D8-B742-38E0F4114F75}"/>
              </a:ext>
            </a:extLst>
          </p:cNvPr>
          <p:cNvGrpSpPr/>
          <p:nvPr/>
        </p:nvGrpSpPr>
        <p:grpSpPr>
          <a:xfrm>
            <a:off x="7875837" y="4933367"/>
            <a:ext cx="2122153" cy="1236868"/>
            <a:chOff x="6485448" y="5003420"/>
            <a:chExt cx="2122153" cy="1236868"/>
          </a:xfrm>
        </p:grpSpPr>
        <p:sp>
          <p:nvSpPr>
            <p:cNvPr id="30" name="AutoShape 32">
              <a:extLst>
                <a:ext uri="{FF2B5EF4-FFF2-40B4-BE49-F238E27FC236}">
                  <a16:creationId xmlns:a16="http://schemas.microsoft.com/office/drawing/2014/main" id="{57D4EDC7-2EF7-A97D-3A92-861E114E68D9}"/>
                </a:ext>
              </a:extLst>
            </p:cNvPr>
            <p:cNvSpPr>
              <a:spLocks noChangeArrowheads="1"/>
            </p:cNvSpPr>
            <p:nvPr/>
          </p:nvSpPr>
          <p:spPr bwMode="auto">
            <a:xfrm>
              <a:off x="6802948" y="5737946"/>
              <a:ext cx="533400" cy="457200"/>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33">
              <a:extLst>
                <a:ext uri="{FF2B5EF4-FFF2-40B4-BE49-F238E27FC236}">
                  <a16:creationId xmlns:a16="http://schemas.microsoft.com/office/drawing/2014/main" id="{7FD0424D-8917-CC8C-E5FE-08F2C328F6B2}"/>
                </a:ext>
              </a:extLst>
            </p:cNvPr>
            <p:cNvSpPr>
              <a:spLocks noChangeArrowheads="1"/>
            </p:cNvSpPr>
            <p:nvPr/>
          </p:nvSpPr>
          <p:spPr bwMode="auto">
            <a:xfrm>
              <a:off x="7693201" y="5478288"/>
              <a:ext cx="914400" cy="762000"/>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 name="Group 141">
              <a:extLst>
                <a:ext uri="{FF2B5EF4-FFF2-40B4-BE49-F238E27FC236}">
                  <a16:creationId xmlns:a16="http://schemas.microsoft.com/office/drawing/2014/main" id="{3A6BF60D-EB89-D3FF-C6D0-88F2CA309B15}"/>
                </a:ext>
              </a:extLst>
            </p:cNvPr>
            <p:cNvGrpSpPr>
              <a:grpSpLocks/>
            </p:cNvGrpSpPr>
            <p:nvPr/>
          </p:nvGrpSpPr>
          <p:grpSpPr bwMode="auto">
            <a:xfrm>
              <a:off x="6485448" y="5003420"/>
              <a:ext cx="850900" cy="692150"/>
              <a:chOff x="2304" y="1104"/>
              <a:chExt cx="536" cy="436"/>
            </a:xfrm>
          </p:grpSpPr>
          <p:sp>
            <p:nvSpPr>
              <p:cNvPr id="40" name="AutoShape 133">
                <a:extLst>
                  <a:ext uri="{FF2B5EF4-FFF2-40B4-BE49-F238E27FC236}">
                    <a16:creationId xmlns:a16="http://schemas.microsoft.com/office/drawing/2014/main" id="{2D71574F-4AB7-E140-21DB-F319F2BB039A}"/>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 name="Group 105">
                <a:extLst>
                  <a:ext uri="{FF2B5EF4-FFF2-40B4-BE49-F238E27FC236}">
                    <a16:creationId xmlns:a16="http://schemas.microsoft.com/office/drawing/2014/main" id="{AAA89C0F-133A-6FEC-714A-F97917479705}"/>
                  </a:ext>
                </a:extLst>
              </p:cNvPr>
              <p:cNvGrpSpPr>
                <a:grpSpLocks/>
              </p:cNvGrpSpPr>
              <p:nvPr/>
            </p:nvGrpSpPr>
            <p:grpSpPr bwMode="auto">
              <a:xfrm>
                <a:off x="2488" y="1104"/>
                <a:ext cx="48" cy="144"/>
                <a:chOff x="1200" y="912"/>
                <a:chExt cx="48" cy="144"/>
              </a:xfrm>
            </p:grpSpPr>
            <p:sp>
              <p:nvSpPr>
                <p:cNvPr id="65" name="Oval 106">
                  <a:extLst>
                    <a:ext uri="{FF2B5EF4-FFF2-40B4-BE49-F238E27FC236}">
                      <a16:creationId xmlns:a16="http://schemas.microsoft.com/office/drawing/2014/main" id="{F6842938-0531-08C1-738C-520D7EB0D804}"/>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107">
                  <a:extLst>
                    <a:ext uri="{FF2B5EF4-FFF2-40B4-BE49-F238E27FC236}">
                      <a16:creationId xmlns:a16="http://schemas.microsoft.com/office/drawing/2014/main" id="{2DA340D3-5AC1-F444-9869-4F7FC453BD8B}"/>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 name="Group 108">
                <a:extLst>
                  <a:ext uri="{FF2B5EF4-FFF2-40B4-BE49-F238E27FC236}">
                    <a16:creationId xmlns:a16="http://schemas.microsoft.com/office/drawing/2014/main" id="{C11DEDED-6821-314B-9296-4B3D53D4806F}"/>
                  </a:ext>
                </a:extLst>
              </p:cNvPr>
              <p:cNvGrpSpPr>
                <a:grpSpLocks/>
              </p:cNvGrpSpPr>
              <p:nvPr/>
            </p:nvGrpSpPr>
            <p:grpSpPr bwMode="auto">
              <a:xfrm>
                <a:off x="2632" y="1104"/>
                <a:ext cx="48" cy="144"/>
                <a:chOff x="1200" y="912"/>
                <a:chExt cx="48" cy="144"/>
              </a:xfrm>
            </p:grpSpPr>
            <p:sp>
              <p:nvSpPr>
                <p:cNvPr id="63" name="Oval 109">
                  <a:extLst>
                    <a:ext uri="{FF2B5EF4-FFF2-40B4-BE49-F238E27FC236}">
                      <a16:creationId xmlns:a16="http://schemas.microsoft.com/office/drawing/2014/main" id="{2F8D38F7-06EC-E907-3689-86CF41EC7315}"/>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110">
                  <a:extLst>
                    <a:ext uri="{FF2B5EF4-FFF2-40B4-BE49-F238E27FC236}">
                      <a16:creationId xmlns:a16="http://schemas.microsoft.com/office/drawing/2014/main" id="{AD44257E-F7E7-0EDC-7EF7-2858ACB025EE}"/>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 name="Group 111">
                <a:extLst>
                  <a:ext uri="{FF2B5EF4-FFF2-40B4-BE49-F238E27FC236}">
                    <a16:creationId xmlns:a16="http://schemas.microsoft.com/office/drawing/2014/main" id="{CB6E5947-4A01-7133-D7FD-37B4BCFE8133}"/>
                  </a:ext>
                </a:extLst>
              </p:cNvPr>
              <p:cNvGrpSpPr>
                <a:grpSpLocks/>
              </p:cNvGrpSpPr>
              <p:nvPr/>
            </p:nvGrpSpPr>
            <p:grpSpPr bwMode="auto">
              <a:xfrm>
                <a:off x="2688" y="1212"/>
                <a:ext cx="152" cy="132"/>
                <a:chOff x="672" y="1020"/>
                <a:chExt cx="152" cy="132"/>
              </a:xfrm>
            </p:grpSpPr>
            <p:sp>
              <p:nvSpPr>
                <p:cNvPr id="58" name="Line 112">
                  <a:extLst>
                    <a:ext uri="{FF2B5EF4-FFF2-40B4-BE49-F238E27FC236}">
                      <a16:creationId xmlns:a16="http://schemas.microsoft.com/office/drawing/2014/main" id="{B7B737EC-B50C-1DD6-3BC6-26B999B54582}"/>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113">
                  <a:extLst>
                    <a:ext uri="{FF2B5EF4-FFF2-40B4-BE49-F238E27FC236}">
                      <a16:creationId xmlns:a16="http://schemas.microsoft.com/office/drawing/2014/main" id="{8B063201-63C3-C6C7-EF17-9038F8301D46}"/>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0" name="Group 114">
                  <a:extLst>
                    <a:ext uri="{FF2B5EF4-FFF2-40B4-BE49-F238E27FC236}">
                      <a16:creationId xmlns:a16="http://schemas.microsoft.com/office/drawing/2014/main" id="{5F5B4C49-F1EB-37FC-A202-5FA0D6E91E30}"/>
                    </a:ext>
                  </a:extLst>
                </p:cNvPr>
                <p:cNvGrpSpPr>
                  <a:grpSpLocks/>
                </p:cNvGrpSpPr>
                <p:nvPr/>
              </p:nvGrpSpPr>
              <p:grpSpPr bwMode="auto">
                <a:xfrm>
                  <a:off x="680" y="1020"/>
                  <a:ext cx="144" cy="96"/>
                  <a:chOff x="680" y="1020"/>
                  <a:chExt cx="144" cy="96"/>
                </a:xfrm>
              </p:grpSpPr>
              <p:sp>
                <p:nvSpPr>
                  <p:cNvPr id="61" name="Line 115">
                    <a:extLst>
                      <a:ext uri="{FF2B5EF4-FFF2-40B4-BE49-F238E27FC236}">
                        <a16:creationId xmlns:a16="http://schemas.microsoft.com/office/drawing/2014/main" id="{0A848D6F-BF28-EE72-727D-4EDDFADBDC40}"/>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116">
                    <a:extLst>
                      <a:ext uri="{FF2B5EF4-FFF2-40B4-BE49-F238E27FC236}">
                        <a16:creationId xmlns:a16="http://schemas.microsoft.com/office/drawing/2014/main" id="{AC97C7BD-39E9-A52C-229E-F89B9071FCBE}"/>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4" name="Group 121">
                <a:extLst>
                  <a:ext uri="{FF2B5EF4-FFF2-40B4-BE49-F238E27FC236}">
                    <a16:creationId xmlns:a16="http://schemas.microsoft.com/office/drawing/2014/main" id="{2FB2EAC9-D840-AB45-1499-4B565BCC5DE0}"/>
                  </a:ext>
                </a:extLst>
              </p:cNvPr>
              <p:cNvGrpSpPr>
                <a:grpSpLocks/>
              </p:cNvGrpSpPr>
              <p:nvPr/>
            </p:nvGrpSpPr>
            <p:grpSpPr bwMode="auto">
              <a:xfrm flipH="1">
                <a:off x="2304" y="1212"/>
                <a:ext cx="152" cy="132"/>
                <a:chOff x="672" y="1020"/>
                <a:chExt cx="152" cy="132"/>
              </a:xfrm>
            </p:grpSpPr>
            <p:sp>
              <p:nvSpPr>
                <p:cNvPr id="53" name="Line 122">
                  <a:extLst>
                    <a:ext uri="{FF2B5EF4-FFF2-40B4-BE49-F238E27FC236}">
                      <a16:creationId xmlns:a16="http://schemas.microsoft.com/office/drawing/2014/main" id="{4B47B800-AB42-592D-A897-B6296B1BB285}"/>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123">
                  <a:extLst>
                    <a:ext uri="{FF2B5EF4-FFF2-40B4-BE49-F238E27FC236}">
                      <a16:creationId xmlns:a16="http://schemas.microsoft.com/office/drawing/2014/main" id="{A2932922-A40C-9D71-BD6E-F149A984A45A}"/>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 name="Group 124">
                  <a:extLst>
                    <a:ext uri="{FF2B5EF4-FFF2-40B4-BE49-F238E27FC236}">
                      <a16:creationId xmlns:a16="http://schemas.microsoft.com/office/drawing/2014/main" id="{22B631C6-1EA0-CD85-DD8D-6152EE3738C6}"/>
                    </a:ext>
                  </a:extLst>
                </p:cNvPr>
                <p:cNvGrpSpPr>
                  <a:grpSpLocks/>
                </p:cNvGrpSpPr>
                <p:nvPr/>
              </p:nvGrpSpPr>
              <p:grpSpPr bwMode="auto">
                <a:xfrm>
                  <a:off x="680" y="1020"/>
                  <a:ext cx="144" cy="96"/>
                  <a:chOff x="680" y="1020"/>
                  <a:chExt cx="144" cy="96"/>
                </a:xfrm>
              </p:grpSpPr>
              <p:sp>
                <p:nvSpPr>
                  <p:cNvPr id="56" name="Line 125">
                    <a:extLst>
                      <a:ext uri="{FF2B5EF4-FFF2-40B4-BE49-F238E27FC236}">
                        <a16:creationId xmlns:a16="http://schemas.microsoft.com/office/drawing/2014/main" id="{F7576044-FDCC-39E1-DEAF-74986E95E1CD}"/>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26">
                    <a:extLst>
                      <a:ext uri="{FF2B5EF4-FFF2-40B4-BE49-F238E27FC236}">
                        <a16:creationId xmlns:a16="http://schemas.microsoft.com/office/drawing/2014/main" id="{84AEE55F-37FD-C506-15F5-C383D423C3C7}"/>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5" name="Group 136">
                <a:extLst>
                  <a:ext uri="{FF2B5EF4-FFF2-40B4-BE49-F238E27FC236}">
                    <a16:creationId xmlns:a16="http://schemas.microsoft.com/office/drawing/2014/main" id="{CBAEF35D-69E6-E92E-D891-C1B26399B9D5}"/>
                  </a:ext>
                </a:extLst>
              </p:cNvPr>
              <p:cNvGrpSpPr>
                <a:grpSpLocks/>
              </p:cNvGrpSpPr>
              <p:nvPr/>
            </p:nvGrpSpPr>
            <p:grpSpPr bwMode="auto">
              <a:xfrm>
                <a:off x="2400" y="1300"/>
                <a:ext cx="96" cy="240"/>
                <a:chOff x="2400" y="1296"/>
                <a:chExt cx="96" cy="240"/>
              </a:xfrm>
            </p:grpSpPr>
            <p:sp>
              <p:nvSpPr>
                <p:cNvPr id="50" name="Line 117">
                  <a:extLst>
                    <a:ext uri="{FF2B5EF4-FFF2-40B4-BE49-F238E27FC236}">
                      <a16:creationId xmlns:a16="http://schemas.microsoft.com/office/drawing/2014/main" id="{EAB80BF4-F291-8206-67A4-F8204304DF2C}"/>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134">
                  <a:extLst>
                    <a:ext uri="{FF2B5EF4-FFF2-40B4-BE49-F238E27FC236}">
                      <a16:creationId xmlns:a16="http://schemas.microsoft.com/office/drawing/2014/main" id="{6F1DD559-8BB9-C74A-D244-2828BE919FC3}"/>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135">
                  <a:extLst>
                    <a:ext uri="{FF2B5EF4-FFF2-40B4-BE49-F238E27FC236}">
                      <a16:creationId xmlns:a16="http://schemas.microsoft.com/office/drawing/2014/main" id="{C2A98946-ABEB-CFB6-67A7-CF27EA3DB4F2}"/>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6" name="Group 137">
                <a:extLst>
                  <a:ext uri="{FF2B5EF4-FFF2-40B4-BE49-F238E27FC236}">
                    <a16:creationId xmlns:a16="http://schemas.microsoft.com/office/drawing/2014/main" id="{F5BABB9D-905B-8CE9-2B77-32B61997BF10}"/>
                  </a:ext>
                </a:extLst>
              </p:cNvPr>
              <p:cNvGrpSpPr>
                <a:grpSpLocks/>
              </p:cNvGrpSpPr>
              <p:nvPr/>
            </p:nvGrpSpPr>
            <p:grpSpPr bwMode="auto">
              <a:xfrm flipH="1">
                <a:off x="2640" y="1296"/>
                <a:ext cx="96" cy="240"/>
                <a:chOff x="2400" y="1296"/>
                <a:chExt cx="96" cy="240"/>
              </a:xfrm>
            </p:grpSpPr>
            <p:sp>
              <p:nvSpPr>
                <p:cNvPr id="47" name="Line 138">
                  <a:extLst>
                    <a:ext uri="{FF2B5EF4-FFF2-40B4-BE49-F238E27FC236}">
                      <a16:creationId xmlns:a16="http://schemas.microsoft.com/office/drawing/2014/main" id="{2FEA652B-F564-7F7F-DA2C-A98285C12252}"/>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139">
                  <a:extLst>
                    <a:ext uri="{FF2B5EF4-FFF2-40B4-BE49-F238E27FC236}">
                      <a16:creationId xmlns:a16="http://schemas.microsoft.com/office/drawing/2014/main" id="{A4B27F64-B386-8166-AEC9-A560273409B5}"/>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40">
                  <a:extLst>
                    <a:ext uri="{FF2B5EF4-FFF2-40B4-BE49-F238E27FC236}">
                      <a16:creationId xmlns:a16="http://schemas.microsoft.com/office/drawing/2014/main" id="{2F8E650C-784C-70E8-19D8-9C3562684AFF}"/>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3" name="Group 142">
              <a:extLst>
                <a:ext uri="{FF2B5EF4-FFF2-40B4-BE49-F238E27FC236}">
                  <a16:creationId xmlns:a16="http://schemas.microsoft.com/office/drawing/2014/main" id="{FD470C36-B725-293E-BE9D-8E1EDBAD26E2}"/>
                </a:ext>
              </a:extLst>
            </p:cNvPr>
            <p:cNvGrpSpPr>
              <a:grpSpLocks/>
            </p:cNvGrpSpPr>
            <p:nvPr/>
          </p:nvGrpSpPr>
          <p:grpSpPr bwMode="auto">
            <a:xfrm>
              <a:off x="7844451" y="5132007"/>
              <a:ext cx="304800" cy="290513"/>
              <a:chOff x="1776" y="2256"/>
              <a:chExt cx="288" cy="279"/>
            </a:xfrm>
          </p:grpSpPr>
          <p:grpSp>
            <p:nvGrpSpPr>
              <p:cNvPr id="34" name="Group 143">
                <a:extLst>
                  <a:ext uri="{FF2B5EF4-FFF2-40B4-BE49-F238E27FC236}">
                    <a16:creationId xmlns:a16="http://schemas.microsoft.com/office/drawing/2014/main" id="{9F67F68C-6DC2-85C2-175F-43B6CC921590}"/>
                  </a:ext>
                </a:extLst>
              </p:cNvPr>
              <p:cNvGrpSpPr>
                <a:grpSpLocks/>
              </p:cNvGrpSpPr>
              <p:nvPr/>
            </p:nvGrpSpPr>
            <p:grpSpPr bwMode="auto">
              <a:xfrm>
                <a:off x="1824" y="2256"/>
                <a:ext cx="240" cy="279"/>
                <a:chOff x="1392" y="3408"/>
                <a:chExt cx="240" cy="279"/>
              </a:xfrm>
            </p:grpSpPr>
            <p:sp>
              <p:nvSpPr>
                <p:cNvPr id="37" name="Line 144">
                  <a:extLst>
                    <a:ext uri="{FF2B5EF4-FFF2-40B4-BE49-F238E27FC236}">
                      <a16:creationId xmlns:a16="http://schemas.microsoft.com/office/drawing/2014/main" id="{5F5402C9-D4C9-DDFA-4AC0-8BA098532AC7}"/>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Arc 145">
                  <a:extLst>
                    <a:ext uri="{FF2B5EF4-FFF2-40B4-BE49-F238E27FC236}">
                      <a16:creationId xmlns:a16="http://schemas.microsoft.com/office/drawing/2014/main" id="{94B4E37E-22D4-EE2C-7D41-881D7F36EDFD}"/>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46">
                  <a:extLst>
                    <a:ext uri="{FF2B5EF4-FFF2-40B4-BE49-F238E27FC236}">
                      <a16:creationId xmlns:a16="http://schemas.microsoft.com/office/drawing/2014/main" id="{C55EC7C3-4A66-4792-1D42-A485F0D9B4BD}"/>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 name="Arc 147">
                <a:extLst>
                  <a:ext uri="{FF2B5EF4-FFF2-40B4-BE49-F238E27FC236}">
                    <a16:creationId xmlns:a16="http://schemas.microsoft.com/office/drawing/2014/main" id="{8562D5F1-3201-89A2-6085-9837693579CD}"/>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Arc 148">
                <a:extLst>
                  <a:ext uri="{FF2B5EF4-FFF2-40B4-BE49-F238E27FC236}">
                    <a16:creationId xmlns:a16="http://schemas.microsoft.com/office/drawing/2014/main" id="{91227586-C3D5-9CCB-477B-2BC42BC3C69A}"/>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7" name="Group 66">
            <a:extLst>
              <a:ext uri="{FF2B5EF4-FFF2-40B4-BE49-F238E27FC236}">
                <a16:creationId xmlns:a16="http://schemas.microsoft.com/office/drawing/2014/main" id="{5DEBA1F2-5CA3-1201-E2AA-F4072B3EA667}"/>
              </a:ext>
            </a:extLst>
          </p:cNvPr>
          <p:cNvGrpSpPr/>
          <p:nvPr/>
        </p:nvGrpSpPr>
        <p:grpSpPr>
          <a:xfrm>
            <a:off x="2043214" y="1214986"/>
            <a:ext cx="2053157" cy="1559800"/>
            <a:chOff x="6346825" y="146200"/>
            <a:chExt cx="2737542" cy="2079733"/>
          </a:xfrm>
        </p:grpSpPr>
        <p:pic>
          <p:nvPicPr>
            <p:cNvPr id="68" name="Picture 2" descr="sea-waves-wallpaper">
              <a:extLst>
                <a:ext uri="{FF2B5EF4-FFF2-40B4-BE49-F238E27FC236}">
                  <a16:creationId xmlns:a16="http://schemas.microsoft.com/office/drawing/2014/main" id="{7D907224-F3F6-5DAF-6F7F-EBF65F5DA288}"/>
                </a:ext>
              </a:extLst>
            </p:cNvPr>
            <p:cNvPicPr>
              <a:picLocks noChangeAspect="1" noChangeArrowheads="1"/>
            </p:cNvPicPr>
            <p:nvPr/>
          </p:nvPicPr>
          <p:blipFill>
            <a:blip r:embed="rId2"/>
            <a:srcRect/>
            <a:stretch>
              <a:fillRect/>
            </a:stretch>
          </p:blipFill>
          <p:spPr bwMode="auto">
            <a:xfrm>
              <a:off x="6346825" y="146201"/>
              <a:ext cx="1283771" cy="963666"/>
            </a:xfrm>
            <a:prstGeom prst="rect">
              <a:avLst/>
            </a:prstGeom>
            <a:noFill/>
          </p:spPr>
        </p:pic>
        <p:pic>
          <p:nvPicPr>
            <p:cNvPr id="69" name="Picture 2" descr="sea-waves-wallpaper">
              <a:extLst>
                <a:ext uri="{FF2B5EF4-FFF2-40B4-BE49-F238E27FC236}">
                  <a16:creationId xmlns:a16="http://schemas.microsoft.com/office/drawing/2014/main" id="{B562BCF0-8E30-F4C5-73BB-34A80ED7839A}"/>
                </a:ext>
              </a:extLst>
            </p:cNvPr>
            <p:cNvPicPr>
              <a:picLocks noChangeAspect="1" noChangeArrowheads="1"/>
            </p:cNvPicPr>
            <p:nvPr/>
          </p:nvPicPr>
          <p:blipFill>
            <a:blip r:embed="rId2"/>
            <a:srcRect/>
            <a:stretch>
              <a:fillRect/>
            </a:stretch>
          </p:blipFill>
          <p:spPr bwMode="auto">
            <a:xfrm>
              <a:off x="7800596" y="146200"/>
              <a:ext cx="1283771" cy="963666"/>
            </a:xfrm>
            <a:prstGeom prst="rect">
              <a:avLst/>
            </a:prstGeom>
            <a:noFill/>
          </p:spPr>
        </p:pic>
        <p:pic>
          <p:nvPicPr>
            <p:cNvPr id="70" name="Picture 2" descr="sea-waves-wallpaper">
              <a:extLst>
                <a:ext uri="{FF2B5EF4-FFF2-40B4-BE49-F238E27FC236}">
                  <a16:creationId xmlns:a16="http://schemas.microsoft.com/office/drawing/2014/main" id="{E02BC015-199B-0B8B-41A7-57613CA372C1}"/>
                </a:ext>
              </a:extLst>
            </p:cNvPr>
            <p:cNvPicPr>
              <a:picLocks noChangeAspect="1" noChangeArrowheads="1"/>
            </p:cNvPicPr>
            <p:nvPr/>
          </p:nvPicPr>
          <p:blipFill>
            <a:blip r:embed="rId2"/>
            <a:srcRect/>
            <a:stretch>
              <a:fillRect/>
            </a:stretch>
          </p:blipFill>
          <p:spPr bwMode="auto">
            <a:xfrm>
              <a:off x="6346825" y="1262267"/>
              <a:ext cx="1283771" cy="963666"/>
            </a:xfrm>
            <a:prstGeom prst="rect">
              <a:avLst/>
            </a:prstGeom>
            <a:noFill/>
          </p:spPr>
        </p:pic>
        <p:pic>
          <p:nvPicPr>
            <p:cNvPr id="71" name="Picture 2" descr="sea-waves-wallpaper">
              <a:extLst>
                <a:ext uri="{FF2B5EF4-FFF2-40B4-BE49-F238E27FC236}">
                  <a16:creationId xmlns:a16="http://schemas.microsoft.com/office/drawing/2014/main" id="{5CF8B2E0-3596-32AA-4E4E-53888B27CC4A}"/>
                </a:ext>
              </a:extLst>
            </p:cNvPr>
            <p:cNvPicPr>
              <a:picLocks noChangeAspect="1" noChangeArrowheads="1"/>
            </p:cNvPicPr>
            <p:nvPr/>
          </p:nvPicPr>
          <p:blipFill>
            <a:blip r:embed="rId2"/>
            <a:srcRect/>
            <a:stretch>
              <a:fillRect/>
            </a:stretch>
          </p:blipFill>
          <p:spPr bwMode="auto">
            <a:xfrm>
              <a:off x="7800596" y="1262267"/>
              <a:ext cx="1283771" cy="963666"/>
            </a:xfrm>
            <a:prstGeom prst="rect">
              <a:avLst/>
            </a:prstGeom>
            <a:noFill/>
          </p:spPr>
        </p:pic>
      </p:grpSp>
    </p:spTree>
    <p:extLst>
      <p:ext uri="{BB962C8B-B14F-4D97-AF65-F5344CB8AC3E}">
        <p14:creationId xmlns:p14="http://schemas.microsoft.com/office/powerpoint/2010/main" val="4258990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8B4232-C12F-2811-EEC1-4DF9AECF71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0B2946-1DC7-E916-39DD-2BFB6C9A1B75}"/>
              </a:ext>
            </a:extLst>
          </p:cNvPr>
          <p:cNvSpPr>
            <a:spLocks noGrp="1"/>
          </p:cNvSpPr>
          <p:nvPr>
            <p:ph type="title"/>
          </p:nvPr>
        </p:nvSpPr>
        <p:spPr>
          <a:xfrm>
            <a:off x="188843" y="365125"/>
            <a:ext cx="11164957" cy="1325563"/>
          </a:xfrm>
        </p:spPr>
        <p:txBody>
          <a:bodyPr/>
          <a:lstStyle/>
          <a:p>
            <a:r>
              <a:rPr lang="en-US" dirty="0"/>
              <a:t>Uses of Causal Diagrams</a:t>
            </a:r>
          </a:p>
        </p:txBody>
      </p:sp>
      <p:sp>
        <p:nvSpPr>
          <p:cNvPr id="3" name="Content Placeholder 2">
            <a:extLst>
              <a:ext uri="{FF2B5EF4-FFF2-40B4-BE49-F238E27FC236}">
                <a16:creationId xmlns:a16="http://schemas.microsoft.com/office/drawing/2014/main" id="{7E88C299-D15A-555A-D8DF-585419A9AF05}"/>
              </a:ext>
            </a:extLst>
          </p:cNvPr>
          <p:cNvSpPr>
            <a:spLocks noGrp="1"/>
          </p:cNvSpPr>
          <p:nvPr>
            <p:ph idx="1"/>
          </p:nvPr>
        </p:nvSpPr>
        <p:spPr>
          <a:xfrm>
            <a:off x="838200" y="1825624"/>
            <a:ext cx="10515600" cy="4754079"/>
          </a:xfrm>
        </p:spPr>
        <p:txBody>
          <a:bodyPr>
            <a:normAutofit/>
          </a:bodyPr>
          <a:lstStyle/>
          <a:p>
            <a:pPr marL="514350" indent="-514350">
              <a:spcBef>
                <a:spcPts val="2200"/>
              </a:spcBef>
              <a:buFont typeface="+mj-lt"/>
              <a:buAutoNum type="arabicPeriod"/>
            </a:pPr>
            <a:r>
              <a:rPr lang="en-US" dirty="0"/>
              <a:t>Simplifying Complex Causal Diagrams</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Determining Covariates with Conditional Independence</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Finding Open Backdoors to Confounding</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solidFill>
                  <a:srgbClr val="FF0000"/>
                </a:solidFill>
              </a:rPr>
              <a:t>Counterfactual Thinking</a:t>
            </a:r>
          </a:p>
          <a:p>
            <a:pPr lvl="1">
              <a:spcBef>
                <a:spcPts val="2200"/>
              </a:spcBef>
            </a:pPr>
            <a:endParaRPr lang="en-US" dirty="0"/>
          </a:p>
          <a:p>
            <a:pPr marL="971550" lvl="1" indent="-514350">
              <a:spcBef>
                <a:spcPts val="2200"/>
              </a:spcBef>
              <a:buFont typeface="+mj-lt"/>
              <a:buAutoNum type="arabicPeriod"/>
            </a:pPr>
            <a:endParaRPr lang="en-US" dirty="0"/>
          </a:p>
        </p:txBody>
      </p:sp>
    </p:spTree>
    <p:extLst>
      <p:ext uri="{BB962C8B-B14F-4D97-AF65-F5344CB8AC3E}">
        <p14:creationId xmlns:p14="http://schemas.microsoft.com/office/powerpoint/2010/main" val="12174906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CFFEAE-C7C4-9644-BDE4-7A7E82520C24}"/>
              </a:ext>
            </a:extLst>
          </p:cNvPr>
          <p:cNvSpPr txBox="1"/>
          <p:nvPr/>
        </p:nvSpPr>
        <p:spPr>
          <a:xfrm>
            <a:off x="2100876" y="3807518"/>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B2857731-4340-C847-BA3E-7D063EADB77C}"/>
              </a:ext>
            </a:extLst>
          </p:cNvPr>
          <p:cNvSpPr txBox="1"/>
          <p:nvPr/>
        </p:nvSpPr>
        <p:spPr>
          <a:xfrm>
            <a:off x="3451687" y="5364633"/>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A392B5C6-92FF-3A42-8AA4-998FCD4C6425}"/>
              </a:ext>
            </a:extLst>
          </p:cNvPr>
          <p:cNvSpPr txBox="1"/>
          <p:nvPr/>
        </p:nvSpPr>
        <p:spPr>
          <a:xfrm>
            <a:off x="2015629" y="2092792"/>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D97C525E-5700-9D4B-B1C6-366070D3408E}"/>
              </a:ext>
            </a:extLst>
          </p:cNvPr>
          <p:cNvCxnSpPr>
            <a:stCxn id="8" idx="2"/>
            <a:endCxn id="6" idx="0"/>
          </p:cNvCxnSpPr>
          <p:nvPr/>
        </p:nvCxnSpPr>
        <p:spPr>
          <a:xfrm flipH="1">
            <a:off x="2442380" y="2492902"/>
            <a:ext cx="1" cy="131461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4CE5DC3-0998-1243-80C8-D015572A77EF}"/>
              </a:ext>
            </a:extLst>
          </p:cNvPr>
          <p:cNvCxnSpPr>
            <a:cxnSpLocks/>
            <a:stCxn id="8" idx="2"/>
            <a:endCxn id="11" idx="0"/>
          </p:cNvCxnSpPr>
          <p:nvPr/>
        </p:nvCxnSpPr>
        <p:spPr>
          <a:xfrm>
            <a:off x="2442381" y="2492903"/>
            <a:ext cx="1785257" cy="135122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B565649-FF15-5341-AE47-A3073050C208}"/>
              </a:ext>
            </a:extLst>
          </p:cNvPr>
          <p:cNvSpPr txBox="1"/>
          <p:nvPr/>
        </p:nvSpPr>
        <p:spPr>
          <a:xfrm>
            <a:off x="3881068" y="3844129"/>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42C29B46-1534-E04A-AC79-B448CFFD6003}"/>
              </a:ext>
            </a:extLst>
          </p:cNvPr>
          <p:cNvCxnSpPr>
            <a:cxnSpLocks/>
            <a:stCxn id="6" idx="3"/>
            <a:endCxn id="11" idx="1"/>
          </p:cNvCxnSpPr>
          <p:nvPr/>
        </p:nvCxnSpPr>
        <p:spPr>
          <a:xfrm>
            <a:off x="2783882" y="4007573"/>
            <a:ext cx="1097186" cy="2122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566CD65-D287-5E42-B021-370C05DF8B21}"/>
              </a:ext>
            </a:extLst>
          </p:cNvPr>
          <p:cNvCxnSpPr>
            <a:cxnSpLocks/>
            <a:stCxn id="11" idx="2"/>
            <a:endCxn id="7" idx="0"/>
          </p:cNvCxnSpPr>
          <p:nvPr/>
        </p:nvCxnSpPr>
        <p:spPr>
          <a:xfrm>
            <a:off x="4227637" y="4213461"/>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119269" y="115917"/>
            <a:ext cx="11244470" cy="1325563"/>
          </a:xfrm>
        </p:spPr>
        <p:txBody>
          <a:bodyPr/>
          <a:lstStyle/>
          <a:p>
            <a:r>
              <a:rPr lang="en-US" dirty="0"/>
              <a:t>Counterfactual Thinking: What would Happen If….</a:t>
            </a:r>
          </a:p>
        </p:txBody>
      </p:sp>
      <p:pic>
        <p:nvPicPr>
          <p:cNvPr id="4" name="Picture 247" descr="(0)48">
            <a:extLst>
              <a:ext uri="{FF2B5EF4-FFF2-40B4-BE49-F238E27FC236}">
                <a16:creationId xmlns:a16="http://schemas.microsoft.com/office/drawing/2014/main" id="{5FD196BD-F1A6-8EE5-E23D-33208C88FC37}"/>
              </a:ext>
            </a:extLst>
          </p:cNvPr>
          <p:cNvPicPr>
            <a:picLocks noChangeAspect="1" noChangeArrowheads="1"/>
          </p:cNvPicPr>
          <p:nvPr/>
        </p:nvPicPr>
        <p:blipFill>
          <a:blip r:embed="rId2"/>
          <a:srcRect/>
          <a:stretch>
            <a:fillRect/>
          </a:stretch>
        </p:blipFill>
        <p:spPr bwMode="auto">
          <a:xfrm>
            <a:off x="8297917" y="796577"/>
            <a:ext cx="2432050" cy="1520825"/>
          </a:xfrm>
          <a:prstGeom prst="rect">
            <a:avLst/>
          </a:prstGeom>
          <a:noFill/>
        </p:spPr>
      </p:pic>
      <p:pic>
        <p:nvPicPr>
          <p:cNvPr id="5" name="Picture 2" descr="sea-waves-wallpaper">
            <a:extLst>
              <a:ext uri="{FF2B5EF4-FFF2-40B4-BE49-F238E27FC236}">
                <a16:creationId xmlns:a16="http://schemas.microsoft.com/office/drawing/2014/main" id="{2A57C079-294D-4C48-48E4-1559F6F8ED69}"/>
              </a:ext>
            </a:extLst>
          </p:cNvPr>
          <p:cNvPicPr>
            <a:picLocks noChangeAspect="1" noChangeArrowheads="1"/>
          </p:cNvPicPr>
          <p:nvPr/>
        </p:nvPicPr>
        <p:blipFill>
          <a:blip r:embed="rId3"/>
          <a:srcRect/>
          <a:stretch>
            <a:fillRect/>
          </a:stretch>
        </p:blipFill>
        <p:spPr bwMode="auto">
          <a:xfrm>
            <a:off x="8322884" y="2516187"/>
            <a:ext cx="2432050" cy="1825625"/>
          </a:xfrm>
          <a:prstGeom prst="rect">
            <a:avLst/>
          </a:prstGeom>
          <a:noFill/>
        </p:spPr>
      </p:pic>
      <p:grpSp>
        <p:nvGrpSpPr>
          <p:cNvPr id="14" name="Group 13">
            <a:extLst>
              <a:ext uri="{FF2B5EF4-FFF2-40B4-BE49-F238E27FC236}">
                <a16:creationId xmlns:a16="http://schemas.microsoft.com/office/drawing/2014/main" id="{A00524E2-27E0-BA6D-DE57-55DDF8582C62}"/>
              </a:ext>
            </a:extLst>
          </p:cNvPr>
          <p:cNvGrpSpPr/>
          <p:nvPr/>
        </p:nvGrpSpPr>
        <p:grpSpPr>
          <a:xfrm>
            <a:off x="8255138" y="4662350"/>
            <a:ext cx="2737542" cy="2079733"/>
            <a:chOff x="6346825" y="146200"/>
            <a:chExt cx="2737542" cy="2079733"/>
          </a:xfrm>
        </p:grpSpPr>
        <p:pic>
          <p:nvPicPr>
            <p:cNvPr id="16" name="Picture 2" descr="sea-waves-wallpaper">
              <a:extLst>
                <a:ext uri="{FF2B5EF4-FFF2-40B4-BE49-F238E27FC236}">
                  <a16:creationId xmlns:a16="http://schemas.microsoft.com/office/drawing/2014/main" id="{D475A208-C14C-B011-7FFC-6495D61FC315}"/>
                </a:ext>
              </a:extLst>
            </p:cNvPr>
            <p:cNvPicPr>
              <a:picLocks noChangeAspect="1" noChangeArrowheads="1"/>
            </p:cNvPicPr>
            <p:nvPr/>
          </p:nvPicPr>
          <p:blipFill>
            <a:blip r:embed="rId3"/>
            <a:srcRect/>
            <a:stretch>
              <a:fillRect/>
            </a:stretch>
          </p:blipFill>
          <p:spPr bwMode="auto">
            <a:xfrm>
              <a:off x="6346825" y="146201"/>
              <a:ext cx="1283771" cy="963666"/>
            </a:xfrm>
            <a:prstGeom prst="rect">
              <a:avLst/>
            </a:prstGeom>
            <a:noFill/>
          </p:spPr>
        </p:pic>
        <p:pic>
          <p:nvPicPr>
            <p:cNvPr id="17" name="Picture 2" descr="sea-waves-wallpaper">
              <a:extLst>
                <a:ext uri="{FF2B5EF4-FFF2-40B4-BE49-F238E27FC236}">
                  <a16:creationId xmlns:a16="http://schemas.microsoft.com/office/drawing/2014/main" id="{A528E564-FC30-2FB3-6E09-B52D9B02E40E}"/>
                </a:ext>
              </a:extLst>
            </p:cNvPr>
            <p:cNvPicPr>
              <a:picLocks noChangeAspect="1" noChangeArrowheads="1"/>
            </p:cNvPicPr>
            <p:nvPr/>
          </p:nvPicPr>
          <p:blipFill>
            <a:blip r:embed="rId3"/>
            <a:srcRect/>
            <a:stretch>
              <a:fillRect/>
            </a:stretch>
          </p:blipFill>
          <p:spPr bwMode="auto">
            <a:xfrm>
              <a:off x="7800596" y="146200"/>
              <a:ext cx="1283771" cy="963666"/>
            </a:xfrm>
            <a:prstGeom prst="rect">
              <a:avLst/>
            </a:prstGeom>
            <a:noFill/>
          </p:spPr>
        </p:pic>
        <p:pic>
          <p:nvPicPr>
            <p:cNvPr id="18" name="Picture 2" descr="sea-waves-wallpaper">
              <a:extLst>
                <a:ext uri="{FF2B5EF4-FFF2-40B4-BE49-F238E27FC236}">
                  <a16:creationId xmlns:a16="http://schemas.microsoft.com/office/drawing/2014/main" id="{0FBBDD8B-6C9D-4EF9-95A2-3AD8962B2C1F}"/>
                </a:ext>
              </a:extLst>
            </p:cNvPr>
            <p:cNvPicPr>
              <a:picLocks noChangeAspect="1" noChangeArrowheads="1"/>
            </p:cNvPicPr>
            <p:nvPr/>
          </p:nvPicPr>
          <p:blipFill>
            <a:blip r:embed="rId3"/>
            <a:srcRect/>
            <a:stretch>
              <a:fillRect/>
            </a:stretch>
          </p:blipFill>
          <p:spPr bwMode="auto">
            <a:xfrm>
              <a:off x="6346825" y="1262267"/>
              <a:ext cx="1283771" cy="963666"/>
            </a:xfrm>
            <a:prstGeom prst="rect">
              <a:avLst/>
            </a:prstGeom>
            <a:noFill/>
          </p:spPr>
        </p:pic>
        <p:pic>
          <p:nvPicPr>
            <p:cNvPr id="19" name="Picture 2" descr="sea-waves-wallpaper">
              <a:extLst>
                <a:ext uri="{FF2B5EF4-FFF2-40B4-BE49-F238E27FC236}">
                  <a16:creationId xmlns:a16="http://schemas.microsoft.com/office/drawing/2014/main" id="{CEF8ED06-513F-CD7B-7973-8A8D0A7780E9}"/>
                </a:ext>
              </a:extLst>
            </p:cNvPr>
            <p:cNvPicPr>
              <a:picLocks noChangeAspect="1" noChangeArrowheads="1"/>
            </p:cNvPicPr>
            <p:nvPr/>
          </p:nvPicPr>
          <p:blipFill>
            <a:blip r:embed="rId3"/>
            <a:srcRect/>
            <a:stretch>
              <a:fillRect/>
            </a:stretch>
          </p:blipFill>
          <p:spPr bwMode="auto">
            <a:xfrm>
              <a:off x="7800596" y="1262267"/>
              <a:ext cx="1283771" cy="963666"/>
            </a:xfrm>
            <a:prstGeom prst="rect">
              <a:avLst/>
            </a:prstGeom>
            <a:noFill/>
          </p:spPr>
        </p:pic>
      </p:grpSp>
      <p:sp>
        <p:nvSpPr>
          <p:cNvPr id="20" name="TextBox 19">
            <a:extLst>
              <a:ext uri="{FF2B5EF4-FFF2-40B4-BE49-F238E27FC236}">
                <a16:creationId xmlns:a16="http://schemas.microsoft.com/office/drawing/2014/main" id="{47D1E9FF-0493-B7EF-138F-A52237EF07D9}"/>
              </a:ext>
            </a:extLst>
          </p:cNvPr>
          <p:cNvSpPr txBox="1"/>
          <p:nvPr/>
        </p:nvSpPr>
        <p:spPr>
          <a:xfrm>
            <a:off x="6559825" y="1372323"/>
            <a:ext cx="1671740" cy="461665"/>
          </a:xfrm>
          <a:prstGeom prst="rect">
            <a:avLst/>
          </a:prstGeom>
          <a:noFill/>
        </p:spPr>
        <p:txBody>
          <a:bodyPr wrap="none" rtlCol="0">
            <a:spAutoFit/>
          </a:bodyPr>
          <a:lstStyle/>
          <a:p>
            <a:r>
              <a:rPr lang="en-US" sz="2400" dirty="0"/>
              <a:t>The Present</a:t>
            </a:r>
          </a:p>
        </p:txBody>
      </p:sp>
      <p:sp>
        <p:nvSpPr>
          <p:cNvPr id="21" name="TextBox 20">
            <a:extLst>
              <a:ext uri="{FF2B5EF4-FFF2-40B4-BE49-F238E27FC236}">
                <a16:creationId xmlns:a16="http://schemas.microsoft.com/office/drawing/2014/main" id="{A3A96848-3901-FDE1-B412-CD372D5B7869}"/>
              </a:ext>
            </a:extLst>
          </p:cNvPr>
          <p:cNvSpPr txBox="1"/>
          <p:nvPr/>
        </p:nvSpPr>
        <p:spPr>
          <a:xfrm>
            <a:off x="6537627" y="3425282"/>
            <a:ext cx="1685846" cy="461665"/>
          </a:xfrm>
          <a:prstGeom prst="rect">
            <a:avLst/>
          </a:prstGeom>
          <a:noFill/>
        </p:spPr>
        <p:txBody>
          <a:bodyPr wrap="none" rtlCol="0">
            <a:spAutoFit/>
          </a:bodyPr>
          <a:lstStyle/>
          <a:p>
            <a:r>
              <a:rPr lang="en-US" sz="2400" dirty="0"/>
              <a:t>Near Future</a:t>
            </a:r>
          </a:p>
        </p:txBody>
      </p:sp>
      <p:sp>
        <p:nvSpPr>
          <p:cNvPr id="22" name="TextBox 21">
            <a:extLst>
              <a:ext uri="{FF2B5EF4-FFF2-40B4-BE49-F238E27FC236}">
                <a16:creationId xmlns:a16="http://schemas.microsoft.com/office/drawing/2014/main" id="{D2C341A2-4DF6-7264-4624-04F9529CD3E8}"/>
              </a:ext>
            </a:extLst>
          </p:cNvPr>
          <p:cNvSpPr txBox="1"/>
          <p:nvPr/>
        </p:nvSpPr>
        <p:spPr>
          <a:xfrm>
            <a:off x="6694846" y="5441350"/>
            <a:ext cx="1465979" cy="461665"/>
          </a:xfrm>
          <a:prstGeom prst="rect">
            <a:avLst/>
          </a:prstGeom>
          <a:noFill/>
        </p:spPr>
        <p:txBody>
          <a:bodyPr wrap="none" rtlCol="0">
            <a:spAutoFit/>
          </a:bodyPr>
          <a:lstStyle/>
          <a:p>
            <a:r>
              <a:rPr lang="en-US" sz="2400" dirty="0"/>
              <a:t>Far Future</a:t>
            </a:r>
          </a:p>
        </p:txBody>
      </p:sp>
    </p:spTree>
    <p:extLst>
      <p:ext uri="{BB962C8B-B14F-4D97-AF65-F5344CB8AC3E}">
        <p14:creationId xmlns:p14="http://schemas.microsoft.com/office/powerpoint/2010/main" val="285931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CFFEAE-C7C4-9644-BDE4-7A7E82520C24}"/>
              </a:ext>
            </a:extLst>
          </p:cNvPr>
          <p:cNvSpPr txBox="1"/>
          <p:nvPr/>
        </p:nvSpPr>
        <p:spPr>
          <a:xfrm>
            <a:off x="2100876" y="3807518"/>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B2857731-4340-C847-BA3E-7D063EADB77C}"/>
              </a:ext>
            </a:extLst>
          </p:cNvPr>
          <p:cNvSpPr txBox="1"/>
          <p:nvPr/>
        </p:nvSpPr>
        <p:spPr>
          <a:xfrm>
            <a:off x="3451687" y="5364633"/>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A392B5C6-92FF-3A42-8AA4-998FCD4C6425}"/>
              </a:ext>
            </a:extLst>
          </p:cNvPr>
          <p:cNvSpPr txBox="1"/>
          <p:nvPr/>
        </p:nvSpPr>
        <p:spPr>
          <a:xfrm>
            <a:off x="2015629" y="2092792"/>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D97C525E-5700-9D4B-B1C6-366070D3408E}"/>
              </a:ext>
            </a:extLst>
          </p:cNvPr>
          <p:cNvCxnSpPr>
            <a:stCxn id="8" idx="2"/>
            <a:endCxn id="6" idx="0"/>
          </p:cNvCxnSpPr>
          <p:nvPr/>
        </p:nvCxnSpPr>
        <p:spPr>
          <a:xfrm flipH="1">
            <a:off x="2442380" y="2492902"/>
            <a:ext cx="1" cy="131461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4CE5DC3-0998-1243-80C8-D015572A77EF}"/>
              </a:ext>
            </a:extLst>
          </p:cNvPr>
          <p:cNvCxnSpPr>
            <a:cxnSpLocks/>
            <a:stCxn id="8" idx="2"/>
            <a:endCxn id="11" idx="0"/>
          </p:cNvCxnSpPr>
          <p:nvPr/>
        </p:nvCxnSpPr>
        <p:spPr>
          <a:xfrm>
            <a:off x="2442381" y="2492903"/>
            <a:ext cx="1785257" cy="135122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B565649-FF15-5341-AE47-A3073050C208}"/>
              </a:ext>
            </a:extLst>
          </p:cNvPr>
          <p:cNvSpPr txBox="1"/>
          <p:nvPr/>
        </p:nvSpPr>
        <p:spPr>
          <a:xfrm>
            <a:off x="3881068" y="3844129"/>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42C29B46-1534-E04A-AC79-B448CFFD6003}"/>
              </a:ext>
            </a:extLst>
          </p:cNvPr>
          <p:cNvCxnSpPr>
            <a:cxnSpLocks/>
            <a:stCxn id="6" idx="3"/>
            <a:endCxn id="11" idx="1"/>
          </p:cNvCxnSpPr>
          <p:nvPr/>
        </p:nvCxnSpPr>
        <p:spPr>
          <a:xfrm>
            <a:off x="2783882" y="4007573"/>
            <a:ext cx="1097186" cy="2122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566CD65-D287-5E42-B021-370C05DF8B21}"/>
              </a:ext>
            </a:extLst>
          </p:cNvPr>
          <p:cNvCxnSpPr>
            <a:cxnSpLocks/>
            <a:stCxn id="11" idx="2"/>
            <a:endCxn id="7" idx="0"/>
          </p:cNvCxnSpPr>
          <p:nvPr/>
        </p:nvCxnSpPr>
        <p:spPr>
          <a:xfrm>
            <a:off x="4227637" y="4213461"/>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119269" y="115917"/>
            <a:ext cx="11244470" cy="1325563"/>
          </a:xfrm>
        </p:spPr>
        <p:txBody>
          <a:bodyPr/>
          <a:lstStyle/>
          <a:p>
            <a:r>
              <a:rPr lang="en-US" dirty="0"/>
              <a:t>Seemingly Simple, But, At the Core of Understanding Causality</a:t>
            </a:r>
          </a:p>
        </p:txBody>
      </p:sp>
      <p:sp>
        <p:nvSpPr>
          <p:cNvPr id="2" name="TextBox 1">
            <a:extLst>
              <a:ext uri="{FF2B5EF4-FFF2-40B4-BE49-F238E27FC236}">
                <a16:creationId xmlns:a16="http://schemas.microsoft.com/office/drawing/2014/main" id="{31272FD8-E5B6-C319-0168-3338C518DB88}"/>
              </a:ext>
            </a:extLst>
          </p:cNvPr>
          <p:cNvSpPr txBox="1"/>
          <p:nvPr/>
        </p:nvSpPr>
        <p:spPr>
          <a:xfrm>
            <a:off x="5496339" y="1606915"/>
            <a:ext cx="6009861"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t>We want to estimate an </a:t>
            </a:r>
            <a:r>
              <a:rPr lang="en-US" sz="2000" b="1" dirty="0"/>
              <a:t>Average CAUSAL Effect</a:t>
            </a:r>
            <a:r>
              <a:rPr lang="en-US" sz="2000" dirty="0"/>
              <a:t> of waves on invertebrates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We observe Inverts With Waves – Inverts Without Waves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This is a </a:t>
            </a:r>
            <a:r>
              <a:rPr lang="en-US" sz="2000" i="1" dirty="0"/>
              <a:t>POPULATION</a:t>
            </a:r>
            <a:r>
              <a:rPr lang="en-US" sz="2000" dirty="0"/>
              <a:t> phenomenon – the </a:t>
            </a:r>
            <a:r>
              <a:rPr lang="en-US" sz="2000" b="1" dirty="0"/>
              <a:t>Average Treatment Effect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From our measurements, we only observe what happens with waves or no waves in the sample we have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What would have happened if those same replicates had opposite the “treatments”? Would our observation hold?</a:t>
            </a:r>
          </a:p>
        </p:txBody>
      </p:sp>
    </p:spTree>
    <p:extLst>
      <p:ext uri="{BB962C8B-B14F-4D97-AF65-F5344CB8AC3E}">
        <p14:creationId xmlns:p14="http://schemas.microsoft.com/office/powerpoint/2010/main" val="343048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CFFEAE-C7C4-9644-BDE4-7A7E82520C24}"/>
              </a:ext>
            </a:extLst>
          </p:cNvPr>
          <p:cNvSpPr txBox="1"/>
          <p:nvPr/>
        </p:nvSpPr>
        <p:spPr>
          <a:xfrm>
            <a:off x="2100876" y="3807518"/>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B2857731-4340-C847-BA3E-7D063EADB77C}"/>
              </a:ext>
            </a:extLst>
          </p:cNvPr>
          <p:cNvSpPr txBox="1"/>
          <p:nvPr/>
        </p:nvSpPr>
        <p:spPr>
          <a:xfrm>
            <a:off x="3451687" y="5364633"/>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A392B5C6-92FF-3A42-8AA4-998FCD4C6425}"/>
              </a:ext>
            </a:extLst>
          </p:cNvPr>
          <p:cNvSpPr txBox="1"/>
          <p:nvPr/>
        </p:nvSpPr>
        <p:spPr>
          <a:xfrm>
            <a:off x="2015629" y="2092792"/>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D97C525E-5700-9D4B-B1C6-366070D3408E}"/>
              </a:ext>
            </a:extLst>
          </p:cNvPr>
          <p:cNvCxnSpPr>
            <a:stCxn id="8" idx="2"/>
            <a:endCxn id="6" idx="0"/>
          </p:cNvCxnSpPr>
          <p:nvPr/>
        </p:nvCxnSpPr>
        <p:spPr>
          <a:xfrm flipH="1">
            <a:off x="2442380" y="2492902"/>
            <a:ext cx="1" cy="131461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4CE5DC3-0998-1243-80C8-D015572A77EF}"/>
              </a:ext>
            </a:extLst>
          </p:cNvPr>
          <p:cNvCxnSpPr>
            <a:cxnSpLocks/>
            <a:stCxn id="8" idx="2"/>
            <a:endCxn id="11" idx="0"/>
          </p:cNvCxnSpPr>
          <p:nvPr/>
        </p:nvCxnSpPr>
        <p:spPr>
          <a:xfrm>
            <a:off x="2442381" y="2492903"/>
            <a:ext cx="1785257" cy="135122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B565649-FF15-5341-AE47-A3073050C208}"/>
              </a:ext>
            </a:extLst>
          </p:cNvPr>
          <p:cNvSpPr txBox="1"/>
          <p:nvPr/>
        </p:nvSpPr>
        <p:spPr>
          <a:xfrm>
            <a:off x="3881068" y="3844129"/>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42C29B46-1534-E04A-AC79-B448CFFD6003}"/>
              </a:ext>
            </a:extLst>
          </p:cNvPr>
          <p:cNvCxnSpPr>
            <a:cxnSpLocks/>
            <a:stCxn id="6" idx="3"/>
            <a:endCxn id="11" idx="1"/>
          </p:cNvCxnSpPr>
          <p:nvPr/>
        </p:nvCxnSpPr>
        <p:spPr>
          <a:xfrm>
            <a:off x="2783882" y="4007573"/>
            <a:ext cx="1097186" cy="2122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566CD65-D287-5E42-B021-370C05DF8B21}"/>
              </a:ext>
            </a:extLst>
          </p:cNvPr>
          <p:cNvCxnSpPr>
            <a:cxnSpLocks/>
            <a:stCxn id="11" idx="2"/>
            <a:endCxn id="7" idx="0"/>
          </p:cNvCxnSpPr>
          <p:nvPr/>
        </p:nvCxnSpPr>
        <p:spPr>
          <a:xfrm>
            <a:off x="4227637" y="4213461"/>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119269" y="115917"/>
            <a:ext cx="11244470" cy="1325563"/>
          </a:xfrm>
        </p:spPr>
        <p:txBody>
          <a:bodyPr>
            <a:normAutofit/>
          </a:bodyPr>
          <a:lstStyle/>
          <a:p>
            <a:r>
              <a:rPr lang="en-US" sz="3600" dirty="0"/>
              <a:t>DAGs Let us See If We Can Estimate Valid ATEs and Make Counterfactual Predictions</a:t>
            </a:r>
          </a:p>
        </p:txBody>
      </p:sp>
      <p:sp>
        <p:nvSpPr>
          <p:cNvPr id="4" name="TextBox 3">
            <a:extLst>
              <a:ext uri="{FF2B5EF4-FFF2-40B4-BE49-F238E27FC236}">
                <a16:creationId xmlns:a16="http://schemas.microsoft.com/office/drawing/2014/main" id="{A6DF76C1-1BC6-A60D-E13C-73748CD44765}"/>
              </a:ext>
            </a:extLst>
          </p:cNvPr>
          <p:cNvSpPr txBox="1"/>
          <p:nvPr/>
        </p:nvSpPr>
        <p:spPr>
          <a:xfrm>
            <a:off x="5741504" y="1708072"/>
            <a:ext cx="6078395" cy="1569660"/>
          </a:xfrm>
          <a:prstGeom prst="rect">
            <a:avLst/>
          </a:prstGeom>
          <a:noFill/>
        </p:spPr>
        <p:txBody>
          <a:bodyPr wrap="none" rtlCol="0">
            <a:spAutoFit/>
          </a:bodyPr>
          <a:lstStyle/>
          <a:p>
            <a:r>
              <a:rPr lang="en-US" sz="3200" dirty="0"/>
              <a:t>Difference in means = ATE +</a:t>
            </a:r>
          </a:p>
          <a:p>
            <a:r>
              <a:rPr lang="en-US" sz="3200" dirty="0"/>
              <a:t>	Selection Bias +</a:t>
            </a:r>
          </a:p>
          <a:p>
            <a:r>
              <a:rPr lang="en-US" sz="3200" dirty="0"/>
              <a:t>	Treatment Heterogeneity Bias</a:t>
            </a:r>
          </a:p>
        </p:txBody>
      </p:sp>
      <p:sp>
        <p:nvSpPr>
          <p:cNvPr id="5" name="TextBox 4">
            <a:extLst>
              <a:ext uri="{FF2B5EF4-FFF2-40B4-BE49-F238E27FC236}">
                <a16:creationId xmlns:a16="http://schemas.microsoft.com/office/drawing/2014/main" id="{DB06DC04-649D-ED40-B66B-EA5C4BC7DFBB}"/>
              </a:ext>
            </a:extLst>
          </p:cNvPr>
          <p:cNvSpPr txBox="1"/>
          <p:nvPr/>
        </p:nvSpPr>
        <p:spPr>
          <a:xfrm>
            <a:off x="6137754" y="3832964"/>
            <a:ext cx="6054246"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Do confounders lead to selection bias?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Have we controlled for selection bias in our sample or experiment?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Are “treatments” uniform? Or being experienced in the same way?</a:t>
            </a:r>
          </a:p>
        </p:txBody>
      </p:sp>
    </p:spTree>
    <p:extLst>
      <p:ext uri="{BB962C8B-B14F-4D97-AF65-F5344CB8AC3E}">
        <p14:creationId xmlns:p14="http://schemas.microsoft.com/office/powerpoint/2010/main" val="129952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CFFEAE-C7C4-9644-BDE4-7A7E82520C24}"/>
              </a:ext>
            </a:extLst>
          </p:cNvPr>
          <p:cNvSpPr txBox="1"/>
          <p:nvPr/>
        </p:nvSpPr>
        <p:spPr>
          <a:xfrm>
            <a:off x="2100876" y="3807518"/>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B2857731-4340-C847-BA3E-7D063EADB77C}"/>
              </a:ext>
            </a:extLst>
          </p:cNvPr>
          <p:cNvSpPr txBox="1"/>
          <p:nvPr/>
        </p:nvSpPr>
        <p:spPr>
          <a:xfrm>
            <a:off x="3451687" y="5364633"/>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A392B5C6-92FF-3A42-8AA4-998FCD4C6425}"/>
              </a:ext>
            </a:extLst>
          </p:cNvPr>
          <p:cNvSpPr txBox="1"/>
          <p:nvPr/>
        </p:nvSpPr>
        <p:spPr>
          <a:xfrm>
            <a:off x="2015629" y="2092792"/>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D97C525E-5700-9D4B-B1C6-366070D3408E}"/>
              </a:ext>
            </a:extLst>
          </p:cNvPr>
          <p:cNvCxnSpPr>
            <a:stCxn id="8" idx="2"/>
            <a:endCxn id="6" idx="0"/>
          </p:cNvCxnSpPr>
          <p:nvPr/>
        </p:nvCxnSpPr>
        <p:spPr>
          <a:xfrm flipH="1">
            <a:off x="2442380" y="2492902"/>
            <a:ext cx="1" cy="131461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4CE5DC3-0998-1243-80C8-D015572A77EF}"/>
              </a:ext>
            </a:extLst>
          </p:cNvPr>
          <p:cNvCxnSpPr>
            <a:cxnSpLocks/>
            <a:stCxn id="8" idx="2"/>
            <a:endCxn id="11" idx="0"/>
          </p:cNvCxnSpPr>
          <p:nvPr/>
        </p:nvCxnSpPr>
        <p:spPr>
          <a:xfrm>
            <a:off x="2442381" y="2492903"/>
            <a:ext cx="1785257" cy="135122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B565649-FF15-5341-AE47-A3073050C208}"/>
              </a:ext>
            </a:extLst>
          </p:cNvPr>
          <p:cNvSpPr txBox="1"/>
          <p:nvPr/>
        </p:nvSpPr>
        <p:spPr>
          <a:xfrm>
            <a:off x="3881068" y="3844129"/>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42C29B46-1534-E04A-AC79-B448CFFD6003}"/>
              </a:ext>
            </a:extLst>
          </p:cNvPr>
          <p:cNvCxnSpPr>
            <a:cxnSpLocks/>
            <a:stCxn id="6" idx="3"/>
            <a:endCxn id="11" idx="1"/>
          </p:cNvCxnSpPr>
          <p:nvPr/>
        </p:nvCxnSpPr>
        <p:spPr>
          <a:xfrm>
            <a:off x="2783882" y="4007573"/>
            <a:ext cx="1097186" cy="2122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566CD65-D287-5E42-B021-370C05DF8B21}"/>
              </a:ext>
            </a:extLst>
          </p:cNvPr>
          <p:cNvCxnSpPr>
            <a:cxnSpLocks/>
            <a:stCxn id="11" idx="2"/>
            <a:endCxn id="7" idx="0"/>
          </p:cNvCxnSpPr>
          <p:nvPr/>
        </p:nvCxnSpPr>
        <p:spPr>
          <a:xfrm>
            <a:off x="4227637" y="4213461"/>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0" y="0"/>
            <a:ext cx="11244470" cy="1325563"/>
          </a:xfrm>
        </p:spPr>
        <p:txBody>
          <a:bodyPr>
            <a:normAutofit/>
          </a:bodyPr>
          <a:lstStyle/>
          <a:p>
            <a:r>
              <a:rPr lang="en-US" sz="3600" dirty="0"/>
              <a:t>Using DAGs to Get ATEs for Inference Requires Methods to Remove Bias</a:t>
            </a:r>
          </a:p>
        </p:txBody>
      </p:sp>
      <p:sp>
        <p:nvSpPr>
          <p:cNvPr id="2" name="TextBox 1">
            <a:extLst>
              <a:ext uri="{FF2B5EF4-FFF2-40B4-BE49-F238E27FC236}">
                <a16:creationId xmlns:a16="http://schemas.microsoft.com/office/drawing/2014/main" id="{31272FD8-E5B6-C319-0168-3338C518DB88}"/>
              </a:ext>
            </a:extLst>
          </p:cNvPr>
          <p:cNvSpPr txBox="1"/>
          <p:nvPr/>
        </p:nvSpPr>
        <p:spPr>
          <a:xfrm>
            <a:off x="5524629" y="1225689"/>
            <a:ext cx="6009861" cy="5262979"/>
          </a:xfrm>
          <a:prstGeom prst="rect">
            <a:avLst/>
          </a:prstGeom>
          <a:noFill/>
        </p:spPr>
        <p:txBody>
          <a:bodyPr wrap="square" rtlCol="0">
            <a:spAutoFit/>
          </a:bodyPr>
          <a:lstStyle/>
          <a:p>
            <a:r>
              <a:rPr lang="en-US" sz="2400" dirty="0"/>
              <a:t>Difference in means = ATE +</a:t>
            </a:r>
          </a:p>
          <a:p>
            <a:r>
              <a:rPr lang="en-US" sz="2400" dirty="0"/>
              <a:t>	Selection Bias +</a:t>
            </a:r>
          </a:p>
          <a:p>
            <a:r>
              <a:rPr lang="en-US" sz="2400" dirty="0"/>
              <a:t>	Treatment Heterogeneity Bias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Our job is to remove bias so Difference in Means = ATE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a:t>Experiments</a:t>
            </a:r>
            <a:r>
              <a:rPr lang="en-US" sz="2400" dirty="0"/>
              <a:t> let us remove selection and heterogeneity bias by removing drivers of bias</a:t>
            </a:r>
          </a:p>
          <a:p>
            <a:pPr marL="285750" indent="-285750">
              <a:buFont typeface="Arial" panose="020B0604020202020204" pitchFamily="34" charset="0"/>
              <a:buChar char="•"/>
            </a:pPr>
            <a:endParaRPr lang="en-US" sz="2400" b="1" dirty="0"/>
          </a:p>
          <a:p>
            <a:pPr marL="285750" indent="-285750">
              <a:buFont typeface="Arial" panose="020B0604020202020204" pitchFamily="34" charset="0"/>
              <a:buChar char="•"/>
            </a:pPr>
            <a:r>
              <a:rPr lang="en-US" sz="2400" b="1" dirty="0"/>
              <a:t>Observational studies </a:t>
            </a:r>
            <a:r>
              <a:rPr lang="en-US" sz="2400" dirty="0"/>
              <a:t>let us remove bias via carefully constructed models based on DAGS</a:t>
            </a:r>
          </a:p>
          <a:p>
            <a:pPr marL="742950" lvl="1" indent="-285750">
              <a:buFont typeface="Arial" panose="020B0604020202020204" pitchFamily="34" charset="0"/>
              <a:buChar char="•"/>
            </a:pPr>
            <a:r>
              <a:rPr lang="en-US" sz="2400" dirty="0"/>
              <a:t>We can even include interactions!</a:t>
            </a:r>
          </a:p>
        </p:txBody>
      </p:sp>
    </p:spTree>
    <p:extLst>
      <p:ext uri="{BB962C8B-B14F-4D97-AF65-F5344CB8AC3E}">
        <p14:creationId xmlns:p14="http://schemas.microsoft.com/office/powerpoint/2010/main" val="259543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bldLvl="2"/>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CFFEAE-C7C4-9644-BDE4-7A7E82520C24}"/>
              </a:ext>
            </a:extLst>
          </p:cNvPr>
          <p:cNvSpPr txBox="1"/>
          <p:nvPr/>
        </p:nvSpPr>
        <p:spPr>
          <a:xfrm>
            <a:off x="2100876" y="3807518"/>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B2857731-4340-C847-BA3E-7D063EADB77C}"/>
              </a:ext>
            </a:extLst>
          </p:cNvPr>
          <p:cNvSpPr txBox="1"/>
          <p:nvPr/>
        </p:nvSpPr>
        <p:spPr>
          <a:xfrm>
            <a:off x="3451687" y="5364633"/>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A392B5C6-92FF-3A42-8AA4-998FCD4C6425}"/>
              </a:ext>
            </a:extLst>
          </p:cNvPr>
          <p:cNvSpPr txBox="1"/>
          <p:nvPr/>
        </p:nvSpPr>
        <p:spPr>
          <a:xfrm>
            <a:off x="2015629" y="2092792"/>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D97C525E-5700-9D4B-B1C6-366070D3408E}"/>
              </a:ext>
            </a:extLst>
          </p:cNvPr>
          <p:cNvCxnSpPr>
            <a:stCxn id="8" idx="2"/>
            <a:endCxn id="6" idx="0"/>
          </p:cNvCxnSpPr>
          <p:nvPr/>
        </p:nvCxnSpPr>
        <p:spPr>
          <a:xfrm flipH="1">
            <a:off x="2442380" y="2492902"/>
            <a:ext cx="1" cy="131461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4CE5DC3-0998-1243-80C8-D015572A77EF}"/>
              </a:ext>
            </a:extLst>
          </p:cNvPr>
          <p:cNvCxnSpPr>
            <a:cxnSpLocks/>
            <a:stCxn id="8" idx="2"/>
            <a:endCxn id="11" idx="0"/>
          </p:cNvCxnSpPr>
          <p:nvPr/>
        </p:nvCxnSpPr>
        <p:spPr>
          <a:xfrm>
            <a:off x="2442381" y="2492903"/>
            <a:ext cx="1785257" cy="135122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B565649-FF15-5341-AE47-A3073050C208}"/>
              </a:ext>
            </a:extLst>
          </p:cNvPr>
          <p:cNvSpPr txBox="1"/>
          <p:nvPr/>
        </p:nvSpPr>
        <p:spPr>
          <a:xfrm>
            <a:off x="3881068" y="3844129"/>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42C29B46-1534-E04A-AC79-B448CFFD6003}"/>
              </a:ext>
            </a:extLst>
          </p:cNvPr>
          <p:cNvCxnSpPr>
            <a:cxnSpLocks/>
            <a:stCxn id="6" idx="3"/>
            <a:endCxn id="11" idx="1"/>
          </p:cNvCxnSpPr>
          <p:nvPr/>
        </p:nvCxnSpPr>
        <p:spPr>
          <a:xfrm>
            <a:off x="2783882" y="4007573"/>
            <a:ext cx="1097186" cy="2122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566CD65-D287-5E42-B021-370C05DF8B21}"/>
              </a:ext>
            </a:extLst>
          </p:cNvPr>
          <p:cNvCxnSpPr>
            <a:cxnSpLocks/>
            <a:stCxn id="11" idx="2"/>
            <a:endCxn id="7" idx="0"/>
          </p:cNvCxnSpPr>
          <p:nvPr/>
        </p:nvCxnSpPr>
        <p:spPr>
          <a:xfrm>
            <a:off x="4227637" y="4213461"/>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119269" y="115917"/>
            <a:ext cx="11244470" cy="1325563"/>
          </a:xfrm>
        </p:spPr>
        <p:txBody>
          <a:bodyPr/>
          <a:lstStyle/>
          <a:p>
            <a:r>
              <a:rPr lang="en-US" dirty="0"/>
              <a:t>DAGS + Counterfactuals = Clear Inference</a:t>
            </a:r>
          </a:p>
        </p:txBody>
      </p:sp>
      <p:sp>
        <p:nvSpPr>
          <p:cNvPr id="2" name="TextBox 1">
            <a:extLst>
              <a:ext uri="{FF2B5EF4-FFF2-40B4-BE49-F238E27FC236}">
                <a16:creationId xmlns:a16="http://schemas.microsoft.com/office/drawing/2014/main" id="{31272FD8-E5B6-C319-0168-3338C518DB88}"/>
              </a:ext>
            </a:extLst>
          </p:cNvPr>
          <p:cNvSpPr txBox="1"/>
          <p:nvPr/>
        </p:nvSpPr>
        <p:spPr>
          <a:xfrm>
            <a:off x="5671391" y="1948313"/>
            <a:ext cx="6009861"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a:t>With a DAG, we can see potential sources of bias</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We can use counterfactual thinking here to understand how changing waves should cascade through the system</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In practice, we can see what variables might obscure our counterfactual inferences</a:t>
            </a:r>
          </a:p>
        </p:txBody>
      </p:sp>
    </p:spTree>
    <p:extLst>
      <p:ext uri="{BB962C8B-B14F-4D97-AF65-F5344CB8AC3E}">
        <p14:creationId xmlns:p14="http://schemas.microsoft.com/office/powerpoint/2010/main" val="95916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0225F-A57D-CC2C-6FB3-E40B535C6380}"/>
              </a:ext>
            </a:extLst>
          </p:cNvPr>
          <p:cNvSpPr>
            <a:spLocks noGrp="1"/>
          </p:cNvSpPr>
          <p:nvPr>
            <p:ph type="title"/>
          </p:nvPr>
        </p:nvSpPr>
        <p:spPr>
          <a:xfrm>
            <a:off x="838200" y="2217676"/>
            <a:ext cx="10515600" cy="1325563"/>
          </a:xfrm>
        </p:spPr>
        <p:txBody>
          <a:bodyPr/>
          <a:lstStyle/>
          <a:p>
            <a:r>
              <a:rPr lang="en-US" dirty="0"/>
              <a:t>What do you need to control for to have valid counterfactual inference?</a:t>
            </a:r>
          </a:p>
        </p:txBody>
      </p:sp>
    </p:spTree>
    <p:extLst>
      <p:ext uri="{BB962C8B-B14F-4D97-AF65-F5344CB8AC3E}">
        <p14:creationId xmlns:p14="http://schemas.microsoft.com/office/powerpoint/2010/main" val="21559560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9784D-CE29-3A41-90D0-996C12CC9FA0}"/>
              </a:ext>
            </a:extLst>
          </p:cNvPr>
          <p:cNvSpPr>
            <a:spLocks noGrp="1"/>
          </p:cNvSpPr>
          <p:nvPr>
            <p:ph type="title"/>
          </p:nvPr>
        </p:nvSpPr>
        <p:spPr>
          <a:xfrm>
            <a:off x="0" y="147321"/>
            <a:ext cx="10515600" cy="1325563"/>
          </a:xfrm>
        </p:spPr>
        <p:txBody>
          <a:bodyPr/>
          <a:lstStyle/>
          <a:p>
            <a:r>
              <a:rPr lang="en-US" dirty="0"/>
              <a:t>Boxes and Arrows, Oh My!	</a:t>
            </a:r>
          </a:p>
        </p:txBody>
      </p:sp>
      <p:sp>
        <p:nvSpPr>
          <p:cNvPr id="3" name="Content Placeholder 2">
            <a:extLst>
              <a:ext uri="{FF2B5EF4-FFF2-40B4-BE49-F238E27FC236}">
                <a16:creationId xmlns:a16="http://schemas.microsoft.com/office/drawing/2014/main" id="{4C3626EB-CD16-C248-BC31-A9EE8B59A3E0}"/>
              </a:ext>
            </a:extLst>
          </p:cNvPr>
          <p:cNvSpPr>
            <a:spLocks noGrp="1"/>
          </p:cNvSpPr>
          <p:nvPr>
            <p:ph idx="1"/>
          </p:nvPr>
        </p:nvSpPr>
        <p:spPr>
          <a:xfrm>
            <a:off x="0" y="1814195"/>
            <a:ext cx="6442710" cy="4351338"/>
          </a:xfrm>
        </p:spPr>
        <p:txBody>
          <a:bodyPr>
            <a:normAutofit fontScale="92500" lnSpcReduction="20000"/>
          </a:bodyPr>
          <a:lstStyle/>
          <a:p>
            <a:r>
              <a:rPr lang="en-US" dirty="0"/>
              <a:t>Causal Diagrams let you be specific about cause and effect in a system</a:t>
            </a:r>
          </a:p>
          <a:p>
            <a:endParaRPr lang="en-US" dirty="0"/>
          </a:p>
          <a:p>
            <a:r>
              <a:rPr lang="en-US" dirty="0"/>
              <a:t>We can incorporate many aspects of our knowledge into Causal Diagrams</a:t>
            </a:r>
          </a:p>
          <a:p>
            <a:endParaRPr lang="en-US" dirty="0"/>
          </a:p>
          <a:p>
            <a:r>
              <a:rPr lang="en-US" dirty="0"/>
              <a:t>Causal Diagrams illuminate potential confounders to watch out for via Back-Door effects</a:t>
            </a:r>
          </a:p>
          <a:p>
            <a:endParaRPr lang="en-US" dirty="0"/>
          </a:p>
          <a:p>
            <a:r>
              <a:rPr lang="en-US" dirty="0"/>
              <a:t>Causal diagrams let us design effective experiments and observational studies</a:t>
            </a:r>
          </a:p>
        </p:txBody>
      </p:sp>
      <p:pic>
        <p:nvPicPr>
          <p:cNvPr id="4" name="Picture 3">
            <a:extLst>
              <a:ext uri="{FF2B5EF4-FFF2-40B4-BE49-F238E27FC236}">
                <a16:creationId xmlns:a16="http://schemas.microsoft.com/office/drawing/2014/main" id="{D99A0C42-5CC6-8557-191E-86338B808027}"/>
              </a:ext>
            </a:extLst>
          </p:cNvPr>
          <p:cNvPicPr>
            <a:picLocks noChangeAspect="1"/>
          </p:cNvPicPr>
          <p:nvPr/>
        </p:nvPicPr>
        <p:blipFill>
          <a:blip r:embed="rId2"/>
          <a:stretch>
            <a:fillRect/>
          </a:stretch>
        </p:blipFill>
        <p:spPr>
          <a:xfrm>
            <a:off x="6442710" y="1472884"/>
            <a:ext cx="5589073" cy="4841239"/>
          </a:xfrm>
          <a:prstGeom prst="rect">
            <a:avLst/>
          </a:prstGeom>
        </p:spPr>
      </p:pic>
    </p:spTree>
    <p:extLst>
      <p:ext uri="{BB962C8B-B14F-4D97-AF65-F5344CB8AC3E}">
        <p14:creationId xmlns:p14="http://schemas.microsoft.com/office/powerpoint/2010/main" val="2237601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A79F8E-2FBD-1675-596C-DD8F0C3B80B0}"/>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E755B5CA-2D08-D3FA-C667-3B25571CBA83}"/>
              </a:ext>
            </a:extLst>
          </p:cNvPr>
          <p:cNvSpPr txBox="1"/>
          <p:nvPr/>
        </p:nvSpPr>
        <p:spPr>
          <a:xfrm>
            <a:off x="4781446" y="3594576"/>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3666D084-6A44-D452-C921-0CBCF2F114F8}"/>
              </a:ext>
            </a:extLst>
          </p:cNvPr>
          <p:cNvSpPr txBox="1"/>
          <p:nvPr/>
        </p:nvSpPr>
        <p:spPr>
          <a:xfrm>
            <a:off x="6132257" y="5151691"/>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08F3A7C7-93BC-BF3F-BA35-E56689040736}"/>
              </a:ext>
            </a:extLst>
          </p:cNvPr>
          <p:cNvSpPr txBox="1"/>
          <p:nvPr/>
        </p:nvSpPr>
        <p:spPr>
          <a:xfrm>
            <a:off x="4692031" y="1879850"/>
            <a:ext cx="861839" cy="707886"/>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a:t>
            </a:r>
          </a:p>
          <a:p>
            <a:pPr algn="ctr"/>
            <a:r>
              <a:rPr lang="en-US" sz="2000" dirty="0">
                <a:latin typeface="Calibri Light"/>
                <a:cs typeface="Calibri Light"/>
              </a:rPr>
              <a:t>Height</a:t>
            </a:r>
          </a:p>
        </p:txBody>
      </p:sp>
      <p:cxnSp>
        <p:nvCxnSpPr>
          <p:cNvPr id="9" name="Straight Arrow Connector 8">
            <a:extLst>
              <a:ext uri="{FF2B5EF4-FFF2-40B4-BE49-F238E27FC236}">
                <a16:creationId xmlns:a16="http://schemas.microsoft.com/office/drawing/2014/main" id="{203E4097-E095-294A-7E02-E41B91C1C580}"/>
              </a:ext>
            </a:extLst>
          </p:cNvPr>
          <p:cNvCxnSpPr>
            <a:stCxn id="8" idx="2"/>
            <a:endCxn id="6" idx="0"/>
          </p:cNvCxnSpPr>
          <p:nvPr/>
        </p:nvCxnSpPr>
        <p:spPr>
          <a:xfrm flipH="1">
            <a:off x="5122950" y="2587736"/>
            <a:ext cx="1" cy="100684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1FE8181A-B1A2-FAF2-2593-3EAAEB543774}"/>
              </a:ext>
            </a:extLst>
          </p:cNvPr>
          <p:cNvCxnSpPr>
            <a:cxnSpLocks/>
            <a:stCxn id="8" idx="2"/>
            <a:endCxn id="11" idx="0"/>
          </p:cNvCxnSpPr>
          <p:nvPr/>
        </p:nvCxnSpPr>
        <p:spPr>
          <a:xfrm>
            <a:off x="5122951" y="2587736"/>
            <a:ext cx="1785256" cy="104345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9518B56F-282F-E0A9-9EB8-78DFBC925F5B}"/>
              </a:ext>
            </a:extLst>
          </p:cNvPr>
          <p:cNvSpPr txBox="1"/>
          <p:nvPr/>
        </p:nvSpPr>
        <p:spPr>
          <a:xfrm>
            <a:off x="6561638" y="3631187"/>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626CA620-CECE-4A66-1541-8445341A6BE7}"/>
              </a:ext>
            </a:extLst>
          </p:cNvPr>
          <p:cNvCxnSpPr>
            <a:cxnSpLocks/>
            <a:stCxn id="6" idx="3"/>
            <a:endCxn id="11" idx="1"/>
          </p:cNvCxnSpPr>
          <p:nvPr/>
        </p:nvCxnSpPr>
        <p:spPr>
          <a:xfrm>
            <a:off x="5464452" y="3794631"/>
            <a:ext cx="1097186" cy="2122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B4169F2-C2A7-35CE-E664-2B2CB7085FC0}"/>
              </a:ext>
            </a:extLst>
          </p:cNvPr>
          <p:cNvCxnSpPr>
            <a:cxnSpLocks/>
            <a:stCxn id="11" idx="2"/>
            <a:endCxn id="7" idx="0"/>
          </p:cNvCxnSpPr>
          <p:nvPr/>
        </p:nvCxnSpPr>
        <p:spPr>
          <a:xfrm>
            <a:off x="6908207" y="4000519"/>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20BF0AEB-243B-2886-5AB8-2077956CF244}"/>
              </a:ext>
            </a:extLst>
          </p:cNvPr>
          <p:cNvSpPr>
            <a:spLocks noGrp="1"/>
          </p:cNvSpPr>
          <p:nvPr>
            <p:ph type="title"/>
          </p:nvPr>
        </p:nvSpPr>
        <p:spPr>
          <a:xfrm>
            <a:off x="119269" y="115917"/>
            <a:ext cx="11244470" cy="1325563"/>
          </a:xfrm>
        </p:spPr>
        <p:txBody>
          <a:bodyPr/>
          <a:lstStyle/>
          <a:p>
            <a:r>
              <a:rPr lang="en-US" dirty="0"/>
              <a:t>Waves Really Means Two Things</a:t>
            </a:r>
          </a:p>
        </p:txBody>
      </p:sp>
      <p:grpSp>
        <p:nvGrpSpPr>
          <p:cNvPr id="29" name="Group 28">
            <a:extLst>
              <a:ext uri="{FF2B5EF4-FFF2-40B4-BE49-F238E27FC236}">
                <a16:creationId xmlns:a16="http://schemas.microsoft.com/office/drawing/2014/main" id="{FB43397E-90BE-5542-85FC-227EFB329C6A}"/>
              </a:ext>
            </a:extLst>
          </p:cNvPr>
          <p:cNvGrpSpPr/>
          <p:nvPr/>
        </p:nvGrpSpPr>
        <p:grpSpPr>
          <a:xfrm>
            <a:off x="7875837" y="4933367"/>
            <a:ext cx="2122153" cy="1236868"/>
            <a:chOff x="6485448" y="5003420"/>
            <a:chExt cx="2122153" cy="1236868"/>
          </a:xfrm>
        </p:grpSpPr>
        <p:sp>
          <p:nvSpPr>
            <p:cNvPr id="30" name="AutoShape 32">
              <a:extLst>
                <a:ext uri="{FF2B5EF4-FFF2-40B4-BE49-F238E27FC236}">
                  <a16:creationId xmlns:a16="http://schemas.microsoft.com/office/drawing/2014/main" id="{A7F47073-2806-EFCF-99AC-8AB4E8FE0F60}"/>
                </a:ext>
              </a:extLst>
            </p:cNvPr>
            <p:cNvSpPr>
              <a:spLocks noChangeArrowheads="1"/>
            </p:cNvSpPr>
            <p:nvPr/>
          </p:nvSpPr>
          <p:spPr bwMode="auto">
            <a:xfrm>
              <a:off x="6802948" y="5737946"/>
              <a:ext cx="533400" cy="457200"/>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33">
              <a:extLst>
                <a:ext uri="{FF2B5EF4-FFF2-40B4-BE49-F238E27FC236}">
                  <a16:creationId xmlns:a16="http://schemas.microsoft.com/office/drawing/2014/main" id="{4DD62118-E21B-2C04-9A40-D65D2F4D5068}"/>
                </a:ext>
              </a:extLst>
            </p:cNvPr>
            <p:cNvSpPr>
              <a:spLocks noChangeArrowheads="1"/>
            </p:cNvSpPr>
            <p:nvPr/>
          </p:nvSpPr>
          <p:spPr bwMode="auto">
            <a:xfrm>
              <a:off x="7693201" y="5478288"/>
              <a:ext cx="914400" cy="762000"/>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 name="Group 141">
              <a:extLst>
                <a:ext uri="{FF2B5EF4-FFF2-40B4-BE49-F238E27FC236}">
                  <a16:creationId xmlns:a16="http://schemas.microsoft.com/office/drawing/2014/main" id="{A505DF9F-A65F-C6FB-E3A4-016A27DFCC69}"/>
                </a:ext>
              </a:extLst>
            </p:cNvPr>
            <p:cNvGrpSpPr>
              <a:grpSpLocks/>
            </p:cNvGrpSpPr>
            <p:nvPr/>
          </p:nvGrpSpPr>
          <p:grpSpPr bwMode="auto">
            <a:xfrm>
              <a:off x="6485448" y="5003420"/>
              <a:ext cx="850900" cy="692150"/>
              <a:chOff x="2304" y="1104"/>
              <a:chExt cx="536" cy="436"/>
            </a:xfrm>
          </p:grpSpPr>
          <p:sp>
            <p:nvSpPr>
              <p:cNvPr id="40" name="AutoShape 133">
                <a:extLst>
                  <a:ext uri="{FF2B5EF4-FFF2-40B4-BE49-F238E27FC236}">
                    <a16:creationId xmlns:a16="http://schemas.microsoft.com/office/drawing/2014/main" id="{0903CDC6-9F53-A9E4-C49D-CB91E267AC87}"/>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 name="Group 105">
                <a:extLst>
                  <a:ext uri="{FF2B5EF4-FFF2-40B4-BE49-F238E27FC236}">
                    <a16:creationId xmlns:a16="http://schemas.microsoft.com/office/drawing/2014/main" id="{746EDEEE-C7EA-1AB1-7BC1-C5BA7B50269F}"/>
                  </a:ext>
                </a:extLst>
              </p:cNvPr>
              <p:cNvGrpSpPr>
                <a:grpSpLocks/>
              </p:cNvGrpSpPr>
              <p:nvPr/>
            </p:nvGrpSpPr>
            <p:grpSpPr bwMode="auto">
              <a:xfrm>
                <a:off x="2488" y="1104"/>
                <a:ext cx="48" cy="144"/>
                <a:chOff x="1200" y="912"/>
                <a:chExt cx="48" cy="144"/>
              </a:xfrm>
            </p:grpSpPr>
            <p:sp>
              <p:nvSpPr>
                <p:cNvPr id="65" name="Oval 106">
                  <a:extLst>
                    <a:ext uri="{FF2B5EF4-FFF2-40B4-BE49-F238E27FC236}">
                      <a16:creationId xmlns:a16="http://schemas.microsoft.com/office/drawing/2014/main" id="{65DFBC19-0F2B-C6E9-3074-4726680C7EAD}"/>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107">
                  <a:extLst>
                    <a:ext uri="{FF2B5EF4-FFF2-40B4-BE49-F238E27FC236}">
                      <a16:creationId xmlns:a16="http://schemas.microsoft.com/office/drawing/2014/main" id="{C1736232-C569-4079-2E72-A5F5CB8D25EA}"/>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 name="Group 108">
                <a:extLst>
                  <a:ext uri="{FF2B5EF4-FFF2-40B4-BE49-F238E27FC236}">
                    <a16:creationId xmlns:a16="http://schemas.microsoft.com/office/drawing/2014/main" id="{5B2CB1BA-E227-34A5-70D8-C0434C89BD0F}"/>
                  </a:ext>
                </a:extLst>
              </p:cNvPr>
              <p:cNvGrpSpPr>
                <a:grpSpLocks/>
              </p:cNvGrpSpPr>
              <p:nvPr/>
            </p:nvGrpSpPr>
            <p:grpSpPr bwMode="auto">
              <a:xfrm>
                <a:off x="2632" y="1104"/>
                <a:ext cx="48" cy="144"/>
                <a:chOff x="1200" y="912"/>
                <a:chExt cx="48" cy="144"/>
              </a:xfrm>
            </p:grpSpPr>
            <p:sp>
              <p:nvSpPr>
                <p:cNvPr id="63" name="Oval 109">
                  <a:extLst>
                    <a:ext uri="{FF2B5EF4-FFF2-40B4-BE49-F238E27FC236}">
                      <a16:creationId xmlns:a16="http://schemas.microsoft.com/office/drawing/2014/main" id="{7DF2789C-A909-01CE-1B62-085307F8A3A7}"/>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110">
                  <a:extLst>
                    <a:ext uri="{FF2B5EF4-FFF2-40B4-BE49-F238E27FC236}">
                      <a16:creationId xmlns:a16="http://schemas.microsoft.com/office/drawing/2014/main" id="{22F4A63C-98A8-F548-41B5-3D51B2E8A28A}"/>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 name="Group 111">
                <a:extLst>
                  <a:ext uri="{FF2B5EF4-FFF2-40B4-BE49-F238E27FC236}">
                    <a16:creationId xmlns:a16="http://schemas.microsoft.com/office/drawing/2014/main" id="{6FEB031E-6D72-B07A-F252-9AEEEB8C2C16}"/>
                  </a:ext>
                </a:extLst>
              </p:cNvPr>
              <p:cNvGrpSpPr>
                <a:grpSpLocks/>
              </p:cNvGrpSpPr>
              <p:nvPr/>
            </p:nvGrpSpPr>
            <p:grpSpPr bwMode="auto">
              <a:xfrm>
                <a:off x="2688" y="1212"/>
                <a:ext cx="152" cy="132"/>
                <a:chOff x="672" y="1020"/>
                <a:chExt cx="152" cy="132"/>
              </a:xfrm>
            </p:grpSpPr>
            <p:sp>
              <p:nvSpPr>
                <p:cNvPr id="58" name="Line 112">
                  <a:extLst>
                    <a:ext uri="{FF2B5EF4-FFF2-40B4-BE49-F238E27FC236}">
                      <a16:creationId xmlns:a16="http://schemas.microsoft.com/office/drawing/2014/main" id="{447E74B1-E65F-281F-71C4-9154EE924FBE}"/>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113">
                  <a:extLst>
                    <a:ext uri="{FF2B5EF4-FFF2-40B4-BE49-F238E27FC236}">
                      <a16:creationId xmlns:a16="http://schemas.microsoft.com/office/drawing/2014/main" id="{9DDA610C-59FA-74F1-C6DC-C473946038D6}"/>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0" name="Group 114">
                  <a:extLst>
                    <a:ext uri="{FF2B5EF4-FFF2-40B4-BE49-F238E27FC236}">
                      <a16:creationId xmlns:a16="http://schemas.microsoft.com/office/drawing/2014/main" id="{867EE802-BC06-6DCE-C910-5213D0930E8A}"/>
                    </a:ext>
                  </a:extLst>
                </p:cNvPr>
                <p:cNvGrpSpPr>
                  <a:grpSpLocks/>
                </p:cNvGrpSpPr>
                <p:nvPr/>
              </p:nvGrpSpPr>
              <p:grpSpPr bwMode="auto">
                <a:xfrm>
                  <a:off x="680" y="1020"/>
                  <a:ext cx="144" cy="96"/>
                  <a:chOff x="680" y="1020"/>
                  <a:chExt cx="144" cy="96"/>
                </a:xfrm>
              </p:grpSpPr>
              <p:sp>
                <p:nvSpPr>
                  <p:cNvPr id="61" name="Line 115">
                    <a:extLst>
                      <a:ext uri="{FF2B5EF4-FFF2-40B4-BE49-F238E27FC236}">
                        <a16:creationId xmlns:a16="http://schemas.microsoft.com/office/drawing/2014/main" id="{E6808BEF-D609-4475-FA4F-2E1AA9B055DC}"/>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116">
                    <a:extLst>
                      <a:ext uri="{FF2B5EF4-FFF2-40B4-BE49-F238E27FC236}">
                        <a16:creationId xmlns:a16="http://schemas.microsoft.com/office/drawing/2014/main" id="{67BD33C4-44BF-873A-4C90-C6B0172F920F}"/>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4" name="Group 121">
                <a:extLst>
                  <a:ext uri="{FF2B5EF4-FFF2-40B4-BE49-F238E27FC236}">
                    <a16:creationId xmlns:a16="http://schemas.microsoft.com/office/drawing/2014/main" id="{F8778ADB-C759-5BD9-9FCA-CAC46D143147}"/>
                  </a:ext>
                </a:extLst>
              </p:cNvPr>
              <p:cNvGrpSpPr>
                <a:grpSpLocks/>
              </p:cNvGrpSpPr>
              <p:nvPr/>
            </p:nvGrpSpPr>
            <p:grpSpPr bwMode="auto">
              <a:xfrm flipH="1">
                <a:off x="2304" y="1212"/>
                <a:ext cx="152" cy="132"/>
                <a:chOff x="672" y="1020"/>
                <a:chExt cx="152" cy="132"/>
              </a:xfrm>
            </p:grpSpPr>
            <p:sp>
              <p:nvSpPr>
                <p:cNvPr id="53" name="Line 122">
                  <a:extLst>
                    <a:ext uri="{FF2B5EF4-FFF2-40B4-BE49-F238E27FC236}">
                      <a16:creationId xmlns:a16="http://schemas.microsoft.com/office/drawing/2014/main" id="{166079A1-3AFB-5512-221A-E541DD9670C4}"/>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123">
                  <a:extLst>
                    <a:ext uri="{FF2B5EF4-FFF2-40B4-BE49-F238E27FC236}">
                      <a16:creationId xmlns:a16="http://schemas.microsoft.com/office/drawing/2014/main" id="{409CEA55-BC5B-A209-B878-71D053B0ABB8}"/>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 name="Group 124">
                  <a:extLst>
                    <a:ext uri="{FF2B5EF4-FFF2-40B4-BE49-F238E27FC236}">
                      <a16:creationId xmlns:a16="http://schemas.microsoft.com/office/drawing/2014/main" id="{28A1A460-3977-8582-A313-AB80DA065B36}"/>
                    </a:ext>
                  </a:extLst>
                </p:cNvPr>
                <p:cNvGrpSpPr>
                  <a:grpSpLocks/>
                </p:cNvGrpSpPr>
                <p:nvPr/>
              </p:nvGrpSpPr>
              <p:grpSpPr bwMode="auto">
                <a:xfrm>
                  <a:off x="680" y="1020"/>
                  <a:ext cx="144" cy="96"/>
                  <a:chOff x="680" y="1020"/>
                  <a:chExt cx="144" cy="96"/>
                </a:xfrm>
              </p:grpSpPr>
              <p:sp>
                <p:nvSpPr>
                  <p:cNvPr id="56" name="Line 125">
                    <a:extLst>
                      <a:ext uri="{FF2B5EF4-FFF2-40B4-BE49-F238E27FC236}">
                        <a16:creationId xmlns:a16="http://schemas.microsoft.com/office/drawing/2014/main" id="{4CBFCA6C-EC30-46CE-5BE9-537C117DDCE3}"/>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26">
                    <a:extLst>
                      <a:ext uri="{FF2B5EF4-FFF2-40B4-BE49-F238E27FC236}">
                        <a16:creationId xmlns:a16="http://schemas.microsoft.com/office/drawing/2014/main" id="{B1FD32EE-C113-C78C-FDBE-62B9CDA14AD5}"/>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5" name="Group 136">
                <a:extLst>
                  <a:ext uri="{FF2B5EF4-FFF2-40B4-BE49-F238E27FC236}">
                    <a16:creationId xmlns:a16="http://schemas.microsoft.com/office/drawing/2014/main" id="{5AC57C12-8256-C645-6B41-B5A566DF5780}"/>
                  </a:ext>
                </a:extLst>
              </p:cNvPr>
              <p:cNvGrpSpPr>
                <a:grpSpLocks/>
              </p:cNvGrpSpPr>
              <p:nvPr/>
            </p:nvGrpSpPr>
            <p:grpSpPr bwMode="auto">
              <a:xfrm>
                <a:off x="2400" y="1300"/>
                <a:ext cx="96" cy="240"/>
                <a:chOff x="2400" y="1296"/>
                <a:chExt cx="96" cy="240"/>
              </a:xfrm>
            </p:grpSpPr>
            <p:sp>
              <p:nvSpPr>
                <p:cNvPr id="50" name="Line 117">
                  <a:extLst>
                    <a:ext uri="{FF2B5EF4-FFF2-40B4-BE49-F238E27FC236}">
                      <a16:creationId xmlns:a16="http://schemas.microsoft.com/office/drawing/2014/main" id="{43CD9805-B5E4-0154-07FD-073FD456B105}"/>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134">
                  <a:extLst>
                    <a:ext uri="{FF2B5EF4-FFF2-40B4-BE49-F238E27FC236}">
                      <a16:creationId xmlns:a16="http://schemas.microsoft.com/office/drawing/2014/main" id="{7F69DE53-BE51-B66B-2894-055ACCCF4901}"/>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135">
                  <a:extLst>
                    <a:ext uri="{FF2B5EF4-FFF2-40B4-BE49-F238E27FC236}">
                      <a16:creationId xmlns:a16="http://schemas.microsoft.com/office/drawing/2014/main" id="{5ED65227-C336-265C-7A7B-48623393E687}"/>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6" name="Group 137">
                <a:extLst>
                  <a:ext uri="{FF2B5EF4-FFF2-40B4-BE49-F238E27FC236}">
                    <a16:creationId xmlns:a16="http://schemas.microsoft.com/office/drawing/2014/main" id="{95C67FE6-1D21-8863-CB25-63E792F92EF3}"/>
                  </a:ext>
                </a:extLst>
              </p:cNvPr>
              <p:cNvGrpSpPr>
                <a:grpSpLocks/>
              </p:cNvGrpSpPr>
              <p:nvPr/>
            </p:nvGrpSpPr>
            <p:grpSpPr bwMode="auto">
              <a:xfrm flipH="1">
                <a:off x="2640" y="1296"/>
                <a:ext cx="96" cy="240"/>
                <a:chOff x="2400" y="1296"/>
                <a:chExt cx="96" cy="240"/>
              </a:xfrm>
            </p:grpSpPr>
            <p:sp>
              <p:nvSpPr>
                <p:cNvPr id="47" name="Line 138">
                  <a:extLst>
                    <a:ext uri="{FF2B5EF4-FFF2-40B4-BE49-F238E27FC236}">
                      <a16:creationId xmlns:a16="http://schemas.microsoft.com/office/drawing/2014/main" id="{93319F6D-A5B4-1095-869C-B6AFAB96A85D}"/>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139">
                  <a:extLst>
                    <a:ext uri="{FF2B5EF4-FFF2-40B4-BE49-F238E27FC236}">
                      <a16:creationId xmlns:a16="http://schemas.microsoft.com/office/drawing/2014/main" id="{63A6333A-64C3-5AAC-1DF2-80877D8A07C1}"/>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40">
                  <a:extLst>
                    <a:ext uri="{FF2B5EF4-FFF2-40B4-BE49-F238E27FC236}">
                      <a16:creationId xmlns:a16="http://schemas.microsoft.com/office/drawing/2014/main" id="{CD3FADAD-CF8C-E51D-45EC-51222AF1360C}"/>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3" name="Group 142">
              <a:extLst>
                <a:ext uri="{FF2B5EF4-FFF2-40B4-BE49-F238E27FC236}">
                  <a16:creationId xmlns:a16="http://schemas.microsoft.com/office/drawing/2014/main" id="{72D6B561-0F9E-0254-8BEA-0C86FC8E5BDF}"/>
                </a:ext>
              </a:extLst>
            </p:cNvPr>
            <p:cNvGrpSpPr>
              <a:grpSpLocks/>
            </p:cNvGrpSpPr>
            <p:nvPr/>
          </p:nvGrpSpPr>
          <p:grpSpPr bwMode="auto">
            <a:xfrm>
              <a:off x="7844451" y="5132007"/>
              <a:ext cx="304800" cy="290513"/>
              <a:chOff x="1776" y="2256"/>
              <a:chExt cx="288" cy="279"/>
            </a:xfrm>
          </p:grpSpPr>
          <p:grpSp>
            <p:nvGrpSpPr>
              <p:cNvPr id="34" name="Group 143">
                <a:extLst>
                  <a:ext uri="{FF2B5EF4-FFF2-40B4-BE49-F238E27FC236}">
                    <a16:creationId xmlns:a16="http://schemas.microsoft.com/office/drawing/2014/main" id="{8EC834D3-1320-4465-D9E4-19173ABE5517}"/>
                  </a:ext>
                </a:extLst>
              </p:cNvPr>
              <p:cNvGrpSpPr>
                <a:grpSpLocks/>
              </p:cNvGrpSpPr>
              <p:nvPr/>
            </p:nvGrpSpPr>
            <p:grpSpPr bwMode="auto">
              <a:xfrm>
                <a:off x="1824" y="2256"/>
                <a:ext cx="240" cy="279"/>
                <a:chOff x="1392" y="3408"/>
                <a:chExt cx="240" cy="279"/>
              </a:xfrm>
            </p:grpSpPr>
            <p:sp>
              <p:nvSpPr>
                <p:cNvPr id="37" name="Line 144">
                  <a:extLst>
                    <a:ext uri="{FF2B5EF4-FFF2-40B4-BE49-F238E27FC236}">
                      <a16:creationId xmlns:a16="http://schemas.microsoft.com/office/drawing/2014/main" id="{33FA196C-6A47-D206-1E43-5E1D01F00B77}"/>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Arc 145">
                  <a:extLst>
                    <a:ext uri="{FF2B5EF4-FFF2-40B4-BE49-F238E27FC236}">
                      <a16:creationId xmlns:a16="http://schemas.microsoft.com/office/drawing/2014/main" id="{2781DE7E-81A2-A901-31F9-A01C1C7C0CEE}"/>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46">
                  <a:extLst>
                    <a:ext uri="{FF2B5EF4-FFF2-40B4-BE49-F238E27FC236}">
                      <a16:creationId xmlns:a16="http://schemas.microsoft.com/office/drawing/2014/main" id="{F7E5FE45-497E-44F3-12A9-F846AB001994}"/>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 name="Arc 147">
                <a:extLst>
                  <a:ext uri="{FF2B5EF4-FFF2-40B4-BE49-F238E27FC236}">
                    <a16:creationId xmlns:a16="http://schemas.microsoft.com/office/drawing/2014/main" id="{440B52C2-0C0E-425A-3502-D929AC10CF19}"/>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Arc 148">
                <a:extLst>
                  <a:ext uri="{FF2B5EF4-FFF2-40B4-BE49-F238E27FC236}">
                    <a16:creationId xmlns:a16="http://schemas.microsoft.com/office/drawing/2014/main" id="{716209B7-909D-F90A-975D-0EF9B5D0DB63}"/>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7" name="Group 66">
            <a:extLst>
              <a:ext uri="{FF2B5EF4-FFF2-40B4-BE49-F238E27FC236}">
                <a16:creationId xmlns:a16="http://schemas.microsoft.com/office/drawing/2014/main" id="{09078BB4-1F87-7F13-B96F-74A98A4C533A}"/>
              </a:ext>
            </a:extLst>
          </p:cNvPr>
          <p:cNvGrpSpPr/>
          <p:nvPr/>
        </p:nvGrpSpPr>
        <p:grpSpPr>
          <a:xfrm>
            <a:off x="2043214" y="1214986"/>
            <a:ext cx="2053157" cy="1559800"/>
            <a:chOff x="6346825" y="146200"/>
            <a:chExt cx="2737542" cy="2079733"/>
          </a:xfrm>
        </p:grpSpPr>
        <p:pic>
          <p:nvPicPr>
            <p:cNvPr id="68" name="Picture 2" descr="sea-waves-wallpaper">
              <a:extLst>
                <a:ext uri="{FF2B5EF4-FFF2-40B4-BE49-F238E27FC236}">
                  <a16:creationId xmlns:a16="http://schemas.microsoft.com/office/drawing/2014/main" id="{A42AF45A-0D7D-C8CA-A8ED-B92AADB5D674}"/>
                </a:ext>
              </a:extLst>
            </p:cNvPr>
            <p:cNvPicPr>
              <a:picLocks noChangeAspect="1" noChangeArrowheads="1"/>
            </p:cNvPicPr>
            <p:nvPr/>
          </p:nvPicPr>
          <p:blipFill>
            <a:blip r:embed="rId2"/>
            <a:srcRect/>
            <a:stretch>
              <a:fillRect/>
            </a:stretch>
          </p:blipFill>
          <p:spPr bwMode="auto">
            <a:xfrm>
              <a:off x="6346825" y="146201"/>
              <a:ext cx="1283771" cy="963666"/>
            </a:xfrm>
            <a:prstGeom prst="rect">
              <a:avLst/>
            </a:prstGeom>
            <a:noFill/>
          </p:spPr>
        </p:pic>
        <p:pic>
          <p:nvPicPr>
            <p:cNvPr id="69" name="Picture 2" descr="sea-waves-wallpaper">
              <a:extLst>
                <a:ext uri="{FF2B5EF4-FFF2-40B4-BE49-F238E27FC236}">
                  <a16:creationId xmlns:a16="http://schemas.microsoft.com/office/drawing/2014/main" id="{2D97C5EB-0878-F9DF-34E2-4FAD434B47E8}"/>
                </a:ext>
              </a:extLst>
            </p:cNvPr>
            <p:cNvPicPr>
              <a:picLocks noChangeAspect="1" noChangeArrowheads="1"/>
            </p:cNvPicPr>
            <p:nvPr/>
          </p:nvPicPr>
          <p:blipFill>
            <a:blip r:embed="rId2"/>
            <a:srcRect/>
            <a:stretch>
              <a:fillRect/>
            </a:stretch>
          </p:blipFill>
          <p:spPr bwMode="auto">
            <a:xfrm>
              <a:off x="7800596" y="146200"/>
              <a:ext cx="1283771" cy="963666"/>
            </a:xfrm>
            <a:prstGeom prst="rect">
              <a:avLst/>
            </a:prstGeom>
            <a:noFill/>
          </p:spPr>
        </p:pic>
        <p:pic>
          <p:nvPicPr>
            <p:cNvPr id="70" name="Picture 2" descr="sea-waves-wallpaper">
              <a:extLst>
                <a:ext uri="{FF2B5EF4-FFF2-40B4-BE49-F238E27FC236}">
                  <a16:creationId xmlns:a16="http://schemas.microsoft.com/office/drawing/2014/main" id="{E0653B59-AE89-A8D8-B572-D99DAFC88784}"/>
                </a:ext>
              </a:extLst>
            </p:cNvPr>
            <p:cNvPicPr>
              <a:picLocks noChangeAspect="1" noChangeArrowheads="1"/>
            </p:cNvPicPr>
            <p:nvPr/>
          </p:nvPicPr>
          <p:blipFill>
            <a:blip r:embed="rId2"/>
            <a:srcRect/>
            <a:stretch>
              <a:fillRect/>
            </a:stretch>
          </p:blipFill>
          <p:spPr bwMode="auto">
            <a:xfrm>
              <a:off x="6346825" y="1262267"/>
              <a:ext cx="1283771" cy="963666"/>
            </a:xfrm>
            <a:prstGeom prst="rect">
              <a:avLst/>
            </a:prstGeom>
            <a:noFill/>
          </p:spPr>
        </p:pic>
        <p:pic>
          <p:nvPicPr>
            <p:cNvPr id="71" name="Picture 2" descr="sea-waves-wallpaper">
              <a:extLst>
                <a:ext uri="{FF2B5EF4-FFF2-40B4-BE49-F238E27FC236}">
                  <a16:creationId xmlns:a16="http://schemas.microsoft.com/office/drawing/2014/main" id="{C6F220FC-3D23-A27F-FB70-43A4E6D48EBF}"/>
                </a:ext>
              </a:extLst>
            </p:cNvPr>
            <p:cNvPicPr>
              <a:picLocks noChangeAspect="1" noChangeArrowheads="1"/>
            </p:cNvPicPr>
            <p:nvPr/>
          </p:nvPicPr>
          <p:blipFill>
            <a:blip r:embed="rId2"/>
            <a:srcRect/>
            <a:stretch>
              <a:fillRect/>
            </a:stretch>
          </p:blipFill>
          <p:spPr bwMode="auto">
            <a:xfrm>
              <a:off x="7800596" y="1262267"/>
              <a:ext cx="1283771" cy="963666"/>
            </a:xfrm>
            <a:prstGeom prst="rect">
              <a:avLst/>
            </a:prstGeom>
            <a:noFill/>
          </p:spPr>
        </p:pic>
      </p:grpSp>
      <p:sp>
        <p:nvSpPr>
          <p:cNvPr id="2" name="TextBox 1">
            <a:extLst>
              <a:ext uri="{FF2B5EF4-FFF2-40B4-BE49-F238E27FC236}">
                <a16:creationId xmlns:a16="http://schemas.microsoft.com/office/drawing/2014/main" id="{AE3BC9A6-EC14-FF49-A650-0607B0370078}"/>
              </a:ext>
            </a:extLst>
          </p:cNvPr>
          <p:cNvSpPr txBox="1"/>
          <p:nvPr/>
        </p:nvSpPr>
        <p:spPr>
          <a:xfrm>
            <a:off x="6251226" y="1879850"/>
            <a:ext cx="1262910" cy="707886"/>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a:t>
            </a:r>
          </a:p>
          <a:p>
            <a:pPr algn="ctr"/>
            <a:r>
              <a:rPr lang="en-US" sz="2000" dirty="0">
                <a:latin typeface="Calibri Light"/>
                <a:cs typeface="Calibri Light"/>
              </a:rPr>
              <a:t>Frequency</a:t>
            </a:r>
          </a:p>
        </p:txBody>
      </p:sp>
      <p:cxnSp>
        <p:nvCxnSpPr>
          <p:cNvPr id="4" name="Straight Arrow Connector 3">
            <a:extLst>
              <a:ext uri="{FF2B5EF4-FFF2-40B4-BE49-F238E27FC236}">
                <a16:creationId xmlns:a16="http://schemas.microsoft.com/office/drawing/2014/main" id="{530B24B5-F05C-8AE7-05B7-A4C991AE3D4A}"/>
              </a:ext>
            </a:extLst>
          </p:cNvPr>
          <p:cNvCxnSpPr>
            <a:cxnSpLocks/>
            <a:stCxn id="2" idx="2"/>
            <a:endCxn id="6" idx="0"/>
          </p:cNvCxnSpPr>
          <p:nvPr/>
        </p:nvCxnSpPr>
        <p:spPr>
          <a:xfrm flipH="1">
            <a:off x="5122950" y="2587736"/>
            <a:ext cx="1759731" cy="100684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D645CDB4-4220-6816-9A9A-DF41B49EC885}"/>
              </a:ext>
            </a:extLst>
          </p:cNvPr>
          <p:cNvCxnSpPr>
            <a:cxnSpLocks/>
            <a:stCxn id="2" idx="2"/>
            <a:endCxn id="11" idx="0"/>
          </p:cNvCxnSpPr>
          <p:nvPr/>
        </p:nvCxnSpPr>
        <p:spPr>
          <a:xfrm>
            <a:off x="6882681" y="2587736"/>
            <a:ext cx="25526" cy="104345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68711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D5D9FA-6C48-18C1-FE62-3A5C4AE72A70}"/>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37323394-D5CD-3BB2-339C-A97914AF8A0B}"/>
              </a:ext>
            </a:extLst>
          </p:cNvPr>
          <p:cNvSpPr txBox="1"/>
          <p:nvPr/>
        </p:nvSpPr>
        <p:spPr>
          <a:xfrm>
            <a:off x="3667705" y="3631187"/>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5BE917E0-62BD-5970-4067-4A908E3224E3}"/>
              </a:ext>
            </a:extLst>
          </p:cNvPr>
          <p:cNvSpPr txBox="1"/>
          <p:nvPr/>
        </p:nvSpPr>
        <p:spPr>
          <a:xfrm>
            <a:off x="6132257" y="5151691"/>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7D4F5F13-042F-B168-C463-9B141C0B3017}"/>
              </a:ext>
            </a:extLst>
          </p:cNvPr>
          <p:cNvSpPr txBox="1"/>
          <p:nvPr/>
        </p:nvSpPr>
        <p:spPr>
          <a:xfrm>
            <a:off x="4692031" y="1879850"/>
            <a:ext cx="861839" cy="707886"/>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a:t>
            </a:r>
          </a:p>
          <a:p>
            <a:pPr algn="ctr"/>
            <a:r>
              <a:rPr lang="en-US" sz="2000" dirty="0">
                <a:latin typeface="Calibri Light"/>
                <a:cs typeface="Calibri Light"/>
              </a:rPr>
              <a:t>Height</a:t>
            </a:r>
          </a:p>
        </p:txBody>
      </p:sp>
      <p:cxnSp>
        <p:nvCxnSpPr>
          <p:cNvPr id="9" name="Straight Arrow Connector 8">
            <a:extLst>
              <a:ext uri="{FF2B5EF4-FFF2-40B4-BE49-F238E27FC236}">
                <a16:creationId xmlns:a16="http://schemas.microsoft.com/office/drawing/2014/main" id="{F4879B57-8402-8C5E-9EBA-CD12C39112BB}"/>
              </a:ext>
            </a:extLst>
          </p:cNvPr>
          <p:cNvCxnSpPr>
            <a:stCxn id="8" idx="2"/>
            <a:endCxn id="6" idx="0"/>
          </p:cNvCxnSpPr>
          <p:nvPr/>
        </p:nvCxnSpPr>
        <p:spPr>
          <a:xfrm flipH="1">
            <a:off x="4009209" y="2587736"/>
            <a:ext cx="1113742" cy="104345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4DCAA2E0-F1FB-540E-1AAE-E78A34A403D4}"/>
              </a:ext>
            </a:extLst>
          </p:cNvPr>
          <p:cNvCxnSpPr>
            <a:cxnSpLocks/>
            <a:stCxn id="8" idx="2"/>
            <a:endCxn id="11" idx="0"/>
          </p:cNvCxnSpPr>
          <p:nvPr/>
        </p:nvCxnSpPr>
        <p:spPr>
          <a:xfrm>
            <a:off x="5122951" y="2587736"/>
            <a:ext cx="1785256" cy="104345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D9C53FAC-62E1-8575-C547-D91852369CBC}"/>
              </a:ext>
            </a:extLst>
          </p:cNvPr>
          <p:cNvSpPr txBox="1"/>
          <p:nvPr/>
        </p:nvSpPr>
        <p:spPr>
          <a:xfrm>
            <a:off x="6561638" y="3631187"/>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22592975-4B44-96B5-7F7F-6233F43C832F}"/>
              </a:ext>
            </a:extLst>
          </p:cNvPr>
          <p:cNvCxnSpPr>
            <a:cxnSpLocks/>
            <a:stCxn id="6" idx="3"/>
            <a:endCxn id="5" idx="1"/>
          </p:cNvCxnSpPr>
          <p:nvPr/>
        </p:nvCxnSpPr>
        <p:spPr>
          <a:xfrm>
            <a:off x="4350712" y="3831242"/>
            <a:ext cx="812598" cy="156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DC6E205B-1926-3D20-E8B5-614FEC5C3272}"/>
              </a:ext>
            </a:extLst>
          </p:cNvPr>
          <p:cNvCxnSpPr>
            <a:cxnSpLocks/>
            <a:stCxn id="11" idx="2"/>
            <a:endCxn id="7" idx="0"/>
          </p:cNvCxnSpPr>
          <p:nvPr/>
        </p:nvCxnSpPr>
        <p:spPr>
          <a:xfrm>
            <a:off x="6908207" y="4000519"/>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488173C9-7F8B-1226-0C3C-C139C9F2F507}"/>
              </a:ext>
            </a:extLst>
          </p:cNvPr>
          <p:cNvSpPr>
            <a:spLocks noGrp="1"/>
          </p:cNvSpPr>
          <p:nvPr>
            <p:ph type="title"/>
          </p:nvPr>
        </p:nvSpPr>
        <p:spPr>
          <a:xfrm>
            <a:off x="119269" y="115917"/>
            <a:ext cx="11244470" cy="1325563"/>
          </a:xfrm>
        </p:spPr>
        <p:txBody>
          <a:bodyPr/>
          <a:lstStyle/>
          <a:p>
            <a:r>
              <a:rPr lang="en-US" dirty="0"/>
              <a:t>The Kelp -&gt; Algae Effect is Light Availability</a:t>
            </a:r>
          </a:p>
        </p:txBody>
      </p:sp>
      <p:grpSp>
        <p:nvGrpSpPr>
          <p:cNvPr id="29" name="Group 28">
            <a:extLst>
              <a:ext uri="{FF2B5EF4-FFF2-40B4-BE49-F238E27FC236}">
                <a16:creationId xmlns:a16="http://schemas.microsoft.com/office/drawing/2014/main" id="{25C54244-C668-BF54-E4E1-DE81F90353E9}"/>
              </a:ext>
            </a:extLst>
          </p:cNvPr>
          <p:cNvGrpSpPr/>
          <p:nvPr/>
        </p:nvGrpSpPr>
        <p:grpSpPr>
          <a:xfrm>
            <a:off x="7875837" y="4933367"/>
            <a:ext cx="2122153" cy="1236868"/>
            <a:chOff x="6485448" y="5003420"/>
            <a:chExt cx="2122153" cy="1236868"/>
          </a:xfrm>
        </p:grpSpPr>
        <p:sp>
          <p:nvSpPr>
            <p:cNvPr id="30" name="AutoShape 32">
              <a:extLst>
                <a:ext uri="{FF2B5EF4-FFF2-40B4-BE49-F238E27FC236}">
                  <a16:creationId xmlns:a16="http://schemas.microsoft.com/office/drawing/2014/main" id="{3A2E600E-D90E-BF01-2AA2-1B6009A06BC9}"/>
                </a:ext>
              </a:extLst>
            </p:cNvPr>
            <p:cNvSpPr>
              <a:spLocks noChangeArrowheads="1"/>
            </p:cNvSpPr>
            <p:nvPr/>
          </p:nvSpPr>
          <p:spPr bwMode="auto">
            <a:xfrm>
              <a:off x="6802948" y="5737946"/>
              <a:ext cx="533400" cy="457200"/>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33">
              <a:extLst>
                <a:ext uri="{FF2B5EF4-FFF2-40B4-BE49-F238E27FC236}">
                  <a16:creationId xmlns:a16="http://schemas.microsoft.com/office/drawing/2014/main" id="{A26BA9F1-94F8-FE83-63C3-C3754655FAB7}"/>
                </a:ext>
              </a:extLst>
            </p:cNvPr>
            <p:cNvSpPr>
              <a:spLocks noChangeArrowheads="1"/>
            </p:cNvSpPr>
            <p:nvPr/>
          </p:nvSpPr>
          <p:spPr bwMode="auto">
            <a:xfrm>
              <a:off x="7693201" y="5478288"/>
              <a:ext cx="914400" cy="762000"/>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 name="Group 141">
              <a:extLst>
                <a:ext uri="{FF2B5EF4-FFF2-40B4-BE49-F238E27FC236}">
                  <a16:creationId xmlns:a16="http://schemas.microsoft.com/office/drawing/2014/main" id="{20CE3A6B-60BC-0751-354C-CCC9231EACB8}"/>
                </a:ext>
              </a:extLst>
            </p:cNvPr>
            <p:cNvGrpSpPr>
              <a:grpSpLocks/>
            </p:cNvGrpSpPr>
            <p:nvPr/>
          </p:nvGrpSpPr>
          <p:grpSpPr bwMode="auto">
            <a:xfrm>
              <a:off x="6485448" y="5003420"/>
              <a:ext cx="850900" cy="692150"/>
              <a:chOff x="2304" y="1104"/>
              <a:chExt cx="536" cy="436"/>
            </a:xfrm>
          </p:grpSpPr>
          <p:sp>
            <p:nvSpPr>
              <p:cNvPr id="40" name="AutoShape 133">
                <a:extLst>
                  <a:ext uri="{FF2B5EF4-FFF2-40B4-BE49-F238E27FC236}">
                    <a16:creationId xmlns:a16="http://schemas.microsoft.com/office/drawing/2014/main" id="{F6B6D93C-093D-B5E6-7AAC-8E5B58B69809}"/>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 name="Group 105">
                <a:extLst>
                  <a:ext uri="{FF2B5EF4-FFF2-40B4-BE49-F238E27FC236}">
                    <a16:creationId xmlns:a16="http://schemas.microsoft.com/office/drawing/2014/main" id="{159FF555-A8C1-8FFF-A4AD-8DDDEDFEA5E9}"/>
                  </a:ext>
                </a:extLst>
              </p:cNvPr>
              <p:cNvGrpSpPr>
                <a:grpSpLocks/>
              </p:cNvGrpSpPr>
              <p:nvPr/>
            </p:nvGrpSpPr>
            <p:grpSpPr bwMode="auto">
              <a:xfrm>
                <a:off x="2488" y="1104"/>
                <a:ext cx="48" cy="144"/>
                <a:chOff x="1200" y="912"/>
                <a:chExt cx="48" cy="144"/>
              </a:xfrm>
            </p:grpSpPr>
            <p:sp>
              <p:nvSpPr>
                <p:cNvPr id="65" name="Oval 106">
                  <a:extLst>
                    <a:ext uri="{FF2B5EF4-FFF2-40B4-BE49-F238E27FC236}">
                      <a16:creationId xmlns:a16="http://schemas.microsoft.com/office/drawing/2014/main" id="{D048C5D2-CC41-35BA-0EDF-975DEA160956}"/>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107">
                  <a:extLst>
                    <a:ext uri="{FF2B5EF4-FFF2-40B4-BE49-F238E27FC236}">
                      <a16:creationId xmlns:a16="http://schemas.microsoft.com/office/drawing/2014/main" id="{16D47436-E86A-40A3-A455-1E413C44C6A2}"/>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 name="Group 108">
                <a:extLst>
                  <a:ext uri="{FF2B5EF4-FFF2-40B4-BE49-F238E27FC236}">
                    <a16:creationId xmlns:a16="http://schemas.microsoft.com/office/drawing/2014/main" id="{B4C32264-B1B2-414C-EC38-BFCCCCAA2717}"/>
                  </a:ext>
                </a:extLst>
              </p:cNvPr>
              <p:cNvGrpSpPr>
                <a:grpSpLocks/>
              </p:cNvGrpSpPr>
              <p:nvPr/>
            </p:nvGrpSpPr>
            <p:grpSpPr bwMode="auto">
              <a:xfrm>
                <a:off x="2632" y="1104"/>
                <a:ext cx="48" cy="144"/>
                <a:chOff x="1200" y="912"/>
                <a:chExt cx="48" cy="144"/>
              </a:xfrm>
            </p:grpSpPr>
            <p:sp>
              <p:nvSpPr>
                <p:cNvPr id="63" name="Oval 109">
                  <a:extLst>
                    <a:ext uri="{FF2B5EF4-FFF2-40B4-BE49-F238E27FC236}">
                      <a16:creationId xmlns:a16="http://schemas.microsoft.com/office/drawing/2014/main" id="{700071A9-95E0-A339-D1E5-9B4215F6FEEE}"/>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110">
                  <a:extLst>
                    <a:ext uri="{FF2B5EF4-FFF2-40B4-BE49-F238E27FC236}">
                      <a16:creationId xmlns:a16="http://schemas.microsoft.com/office/drawing/2014/main" id="{D8E2A1C5-6E67-24EE-4BFF-E41861F094F8}"/>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 name="Group 111">
                <a:extLst>
                  <a:ext uri="{FF2B5EF4-FFF2-40B4-BE49-F238E27FC236}">
                    <a16:creationId xmlns:a16="http://schemas.microsoft.com/office/drawing/2014/main" id="{47AC3825-71C1-F74C-4474-5C2953CA5E90}"/>
                  </a:ext>
                </a:extLst>
              </p:cNvPr>
              <p:cNvGrpSpPr>
                <a:grpSpLocks/>
              </p:cNvGrpSpPr>
              <p:nvPr/>
            </p:nvGrpSpPr>
            <p:grpSpPr bwMode="auto">
              <a:xfrm>
                <a:off x="2688" y="1212"/>
                <a:ext cx="152" cy="132"/>
                <a:chOff x="672" y="1020"/>
                <a:chExt cx="152" cy="132"/>
              </a:xfrm>
            </p:grpSpPr>
            <p:sp>
              <p:nvSpPr>
                <p:cNvPr id="58" name="Line 112">
                  <a:extLst>
                    <a:ext uri="{FF2B5EF4-FFF2-40B4-BE49-F238E27FC236}">
                      <a16:creationId xmlns:a16="http://schemas.microsoft.com/office/drawing/2014/main" id="{7B105910-BF14-A4ED-14C2-BC8A8662A12F}"/>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113">
                  <a:extLst>
                    <a:ext uri="{FF2B5EF4-FFF2-40B4-BE49-F238E27FC236}">
                      <a16:creationId xmlns:a16="http://schemas.microsoft.com/office/drawing/2014/main" id="{1413DF77-3441-00C9-62F8-45C1AD6630B0}"/>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0" name="Group 114">
                  <a:extLst>
                    <a:ext uri="{FF2B5EF4-FFF2-40B4-BE49-F238E27FC236}">
                      <a16:creationId xmlns:a16="http://schemas.microsoft.com/office/drawing/2014/main" id="{F14B6B2D-4078-BA1B-F14E-C641206DC97D}"/>
                    </a:ext>
                  </a:extLst>
                </p:cNvPr>
                <p:cNvGrpSpPr>
                  <a:grpSpLocks/>
                </p:cNvGrpSpPr>
                <p:nvPr/>
              </p:nvGrpSpPr>
              <p:grpSpPr bwMode="auto">
                <a:xfrm>
                  <a:off x="680" y="1020"/>
                  <a:ext cx="144" cy="96"/>
                  <a:chOff x="680" y="1020"/>
                  <a:chExt cx="144" cy="96"/>
                </a:xfrm>
              </p:grpSpPr>
              <p:sp>
                <p:nvSpPr>
                  <p:cNvPr id="61" name="Line 115">
                    <a:extLst>
                      <a:ext uri="{FF2B5EF4-FFF2-40B4-BE49-F238E27FC236}">
                        <a16:creationId xmlns:a16="http://schemas.microsoft.com/office/drawing/2014/main" id="{DCD40768-104C-B761-FD40-2D98A49DB6A8}"/>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116">
                    <a:extLst>
                      <a:ext uri="{FF2B5EF4-FFF2-40B4-BE49-F238E27FC236}">
                        <a16:creationId xmlns:a16="http://schemas.microsoft.com/office/drawing/2014/main" id="{95B45B90-452A-FF8F-00FC-E67F191DFA37}"/>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4" name="Group 121">
                <a:extLst>
                  <a:ext uri="{FF2B5EF4-FFF2-40B4-BE49-F238E27FC236}">
                    <a16:creationId xmlns:a16="http://schemas.microsoft.com/office/drawing/2014/main" id="{F78A5823-E37B-82A1-BC25-7127F08E68BC}"/>
                  </a:ext>
                </a:extLst>
              </p:cNvPr>
              <p:cNvGrpSpPr>
                <a:grpSpLocks/>
              </p:cNvGrpSpPr>
              <p:nvPr/>
            </p:nvGrpSpPr>
            <p:grpSpPr bwMode="auto">
              <a:xfrm flipH="1">
                <a:off x="2304" y="1212"/>
                <a:ext cx="152" cy="132"/>
                <a:chOff x="672" y="1020"/>
                <a:chExt cx="152" cy="132"/>
              </a:xfrm>
            </p:grpSpPr>
            <p:sp>
              <p:nvSpPr>
                <p:cNvPr id="53" name="Line 122">
                  <a:extLst>
                    <a:ext uri="{FF2B5EF4-FFF2-40B4-BE49-F238E27FC236}">
                      <a16:creationId xmlns:a16="http://schemas.microsoft.com/office/drawing/2014/main" id="{136E9085-6863-5BD9-7F34-AAC9750AB4F1}"/>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123">
                  <a:extLst>
                    <a:ext uri="{FF2B5EF4-FFF2-40B4-BE49-F238E27FC236}">
                      <a16:creationId xmlns:a16="http://schemas.microsoft.com/office/drawing/2014/main" id="{80676C04-32F9-CB07-9BA9-BB787C9BE3F7}"/>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 name="Group 124">
                  <a:extLst>
                    <a:ext uri="{FF2B5EF4-FFF2-40B4-BE49-F238E27FC236}">
                      <a16:creationId xmlns:a16="http://schemas.microsoft.com/office/drawing/2014/main" id="{BA03F9A5-FEF9-A5CE-C1A1-4FE1B01642E0}"/>
                    </a:ext>
                  </a:extLst>
                </p:cNvPr>
                <p:cNvGrpSpPr>
                  <a:grpSpLocks/>
                </p:cNvGrpSpPr>
                <p:nvPr/>
              </p:nvGrpSpPr>
              <p:grpSpPr bwMode="auto">
                <a:xfrm>
                  <a:off x="680" y="1020"/>
                  <a:ext cx="144" cy="96"/>
                  <a:chOff x="680" y="1020"/>
                  <a:chExt cx="144" cy="96"/>
                </a:xfrm>
              </p:grpSpPr>
              <p:sp>
                <p:nvSpPr>
                  <p:cNvPr id="56" name="Line 125">
                    <a:extLst>
                      <a:ext uri="{FF2B5EF4-FFF2-40B4-BE49-F238E27FC236}">
                        <a16:creationId xmlns:a16="http://schemas.microsoft.com/office/drawing/2014/main" id="{35A6A3DF-C25E-01FE-4499-EA53CD88B857}"/>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26">
                    <a:extLst>
                      <a:ext uri="{FF2B5EF4-FFF2-40B4-BE49-F238E27FC236}">
                        <a16:creationId xmlns:a16="http://schemas.microsoft.com/office/drawing/2014/main" id="{A47B127E-AABE-AB72-A071-158A286B0782}"/>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5" name="Group 136">
                <a:extLst>
                  <a:ext uri="{FF2B5EF4-FFF2-40B4-BE49-F238E27FC236}">
                    <a16:creationId xmlns:a16="http://schemas.microsoft.com/office/drawing/2014/main" id="{DD179574-0DAC-88F5-2A36-59BB6E668DF6}"/>
                  </a:ext>
                </a:extLst>
              </p:cNvPr>
              <p:cNvGrpSpPr>
                <a:grpSpLocks/>
              </p:cNvGrpSpPr>
              <p:nvPr/>
            </p:nvGrpSpPr>
            <p:grpSpPr bwMode="auto">
              <a:xfrm>
                <a:off x="2400" y="1300"/>
                <a:ext cx="96" cy="240"/>
                <a:chOff x="2400" y="1296"/>
                <a:chExt cx="96" cy="240"/>
              </a:xfrm>
            </p:grpSpPr>
            <p:sp>
              <p:nvSpPr>
                <p:cNvPr id="50" name="Line 117">
                  <a:extLst>
                    <a:ext uri="{FF2B5EF4-FFF2-40B4-BE49-F238E27FC236}">
                      <a16:creationId xmlns:a16="http://schemas.microsoft.com/office/drawing/2014/main" id="{721AD460-92E2-1729-B939-FDFDA520527F}"/>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134">
                  <a:extLst>
                    <a:ext uri="{FF2B5EF4-FFF2-40B4-BE49-F238E27FC236}">
                      <a16:creationId xmlns:a16="http://schemas.microsoft.com/office/drawing/2014/main" id="{95DBBF46-CE19-0649-C54E-DC3E495F729E}"/>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135">
                  <a:extLst>
                    <a:ext uri="{FF2B5EF4-FFF2-40B4-BE49-F238E27FC236}">
                      <a16:creationId xmlns:a16="http://schemas.microsoft.com/office/drawing/2014/main" id="{6ABFBC7F-2910-02BE-6690-8D1C05053C8D}"/>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6" name="Group 137">
                <a:extLst>
                  <a:ext uri="{FF2B5EF4-FFF2-40B4-BE49-F238E27FC236}">
                    <a16:creationId xmlns:a16="http://schemas.microsoft.com/office/drawing/2014/main" id="{9E32783E-41FA-D68D-DC69-1B65235EDBC6}"/>
                  </a:ext>
                </a:extLst>
              </p:cNvPr>
              <p:cNvGrpSpPr>
                <a:grpSpLocks/>
              </p:cNvGrpSpPr>
              <p:nvPr/>
            </p:nvGrpSpPr>
            <p:grpSpPr bwMode="auto">
              <a:xfrm flipH="1">
                <a:off x="2640" y="1296"/>
                <a:ext cx="96" cy="240"/>
                <a:chOff x="2400" y="1296"/>
                <a:chExt cx="96" cy="240"/>
              </a:xfrm>
            </p:grpSpPr>
            <p:sp>
              <p:nvSpPr>
                <p:cNvPr id="47" name="Line 138">
                  <a:extLst>
                    <a:ext uri="{FF2B5EF4-FFF2-40B4-BE49-F238E27FC236}">
                      <a16:creationId xmlns:a16="http://schemas.microsoft.com/office/drawing/2014/main" id="{A96EB399-4BE2-96D9-6495-1BCAB8335DAC}"/>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139">
                  <a:extLst>
                    <a:ext uri="{FF2B5EF4-FFF2-40B4-BE49-F238E27FC236}">
                      <a16:creationId xmlns:a16="http://schemas.microsoft.com/office/drawing/2014/main" id="{3CAB7BB0-D004-152F-AADC-2791EAD4E1CC}"/>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40">
                  <a:extLst>
                    <a:ext uri="{FF2B5EF4-FFF2-40B4-BE49-F238E27FC236}">
                      <a16:creationId xmlns:a16="http://schemas.microsoft.com/office/drawing/2014/main" id="{FD74D4DF-D6B8-7464-C14D-64D68E32534A}"/>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3" name="Group 142">
              <a:extLst>
                <a:ext uri="{FF2B5EF4-FFF2-40B4-BE49-F238E27FC236}">
                  <a16:creationId xmlns:a16="http://schemas.microsoft.com/office/drawing/2014/main" id="{C1DF833B-F66C-C725-6036-CA2B549EFB11}"/>
                </a:ext>
              </a:extLst>
            </p:cNvPr>
            <p:cNvGrpSpPr>
              <a:grpSpLocks/>
            </p:cNvGrpSpPr>
            <p:nvPr/>
          </p:nvGrpSpPr>
          <p:grpSpPr bwMode="auto">
            <a:xfrm>
              <a:off x="7844451" y="5132007"/>
              <a:ext cx="304800" cy="290513"/>
              <a:chOff x="1776" y="2256"/>
              <a:chExt cx="288" cy="279"/>
            </a:xfrm>
          </p:grpSpPr>
          <p:grpSp>
            <p:nvGrpSpPr>
              <p:cNvPr id="34" name="Group 143">
                <a:extLst>
                  <a:ext uri="{FF2B5EF4-FFF2-40B4-BE49-F238E27FC236}">
                    <a16:creationId xmlns:a16="http://schemas.microsoft.com/office/drawing/2014/main" id="{09321950-0124-E53E-0F06-56CAADB14548}"/>
                  </a:ext>
                </a:extLst>
              </p:cNvPr>
              <p:cNvGrpSpPr>
                <a:grpSpLocks/>
              </p:cNvGrpSpPr>
              <p:nvPr/>
            </p:nvGrpSpPr>
            <p:grpSpPr bwMode="auto">
              <a:xfrm>
                <a:off x="1824" y="2256"/>
                <a:ext cx="240" cy="279"/>
                <a:chOff x="1392" y="3408"/>
                <a:chExt cx="240" cy="279"/>
              </a:xfrm>
            </p:grpSpPr>
            <p:sp>
              <p:nvSpPr>
                <p:cNvPr id="37" name="Line 144">
                  <a:extLst>
                    <a:ext uri="{FF2B5EF4-FFF2-40B4-BE49-F238E27FC236}">
                      <a16:creationId xmlns:a16="http://schemas.microsoft.com/office/drawing/2014/main" id="{C8C9A78F-6568-B84F-7918-E1007C02C60A}"/>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Arc 145">
                  <a:extLst>
                    <a:ext uri="{FF2B5EF4-FFF2-40B4-BE49-F238E27FC236}">
                      <a16:creationId xmlns:a16="http://schemas.microsoft.com/office/drawing/2014/main" id="{3AC29913-BCD2-B993-0562-2C2D081A8D42}"/>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46">
                  <a:extLst>
                    <a:ext uri="{FF2B5EF4-FFF2-40B4-BE49-F238E27FC236}">
                      <a16:creationId xmlns:a16="http://schemas.microsoft.com/office/drawing/2014/main" id="{94861511-11CC-ADA3-F9B7-A38598E02237}"/>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 name="Arc 147">
                <a:extLst>
                  <a:ext uri="{FF2B5EF4-FFF2-40B4-BE49-F238E27FC236}">
                    <a16:creationId xmlns:a16="http://schemas.microsoft.com/office/drawing/2014/main" id="{9591734D-E2FD-8318-CD4B-B3F2436EA998}"/>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Arc 148">
                <a:extLst>
                  <a:ext uri="{FF2B5EF4-FFF2-40B4-BE49-F238E27FC236}">
                    <a16:creationId xmlns:a16="http://schemas.microsoft.com/office/drawing/2014/main" id="{2E9EFAE6-6AF7-D83A-7078-D79A7AA323F7}"/>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7" name="Group 66">
            <a:extLst>
              <a:ext uri="{FF2B5EF4-FFF2-40B4-BE49-F238E27FC236}">
                <a16:creationId xmlns:a16="http://schemas.microsoft.com/office/drawing/2014/main" id="{5F8D217C-949D-BC2F-9271-12190AF2436E}"/>
              </a:ext>
            </a:extLst>
          </p:cNvPr>
          <p:cNvGrpSpPr/>
          <p:nvPr/>
        </p:nvGrpSpPr>
        <p:grpSpPr>
          <a:xfrm>
            <a:off x="2043214" y="1214986"/>
            <a:ext cx="2053157" cy="1559800"/>
            <a:chOff x="6346825" y="146200"/>
            <a:chExt cx="2737542" cy="2079733"/>
          </a:xfrm>
        </p:grpSpPr>
        <p:pic>
          <p:nvPicPr>
            <p:cNvPr id="68" name="Picture 2" descr="sea-waves-wallpaper">
              <a:extLst>
                <a:ext uri="{FF2B5EF4-FFF2-40B4-BE49-F238E27FC236}">
                  <a16:creationId xmlns:a16="http://schemas.microsoft.com/office/drawing/2014/main" id="{33E523F3-F987-D804-D54A-C057FE992074}"/>
                </a:ext>
              </a:extLst>
            </p:cNvPr>
            <p:cNvPicPr>
              <a:picLocks noChangeAspect="1" noChangeArrowheads="1"/>
            </p:cNvPicPr>
            <p:nvPr/>
          </p:nvPicPr>
          <p:blipFill>
            <a:blip r:embed="rId2"/>
            <a:srcRect/>
            <a:stretch>
              <a:fillRect/>
            </a:stretch>
          </p:blipFill>
          <p:spPr bwMode="auto">
            <a:xfrm>
              <a:off x="6346825" y="146201"/>
              <a:ext cx="1283771" cy="963666"/>
            </a:xfrm>
            <a:prstGeom prst="rect">
              <a:avLst/>
            </a:prstGeom>
            <a:noFill/>
          </p:spPr>
        </p:pic>
        <p:pic>
          <p:nvPicPr>
            <p:cNvPr id="69" name="Picture 2" descr="sea-waves-wallpaper">
              <a:extLst>
                <a:ext uri="{FF2B5EF4-FFF2-40B4-BE49-F238E27FC236}">
                  <a16:creationId xmlns:a16="http://schemas.microsoft.com/office/drawing/2014/main" id="{E9059F30-B283-A3DC-4234-5682B58CBD89}"/>
                </a:ext>
              </a:extLst>
            </p:cNvPr>
            <p:cNvPicPr>
              <a:picLocks noChangeAspect="1" noChangeArrowheads="1"/>
            </p:cNvPicPr>
            <p:nvPr/>
          </p:nvPicPr>
          <p:blipFill>
            <a:blip r:embed="rId2"/>
            <a:srcRect/>
            <a:stretch>
              <a:fillRect/>
            </a:stretch>
          </p:blipFill>
          <p:spPr bwMode="auto">
            <a:xfrm>
              <a:off x="7800596" y="146200"/>
              <a:ext cx="1283771" cy="963666"/>
            </a:xfrm>
            <a:prstGeom prst="rect">
              <a:avLst/>
            </a:prstGeom>
            <a:noFill/>
          </p:spPr>
        </p:pic>
        <p:pic>
          <p:nvPicPr>
            <p:cNvPr id="70" name="Picture 2" descr="sea-waves-wallpaper">
              <a:extLst>
                <a:ext uri="{FF2B5EF4-FFF2-40B4-BE49-F238E27FC236}">
                  <a16:creationId xmlns:a16="http://schemas.microsoft.com/office/drawing/2014/main" id="{BAE31B11-4D2A-5844-460E-E90700B4D779}"/>
                </a:ext>
              </a:extLst>
            </p:cNvPr>
            <p:cNvPicPr>
              <a:picLocks noChangeAspect="1" noChangeArrowheads="1"/>
            </p:cNvPicPr>
            <p:nvPr/>
          </p:nvPicPr>
          <p:blipFill>
            <a:blip r:embed="rId2"/>
            <a:srcRect/>
            <a:stretch>
              <a:fillRect/>
            </a:stretch>
          </p:blipFill>
          <p:spPr bwMode="auto">
            <a:xfrm>
              <a:off x="6346825" y="1262267"/>
              <a:ext cx="1283771" cy="963666"/>
            </a:xfrm>
            <a:prstGeom prst="rect">
              <a:avLst/>
            </a:prstGeom>
            <a:noFill/>
          </p:spPr>
        </p:pic>
        <p:pic>
          <p:nvPicPr>
            <p:cNvPr id="71" name="Picture 2" descr="sea-waves-wallpaper">
              <a:extLst>
                <a:ext uri="{FF2B5EF4-FFF2-40B4-BE49-F238E27FC236}">
                  <a16:creationId xmlns:a16="http://schemas.microsoft.com/office/drawing/2014/main" id="{A449FD49-C004-9EE0-9062-948A27558B97}"/>
                </a:ext>
              </a:extLst>
            </p:cNvPr>
            <p:cNvPicPr>
              <a:picLocks noChangeAspect="1" noChangeArrowheads="1"/>
            </p:cNvPicPr>
            <p:nvPr/>
          </p:nvPicPr>
          <p:blipFill>
            <a:blip r:embed="rId2"/>
            <a:srcRect/>
            <a:stretch>
              <a:fillRect/>
            </a:stretch>
          </p:blipFill>
          <p:spPr bwMode="auto">
            <a:xfrm>
              <a:off x="7800596" y="1262267"/>
              <a:ext cx="1283771" cy="963666"/>
            </a:xfrm>
            <a:prstGeom prst="rect">
              <a:avLst/>
            </a:prstGeom>
            <a:noFill/>
          </p:spPr>
        </p:pic>
      </p:grpSp>
      <p:sp>
        <p:nvSpPr>
          <p:cNvPr id="2" name="TextBox 1">
            <a:extLst>
              <a:ext uri="{FF2B5EF4-FFF2-40B4-BE49-F238E27FC236}">
                <a16:creationId xmlns:a16="http://schemas.microsoft.com/office/drawing/2014/main" id="{651CDAF7-1992-CCDE-27BA-E0906E2C2419}"/>
              </a:ext>
            </a:extLst>
          </p:cNvPr>
          <p:cNvSpPr txBox="1"/>
          <p:nvPr/>
        </p:nvSpPr>
        <p:spPr>
          <a:xfrm>
            <a:off x="6251226" y="1879850"/>
            <a:ext cx="1262910" cy="707886"/>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a:t>
            </a:r>
          </a:p>
          <a:p>
            <a:pPr algn="ctr"/>
            <a:r>
              <a:rPr lang="en-US" sz="2000" dirty="0">
                <a:latin typeface="Calibri Light"/>
                <a:cs typeface="Calibri Light"/>
              </a:rPr>
              <a:t>Frequency</a:t>
            </a:r>
          </a:p>
        </p:txBody>
      </p:sp>
      <p:cxnSp>
        <p:nvCxnSpPr>
          <p:cNvPr id="4" name="Straight Arrow Connector 3">
            <a:extLst>
              <a:ext uri="{FF2B5EF4-FFF2-40B4-BE49-F238E27FC236}">
                <a16:creationId xmlns:a16="http://schemas.microsoft.com/office/drawing/2014/main" id="{2D4D97B1-933F-1A76-E928-CBDCE572A53E}"/>
              </a:ext>
            </a:extLst>
          </p:cNvPr>
          <p:cNvCxnSpPr>
            <a:cxnSpLocks/>
            <a:stCxn id="2" idx="2"/>
            <a:endCxn id="6" idx="0"/>
          </p:cNvCxnSpPr>
          <p:nvPr/>
        </p:nvCxnSpPr>
        <p:spPr>
          <a:xfrm flipH="1">
            <a:off x="4009209" y="2587736"/>
            <a:ext cx="2873472" cy="104345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690A963D-2C82-3591-99D1-3999D85BDD08}"/>
              </a:ext>
            </a:extLst>
          </p:cNvPr>
          <p:cNvCxnSpPr>
            <a:cxnSpLocks/>
            <a:stCxn id="2" idx="2"/>
            <a:endCxn id="11" idx="0"/>
          </p:cNvCxnSpPr>
          <p:nvPr/>
        </p:nvCxnSpPr>
        <p:spPr>
          <a:xfrm>
            <a:off x="6882681" y="2587736"/>
            <a:ext cx="25526" cy="104345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5" name="TextBox 4">
            <a:extLst>
              <a:ext uri="{FF2B5EF4-FFF2-40B4-BE49-F238E27FC236}">
                <a16:creationId xmlns:a16="http://schemas.microsoft.com/office/drawing/2014/main" id="{499E1CC2-9944-0316-A505-AF8ECAD121EC}"/>
              </a:ext>
            </a:extLst>
          </p:cNvPr>
          <p:cNvSpPr txBox="1"/>
          <p:nvPr/>
        </p:nvSpPr>
        <p:spPr>
          <a:xfrm>
            <a:off x="5163310" y="3632747"/>
            <a:ext cx="741614"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Light </a:t>
            </a:r>
          </a:p>
        </p:txBody>
      </p:sp>
      <p:cxnSp>
        <p:nvCxnSpPr>
          <p:cNvPr id="21" name="Straight Arrow Connector 20">
            <a:extLst>
              <a:ext uri="{FF2B5EF4-FFF2-40B4-BE49-F238E27FC236}">
                <a16:creationId xmlns:a16="http://schemas.microsoft.com/office/drawing/2014/main" id="{F101A64B-841E-A8FD-6488-C05B440F4024}"/>
              </a:ext>
            </a:extLst>
          </p:cNvPr>
          <p:cNvCxnSpPr>
            <a:cxnSpLocks/>
            <a:stCxn id="5" idx="3"/>
            <a:endCxn id="11" idx="1"/>
          </p:cNvCxnSpPr>
          <p:nvPr/>
        </p:nvCxnSpPr>
        <p:spPr>
          <a:xfrm flipV="1">
            <a:off x="5904924" y="3815853"/>
            <a:ext cx="656714" cy="1694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47132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A49AE-A0BF-64AD-DC56-7053FFD7F80F}"/>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5BBC9855-2203-8A3F-1FDF-D74EB87E4E8C}"/>
              </a:ext>
            </a:extLst>
          </p:cNvPr>
          <p:cNvSpPr txBox="1"/>
          <p:nvPr/>
        </p:nvSpPr>
        <p:spPr>
          <a:xfrm>
            <a:off x="3667705" y="3631187"/>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13ABE449-0BF1-50D9-78E6-88107E6A147B}"/>
              </a:ext>
            </a:extLst>
          </p:cNvPr>
          <p:cNvSpPr txBox="1"/>
          <p:nvPr/>
        </p:nvSpPr>
        <p:spPr>
          <a:xfrm>
            <a:off x="6132257" y="5151691"/>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7FA86838-D94B-55CB-1A42-B5D613355027}"/>
              </a:ext>
            </a:extLst>
          </p:cNvPr>
          <p:cNvSpPr txBox="1"/>
          <p:nvPr/>
        </p:nvSpPr>
        <p:spPr>
          <a:xfrm>
            <a:off x="4692031" y="1879850"/>
            <a:ext cx="861839" cy="707886"/>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a:t>
            </a:r>
          </a:p>
          <a:p>
            <a:pPr algn="ctr"/>
            <a:r>
              <a:rPr lang="en-US" sz="2000" dirty="0">
                <a:latin typeface="Calibri Light"/>
                <a:cs typeface="Calibri Light"/>
              </a:rPr>
              <a:t>Height</a:t>
            </a:r>
          </a:p>
        </p:txBody>
      </p:sp>
      <p:cxnSp>
        <p:nvCxnSpPr>
          <p:cNvPr id="9" name="Straight Arrow Connector 8">
            <a:extLst>
              <a:ext uri="{FF2B5EF4-FFF2-40B4-BE49-F238E27FC236}">
                <a16:creationId xmlns:a16="http://schemas.microsoft.com/office/drawing/2014/main" id="{81F404D6-B1C4-0B5F-657F-5B3E7AFE4056}"/>
              </a:ext>
            </a:extLst>
          </p:cNvPr>
          <p:cNvCxnSpPr>
            <a:stCxn id="8" idx="2"/>
            <a:endCxn id="6" idx="0"/>
          </p:cNvCxnSpPr>
          <p:nvPr/>
        </p:nvCxnSpPr>
        <p:spPr>
          <a:xfrm flipH="1">
            <a:off x="4009209" y="2587736"/>
            <a:ext cx="1113742" cy="104345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CFF58DAD-EAC3-DAC6-D477-7D6DEA56D58D}"/>
              </a:ext>
            </a:extLst>
          </p:cNvPr>
          <p:cNvCxnSpPr>
            <a:cxnSpLocks/>
            <a:stCxn id="8" idx="2"/>
            <a:endCxn id="11" idx="0"/>
          </p:cNvCxnSpPr>
          <p:nvPr/>
        </p:nvCxnSpPr>
        <p:spPr>
          <a:xfrm>
            <a:off x="5122951" y="2587736"/>
            <a:ext cx="1785256" cy="104345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85DF5617-C0C5-C751-BDD4-55CCFB0A3BFE}"/>
              </a:ext>
            </a:extLst>
          </p:cNvPr>
          <p:cNvSpPr txBox="1"/>
          <p:nvPr/>
        </p:nvSpPr>
        <p:spPr>
          <a:xfrm>
            <a:off x="6561638" y="3631187"/>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17D7FB32-5848-08A9-3AB8-F89A96CCBAEE}"/>
              </a:ext>
            </a:extLst>
          </p:cNvPr>
          <p:cNvCxnSpPr>
            <a:cxnSpLocks/>
            <a:stCxn id="6" idx="3"/>
            <a:endCxn id="5" idx="1"/>
          </p:cNvCxnSpPr>
          <p:nvPr/>
        </p:nvCxnSpPr>
        <p:spPr>
          <a:xfrm>
            <a:off x="4350712" y="3831242"/>
            <a:ext cx="812598" cy="156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319BBF5-62E2-C547-52AA-FF594E307563}"/>
              </a:ext>
            </a:extLst>
          </p:cNvPr>
          <p:cNvCxnSpPr>
            <a:cxnSpLocks/>
            <a:stCxn id="11" idx="2"/>
            <a:endCxn id="7" idx="0"/>
          </p:cNvCxnSpPr>
          <p:nvPr/>
        </p:nvCxnSpPr>
        <p:spPr>
          <a:xfrm>
            <a:off x="6908207" y="4000519"/>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E51BBE76-CACA-97B7-8BEC-C40C5AD71AE3}"/>
              </a:ext>
            </a:extLst>
          </p:cNvPr>
          <p:cNvSpPr>
            <a:spLocks noGrp="1"/>
          </p:cNvSpPr>
          <p:nvPr>
            <p:ph type="title"/>
          </p:nvPr>
        </p:nvSpPr>
        <p:spPr>
          <a:xfrm>
            <a:off x="119269" y="115917"/>
            <a:ext cx="11244470" cy="1325563"/>
          </a:xfrm>
        </p:spPr>
        <p:txBody>
          <a:bodyPr/>
          <a:lstStyle/>
          <a:p>
            <a:r>
              <a:rPr lang="en-US" dirty="0"/>
              <a:t>What About the Rest of the System?</a:t>
            </a:r>
          </a:p>
        </p:txBody>
      </p:sp>
      <p:grpSp>
        <p:nvGrpSpPr>
          <p:cNvPr id="29" name="Group 28">
            <a:extLst>
              <a:ext uri="{FF2B5EF4-FFF2-40B4-BE49-F238E27FC236}">
                <a16:creationId xmlns:a16="http://schemas.microsoft.com/office/drawing/2014/main" id="{65E3511E-06C5-FB60-C78A-9E97E592244E}"/>
              </a:ext>
            </a:extLst>
          </p:cNvPr>
          <p:cNvGrpSpPr/>
          <p:nvPr/>
        </p:nvGrpSpPr>
        <p:grpSpPr>
          <a:xfrm>
            <a:off x="7875837" y="4933367"/>
            <a:ext cx="2122153" cy="1236868"/>
            <a:chOff x="6485448" y="5003420"/>
            <a:chExt cx="2122153" cy="1236868"/>
          </a:xfrm>
        </p:grpSpPr>
        <p:sp>
          <p:nvSpPr>
            <p:cNvPr id="30" name="AutoShape 32">
              <a:extLst>
                <a:ext uri="{FF2B5EF4-FFF2-40B4-BE49-F238E27FC236}">
                  <a16:creationId xmlns:a16="http://schemas.microsoft.com/office/drawing/2014/main" id="{62251A7C-476F-426D-428B-8DD4BA9371C1}"/>
                </a:ext>
              </a:extLst>
            </p:cNvPr>
            <p:cNvSpPr>
              <a:spLocks noChangeArrowheads="1"/>
            </p:cNvSpPr>
            <p:nvPr/>
          </p:nvSpPr>
          <p:spPr bwMode="auto">
            <a:xfrm>
              <a:off x="6802948" y="5737946"/>
              <a:ext cx="533400" cy="457200"/>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33">
              <a:extLst>
                <a:ext uri="{FF2B5EF4-FFF2-40B4-BE49-F238E27FC236}">
                  <a16:creationId xmlns:a16="http://schemas.microsoft.com/office/drawing/2014/main" id="{D53E4BFA-D080-1FFB-14C6-834C2E5B9A0B}"/>
                </a:ext>
              </a:extLst>
            </p:cNvPr>
            <p:cNvSpPr>
              <a:spLocks noChangeArrowheads="1"/>
            </p:cNvSpPr>
            <p:nvPr/>
          </p:nvSpPr>
          <p:spPr bwMode="auto">
            <a:xfrm>
              <a:off x="7693201" y="5478288"/>
              <a:ext cx="914400" cy="762000"/>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 name="Group 141">
              <a:extLst>
                <a:ext uri="{FF2B5EF4-FFF2-40B4-BE49-F238E27FC236}">
                  <a16:creationId xmlns:a16="http://schemas.microsoft.com/office/drawing/2014/main" id="{5290813C-9D39-460B-6FE5-42BCFEE76830}"/>
                </a:ext>
              </a:extLst>
            </p:cNvPr>
            <p:cNvGrpSpPr>
              <a:grpSpLocks/>
            </p:cNvGrpSpPr>
            <p:nvPr/>
          </p:nvGrpSpPr>
          <p:grpSpPr bwMode="auto">
            <a:xfrm>
              <a:off x="6485448" y="5003420"/>
              <a:ext cx="850900" cy="692150"/>
              <a:chOff x="2304" y="1104"/>
              <a:chExt cx="536" cy="436"/>
            </a:xfrm>
          </p:grpSpPr>
          <p:sp>
            <p:nvSpPr>
              <p:cNvPr id="40" name="AutoShape 133">
                <a:extLst>
                  <a:ext uri="{FF2B5EF4-FFF2-40B4-BE49-F238E27FC236}">
                    <a16:creationId xmlns:a16="http://schemas.microsoft.com/office/drawing/2014/main" id="{442BE872-DE31-F2CD-F27A-391F6F52B84E}"/>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 name="Group 105">
                <a:extLst>
                  <a:ext uri="{FF2B5EF4-FFF2-40B4-BE49-F238E27FC236}">
                    <a16:creationId xmlns:a16="http://schemas.microsoft.com/office/drawing/2014/main" id="{B95857C0-8C26-E9F8-B5AC-3C66CECDF20B}"/>
                  </a:ext>
                </a:extLst>
              </p:cNvPr>
              <p:cNvGrpSpPr>
                <a:grpSpLocks/>
              </p:cNvGrpSpPr>
              <p:nvPr/>
            </p:nvGrpSpPr>
            <p:grpSpPr bwMode="auto">
              <a:xfrm>
                <a:off x="2488" y="1104"/>
                <a:ext cx="48" cy="144"/>
                <a:chOff x="1200" y="912"/>
                <a:chExt cx="48" cy="144"/>
              </a:xfrm>
            </p:grpSpPr>
            <p:sp>
              <p:nvSpPr>
                <p:cNvPr id="65" name="Oval 106">
                  <a:extLst>
                    <a:ext uri="{FF2B5EF4-FFF2-40B4-BE49-F238E27FC236}">
                      <a16:creationId xmlns:a16="http://schemas.microsoft.com/office/drawing/2014/main" id="{192CE9D2-F09A-AA08-2D98-1F3661DE9F16}"/>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107">
                  <a:extLst>
                    <a:ext uri="{FF2B5EF4-FFF2-40B4-BE49-F238E27FC236}">
                      <a16:creationId xmlns:a16="http://schemas.microsoft.com/office/drawing/2014/main" id="{B954F236-1549-D8D3-544F-57951CC5DA38}"/>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 name="Group 108">
                <a:extLst>
                  <a:ext uri="{FF2B5EF4-FFF2-40B4-BE49-F238E27FC236}">
                    <a16:creationId xmlns:a16="http://schemas.microsoft.com/office/drawing/2014/main" id="{47A5879B-B28A-6C60-A9FD-E15AFF45378E}"/>
                  </a:ext>
                </a:extLst>
              </p:cNvPr>
              <p:cNvGrpSpPr>
                <a:grpSpLocks/>
              </p:cNvGrpSpPr>
              <p:nvPr/>
            </p:nvGrpSpPr>
            <p:grpSpPr bwMode="auto">
              <a:xfrm>
                <a:off x="2632" y="1104"/>
                <a:ext cx="48" cy="144"/>
                <a:chOff x="1200" y="912"/>
                <a:chExt cx="48" cy="144"/>
              </a:xfrm>
            </p:grpSpPr>
            <p:sp>
              <p:nvSpPr>
                <p:cNvPr id="63" name="Oval 109">
                  <a:extLst>
                    <a:ext uri="{FF2B5EF4-FFF2-40B4-BE49-F238E27FC236}">
                      <a16:creationId xmlns:a16="http://schemas.microsoft.com/office/drawing/2014/main" id="{D386B945-3D31-B711-A455-52049D9D6084}"/>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110">
                  <a:extLst>
                    <a:ext uri="{FF2B5EF4-FFF2-40B4-BE49-F238E27FC236}">
                      <a16:creationId xmlns:a16="http://schemas.microsoft.com/office/drawing/2014/main" id="{94143D62-0BCE-A56B-A47B-4475E2545FCD}"/>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 name="Group 111">
                <a:extLst>
                  <a:ext uri="{FF2B5EF4-FFF2-40B4-BE49-F238E27FC236}">
                    <a16:creationId xmlns:a16="http://schemas.microsoft.com/office/drawing/2014/main" id="{397E9A7F-1B40-320B-DA7C-523FC27C60A4}"/>
                  </a:ext>
                </a:extLst>
              </p:cNvPr>
              <p:cNvGrpSpPr>
                <a:grpSpLocks/>
              </p:cNvGrpSpPr>
              <p:nvPr/>
            </p:nvGrpSpPr>
            <p:grpSpPr bwMode="auto">
              <a:xfrm>
                <a:off x="2688" y="1212"/>
                <a:ext cx="152" cy="132"/>
                <a:chOff x="672" y="1020"/>
                <a:chExt cx="152" cy="132"/>
              </a:xfrm>
            </p:grpSpPr>
            <p:sp>
              <p:nvSpPr>
                <p:cNvPr id="58" name="Line 112">
                  <a:extLst>
                    <a:ext uri="{FF2B5EF4-FFF2-40B4-BE49-F238E27FC236}">
                      <a16:creationId xmlns:a16="http://schemas.microsoft.com/office/drawing/2014/main" id="{C7EFF8B8-7101-954A-61F7-6DAF764C5D51}"/>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113">
                  <a:extLst>
                    <a:ext uri="{FF2B5EF4-FFF2-40B4-BE49-F238E27FC236}">
                      <a16:creationId xmlns:a16="http://schemas.microsoft.com/office/drawing/2014/main" id="{DFB3FB7C-A99B-DE09-DEED-D4111287A7E0}"/>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0" name="Group 114">
                  <a:extLst>
                    <a:ext uri="{FF2B5EF4-FFF2-40B4-BE49-F238E27FC236}">
                      <a16:creationId xmlns:a16="http://schemas.microsoft.com/office/drawing/2014/main" id="{6B8EF3DB-E02E-7C1F-BB9D-79E8B7CD2B88}"/>
                    </a:ext>
                  </a:extLst>
                </p:cNvPr>
                <p:cNvGrpSpPr>
                  <a:grpSpLocks/>
                </p:cNvGrpSpPr>
                <p:nvPr/>
              </p:nvGrpSpPr>
              <p:grpSpPr bwMode="auto">
                <a:xfrm>
                  <a:off x="680" y="1020"/>
                  <a:ext cx="144" cy="96"/>
                  <a:chOff x="680" y="1020"/>
                  <a:chExt cx="144" cy="96"/>
                </a:xfrm>
              </p:grpSpPr>
              <p:sp>
                <p:nvSpPr>
                  <p:cNvPr id="61" name="Line 115">
                    <a:extLst>
                      <a:ext uri="{FF2B5EF4-FFF2-40B4-BE49-F238E27FC236}">
                        <a16:creationId xmlns:a16="http://schemas.microsoft.com/office/drawing/2014/main" id="{5F8ECC91-A957-175D-A9DB-192BEB165F42}"/>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116">
                    <a:extLst>
                      <a:ext uri="{FF2B5EF4-FFF2-40B4-BE49-F238E27FC236}">
                        <a16:creationId xmlns:a16="http://schemas.microsoft.com/office/drawing/2014/main" id="{B263F838-D56A-834E-466B-5C2209DE4103}"/>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4" name="Group 121">
                <a:extLst>
                  <a:ext uri="{FF2B5EF4-FFF2-40B4-BE49-F238E27FC236}">
                    <a16:creationId xmlns:a16="http://schemas.microsoft.com/office/drawing/2014/main" id="{24ADD5C6-D547-3987-6962-B49007E605F4}"/>
                  </a:ext>
                </a:extLst>
              </p:cNvPr>
              <p:cNvGrpSpPr>
                <a:grpSpLocks/>
              </p:cNvGrpSpPr>
              <p:nvPr/>
            </p:nvGrpSpPr>
            <p:grpSpPr bwMode="auto">
              <a:xfrm flipH="1">
                <a:off x="2304" y="1212"/>
                <a:ext cx="152" cy="132"/>
                <a:chOff x="672" y="1020"/>
                <a:chExt cx="152" cy="132"/>
              </a:xfrm>
            </p:grpSpPr>
            <p:sp>
              <p:nvSpPr>
                <p:cNvPr id="53" name="Line 122">
                  <a:extLst>
                    <a:ext uri="{FF2B5EF4-FFF2-40B4-BE49-F238E27FC236}">
                      <a16:creationId xmlns:a16="http://schemas.microsoft.com/office/drawing/2014/main" id="{DAF7002F-CA5D-E173-9775-2EFA91016C28}"/>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123">
                  <a:extLst>
                    <a:ext uri="{FF2B5EF4-FFF2-40B4-BE49-F238E27FC236}">
                      <a16:creationId xmlns:a16="http://schemas.microsoft.com/office/drawing/2014/main" id="{3C21B2EC-EC56-AE2D-CA87-40EE63C55CFC}"/>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 name="Group 124">
                  <a:extLst>
                    <a:ext uri="{FF2B5EF4-FFF2-40B4-BE49-F238E27FC236}">
                      <a16:creationId xmlns:a16="http://schemas.microsoft.com/office/drawing/2014/main" id="{CFCD311B-174D-399A-AF5C-E029FBF46CEC}"/>
                    </a:ext>
                  </a:extLst>
                </p:cNvPr>
                <p:cNvGrpSpPr>
                  <a:grpSpLocks/>
                </p:cNvGrpSpPr>
                <p:nvPr/>
              </p:nvGrpSpPr>
              <p:grpSpPr bwMode="auto">
                <a:xfrm>
                  <a:off x="680" y="1020"/>
                  <a:ext cx="144" cy="96"/>
                  <a:chOff x="680" y="1020"/>
                  <a:chExt cx="144" cy="96"/>
                </a:xfrm>
              </p:grpSpPr>
              <p:sp>
                <p:nvSpPr>
                  <p:cNvPr id="56" name="Line 125">
                    <a:extLst>
                      <a:ext uri="{FF2B5EF4-FFF2-40B4-BE49-F238E27FC236}">
                        <a16:creationId xmlns:a16="http://schemas.microsoft.com/office/drawing/2014/main" id="{D991C33D-F579-0A51-E3CE-D9F97466DFEB}"/>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26">
                    <a:extLst>
                      <a:ext uri="{FF2B5EF4-FFF2-40B4-BE49-F238E27FC236}">
                        <a16:creationId xmlns:a16="http://schemas.microsoft.com/office/drawing/2014/main" id="{7720CE8F-4B43-3682-E82C-8E7DB6C2C6B1}"/>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5" name="Group 136">
                <a:extLst>
                  <a:ext uri="{FF2B5EF4-FFF2-40B4-BE49-F238E27FC236}">
                    <a16:creationId xmlns:a16="http://schemas.microsoft.com/office/drawing/2014/main" id="{F7702F54-52BA-3D10-D989-F87D35D686D7}"/>
                  </a:ext>
                </a:extLst>
              </p:cNvPr>
              <p:cNvGrpSpPr>
                <a:grpSpLocks/>
              </p:cNvGrpSpPr>
              <p:nvPr/>
            </p:nvGrpSpPr>
            <p:grpSpPr bwMode="auto">
              <a:xfrm>
                <a:off x="2400" y="1300"/>
                <a:ext cx="96" cy="240"/>
                <a:chOff x="2400" y="1296"/>
                <a:chExt cx="96" cy="240"/>
              </a:xfrm>
            </p:grpSpPr>
            <p:sp>
              <p:nvSpPr>
                <p:cNvPr id="50" name="Line 117">
                  <a:extLst>
                    <a:ext uri="{FF2B5EF4-FFF2-40B4-BE49-F238E27FC236}">
                      <a16:creationId xmlns:a16="http://schemas.microsoft.com/office/drawing/2014/main" id="{135333A3-EDEB-3649-36EA-5BDEB6698D20}"/>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134">
                  <a:extLst>
                    <a:ext uri="{FF2B5EF4-FFF2-40B4-BE49-F238E27FC236}">
                      <a16:creationId xmlns:a16="http://schemas.microsoft.com/office/drawing/2014/main" id="{56A9392E-DD8D-C4BD-EEF3-CB2807582726}"/>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135">
                  <a:extLst>
                    <a:ext uri="{FF2B5EF4-FFF2-40B4-BE49-F238E27FC236}">
                      <a16:creationId xmlns:a16="http://schemas.microsoft.com/office/drawing/2014/main" id="{9C0B890C-54A3-F8A9-0E15-C400737E9A91}"/>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6" name="Group 137">
                <a:extLst>
                  <a:ext uri="{FF2B5EF4-FFF2-40B4-BE49-F238E27FC236}">
                    <a16:creationId xmlns:a16="http://schemas.microsoft.com/office/drawing/2014/main" id="{CF1CEBA5-83B2-A331-7E64-88944A0760E8}"/>
                  </a:ext>
                </a:extLst>
              </p:cNvPr>
              <p:cNvGrpSpPr>
                <a:grpSpLocks/>
              </p:cNvGrpSpPr>
              <p:nvPr/>
            </p:nvGrpSpPr>
            <p:grpSpPr bwMode="auto">
              <a:xfrm flipH="1">
                <a:off x="2640" y="1296"/>
                <a:ext cx="96" cy="240"/>
                <a:chOff x="2400" y="1296"/>
                <a:chExt cx="96" cy="240"/>
              </a:xfrm>
            </p:grpSpPr>
            <p:sp>
              <p:nvSpPr>
                <p:cNvPr id="47" name="Line 138">
                  <a:extLst>
                    <a:ext uri="{FF2B5EF4-FFF2-40B4-BE49-F238E27FC236}">
                      <a16:creationId xmlns:a16="http://schemas.microsoft.com/office/drawing/2014/main" id="{8C51AA6D-1306-329D-21C8-20396B723441}"/>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139">
                  <a:extLst>
                    <a:ext uri="{FF2B5EF4-FFF2-40B4-BE49-F238E27FC236}">
                      <a16:creationId xmlns:a16="http://schemas.microsoft.com/office/drawing/2014/main" id="{1232037F-F7EC-C09D-8765-8E3B0415AA9B}"/>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40">
                  <a:extLst>
                    <a:ext uri="{FF2B5EF4-FFF2-40B4-BE49-F238E27FC236}">
                      <a16:creationId xmlns:a16="http://schemas.microsoft.com/office/drawing/2014/main" id="{233FBC32-0FE1-9584-2D30-74D2CA3A0BD4}"/>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3" name="Group 142">
              <a:extLst>
                <a:ext uri="{FF2B5EF4-FFF2-40B4-BE49-F238E27FC236}">
                  <a16:creationId xmlns:a16="http://schemas.microsoft.com/office/drawing/2014/main" id="{2F8143E2-4E36-F39D-CBAB-60F944AC90E4}"/>
                </a:ext>
              </a:extLst>
            </p:cNvPr>
            <p:cNvGrpSpPr>
              <a:grpSpLocks/>
            </p:cNvGrpSpPr>
            <p:nvPr/>
          </p:nvGrpSpPr>
          <p:grpSpPr bwMode="auto">
            <a:xfrm>
              <a:off x="7844451" y="5132007"/>
              <a:ext cx="304800" cy="290513"/>
              <a:chOff x="1776" y="2256"/>
              <a:chExt cx="288" cy="279"/>
            </a:xfrm>
          </p:grpSpPr>
          <p:grpSp>
            <p:nvGrpSpPr>
              <p:cNvPr id="34" name="Group 143">
                <a:extLst>
                  <a:ext uri="{FF2B5EF4-FFF2-40B4-BE49-F238E27FC236}">
                    <a16:creationId xmlns:a16="http://schemas.microsoft.com/office/drawing/2014/main" id="{3A4095B0-569A-87D2-2609-F91F29F01D26}"/>
                  </a:ext>
                </a:extLst>
              </p:cNvPr>
              <p:cNvGrpSpPr>
                <a:grpSpLocks/>
              </p:cNvGrpSpPr>
              <p:nvPr/>
            </p:nvGrpSpPr>
            <p:grpSpPr bwMode="auto">
              <a:xfrm>
                <a:off x="1824" y="2256"/>
                <a:ext cx="240" cy="279"/>
                <a:chOff x="1392" y="3408"/>
                <a:chExt cx="240" cy="279"/>
              </a:xfrm>
            </p:grpSpPr>
            <p:sp>
              <p:nvSpPr>
                <p:cNvPr id="37" name="Line 144">
                  <a:extLst>
                    <a:ext uri="{FF2B5EF4-FFF2-40B4-BE49-F238E27FC236}">
                      <a16:creationId xmlns:a16="http://schemas.microsoft.com/office/drawing/2014/main" id="{99613671-3A41-3D32-F380-EC1DAD34E649}"/>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Arc 145">
                  <a:extLst>
                    <a:ext uri="{FF2B5EF4-FFF2-40B4-BE49-F238E27FC236}">
                      <a16:creationId xmlns:a16="http://schemas.microsoft.com/office/drawing/2014/main" id="{D9DEFB16-2C04-4624-D451-1218FE6DD6DA}"/>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46">
                  <a:extLst>
                    <a:ext uri="{FF2B5EF4-FFF2-40B4-BE49-F238E27FC236}">
                      <a16:creationId xmlns:a16="http://schemas.microsoft.com/office/drawing/2014/main" id="{009AF9FC-0B0C-C2C1-9D0D-D5E287BB5662}"/>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 name="Arc 147">
                <a:extLst>
                  <a:ext uri="{FF2B5EF4-FFF2-40B4-BE49-F238E27FC236}">
                    <a16:creationId xmlns:a16="http://schemas.microsoft.com/office/drawing/2014/main" id="{666266C5-63E0-9A87-53AF-D2B1E0D91873}"/>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Arc 148">
                <a:extLst>
                  <a:ext uri="{FF2B5EF4-FFF2-40B4-BE49-F238E27FC236}">
                    <a16:creationId xmlns:a16="http://schemas.microsoft.com/office/drawing/2014/main" id="{A583635A-3236-8FF5-3E49-4CAFB8938162}"/>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7" name="Group 66">
            <a:extLst>
              <a:ext uri="{FF2B5EF4-FFF2-40B4-BE49-F238E27FC236}">
                <a16:creationId xmlns:a16="http://schemas.microsoft.com/office/drawing/2014/main" id="{2F90306D-EA9C-C3EC-10E2-402D216C25F3}"/>
              </a:ext>
            </a:extLst>
          </p:cNvPr>
          <p:cNvGrpSpPr/>
          <p:nvPr/>
        </p:nvGrpSpPr>
        <p:grpSpPr>
          <a:xfrm>
            <a:off x="2043214" y="1214986"/>
            <a:ext cx="2053157" cy="1559800"/>
            <a:chOff x="6346825" y="146200"/>
            <a:chExt cx="2737542" cy="2079733"/>
          </a:xfrm>
        </p:grpSpPr>
        <p:pic>
          <p:nvPicPr>
            <p:cNvPr id="68" name="Picture 2" descr="sea-waves-wallpaper">
              <a:extLst>
                <a:ext uri="{FF2B5EF4-FFF2-40B4-BE49-F238E27FC236}">
                  <a16:creationId xmlns:a16="http://schemas.microsoft.com/office/drawing/2014/main" id="{0D9B5A7D-C1EA-C398-1977-08CB991B911C}"/>
                </a:ext>
              </a:extLst>
            </p:cNvPr>
            <p:cNvPicPr>
              <a:picLocks noChangeAspect="1" noChangeArrowheads="1"/>
            </p:cNvPicPr>
            <p:nvPr/>
          </p:nvPicPr>
          <p:blipFill>
            <a:blip r:embed="rId2"/>
            <a:srcRect/>
            <a:stretch>
              <a:fillRect/>
            </a:stretch>
          </p:blipFill>
          <p:spPr bwMode="auto">
            <a:xfrm>
              <a:off x="6346825" y="146201"/>
              <a:ext cx="1283771" cy="963666"/>
            </a:xfrm>
            <a:prstGeom prst="rect">
              <a:avLst/>
            </a:prstGeom>
            <a:noFill/>
          </p:spPr>
        </p:pic>
        <p:pic>
          <p:nvPicPr>
            <p:cNvPr id="69" name="Picture 2" descr="sea-waves-wallpaper">
              <a:extLst>
                <a:ext uri="{FF2B5EF4-FFF2-40B4-BE49-F238E27FC236}">
                  <a16:creationId xmlns:a16="http://schemas.microsoft.com/office/drawing/2014/main" id="{30FB3F40-3662-D3AE-BBEF-843EB0CA1A4A}"/>
                </a:ext>
              </a:extLst>
            </p:cNvPr>
            <p:cNvPicPr>
              <a:picLocks noChangeAspect="1" noChangeArrowheads="1"/>
            </p:cNvPicPr>
            <p:nvPr/>
          </p:nvPicPr>
          <p:blipFill>
            <a:blip r:embed="rId2"/>
            <a:srcRect/>
            <a:stretch>
              <a:fillRect/>
            </a:stretch>
          </p:blipFill>
          <p:spPr bwMode="auto">
            <a:xfrm>
              <a:off x="7800596" y="146200"/>
              <a:ext cx="1283771" cy="963666"/>
            </a:xfrm>
            <a:prstGeom prst="rect">
              <a:avLst/>
            </a:prstGeom>
            <a:noFill/>
          </p:spPr>
        </p:pic>
        <p:pic>
          <p:nvPicPr>
            <p:cNvPr id="70" name="Picture 2" descr="sea-waves-wallpaper">
              <a:extLst>
                <a:ext uri="{FF2B5EF4-FFF2-40B4-BE49-F238E27FC236}">
                  <a16:creationId xmlns:a16="http://schemas.microsoft.com/office/drawing/2014/main" id="{0EF38C08-0735-CDE3-7AD7-249794F771A6}"/>
                </a:ext>
              </a:extLst>
            </p:cNvPr>
            <p:cNvPicPr>
              <a:picLocks noChangeAspect="1" noChangeArrowheads="1"/>
            </p:cNvPicPr>
            <p:nvPr/>
          </p:nvPicPr>
          <p:blipFill>
            <a:blip r:embed="rId2"/>
            <a:srcRect/>
            <a:stretch>
              <a:fillRect/>
            </a:stretch>
          </p:blipFill>
          <p:spPr bwMode="auto">
            <a:xfrm>
              <a:off x="6346825" y="1262267"/>
              <a:ext cx="1283771" cy="963666"/>
            </a:xfrm>
            <a:prstGeom prst="rect">
              <a:avLst/>
            </a:prstGeom>
            <a:noFill/>
          </p:spPr>
        </p:pic>
        <p:pic>
          <p:nvPicPr>
            <p:cNvPr id="71" name="Picture 2" descr="sea-waves-wallpaper">
              <a:extLst>
                <a:ext uri="{FF2B5EF4-FFF2-40B4-BE49-F238E27FC236}">
                  <a16:creationId xmlns:a16="http://schemas.microsoft.com/office/drawing/2014/main" id="{5251BCDB-2011-EFCA-0840-8A338B50457B}"/>
                </a:ext>
              </a:extLst>
            </p:cNvPr>
            <p:cNvPicPr>
              <a:picLocks noChangeAspect="1" noChangeArrowheads="1"/>
            </p:cNvPicPr>
            <p:nvPr/>
          </p:nvPicPr>
          <p:blipFill>
            <a:blip r:embed="rId2"/>
            <a:srcRect/>
            <a:stretch>
              <a:fillRect/>
            </a:stretch>
          </p:blipFill>
          <p:spPr bwMode="auto">
            <a:xfrm>
              <a:off x="7800596" y="1262267"/>
              <a:ext cx="1283771" cy="963666"/>
            </a:xfrm>
            <a:prstGeom prst="rect">
              <a:avLst/>
            </a:prstGeom>
            <a:noFill/>
          </p:spPr>
        </p:pic>
      </p:grpSp>
      <p:sp>
        <p:nvSpPr>
          <p:cNvPr id="2" name="TextBox 1">
            <a:extLst>
              <a:ext uri="{FF2B5EF4-FFF2-40B4-BE49-F238E27FC236}">
                <a16:creationId xmlns:a16="http://schemas.microsoft.com/office/drawing/2014/main" id="{809B4A9B-7BCE-5DC6-A272-38914A372336}"/>
              </a:ext>
            </a:extLst>
          </p:cNvPr>
          <p:cNvSpPr txBox="1"/>
          <p:nvPr/>
        </p:nvSpPr>
        <p:spPr>
          <a:xfrm>
            <a:off x="6251226" y="1879850"/>
            <a:ext cx="1262910" cy="707886"/>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a:t>
            </a:r>
          </a:p>
          <a:p>
            <a:pPr algn="ctr"/>
            <a:r>
              <a:rPr lang="en-US" sz="2000" dirty="0">
                <a:latin typeface="Calibri Light"/>
                <a:cs typeface="Calibri Light"/>
              </a:rPr>
              <a:t>Frequency</a:t>
            </a:r>
          </a:p>
        </p:txBody>
      </p:sp>
      <p:cxnSp>
        <p:nvCxnSpPr>
          <p:cNvPr id="4" name="Straight Arrow Connector 3">
            <a:extLst>
              <a:ext uri="{FF2B5EF4-FFF2-40B4-BE49-F238E27FC236}">
                <a16:creationId xmlns:a16="http://schemas.microsoft.com/office/drawing/2014/main" id="{4AD686B9-44A4-2383-4CF6-65FF93920FC3}"/>
              </a:ext>
            </a:extLst>
          </p:cNvPr>
          <p:cNvCxnSpPr>
            <a:cxnSpLocks/>
            <a:stCxn id="2" idx="2"/>
            <a:endCxn id="6" idx="0"/>
          </p:cNvCxnSpPr>
          <p:nvPr/>
        </p:nvCxnSpPr>
        <p:spPr>
          <a:xfrm flipH="1">
            <a:off x="4009209" y="2587736"/>
            <a:ext cx="2873472" cy="104345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8C1BC5D8-D8A6-C720-33C8-C3580A0EE4B1}"/>
              </a:ext>
            </a:extLst>
          </p:cNvPr>
          <p:cNvCxnSpPr>
            <a:cxnSpLocks/>
            <a:stCxn id="2" idx="2"/>
            <a:endCxn id="11" idx="0"/>
          </p:cNvCxnSpPr>
          <p:nvPr/>
        </p:nvCxnSpPr>
        <p:spPr>
          <a:xfrm>
            <a:off x="6882681" y="2587736"/>
            <a:ext cx="25526" cy="104345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5" name="TextBox 4">
            <a:extLst>
              <a:ext uri="{FF2B5EF4-FFF2-40B4-BE49-F238E27FC236}">
                <a16:creationId xmlns:a16="http://schemas.microsoft.com/office/drawing/2014/main" id="{2C9D553A-3E2A-FF1F-30C7-EF7149C1AFFD}"/>
              </a:ext>
            </a:extLst>
          </p:cNvPr>
          <p:cNvSpPr txBox="1"/>
          <p:nvPr/>
        </p:nvSpPr>
        <p:spPr>
          <a:xfrm>
            <a:off x="5163310" y="3632747"/>
            <a:ext cx="741614"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Light </a:t>
            </a:r>
          </a:p>
        </p:txBody>
      </p:sp>
      <p:cxnSp>
        <p:nvCxnSpPr>
          <p:cNvPr id="21" name="Straight Arrow Connector 20">
            <a:extLst>
              <a:ext uri="{FF2B5EF4-FFF2-40B4-BE49-F238E27FC236}">
                <a16:creationId xmlns:a16="http://schemas.microsoft.com/office/drawing/2014/main" id="{2757F91C-7906-A659-2A4C-37292BC2F882}"/>
              </a:ext>
            </a:extLst>
          </p:cNvPr>
          <p:cNvCxnSpPr>
            <a:cxnSpLocks/>
            <a:stCxn id="5" idx="3"/>
            <a:endCxn id="11" idx="1"/>
          </p:cNvCxnSpPr>
          <p:nvPr/>
        </p:nvCxnSpPr>
        <p:spPr>
          <a:xfrm flipV="1">
            <a:off x="5904924" y="3815853"/>
            <a:ext cx="656714" cy="1694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5CF8AB40-959C-4F28-8E7C-8491E9BA3F07}"/>
              </a:ext>
            </a:extLst>
          </p:cNvPr>
          <p:cNvSpPr txBox="1"/>
          <p:nvPr/>
        </p:nvSpPr>
        <p:spPr>
          <a:xfrm>
            <a:off x="3305329" y="5145794"/>
            <a:ext cx="144764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Acidification</a:t>
            </a:r>
          </a:p>
        </p:txBody>
      </p:sp>
      <p:cxnSp>
        <p:nvCxnSpPr>
          <p:cNvPr id="16" name="Straight Arrow Connector 15">
            <a:extLst>
              <a:ext uri="{FF2B5EF4-FFF2-40B4-BE49-F238E27FC236}">
                <a16:creationId xmlns:a16="http://schemas.microsoft.com/office/drawing/2014/main" id="{3BF05DFD-33A3-EDB7-C588-FDC643304577}"/>
              </a:ext>
            </a:extLst>
          </p:cNvPr>
          <p:cNvCxnSpPr>
            <a:cxnSpLocks/>
            <a:stCxn id="14" idx="3"/>
            <a:endCxn id="7" idx="1"/>
          </p:cNvCxnSpPr>
          <p:nvPr/>
        </p:nvCxnSpPr>
        <p:spPr>
          <a:xfrm>
            <a:off x="4752969" y="5345849"/>
            <a:ext cx="1379288" cy="589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47801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65D33-ABCE-B6DC-C07D-3BAEDE407270}"/>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B000FFE0-3FD0-2131-4931-DE4B5D186580}"/>
              </a:ext>
            </a:extLst>
          </p:cNvPr>
          <p:cNvSpPr txBox="1"/>
          <p:nvPr/>
        </p:nvSpPr>
        <p:spPr>
          <a:xfrm>
            <a:off x="3667705" y="3631187"/>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32DFFED4-9716-358B-A91E-C78887A10D3A}"/>
              </a:ext>
            </a:extLst>
          </p:cNvPr>
          <p:cNvSpPr txBox="1"/>
          <p:nvPr/>
        </p:nvSpPr>
        <p:spPr>
          <a:xfrm>
            <a:off x="6132257" y="5151691"/>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E163B8CF-183B-2B95-52F2-98081872D80E}"/>
              </a:ext>
            </a:extLst>
          </p:cNvPr>
          <p:cNvSpPr txBox="1"/>
          <p:nvPr/>
        </p:nvSpPr>
        <p:spPr>
          <a:xfrm>
            <a:off x="4692031" y="1879850"/>
            <a:ext cx="861839" cy="707886"/>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a:t>
            </a:r>
          </a:p>
          <a:p>
            <a:pPr algn="ctr"/>
            <a:r>
              <a:rPr lang="en-US" sz="2000" dirty="0">
                <a:latin typeface="Calibri Light"/>
                <a:cs typeface="Calibri Light"/>
              </a:rPr>
              <a:t>Height</a:t>
            </a:r>
          </a:p>
        </p:txBody>
      </p:sp>
      <p:cxnSp>
        <p:nvCxnSpPr>
          <p:cNvPr id="9" name="Straight Arrow Connector 8">
            <a:extLst>
              <a:ext uri="{FF2B5EF4-FFF2-40B4-BE49-F238E27FC236}">
                <a16:creationId xmlns:a16="http://schemas.microsoft.com/office/drawing/2014/main" id="{B02D2EAB-20CD-9FD4-1FE0-BAC58F4269BC}"/>
              </a:ext>
            </a:extLst>
          </p:cNvPr>
          <p:cNvCxnSpPr>
            <a:stCxn id="8" idx="2"/>
            <a:endCxn id="6" idx="0"/>
          </p:cNvCxnSpPr>
          <p:nvPr/>
        </p:nvCxnSpPr>
        <p:spPr>
          <a:xfrm flipH="1">
            <a:off x="4009209" y="2587736"/>
            <a:ext cx="1113742" cy="104345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DA1822B4-2A3A-2B32-C530-1DCE46AEEB30}"/>
              </a:ext>
            </a:extLst>
          </p:cNvPr>
          <p:cNvCxnSpPr>
            <a:cxnSpLocks/>
            <a:stCxn id="8" idx="2"/>
            <a:endCxn id="11" idx="0"/>
          </p:cNvCxnSpPr>
          <p:nvPr/>
        </p:nvCxnSpPr>
        <p:spPr>
          <a:xfrm>
            <a:off x="5122951" y="2587736"/>
            <a:ext cx="1785256" cy="104345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979F76AD-5F57-866F-66EC-EDA2F11A621A}"/>
              </a:ext>
            </a:extLst>
          </p:cNvPr>
          <p:cNvSpPr txBox="1"/>
          <p:nvPr/>
        </p:nvSpPr>
        <p:spPr>
          <a:xfrm>
            <a:off x="6561638" y="3631187"/>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2044041E-BF0E-4819-ED29-A54C5D6C76D5}"/>
              </a:ext>
            </a:extLst>
          </p:cNvPr>
          <p:cNvCxnSpPr>
            <a:cxnSpLocks/>
            <a:stCxn id="6" idx="3"/>
            <a:endCxn id="5" idx="1"/>
          </p:cNvCxnSpPr>
          <p:nvPr/>
        </p:nvCxnSpPr>
        <p:spPr>
          <a:xfrm>
            <a:off x="4350712" y="3831242"/>
            <a:ext cx="812598" cy="156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72192489-B888-8428-EB16-6E9B5E9C609C}"/>
              </a:ext>
            </a:extLst>
          </p:cNvPr>
          <p:cNvCxnSpPr>
            <a:cxnSpLocks/>
            <a:stCxn id="11" idx="2"/>
            <a:endCxn id="7" idx="0"/>
          </p:cNvCxnSpPr>
          <p:nvPr/>
        </p:nvCxnSpPr>
        <p:spPr>
          <a:xfrm>
            <a:off x="6908207" y="4000519"/>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2FAEAA45-B247-7296-4E49-66807E696DC9}"/>
              </a:ext>
            </a:extLst>
          </p:cNvPr>
          <p:cNvSpPr>
            <a:spLocks noGrp="1"/>
          </p:cNvSpPr>
          <p:nvPr>
            <p:ph type="title"/>
          </p:nvPr>
        </p:nvSpPr>
        <p:spPr>
          <a:xfrm>
            <a:off x="119269" y="115917"/>
            <a:ext cx="11244470" cy="1325563"/>
          </a:xfrm>
        </p:spPr>
        <p:txBody>
          <a:bodyPr/>
          <a:lstStyle/>
          <a:p>
            <a:r>
              <a:rPr lang="en-US" dirty="0"/>
              <a:t>AGH! How do I Simplify This?</a:t>
            </a:r>
          </a:p>
        </p:txBody>
      </p:sp>
      <p:grpSp>
        <p:nvGrpSpPr>
          <p:cNvPr id="29" name="Group 28">
            <a:extLst>
              <a:ext uri="{FF2B5EF4-FFF2-40B4-BE49-F238E27FC236}">
                <a16:creationId xmlns:a16="http://schemas.microsoft.com/office/drawing/2014/main" id="{CE8BDF8E-7E63-3AAB-7D48-06EEF6CAD9AB}"/>
              </a:ext>
            </a:extLst>
          </p:cNvPr>
          <p:cNvGrpSpPr/>
          <p:nvPr/>
        </p:nvGrpSpPr>
        <p:grpSpPr>
          <a:xfrm>
            <a:off x="7875837" y="4933367"/>
            <a:ext cx="2122153" cy="1236868"/>
            <a:chOff x="6485448" y="5003420"/>
            <a:chExt cx="2122153" cy="1236868"/>
          </a:xfrm>
        </p:grpSpPr>
        <p:sp>
          <p:nvSpPr>
            <p:cNvPr id="30" name="AutoShape 32">
              <a:extLst>
                <a:ext uri="{FF2B5EF4-FFF2-40B4-BE49-F238E27FC236}">
                  <a16:creationId xmlns:a16="http://schemas.microsoft.com/office/drawing/2014/main" id="{F64787D5-975A-2A5F-4B4A-F0643C4E2F4F}"/>
                </a:ext>
              </a:extLst>
            </p:cNvPr>
            <p:cNvSpPr>
              <a:spLocks noChangeArrowheads="1"/>
            </p:cNvSpPr>
            <p:nvPr/>
          </p:nvSpPr>
          <p:spPr bwMode="auto">
            <a:xfrm>
              <a:off x="6802948" y="5737946"/>
              <a:ext cx="533400" cy="457200"/>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33">
              <a:extLst>
                <a:ext uri="{FF2B5EF4-FFF2-40B4-BE49-F238E27FC236}">
                  <a16:creationId xmlns:a16="http://schemas.microsoft.com/office/drawing/2014/main" id="{F90FB713-17ED-9A03-68CA-5823E1A53E93}"/>
                </a:ext>
              </a:extLst>
            </p:cNvPr>
            <p:cNvSpPr>
              <a:spLocks noChangeArrowheads="1"/>
            </p:cNvSpPr>
            <p:nvPr/>
          </p:nvSpPr>
          <p:spPr bwMode="auto">
            <a:xfrm>
              <a:off x="7693201" y="5478288"/>
              <a:ext cx="914400" cy="762000"/>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 name="Group 141">
              <a:extLst>
                <a:ext uri="{FF2B5EF4-FFF2-40B4-BE49-F238E27FC236}">
                  <a16:creationId xmlns:a16="http://schemas.microsoft.com/office/drawing/2014/main" id="{9F97FCC9-27A3-E72E-7223-8B6B4C7F1493}"/>
                </a:ext>
              </a:extLst>
            </p:cNvPr>
            <p:cNvGrpSpPr>
              <a:grpSpLocks/>
            </p:cNvGrpSpPr>
            <p:nvPr/>
          </p:nvGrpSpPr>
          <p:grpSpPr bwMode="auto">
            <a:xfrm>
              <a:off x="6485448" y="5003420"/>
              <a:ext cx="850900" cy="692150"/>
              <a:chOff x="2304" y="1104"/>
              <a:chExt cx="536" cy="436"/>
            </a:xfrm>
          </p:grpSpPr>
          <p:sp>
            <p:nvSpPr>
              <p:cNvPr id="40" name="AutoShape 133">
                <a:extLst>
                  <a:ext uri="{FF2B5EF4-FFF2-40B4-BE49-F238E27FC236}">
                    <a16:creationId xmlns:a16="http://schemas.microsoft.com/office/drawing/2014/main" id="{61C56841-4E45-9542-19FE-63A76C025C08}"/>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 name="Group 105">
                <a:extLst>
                  <a:ext uri="{FF2B5EF4-FFF2-40B4-BE49-F238E27FC236}">
                    <a16:creationId xmlns:a16="http://schemas.microsoft.com/office/drawing/2014/main" id="{7649433A-38A9-D0D9-FCF1-38BB84492254}"/>
                  </a:ext>
                </a:extLst>
              </p:cNvPr>
              <p:cNvGrpSpPr>
                <a:grpSpLocks/>
              </p:cNvGrpSpPr>
              <p:nvPr/>
            </p:nvGrpSpPr>
            <p:grpSpPr bwMode="auto">
              <a:xfrm>
                <a:off x="2488" y="1104"/>
                <a:ext cx="48" cy="144"/>
                <a:chOff x="1200" y="912"/>
                <a:chExt cx="48" cy="144"/>
              </a:xfrm>
            </p:grpSpPr>
            <p:sp>
              <p:nvSpPr>
                <p:cNvPr id="65" name="Oval 106">
                  <a:extLst>
                    <a:ext uri="{FF2B5EF4-FFF2-40B4-BE49-F238E27FC236}">
                      <a16:creationId xmlns:a16="http://schemas.microsoft.com/office/drawing/2014/main" id="{5CA8C7EA-4718-71FE-B9B7-5D137F8ECF75}"/>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107">
                  <a:extLst>
                    <a:ext uri="{FF2B5EF4-FFF2-40B4-BE49-F238E27FC236}">
                      <a16:creationId xmlns:a16="http://schemas.microsoft.com/office/drawing/2014/main" id="{37FBDB59-46A3-A739-0EB8-FE89D251607F}"/>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 name="Group 108">
                <a:extLst>
                  <a:ext uri="{FF2B5EF4-FFF2-40B4-BE49-F238E27FC236}">
                    <a16:creationId xmlns:a16="http://schemas.microsoft.com/office/drawing/2014/main" id="{D5558DE1-92F6-B861-1EB4-7F9670C10FC7}"/>
                  </a:ext>
                </a:extLst>
              </p:cNvPr>
              <p:cNvGrpSpPr>
                <a:grpSpLocks/>
              </p:cNvGrpSpPr>
              <p:nvPr/>
            </p:nvGrpSpPr>
            <p:grpSpPr bwMode="auto">
              <a:xfrm>
                <a:off x="2632" y="1104"/>
                <a:ext cx="48" cy="144"/>
                <a:chOff x="1200" y="912"/>
                <a:chExt cx="48" cy="144"/>
              </a:xfrm>
            </p:grpSpPr>
            <p:sp>
              <p:nvSpPr>
                <p:cNvPr id="63" name="Oval 109">
                  <a:extLst>
                    <a:ext uri="{FF2B5EF4-FFF2-40B4-BE49-F238E27FC236}">
                      <a16:creationId xmlns:a16="http://schemas.microsoft.com/office/drawing/2014/main" id="{30867624-E5FA-E50D-F983-408A5BE3C6D4}"/>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110">
                  <a:extLst>
                    <a:ext uri="{FF2B5EF4-FFF2-40B4-BE49-F238E27FC236}">
                      <a16:creationId xmlns:a16="http://schemas.microsoft.com/office/drawing/2014/main" id="{B61ADE17-E109-E8E2-455A-2A83CCB31326}"/>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 name="Group 111">
                <a:extLst>
                  <a:ext uri="{FF2B5EF4-FFF2-40B4-BE49-F238E27FC236}">
                    <a16:creationId xmlns:a16="http://schemas.microsoft.com/office/drawing/2014/main" id="{BBC48E21-2D8F-68E2-6840-13A7C55A5FA3}"/>
                  </a:ext>
                </a:extLst>
              </p:cNvPr>
              <p:cNvGrpSpPr>
                <a:grpSpLocks/>
              </p:cNvGrpSpPr>
              <p:nvPr/>
            </p:nvGrpSpPr>
            <p:grpSpPr bwMode="auto">
              <a:xfrm>
                <a:off x="2688" y="1212"/>
                <a:ext cx="152" cy="132"/>
                <a:chOff x="672" y="1020"/>
                <a:chExt cx="152" cy="132"/>
              </a:xfrm>
            </p:grpSpPr>
            <p:sp>
              <p:nvSpPr>
                <p:cNvPr id="58" name="Line 112">
                  <a:extLst>
                    <a:ext uri="{FF2B5EF4-FFF2-40B4-BE49-F238E27FC236}">
                      <a16:creationId xmlns:a16="http://schemas.microsoft.com/office/drawing/2014/main" id="{FBB3B52C-A63E-93EE-4AB8-500391E386E8}"/>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113">
                  <a:extLst>
                    <a:ext uri="{FF2B5EF4-FFF2-40B4-BE49-F238E27FC236}">
                      <a16:creationId xmlns:a16="http://schemas.microsoft.com/office/drawing/2014/main" id="{1FDA9667-09CB-CF7D-1421-5263E0D595BF}"/>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0" name="Group 114">
                  <a:extLst>
                    <a:ext uri="{FF2B5EF4-FFF2-40B4-BE49-F238E27FC236}">
                      <a16:creationId xmlns:a16="http://schemas.microsoft.com/office/drawing/2014/main" id="{C95F09FF-DA28-2B25-0957-89BBA11387A2}"/>
                    </a:ext>
                  </a:extLst>
                </p:cNvPr>
                <p:cNvGrpSpPr>
                  <a:grpSpLocks/>
                </p:cNvGrpSpPr>
                <p:nvPr/>
              </p:nvGrpSpPr>
              <p:grpSpPr bwMode="auto">
                <a:xfrm>
                  <a:off x="680" y="1020"/>
                  <a:ext cx="144" cy="96"/>
                  <a:chOff x="680" y="1020"/>
                  <a:chExt cx="144" cy="96"/>
                </a:xfrm>
              </p:grpSpPr>
              <p:sp>
                <p:nvSpPr>
                  <p:cNvPr id="61" name="Line 115">
                    <a:extLst>
                      <a:ext uri="{FF2B5EF4-FFF2-40B4-BE49-F238E27FC236}">
                        <a16:creationId xmlns:a16="http://schemas.microsoft.com/office/drawing/2014/main" id="{2468B9BA-E196-097B-03C2-EB0A43C53BDC}"/>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116">
                    <a:extLst>
                      <a:ext uri="{FF2B5EF4-FFF2-40B4-BE49-F238E27FC236}">
                        <a16:creationId xmlns:a16="http://schemas.microsoft.com/office/drawing/2014/main" id="{50CE4F01-40DD-BEAD-4DBB-4EF6CC9F3A03}"/>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4" name="Group 121">
                <a:extLst>
                  <a:ext uri="{FF2B5EF4-FFF2-40B4-BE49-F238E27FC236}">
                    <a16:creationId xmlns:a16="http://schemas.microsoft.com/office/drawing/2014/main" id="{4CE4ED72-620D-7053-C6E0-892DE99FCFBB}"/>
                  </a:ext>
                </a:extLst>
              </p:cNvPr>
              <p:cNvGrpSpPr>
                <a:grpSpLocks/>
              </p:cNvGrpSpPr>
              <p:nvPr/>
            </p:nvGrpSpPr>
            <p:grpSpPr bwMode="auto">
              <a:xfrm flipH="1">
                <a:off x="2304" y="1212"/>
                <a:ext cx="152" cy="132"/>
                <a:chOff x="672" y="1020"/>
                <a:chExt cx="152" cy="132"/>
              </a:xfrm>
            </p:grpSpPr>
            <p:sp>
              <p:nvSpPr>
                <p:cNvPr id="53" name="Line 122">
                  <a:extLst>
                    <a:ext uri="{FF2B5EF4-FFF2-40B4-BE49-F238E27FC236}">
                      <a16:creationId xmlns:a16="http://schemas.microsoft.com/office/drawing/2014/main" id="{EB48F520-3AFD-41E3-7269-3E11815D7164}"/>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123">
                  <a:extLst>
                    <a:ext uri="{FF2B5EF4-FFF2-40B4-BE49-F238E27FC236}">
                      <a16:creationId xmlns:a16="http://schemas.microsoft.com/office/drawing/2014/main" id="{D9DD36D5-F39F-F321-8242-FF376BC6FCFA}"/>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 name="Group 124">
                  <a:extLst>
                    <a:ext uri="{FF2B5EF4-FFF2-40B4-BE49-F238E27FC236}">
                      <a16:creationId xmlns:a16="http://schemas.microsoft.com/office/drawing/2014/main" id="{F7950567-0C46-50A7-DB06-D10B06A75D2A}"/>
                    </a:ext>
                  </a:extLst>
                </p:cNvPr>
                <p:cNvGrpSpPr>
                  <a:grpSpLocks/>
                </p:cNvGrpSpPr>
                <p:nvPr/>
              </p:nvGrpSpPr>
              <p:grpSpPr bwMode="auto">
                <a:xfrm>
                  <a:off x="680" y="1020"/>
                  <a:ext cx="144" cy="96"/>
                  <a:chOff x="680" y="1020"/>
                  <a:chExt cx="144" cy="96"/>
                </a:xfrm>
              </p:grpSpPr>
              <p:sp>
                <p:nvSpPr>
                  <p:cNvPr id="56" name="Line 125">
                    <a:extLst>
                      <a:ext uri="{FF2B5EF4-FFF2-40B4-BE49-F238E27FC236}">
                        <a16:creationId xmlns:a16="http://schemas.microsoft.com/office/drawing/2014/main" id="{09FE5933-A696-5AE8-D3B4-50B5E98BDC16}"/>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26">
                    <a:extLst>
                      <a:ext uri="{FF2B5EF4-FFF2-40B4-BE49-F238E27FC236}">
                        <a16:creationId xmlns:a16="http://schemas.microsoft.com/office/drawing/2014/main" id="{B8F54A0C-B4B0-E628-CF85-A13CE32CAA8B}"/>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5" name="Group 136">
                <a:extLst>
                  <a:ext uri="{FF2B5EF4-FFF2-40B4-BE49-F238E27FC236}">
                    <a16:creationId xmlns:a16="http://schemas.microsoft.com/office/drawing/2014/main" id="{CA921109-DCBB-799C-9049-B484C9A36F33}"/>
                  </a:ext>
                </a:extLst>
              </p:cNvPr>
              <p:cNvGrpSpPr>
                <a:grpSpLocks/>
              </p:cNvGrpSpPr>
              <p:nvPr/>
            </p:nvGrpSpPr>
            <p:grpSpPr bwMode="auto">
              <a:xfrm>
                <a:off x="2400" y="1300"/>
                <a:ext cx="96" cy="240"/>
                <a:chOff x="2400" y="1296"/>
                <a:chExt cx="96" cy="240"/>
              </a:xfrm>
            </p:grpSpPr>
            <p:sp>
              <p:nvSpPr>
                <p:cNvPr id="50" name="Line 117">
                  <a:extLst>
                    <a:ext uri="{FF2B5EF4-FFF2-40B4-BE49-F238E27FC236}">
                      <a16:creationId xmlns:a16="http://schemas.microsoft.com/office/drawing/2014/main" id="{2CD9366D-0B1C-F4ED-E4D4-2AE816F0E5FB}"/>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134">
                  <a:extLst>
                    <a:ext uri="{FF2B5EF4-FFF2-40B4-BE49-F238E27FC236}">
                      <a16:creationId xmlns:a16="http://schemas.microsoft.com/office/drawing/2014/main" id="{648B6838-F344-1371-A9D3-27BA6BD5D652}"/>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135">
                  <a:extLst>
                    <a:ext uri="{FF2B5EF4-FFF2-40B4-BE49-F238E27FC236}">
                      <a16:creationId xmlns:a16="http://schemas.microsoft.com/office/drawing/2014/main" id="{1B5076D5-B9DE-6B1F-D343-904FA9037CD5}"/>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6" name="Group 137">
                <a:extLst>
                  <a:ext uri="{FF2B5EF4-FFF2-40B4-BE49-F238E27FC236}">
                    <a16:creationId xmlns:a16="http://schemas.microsoft.com/office/drawing/2014/main" id="{7F7F11BD-4CE3-C142-7747-66E5479157FD}"/>
                  </a:ext>
                </a:extLst>
              </p:cNvPr>
              <p:cNvGrpSpPr>
                <a:grpSpLocks/>
              </p:cNvGrpSpPr>
              <p:nvPr/>
            </p:nvGrpSpPr>
            <p:grpSpPr bwMode="auto">
              <a:xfrm flipH="1">
                <a:off x="2640" y="1296"/>
                <a:ext cx="96" cy="240"/>
                <a:chOff x="2400" y="1296"/>
                <a:chExt cx="96" cy="240"/>
              </a:xfrm>
            </p:grpSpPr>
            <p:sp>
              <p:nvSpPr>
                <p:cNvPr id="47" name="Line 138">
                  <a:extLst>
                    <a:ext uri="{FF2B5EF4-FFF2-40B4-BE49-F238E27FC236}">
                      <a16:creationId xmlns:a16="http://schemas.microsoft.com/office/drawing/2014/main" id="{D688F4F1-D8B6-0353-2D53-47E98D7399B8}"/>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139">
                  <a:extLst>
                    <a:ext uri="{FF2B5EF4-FFF2-40B4-BE49-F238E27FC236}">
                      <a16:creationId xmlns:a16="http://schemas.microsoft.com/office/drawing/2014/main" id="{8C9F7372-D98F-CE53-3025-43A3F51ED7F8}"/>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40">
                  <a:extLst>
                    <a:ext uri="{FF2B5EF4-FFF2-40B4-BE49-F238E27FC236}">
                      <a16:creationId xmlns:a16="http://schemas.microsoft.com/office/drawing/2014/main" id="{DCDB1687-838C-C28F-490F-152D663041D4}"/>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3" name="Group 142">
              <a:extLst>
                <a:ext uri="{FF2B5EF4-FFF2-40B4-BE49-F238E27FC236}">
                  <a16:creationId xmlns:a16="http://schemas.microsoft.com/office/drawing/2014/main" id="{D5E32057-797A-8793-A5A3-91A7FFAE59B2}"/>
                </a:ext>
              </a:extLst>
            </p:cNvPr>
            <p:cNvGrpSpPr>
              <a:grpSpLocks/>
            </p:cNvGrpSpPr>
            <p:nvPr/>
          </p:nvGrpSpPr>
          <p:grpSpPr bwMode="auto">
            <a:xfrm>
              <a:off x="7844451" y="5132007"/>
              <a:ext cx="304800" cy="290513"/>
              <a:chOff x="1776" y="2256"/>
              <a:chExt cx="288" cy="279"/>
            </a:xfrm>
          </p:grpSpPr>
          <p:grpSp>
            <p:nvGrpSpPr>
              <p:cNvPr id="34" name="Group 143">
                <a:extLst>
                  <a:ext uri="{FF2B5EF4-FFF2-40B4-BE49-F238E27FC236}">
                    <a16:creationId xmlns:a16="http://schemas.microsoft.com/office/drawing/2014/main" id="{F599B697-49A6-729A-BCFE-120B1809F9ED}"/>
                  </a:ext>
                </a:extLst>
              </p:cNvPr>
              <p:cNvGrpSpPr>
                <a:grpSpLocks/>
              </p:cNvGrpSpPr>
              <p:nvPr/>
            </p:nvGrpSpPr>
            <p:grpSpPr bwMode="auto">
              <a:xfrm>
                <a:off x="1824" y="2256"/>
                <a:ext cx="240" cy="279"/>
                <a:chOff x="1392" y="3408"/>
                <a:chExt cx="240" cy="279"/>
              </a:xfrm>
            </p:grpSpPr>
            <p:sp>
              <p:nvSpPr>
                <p:cNvPr id="37" name="Line 144">
                  <a:extLst>
                    <a:ext uri="{FF2B5EF4-FFF2-40B4-BE49-F238E27FC236}">
                      <a16:creationId xmlns:a16="http://schemas.microsoft.com/office/drawing/2014/main" id="{9826AE9D-ADF4-5546-7AD5-E64779528038}"/>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Arc 145">
                  <a:extLst>
                    <a:ext uri="{FF2B5EF4-FFF2-40B4-BE49-F238E27FC236}">
                      <a16:creationId xmlns:a16="http://schemas.microsoft.com/office/drawing/2014/main" id="{8236F43D-3257-0685-DD61-402067B160C0}"/>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46">
                  <a:extLst>
                    <a:ext uri="{FF2B5EF4-FFF2-40B4-BE49-F238E27FC236}">
                      <a16:creationId xmlns:a16="http://schemas.microsoft.com/office/drawing/2014/main" id="{490BC9BE-D40C-F836-D66E-F2F72388EC39}"/>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 name="Arc 147">
                <a:extLst>
                  <a:ext uri="{FF2B5EF4-FFF2-40B4-BE49-F238E27FC236}">
                    <a16:creationId xmlns:a16="http://schemas.microsoft.com/office/drawing/2014/main" id="{21910D2C-2A80-2546-2D40-ABE162C1C73C}"/>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Arc 148">
                <a:extLst>
                  <a:ext uri="{FF2B5EF4-FFF2-40B4-BE49-F238E27FC236}">
                    <a16:creationId xmlns:a16="http://schemas.microsoft.com/office/drawing/2014/main" id="{099212BE-B888-9079-857F-0FB1C4880D08}"/>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7" name="Group 66">
            <a:extLst>
              <a:ext uri="{FF2B5EF4-FFF2-40B4-BE49-F238E27FC236}">
                <a16:creationId xmlns:a16="http://schemas.microsoft.com/office/drawing/2014/main" id="{9882680B-0493-5105-9A08-F623794AAA10}"/>
              </a:ext>
            </a:extLst>
          </p:cNvPr>
          <p:cNvGrpSpPr/>
          <p:nvPr/>
        </p:nvGrpSpPr>
        <p:grpSpPr>
          <a:xfrm>
            <a:off x="2043214" y="1214986"/>
            <a:ext cx="2053157" cy="1559800"/>
            <a:chOff x="6346825" y="146200"/>
            <a:chExt cx="2737542" cy="2079733"/>
          </a:xfrm>
        </p:grpSpPr>
        <p:pic>
          <p:nvPicPr>
            <p:cNvPr id="68" name="Picture 2" descr="sea-waves-wallpaper">
              <a:extLst>
                <a:ext uri="{FF2B5EF4-FFF2-40B4-BE49-F238E27FC236}">
                  <a16:creationId xmlns:a16="http://schemas.microsoft.com/office/drawing/2014/main" id="{E9C8D1E9-1DF6-B918-D653-44C29112CA52}"/>
                </a:ext>
              </a:extLst>
            </p:cNvPr>
            <p:cNvPicPr>
              <a:picLocks noChangeAspect="1" noChangeArrowheads="1"/>
            </p:cNvPicPr>
            <p:nvPr/>
          </p:nvPicPr>
          <p:blipFill>
            <a:blip r:embed="rId2"/>
            <a:srcRect/>
            <a:stretch>
              <a:fillRect/>
            </a:stretch>
          </p:blipFill>
          <p:spPr bwMode="auto">
            <a:xfrm>
              <a:off x="6346825" y="146201"/>
              <a:ext cx="1283771" cy="963666"/>
            </a:xfrm>
            <a:prstGeom prst="rect">
              <a:avLst/>
            </a:prstGeom>
            <a:noFill/>
          </p:spPr>
        </p:pic>
        <p:pic>
          <p:nvPicPr>
            <p:cNvPr id="69" name="Picture 2" descr="sea-waves-wallpaper">
              <a:extLst>
                <a:ext uri="{FF2B5EF4-FFF2-40B4-BE49-F238E27FC236}">
                  <a16:creationId xmlns:a16="http://schemas.microsoft.com/office/drawing/2014/main" id="{45396894-DDC9-0CD1-321A-B516D59D2CDC}"/>
                </a:ext>
              </a:extLst>
            </p:cNvPr>
            <p:cNvPicPr>
              <a:picLocks noChangeAspect="1" noChangeArrowheads="1"/>
            </p:cNvPicPr>
            <p:nvPr/>
          </p:nvPicPr>
          <p:blipFill>
            <a:blip r:embed="rId2"/>
            <a:srcRect/>
            <a:stretch>
              <a:fillRect/>
            </a:stretch>
          </p:blipFill>
          <p:spPr bwMode="auto">
            <a:xfrm>
              <a:off x="7800596" y="146200"/>
              <a:ext cx="1283771" cy="963666"/>
            </a:xfrm>
            <a:prstGeom prst="rect">
              <a:avLst/>
            </a:prstGeom>
            <a:noFill/>
          </p:spPr>
        </p:pic>
        <p:pic>
          <p:nvPicPr>
            <p:cNvPr id="70" name="Picture 2" descr="sea-waves-wallpaper">
              <a:extLst>
                <a:ext uri="{FF2B5EF4-FFF2-40B4-BE49-F238E27FC236}">
                  <a16:creationId xmlns:a16="http://schemas.microsoft.com/office/drawing/2014/main" id="{F858F502-7BEB-F32C-4A74-61AF5CD08441}"/>
                </a:ext>
              </a:extLst>
            </p:cNvPr>
            <p:cNvPicPr>
              <a:picLocks noChangeAspect="1" noChangeArrowheads="1"/>
            </p:cNvPicPr>
            <p:nvPr/>
          </p:nvPicPr>
          <p:blipFill>
            <a:blip r:embed="rId2"/>
            <a:srcRect/>
            <a:stretch>
              <a:fillRect/>
            </a:stretch>
          </p:blipFill>
          <p:spPr bwMode="auto">
            <a:xfrm>
              <a:off x="6346825" y="1262267"/>
              <a:ext cx="1283771" cy="963666"/>
            </a:xfrm>
            <a:prstGeom prst="rect">
              <a:avLst/>
            </a:prstGeom>
            <a:noFill/>
          </p:spPr>
        </p:pic>
        <p:pic>
          <p:nvPicPr>
            <p:cNvPr id="71" name="Picture 2" descr="sea-waves-wallpaper">
              <a:extLst>
                <a:ext uri="{FF2B5EF4-FFF2-40B4-BE49-F238E27FC236}">
                  <a16:creationId xmlns:a16="http://schemas.microsoft.com/office/drawing/2014/main" id="{B8797F18-419E-D86C-27D7-59B21D8936DD}"/>
                </a:ext>
              </a:extLst>
            </p:cNvPr>
            <p:cNvPicPr>
              <a:picLocks noChangeAspect="1" noChangeArrowheads="1"/>
            </p:cNvPicPr>
            <p:nvPr/>
          </p:nvPicPr>
          <p:blipFill>
            <a:blip r:embed="rId2"/>
            <a:srcRect/>
            <a:stretch>
              <a:fillRect/>
            </a:stretch>
          </p:blipFill>
          <p:spPr bwMode="auto">
            <a:xfrm>
              <a:off x="7800596" y="1262267"/>
              <a:ext cx="1283771" cy="963666"/>
            </a:xfrm>
            <a:prstGeom prst="rect">
              <a:avLst/>
            </a:prstGeom>
            <a:noFill/>
          </p:spPr>
        </p:pic>
      </p:grpSp>
      <p:sp>
        <p:nvSpPr>
          <p:cNvPr id="2" name="TextBox 1">
            <a:extLst>
              <a:ext uri="{FF2B5EF4-FFF2-40B4-BE49-F238E27FC236}">
                <a16:creationId xmlns:a16="http://schemas.microsoft.com/office/drawing/2014/main" id="{794FCBBB-A554-8C80-7229-1A662F9B25A6}"/>
              </a:ext>
            </a:extLst>
          </p:cNvPr>
          <p:cNvSpPr txBox="1"/>
          <p:nvPr/>
        </p:nvSpPr>
        <p:spPr>
          <a:xfrm>
            <a:off x="6251226" y="1879850"/>
            <a:ext cx="1262910" cy="707886"/>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a:t>
            </a:r>
          </a:p>
          <a:p>
            <a:pPr algn="ctr"/>
            <a:r>
              <a:rPr lang="en-US" sz="2000" dirty="0">
                <a:latin typeface="Calibri Light"/>
                <a:cs typeface="Calibri Light"/>
              </a:rPr>
              <a:t>Frequency</a:t>
            </a:r>
          </a:p>
        </p:txBody>
      </p:sp>
      <p:cxnSp>
        <p:nvCxnSpPr>
          <p:cNvPr id="4" name="Straight Arrow Connector 3">
            <a:extLst>
              <a:ext uri="{FF2B5EF4-FFF2-40B4-BE49-F238E27FC236}">
                <a16:creationId xmlns:a16="http://schemas.microsoft.com/office/drawing/2014/main" id="{3B223032-558F-F317-3CDE-2FE2436352FE}"/>
              </a:ext>
            </a:extLst>
          </p:cNvPr>
          <p:cNvCxnSpPr>
            <a:cxnSpLocks/>
            <a:stCxn id="2" idx="2"/>
            <a:endCxn id="6" idx="0"/>
          </p:cNvCxnSpPr>
          <p:nvPr/>
        </p:nvCxnSpPr>
        <p:spPr>
          <a:xfrm flipH="1">
            <a:off x="4009209" y="2587736"/>
            <a:ext cx="2873472" cy="104345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8F4BD31A-3FF8-7D9E-109B-E7423DF70DB3}"/>
              </a:ext>
            </a:extLst>
          </p:cNvPr>
          <p:cNvCxnSpPr>
            <a:cxnSpLocks/>
            <a:stCxn id="2" idx="2"/>
            <a:endCxn id="11" idx="0"/>
          </p:cNvCxnSpPr>
          <p:nvPr/>
        </p:nvCxnSpPr>
        <p:spPr>
          <a:xfrm>
            <a:off x="6882681" y="2587736"/>
            <a:ext cx="25526" cy="104345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5" name="TextBox 4">
            <a:extLst>
              <a:ext uri="{FF2B5EF4-FFF2-40B4-BE49-F238E27FC236}">
                <a16:creationId xmlns:a16="http://schemas.microsoft.com/office/drawing/2014/main" id="{BEB9B7C9-4E27-9DEA-6E92-A199CB615F26}"/>
              </a:ext>
            </a:extLst>
          </p:cNvPr>
          <p:cNvSpPr txBox="1"/>
          <p:nvPr/>
        </p:nvSpPr>
        <p:spPr>
          <a:xfrm>
            <a:off x="5163310" y="3632747"/>
            <a:ext cx="741614"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Light </a:t>
            </a:r>
          </a:p>
        </p:txBody>
      </p:sp>
      <p:cxnSp>
        <p:nvCxnSpPr>
          <p:cNvPr id="21" name="Straight Arrow Connector 20">
            <a:extLst>
              <a:ext uri="{FF2B5EF4-FFF2-40B4-BE49-F238E27FC236}">
                <a16:creationId xmlns:a16="http://schemas.microsoft.com/office/drawing/2014/main" id="{BD598ED7-3559-41DD-75FE-0BF2478E13D9}"/>
              </a:ext>
            </a:extLst>
          </p:cNvPr>
          <p:cNvCxnSpPr>
            <a:cxnSpLocks/>
            <a:stCxn id="5" idx="3"/>
            <a:endCxn id="11" idx="1"/>
          </p:cNvCxnSpPr>
          <p:nvPr/>
        </p:nvCxnSpPr>
        <p:spPr>
          <a:xfrm flipV="1">
            <a:off x="5904924" y="3815853"/>
            <a:ext cx="656714" cy="1694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031F8BE4-4366-B3E7-8AAB-1FE58D1DB71C}"/>
              </a:ext>
            </a:extLst>
          </p:cNvPr>
          <p:cNvSpPr txBox="1"/>
          <p:nvPr/>
        </p:nvSpPr>
        <p:spPr>
          <a:xfrm>
            <a:off x="3305329" y="5145794"/>
            <a:ext cx="144764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Acidification</a:t>
            </a:r>
          </a:p>
        </p:txBody>
      </p:sp>
      <p:cxnSp>
        <p:nvCxnSpPr>
          <p:cNvPr id="16" name="Straight Arrow Connector 15">
            <a:extLst>
              <a:ext uri="{FF2B5EF4-FFF2-40B4-BE49-F238E27FC236}">
                <a16:creationId xmlns:a16="http://schemas.microsoft.com/office/drawing/2014/main" id="{08E35C1A-73E7-B748-550A-A005BBF16403}"/>
              </a:ext>
            </a:extLst>
          </p:cNvPr>
          <p:cNvCxnSpPr>
            <a:cxnSpLocks/>
            <a:stCxn id="14" idx="3"/>
            <a:endCxn id="7" idx="1"/>
          </p:cNvCxnSpPr>
          <p:nvPr/>
        </p:nvCxnSpPr>
        <p:spPr>
          <a:xfrm>
            <a:off x="4752969" y="5345849"/>
            <a:ext cx="1379288" cy="589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41606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2654</TotalTime>
  <Words>1968</Words>
  <Application>Microsoft Macintosh PowerPoint</Application>
  <PresentationFormat>Widescreen</PresentationFormat>
  <Paragraphs>472</Paragraphs>
  <Slides>57</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Arial</vt:lpstr>
      <vt:lpstr>Avenir</vt:lpstr>
      <vt:lpstr>Avenir Book</vt:lpstr>
      <vt:lpstr>Calibri</vt:lpstr>
      <vt:lpstr>Calibri Light</vt:lpstr>
      <vt:lpstr>Cambria Math</vt:lpstr>
      <vt:lpstr>Source Sans Pro</vt:lpstr>
      <vt:lpstr>Office Theme</vt:lpstr>
      <vt:lpstr>Using Your Causal Diagram</vt:lpstr>
      <vt:lpstr>Uses of Causal Diagrams</vt:lpstr>
      <vt:lpstr>What Is It Good For?</vt:lpstr>
      <vt:lpstr>So Let’s Draw a DAG: Where we Start</vt:lpstr>
      <vt:lpstr>But there are Mediators</vt:lpstr>
      <vt:lpstr>Waves Really Means Two Things</vt:lpstr>
      <vt:lpstr>The Kelp -&gt; Algae Effect is Light Availability</vt:lpstr>
      <vt:lpstr>What About the Rest of the System?</vt:lpstr>
      <vt:lpstr>AGH! How do I Simplify This?</vt:lpstr>
      <vt:lpstr>Strategies of Simplification</vt:lpstr>
      <vt:lpstr>Get Rid of Weak Variables (we already did)</vt:lpstr>
      <vt:lpstr>Combine Redundant Variables</vt:lpstr>
      <vt:lpstr>Combine Redundant Variables</vt:lpstr>
      <vt:lpstr>Remove Unneeded Mediators</vt:lpstr>
      <vt:lpstr>Remove Unneeded Mediators</vt:lpstr>
      <vt:lpstr>Get Rid of Irrelevant Variables</vt:lpstr>
      <vt:lpstr>Simplify your Causal Diagrams</vt:lpstr>
      <vt:lpstr>Uses of Causal Diagrams</vt:lpstr>
      <vt:lpstr>So This is How we Think Our System Works</vt:lpstr>
      <vt:lpstr>Do I need to Control for Waves or Kelp?</vt:lpstr>
      <vt:lpstr>Conditional Independence: The Hard Causal Claim</vt:lpstr>
      <vt:lpstr>Quick Note: Nonlinearities</vt:lpstr>
      <vt:lpstr>Conditional Independence (Directed Separation)</vt:lpstr>
      <vt:lpstr>What are the Conditional Independence Relationships Here?</vt:lpstr>
      <vt:lpstr>Should I Condition on Anything? NO! </vt:lpstr>
      <vt:lpstr>What if I Wanted to Look at Inverts ~ Waves?</vt:lpstr>
      <vt:lpstr>What does Conditional Independence Mean Here?</vt:lpstr>
      <vt:lpstr>What claims of conditional independence do *you* have involving your response of interest?</vt:lpstr>
      <vt:lpstr>Uses of Causal Diagrams</vt:lpstr>
      <vt:lpstr>Confounding Variables</vt:lpstr>
      <vt:lpstr>Why All of this Worry About Structure of a Whole System?</vt:lpstr>
      <vt:lpstr>What is a Confounder?</vt:lpstr>
      <vt:lpstr>The Back-Door Effect sensu Judea Pearl</vt:lpstr>
      <vt:lpstr>Open Back Doors and Omitted Variable Bias</vt:lpstr>
      <vt:lpstr>Where does OVB Come From in a Model?</vt:lpstr>
      <vt:lpstr>Omitted Variable Bias and Causal Identification</vt:lpstr>
      <vt:lpstr>Causal Identification</vt:lpstr>
      <vt:lpstr>Causal Identification</vt:lpstr>
      <vt:lpstr>How do we solve this problem?</vt:lpstr>
      <vt:lpstr>Solution 1: Fulfill the Backdoor Criteria</vt:lpstr>
      <vt:lpstr>Proximate Backdoors</vt:lpstr>
      <vt:lpstr>Proximate Backdoors and Regression</vt:lpstr>
      <vt:lpstr>What Variables Block the Back Door?</vt:lpstr>
      <vt:lpstr>Sometimes We Cannot Shut the Backdoor</vt:lpstr>
      <vt:lpstr>Or, we suspect, but don’t know, of backdoors</vt:lpstr>
      <vt:lpstr>Solution 2: The Front-Door Criterion</vt:lpstr>
      <vt:lpstr>Example: Smoking and Cancer</vt:lpstr>
      <vt:lpstr>Example: Sharing a Rideshare</vt:lpstr>
      <vt:lpstr>Example: Sharks and Bivalves</vt:lpstr>
      <vt:lpstr>Uses of Causal Diagrams</vt:lpstr>
      <vt:lpstr>Counterfactual Thinking: What would Happen If….</vt:lpstr>
      <vt:lpstr>Seemingly Simple, But, At the Core of Understanding Causality</vt:lpstr>
      <vt:lpstr>DAGs Let us See If We Can Estimate Valid ATEs and Make Counterfactual Predictions</vt:lpstr>
      <vt:lpstr>Using DAGs to Get ATEs for Inference Requires Methods to Remove Bias</vt:lpstr>
      <vt:lpstr>DAGS + Counterfactuals = Clear Inference</vt:lpstr>
      <vt:lpstr>What do you need to control for to have valid counterfactual inference?</vt:lpstr>
      <vt:lpstr>Boxes and Arrows, Oh My!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Deriving Inference from Nature</dc:title>
  <dc:creator>Jarrett Byrnes</dc:creator>
  <cp:lastModifiedBy>Jarrett Byrnes</cp:lastModifiedBy>
  <cp:revision>40</cp:revision>
  <dcterms:created xsi:type="dcterms:W3CDTF">2020-11-30T21:25:26Z</dcterms:created>
  <dcterms:modified xsi:type="dcterms:W3CDTF">2025-04-10T16:17:09Z</dcterms:modified>
</cp:coreProperties>
</file>