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448" r:id="rId2"/>
    <p:sldId id="441" r:id="rId3"/>
    <p:sldId id="455" r:id="rId4"/>
    <p:sldId id="429" r:id="rId5"/>
    <p:sldId id="431" r:id="rId6"/>
    <p:sldId id="456" r:id="rId7"/>
    <p:sldId id="457" r:id="rId8"/>
    <p:sldId id="459" r:id="rId9"/>
    <p:sldId id="462" r:id="rId10"/>
    <p:sldId id="461" r:id="rId11"/>
    <p:sldId id="463" r:id="rId12"/>
    <p:sldId id="460" r:id="rId13"/>
    <p:sldId id="444" r:id="rId14"/>
    <p:sldId id="447" r:id="rId15"/>
    <p:sldId id="450" r:id="rId16"/>
    <p:sldId id="272" r:id="rId17"/>
    <p:sldId id="280" r:id="rId18"/>
    <p:sldId id="265" r:id="rId19"/>
    <p:sldId id="281" r:id="rId20"/>
    <p:sldId id="282" r:id="rId21"/>
    <p:sldId id="283" r:id="rId22"/>
    <p:sldId id="451" r:id="rId23"/>
    <p:sldId id="326" r:id="rId24"/>
    <p:sldId id="433" r:id="rId25"/>
    <p:sldId id="426" r:id="rId26"/>
    <p:sldId id="427" r:id="rId27"/>
    <p:sldId id="435" r:id="rId28"/>
    <p:sldId id="436" r:id="rId29"/>
    <p:sldId id="437" r:id="rId30"/>
    <p:sldId id="445" r:id="rId31"/>
    <p:sldId id="446" r:id="rId32"/>
    <p:sldId id="452" r:id="rId33"/>
    <p:sldId id="277" r:id="rId34"/>
    <p:sldId id="275" r:id="rId35"/>
    <p:sldId id="274" r:id="rId36"/>
    <p:sldId id="276" r:id="rId37"/>
    <p:sldId id="278" r:id="rId38"/>
    <p:sldId id="279" r:id="rId39"/>
    <p:sldId id="298" r:id="rId40"/>
    <p:sldId id="258" r:id="rId41"/>
    <p:sldId id="266" r:id="rId42"/>
    <p:sldId id="267" r:id="rId43"/>
    <p:sldId id="284" r:id="rId44"/>
    <p:sldId id="268" r:id="rId45"/>
    <p:sldId id="453" r:id="rId46"/>
    <p:sldId id="259" r:id="rId47"/>
    <p:sldId id="263" r:id="rId48"/>
    <p:sldId id="262" r:id="rId49"/>
    <p:sldId id="285" r:id="rId50"/>
    <p:sldId id="287" r:id="rId51"/>
    <p:sldId id="303" r:id="rId52"/>
    <p:sldId id="45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CFF"/>
    <a:srgbClr val="FFF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9"/>
    <p:restoredTop sz="96291"/>
  </p:normalViewPr>
  <p:slideViewPr>
    <p:cSldViewPr snapToGrid="0" snapToObjects="1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11147-5945-B04E-9EBD-13A4838CA61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2D3B-FEDF-6C43-A016-1D93B22A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clearer - enumerate what links are severed, and how will you do that - spider that back into the </a:t>
            </a:r>
            <a:r>
              <a:rPr lang="en-US" dirty="0" err="1"/>
              <a:t>preceeding</a:t>
            </a:r>
            <a:r>
              <a:rPr lang="en-US" dirty="0"/>
              <a:t> slides. Also </a:t>
            </a:r>
            <a:r>
              <a:rPr lang="en-US" dirty="0" err="1"/>
              <a:t>picutres</a:t>
            </a:r>
            <a:r>
              <a:rPr lang="en-US" dirty="0"/>
              <a:t> - what is a barnacle? Identify </a:t>
            </a:r>
            <a:r>
              <a:rPr lang="en-US" dirty="0" err="1"/>
              <a:t>boston</a:t>
            </a:r>
            <a:r>
              <a:rPr lang="en-US" dirty="0"/>
              <a:t> harbor and how to isolate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EXAMPLES FROM CLASS OF UNCLEAR CAUSALITY IN AN EXPERIMENT THEY HAVE CONDUCTED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C986-FDAC-274C-B9B7-B1472D190ED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few more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response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317C-2CDC-5F4A-8117-8E43F940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E1747-0F1F-E34F-8BB7-18E094C0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5564-13C7-7847-9811-6B12801E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53E8-0956-2C49-8D77-27824B9C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8561-3671-6346-BC1D-47124E9C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F058-1C6D-1A4B-A612-6D055C6E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9BC-CB48-324A-B464-439D65D6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C180-7AC7-8B4B-9D78-04709E7B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F63E-C57C-D64F-9108-6D38A105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BEF1-8DC6-854C-95B3-C5A0C909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AD612-7F12-AE42-8CBF-E2A66D14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965FB-9220-2B4E-8D40-858747DF4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FC1E-50C7-184B-B2F4-E16141B4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7A30-C031-9746-9CB5-6C998DD1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F44F-8008-5447-86FB-B22F47AB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5FC-4012-2B40-949A-10E3F260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9EA2-67F6-5F41-BE85-CF86B7CE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3AC6-C2B1-E549-BFA8-D8F99D9C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9A1E-5E2A-4746-A297-12B50814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B054-58AD-C247-86A4-84D50396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0096-3756-C141-AF31-A87344F6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B7BA-1667-8F4B-882A-6DE0973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B738-9BE4-C54C-8496-E2A8C1A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4B92-1823-E849-90CB-782E190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6F00-98AC-394B-BEE7-680E92B8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265-5A52-F646-BE70-E5FF97E7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276D-C56A-A049-948A-FE68B6DB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2EFC8-9859-1742-A36A-369A2501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D1AD-5B1C-1544-867B-B892117B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5FA1-23F6-E74B-918C-4AC0FF1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6B81C-6FC1-7144-BEE5-B6269894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66E1-7BFF-D943-97F4-FE3D114D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B86A-BECD-4448-BD42-1AEDD35B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8660-CCD4-A645-9B26-AF667AF5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8722D-3A5C-2D4C-BDC8-40522E15C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63C9C-9C2E-5341-99D3-76153F70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2A759-E61A-8146-99BA-02E226BF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3C4-76F9-7242-824E-6D192851FC2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B0B09-E56A-4547-8043-F7AC7437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071C-FEB7-8642-890B-7852C384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013-F351-A34B-A783-D8A8F552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85AF-03F1-4B4E-824D-EC738A3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1190-ED82-7D4B-B3DD-9527CA7E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31D1-F39C-6746-8484-08C4D620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C19FB-8DC5-E845-A76B-829AA2B3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C8592-9F76-4D4B-A40D-2B0C4FD8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AAAF7-8A8E-CF41-9834-2680D267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81CF1-7E1C-D648-9F32-49BDE999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BCEB-2EF4-9249-811B-F3ED801C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0243-7641-D84B-82DF-0E6405EB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venir" panose="02000503020000020003" pitchFamily="2" charset="0"/>
              </a:defRPr>
            </a:lvl1pPr>
            <a:lvl2pPr>
              <a:defRPr sz="2800">
                <a:latin typeface="Avenir" panose="02000503020000020003" pitchFamily="2" charset="0"/>
              </a:defRPr>
            </a:lvl2pPr>
            <a:lvl3pPr>
              <a:defRPr sz="2400">
                <a:latin typeface="Avenir" panose="02000503020000020003" pitchFamily="2" charset="0"/>
              </a:defRPr>
            </a:lvl3pPr>
            <a:lvl4pPr>
              <a:defRPr sz="2000">
                <a:latin typeface="Avenir" panose="02000503020000020003" pitchFamily="2" charset="0"/>
              </a:defRPr>
            </a:lvl4pPr>
            <a:lvl5pPr>
              <a:defRPr sz="2000">
                <a:latin typeface="Avenir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27BCD-DC92-1542-9149-538C8E1C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381F-9B82-4641-A1FA-7B546D91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28DB-B830-F446-A72E-6855711C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B7516-8162-AF41-9056-36F701FD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A398-E5EC-5A47-872A-FEAB94AC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7A0B8-B9BB-1242-AFDE-7E9285AFE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venir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C2EC-5565-EC4B-A224-9F79B76D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32E20-B90A-2343-A3E2-0473BDB6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2CA1-66E2-D84B-B353-ADE785B0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D721-F8E6-114B-814A-50B24BC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B0B13-5F99-7649-A6E4-8A4A095C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A87C-B4DE-0247-8313-67A2B1FB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CF0C-509A-9B49-9BAB-579A5D2AD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BB62-C349-D843-A79B-E14A5CC5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4313-5B26-8F41-9029-94A038A6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9C98C-1008-B04C-BF2E-0A743DC8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0" y="0"/>
            <a:ext cx="8073823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322B89D-2AAF-E94C-A6AD-838748EE578D}"/>
              </a:ext>
            </a:extLst>
          </p:cNvPr>
          <p:cNvGrpSpPr/>
          <p:nvPr/>
        </p:nvGrpSpPr>
        <p:grpSpPr>
          <a:xfrm>
            <a:off x="8072039" y="1255441"/>
            <a:ext cx="4119961" cy="4716450"/>
            <a:chOff x="7310931" y="-4166329"/>
            <a:chExt cx="4119961" cy="47164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7817F8-E246-A442-B4DF-F84EF65FCB94}"/>
                </a:ext>
              </a:extLst>
            </p:cNvPr>
            <p:cNvSpPr txBox="1"/>
            <p:nvPr/>
          </p:nvSpPr>
          <p:spPr>
            <a:xfrm>
              <a:off x="8921641" y="-280876"/>
              <a:ext cx="1199172" cy="830997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Barnacles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A58F0-DAE3-A14A-9F78-5230EA4EA04F}"/>
                </a:ext>
              </a:extLst>
            </p:cNvPr>
            <p:cNvSpPr txBox="1"/>
            <p:nvPr/>
          </p:nvSpPr>
          <p:spPr>
            <a:xfrm>
              <a:off x="7310931" y="-4166329"/>
              <a:ext cx="1938774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Substrate</a:t>
              </a:r>
            </a:p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Type = slate, granite, concrete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B73A8-D7D5-044A-88E4-DE4F11AED653}"/>
                </a:ext>
              </a:extLst>
            </p:cNvPr>
            <p:cNvSpPr txBox="1"/>
            <p:nvPr/>
          </p:nvSpPr>
          <p:spPr>
            <a:xfrm>
              <a:off x="9389150" y="-4166329"/>
              <a:ext cx="2041742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Predation = Caged, Uncaged, Cage Control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633FC1-626F-4C44-988F-6F21208DD7CB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 flipH="1">
              <a:off x="9521227" y="-2596669"/>
              <a:ext cx="888794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4C09C6-57E6-3A40-A092-68ECA4793AD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8280318" y="-2596669"/>
              <a:ext cx="1240909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C795A0-D46A-5A4A-8218-0CFA6A2B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32" y="2126974"/>
            <a:ext cx="9144000" cy="24358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Avenir" panose="02000503020000020003" pitchFamily="2" charset="0"/>
                <a:cs typeface="Calibri Light"/>
              </a:rPr>
              <a:t>Deriving Causal Inference from Nature with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9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Flesh Out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751035" y="34864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916953" y="3177469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2872710" y="1709069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2602736" y="5527289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7493" y="3716078"/>
            <a:ext cx="3093542" cy="627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28795" y="3778855"/>
            <a:ext cx="2922240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657493" y="2001457"/>
            <a:ext cx="3093542" cy="177739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828795" y="3778855"/>
            <a:ext cx="1152247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D6426E-0251-0A4E-86DB-33E8DD162D8D}"/>
              </a:ext>
            </a:extLst>
          </p:cNvPr>
          <p:cNvSpPr txBox="1"/>
          <p:nvPr/>
        </p:nvSpPr>
        <p:spPr>
          <a:xfrm>
            <a:off x="6102853" y="6123131"/>
            <a:ext cx="5651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Any other assumptions you see here?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DD02E-4E3B-4E97-5145-F9AA9B3CF93C}"/>
              </a:ext>
            </a:extLst>
          </p:cNvPr>
          <p:cNvSpPr txBox="1"/>
          <p:nvPr/>
        </p:nvSpPr>
        <p:spPr>
          <a:xfrm>
            <a:off x="6210959" y="4821424"/>
            <a:ext cx="2641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Source of selection bias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4D667-5A1E-3D23-24F1-9FD50DB12626}"/>
              </a:ext>
            </a:extLst>
          </p:cNvPr>
          <p:cNvSpPr txBox="1"/>
          <p:nvPr/>
        </p:nvSpPr>
        <p:spPr>
          <a:xfrm>
            <a:off x="1009771" y="4644379"/>
            <a:ext cx="4283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Source of treatment heterogeneity bias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E29C9D-DC07-FF97-0B2B-8689166C6BD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657493" y="2736286"/>
            <a:ext cx="1318697" cy="9797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5E4C55-6755-4C1E-946C-5C41E5B3CE68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>
            <a:off x="4657493" y="1906485"/>
            <a:ext cx="2874212" cy="949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8B79C54-AB96-4C45-6A84-9707ACCC7E2E}"/>
              </a:ext>
            </a:extLst>
          </p:cNvPr>
          <p:cNvSpPr/>
          <p:nvPr/>
        </p:nvSpPr>
        <p:spPr>
          <a:xfrm>
            <a:off x="8990314" y="4655425"/>
            <a:ext cx="3030234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Within-Site Variability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7675FF-AA80-93BD-260B-6883D397B084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8638457" y="4223281"/>
            <a:ext cx="1866974" cy="43214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31" grpId="0"/>
      <p:bldP spid="31" grpId="1"/>
      <p:bldP spid="33" grpId="0"/>
      <p:bldP spid="33" grpId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1" y="-5552"/>
            <a:ext cx="10515600" cy="1325563"/>
          </a:xfrm>
        </p:spPr>
        <p:txBody>
          <a:bodyPr/>
          <a:lstStyle/>
          <a:p>
            <a:r>
              <a:rPr lang="en-US" dirty="0"/>
              <a:t>Sever Links to Get at Causal Inference Via an Experiment or Statistical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751035" y="34864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916953" y="3177469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2872710" y="1709069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2602736" y="5527289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7493" y="3716078"/>
            <a:ext cx="3093542" cy="627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28795" y="3778855"/>
            <a:ext cx="2922240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657493" y="2001457"/>
            <a:ext cx="3093542" cy="177739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828795" y="3778855"/>
            <a:ext cx="1152247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E29C9D-DC07-FF97-0B2B-8689166C6BD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657493" y="2736286"/>
            <a:ext cx="1318697" cy="9797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5E4C55-6755-4C1E-946C-5C41E5B3CE68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>
            <a:off x="4657493" y="1906485"/>
            <a:ext cx="2874212" cy="949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2CCF6E-5BA3-EB2D-80E8-D79BD6ECB39D}"/>
              </a:ext>
            </a:extLst>
          </p:cNvPr>
          <p:cNvSpPr txBox="1"/>
          <p:nvPr/>
        </p:nvSpPr>
        <p:spPr>
          <a:xfrm>
            <a:off x="5316841" y="403470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86DD8-B9F4-DF7A-200F-893C2756CDB7}"/>
              </a:ext>
            </a:extLst>
          </p:cNvPr>
          <p:cNvSpPr txBox="1"/>
          <p:nvPr/>
        </p:nvSpPr>
        <p:spPr>
          <a:xfrm>
            <a:off x="6016573" y="4312371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BB9BE-C559-97BD-42C1-DF0378F39ADD}"/>
              </a:ext>
            </a:extLst>
          </p:cNvPr>
          <p:cNvSpPr txBox="1"/>
          <p:nvPr/>
        </p:nvSpPr>
        <p:spPr>
          <a:xfrm>
            <a:off x="5071709" y="2728061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06D8F-0FDB-3942-26C4-DC629ECDF5EC}"/>
              </a:ext>
            </a:extLst>
          </p:cNvPr>
          <p:cNvSpPr txBox="1"/>
          <p:nvPr/>
        </p:nvSpPr>
        <p:spPr>
          <a:xfrm>
            <a:off x="6462231" y="2671799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79662-E304-2D2D-DCBA-C850FBD1A75A}"/>
              </a:ext>
            </a:extLst>
          </p:cNvPr>
          <p:cNvSpPr txBox="1"/>
          <p:nvPr/>
        </p:nvSpPr>
        <p:spPr>
          <a:xfrm>
            <a:off x="6398033" y="1414983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11D1A9-E40E-1855-F712-9316A21499CE}"/>
              </a:ext>
            </a:extLst>
          </p:cNvPr>
          <p:cNvSpPr/>
          <p:nvPr/>
        </p:nvSpPr>
        <p:spPr>
          <a:xfrm>
            <a:off x="8990314" y="4655425"/>
            <a:ext cx="3030234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Within-Site Variability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266E3A-6B85-F9AC-42B1-C661E84EBD1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638457" y="4223281"/>
            <a:ext cx="1866974" cy="43214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9DACC8-FF01-08BB-E51B-F58311BE3C13}"/>
              </a:ext>
            </a:extLst>
          </p:cNvPr>
          <p:cNvSpPr txBox="1"/>
          <p:nvPr/>
        </p:nvSpPr>
        <p:spPr>
          <a:xfrm>
            <a:off x="2677143" y="1530254"/>
            <a:ext cx="217591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Constant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4649E-96AC-7C88-2E23-F8BAA0D062AD}"/>
              </a:ext>
            </a:extLst>
          </p:cNvPr>
          <p:cNvSpPr txBox="1"/>
          <p:nvPr/>
        </p:nvSpPr>
        <p:spPr>
          <a:xfrm>
            <a:off x="2417218" y="5252245"/>
            <a:ext cx="261719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 = 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Constant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5FB87-6245-F40B-E71A-4F00242C0305}"/>
              </a:ext>
            </a:extLst>
          </p:cNvPr>
          <p:cNvSpPr txBox="1"/>
          <p:nvPr/>
        </p:nvSpPr>
        <p:spPr>
          <a:xfrm>
            <a:off x="9027074" y="2469099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6E72E2-F97E-EFF8-7211-260AF854E5BC}"/>
              </a:ext>
            </a:extLst>
          </p:cNvPr>
          <p:cNvSpPr/>
          <p:nvPr/>
        </p:nvSpPr>
        <p:spPr>
          <a:xfrm>
            <a:off x="7531704" y="1343128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Factors=0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D46FF0-B0F1-8EFD-BCC2-14D3F206CD25}"/>
              </a:ext>
            </a:extLst>
          </p:cNvPr>
          <p:cNvSpPr txBox="1"/>
          <p:nvPr/>
        </p:nvSpPr>
        <p:spPr>
          <a:xfrm>
            <a:off x="5878060" y="5690512"/>
            <a:ext cx="4099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Your inference will be circumscribed, but you have to start somewhere!</a:t>
            </a:r>
          </a:p>
        </p:txBody>
      </p:sp>
    </p:spTree>
    <p:extLst>
      <p:ext uri="{BB962C8B-B14F-4D97-AF65-F5344CB8AC3E}">
        <p14:creationId xmlns:p14="http://schemas.microsoft.com/office/powerpoint/2010/main" val="204333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/>
      <p:bldP spid="14" grpId="0"/>
      <p:bldP spid="19" grpId="0" animBg="1"/>
      <p:bldP spid="20" grpId="0" animBg="1"/>
      <p:bldP spid="21" grpId="0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42C1-89FD-83B3-CFE3-807B01F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148"/>
            <a:ext cx="10515600" cy="1325563"/>
          </a:xfrm>
        </p:spPr>
        <p:txBody>
          <a:bodyPr/>
          <a:lstStyle/>
          <a:p>
            <a:r>
              <a:rPr lang="en-US" dirty="0"/>
              <a:t>Where Should We Do This?</a:t>
            </a:r>
          </a:p>
        </p:txBody>
      </p:sp>
      <p:pic>
        <p:nvPicPr>
          <p:cNvPr id="3074" name="Picture 2" descr="Gulf of Maine - Wikipedia">
            <a:extLst>
              <a:ext uri="{FF2B5EF4-FFF2-40B4-BE49-F238E27FC236}">
                <a16:creationId xmlns:a16="http://schemas.microsoft.com/office/drawing/2014/main" id="{44A2A4C4-A981-FFC7-3B05-13B99039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931"/>
            <a:ext cx="3969617" cy="412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ston Harbor Islands National and State Park - What To Know BEFORE You Go  | Viator">
            <a:extLst>
              <a:ext uri="{FF2B5EF4-FFF2-40B4-BE49-F238E27FC236}">
                <a16:creationId xmlns:a16="http://schemas.microsoft.com/office/drawing/2014/main" id="{4F1D6FF1-1F58-AB24-E116-F2A1ACAF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1" y="3852815"/>
            <a:ext cx="4244993" cy="30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ston Harbor Islands - Cruises, Ferries, Things to Do - Boston Discovery  Guide">
            <a:extLst>
              <a:ext uri="{FF2B5EF4-FFF2-40B4-BE49-F238E27FC236}">
                <a16:creationId xmlns:a16="http://schemas.microsoft.com/office/drawing/2014/main" id="{1BD6DD2F-B0AE-9886-7137-31E665330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6" b="10067"/>
          <a:stretch/>
        </p:blipFill>
        <p:spPr bwMode="auto">
          <a:xfrm>
            <a:off x="4143390" y="860957"/>
            <a:ext cx="4244993" cy="31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impacts of climate change are becoming more pronounced in the Gulf of Maine, which is warming faster than almost any other ocean region on the planet.">
            <a:extLst>
              <a:ext uri="{FF2B5EF4-FFF2-40B4-BE49-F238E27FC236}">
                <a16:creationId xmlns:a16="http://schemas.microsoft.com/office/drawing/2014/main" id="{84D126B4-48EE-F708-D3CB-6EE7E627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159" y="2027762"/>
            <a:ext cx="5475158" cy="36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FD7-E96C-554D-85E7-66B592A6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Diagrams and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D07D-6895-3F40-8684-A189500D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diagram to determine what influences you can cut out</a:t>
            </a:r>
          </a:p>
          <a:p>
            <a:endParaRPr lang="en-US" dirty="0"/>
          </a:p>
          <a:p>
            <a:r>
              <a:rPr lang="en-US" dirty="0"/>
              <a:t>Your choices in experimental design can be charted on your diagram</a:t>
            </a:r>
          </a:p>
          <a:p>
            <a:endParaRPr lang="en-US" dirty="0"/>
          </a:p>
          <a:p>
            <a:r>
              <a:rPr lang="en-US" dirty="0"/>
              <a:t>You can then tell if your resulting design is causally identified or not</a:t>
            </a:r>
          </a:p>
        </p:txBody>
      </p:sp>
    </p:spTree>
    <p:extLst>
      <p:ext uri="{BB962C8B-B14F-4D97-AF65-F5344CB8AC3E}">
        <p14:creationId xmlns:p14="http://schemas.microsoft.com/office/powerpoint/2010/main" val="123315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916C5-7B75-9A4A-829A-2A7CADF6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301318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 simplified causal diagram of your system. Then diagram out how you would turn it into an experiment that answers your question of interest.</a:t>
            </a:r>
          </a:p>
        </p:txBody>
      </p:sp>
    </p:spTree>
    <p:extLst>
      <p:ext uri="{BB962C8B-B14F-4D97-AF65-F5344CB8AC3E}">
        <p14:creationId xmlns:p14="http://schemas.microsoft.com/office/powerpoint/2010/main" val="227610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51377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Start: Substrate Only – One-Way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How many replicates of each treatment?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Placement of replicates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Randomize or randomize within gradient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Scale over which to run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Dispersion of treatments to ensure independence</a:t>
            </a:r>
          </a:p>
          <a:p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86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Continuous v. Categorical Designs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Rugosity = 0-100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238664"/>
            <a:ext cx="0" cy="259790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Regression-based designs can work like ANOVA-based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You can assign treatment levels evenly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You can assign discrete levels and add random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The causal model is </a:t>
            </a:r>
            <a:r>
              <a:rPr lang="en-US" sz="2800" b="1" dirty="0">
                <a:latin typeface="Avenir" panose="02000503020000020003" pitchFamily="2" charset="0"/>
              </a:rPr>
              <a:t>*THIS SAME*</a:t>
            </a:r>
            <a:r>
              <a:rPr lang="en-US" sz="2800" dirty="0">
                <a:latin typeface="Avenir" panose="02000503020000020003" pitchFamily="2" charset="0"/>
              </a:rPr>
              <a:t>, it’s the details of implementation and statistical modeling that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2566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99063" y="466746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14623" y="423502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Our “One-Way”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6742D-D7B7-7A4F-8A5A-1FB6DCDD24F1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311C6-A630-A642-8C9E-4D64E347F147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0DB26B-022D-F748-A50B-33F5B0FD0AA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EF4C5C-976F-BD4B-A83C-0A0816306CB8}"/>
              </a:ext>
            </a:extLst>
          </p:cNvPr>
          <p:cNvGrpSpPr/>
          <p:nvPr/>
        </p:nvGrpSpPr>
        <p:grpSpPr>
          <a:xfrm>
            <a:off x="3961326" y="3148147"/>
            <a:ext cx="2069941" cy="2228000"/>
            <a:chOff x="3961326" y="3148147"/>
            <a:chExt cx="2069941" cy="222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8BAF05-F55B-2E48-838F-E03FF124D0E7}"/>
                </a:ext>
              </a:extLst>
            </p:cNvPr>
            <p:cNvSpPr/>
            <p:nvPr/>
          </p:nvSpPr>
          <p:spPr>
            <a:xfrm>
              <a:off x="3961326" y="318284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A72FD5-8FC9-BF49-ADD7-1ECB87635FAE}"/>
                </a:ext>
              </a:extLst>
            </p:cNvPr>
            <p:cNvSpPr/>
            <p:nvPr/>
          </p:nvSpPr>
          <p:spPr>
            <a:xfrm>
              <a:off x="3982284" y="4068663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90FA02-444D-CF4F-BA66-304DCD9E6298}"/>
                </a:ext>
              </a:extLst>
            </p:cNvPr>
            <p:cNvSpPr/>
            <p:nvPr/>
          </p:nvSpPr>
          <p:spPr>
            <a:xfrm>
              <a:off x="3963603" y="4810528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3EEFD9-9061-2C4E-BCC0-F1D9907B0D51}"/>
                </a:ext>
              </a:extLst>
            </p:cNvPr>
            <p:cNvSpPr txBox="1"/>
            <p:nvPr/>
          </p:nvSpPr>
          <p:spPr>
            <a:xfrm>
              <a:off x="4470802" y="3148147"/>
              <a:ext cx="894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Slate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823B55-0B8B-B549-84E0-53C3673C28D6}"/>
                </a:ext>
              </a:extLst>
            </p:cNvPr>
            <p:cNvSpPr txBox="1"/>
            <p:nvPr/>
          </p:nvSpPr>
          <p:spPr>
            <a:xfrm>
              <a:off x="4478293" y="4078392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Granite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461F6-A4DC-8541-AD06-B3055C40E997}"/>
                </a:ext>
              </a:extLst>
            </p:cNvPr>
            <p:cNvSpPr txBox="1"/>
            <p:nvPr/>
          </p:nvSpPr>
          <p:spPr>
            <a:xfrm>
              <a:off x="4534639" y="4852927"/>
              <a:ext cx="1496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Concrete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86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b="1" dirty="0"/>
              <a:t>How Many Replicates Do I Need?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05450" y="1139914"/>
            <a:ext cx="538759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Generally, p^(3/2) / </a:t>
            </a: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tot</a:t>
            </a:r>
            <a:r>
              <a:rPr lang="en-US" sz="3600" baseline="-25000" dirty="0">
                <a:latin typeface="Avenir" panose="02000503020000020003" pitchFamily="2" charset="0"/>
              </a:rPr>
              <a:t> </a:t>
            </a:r>
            <a:r>
              <a:rPr lang="en-US" sz="3600" dirty="0">
                <a:latin typeface="Avenir" panose="02000503020000020003" pitchFamily="2" charset="0"/>
              </a:rPr>
              <a:t>should approach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Portnoy 1998</a:t>
            </a: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So, 3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p^(3/2) ~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So, 5 / (3*n) should be close-</a:t>
            </a:r>
            <a:r>
              <a:rPr lang="en-US" sz="3600" dirty="0" err="1">
                <a:latin typeface="Avenir" panose="02000503020000020003" pitchFamily="2" charset="0"/>
              </a:rPr>
              <a:t>ish</a:t>
            </a:r>
            <a:r>
              <a:rPr lang="en-US" sz="3600" dirty="0">
                <a:latin typeface="Avenir" panose="02000503020000020003" pitchFamily="2" charset="0"/>
              </a:rPr>
              <a:t> to 0</a:t>
            </a:r>
          </a:p>
          <a:p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venir" panose="02000503020000020003" pitchFamily="2" charset="0"/>
              </a:rPr>
              <a:t>Practically, 5-10</a:t>
            </a:r>
          </a:p>
          <a:p>
            <a:pPr lvl="1"/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5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37430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5-10 Replicates? That’s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043" y="2471517"/>
            <a:ext cx="53875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Not so fast!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The noisier the system and smaller the effect, the more replicates you need for good precision</a:t>
            </a:r>
          </a:p>
        </p:txBody>
      </p:sp>
    </p:spTree>
    <p:extLst>
      <p:ext uri="{BB962C8B-B14F-4D97-AF65-F5344CB8AC3E}">
        <p14:creationId xmlns:p14="http://schemas.microsoft.com/office/powerpoint/2010/main" val="115254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60" y="72702"/>
            <a:ext cx="11867596" cy="1325563"/>
          </a:xfrm>
        </p:spPr>
        <p:txBody>
          <a:bodyPr/>
          <a:lstStyle/>
          <a:p>
            <a:r>
              <a:rPr lang="en-US" dirty="0"/>
              <a:t>OK, How do I Determine Power (or Likely Precision)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21059" y="1358448"/>
            <a:ext cx="53875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SIMULATION!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Make a simulated data set with your design, fit a model, get SE of parameters or other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Rinse and repeat to see how often you fall in an acceptable range</a:t>
            </a:r>
          </a:p>
        </p:txBody>
      </p:sp>
    </p:spTree>
    <p:extLst>
      <p:ext uri="{BB962C8B-B14F-4D97-AF65-F5344CB8AC3E}">
        <p14:creationId xmlns:p14="http://schemas.microsoft.com/office/powerpoint/2010/main" val="78303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61764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024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Reality Check: Lots of Things Happen in an Experiment – they are Not So Simple!</a:t>
            </a:r>
          </a:p>
        </p:txBody>
      </p:sp>
      <p:pic>
        <p:nvPicPr>
          <p:cNvPr id="4" name="Picture 3" descr="inv_filter_tank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11300"/>
            <a:ext cx="7061200" cy="5295900"/>
          </a:xfrm>
          <a:prstGeom prst="rect">
            <a:avLst/>
          </a:prstGeom>
          <a:ln w="3175" cap="sq" cmpd="sng">
            <a:solidFill>
              <a:schemeClr val="tx1"/>
            </a:solidFill>
            <a:prstDash val="solid"/>
            <a:miter lim="800000"/>
          </a:ln>
          <a:effectLst/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94294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Internal Validity versus External Validity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-32593" y="1813851"/>
            <a:ext cx="3021898" cy="107721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 Light"/>
              </a:rPr>
              <a:t>Predation = none, 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Other Site Factors</a:t>
            </a:r>
            <a:endParaRPr lang="en-US" sz="3200" baseline="-250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83232" y="4452738"/>
            <a:ext cx="1377256" cy="12486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bg2">
                <a:lumMod val="90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1D161-F487-B14A-94EA-8367E7E19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bg2">
                <a:lumMod val="90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C03E7-811E-C044-A478-F81BF89C0F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57DD1-1D2A-C143-93F3-22FA7775C7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8BE498-6377-D54D-B50A-CD0004FF8487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814E3-988D-8D4A-8849-639CC6BDAB9C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20E08-6E95-0B4E-8B6D-16CD5BFD4756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099FE-E94F-A643-8289-E4D947BC649A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6278A-6949-4849-B2E8-147A1D4826CC}"/>
              </a:ext>
            </a:extLst>
          </p:cNvPr>
          <p:cNvSpPr txBox="1"/>
          <p:nvPr/>
        </p:nvSpPr>
        <p:spPr>
          <a:xfrm>
            <a:off x="5264666" y="4311968"/>
            <a:ext cx="702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Results are valid for one site where experiment was conducted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" panose="02000503020000020003" pitchFamily="2" charset="0"/>
              </a:rPr>
              <a:t>High Internal Validity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What do they teach us about predation and substrate in nature?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If no recruitment  interaction</a:t>
            </a:r>
            <a:r>
              <a:rPr lang="en-US" sz="2000" b="1" dirty="0">
                <a:latin typeface="Avenir" panose="02000503020000020003" pitchFamily="2" charset="0"/>
              </a:rPr>
              <a:t>, High External Validity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Otherwise, </a:t>
            </a:r>
            <a:r>
              <a:rPr lang="en-US" sz="2000" b="1" dirty="0">
                <a:latin typeface="Avenir" panose="02000503020000020003" pitchFamily="2" charset="0"/>
              </a:rPr>
              <a:t>Low External Validity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99495-9D14-2B38-1458-A9498477F212}"/>
              </a:ext>
            </a:extLst>
          </p:cNvPr>
          <p:cNvSpPr txBox="1"/>
          <p:nvPr/>
        </p:nvSpPr>
        <p:spPr>
          <a:xfrm>
            <a:off x="3701808" y="2190597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6112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ECC-0B84-5B4A-A06C-EDB1B57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31"/>
            <a:ext cx="119764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Decisions as to How to Treat Moderators &amp; Validity – Averaging Over versus Holding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ED1C-523B-8E4D-8017-E323CB67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9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wanted to know the direct causal effect of substrate type, should we hold predation pressure constant, or do the experiment at many levels of predation?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234A9-E518-2D49-B076-26E1E278C23B}"/>
              </a:ext>
            </a:extLst>
          </p:cNvPr>
          <p:cNvSpPr txBox="1"/>
          <p:nvPr/>
        </p:nvSpPr>
        <p:spPr>
          <a:xfrm>
            <a:off x="7844897" y="4700109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46E7B-6CC9-EB47-89A0-2338AE839D0D}"/>
              </a:ext>
            </a:extLst>
          </p:cNvPr>
          <p:cNvSpPr txBox="1"/>
          <p:nvPr/>
        </p:nvSpPr>
        <p:spPr>
          <a:xfrm>
            <a:off x="1772517" y="5428567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6ADEB-E826-9742-AE28-B5EBD9A26FAA}"/>
              </a:ext>
            </a:extLst>
          </p:cNvPr>
          <p:cNvSpPr txBox="1"/>
          <p:nvPr/>
        </p:nvSpPr>
        <p:spPr>
          <a:xfrm>
            <a:off x="1772517" y="3941930"/>
            <a:ext cx="17847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17A3FA-1E3C-9E41-B193-EE4989E9F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513057" y="4992497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F6BB0-0881-8341-A332-17F09500D7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32849" y="4992497"/>
            <a:ext cx="2712048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4A626-FE48-1340-AA3A-02AE4D5427F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57301" y="4234318"/>
            <a:ext cx="1575548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40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Introducing Hidden Treatments?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7822056" y="2262292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5E7A-FF6A-9343-A972-6F1D56683FE8}"/>
              </a:ext>
            </a:extLst>
          </p:cNvPr>
          <p:cNvSpPr txBox="1"/>
          <p:nvPr/>
        </p:nvSpPr>
        <p:spPr>
          <a:xfrm>
            <a:off x="1236527" y="2039267"/>
            <a:ext cx="32966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16E46-B111-E444-B804-F885084BEF1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33135" y="2554680"/>
            <a:ext cx="3288921" cy="2319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69" y="3362480"/>
            <a:ext cx="4307012" cy="32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/>
          <a:lstStyle/>
          <a:p>
            <a:r>
              <a:rPr lang="en-US" dirty="0"/>
              <a:t>Are You Introducing Hidden Treatments?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5E7A-FF6A-9343-A972-6F1D56683FE8}"/>
              </a:ext>
            </a:extLst>
          </p:cNvPr>
          <p:cNvSpPr txBox="1"/>
          <p:nvPr/>
        </p:nvSpPr>
        <p:spPr>
          <a:xfrm>
            <a:off x="201206" y="2866354"/>
            <a:ext cx="35679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 Treatment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16E46-B111-E444-B804-F885084BEF1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769112" y="2581817"/>
            <a:ext cx="659802" cy="106936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769112" y="3651184"/>
            <a:ext cx="814269" cy="101220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E995B0-1FB7-A33B-A1E5-5FFBA437F66E}"/>
              </a:ext>
            </a:extLst>
          </p:cNvPr>
          <p:cNvSpPr txBox="1"/>
          <p:nvPr/>
        </p:nvSpPr>
        <p:spPr>
          <a:xfrm>
            <a:off x="0" y="5911831"/>
            <a:ext cx="1210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Violation of </a:t>
            </a:r>
            <a:r>
              <a:rPr lang="en-US" sz="2400" b="1" dirty="0"/>
              <a:t>excludability</a:t>
            </a:r>
            <a:r>
              <a:rPr lang="en-US" sz="2400" dirty="0"/>
              <a:t>  - outcomes responding solely to treatment through desired pathway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D040C-039A-050F-49CC-014FCE05CB1F}"/>
              </a:ext>
            </a:extLst>
          </p:cNvPr>
          <p:cNvSpPr txBox="1"/>
          <p:nvPr/>
        </p:nvSpPr>
        <p:spPr>
          <a:xfrm>
            <a:off x="10168873" y="6492875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Kimmel et al. 2021</a:t>
            </a:r>
          </a:p>
        </p:txBody>
      </p:sp>
    </p:spTree>
    <p:extLst>
      <p:ext uri="{BB962C8B-B14F-4D97-AF65-F5344CB8AC3E}">
        <p14:creationId xmlns:p14="http://schemas.microsoft.com/office/powerpoint/2010/main" val="38788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/>
          <a:lstStyle/>
          <a:p>
            <a:r>
              <a:rPr lang="en-US" dirty="0"/>
              <a:t>Solution – Diagram it to Devise Procedural Controls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769112" y="3714405"/>
            <a:ext cx="814269" cy="94898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360E74-E848-AD45-9317-C67F3DC2220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69112" y="2852792"/>
            <a:ext cx="716636" cy="7983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25CA4A-C78D-1D4E-B2C5-92648A3418EC}"/>
              </a:ext>
            </a:extLst>
          </p:cNvPr>
          <p:cNvSpPr txBox="1"/>
          <p:nvPr/>
        </p:nvSpPr>
        <p:spPr>
          <a:xfrm>
            <a:off x="201206" y="2866354"/>
            <a:ext cx="35679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 Treatment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Uncaged, Sides</a:t>
            </a:r>
          </a:p>
        </p:txBody>
      </p:sp>
    </p:spTree>
    <p:extLst>
      <p:ext uri="{BB962C8B-B14F-4D97-AF65-F5344CB8AC3E}">
        <p14:creationId xmlns:p14="http://schemas.microsoft.com/office/powerpoint/2010/main" val="3362015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– Diagram it to Devise Procedural Controls with Separate Exogenous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42792" y="4663387"/>
            <a:ext cx="1640589" cy="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360E74-E848-AD45-9317-C67F3DC2220B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 flipV="1">
            <a:off x="2889420" y="2581817"/>
            <a:ext cx="1539494" cy="10872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25CA4A-C78D-1D4E-B2C5-92648A3418EC}"/>
              </a:ext>
            </a:extLst>
          </p:cNvPr>
          <p:cNvSpPr txBox="1"/>
          <p:nvPr/>
        </p:nvSpPr>
        <p:spPr>
          <a:xfrm>
            <a:off x="659660" y="3376656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B3E59-DD59-034A-97B6-8549AFFDFB5B}"/>
              </a:ext>
            </a:extLst>
          </p:cNvPr>
          <p:cNvSpPr txBox="1"/>
          <p:nvPr/>
        </p:nvSpPr>
        <p:spPr>
          <a:xfrm>
            <a:off x="704265" y="4371000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6E932D-FFE8-2341-9144-5595B1D69492}"/>
              </a:ext>
            </a:extLst>
          </p:cNvPr>
          <p:cNvSpPr txBox="1"/>
          <p:nvPr/>
        </p:nvSpPr>
        <p:spPr>
          <a:xfrm>
            <a:off x="704265" y="2271757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Open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C19C8-32FC-CD4D-A698-A4A08369E0A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2934025" y="2564145"/>
            <a:ext cx="1494889" cy="176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8183A-9D62-7344-AB41-DAF31E842835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2889420" y="3669044"/>
            <a:ext cx="1693961" cy="99434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8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Barnacles and Substrate Type Focus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B36DA3-9A42-E380-9887-A2C73F838B33}"/>
              </a:ext>
            </a:extLst>
          </p:cNvPr>
          <p:cNvGrpSpPr/>
          <p:nvPr/>
        </p:nvGrpSpPr>
        <p:grpSpPr>
          <a:xfrm>
            <a:off x="90380" y="3055120"/>
            <a:ext cx="3192631" cy="2382194"/>
            <a:chOff x="90380" y="3055120"/>
            <a:chExt cx="3192631" cy="23821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B11600-E946-8ADA-F967-80522B74F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80" y="3055120"/>
              <a:ext cx="3192631" cy="23821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F5C62-035A-FEB0-14A5-2216991687FC}"/>
                </a:ext>
              </a:extLst>
            </p:cNvPr>
            <p:cNvSpPr txBox="1"/>
            <p:nvPr/>
          </p:nvSpPr>
          <p:spPr>
            <a:xfrm>
              <a:off x="2342087" y="5206482"/>
              <a:ext cx="7409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</a:rPr>
                <a:t>Bigelow.org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8F1538-B2DE-E9E8-66D5-0CCB10755C17}"/>
              </a:ext>
            </a:extLst>
          </p:cNvPr>
          <p:cNvCxnSpPr>
            <a:cxnSpLocks/>
          </p:cNvCxnSpPr>
          <p:nvPr/>
        </p:nvCxnSpPr>
        <p:spPr>
          <a:xfrm flipV="1">
            <a:off x="3401589" y="3043621"/>
            <a:ext cx="1402286" cy="10368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A4FA5-947B-A60C-6230-7D6CFF2CE168}"/>
              </a:ext>
            </a:extLst>
          </p:cNvPr>
          <p:cNvCxnSpPr>
            <a:cxnSpLocks/>
          </p:cNvCxnSpPr>
          <p:nvPr/>
        </p:nvCxnSpPr>
        <p:spPr>
          <a:xfrm>
            <a:off x="3372011" y="4236027"/>
            <a:ext cx="1431864" cy="13703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B19A1A-AD86-25E5-4AB5-38CCAFAE6E68}"/>
              </a:ext>
            </a:extLst>
          </p:cNvPr>
          <p:cNvCxnSpPr>
            <a:cxnSpLocks/>
          </p:cNvCxnSpPr>
          <p:nvPr/>
        </p:nvCxnSpPr>
        <p:spPr>
          <a:xfrm flipV="1">
            <a:off x="8260116" y="3055120"/>
            <a:ext cx="755384" cy="528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924E3-268E-4D36-3048-DCC1E093053C}"/>
              </a:ext>
            </a:extLst>
          </p:cNvPr>
          <p:cNvCxnSpPr>
            <a:cxnSpLocks/>
          </p:cNvCxnSpPr>
          <p:nvPr/>
        </p:nvCxnSpPr>
        <p:spPr>
          <a:xfrm flipV="1">
            <a:off x="8290833" y="5661957"/>
            <a:ext cx="755384" cy="528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7F7AC7-62A6-2208-52AF-643BD9880185}"/>
              </a:ext>
            </a:extLst>
          </p:cNvPr>
          <p:cNvSpPr txBox="1"/>
          <p:nvPr/>
        </p:nvSpPr>
        <p:spPr>
          <a:xfrm>
            <a:off x="8042855" y="1209830"/>
            <a:ext cx="36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POTENTIAL OUTCOMES</a:t>
            </a:r>
            <a:endParaRPr lang="en-US" sz="2800" b="1" baseline="-25000" dirty="0"/>
          </a:p>
        </p:txBody>
      </p:sp>
      <p:pic>
        <p:nvPicPr>
          <p:cNvPr id="1028" name="Picture 4" descr="Seawall - Wikipedia">
            <a:extLst>
              <a:ext uri="{FF2B5EF4-FFF2-40B4-BE49-F238E27FC236}">
                <a16:creationId xmlns:a16="http://schemas.microsoft.com/office/drawing/2014/main" id="{B7B21DD4-6896-7AFF-3D99-BEAF0CAC6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3"/>
          <a:stretch/>
        </p:blipFill>
        <p:spPr bwMode="auto">
          <a:xfrm>
            <a:off x="4803875" y="4738716"/>
            <a:ext cx="3456241" cy="211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ulf of Maine Rocky Shores (Ecology Lab Collection) | Gulf Of Maine, Inc.">
            <a:extLst>
              <a:ext uri="{FF2B5EF4-FFF2-40B4-BE49-F238E27FC236}">
                <a16:creationId xmlns:a16="http://schemas.microsoft.com/office/drawing/2014/main" id="{8A021686-F1ED-A924-1B67-E6721478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25" y="1867845"/>
            <a:ext cx="3337663" cy="25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ional Marine Sanctuary Foundation">
            <a:extLst>
              <a:ext uri="{FF2B5EF4-FFF2-40B4-BE49-F238E27FC236}">
                <a16:creationId xmlns:a16="http://schemas.microsoft.com/office/drawing/2014/main" id="{5342BE84-36DB-CBF4-A99C-11776A60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92" y="2125680"/>
            <a:ext cx="3195308" cy="2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61B0C9-E5AF-B14C-2141-AF17B4F121DA}"/>
              </a:ext>
            </a:extLst>
          </p:cNvPr>
          <p:cNvSpPr txBox="1"/>
          <p:nvPr/>
        </p:nvSpPr>
        <p:spPr>
          <a:xfrm>
            <a:off x="9015500" y="4200205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National Marine Sanctuaries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955F66-871E-BAA5-2FD4-8A71C9974CB6}"/>
              </a:ext>
            </a:extLst>
          </p:cNvPr>
          <p:cNvSpPr txBox="1"/>
          <p:nvPr/>
        </p:nvSpPr>
        <p:spPr>
          <a:xfrm>
            <a:off x="10117383" y="5177386"/>
            <a:ext cx="683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0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FD7-E96C-554D-85E7-66B592A6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Diagrams of an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D07D-6895-3F40-8684-A189500D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Re-diagram your system as an experiment</a:t>
            </a:r>
          </a:p>
          <a:p>
            <a:endParaRPr lang="en-US" dirty="0"/>
          </a:p>
          <a:p>
            <a:r>
              <a:rPr lang="en-US" dirty="0"/>
              <a:t>Think carefully about what is added and what is subtracted</a:t>
            </a:r>
          </a:p>
          <a:p>
            <a:endParaRPr lang="en-US" dirty="0"/>
          </a:p>
          <a:p>
            <a:r>
              <a:rPr lang="en-US" dirty="0"/>
              <a:t>What is the scope of your inference when you compare your diagram of an experiment to that of the world?</a:t>
            </a:r>
          </a:p>
          <a:p>
            <a:endParaRPr lang="en-US" dirty="0"/>
          </a:p>
          <a:p>
            <a:r>
              <a:rPr lang="en-US" dirty="0"/>
              <a:t>Did you open any new back doors? How can you close them?</a:t>
            </a:r>
          </a:p>
        </p:txBody>
      </p:sp>
    </p:spTree>
    <p:extLst>
      <p:ext uri="{BB962C8B-B14F-4D97-AF65-F5344CB8AC3E}">
        <p14:creationId xmlns:p14="http://schemas.microsoft.com/office/powerpoint/2010/main" val="398054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916C5-7B75-9A4A-829A-2A7CADF6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your experimental diagram – would you change anything? Why?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3229C-EAF1-C742-8120-5D5A38439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4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866467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Replicate Placement – In An Area of Minimal Variation in Other Conditions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849" y="1370549"/>
            <a:ext cx="53609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Randomize coordinates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Or petri dish placement, </a:t>
            </a:r>
            <a:r>
              <a:rPr lang="en-US" sz="3200" dirty="0" err="1">
                <a:latin typeface="Avenir" panose="02000503020000020003" pitchFamily="2" charset="0"/>
              </a:rPr>
              <a:t>labbies</a:t>
            </a:r>
            <a:r>
              <a:rPr lang="en-US" sz="3200" dirty="0">
                <a:latin typeface="Avenir" panose="02000503020000020003" pitchFamily="2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Once you accommodate, gradients, etc., it’s a different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Note – this is done at one *time* as well</a:t>
            </a:r>
          </a:p>
        </p:txBody>
      </p:sp>
    </p:spTree>
    <p:extLst>
      <p:ext uri="{BB962C8B-B14F-4D97-AF65-F5344CB8AC3E}">
        <p14:creationId xmlns:p14="http://schemas.microsoft.com/office/powerpoint/2010/main" val="3546540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221259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328431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7869" y="2617282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3675" y="251181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836" y="341351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6598" y="340831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32549" y="5080257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6994" y="358174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7917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07482" y="425122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43791" y="541643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82735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4506" y="311838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47869" y="425122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971"/>
            <a:ext cx="11982203" cy="1325563"/>
          </a:xfrm>
        </p:spPr>
        <p:txBody>
          <a:bodyPr/>
          <a:lstStyle/>
          <a:p>
            <a:r>
              <a:rPr lang="en-US" dirty="0"/>
              <a:t>Bad Replicate Placement: Non-Independence of Plots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059E3-EACB-8743-A577-F171018D5BC1}"/>
              </a:ext>
            </a:extLst>
          </p:cNvPr>
          <p:cNvSpPr txBox="1"/>
          <p:nvPr/>
        </p:nvSpPr>
        <p:spPr>
          <a:xfrm>
            <a:off x="288824" y="2673808"/>
            <a:ext cx="2981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Plots must be spatially or temporally separate</a:t>
            </a:r>
          </a:p>
          <a:p>
            <a:endParaRPr lang="en-US" sz="2800" dirty="0"/>
          </a:p>
          <a:p>
            <a:r>
              <a:rPr lang="en-US" sz="2800" dirty="0"/>
              <a:t>This goes double for plots with the same treatment!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4D37AB-4928-1E43-3FBB-914FEEE4302A}"/>
              </a:ext>
            </a:extLst>
          </p:cNvPr>
          <p:cNvSpPr txBox="1"/>
          <p:nvPr/>
        </p:nvSpPr>
        <p:spPr>
          <a:xfrm>
            <a:off x="8911445" y="2327146"/>
            <a:ext cx="3070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is </a:t>
            </a:r>
            <a:r>
              <a:rPr lang="en-US" sz="2400" dirty="0" err="1"/>
              <a:t>bleedover</a:t>
            </a:r>
            <a:r>
              <a:rPr lang="en-US" sz="2400" dirty="0"/>
              <a:t> from one plot to the next, you violate the principle of </a:t>
            </a:r>
            <a:r>
              <a:rPr lang="en-US" sz="2400" b="1" dirty="0"/>
              <a:t>interference 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FF455-FBC9-DD38-1510-E930B9058A96}"/>
              </a:ext>
            </a:extLst>
          </p:cNvPr>
          <p:cNvSpPr txBox="1"/>
          <p:nvPr/>
        </p:nvSpPr>
        <p:spPr>
          <a:xfrm>
            <a:off x="10141528" y="6488668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Kimmel et al. 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3B025-A9C4-9389-A259-ACEDC579A004}"/>
              </a:ext>
            </a:extLst>
          </p:cNvPr>
          <p:cNvSpPr/>
          <p:nvPr/>
        </p:nvSpPr>
        <p:spPr>
          <a:xfrm>
            <a:off x="10208121" y="513574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27151-E24E-6FA6-1B04-0E7D8066F05C}"/>
              </a:ext>
            </a:extLst>
          </p:cNvPr>
          <p:cNvSpPr/>
          <p:nvPr/>
        </p:nvSpPr>
        <p:spPr>
          <a:xfrm>
            <a:off x="10702883" y="51305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A8ABB83-5AA4-18B9-9982-B4FE1D2B4638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5400000" flipH="1" flipV="1">
            <a:off x="10697157" y="4885763"/>
            <a:ext cx="5208" cy="494762"/>
          </a:xfrm>
          <a:prstGeom prst="curvedConnector3">
            <a:avLst>
              <a:gd name="adj1" fmla="val 745366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2C7B14-DC5D-EE43-C528-6BAF26A9E27F}"/>
              </a:ext>
            </a:extLst>
          </p:cNvPr>
          <p:cNvSpPr txBox="1"/>
          <p:nvPr/>
        </p:nvSpPr>
        <p:spPr>
          <a:xfrm>
            <a:off x="10336861" y="4457356"/>
            <a:ext cx="7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Heats</a:t>
            </a:r>
          </a:p>
        </p:txBody>
      </p:sp>
    </p:spTree>
    <p:extLst>
      <p:ext uri="{BB962C8B-B14F-4D97-AF65-F5344CB8AC3E}">
        <p14:creationId xmlns:p14="http://schemas.microsoft.com/office/powerpoint/2010/main" val="40876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4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6686" y="2901637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5603" y="515402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9463" y="3390155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85414" y="506210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47981" y="4233066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96656" y="539828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74077" y="2721779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8496" y="420183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49140" y="490976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Bad Replicate Placement: Non-Independence of Treatments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31F65-3B0E-3B4A-9548-1DE6F32D23B5}"/>
              </a:ext>
            </a:extLst>
          </p:cNvPr>
          <p:cNvSpPr txBox="1"/>
          <p:nvPr/>
        </p:nvSpPr>
        <p:spPr>
          <a:xfrm>
            <a:off x="155976" y="1994990"/>
            <a:ext cx="3622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venir" panose="02000503020000020003" pitchFamily="2" charset="0"/>
              </a:rPr>
              <a:t>Pseudoreplication</a:t>
            </a:r>
            <a:r>
              <a:rPr lang="en-US" sz="3200" dirty="0">
                <a:latin typeface="Avenir" panose="02000503020000020003" pitchFamily="2" charset="0"/>
              </a:rPr>
              <a:t> </a:t>
            </a:r>
            <a:r>
              <a:rPr lang="en-US" sz="3200" i="1" dirty="0" err="1">
                <a:latin typeface="Avenir" panose="02000503020000020003" pitchFamily="2" charset="0"/>
              </a:rPr>
              <a:t>sensu</a:t>
            </a:r>
            <a:r>
              <a:rPr lang="en-US" sz="3200" dirty="0">
                <a:latin typeface="Avenir" panose="02000503020000020003" pitchFamily="2" charset="0"/>
              </a:rPr>
              <a:t> </a:t>
            </a:r>
            <a:r>
              <a:rPr lang="en-US" sz="3200" dirty="0" err="1">
                <a:latin typeface="Avenir" panose="02000503020000020003" pitchFamily="2" charset="0"/>
              </a:rPr>
              <a:t>Hurlbert</a:t>
            </a:r>
            <a:endParaRPr lang="en-US" sz="3200" dirty="0">
              <a:latin typeface="Avenir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32BA0-9AA5-5D33-4346-C7BEDE437807}"/>
              </a:ext>
            </a:extLst>
          </p:cNvPr>
          <p:cNvSpPr txBox="1"/>
          <p:nvPr/>
        </p:nvSpPr>
        <p:spPr>
          <a:xfrm>
            <a:off x="8802055" y="3832737"/>
            <a:ext cx="3353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Really a violation of </a:t>
            </a:r>
            <a:r>
              <a:rPr lang="en-US" sz="3200" b="1" dirty="0">
                <a:latin typeface="Avenir" panose="02000503020000020003" pitchFamily="2" charset="0"/>
              </a:rPr>
              <a:t>excludability </a:t>
            </a:r>
            <a:r>
              <a:rPr lang="en-US" sz="3200" i="1" dirty="0" err="1">
                <a:latin typeface="Avenir" panose="02000503020000020003" pitchFamily="2" charset="0"/>
              </a:rPr>
              <a:t>sensu</a:t>
            </a:r>
            <a:r>
              <a:rPr lang="en-US" sz="3200" i="1" dirty="0">
                <a:latin typeface="Avenir" panose="02000503020000020003" pitchFamily="2" charset="0"/>
              </a:rPr>
              <a:t> </a:t>
            </a:r>
            <a:r>
              <a:rPr lang="en-US" sz="3200" dirty="0">
                <a:latin typeface="Avenir" panose="02000503020000020003" pitchFamily="2" charset="0"/>
              </a:rPr>
              <a:t>Kimmel et al., as treatment = treatment + location</a:t>
            </a:r>
          </a:p>
        </p:txBody>
      </p:sp>
    </p:spTree>
    <p:extLst>
      <p:ext uri="{BB962C8B-B14F-4D97-AF65-F5344CB8AC3E}">
        <p14:creationId xmlns:p14="http://schemas.microsoft.com/office/powerpoint/2010/main" val="25854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02262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3609434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72606" y="2435321"/>
            <a:ext cx="1189044" cy="11890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97828" y="4282440"/>
            <a:ext cx="1442574" cy="14425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74338" y="2453008"/>
            <a:ext cx="1366064" cy="136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86"/>
            <a:ext cx="11922826" cy="1325563"/>
          </a:xfrm>
        </p:spPr>
        <p:txBody>
          <a:bodyPr/>
          <a:lstStyle/>
          <a:p>
            <a:r>
              <a:rPr lang="en-US" dirty="0"/>
              <a:t>Subsampling As a Form of </a:t>
            </a:r>
            <a:r>
              <a:rPr lang="en-US" dirty="0" err="1"/>
              <a:t>Pseudoreplication</a:t>
            </a:r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EB8DA3-55F2-914C-8166-FA94FD864BF1}"/>
              </a:ext>
            </a:extLst>
          </p:cNvPr>
          <p:cNvSpPr/>
          <p:nvPr/>
        </p:nvSpPr>
        <p:spPr>
          <a:xfrm>
            <a:off x="4103104" y="250802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ED3FF-6E8F-B643-B00A-2D73D7C3E91D}"/>
              </a:ext>
            </a:extLst>
          </p:cNvPr>
          <p:cNvSpPr/>
          <p:nvPr/>
        </p:nvSpPr>
        <p:spPr>
          <a:xfrm>
            <a:off x="4278217" y="305016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CC5D8C-A7B4-8542-B81C-342CE3C30B84}"/>
              </a:ext>
            </a:extLst>
          </p:cNvPr>
          <p:cNvSpPr/>
          <p:nvPr/>
        </p:nvSpPr>
        <p:spPr>
          <a:xfrm>
            <a:off x="4606322" y="260398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1B057-0236-184C-80DF-CBF20DBE2CBF}"/>
              </a:ext>
            </a:extLst>
          </p:cNvPr>
          <p:cNvSpPr/>
          <p:nvPr/>
        </p:nvSpPr>
        <p:spPr>
          <a:xfrm>
            <a:off x="5516568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AB5793-63FE-CA4B-98BC-25A2DB12E398}"/>
              </a:ext>
            </a:extLst>
          </p:cNvPr>
          <p:cNvSpPr/>
          <p:nvPr/>
        </p:nvSpPr>
        <p:spPr>
          <a:xfrm>
            <a:off x="6059929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41FBFD-3389-8341-83FD-DD82F3C30314}"/>
              </a:ext>
            </a:extLst>
          </p:cNvPr>
          <p:cNvSpPr/>
          <p:nvPr/>
        </p:nvSpPr>
        <p:spPr>
          <a:xfrm>
            <a:off x="5812403" y="3201137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55519-0125-A64C-BD57-F66786D8AF28}"/>
              </a:ext>
            </a:extLst>
          </p:cNvPr>
          <p:cNvSpPr/>
          <p:nvPr/>
        </p:nvSpPr>
        <p:spPr>
          <a:xfrm>
            <a:off x="5526493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03F1B-ACF3-F240-8A9B-9CD7498DDB81}"/>
              </a:ext>
            </a:extLst>
          </p:cNvPr>
          <p:cNvSpPr/>
          <p:nvPr/>
        </p:nvSpPr>
        <p:spPr>
          <a:xfrm>
            <a:off x="6069854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DA18E-FDED-E44E-9BAB-4B891A57E309}"/>
              </a:ext>
            </a:extLst>
          </p:cNvPr>
          <p:cNvSpPr/>
          <p:nvPr/>
        </p:nvSpPr>
        <p:spPr>
          <a:xfrm>
            <a:off x="5822328" y="5160158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46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6958" y="4713561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6958" y="339048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26450" y="410145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2726" y="3014288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7560" y="537823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0834" y="487467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44171" y="2311664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95228" y="5448110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10544" y="410145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</a:t>
            </a:r>
            <a:r>
              <a:rPr lang="en-US" dirty="0" err="1"/>
              <a:t>Pseudoreplication</a:t>
            </a:r>
            <a:r>
              <a:rPr lang="en-US" dirty="0"/>
              <a:t> – How Many Replicates Are There?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FE3E9-6F45-F84F-8D40-0D9998E7F23D}"/>
              </a:ext>
            </a:extLst>
          </p:cNvPr>
          <p:cNvSpPr txBox="1"/>
          <p:nvPr/>
        </p:nvSpPr>
        <p:spPr>
          <a:xfrm>
            <a:off x="129356" y="2555923"/>
            <a:ext cx="2730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If treatments AND plots are non-independent, this is a problem with n = 2, not 4</a:t>
            </a:r>
          </a:p>
        </p:txBody>
      </p:sp>
    </p:spTree>
    <p:extLst>
      <p:ext uri="{BB962C8B-B14F-4D97-AF65-F5344CB8AC3E}">
        <p14:creationId xmlns:p14="http://schemas.microsoft.com/office/powerpoint/2010/main" val="15502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Subsampling (Nested Design) Can be Great!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814998" y="1296892"/>
            <a:ext cx="4920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If you take subsamples from true replicates, can minimize within replicate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Average subsamples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Or use </a:t>
            </a:r>
            <a:r>
              <a:rPr lang="en-US" sz="3600" i="1" dirty="0">
                <a:latin typeface="Avenir" panose="02000503020000020003" pitchFamily="2" charset="0"/>
              </a:rPr>
              <a:t>mixed models</a:t>
            </a:r>
            <a:endParaRPr lang="en-US" sz="3600" dirty="0">
              <a:latin typeface="Avenir" panose="02000503020000020003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482C7C-A7C9-D342-BE20-B765DBD19F7E}"/>
              </a:ext>
            </a:extLst>
          </p:cNvPr>
          <p:cNvGrpSpPr/>
          <p:nvPr/>
        </p:nvGrpSpPr>
        <p:grpSpPr>
          <a:xfrm>
            <a:off x="8004916" y="1885253"/>
            <a:ext cx="939144" cy="1154844"/>
            <a:chOff x="8004916" y="1885253"/>
            <a:chExt cx="939144" cy="11548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07B0F7-AD4C-714C-BD10-E23A11075B2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87DA69-9E2D-E34C-9F76-A421CFB1F64C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5F1EA-6818-0E4F-B4D5-8C1FA249EDB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BE291B-E490-9F48-A505-EF9949F1CD3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358A7A-3F47-2A44-B736-DCF40B1885FD}"/>
              </a:ext>
            </a:extLst>
          </p:cNvPr>
          <p:cNvGrpSpPr/>
          <p:nvPr/>
        </p:nvGrpSpPr>
        <p:grpSpPr>
          <a:xfrm>
            <a:off x="8700681" y="2177941"/>
            <a:ext cx="939144" cy="1154844"/>
            <a:chOff x="8004916" y="1885253"/>
            <a:chExt cx="939144" cy="11548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DDE01-0EEA-3645-B617-A4CF83A2EC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52CDA6-00BD-8C4A-BF92-DB559AA34505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BFC1A6-D79A-9A44-8D26-1EF911C4F27F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D49E7-8F88-374A-819F-7DC44CCDCBEB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A63A25-2114-8544-9B10-C08FD5A98D0E}"/>
              </a:ext>
            </a:extLst>
          </p:cNvPr>
          <p:cNvGrpSpPr/>
          <p:nvPr/>
        </p:nvGrpSpPr>
        <p:grpSpPr>
          <a:xfrm>
            <a:off x="9614838" y="2116767"/>
            <a:ext cx="939144" cy="1154844"/>
            <a:chOff x="8004916" y="1885253"/>
            <a:chExt cx="939144" cy="1154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F009DD-DC4C-B940-BEE3-227EE667150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715A28-20A5-874E-9539-C44BF3111E1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693017-7EC4-8149-95C9-26A593EF916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D153FC-E0ED-6A4F-A662-124A548DB656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EA018C-879F-2C47-B05E-269881163D84}"/>
              </a:ext>
            </a:extLst>
          </p:cNvPr>
          <p:cNvGrpSpPr/>
          <p:nvPr/>
        </p:nvGrpSpPr>
        <p:grpSpPr>
          <a:xfrm>
            <a:off x="7390522" y="2408358"/>
            <a:ext cx="939144" cy="1154844"/>
            <a:chOff x="8004916" y="1885253"/>
            <a:chExt cx="939144" cy="11548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8B19AC-4B0F-0143-ACA4-97C76462AF9C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7E430D-00CE-934F-9031-3845A64836A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0EDCDD-F0B9-C24C-B43A-BD85F04CA9CB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58BC7E-829B-5B40-B02D-55519981DF5E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A6765A-9BD3-7B40-9290-B4E4B3C04D42}"/>
              </a:ext>
            </a:extLst>
          </p:cNvPr>
          <p:cNvGrpSpPr/>
          <p:nvPr/>
        </p:nvGrpSpPr>
        <p:grpSpPr>
          <a:xfrm>
            <a:off x="8131796" y="2875945"/>
            <a:ext cx="939144" cy="1154844"/>
            <a:chOff x="8004916" y="1885253"/>
            <a:chExt cx="939144" cy="11548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C2E2E2-2B5A-0247-9E2F-5952F755F55E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FC6690-4D88-BB49-BE3D-4C26F143CEE0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AC737B-C180-9F4E-853E-F891EF14D9F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88384-A13D-2240-A288-91BF66BB061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EA545-6809-3D45-8974-3DE1D1FE2F77}"/>
              </a:ext>
            </a:extLst>
          </p:cNvPr>
          <p:cNvGrpSpPr/>
          <p:nvPr/>
        </p:nvGrpSpPr>
        <p:grpSpPr>
          <a:xfrm>
            <a:off x="9070940" y="3099922"/>
            <a:ext cx="939144" cy="1154844"/>
            <a:chOff x="8004916" y="1885253"/>
            <a:chExt cx="939144" cy="11548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953DF4-DF08-2A41-9BFF-1E438DFC76BB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98EF7B-514E-A044-B624-7DDAAB85E7F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DA05EA-343E-194C-B258-D177EBC638F6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A3CC1-F097-924C-8EC9-4CF2365DE6ED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49429F-85FD-0346-A571-0F211661A718}"/>
              </a:ext>
            </a:extLst>
          </p:cNvPr>
          <p:cNvGrpSpPr/>
          <p:nvPr/>
        </p:nvGrpSpPr>
        <p:grpSpPr>
          <a:xfrm>
            <a:off x="9794535" y="4189345"/>
            <a:ext cx="939144" cy="1154844"/>
            <a:chOff x="8004916" y="1885253"/>
            <a:chExt cx="939144" cy="11548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AA4818-EDE6-0443-A617-8C4B022FB30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B78931-89B4-7045-88B7-ED4E18C92D49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805830-F6E7-1F4A-BEF0-9FBEBC74A85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D4F009-63C5-FB4B-875D-913D3B44A8E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F93EA8-0D53-1048-9AF5-611D3DFCED23}"/>
              </a:ext>
            </a:extLst>
          </p:cNvPr>
          <p:cNvGrpSpPr/>
          <p:nvPr/>
        </p:nvGrpSpPr>
        <p:grpSpPr>
          <a:xfrm>
            <a:off x="7760190" y="3744139"/>
            <a:ext cx="939144" cy="1154844"/>
            <a:chOff x="8004916" y="1885253"/>
            <a:chExt cx="939144" cy="115484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8AEA4C-99B9-1A4E-83B1-F24DD5082EC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E00DEE-E9D6-BD46-9B02-254652F4B39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A4FA65-8B29-3B4F-9A24-A1B94ECC56A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40663C-5AD0-F848-BAD4-1E4D33D22C89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DB5E2A-516E-B84B-AE40-E4080CDEEAD5}"/>
              </a:ext>
            </a:extLst>
          </p:cNvPr>
          <p:cNvGrpSpPr/>
          <p:nvPr/>
        </p:nvGrpSpPr>
        <p:grpSpPr>
          <a:xfrm>
            <a:off x="8553587" y="3717033"/>
            <a:ext cx="939144" cy="1154844"/>
            <a:chOff x="8004916" y="1885253"/>
            <a:chExt cx="939144" cy="11548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A71AE1-AB7E-B143-BD28-4A27CBC3DB85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FAC65A-2F82-074E-A3C9-0AEFB344873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F32C49-A2F6-1B4E-9EB3-57585EC2439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C17CFB-1EF4-4F45-9FD9-A355564341B8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94CCB4-704E-7B42-90AC-F26D4627B275}"/>
              </a:ext>
            </a:extLst>
          </p:cNvPr>
          <p:cNvGrpSpPr/>
          <p:nvPr/>
        </p:nvGrpSpPr>
        <p:grpSpPr>
          <a:xfrm>
            <a:off x="9322653" y="4880673"/>
            <a:ext cx="939144" cy="1154844"/>
            <a:chOff x="8004916" y="1885253"/>
            <a:chExt cx="939144" cy="115484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332872-12CF-7D4D-99F6-2A591AC511E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AE024B0-F2A7-B142-89E4-FC6E80B274E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9D3944-8649-D543-979F-C6A78499C1D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E987A7-20FD-2F46-8113-5D3A8EB190F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50AAEF-5858-5941-A6D2-CBF8D5BED19D}"/>
              </a:ext>
            </a:extLst>
          </p:cNvPr>
          <p:cNvGrpSpPr/>
          <p:nvPr/>
        </p:nvGrpSpPr>
        <p:grpSpPr>
          <a:xfrm>
            <a:off x="8503655" y="4608043"/>
            <a:ext cx="939144" cy="1154844"/>
            <a:chOff x="8004916" y="1885253"/>
            <a:chExt cx="939144" cy="115484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17D0A7-8321-DF41-9C6E-291A90E12A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D2F0F6-49B3-9F49-8486-99564F184C9B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C49C5A-DFBD-9745-AC34-E370700D5449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3D4D736-B851-DF43-9333-909605D19F60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719E68-F243-E041-9947-93B4EAC5BFA2}"/>
              </a:ext>
            </a:extLst>
          </p:cNvPr>
          <p:cNvGrpSpPr/>
          <p:nvPr/>
        </p:nvGrpSpPr>
        <p:grpSpPr>
          <a:xfrm>
            <a:off x="7738069" y="4508293"/>
            <a:ext cx="939144" cy="1154844"/>
            <a:chOff x="8004916" y="1885253"/>
            <a:chExt cx="939144" cy="11548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14452F-B19D-884D-A940-29684B0B2784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52AC5C-F3DB-2441-9A03-40C797C483D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E5F181-6794-CD4E-B1CC-8800645CFE8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54FDF6-6FF3-1E44-9BFA-1348DACC7387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899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Repeated Measures as Subsamples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0" y="1173322"/>
            <a:ext cx="57350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Let’s say these were samples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Analyze the same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UNLESS – there is change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Then, need to consider plot AND a time effect</a:t>
            </a:r>
          </a:p>
        </p:txBody>
      </p:sp>
    </p:spTree>
    <p:extLst>
      <p:ext uri="{BB962C8B-B14F-4D97-AF65-F5344CB8AC3E}">
        <p14:creationId xmlns:p14="http://schemas.microsoft.com/office/powerpoint/2010/main" val="100970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Substrate and Barnacles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909142" y="3296965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101642" y="3073940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42BD5-7E5B-3D48-AE91-7E20E63BE12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842182" y="3589353"/>
            <a:ext cx="4066960" cy="2319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41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a Gradient?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6C4-528E-C54C-9A89-18FEBEB0B28E}"/>
              </a:ext>
            </a:extLst>
          </p:cNvPr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1706FE8A-D920-C443-A7EA-21B4045E3E2F}"/>
              </a:ext>
            </a:extLst>
          </p:cNvPr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65B2B-F35C-504B-A896-821CFEE45EF9}"/>
              </a:ext>
            </a:extLst>
          </p:cNvPr>
          <p:cNvSpPr txBox="1"/>
          <p:nvPr/>
        </p:nvSpPr>
        <p:spPr>
          <a:xfrm>
            <a:off x="620595" y="1845694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Tide Height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5DD69-76D0-CC4D-A640-4A82BAAD8AF2}"/>
              </a:ext>
            </a:extLst>
          </p:cNvPr>
          <p:cNvCxnSpPr/>
          <p:nvPr/>
        </p:nvCxnSpPr>
        <p:spPr>
          <a:xfrm>
            <a:off x="1797359" y="2430469"/>
            <a:ext cx="0" cy="3682313"/>
          </a:xfrm>
          <a:prstGeom prst="straightConnector1">
            <a:avLst/>
          </a:prstGeom>
          <a:ln w="317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7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D1C06E-346F-524D-9A87-8AB454EFFF24}"/>
              </a:ext>
            </a:extLst>
          </p:cNvPr>
          <p:cNvGrpSpPr/>
          <p:nvPr/>
        </p:nvGrpSpPr>
        <p:grpSpPr>
          <a:xfrm>
            <a:off x="5298132" y="1432560"/>
            <a:ext cx="6055668" cy="542544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98818" y="969818"/>
              <a:ext cx="1951182" cy="650394"/>
              <a:chOff x="311727" y="969818"/>
              <a:chExt cx="3048000" cy="101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09936" y="2020839"/>
              <a:ext cx="1951182" cy="650394"/>
              <a:chOff x="311727" y="969818"/>
              <a:chExt cx="3048000" cy="1016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03618" y="3225800"/>
              <a:ext cx="1951182" cy="650394"/>
              <a:chOff x="311727" y="969818"/>
              <a:chExt cx="3048000" cy="1016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699606" y="4428835"/>
              <a:ext cx="1951182" cy="650394"/>
              <a:chOff x="311727" y="969818"/>
              <a:chExt cx="3048000" cy="101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2724E13-220C-C545-B245-271D923B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176532"/>
            <a:ext cx="10515600" cy="1325563"/>
          </a:xfrm>
        </p:spPr>
        <p:txBody>
          <a:bodyPr/>
          <a:lstStyle/>
          <a:p>
            <a:r>
              <a:rPr lang="en-US" dirty="0"/>
              <a:t>Two-Way Blocked Design: Additivity with n = 1 per block/treatment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A9CF1-3FDA-9A48-9AC9-8E88A27B703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FE780A-3AC9-0846-8353-4CEBA0292F74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593203-DFC5-D643-8543-76E4E70C51FB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357FB5-3042-E34E-9FB4-15B96211C664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BF1E91-2EDA-8341-9091-6D6753D7DF2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677F55-7DB6-4040-A531-E823AE3942A6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</p:spTree>
    <p:extLst>
      <p:ext uri="{BB962C8B-B14F-4D97-AF65-F5344CB8AC3E}">
        <p14:creationId xmlns:p14="http://schemas.microsoft.com/office/powerpoint/2010/main" val="29033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Randomized Controlled Blocked Design (RCBD)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72995" y="1766112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Randomize treatment placement within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Accommodates potential other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block</a:t>
            </a:r>
            <a:r>
              <a:rPr lang="en-US" sz="3600" dirty="0">
                <a:latin typeface="Avenir" panose="02000503020000020003" pitchFamily="2" charset="0"/>
              </a:rPr>
              <a:t> = </a:t>
            </a: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trt</a:t>
            </a:r>
            <a:r>
              <a:rPr lang="en-US" sz="3600" dirty="0">
                <a:latin typeface="Avenir" panose="02000503020000020003" pitchFamily="2" charset="0"/>
              </a:rPr>
              <a:t> replicates</a:t>
            </a:r>
          </a:p>
        </p:txBody>
      </p:sp>
    </p:spTree>
    <p:extLst>
      <p:ext uri="{BB962C8B-B14F-4D97-AF65-F5344CB8AC3E}">
        <p14:creationId xmlns:p14="http://schemas.microsoft.com/office/powerpoint/2010/main" val="1084646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What Can Blocks Be?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82305" y="1533571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Areas along a gradient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Plots close together in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Replicates run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989377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1AA10B-2111-C744-8F1A-9C59FE5451F4}"/>
              </a:ext>
            </a:extLst>
          </p:cNvPr>
          <p:cNvGrpSpPr/>
          <p:nvPr/>
        </p:nvGrpSpPr>
        <p:grpSpPr>
          <a:xfrm>
            <a:off x="1094334" y="1407846"/>
            <a:ext cx="5817523" cy="521208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80648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12041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79997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0648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2041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9997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0648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2041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79997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D15AC9D-7CAB-9447-B95F-F10B6EC0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Gradients? Latin Squares!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D99FA-DBE9-F64A-B3D0-972033EDC67F}"/>
              </a:ext>
            </a:extLst>
          </p:cNvPr>
          <p:cNvSpPr txBox="1"/>
          <p:nvPr/>
        </p:nvSpPr>
        <p:spPr>
          <a:xfrm rot="16200000">
            <a:off x="1840493" y="3640850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Rows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943E3-B277-794A-8BC7-21535AF7EF66}"/>
              </a:ext>
            </a:extLst>
          </p:cNvPr>
          <p:cNvSpPr txBox="1"/>
          <p:nvPr/>
        </p:nvSpPr>
        <p:spPr>
          <a:xfrm>
            <a:off x="3106054" y="211353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028984-2744-FF49-A037-2362D36B0CEC}"/>
              </a:ext>
            </a:extLst>
          </p:cNvPr>
          <p:cNvSpPr txBox="1"/>
          <p:nvPr/>
        </p:nvSpPr>
        <p:spPr>
          <a:xfrm>
            <a:off x="8512638" y="55174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5D8B6-BA40-7048-8B19-956740339450}"/>
              </a:ext>
            </a:extLst>
          </p:cNvPr>
          <p:cNvSpPr txBox="1"/>
          <p:nvPr/>
        </p:nvSpPr>
        <p:spPr>
          <a:xfrm>
            <a:off x="8423010" y="2318838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032877-8AA4-AA47-825F-1BD42FF0268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9359145" y="3396056"/>
            <a:ext cx="40916" cy="21213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590FE9-52B0-1347-9348-BBD3BEF28E03}"/>
              </a:ext>
            </a:extLst>
          </p:cNvPr>
          <p:cNvSpPr txBox="1"/>
          <p:nvPr/>
        </p:nvSpPr>
        <p:spPr>
          <a:xfrm>
            <a:off x="10197855" y="3749282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Column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7BF7A-8F75-9D40-AAAE-869645209877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9400061" y="4334057"/>
            <a:ext cx="1733929" cy="11833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D6BC6-14B8-C540-B701-0793814EF6E4}"/>
              </a:ext>
            </a:extLst>
          </p:cNvPr>
          <p:cNvSpPr txBox="1"/>
          <p:nvPr/>
        </p:nvSpPr>
        <p:spPr>
          <a:xfrm>
            <a:off x="6952773" y="3798308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373EE-32F9-474D-80AC-9AF69DC6EEF7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7888908" y="4383083"/>
            <a:ext cx="1511153" cy="113435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02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950768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C122F-C00E-BE47-90DA-EAACE6E734ED}"/>
              </a:ext>
            </a:extLst>
          </p:cNvPr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36D4C-24C1-8C4C-B1F8-709065071343}"/>
              </a:ext>
            </a:extLst>
          </p:cNvPr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FE688-00FB-5B4D-B56C-6666F8E7E50F}"/>
              </a:ext>
            </a:extLst>
          </p:cNvPr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D02AA-963F-4A48-A185-30549CA2A890}"/>
              </a:ext>
            </a:extLst>
          </p:cNvPr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F35C8-F2A8-224E-A912-15124C1A49D5}"/>
              </a:ext>
            </a:extLst>
          </p:cNvPr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360BD-3309-C94B-8EF0-2BD0B663C2DF}"/>
              </a:ext>
            </a:extLst>
          </p:cNvPr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412F4-3836-844B-BF5B-81642FB74AF5}"/>
              </a:ext>
            </a:extLst>
          </p:cNvPr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65C12-7886-8A43-8DCD-357869B26A13}"/>
              </a:ext>
            </a:extLst>
          </p:cNvPr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11433-3BF4-4F41-B41A-6E7E09B2002E}"/>
              </a:ext>
            </a:extLst>
          </p:cNvPr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49581-3630-BD43-9AEA-40DF9BA44AF7}"/>
              </a:ext>
            </a:extLst>
          </p:cNvPr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82C2C5-9033-E141-8A77-4FC8FA4D6551}"/>
              </a:ext>
            </a:extLst>
          </p:cNvPr>
          <p:cNvSpPr txBox="1"/>
          <p:nvPr/>
        </p:nvSpPr>
        <p:spPr>
          <a:xfrm>
            <a:off x="3485483" y="5516673"/>
            <a:ext cx="2313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But assumes additivity</a:t>
            </a:r>
          </a:p>
        </p:txBody>
      </p:sp>
    </p:spTree>
    <p:extLst>
      <p:ext uri="{BB962C8B-B14F-4D97-AF65-F5344CB8AC3E}">
        <p14:creationId xmlns:p14="http://schemas.microsoft.com/office/powerpoint/2010/main" val="36058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F061-0B9A-BE41-9EA3-54F16493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Additivity: Factorial Designs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735DB7-F318-4C41-B261-3B98DE7E4BE5}"/>
              </a:ext>
            </a:extLst>
          </p:cNvPr>
          <p:cNvGraphicFramePr>
            <a:graphicFrameLocks noGrp="1"/>
          </p:cNvGraphicFramePr>
          <p:nvPr/>
        </p:nvGraphicFramePr>
        <p:xfrm>
          <a:off x="1698625" y="2272983"/>
          <a:ext cx="7092951" cy="338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24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55" marR="91455" marT="45722" marB="4572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1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2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</a:t>
                      </a:r>
                      <a:r>
                        <a:rPr lang="en-US" sz="2400" b="1" baseline="0" dirty="0"/>
                        <a:t> B, Level 1</a:t>
                      </a:r>
                      <a:endParaRPr lang="en-US" sz="2400" b="1" dirty="0"/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 B, Level 2</a:t>
                      </a:r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21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8" y="142421"/>
            <a:ext cx="10515600" cy="1325563"/>
          </a:xfrm>
        </p:spPr>
        <p:txBody>
          <a:bodyPr/>
          <a:lstStyle/>
          <a:p>
            <a:r>
              <a:rPr lang="en-US" dirty="0"/>
              <a:t>Factorial Blocked Design: Does your Treatment Vary by Block?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0BC65F-CB86-3540-989A-204F1E95F701}"/>
              </a:ext>
            </a:extLst>
          </p:cNvPr>
          <p:cNvGrpSpPr/>
          <p:nvPr/>
        </p:nvGrpSpPr>
        <p:grpSpPr>
          <a:xfrm>
            <a:off x="5154631" y="2267851"/>
            <a:ext cx="6550025" cy="3560762"/>
            <a:chOff x="2114868" y="2243138"/>
            <a:chExt cx="6550025" cy="35607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7C9BA9-7689-ED45-A712-F9A5B6C1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868" y="2705100"/>
              <a:ext cx="2068512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FECE1B-CB15-8F41-A51E-0962367C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1D99B-A6B0-6D4E-9CAA-AB6F441E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5F9D5E-DEC0-EF48-B85B-5D3BCAE6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DB3EC6-D060-1C44-9F15-D61B92AD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9FD17-A1F6-544F-A929-F6983AFB6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F7B5DE-22B0-074C-82A1-19CA419E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0B9727-72CF-344D-820D-606F9AB7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EBD830-E007-A047-81CC-56C8BFBA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E13015-F095-9342-BA8F-E2DF8086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6C553B-5B12-8841-99A7-62BE56F0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4D3D9A-93CD-A74C-831D-06B64CBA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2940EF-AE94-2442-B1F1-D14F33B8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57B3DD-18D3-6D48-B2ED-D2154858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780" y="2705100"/>
              <a:ext cx="2070100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7EF2FE-474F-5342-9813-48F27BAE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B63275-2F81-4B49-9E8B-26F1D440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AA8CBF-C3B5-6740-A224-53D46508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668767-CA40-FF40-B33A-C635B90E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B0A9B-FA12-A643-94BE-7E46C0C5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C1F14E-F2E0-C442-A94A-9E168D276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CF073C-0D07-8344-804D-DF806EDF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3D889D-0191-184B-9406-47D41223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FCFDBA-D483-514F-8C3A-FCB01E32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C99679-0C72-6042-9600-DC479F79C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4F1AC5-B295-D249-A75D-35C8B5B3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2A510E-8E3E-8741-8D0E-EE3888333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F5579A-AECF-984A-B23A-B0049E424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380" y="2705100"/>
              <a:ext cx="2068513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C6BF55-BF05-8747-BEE3-D022BD9A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BA0BE-0A2B-1240-95A4-BB062C45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EF532-A054-C94C-9826-D9A6A91F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14A83A-E299-0940-B012-5E15E3D8D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A9E9A7-19F7-6744-8839-483465DA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A2A07D-8175-594C-B225-43A721D1D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3CAB24-807D-0F41-9739-2904AEAD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078345-FF78-E346-B570-7746178A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9B9167-E7D0-3A43-8613-05595E19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B8EFD2-88AD-354D-930B-A148C75C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8C94DD-9C68-D944-A960-C67A311B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7C5902-1B5A-E84C-8D20-FFF3CFE5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TextBox 46">
              <a:extLst>
                <a:ext uri="{FF2B5EF4-FFF2-40B4-BE49-F238E27FC236}">
                  <a16:creationId xmlns:a16="http://schemas.microsoft.com/office/drawing/2014/main" id="{B41AC1F2-57D9-C944-ADB3-9F68FD499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105" y="2243138"/>
              <a:ext cx="1100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1</a:t>
              </a:r>
            </a:p>
          </p:txBody>
        </p:sp>
        <p:sp>
          <p:nvSpPr>
            <p:cNvPr id="43" name="TextBox 47">
              <a:extLst>
                <a:ext uri="{FF2B5EF4-FFF2-40B4-BE49-F238E27FC236}">
                  <a16:creationId xmlns:a16="http://schemas.microsoft.com/office/drawing/2014/main" id="{80FF9BAA-8FA2-8B48-8A7A-8911198A9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043" y="2243138"/>
              <a:ext cx="1100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2</a:t>
              </a:r>
            </a:p>
          </p:txBody>
        </p:sp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47A5CF56-7FD9-054E-9AC0-2F5C3F208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268" y="2243138"/>
              <a:ext cx="1101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3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748E030-71DD-CA40-8303-EB8B8E27CFB3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9C4F1-54ED-F34B-91BA-F301DB865352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81915-ABA5-9B4D-81AF-C5877BB53DFE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9EECBC-6A34-194B-AEF7-F7EA26519BB3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756BCC-0A24-D548-BB29-B71216720006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84CF36-A48E-E84B-989A-E27E5465FDD7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F638D8-BEF9-EF4C-9DC4-D296FC0F188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300532" y="2594596"/>
            <a:ext cx="1426438" cy="191337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ED6019-2B05-1949-9943-BBE203281D3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2166" y="2840818"/>
            <a:ext cx="1184579" cy="16177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034A08-3601-4B45-9A3E-D359A997125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895616" y="4439577"/>
            <a:ext cx="404916" cy="139699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382433-9C7C-984B-9FCC-F18102688D0D}"/>
              </a:ext>
            </a:extLst>
          </p:cNvPr>
          <p:cNvSpPr txBox="1"/>
          <p:nvPr/>
        </p:nvSpPr>
        <p:spPr>
          <a:xfrm>
            <a:off x="3404915" y="6197263"/>
            <a:ext cx="878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Useful for site variation, temporal variation, and more</a:t>
            </a:r>
          </a:p>
        </p:txBody>
      </p:sp>
    </p:spTree>
    <p:extLst>
      <p:ext uri="{BB962C8B-B14F-4D97-AF65-F5344CB8AC3E}">
        <p14:creationId xmlns:p14="http://schemas.microsoft.com/office/powerpoint/2010/main" val="11402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3094A2-9134-9D41-93D4-3F1B17F948A2}"/>
              </a:ext>
            </a:extLst>
          </p:cNvPr>
          <p:cNvGrpSpPr/>
          <p:nvPr/>
        </p:nvGrpSpPr>
        <p:grpSpPr>
          <a:xfrm>
            <a:off x="7440575" y="2178989"/>
            <a:ext cx="1517086" cy="1947550"/>
            <a:chOff x="7440575" y="2419129"/>
            <a:chExt cx="2702747" cy="34696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581281-B99D-BA4E-BC97-4C26B4ED2E14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72B38D-FE20-D949-BC04-2BBDAB1A30A9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246C3A-A6CE-204C-B704-2DD57B791AE9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F15AC8-3057-3549-BB2D-3F03C25EEAC5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D383-B45F-0746-80CD-95A44B493F03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DB1D6-22B7-BF40-B636-27B70DF6C143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462BB5-A468-4443-9943-C40C857E29A6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DC0330-44E3-C045-9A2F-97E7D3F61290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938CA-5673-FE49-B94F-A16D7C45D898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838A3A-708A-AB4E-A56A-4FA67123498C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C09552-7203-5C4F-B4E8-BF826ED818A2}"/>
              </a:ext>
            </a:extLst>
          </p:cNvPr>
          <p:cNvGrpSpPr/>
          <p:nvPr/>
        </p:nvGrpSpPr>
        <p:grpSpPr>
          <a:xfrm>
            <a:off x="8656566" y="2970543"/>
            <a:ext cx="1517086" cy="1947550"/>
            <a:chOff x="7440575" y="2419129"/>
            <a:chExt cx="2702747" cy="346963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56A6A9-5A55-E44E-8A07-1A7C7DD8E470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67237F-9D47-FA43-AEAC-B48D8BE2871A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57D56C-73D4-1B4E-B4AD-FA09A96AC381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FD5EB7-F6DE-1C4B-AE93-F1FBA05C68D6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8D3593-F6A7-0C40-A56A-2BBD99DDE93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B9255C-F0CF-9149-B29E-C7A885EE0F34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6DF9CC-44C3-714C-BA28-20687ABBA441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EA67CD-36ED-2D44-8A52-B4CD01B828A6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1A29EC-8B63-3140-88D0-A4C7FDC61442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AE6AA1-D0F4-554E-91C6-26DC211598AA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EBE76F-3897-BD4E-9B8B-353089D06ED0}"/>
              </a:ext>
            </a:extLst>
          </p:cNvPr>
          <p:cNvGrpSpPr/>
          <p:nvPr/>
        </p:nvGrpSpPr>
        <p:grpSpPr>
          <a:xfrm>
            <a:off x="7641934" y="4036577"/>
            <a:ext cx="1517086" cy="1947550"/>
            <a:chOff x="7440575" y="2419129"/>
            <a:chExt cx="2702747" cy="34696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17409B-23C6-EC40-943A-42B0828FD359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654C73-B81E-B94B-92D0-F886E97BA78F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D5B714-45FD-C240-AD77-77E678C0DBD6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451C0D2-896C-7648-B6F1-8BD2A9E7F65B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0EBD92-32F6-E74B-88E6-154DFCC59E9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0BFEF6-E63B-F64C-B477-7029F09896D2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6D107F-1F5C-2C49-8AE9-437D359CA32E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FBA0B2-3C28-5A45-8A71-F8ECC56344D3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236D76-28C2-6A4E-9737-7EF85A238CAC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BDE011-C94A-EE41-91AE-CBE608233779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D6CF28-C31B-C842-9B66-D86D36B48CE2}"/>
              </a:ext>
            </a:extLst>
          </p:cNvPr>
          <p:cNvSpPr txBox="1"/>
          <p:nvPr/>
        </p:nvSpPr>
        <p:spPr>
          <a:xfrm>
            <a:off x="988541" y="3855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11F1CA-FDB7-6440-BBC5-68863977B904}"/>
              </a:ext>
            </a:extLst>
          </p:cNvPr>
          <p:cNvSpPr txBox="1"/>
          <p:nvPr/>
        </p:nvSpPr>
        <p:spPr>
          <a:xfrm>
            <a:off x="213732" y="3516694"/>
            <a:ext cx="21539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Predation*Substrate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27493B-AE85-8B4E-BF51-6C44C9C991CE}"/>
              </a:ext>
            </a:extLst>
          </p:cNvPr>
          <p:cNvCxnSpPr>
            <a:cxnSpLocks/>
            <a:stCxn id="57" idx="3"/>
            <a:endCxn id="18" idx="1"/>
          </p:cNvCxnSpPr>
          <p:nvPr/>
        </p:nvCxnSpPr>
        <p:spPr>
          <a:xfrm flipV="1">
            <a:off x="2367705" y="3864722"/>
            <a:ext cx="1540143" cy="19058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1978268" cy="1325563"/>
          </a:xfrm>
        </p:spPr>
        <p:txBody>
          <a:bodyPr>
            <a:normAutofit/>
          </a:bodyPr>
          <a:lstStyle/>
          <a:p>
            <a:r>
              <a:rPr lang="en-US" dirty="0"/>
              <a:t>First: What How Deeply Mechanistic Do You Want to Get?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076203" y="3198993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854830" y="2952772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FAA00-B3CD-2C4B-BD86-0245EC781F31}"/>
              </a:ext>
            </a:extLst>
          </p:cNvPr>
          <p:cNvSpPr txBox="1"/>
          <p:nvPr/>
        </p:nvSpPr>
        <p:spPr>
          <a:xfrm>
            <a:off x="3770827" y="4766764"/>
            <a:ext cx="230159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31C22-D73D-7E4F-B12C-6E2904645615}"/>
              </a:ext>
            </a:extLst>
          </p:cNvPr>
          <p:cNvSpPr txBox="1"/>
          <p:nvPr/>
        </p:nvSpPr>
        <p:spPr>
          <a:xfrm>
            <a:off x="4026334" y="1823047"/>
            <a:ext cx="196137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Roughness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A67B8-EA5C-BE4B-B98A-5946ABF4A13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595370" y="2361656"/>
            <a:ext cx="1430964" cy="11297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A24B15-BBB8-B646-8BE8-A39716B29D3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5370" y="3491381"/>
            <a:ext cx="1175457" cy="192811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65A8C2-EA54-DC4F-AC1C-08A981681A6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5987705" y="2361656"/>
            <a:ext cx="1088498" cy="11297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8F085E-93B7-0047-A186-3F2877732F7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88566" y="3491381"/>
            <a:ext cx="987637" cy="19281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4B0271-34E2-2645-B280-1C2D41B7AF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595370" y="3491381"/>
            <a:ext cx="4480833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331439A-725D-AD43-8304-FC9CCBAB70FD}"/>
              </a:ext>
            </a:extLst>
          </p:cNvPr>
          <p:cNvSpPr/>
          <p:nvPr/>
        </p:nvSpPr>
        <p:spPr>
          <a:xfrm>
            <a:off x="3229176" y="3066892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Properties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548AA-7ACE-CC48-9E38-5BB573DEE112}"/>
              </a:ext>
            </a:extLst>
          </p:cNvPr>
          <p:cNvSpPr txBox="1"/>
          <p:nvPr/>
        </p:nvSpPr>
        <p:spPr>
          <a:xfrm>
            <a:off x="7901123" y="4417276"/>
            <a:ext cx="384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can follow the mechanistic rabbit hole as deep as you want for your question, but it is not always necessary</a:t>
            </a:r>
          </a:p>
        </p:txBody>
      </p:sp>
    </p:spTree>
    <p:extLst>
      <p:ext uri="{BB962C8B-B14F-4D97-AF65-F5344CB8AC3E}">
        <p14:creationId xmlns:p14="http://schemas.microsoft.com/office/powerpoint/2010/main" val="25990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Mix Things – e.g., Blocks and Factorial Design (re-randomize each block)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ABB575-FB72-3949-BD81-7160F5D38FC8}"/>
              </a:ext>
            </a:extLst>
          </p:cNvPr>
          <p:cNvGrpSpPr/>
          <p:nvPr/>
        </p:nvGrpSpPr>
        <p:grpSpPr>
          <a:xfrm>
            <a:off x="8284367" y="2374364"/>
            <a:ext cx="3667565" cy="3841194"/>
            <a:chOff x="7068536" y="2178989"/>
            <a:chExt cx="3667565" cy="3841194"/>
          </a:xfrm>
        </p:grpSpPr>
        <p:sp>
          <p:nvSpPr>
            <p:cNvPr id="5" name="Punched Tape 4">
              <a:extLst>
                <a:ext uri="{FF2B5EF4-FFF2-40B4-BE49-F238E27FC236}">
                  <a16:creationId xmlns:a16="http://schemas.microsoft.com/office/drawing/2014/main" id="{FEB8643E-6A81-704D-8EFE-5377B0FCFCF5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3094A2-9134-9D41-93D4-3F1B17F948A2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581281-B99D-BA4E-BC97-4C26B4ED2E14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72B38D-FE20-D949-BC04-2BBDAB1A30A9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246C3A-A6CE-204C-B704-2DD57B791AE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F15AC8-3057-3549-BB2D-3F03C25EEAC5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D1D383-B45F-0746-80CD-95A44B493F0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EDB1D6-22B7-BF40-B636-27B70DF6C14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462BB5-A468-4443-9943-C40C857E29A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DC0330-44E3-C045-9A2F-97E7D3F61290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9938CA-5673-FE49-B94F-A16D7C45D898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838A3A-708A-AB4E-A56A-4FA67123498C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DC09552-7203-5C4F-B4E8-BF826ED818A2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56A6A9-5A55-E44E-8A07-1A7C7DD8E470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67237F-9D47-FA43-AEAC-B48D8BE2871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57D56C-73D4-1B4E-B4AD-FA09A96AC381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FD5EB7-F6DE-1C4B-AE93-F1FBA05C68D6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8D3593-F6A7-0C40-A56A-2BBD99DDE93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B9255C-F0CF-9149-B29E-C7A885EE0F34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6DF9CC-44C3-714C-BA28-20687ABBA441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EA67CD-36ED-2D44-8A52-B4CD01B828A6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F1A29EC-8B63-3140-88D0-A4C7FDC61442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CAE6AA1-D0F4-554E-91C6-26DC211598A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FEBE76F-3897-BD4E-9B8B-353089D06ED0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417409B-23C6-EC40-943A-42B0828FD35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654C73-B81E-B94B-92D0-F886E97BA78F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4D5B714-45FD-C240-AD77-77E678C0DBD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51C0D2-896C-7648-B6F1-8BD2A9E7F65B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D0EBD92-32F6-E74B-88E6-154DFCC59E9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0BFEF6-E63B-F64C-B477-7029F09896D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6D107F-1F5C-2C49-8AE9-437D359CA32E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0FBA0B2-3C28-5A45-8A71-F8ECC56344D3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2236D76-28C2-6A4E-9737-7EF85A238CAC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5BDE011-C94A-EE41-91AE-CBE60823377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5209FE-03B2-1148-9EC3-7D7E069F339A}"/>
              </a:ext>
            </a:extLst>
          </p:cNvPr>
          <p:cNvGrpSpPr/>
          <p:nvPr/>
        </p:nvGrpSpPr>
        <p:grpSpPr>
          <a:xfrm>
            <a:off x="4725736" y="2317824"/>
            <a:ext cx="3667565" cy="3841194"/>
            <a:chOff x="7068536" y="2178989"/>
            <a:chExt cx="3667565" cy="3841194"/>
          </a:xfrm>
        </p:grpSpPr>
        <p:sp>
          <p:nvSpPr>
            <p:cNvPr id="60" name="Punched Tape 59">
              <a:extLst>
                <a:ext uri="{FF2B5EF4-FFF2-40B4-BE49-F238E27FC236}">
                  <a16:creationId xmlns:a16="http://schemas.microsoft.com/office/drawing/2014/main" id="{0EE994C7-8739-F443-B746-8DE75A039223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A48CBC-FFC2-E645-9CD6-4C16074733D6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94AAD39-2850-EE45-AE1E-89E594C83A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880B62-27AD-9940-891E-FDBDC27B486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93046E5-0DE9-EF4F-92F2-AD80834403AE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2DC97-21C3-D14C-AD70-720079FD164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0FEA27F-26DC-D648-BF16-1647EBF3DDFA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CE98B81-49F9-9948-9053-9FB26A45AD56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D370BE9-88AB-F646-82DD-6E2825D40245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378B375-374A-B648-8895-29DFCEADA489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F72F813-7111-4148-938A-148E9BB1ACC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97BAE6E-01BB-6D4E-926C-24D1328A7CD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991DDCC-C65D-4248-97DD-04812B9D1719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5423467-C6D6-3646-88BB-0F69F38D093F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E139B8A-BA72-5244-9721-F444C62BC5F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484B2A-B4C5-884C-9110-68D2A657BB0B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AF60C55-6279-1A4C-9E90-D29FF67BB6AE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8D9AEF2-3E79-9B46-BB6B-A012D0B5A31C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8380A76-087D-CA40-A401-56CBCCF3A0A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48CF1EC-04C0-6B46-A6EB-0E7CC04633D4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A6958B-BE27-D846-A445-C831CADDA84D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1CA5CE-BC43-814D-9CA0-71763074C9D4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8299668-3FFB-5F45-ABDC-7DCD47955FA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0CB0F65-3EDE-F14E-9727-41E2F7727891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EE3A6D1-6A44-9648-BD85-D4CB844952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C0A6EB1-B481-A042-9DF2-72C7FF4AF87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3D6B49D-9339-AE45-9188-4560EEDA7D77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3C74E0-4E4F-C848-898A-2D0BE2A12351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9E33BD-253C-5346-BDAA-6576E28968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09B11BB-8CFC-F047-9C18-43B17BDC4DE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2CA501-1897-F643-832D-3AE6BCE8DE0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77EA45-1780-8C45-997C-95B2817B4E41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55A4EF7-DE24-3D40-BD5C-3FDD78E10F8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6A8CE5-A104-A64B-AACF-4D583397A9B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305D46-FCF9-0C4D-8651-92978A77FBC9}"/>
              </a:ext>
            </a:extLst>
          </p:cNvPr>
          <p:cNvGrpSpPr/>
          <p:nvPr/>
        </p:nvGrpSpPr>
        <p:grpSpPr>
          <a:xfrm>
            <a:off x="872836" y="2221235"/>
            <a:ext cx="3667565" cy="3841194"/>
            <a:chOff x="7068536" y="2178989"/>
            <a:chExt cx="3667565" cy="3841194"/>
          </a:xfrm>
        </p:grpSpPr>
        <p:sp>
          <p:nvSpPr>
            <p:cNvPr id="95" name="Punched Tape 94">
              <a:extLst>
                <a:ext uri="{FF2B5EF4-FFF2-40B4-BE49-F238E27FC236}">
                  <a16:creationId xmlns:a16="http://schemas.microsoft.com/office/drawing/2014/main" id="{29CCA23B-747C-9648-B2D6-A2D2C5AA4DC8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C9E5E41-91C9-1B49-9A4C-1881C358A1F0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C9DB2B-58E8-C44A-9AF1-9C475B5F512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EB18FD3-EDEE-7E4C-B4B7-CE80208FF61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117CF1B-524C-7541-9D40-6285FBFAEEC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C21162D-9488-FB48-A965-D6CED68E131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2B7C7F4-BE6B-374C-8F05-16DD42FC1C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51895A0-D917-284F-9B1F-F39FDD5E626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455D688-219D-AC40-BF90-2C06AD880859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DD7FB-5F05-634A-9FA2-CBBF96DA6E42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6C9F96-ADF6-9C4C-9E92-4DBB680EB666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92158E7-B5BA-5F43-8E50-9023CE5AB22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7E37CB1-CBB5-9D4D-B6E2-0277B177717E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B0B65A-C5EF-454A-84DB-06BF3A979CF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538C2DA-C822-0346-A2FE-E812C07B30F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40A6E6-D7A7-3E4C-930C-2AF92E90FC4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B533C7E-73E9-A140-A55A-79C8F988619A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5DFE1E-DB5B-5A44-8779-C4F3E1A6706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FD87F05-E728-4C4A-9DEF-BFC80F0C395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ABDFBEA-92D3-8046-8B1D-C925121AA973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C960420-3455-CD44-B14F-E8B435ADA5E8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D144EA4-1847-6E4B-8016-D368015DD65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7655261-7FBC-AF43-A7DA-4AB5189318AE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FD5C3A4-179B-794E-B165-850D657213A3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43FFEE3-CF92-E046-89DF-0A65AA03CEE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E757FEA-FF5C-084C-A788-308D09CB020D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6674F67-AE38-6F4D-A442-B0ACC22E0140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3C529C2-F7E9-6440-8060-AFBDF921D3EF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89E111-1A4E-1B40-8B6C-11F013A851A1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2A8AA3-5F48-5D48-83E3-7228EE735B65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1E2DF63-6BDE-B746-9855-1C548D978CDD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21A13ED-7896-954A-BFB8-7B5A8692279C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0EF61DC-0D53-7F40-9AE4-FF9FC9001F6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67EDC84-5E69-2348-A2DC-DC0155703935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38F428-A288-0745-9BE1-A8D58BD59668}"/>
              </a:ext>
            </a:extLst>
          </p:cNvPr>
          <p:cNvSpPr txBox="1"/>
          <p:nvPr/>
        </p:nvSpPr>
        <p:spPr>
          <a:xfrm>
            <a:off x="1547516" y="625293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574304-040C-974F-9083-2F21C72B7F3D}"/>
              </a:ext>
            </a:extLst>
          </p:cNvPr>
          <p:cNvSpPr txBox="1"/>
          <p:nvPr/>
        </p:nvSpPr>
        <p:spPr>
          <a:xfrm>
            <a:off x="5435061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4B2A55-B4AE-C544-B0ED-86A902BED2DE}"/>
              </a:ext>
            </a:extLst>
          </p:cNvPr>
          <p:cNvSpPr txBox="1"/>
          <p:nvPr/>
        </p:nvSpPr>
        <p:spPr>
          <a:xfrm>
            <a:off x="8959047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677609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C8CA-B0E4-5842-BC8A-6ADE7CC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Experimental Design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05FE-6D9C-9943-B689-1D42E520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Elements of any and all of these designs can be combined</a:t>
            </a:r>
          </a:p>
          <a:p>
            <a:endParaRPr lang="en-US" sz="3600" dirty="0"/>
          </a:p>
          <a:p>
            <a:r>
              <a:rPr lang="en-US" sz="3600" dirty="0"/>
              <a:t>Thinking about site, time, location, arrangement in a room, etc., are all key in designing effective experiments</a:t>
            </a:r>
          </a:p>
          <a:p>
            <a:endParaRPr lang="en-US" sz="3600" dirty="0"/>
          </a:p>
          <a:p>
            <a:r>
              <a:rPr lang="en-US" sz="3600" dirty="0"/>
              <a:t>Always diagram out not just your system of interest, but the experimental system you are constructing</a:t>
            </a:r>
          </a:p>
        </p:txBody>
      </p:sp>
    </p:spTree>
    <p:extLst>
      <p:ext uri="{BB962C8B-B14F-4D97-AF65-F5344CB8AC3E}">
        <p14:creationId xmlns:p14="http://schemas.microsoft.com/office/powerpoint/2010/main" val="3267272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8D5D-4D3B-3C40-9D24-45B7452C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41" y="504497"/>
            <a:ext cx="10515600" cy="5749157"/>
          </a:xfrm>
        </p:spPr>
        <p:txBody>
          <a:bodyPr>
            <a:normAutofit/>
          </a:bodyPr>
          <a:lstStyle/>
          <a:p>
            <a:r>
              <a:rPr lang="en-US" dirty="0"/>
              <a:t>Take your question, your system diagram, and make a schematic of an experimental design.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artefacts to control?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gradients?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than one thing to manipulate?</a:t>
            </a:r>
          </a:p>
        </p:txBody>
      </p:sp>
    </p:spTree>
    <p:extLst>
      <p:ext uri="{BB962C8B-B14F-4D97-AF65-F5344CB8AC3E}">
        <p14:creationId xmlns:p14="http://schemas.microsoft.com/office/powerpoint/2010/main" val="392808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late Rock Definition, Composition, and Uses">
            <a:extLst>
              <a:ext uri="{FF2B5EF4-FFF2-40B4-BE49-F238E27FC236}">
                <a16:creationId xmlns:a16="http://schemas.microsoft.com/office/drawing/2014/main" id="{40EB350F-26EC-4E07-FEB4-3E6F7F1A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03" y="4539941"/>
            <a:ext cx="3473869" cy="23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Barnacles and Rugosity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11600-E946-8ADA-F967-80522B74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0" y="3055120"/>
            <a:ext cx="3192631" cy="2382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8F5C62-035A-FEB0-14A5-2216991687FC}"/>
              </a:ext>
            </a:extLst>
          </p:cNvPr>
          <p:cNvSpPr txBox="1"/>
          <p:nvPr/>
        </p:nvSpPr>
        <p:spPr>
          <a:xfrm>
            <a:off x="2433926" y="52064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Bigelow.org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8F1538-B2DE-E9E8-66D5-0CCB10755C17}"/>
              </a:ext>
            </a:extLst>
          </p:cNvPr>
          <p:cNvCxnSpPr>
            <a:cxnSpLocks/>
          </p:cNvCxnSpPr>
          <p:nvPr/>
        </p:nvCxnSpPr>
        <p:spPr>
          <a:xfrm flipV="1">
            <a:off x="3653465" y="2141685"/>
            <a:ext cx="1617187" cy="195033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A4FA5-947B-A60C-6230-7D6CFF2CE168}"/>
              </a:ext>
            </a:extLst>
          </p:cNvPr>
          <p:cNvCxnSpPr>
            <a:cxnSpLocks/>
          </p:cNvCxnSpPr>
          <p:nvPr/>
        </p:nvCxnSpPr>
        <p:spPr>
          <a:xfrm>
            <a:off x="3626916" y="4636729"/>
            <a:ext cx="1431864" cy="13703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B19A1A-AD86-25E5-4AB5-38CCAFAE6E68}"/>
              </a:ext>
            </a:extLst>
          </p:cNvPr>
          <p:cNvCxnSpPr>
            <a:cxnSpLocks/>
          </p:cNvCxnSpPr>
          <p:nvPr/>
        </p:nvCxnSpPr>
        <p:spPr>
          <a:xfrm flipV="1">
            <a:off x="8019737" y="2219998"/>
            <a:ext cx="1398842" cy="114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924E3-268E-4D36-3048-DCC1E093053C}"/>
              </a:ext>
            </a:extLst>
          </p:cNvPr>
          <p:cNvCxnSpPr>
            <a:cxnSpLocks/>
          </p:cNvCxnSpPr>
          <p:nvPr/>
        </p:nvCxnSpPr>
        <p:spPr>
          <a:xfrm flipV="1">
            <a:off x="8125007" y="5687472"/>
            <a:ext cx="1398842" cy="114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7F7AC7-62A6-2208-52AF-643BD9880185}"/>
              </a:ext>
            </a:extLst>
          </p:cNvPr>
          <p:cNvSpPr txBox="1"/>
          <p:nvPr/>
        </p:nvSpPr>
        <p:spPr>
          <a:xfrm>
            <a:off x="8320985" y="448283"/>
            <a:ext cx="36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POTENTIAL OUTCOMES</a:t>
            </a:r>
            <a:endParaRPr lang="en-US" sz="2800" b="1" baseline="-25000" dirty="0"/>
          </a:p>
        </p:txBody>
      </p:sp>
      <p:pic>
        <p:nvPicPr>
          <p:cNvPr id="5126" name="Picture 6" descr="Geology - rocks and minerals">
            <a:extLst>
              <a:ext uri="{FF2B5EF4-FFF2-40B4-BE49-F238E27FC236}">
                <a16:creationId xmlns:a16="http://schemas.microsoft.com/office/drawing/2014/main" id="{BFB6CEF7-36E4-AC3E-3867-55FF06840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2" y="1180561"/>
            <a:ext cx="2487551" cy="20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ow Concrete Is Made | Concrete Cracks | Make Concrete Stronger">
            <a:extLst>
              <a:ext uri="{FF2B5EF4-FFF2-40B4-BE49-F238E27FC236}">
                <a16:creationId xmlns:a16="http://schemas.microsoft.com/office/drawing/2014/main" id="{9EAB329C-3C08-6DFF-A5EA-DE9F7DA0B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26" y="3390785"/>
            <a:ext cx="2623111" cy="147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0A8FD5-D248-0709-64F6-F091E8B42941}"/>
              </a:ext>
            </a:extLst>
          </p:cNvPr>
          <p:cNvCxnSpPr>
            <a:cxnSpLocks/>
          </p:cNvCxnSpPr>
          <p:nvPr/>
        </p:nvCxnSpPr>
        <p:spPr>
          <a:xfrm flipV="1">
            <a:off x="8125007" y="3978933"/>
            <a:ext cx="1398842" cy="114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422D83-343C-9D14-787E-39BCF35DFB74}"/>
              </a:ext>
            </a:extLst>
          </p:cNvPr>
          <p:cNvCxnSpPr>
            <a:cxnSpLocks/>
          </p:cNvCxnSpPr>
          <p:nvPr/>
        </p:nvCxnSpPr>
        <p:spPr>
          <a:xfrm>
            <a:off x="3805865" y="4244418"/>
            <a:ext cx="157005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8EC337-37E9-403B-735C-D4C4E5E0102B}"/>
              </a:ext>
            </a:extLst>
          </p:cNvPr>
          <p:cNvSpPr txBox="1"/>
          <p:nvPr/>
        </p:nvSpPr>
        <p:spPr>
          <a:xfrm>
            <a:off x="10474501" y="3297933"/>
            <a:ext cx="683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270C5-6ECE-62E4-3FB7-4A9944364CAB}"/>
              </a:ext>
            </a:extLst>
          </p:cNvPr>
          <p:cNvSpPr txBox="1"/>
          <p:nvPr/>
        </p:nvSpPr>
        <p:spPr>
          <a:xfrm>
            <a:off x="10474501" y="4994974"/>
            <a:ext cx="683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/>
              <a:t>?</a:t>
            </a:r>
          </a:p>
        </p:txBody>
      </p:sp>
      <p:pic>
        <p:nvPicPr>
          <p:cNvPr id="17" name="Picture 8" descr="National Marine Sanctuary Foundation">
            <a:extLst>
              <a:ext uri="{FF2B5EF4-FFF2-40B4-BE49-F238E27FC236}">
                <a16:creationId xmlns:a16="http://schemas.microsoft.com/office/drawing/2014/main" id="{F611BB09-52F5-2E4F-0CA6-60BA56438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4" y="1579619"/>
            <a:ext cx="1967335" cy="14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9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6174-2669-F970-956C-D973CBCA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154"/>
            <a:ext cx="10515600" cy="1325563"/>
          </a:xfrm>
        </p:spPr>
        <p:txBody>
          <a:bodyPr/>
          <a:lstStyle/>
          <a:p>
            <a:r>
              <a:rPr lang="en-US" i="1" dirty="0"/>
              <a:t>In vitro </a:t>
            </a:r>
            <a:r>
              <a:rPr lang="en-US" dirty="0"/>
              <a:t>versus </a:t>
            </a:r>
            <a:r>
              <a:rPr lang="en-US" i="1" dirty="0"/>
              <a:t>In vivo</a:t>
            </a:r>
          </a:p>
        </p:txBody>
      </p:sp>
      <p:pic>
        <p:nvPicPr>
          <p:cNvPr id="6146" name="Picture 2" descr="Experimental Reef Lab - NOAA/AOML">
            <a:extLst>
              <a:ext uri="{FF2B5EF4-FFF2-40B4-BE49-F238E27FC236}">
                <a16:creationId xmlns:a16="http://schemas.microsoft.com/office/drawing/2014/main" id="{B776976A-8839-7415-C645-8C0227BB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" y="2109866"/>
            <a:ext cx="8433434" cy="474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allery – Trussell Lab">
            <a:extLst>
              <a:ext uri="{FF2B5EF4-FFF2-40B4-BE49-F238E27FC236}">
                <a16:creationId xmlns:a16="http://schemas.microsoft.com/office/drawing/2014/main" id="{0CDDB625-0B67-08CD-3737-F755ADAA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37" y="2109866"/>
            <a:ext cx="6656263" cy="474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6FBFB1-F985-4D93-1E98-210EE24E52FC}"/>
              </a:ext>
            </a:extLst>
          </p:cNvPr>
          <p:cNvSpPr txBox="1"/>
          <p:nvPr/>
        </p:nvSpPr>
        <p:spPr>
          <a:xfrm>
            <a:off x="10976474" y="6492875"/>
            <a:ext cx="121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Trussel</a:t>
            </a:r>
            <a:r>
              <a:rPr lang="en-US" dirty="0">
                <a:solidFill>
                  <a:schemeClr val="bg1"/>
                </a:solidFill>
              </a:rPr>
              <a:t>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F60F-029B-FA53-0A89-4C1C2B778A28}"/>
              </a:ext>
            </a:extLst>
          </p:cNvPr>
          <p:cNvSpPr txBox="1"/>
          <p:nvPr/>
        </p:nvSpPr>
        <p:spPr>
          <a:xfrm>
            <a:off x="6246" y="6488668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NOAA/AOML</a:t>
            </a:r>
          </a:p>
        </p:txBody>
      </p:sp>
    </p:spTree>
    <p:extLst>
      <p:ext uri="{BB962C8B-B14F-4D97-AF65-F5344CB8AC3E}">
        <p14:creationId xmlns:p14="http://schemas.microsoft.com/office/powerpoint/2010/main" val="24115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42C1-89FD-83B3-CFE3-807B01F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148"/>
            <a:ext cx="10515600" cy="1325563"/>
          </a:xfrm>
        </p:spPr>
        <p:txBody>
          <a:bodyPr/>
          <a:lstStyle/>
          <a:p>
            <a:r>
              <a:rPr lang="en-US" dirty="0"/>
              <a:t>Where Should We Do This?</a:t>
            </a:r>
          </a:p>
        </p:txBody>
      </p:sp>
      <p:pic>
        <p:nvPicPr>
          <p:cNvPr id="3074" name="Picture 2" descr="Gulf of Maine - Wikipedia">
            <a:extLst>
              <a:ext uri="{FF2B5EF4-FFF2-40B4-BE49-F238E27FC236}">
                <a16:creationId xmlns:a16="http://schemas.microsoft.com/office/drawing/2014/main" id="{44A2A4C4-A981-FFC7-3B05-13B99039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931"/>
            <a:ext cx="3969617" cy="412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ston Harbor Islands National and State Park - What To Know BEFORE You Go  | Viator">
            <a:extLst>
              <a:ext uri="{FF2B5EF4-FFF2-40B4-BE49-F238E27FC236}">
                <a16:creationId xmlns:a16="http://schemas.microsoft.com/office/drawing/2014/main" id="{4F1D6FF1-1F58-AB24-E116-F2A1ACAF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1" y="3852815"/>
            <a:ext cx="4244993" cy="30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ston Harbor Islands - Cruises, Ferries, Things to Do - Boston Discovery  Guide">
            <a:extLst>
              <a:ext uri="{FF2B5EF4-FFF2-40B4-BE49-F238E27FC236}">
                <a16:creationId xmlns:a16="http://schemas.microsoft.com/office/drawing/2014/main" id="{1BD6DD2F-B0AE-9886-7137-31E665330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6" b="10067"/>
          <a:stretch/>
        </p:blipFill>
        <p:spPr bwMode="auto">
          <a:xfrm>
            <a:off x="4143390" y="860957"/>
            <a:ext cx="4244993" cy="31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impacts of climate change are becoming more pronounced in the Gulf of Maine, which is warming faster than almost any other ocean region on the planet.">
            <a:extLst>
              <a:ext uri="{FF2B5EF4-FFF2-40B4-BE49-F238E27FC236}">
                <a16:creationId xmlns:a16="http://schemas.microsoft.com/office/drawing/2014/main" id="{84D126B4-48EE-F708-D3CB-6EE7E627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159" y="2027762"/>
            <a:ext cx="5475158" cy="36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Our Worry….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751035" y="34864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916953" y="3177469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4029757" y="1385116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7493" y="3716078"/>
            <a:ext cx="3093542" cy="627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7741872" y="2378866"/>
            <a:ext cx="940629" cy="102032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D6426E-0251-0A4E-86DB-33E8DD162D8D}"/>
              </a:ext>
            </a:extLst>
          </p:cNvPr>
          <p:cNvSpPr txBox="1"/>
          <p:nvPr/>
        </p:nvSpPr>
        <p:spPr>
          <a:xfrm>
            <a:off x="4402872" y="5506298"/>
            <a:ext cx="36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Fight the Confounding!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3098AF-A032-987D-AA35-51FF98D0085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726026" y="2378866"/>
            <a:ext cx="940629" cy="8613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9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1675</Words>
  <Application>Microsoft Macintosh PowerPoint</Application>
  <PresentationFormat>Widescreen</PresentationFormat>
  <Paragraphs>367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Avenir</vt:lpstr>
      <vt:lpstr>Calibri</vt:lpstr>
      <vt:lpstr>Calibri Light</vt:lpstr>
      <vt:lpstr>Office Theme</vt:lpstr>
      <vt:lpstr>Deriving Causal Inference from Nature with Experiments</vt:lpstr>
      <vt:lpstr>Build an Understanding of Our System to Design Experiments</vt:lpstr>
      <vt:lpstr>Barnacles and Substrate Type Focus</vt:lpstr>
      <vt:lpstr>Example from Gotelli and Ellison: Substrate and Barnacles</vt:lpstr>
      <vt:lpstr>First: What How Deeply Mechanistic Do You Want to Get?</vt:lpstr>
      <vt:lpstr>Barnacles and Rugosity</vt:lpstr>
      <vt:lpstr>In vitro versus In vivo</vt:lpstr>
      <vt:lpstr>Where Should We Do This?</vt:lpstr>
      <vt:lpstr>Our Worry….</vt:lpstr>
      <vt:lpstr>Flesh Out the System</vt:lpstr>
      <vt:lpstr>Sever Links to Get at Causal Inference Via an Experiment or Statistical Control</vt:lpstr>
      <vt:lpstr>Where Should We Do This?</vt:lpstr>
      <vt:lpstr>Causal Diagrams and Experimental Design</vt:lpstr>
      <vt:lpstr>Build a simplified causal diagram of your system. Then diagram out how you would turn it into an experiment that answers your question of interest.</vt:lpstr>
      <vt:lpstr>Build an Understanding of Our System to Design Experiments</vt:lpstr>
      <vt:lpstr>To Start: Substrate Only – One-Way Layout</vt:lpstr>
      <vt:lpstr>A Word on Continuous v. Categorical Designs</vt:lpstr>
      <vt:lpstr>Our “One-Way” Design</vt:lpstr>
      <vt:lpstr>How Many Replicates Do I Need?</vt:lpstr>
      <vt:lpstr>5-10 Replicates? That’s it?</vt:lpstr>
      <vt:lpstr>OK, How do I Determine Power (or Likely Precision)</vt:lpstr>
      <vt:lpstr>Build an Understanding of Our System to Design Experiments</vt:lpstr>
      <vt:lpstr>Reality Check: Lots of Things Happen in an Experiment – they are Not So Simple!</vt:lpstr>
      <vt:lpstr>Internal Validity versus External Validity</vt:lpstr>
      <vt:lpstr>Decisions as to How to Treat Moderators &amp; Validity – Averaging Over versus Holding Constant</vt:lpstr>
      <vt:lpstr>Are You Introducing Hidden Treatments?</vt:lpstr>
      <vt:lpstr>Are You Introducing Hidden Treatments?</vt:lpstr>
      <vt:lpstr>Solution – Diagram it to Devise Procedural Controls</vt:lpstr>
      <vt:lpstr>Solution – Diagram it to Devise Procedural Controls with Separate Exogenous Variables</vt:lpstr>
      <vt:lpstr>Causal Diagrams of an Experiment</vt:lpstr>
      <vt:lpstr>Evaluate your experimental diagram – would you change anything? Why?</vt:lpstr>
      <vt:lpstr>Build an Understanding of Our System to Design Experiments</vt:lpstr>
      <vt:lpstr>Replicate Placement – In An Area of Minimal Variation in Other Conditions</vt:lpstr>
      <vt:lpstr>Bad Replicate Placement: Non-Independence of Plots</vt:lpstr>
      <vt:lpstr>Bad Replicate Placement: Non-Independence of Treatments</vt:lpstr>
      <vt:lpstr>Subsampling As a Form of Pseudoreplication </vt:lpstr>
      <vt:lpstr>Is it Pseudoreplication – How Many Replicates Are There?</vt:lpstr>
      <vt:lpstr>Subsampling (Nested Design) Can be Great!</vt:lpstr>
      <vt:lpstr>Repeated Measures as Subsamples</vt:lpstr>
      <vt:lpstr>What if There is a Gradient?</vt:lpstr>
      <vt:lpstr>Two-Way Blocked Design: Additivity with n = 1 per block/treatment</vt:lpstr>
      <vt:lpstr>Randomized Controlled Blocked Design (RCBD)</vt:lpstr>
      <vt:lpstr>What Can Blocks Be?</vt:lpstr>
      <vt:lpstr>Many Gradients? Latin Squares!</vt:lpstr>
      <vt:lpstr>Build an Understanding of Our System to Design Experiments</vt:lpstr>
      <vt:lpstr>Two Way Designs are Not Just for Blocks</vt:lpstr>
      <vt:lpstr>Beyond Additivity: Factorial Designs</vt:lpstr>
      <vt:lpstr>Factorial Blocked Design: Does your Treatment Vary by Block?</vt:lpstr>
      <vt:lpstr>Factorial Designs are Not Just for Blocks</vt:lpstr>
      <vt:lpstr>You can Mix Things – e.g., Blocks and Factorial Design (re-randomize each block)</vt:lpstr>
      <vt:lpstr>Notes On Experimental Design Basics</vt:lpstr>
      <vt:lpstr>Take your question, your system diagram, and make a schematic of an experimental design.   Are there artefacts to control?   Are there gradients?   More than one thing to manipulate?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Inference from Nature</dc:title>
  <dc:creator>Jarrett Byrnes</dc:creator>
  <cp:lastModifiedBy>Jarrett Byrnes</cp:lastModifiedBy>
  <cp:revision>32</cp:revision>
  <dcterms:created xsi:type="dcterms:W3CDTF">2020-11-30T21:25:26Z</dcterms:created>
  <dcterms:modified xsi:type="dcterms:W3CDTF">2023-11-14T15:40:59Z</dcterms:modified>
</cp:coreProperties>
</file>