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7"/>
  </p:notesMasterIdLst>
  <p:sldIdLst>
    <p:sldId id="256" r:id="rId2"/>
    <p:sldId id="257" r:id="rId3"/>
    <p:sldId id="448" r:id="rId4"/>
    <p:sldId id="406" r:id="rId5"/>
    <p:sldId id="438" r:id="rId6"/>
    <p:sldId id="404" r:id="rId7"/>
    <p:sldId id="467" r:id="rId8"/>
    <p:sldId id="468" r:id="rId9"/>
    <p:sldId id="470" r:id="rId10"/>
    <p:sldId id="469" r:id="rId11"/>
    <p:sldId id="471" r:id="rId12"/>
    <p:sldId id="472" r:id="rId13"/>
    <p:sldId id="473" r:id="rId14"/>
    <p:sldId id="474" r:id="rId15"/>
    <p:sldId id="475" r:id="rId16"/>
    <p:sldId id="476" r:id="rId17"/>
    <p:sldId id="405" r:id="rId18"/>
    <p:sldId id="451" r:id="rId19"/>
    <p:sldId id="322" r:id="rId20"/>
    <p:sldId id="362" r:id="rId21"/>
    <p:sldId id="413" r:id="rId22"/>
    <p:sldId id="412" r:id="rId23"/>
    <p:sldId id="363" r:id="rId24"/>
    <p:sldId id="364" r:id="rId25"/>
    <p:sldId id="414" r:id="rId26"/>
    <p:sldId id="415" r:id="rId27"/>
    <p:sldId id="416" r:id="rId28"/>
    <p:sldId id="417" r:id="rId29"/>
    <p:sldId id="418" r:id="rId30"/>
    <p:sldId id="419" r:id="rId31"/>
    <p:sldId id="425" r:id="rId32"/>
    <p:sldId id="375" r:id="rId33"/>
    <p:sldId id="376" r:id="rId34"/>
    <p:sldId id="420" r:id="rId35"/>
    <p:sldId id="421" r:id="rId36"/>
    <p:sldId id="422" r:id="rId37"/>
    <p:sldId id="449" r:id="rId38"/>
    <p:sldId id="452" r:id="rId39"/>
    <p:sldId id="450" r:id="rId40"/>
    <p:sldId id="477" r:id="rId41"/>
    <p:sldId id="478" r:id="rId42"/>
    <p:sldId id="480" r:id="rId43"/>
    <p:sldId id="274" r:id="rId44"/>
    <p:sldId id="318" r:id="rId45"/>
    <p:sldId id="453" r:id="rId46"/>
    <p:sldId id="275" r:id="rId47"/>
    <p:sldId id="481" r:id="rId48"/>
    <p:sldId id="482" r:id="rId49"/>
    <p:sldId id="454" r:id="rId50"/>
    <p:sldId id="483" r:id="rId51"/>
    <p:sldId id="484" r:id="rId52"/>
    <p:sldId id="423" r:id="rId53"/>
    <p:sldId id="465" r:id="rId54"/>
    <p:sldId id="485" r:id="rId55"/>
    <p:sldId id="430" r:id="rId56"/>
    <p:sldId id="431" r:id="rId57"/>
    <p:sldId id="432" r:id="rId58"/>
    <p:sldId id="433" r:id="rId59"/>
    <p:sldId id="328" r:id="rId60"/>
    <p:sldId id="329" r:id="rId61"/>
    <p:sldId id="461" r:id="rId62"/>
    <p:sldId id="462" r:id="rId63"/>
    <p:sldId id="396" r:id="rId64"/>
    <p:sldId id="463" r:id="rId65"/>
    <p:sldId id="333" r:id="rId66"/>
    <p:sldId id="334" r:id="rId67"/>
    <p:sldId id="486" r:id="rId68"/>
    <p:sldId id="460" r:id="rId69"/>
    <p:sldId id="455" r:id="rId70"/>
    <p:sldId id="456" r:id="rId71"/>
    <p:sldId id="457" r:id="rId72"/>
    <p:sldId id="466" r:id="rId73"/>
    <p:sldId id="458" r:id="rId74"/>
    <p:sldId id="459" r:id="rId75"/>
    <p:sldId id="443"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9CFF"/>
    <a:srgbClr val="FFFE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07"/>
    <p:restoredTop sz="96291"/>
  </p:normalViewPr>
  <p:slideViewPr>
    <p:cSldViewPr snapToGrid="0" snapToObjects="1">
      <p:cViewPr varScale="1">
        <p:scale>
          <a:sx n="112" d="100"/>
          <a:sy n="112" d="100"/>
        </p:scale>
        <p:origin x="232" y="440"/>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511147-5945-B04E-9EBD-13A4838CA614}" type="datetimeFigureOut">
              <a:rPr lang="en-US" smtClean="0"/>
              <a:t>11/7/23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332D3B-FEDF-6C43-A016-1D93B22A1D6C}" type="slidenum">
              <a:rPr lang="en-US" smtClean="0"/>
              <a:t>‹#›</a:t>
            </a:fld>
            <a:endParaRPr lang="en-US"/>
          </a:p>
        </p:txBody>
      </p:sp>
    </p:spTree>
    <p:extLst>
      <p:ext uri="{BB962C8B-B14F-4D97-AF65-F5344CB8AC3E}">
        <p14:creationId xmlns:p14="http://schemas.microsoft.com/office/powerpoint/2010/main" val="352829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correlation does not equal causation – so, how can we fix this</a:t>
            </a:r>
            <a:r>
              <a:rPr lang="en-US" baseline="0" dirty="0"/>
              <a:t> (knowing that even experiments are not the answer)</a:t>
            </a:r>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55</a:t>
            </a:fld>
            <a:endParaRPr lang="en-US"/>
          </a:p>
        </p:txBody>
      </p:sp>
    </p:spTree>
    <p:extLst>
      <p:ext uri="{BB962C8B-B14F-4D97-AF65-F5344CB8AC3E}">
        <p14:creationId xmlns:p14="http://schemas.microsoft.com/office/powerpoint/2010/main" val="3233489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64</a:t>
            </a:fld>
            <a:endParaRPr lang="en-US"/>
          </a:p>
        </p:txBody>
      </p:sp>
    </p:spTree>
    <p:extLst>
      <p:ext uri="{BB962C8B-B14F-4D97-AF65-F5344CB8AC3E}">
        <p14:creationId xmlns:p14="http://schemas.microsoft.com/office/powerpoint/2010/main" val="18931969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65</a:t>
            </a:fld>
            <a:endParaRPr lang="en-US"/>
          </a:p>
        </p:txBody>
      </p:sp>
    </p:spTree>
    <p:extLst>
      <p:ext uri="{BB962C8B-B14F-4D97-AF65-F5344CB8AC3E}">
        <p14:creationId xmlns:p14="http://schemas.microsoft.com/office/powerpoint/2010/main" val="167719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you have any front-doors in your system?</a:t>
            </a:r>
          </a:p>
        </p:txBody>
      </p:sp>
      <p:sp>
        <p:nvSpPr>
          <p:cNvPr id="4" name="Slide Number Placeholder 3"/>
          <p:cNvSpPr>
            <a:spLocks noGrp="1"/>
          </p:cNvSpPr>
          <p:nvPr>
            <p:ph type="sldNum" sz="quarter" idx="10"/>
          </p:nvPr>
        </p:nvSpPr>
        <p:spPr/>
        <p:txBody>
          <a:bodyPr/>
          <a:lstStyle/>
          <a:p>
            <a:fld id="{5723C986-FDAC-274C-B9B7-B1472D190ED6}" type="slidenum">
              <a:rPr lang="en-US" smtClean="0"/>
              <a:pPr/>
              <a:t>66</a:t>
            </a:fld>
            <a:endParaRPr lang="en-US"/>
          </a:p>
        </p:txBody>
      </p:sp>
    </p:spTree>
    <p:extLst>
      <p:ext uri="{BB962C8B-B14F-4D97-AF65-F5344CB8AC3E}">
        <p14:creationId xmlns:p14="http://schemas.microsoft.com/office/powerpoint/2010/main" val="167719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you have any front-doors in your system?</a:t>
            </a:r>
          </a:p>
        </p:txBody>
      </p:sp>
      <p:sp>
        <p:nvSpPr>
          <p:cNvPr id="4" name="Slide Number Placeholder 3"/>
          <p:cNvSpPr>
            <a:spLocks noGrp="1"/>
          </p:cNvSpPr>
          <p:nvPr>
            <p:ph type="sldNum" sz="quarter" idx="10"/>
          </p:nvPr>
        </p:nvSpPr>
        <p:spPr/>
        <p:txBody>
          <a:bodyPr/>
          <a:lstStyle/>
          <a:p>
            <a:fld id="{5723C986-FDAC-274C-B9B7-B1472D190ED6}" type="slidenum">
              <a:rPr lang="en-US" smtClean="0"/>
              <a:pPr/>
              <a:t>67</a:t>
            </a:fld>
            <a:endParaRPr lang="en-US"/>
          </a:p>
        </p:txBody>
      </p:sp>
    </p:spTree>
    <p:extLst>
      <p:ext uri="{BB962C8B-B14F-4D97-AF65-F5344CB8AC3E}">
        <p14:creationId xmlns:p14="http://schemas.microsoft.com/office/powerpoint/2010/main" val="2799462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correlation does not equal causation – so, how can we fix this</a:t>
            </a:r>
            <a:r>
              <a:rPr lang="en-US" baseline="0" dirty="0"/>
              <a:t> (knowing that even experiments are not the answer)</a:t>
            </a:r>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56</a:t>
            </a:fld>
            <a:endParaRPr lang="en-US"/>
          </a:p>
        </p:txBody>
      </p:sp>
    </p:spTree>
    <p:extLst>
      <p:ext uri="{BB962C8B-B14F-4D97-AF65-F5344CB8AC3E}">
        <p14:creationId xmlns:p14="http://schemas.microsoft.com/office/powerpoint/2010/main" val="4186206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correlation does not equal causation – so, how can we fix this</a:t>
            </a:r>
            <a:r>
              <a:rPr lang="en-US" baseline="0" dirty="0"/>
              <a:t> (knowing that even experiments are not the answer)</a:t>
            </a:r>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57</a:t>
            </a:fld>
            <a:endParaRPr lang="en-US"/>
          </a:p>
        </p:txBody>
      </p:sp>
    </p:spTree>
    <p:extLst>
      <p:ext uri="{BB962C8B-B14F-4D97-AF65-F5344CB8AC3E}">
        <p14:creationId xmlns:p14="http://schemas.microsoft.com/office/powerpoint/2010/main" val="1178550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correlation does not equal causation – so, how can we fix this</a:t>
            </a:r>
            <a:r>
              <a:rPr lang="en-US" baseline="0" dirty="0"/>
              <a:t> (knowing that even experiments are not the answer)</a:t>
            </a:r>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58</a:t>
            </a:fld>
            <a:endParaRPr lang="en-US"/>
          </a:p>
        </p:txBody>
      </p:sp>
    </p:spTree>
    <p:extLst>
      <p:ext uri="{BB962C8B-B14F-4D97-AF65-F5344CB8AC3E}">
        <p14:creationId xmlns:p14="http://schemas.microsoft.com/office/powerpoint/2010/main" val="2681978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59</a:t>
            </a:fld>
            <a:endParaRPr lang="en-US"/>
          </a:p>
        </p:txBody>
      </p:sp>
    </p:spTree>
    <p:extLst>
      <p:ext uri="{BB962C8B-B14F-4D97-AF65-F5344CB8AC3E}">
        <p14:creationId xmlns:p14="http://schemas.microsoft.com/office/powerpoint/2010/main" val="167719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works for a wide variety of different back-door scenarios</a:t>
            </a:r>
          </a:p>
          <a:p>
            <a:r>
              <a:rPr lang="en-US" dirty="0"/>
              <a:t>SOLICIT EXAMPLES</a:t>
            </a:r>
          </a:p>
        </p:txBody>
      </p:sp>
      <p:sp>
        <p:nvSpPr>
          <p:cNvPr id="4" name="Slide Number Placeholder 3"/>
          <p:cNvSpPr>
            <a:spLocks noGrp="1"/>
          </p:cNvSpPr>
          <p:nvPr>
            <p:ph type="sldNum" sz="quarter" idx="10"/>
          </p:nvPr>
        </p:nvSpPr>
        <p:spPr/>
        <p:txBody>
          <a:bodyPr/>
          <a:lstStyle/>
          <a:p>
            <a:fld id="{5723C986-FDAC-274C-B9B7-B1472D190ED6}" type="slidenum">
              <a:rPr lang="en-US" smtClean="0"/>
              <a:pPr/>
              <a:t>60</a:t>
            </a:fld>
            <a:endParaRPr lang="en-US"/>
          </a:p>
        </p:txBody>
      </p:sp>
    </p:spTree>
    <p:extLst>
      <p:ext uri="{BB962C8B-B14F-4D97-AF65-F5344CB8AC3E}">
        <p14:creationId xmlns:p14="http://schemas.microsoft.com/office/powerpoint/2010/main" val="167719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works for a wide variety of different back-door scenarios</a:t>
            </a:r>
          </a:p>
          <a:p>
            <a:r>
              <a:rPr lang="en-US" dirty="0"/>
              <a:t>SOLICIT EXAMPLES</a:t>
            </a:r>
          </a:p>
        </p:txBody>
      </p:sp>
      <p:sp>
        <p:nvSpPr>
          <p:cNvPr id="4" name="Slide Number Placeholder 3"/>
          <p:cNvSpPr>
            <a:spLocks noGrp="1"/>
          </p:cNvSpPr>
          <p:nvPr>
            <p:ph type="sldNum" sz="quarter" idx="10"/>
          </p:nvPr>
        </p:nvSpPr>
        <p:spPr/>
        <p:txBody>
          <a:bodyPr/>
          <a:lstStyle/>
          <a:p>
            <a:fld id="{5723C986-FDAC-274C-B9B7-B1472D190ED6}" type="slidenum">
              <a:rPr lang="en-US" smtClean="0"/>
              <a:pPr/>
              <a:t>61</a:t>
            </a:fld>
            <a:endParaRPr lang="en-US"/>
          </a:p>
        </p:txBody>
      </p:sp>
    </p:spTree>
    <p:extLst>
      <p:ext uri="{BB962C8B-B14F-4D97-AF65-F5344CB8AC3E}">
        <p14:creationId xmlns:p14="http://schemas.microsoft.com/office/powerpoint/2010/main" val="715325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works for a wide variety of different back-door scenarios</a:t>
            </a:r>
          </a:p>
          <a:p>
            <a:r>
              <a:rPr lang="en-US" dirty="0"/>
              <a:t>SOLICIT EXAMPLES</a:t>
            </a:r>
          </a:p>
        </p:txBody>
      </p:sp>
      <p:sp>
        <p:nvSpPr>
          <p:cNvPr id="4" name="Slide Number Placeholder 3"/>
          <p:cNvSpPr>
            <a:spLocks noGrp="1"/>
          </p:cNvSpPr>
          <p:nvPr>
            <p:ph type="sldNum" sz="quarter" idx="10"/>
          </p:nvPr>
        </p:nvSpPr>
        <p:spPr/>
        <p:txBody>
          <a:bodyPr/>
          <a:lstStyle/>
          <a:p>
            <a:fld id="{5723C986-FDAC-274C-B9B7-B1472D190ED6}" type="slidenum">
              <a:rPr lang="en-US" smtClean="0"/>
              <a:pPr/>
              <a:t>62</a:t>
            </a:fld>
            <a:endParaRPr lang="en-US"/>
          </a:p>
        </p:txBody>
      </p:sp>
    </p:spTree>
    <p:extLst>
      <p:ext uri="{BB962C8B-B14F-4D97-AF65-F5344CB8AC3E}">
        <p14:creationId xmlns:p14="http://schemas.microsoft.com/office/powerpoint/2010/main" val="4154885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63</a:t>
            </a:fld>
            <a:endParaRPr lang="en-US"/>
          </a:p>
        </p:txBody>
      </p:sp>
    </p:spTree>
    <p:extLst>
      <p:ext uri="{BB962C8B-B14F-4D97-AF65-F5344CB8AC3E}">
        <p14:creationId xmlns:p14="http://schemas.microsoft.com/office/powerpoint/2010/main" val="167719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2317C-2CDC-5F4A-8117-8E43F940FDCC}"/>
              </a:ext>
            </a:extLst>
          </p:cNvPr>
          <p:cNvSpPr>
            <a:spLocks noGrp="1"/>
          </p:cNvSpPr>
          <p:nvPr>
            <p:ph type="ctrTitle"/>
          </p:nvPr>
        </p:nvSpPr>
        <p:spPr>
          <a:xfrm>
            <a:off x="1524000" y="1122363"/>
            <a:ext cx="9144000" cy="2387600"/>
          </a:xfrm>
        </p:spPr>
        <p:txBody>
          <a:bodyPr anchor="b"/>
          <a:lstStyle>
            <a:lvl1pPr algn="ctr">
              <a:defRPr sz="6000">
                <a:latin typeface="Avenir" panose="02000503020000020003" pitchFamily="2" charset="0"/>
              </a:defRPr>
            </a:lvl1pPr>
          </a:lstStyle>
          <a:p>
            <a:r>
              <a:rPr lang="en-US" dirty="0"/>
              <a:t>Click to edit Master title style</a:t>
            </a:r>
          </a:p>
        </p:txBody>
      </p:sp>
      <p:sp>
        <p:nvSpPr>
          <p:cNvPr id="3" name="Subtitle 2">
            <a:extLst>
              <a:ext uri="{FF2B5EF4-FFF2-40B4-BE49-F238E27FC236}">
                <a16:creationId xmlns:a16="http://schemas.microsoft.com/office/drawing/2014/main" id="{AB5E1747-0F1F-E34F-8BB7-18E094C0E2DC}"/>
              </a:ext>
            </a:extLst>
          </p:cNvPr>
          <p:cNvSpPr>
            <a:spLocks noGrp="1"/>
          </p:cNvSpPr>
          <p:nvPr>
            <p:ph type="subTitle" idx="1"/>
          </p:nvPr>
        </p:nvSpPr>
        <p:spPr>
          <a:xfrm>
            <a:off x="1524000" y="3602038"/>
            <a:ext cx="9144000" cy="1655762"/>
          </a:xfrm>
        </p:spPr>
        <p:txBody>
          <a:bodyPr/>
          <a:lstStyle>
            <a:lvl1pPr marL="0" indent="0" algn="ctr">
              <a:buNone/>
              <a:defRPr sz="2400">
                <a:latin typeface="Avenir" panose="02000503020000020003"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A65564-13C7-7847-9811-6B12801E6F95}"/>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11/7/23</a:t>
            </a:fld>
            <a:endParaRPr lang="en-US"/>
          </a:p>
        </p:txBody>
      </p:sp>
      <p:sp>
        <p:nvSpPr>
          <p:cNvPr id="5" name="Footer Placeholder 4">
            <a:extLst>
              <a:ext uri="{FF2B5EF4-FFF2-40B4-BE49-F238E27FC236}">
                <a16:creationId xmlns:a16="http://schemas.microsoft.com/office/drawing/2014/main" id="{D23853E8-0956-2C49-8D77-27824B9C5C2D}"/>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35FF8561-3671-6346-BC1D-47124E9CD553}"/>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1166281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0F058-1C6D-1A4B-A612-6D055C6E39B5}"/>
              </a:ext>
            </a:extLst>
          </p:cNvPr>
          <p:cNvSpPr>
            <a:spLocks noGrp="1"/>
          </p:cNvSpPr>
          <p:nvPr>
            <p:ph type="title"/>
          </p:nvPr>
        </p:nvSpPr>
        <p:spPr/>
        <p:txBody>
          <a:bodyPr/>
          <a:lstStyle>
            <a:lvl1pPr>
              <a:defRPr>
                <a:latin typeface="Avenir" panose="02000503020000020003" pitchFamily="2"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BFDAA9BC-CB48-324A-B464-439D65D6210D}"/>
              </a:ext>
            </a:extLst>
          </p:cNvPr>
          <p:cNvSpPr>
            <a:spLocks noGrp="1"/>
          </p:cNvSpPr>
          <p:nvPr>
            <p:ph type="body" orient="vert" idx="1"/>
          </p:nvPr>
        </p:nvSpPr>
        <p:spPr/>
        <p:txBody>
          <a:bodyPr vert="eaVert"/>
          <a:lstStyle>
            <a:lvl1pPr>
              <a:defRPr>
                <a:latin typeface="Avenir" panose="02000503020000020003" pitchFamily="2" charset="0"/>
              </a:defRPr>
            </a:lvl1pPr>
            <a:lvl2pPr>
              <a:defRPr>
                <a:latin typeface="Avenir" panose="02000503020000020003" pitchFamily="2" charset="0"/>
              </a:defRPr>
            </a:lvl2pPr>
            <a:lvl3pPr>
              <a:defRPr>
                <a:latin typeface="Avenir" panose="02000503020000020003" pitchFamily="2" charset="0"/>
              </a:defRPr>
            </a:lvl3pPr>
            <a:lvl4pPr>
              <a:defRPr>
                <a:latin typeface="Avenir" panose="02000503020000020003" pitchFamily="2" charset="0"/>
              </a:defRPr>
            </a:lvl4pPr>
            <a:lvl5pPr>
              <a:defRPr>
                <a:latin typeface="Avenir"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2BC180-7AC7-8B4B-9D78-04709E7BD60B}"/>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11/7/23</a:t>
            </a:fld>
            <a:endParaRPr lang="en-US"/>
          </a:p>
        </p:txBody>
      </p:sp>
      <p:sp>
        <p:nvSpPr>
          <p:cNvPr id="5" name="Footer Placeholder 4">
            <a:extLst>
              <a:ext uri="{FF2B5EF4-FFF2-40B4-BE49-F238E27FC236}">
                <a16:creationId xmlns:a16="http://schemas.microsoft.com/office/drawing/2014/main" id="{A744F63E-C57C-D64F-9108-6D38A10522E2}"/>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A926BEF1-8DC6-854C-95B3-C5A0C909CA81}"/>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1799952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9AD612-7F12-AE42-8CBF-E2A66D142121}"/>
              </a:ext>
            </a:extLst>
          </p:cNvPr>
          <p:cNvSpPr>
            <a:spLocks noGrp="1"/>
          </p:cNvSpPr>
          <p:nvPr>
            <p:ph type="title" orient="vert"/>
          </p:nvPr>
        </p:nvSpPr>
        <p:spPr>
          <a:xfrm>
            <a:off x="8724900" y="365125"/>
            <a:ext cx="2628900" cy="5811838"/>
          </a:xfrm>
        </p:spPr>
        <p:txBody>
          <a:bodyPr vert="eaVert"/>
          <a:lstStyle>
            <a:lvl1pPr>
              <a:defRPr>
                <a:latin typeface="Avenir" panose="02000503020000020003" pitchFamily="2"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45E965FB-9220-2B4E-8D40-858747DF406F}"/>
              </a:ext>
            </a:extLst>
          </p:cNvPr>
          <p:cNvSpPr>
            <a:spLocks noGrp="1"/>
          </p:cNvSpPr>
          <p:nvPr>
            <p:ph type="body" orient="vert" idx="1"/>
          </p:nvPr>
        </p:nvSpPr>
        <p:spPr>
          <a:xfrm>
            <a:off x="838200" y="365125"/>
            <a:ext cx="7734300" cy="5811838"/>
          </a:xfrm>
        </p:spPr>
        <p:txBody>
          <a:bodyPr vert="eaVert"/>
          <a:lstStyle>
            <a:lvl1pPr>
              <a:defRPr>
                <a:latin typeface="Avenir" panose="02000503020000020003" pitchFamily="2" charset="0"/>
              </a:defRPr>
            </a:lvl1pPr>
            <a:lvl2pPr>
              <a:defRPr>
                <a:latin typeface="Avenir" panose="02000503020000020003" pitchFamily="2" charset="0"/>
              </a:defRPr>
            </a:lvl2pPr>
            <a:lvl3pPr>
              <a:defRPr>
                <a:latin typeface="Avenir" panose="02000503020000020003" pitchFamily="2" charset="0"/>
              </a:defRPr>
            </a:lvl3pPr>
            <a:lvl4pPr>
              <a:defRPr>
                <a:latin typeface="Avenir" panose="02000503020000020003" pitchFamily="2" charset="0"/>
              </a:defRPr>
            </a:lvl4pPr>
            <a:lvl5pPr>
              <a:defRPr>
                <a:latin typeface="Avenir"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DBFC1E-50C7-184B-B2F4-E16141B48D85}"/>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11/7/23</a:t>
            </a:fld>
            <a:endParaRPr lang="en-US"/>
          </a:p>
        </p:txBody>
      </p:sp>
      <p:sp>
        <p:nvSpPr>
          <p:cNvPr id="5" name="Footer Placeholder 4">
            <a:extLst>
              <a:ext uri="{FF2B5EF4-FFF2-40B4-BE49-F238E27FC236}">
                <a16:creationId xmlns:a16="http://schemas.microsoft.com/office/drawing/2014/main" id="{75767A30-C031-9746-9CB5-6C998DD1BA72}"/>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BE49F44F-8008-5447-86FB-B22F47ABCD34}"/>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2759439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365FC-4012-2B40-949A-10E3F260A8FE}"/>
              </a:ext>
            </a:extLst>
          </p:cNvPr>
          <p:cNvSpPr>
            <a:spLocks noGrp="1"/>
          </p:cNvSpPr>
          <p:nvPr>
            <p:ph type="title"/>
          </p:nvPr>
        </p:nvSpPr>
        <p:spPr/>
        <p:txBody>
          <a:bodyPr/>
          <a:lstStyle>
            <a:lvl1pPr>
              <a:defRPr>
                <a:latin typeface="Avenir" panose="02000503020000020003" pitchFamily="2" charset="0"/>
              </a:defRPr>
            </a:lvl1pPr>
          </a:lstStyle>
          <a:p>
            <a:r>
              <a:rPr lang="en-US"/>
              <a:t>Click to edit Master title style</a:t>
            </a:r>
          </a:p>
        </p:txBody>
      </p:sp>
      <p:sp>
        <p:nvSpPr>
          <p:cNvPr id="3" name="Content Placeholder 2">
            <a:extLst>
              <a:ext uri="{FF2B5EF4-FFF2-40B4-BE49-F238E27FC236}">
                <a16:creationId xmlns:a16="http://schemas.microsoft.com/office/drawing/2014/main" id="{49159EA2-67F6-5F41-BE85-CF86B7CEBF80}"/>
              </a:ext>
            </a:extLst>
          </p:cNvPr>
          <p:cNvSpPr>
            <a:spLocks noGrp="1"/>
          </p:cNvSpPr>
          <p:nvPr>
            <p:ph idx="1"/>
          </p:nvPr>
        </p:nvSpPr>
        <p:spPr/>
        <p:txBody>
          <a:bodyPr/>
          <a:lstStyle>
            <a:lvl1pPr>
              <a:defRPr>
                <a:latin typeface="Avenir" panose="02000503020000020003" pitchFamily="2" charset="0"/>
              </a:defRPr>
            </a:lvl1pPr>
            <a:lvl2pPr>
              <a:defRPr>
                <a:latin typeface="Avenir" panose="02000503020000020003" pitchFamily="2" charset="0"/>
              </a:defRPr>
            </a:lvl2pPr>
            <a:lvl3pPr>
              <a:defRPr>
                <a:latin typeface="Avenir" panose="02000503020000020003" pitchFamily="2" charset="0"/>
              </a:defRPr>
            </a:lvl3pPr>
            <a:lvl4pPr>
              <a:defRPr>
                <a:latin typeface="Avenir" panose="02000503020000020003" pitchFamily="2" charset="0"/>
              </a:defRPr>
            </a:lvl4pPr>
            <a:lvl5pPr>
              <a:defRPr>
                <a:latin typeface="Avenir"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D3AC6-C2B1-E549-BFA8-D8F99D9C7BBA}"/>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11/7/23</a:t>
            </a:fld>
            <a:endParaRPr lang="en-US"/>
          </a:p>
        </p:txBody>
      </p:sp>
      <p:sp>
        <p:nvSpPr>
          <p:cNvPr id="5" name="Footer Placeholder 4">
            <a:extLst>
              <a:ext uri="{FF2B5EF4-FFF2-40B4-BE49-F238E27FC236}">
                <a16:creationId xmlns:a16="http://schemas.microsoft.com/office/drawing/2014/main" id="{D9AB9A1E-5E2A-4746-A297-12B50814175B}"/>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28EEB054-58AD-C247-86A4-84D5039686F5}"/>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1727414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A0096-3756-C141-AF31-A87344F68B23}"/>
              </a:ext>
            </a:extLst>
          </p:cNvPr>
          <p:cNvSpPr>
            <a:spLocks noGrp="1"/>
          </p:cNvSpPr>
          <p:nvPr>
            <p:ph type="title"/>
          </p:nvPr>
        </p:nvSpPr>
        <p:spPr>
          <a:xfrm>
            <a:off x="831850" y="1709738"/>
            <a:ext cx="10515600" cy="2852737"/>
          </a:xfrm>
        </p:spPr>
        <p:txBody>
          <a:bodyPr anchor="b"/>
          <a:lstStyle>
            <a:lvl1pPr>
              <a:defRPr sz="6000">
                <a:latin typeface="Avenir" panose="02000503020000020003" pitchFamily="2" charset="0"/>
              </a:defRPr>
            </a:lvl1pPr>
          </a:lstStyle>
          <a:p>
            <a:r>
              <a:rPr lang="en-US"/>
              <a:t>Click to edit Master title style</a:t>
            </a:r>
          </a:p>
        </p:txBody>
      </p:sp>
      <p:sp>
        <p:nvSpPr>
          <p:cNvPr id="3" name="Text Placeholder 2">
            <a:extLst>
              <a:ext uri="{FF2B5EF4-FFF2-40B4-BE49-F238E27FC236}">
                <a16:creationId xmlns:a16="http://schemas.microsoft.com/office/drawing/2014/main" id="{19A0B7BA-1667-8F4B-882A-6DE0973DEB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venir" panose="02000503020000020003"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25CB738-9BE4-C54C-8496-E2A8C1AA75FC}"/>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11/7/23</a:t>
            </a:fld>
            <a:endParaRPr lang="en-US"/>
          </a:p>
        </p:txBody>
      </p:sp>
      <p:sp>
        <p:nvSpPr>
          <p:cNvPr id="5" name="Footer Placeholder 4">
            <a:extLst>
              <a:ext uri="{FF2B5EF4-FFF2-40B4-BE49-F238E27FC236}">
                <a16:creationId xmlns:a16="http://schemas.microsoft.com/office/drawing/2014/main" id="{3A8E4B92-1823-E849-90CB-782E1901B5FF}"/>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E3246F00-98AC-394B-BEE7-680E92B827BD}"/>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3709056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CF265-5A52-F646-BE70-E5FF97E73DD5}"/>
              </a:ext>
            </a:extLst>
          </p:cNvPr>
          <p:cNvSpPr>
            <a:spLocks noGrp="1"/>
          </p:cNvSpPr>
          <p:nvPr>
            <p:ph type="title"/>
          </p:nvPr>
        </p:nvSpPr>
        <p:spPr/>
        <p:txBody>
          <a:bodyPr/>
          <a:lstStyle>
            <a:lvl1pPr>
              <a:defRPr>
                <a:latin typeface="Avenir" panose="02000503020000020003" pitchFamily="2" charset="0"/>
              </a:defRPr>
            </a:lvl1pPr>
          </a:lstStyle>
          <a:p>
            <a:r>
              <a:rPr lang="en-US"/>
              <a:t>Click to edit Master title style</a:t>
            </a:r>
          </a:p>
        </p:txBody>
      </p:sp>
      <p:sp>
        <p:nvSpPr>
          <p:cNvPr id="3" name="Content Placeholder 2">
            <a:extLst>
              <a:ext uri="{FF2B5EF4-FFF2-40B4-BE49-F238E27FC236}">
                <a16:creationId xmlns:a16="http://schemas.microsoft.com/office/drawing/2014/main" id="{8AD4276D-C56A-A049-948A-FE68B6DBD936}"/>
              </a:ext>
            </a:extLst>
          </p:cNvPr>
          <p:cNvSpPr>
            <a:spLocks noGrp="1"/>
          </p:cNvSpPr>
          <p:nvPr>
            <p:ph sz="half" idx="1"/>
          </p:nvPr>
        </p:nvSpPr>
        <p:spPr>
          <a:xfrm>
            <a:off x="838200" y="1825625"/>
            <a:ext cx="5181600" cy="4351338"/>
          </a:xfrm>
        </p:spPr>
        <p:txBody>
          <a:bodyPr/>
          <a:lstStyle>
            <a:lvl1pPr>
              <a:defRPr>
                <a:latin typeface="Avenir" panose="02000503020000020003" pitchFamily="2" charset="0"/>
              </a:defRPr>
            </a:lvl1pPr>
            <a:lvl2pPr>
              <a:defRPr>
                <a:latin typeface="Avenir" panose="02000503020000020003" pitchFamily="2" charset="0"/>
              </a:defRPr>
            </a:lvl2pPr>
            <a:lvl3pPr>
              <a:defRPr>
                <a:latin typeface="Avenir" panose="02000503020000020003" pitchFamily="2" charset="0"/>
              </a:defRPr>
            </a:lvl3pPr>
            <a:lvl4pPr>
              <a:defRPr>
                <a:latin typeface="Avenir" panose="02000503020000020003" pitchFamily="2" charset="0"/>
              </a:defRPr>
            </a:lvl4pPr>
            <a:lvl5pPr>
              <a:defRPr>
                <a:latin typeface="Avenir"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02EFC8-9859-1742-A36A-369A2501D5E3}"/>
              </a:ext>
            </a:extLst>
          </p:cNvPr>
          <p:cNvSpPr>
            <a:spLocks noGrp="1"/>
          </p:cNvSpPr>
          <p:nvPr>
            <p:ph sz="half" idx="2"/>
          </p:nvPr>
        </p:nvSpPr>
        <p:spPr>
          <a:xfrm>
            <a:off x="6172200" y="1825625"/>
            <a:ext cx="5181600" cy="4351338"/>
          </a:xfrm>
        </p:spPr>
        <p:txBody>
          <a:bodyPr/>
          <a:lstStyle>
            <a:lvl1pPr>
              <a:defRPr>
                <a:latin typeface="Avenir" panose="02000503020000020003" pitchFamily="2" charset="0"/>
              </a:defRPr>
            </a:lvl1pPr>
            <a:lvl2pPr>
              <a:defRPr>
                <a:latin typeface="Avenir" panose="02000503020000020003" pitchFamily="2" charset="0"/>
              </a:defRPr>
            </a:lvl2pPr>
            <a:lvl3pPr>
              <a:defRPr>
                <a:latin typeface="Avenir" panose="02000503020000020003" pitchFamily="2" charset="0"/>
              </a:defRPr>
            </a:lvl3pPr>
            <a:lvl4pPr>
              <a:defRPr>
                <a:latin typeface="Avenir" panose="02000503020000020003" pitchFamily="2" charset="0"/>
              </a:defRPr>
            </a:lvl4pPr>
            <a:lvl5pPr>
              <a:defRPr>
                <a:latin typeface="Avenir"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0BD1AD-5B1C-1544-867B-B892117B5E06}"/>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11/7/23</a:t>
            </a:fld>
            <a:endParaRPr lang="en-US"/>
          </a:p>
        </p:txBody>
      </p:sp>
      <p:sp>
        <p:nvSpPr>
          <p:cNvPr id="6" name="Footer Placeholder 5">
            <a:extLst>
              <a:ext uri="{FF2B5EF4-FFF2-40B4-BE49-F238E27FC236}">
                <a16:creationId xmlns:a16="http://schemas.microsoft.com/office/drawing/2014/main" id="{763B5FA1-23F6-E74B-918C-4AC0FF195D2A}"/>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7" name="Slide Number Placeholder 6">
            <a:extLst>
              <a:ext uri="{FF2B5EF4-FFF2-40B4-BE49-F238E27FC236}">
                <a16:creationId xmlns:a16="http://schemas.microsoft.com/office/drawing/2014/main" id="{96E6B81C-6FC1-7144-BEE5-B62698946819}"/>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3001156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366E1-7BFF-D943-97F4-FE3D114D88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1AB86A-BECD-4448-BD42-1AEDD35B60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0558660-CCD4-A645-9B26-AF667AF530B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8722D-3A5C-2D4C-BDC8-40522E15C8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8E63C9C-9C2E-5341-99D3-76153F70145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A2A759-E61A-8146-99BA-02E226BF4583}"/>
              </a:ext>
            </a:extLst>
          </p:cNvPr>
          <p:cNvSpPr>
            <a:spLocks noGrp="1"/>
          </p:cNvSpPr>
          <p:nvPr>
            <p:ph type="dt" sz="half" idx="10"/>
          </p:nvPr>
        </p:nvSpPr>
        <p:spPr/>
        <p:txBody>
          <a:bodyPr/>
          <a:lstStyle/>
          <a:p>
            <a:fld id="{D5F603C4-76F9-7242-824E-6D192851FC2F}" type="datetimeFigureOut">
              <a:rPr lang="en-US" smtClean="0"/>
              <a:t>11/7/23</a:t>
            </a:fld>
            <a:endParaRPr lang="en-US"/>
          </a:p>
        </p:txBody>
      </p:sp>
      <p:sp>
        <p:nvSpPr>
          <p:cNvPr id="8" name="Footer Placeholder 7">
            <a:extLst>
              <a:ext uri="{FF2B5EF4-FFF2-40B4-BE49-F238E27FC236}">
                <a16:creationId xmlns:a16="http://schemas.microsoft.com/office/drawing/2014/main" id="{E21B0B09-E56A-4547-8043-F7AC74371D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B8071C-FEB7-8642-890B-7852C384150E}"/>
              </a:ext>
            </a:extLst>
          </p:cNvPr>
          <p:cNvSpPr>
            <a:spLocks noGrp="1"/>
          </p:cNvSpPr>
          <p:nvPr>
            <p:ph type="sldNum" sz="quarter" idx="12"/>
          </p:nvPr>
        </p:nvSpPr>
        <p:spPr/>
        <p:txBody>
          <a:bodyPr/>
          <a:lstStyle/>
          <a:p>
            <a:fld id="{B7290013-F351-A34B-A783-D8A8F5526980}" type="slidenum">
              <a:rPr lang="en-US" smtClean="0"/>
              <a:t>‹#›</a:t>
            </a:fld>
            <a:endParaRPr lang="en-US"/>
          </a:p>
        </p:txBody>
      </p:sp>
    </p:spTree>
    <p:extLst>
      <p:ext uri="{BB962C8B-B14F-4D97-AF65-F5344CB8AC3E}">
        <p14:creationId xmlns:p14="http://schemas.microsoft.com/office/powerpoint/2010/main" val="3037462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485AF-03F1-4B4E-824D-EC738A32E3C6}"/>
              </a:ext>
            </a:extLst>
          </p:cNvPr>
          <p:cNvSpPr>
            <a:spLocks noGrp="1"/>
          </p:cNvSpPr>
          <p:nvPr>
            <p:ph type="title"/>
          </p:nvPr>
        </p:nvSpPr>
        <p:spPr/>
        <p:txBody>
          <a:bodyPr/>
          <a:lstStyle>
            <a:lvl1pPr>
              <a:defRPr>
                <a:latin typeface="Avenir" panose="02000503020000020003" pitchFamily="2" charset="0"/>
              </a:defRPr>
            </a:lvl1pPr>
          </a:lstStyle>
          <a:p>
            <a:r>
              <a:rPr lang="en-US"/>
              <a:t>Click to edit Master title style</a:t>
            </a:r>
          </a:p>
        </p:txBody>
      </p:sp>
      <p:sp>
        <p:nvSpPr>
          <p:cNvPr id="3" name="Date Placeholder 2">
            <a:extLst>
              <a:ext uri="{FF2B5EF4-FFF2-40B4-BE49-F238E27FC236}">
                <a16:creationId xmlns:a16="http://schemas.microsoft.com/office/drawing/2014/main" id="{582A1190-ED82-7D4B-B3DD-9527CA7E4D06}"/>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11/7/23</a:t>
            </a:fld>
            <a:endParaRPr lang="en-US"/>
          </a:p>
        </p:txBody>
      </p:sp>
      <p:sp>
        <p:nvSpPr>
          <p:cNvPr id="4" name="Footer Placeholder 3">
            <a:extLst>
              <a:ext uri="{FF2B5EF4-FFF2-40B4-BE49-F238E27FC236}">
                <a16:creationId xmlns:a16="http://schemas.microsoft.com/office/drawing/2014/main" id="{13C531D1-F39C-6746-8484-08C4D62063F9}"/>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5" name="Slide Number Placeholder 4">
            <a:extLst>
              <a:ext uri="{FF2B5EF4-FFF2-40B4-BE49-F238E27FC236}">
                <a16:creationId xmlns:a16="http://schemas.microsoft.com/office/drawing/2014/main" id="{091C19FB-8DC5-E845-A76B-829AA2B395E2}"/>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3016917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2C8592-9F76-4D4B-A40D-2B0C4FD80B26}"/>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11/7/23</a:t>
            </a:fld>
            <a:endParaRPr lang="en-US"/>
          </a:p>
        </p:txBody>
      </p:sp>
      <p:sp>
        <p:nvSpPr>
          <p:cNvPr id="3" name="Footer Placeholder 2">
            <a:extLst>
              <a:ext uri="{FF2B5EF4-FFF2-40B4-BE49-F238E27FC236}">
                <a16:creationId xmlns:a16="http://schemas.microsoft.com/office/drawing/2014/main" id="{F04AAAF7-8A8E-CF41-9834-2680D267F8B8}"/>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4" name="Slide Number Placeholder 3">
            <a:extLst>
              <a:ext uri="{FF2B5EF4-FFF2-40B4-BE49-F238E27FC236}">
                <a16:creationId xmlns:a16="http://schemas.microsoft.com/office/drawing/2014/main" id="{AD081CF1-7E1C-D648-9F32-49BDE9996090}"/>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4034239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3BCEB-2EF4-9249-811B-F3ED801CFFE6}"/>
              </a:ext>
            </a:extLst>
          </p:cNvPr>
          <p:cNvSpPr>
            <a:spLocks noGrp="1"/>
          </p:cNvSpPr>
          <p:nvPr>
            <p:ph type="title"/>
          </p:nvPr>
        </p:nvSpPr>
        <p:spPr>
          <a:xfrm>
            <a:off x="839788" y="457200"/>
            <a:ext cx="3932237" cy="1600200"/>
          </a:xfrm>
        </p:spPr>
        <p:txBody>
          <a:bodyPr anchor="b"/>
          <a:lstStyle>
            <a:lvl1pPr>
              <a:defRPr sz="3200">
                <a:latin typeface="Avenir" panose="02000503020000020003" pitchFamily="2" charset="0"/>
              </a:defRPr>
            </a:lvl1pPr>
          </a:lstStyle>
          <a:p>
            <a:r>
              <a:rPr lang="en-US"/>
              <a:t>Click to edit Master title style</a:t>
            </a:r>
          </a:p>
        </p:txBody>
      </p:sp>
      <p:sp>
        <p:nvSpPr>
          <p:cNvPr id="3" name="Content Placeholder 2">
            <a:extLst>
              <a:ext uri="{FF2B5EF4-FFF2-40B4-BE49-F238E27FC236}">
                <a16:creationId xmlns:a16="http://schemas.microsoft.com/office/drawing/2014/main" id="{1D110243-7641-D84B-82DF-0E6405EBB651}"/>
              </a:ext>
            </a:extLst>
          </p:cNvPr>
          <p:cNvSpPr>
            <a:spLocks noGrp="1"/>
          </p:cNvSpPr>
          <p:nvPr>
            <p:ph idx="1"/>
          </p:nvPr>
        </p:nvSpPr>
        <p:spPr>
          <a:xfrm>
            <a:off x="5183188" y="987425"/>
            <a:ext cx="6172200" cy="4873625"/>
          </a:xfrm>
        </p:spPr>
        <p:txBody>
          <a:bodyPr/>
          <a:lstStyle>
            <a:lvl1pPr>
              <a:defRPr sz="3200">
                <a:latin typeface="Avenir" panose="02000503020000020003" pitchFamily="2" charset="0"/>
              </a:defRPr>
            </a:lvl1pPr>
            <a:lvl2pPr>
              <a:defRPr sz="2800">
                <a:latin typeface="Avenir" panose="02000503020000020003" pitchFamily="2" charset="0"/>
              </a:defRPr>
            </a:lvl2pPr>
            <a:lvl3pPr>
              <a:defRPr sz="2400">
                <a:latin typeface="Avenir" panose="02000503020000020003" pitchFamily="2" charset="0"/>
              </a:defRPr>
            </a:lvl3pPr>
            <a:lvl4pPr>
              <a:defRPr sz="2000">
                <a:latin typeface="Avenir" panose="02000503020000020003" pitchFamily="2" charset="0"/>
              </a:defRPr>
            </a:lvl4pPr>
            <a:lvl5pPr>
              <a:defRPr sz="2000">
                <a:latin typeface="Avenir" panose="02000503020000020003" pitchFamily="2" charset="0"/>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427BCD-DC92-1542-9149-538C8E1C4D34}"/>
              </a:ext>
            </a:extLst>
          </p:cNvPr>
          <p:cNvSpPr>
            <a:spLocks noGrp="1"/>
          </p:cNvSpPr>
          <p:nvPr>
            <p:ph type="body" sz="half" idx="2"/>
          </p:nvPr>
        </p:nvSpPr>
        <p:spPr>
          <a:xfrm>
            <a:off x="839788" y="2057400"/>
            <a:ext cx="3932237" cy="3811588"/>
          </a:xfrm>
        </p:spPr>
        <p:txBody>
          <a:bodyPr/>
          <a:lstStyle>
            <a:lvl1pPr marL="0" indent="0">
              <a:buNone/>
              <a:defRPr sz="1600">
                <a:latin typeface="Avenir" panose="02000503020000020003"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EED381F-9B82-4641-A1FA-7B546D9175DD}"/>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11/7/23</a:t>
            </a:fld>
            <a:endParaRPr lang="en-US"/>
          </a:p>
        </p:txBody>
      </p:sp>
      <p:sp>
        <p:nvSpPr>
          <p:cNvPr id="6" name="Footer Placeholder 5">
            <a:extLst>
              <a:ext uri="{FF2B5EF4-FFF2-40B4-BE49-F238E27FC236}">
                <a16:creationId xmlns:a16="http://schemas.microsoft.com/office/drawing/2014/main" id="{3A3C28DB-B830-F446-A72E-6855711C64BE}"/>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7" name="Slide Number Placeholder 6">
            <a:extLst>
              <a:ext uri="{FF2B5EF4-FFF2-40B4-BE49-F238E27FC236}">
                <a16:creationId xmlns:a16="http://schemas.microsoft.com/office/drawing/2014/main" id="{FC5B7516-8162-AF41-9056-36F701FD206A}"/>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334269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8A398-E5EC-5A47-872A-FEAB94AC434B}"/>
              </a:ext>
            </a:extLst>
          </p:cNvPr>
          <p:cNvSpPr>
            <a:spLocks noGrp="1"/>
          </p:cNvSpPr>
          <p:nvPr>
            <p:ph type="title"/>
          </p:nvPr>
        </p:nvSpPr>
        <p:spPr>
          <a:xfrm>
            <a:off x="839788" y="457200"/>
            <a:ext cx="3932237" cy="1600200"/>
          </a:xfrm>
        </p:spPr>
        <p:txBody>
          <a:bodyPr anchor="b"/>
          <a:lstStyle>
            <a:lvl1pPr>
              <a:defRPr sz="3200">
                <a:latin typeface="Avenir" panose="02000503020000020003" pitchFamily="2" charset="0"/>
              </a:defRPr>
            </a:lvl1pPr>
          </a:lstStyle>
          <a:p>
            <a:r>
              <a:rPr lang="en-US"/>
              <a:t>Click to edit Master title style</a:t>
            </a:r>
          </a:p>
        </p:txBody>
      </p:sp>
      <p:sp>
        <p:nvSpPr>
          <p:cNvPr id="3" name="Picture Placeholder 2">
            <a:extLst>
              <a:ext uri="{FF2B5EF4-FFF2-40B4-BE49-F238E27FC236}">
                <a16:creationId xmlns:a16="http://schemas.microsoft.com/office/drawing/2014/main" id="{B1F7A0B8-B9BB-1242-AFDE-7E9285AFEA8D}"/>
              </a:ext>
            </a:extLst>
          </p:cNvPr>
          <p:cNvSpPr>
            <a:spLocks noGrp="1"/>
          </p:cNvSpPr>
          <p:nvPr>
            <p:ph type="pic" idx="1"/>
          </p:nvPr>
        </p:nvSpPr>
        <p:spPr>
          <a:xfrm>
            <a:off x="5183188" y="987425"/>
            <a:ext cx="6172200" cy="4873625"/>
          </a:xfrm>
        </p:spPr>
        <p:txBody>
          <a:bodyPr/>
          <a:lstStyle>
            <a:lvl1pPr marL="0" indent="0">
              <a:buNone/>
              <a:defRPr sz="3200">
                <a:latin typeface="Avenir" panose="02000503020000020003"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44C2EC-5565-EC4B-A224-9F79B76D68BC}"/>
              </a:ext>
            </a:extLst>
          </p:cNvPr>
          <p:cNvSpPr>
            <a:spLocks noGrp="1"/>
          </p:cNvSpPr>
          <p:nvPr>
            <p:ph type="body" sz="half" idx="2"/>
          </p:nvPr>
        </p:nvSpPr>
        <p:spPr>
          <a:xfrm>
            <a:off x="839788" y="2057400"/>
            <a:ext cx="3932237" cy="3811588"/>
          </a:xfrm>
        </p:spPr>
        <p:txBody>
          <a:bodyPr/>
          <a:lstStyle>
            <a:lvl1pPr marL="0" indent="0">
              <a:buNone/>
              <a:defRPr sz="1600">
                <a:latin typeface="Avenir" panose="02000503020000020003"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632E20-B90A-2343-A3E2-0473BDB6FB8A}"/>
              </a:ext>
            </a:extLst>
          </p:cNvPr>
          <p:cNvSpPr>
            <a:spLocks noGrp="1"/>
          </p:cNvSpPr>
          <p:nvPr>
            <p:ph type="dt" sz="half" idx="10"/>
          </p:nvPr>
        </p:nvSpPr>
        <p:spPr/>
        <p:txBody>
          <a:bodyPr/>
          <a:lstStyle>
            <a:lvl1pPr>
              <a:defRPr>
                <a:latin typeface="Avenir" panose="02000503020000020003" pitchFamily="2" charset="0"/>
              </a:defRPr>
            </a:lvl1pPr>
          </a:lstStyle>
          <a:p>
            <a:fld id="{D5F603C4-76F9-7242-824E-6D192851FC2F}" type="datetimeFigureOut">
              <a:rPr lang="en-US" smtClean="0"/>
              <a:pPr/>
              <a:t>11/7/23</a:t>
            </a:fld>
            <a:endParaRPr lang="en-US"/>
          </a:p>
        </p:txBody>
      </p:sp>
      <p:sp>
        <p:nvSpPr>
          <p:cNvPr id="6" name="Footer Placeholder 5">
            <a:extLst>
              <a:ext uri="{FF2B5EF4-FFF2-40B4-BE49-F238E27FC236}">
                <a16:creationId xmlns:a16="http://schemas.microsoft.com/office/drawing/2014/main" id="{B8592CA1-66E2-D84B-B353-ADE785B025BA}"/>
              </a:ext>
            </a:extLst>
          </p:cNvPr>
          <p:cNvSpPr>
            <a:spLocks noGrp="1"/>
          </p:cNvSpPr>
          <p:nvPr>
            <p:ph type="ftr" sz="quarter" idx="11"/>
          </p:nvPr>
        </p:nvSpPr>
        <p:spPr/>
        <p:txBody>
          <a:bodyPr/>
          <a:lstStyle>
            <a:lvl1pPr>
              <a:defRPr>
                <a:latin typeface="Avenir" panose="02000503020000020003" pitchFamily="2" charset="0"/>
              </a:defRPr>
            </a:lvl1pPr>
          </a:lstStyle>
          <a:p>
            <a:endParaRPr lang="en-US"/>
          </a:p>
        </p:txBody>
      </p:sp>
      <p:sp>
        <p:nvSpPr>
          <p:cNvPr id="7" name="Slide Number Placeholder 6">
            <a:extLst>
              <a:ext uri="{FF2B5EF4-FFF2-40B4-BE49-F238E27FC236}">
                <a16:creationId xmlns:a16="http://schemas.microsoft.com/office/drawing/2014/main" id="{044AD721-F8E6-114B-814A-50B24BCDA236}"/>
              </a:ext>
            </a:extLst>
          </p:cNvPr>
          <p:cNvSpPr>
            <a:spLocks noGrp="1"/>
          </p:cNvSpPr>
          <p:nvPr>
            <p:ph type="sldNum" sz="quarter" idx="12"/>
          </p:nvPr>
        </p:nvSpPr>
        <p:spPr/>
        <p:txBody>
          <a:bodyPr/>
          <a:lstStyle>
            <a:lvl1pPr>
              <a:defRPr>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394735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2B0B13-5F99-7649-A6E4-8A4A095C41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0EA87C-B4DE-0247-8313-67A2B1FB77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C3CF0C-509A-9B49-9BAB-579A5D2ADB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venir" panose="02000503020000020003" pitchFamily="2" charset="0"/>
              </a:defRPr>
            </a:lvl1pPr>
          </a:lstStyle>
          <a:p>
            <a:fld id="{D5F603C4-76F9-7242-824E-6D192851FC2F}" type="datetimeFigureOut">
              <a:rPr lang="en-US" smtClean="0"/>
              <a:pPr/>
              <a:t>11/7/23</a:t>
            </a:fld>
            <a:endParaRPr lang="en-US"/>
          </a:p>
        </p:txBody>
      </p:sp>
      <p:sp>
        <p:nvSpPr>
          <p:cNvPr id="5" name="Footer Placeholder 4">
            <a:extLst>
              <a:ext uri="{FF2B5EF4-FFF2-40B4-BE49-F238E27FC236}">
                <a16:creationId xmlns:a16="http://schemas.microsoft.com/office/drawing/2014/main" id="{4C4DBB62-C349-D843-A79B-E14A5CC54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venir"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E8C54313-5B26-8F41-9029-94A038A69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venir"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949906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venir"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EE9"/>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90F4B87-C439-C449-8B80-442B2DC0AE87}"/>
              </a:ext>
            </a:extLst>
          </p:cNvPr>
          <p:cNvSpPr>
            <a:spLocks noGrp="1"/>
          </p:cNvSpPr>
          <p:nvPr>
            <p:ph type="ctrTitle"/>
          </p:nvPr>
        </p:nvSpPr>
        <p:spPr>
          <a:xfrm>
            <a:off x="766119" y="274161"/>
            <a:ext cx="11071654" cy="1470025"/>
          </a:xfrm>
          <a:noFill/>
          <a:ln>
            <a:noFill/>
          </a:ln>
        </p:spPr>
        <p:style>
          <a:lnRef idx="2">
            <a:schemeClr val="dk1"/>
          </a:lnRef>
          <a:fillRef idx="1">
            <a:schemeClr val="lt1"/>
          </a:fillRef>
          <a:effectRef idx="0">
            <a:schemeClr val="dk1"/>
          </a:effectRef>
          <a:fontRef idx="minor">
            <a:schemeClr val="dk1"/>
          </a:fontRef>
        </p:style>
        <p:txBody>
          <a:bodyPr>
            <a:normAutofit/>
          </a:bodyPr>
          <a:lstStyle/>
          <a:p>
            <a:pPr algn="ctr"/>
            <a:r>
              <a:rPr lang="en-US" b="1">
                <a:latin typeface="Avenir" panose="02000503020000020003" pitchFamily="2" charset="0"/>
                <a:cs typeface="Calibri Light"/>
              </a:rPr>
              <a:t>Causal Inference</a:t>
            </a:r>
            <a:endParaRPr lang="en-US" b="1" dirty="0">
              <a:latin typeface="Avenir" panose="02000503020000020003" pitchFamily="2" charset="0"/>
              <a:cs typeface="Calibri Light"/>
            </a:endParaRPr>
          </a:p>
        </p:txBody>
      </p:sp>
      <p:pic>
        <p:nvPicPr>
          <p:cNvPr id="6" name="Picture 5" descr="rube-goldberg.jpeg">
            <a:extLst>
              <a:ext uri="{FF2B5EF4-FFF2-40B4-BE49-F238E27FC236}">
                <a16:creationId xmlns:a16="http://schemas.microsoft.com/office/drawing/2014/main" id="{EF9258CC-29F7-9C41-A03E-09C9922283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3544" y="1744186"/>
            <a:ext cx="7328714" cy="5113814"/>
          </a:xfrm>
          <a:prstGeom prst="rect">
            <a:avLst/>
          </a:prstGeom>
        </p:spPr>
      </p:pic>
    </p:spTree>
    <p:extLst>
      <p:ext uri="{BB962C8B-B14F-4D97-AF65-F5344CB8AC3E}">
        <p14:creationId xmlns:p14="http://schemas.microsoft.com/office/powerpoint/2010/main" val="3014482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48AB9-08E5-8D72-F452-E70A8734BDEA}"/>
              </a:ext>
            </a:extLst>
          </p:cNvPr>
          <p:cNvSpPr>
            <a:spLocks noGrp="1"/>
          </p:cNvSpPr>
          <p:nvPr>
            <p:ph type="title"/>
          </p:nvPr>
        </p:nvSpPr>
        <p:spPr>
          <a:xfrm>
            <a:off x="2664" y="293277"/>
            <a:ext cx="11834478" cy="1391036"/>
          </a:xfrm>
        </p:spPr>
        <p:txBody>
          <a:bodyPr>
            <a:noAutofit/>
          </a:bodyPr>
          <a:lstStyle/>
          <a:p>
            <a:r>
              <a:rPr lang="en-US" sz="4800" dirty="0"/>
              <a:t>What we Want to Know: The Potential Outcomes Framework</a:t>
            </a:r>
          </a:p>
        </p:txBody>
      </p:sp>
      <p:grpSp>
        <p:nvGrpSpPr>
          <p:cNvPr id="47" name="Group 46">
            <a:extLst>
              <a:ext uri="{FF2B5EF4-FFF2-40B4-BE49-F238E27FC236}">
                <a16:creationId xmlns:a16="http://schemas.microsoft.com/office/drawing/2014/main" id="{19F9D9B7-89F4-05D9-47F0-C0655904172C}"/>
              </a:ext>
            </a:extLst>
          </p:cNvPr>
          <p:cNvGrpSpPr/>
          <p:nvPr/>
        </p:nvGrpSpPr>
        <p:grpSpPr>
          <a:xfrm>
            <a:off x="169828" y="1721702"/>
            <a:ext cx="5194066" cy="4816258"/>
            <a:chOff x="169827" y="1362887"/>
            <a:chExt cx="5926173" cy="5495113"/>
          </a:xfrm>
        </p:grpSpPr>
        <p:sp>
          <p:nvSpPr>
            <p:cNvPr id="41" name="Rectangle 40">
              <a:extLst>
                <a:ext uri="{FF2B5EF4-FFF2-40B4-BE49-F238E27FC236}">
                  <a16:creationId xmlns:a16="http://schemas.microsoft.com/office/drawing/2014/main" id="{46C58A97-4D49-D0A3-6A4C-3D001BF00266}"/>
                </a:ext>
              </a:extLst>
            </p:cNvPr>
            <p:cNvSpPr/>
            <p:nvPr/>
          </p:nvSpPr>
          <p:spPr>
            <a:xfrm>
              <a:off x="169827" y="1362887"/>
              <a:ext cx="5926173" cy="32501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4" name="Rectangle 43">
              <a:extLst>
                <a:ext uri="{FF2B5EF4-FFF2-40B4-BE49-F238E27FC236}">
                  <a16:creationId xmlns:a16="http://schemas.microsoft.com/office/drawing/2014/main" id="{BB5E14FD-EE80-5898-2AAA-0024219A4992}"/>
                </a:ext>
              </a:extLst>
            </p:cNvPr>
            <p:cNvSpPr/>
            <p:nvPr/>
          </p:nvSpPr>
          <p:spPr>
            <a:xfrm>
              <a:off x="169827" y="4620555"/>
              <a:ext cx="5915569" cy="22374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2" name="Picture 247" descr="(0)48">
              <a:extLst>
                <a:ext uri="{FF2B5EF4-FFF2-40B4-BE49-F238E27FC236}">
                  <a16:creationId xmlns:a16="http://schemas.microsoft.com/office/drawing/2014/main" id="{8013E2B9-AE33-911A-B9E4-0C33C037BA04}"/>
                </a:ext>
              </a:extLst>
            </p:cNvPr>
            <p:cNvPicPr>
              <a:picLocks noChangeAspect="1" noChangeArrowheads="1"/>
            </p:cNvPicPr>
            <p:nvPr/>
          </p:nvPicPr>
          <p:blipFill>
            <a:blip r:embed="rId2"/>
            <a:srcRect/>
            <a:stretch>
              <a:fillRect/>
            </a:stretch>
          </p:blipFill>
          <p:spPr bwMode="auto">
            <a:xfrm>
              <a:off x="366899" y="5085429"/>
              <a:ext cx="2718577" cy="1699998"/>
            </a:xfrm>
            <a:prstGeom prst="rect">
              <a:avLst/>
            </a:prstGeom>
            <a:noFill/>
          </p:spPr>
        </p:pic>
        <p:pic>
          <p:nvPicPr>
            <p:cNvPr id="43" name="Picture 2" descr="sea-waves-wallpaper">
              <a:extLst>
                <a:ext uri="{FF2B5EF4-FFF2-40B4-BE49-F238E27FC236}">
                  <a16:creationId xmlns:a16="http://schemas.microsoft.com/office/drawing/2014/main" id="{77D3616B-6FA8-DD5C-A6A6-BCFF45E7A501}"/>
                </a:ext>
              </a:extLst>
            </p:cNvPr>
            <p:cNvPicPr>
              <a:picLocks noChangeAspect="1" noChangeArrowheads="1"/>
            </p:cNvPicPr>
            <p:nvPr/>
          </p:nvPicPr>
          <p:blipFill>
            <a:blip r:embed="rId3"/>
            <a:srcRect/>
            <a:stretch>
              <a:fillRect/>
            </a:stretch>
          </p:blipFill>
          <p:spPr bwMode="auto">
            <a:xfrm>
              <a:off x="411911" y="2005452"/>
              <a:ext cx="2718577" cy="2040707"/>
            </a:xfrm>
            <a:prstGeom prst="rect">
              <a:avLst/>
            </a:prstGeom>
            <a:noFill/>
          </p:spPr>
        </p:pic>
        <p:grpSp>
          <p:nvGrpSpPr>
            <p:cNvPr id="159" name="Group 158">
              <a:extLst>
                <a:ext uri="{FF2B5EF4-FFF2-40B4-BE49-F238E27FC236}">
                  <a16:creationId xmlns:a16="http://schemas.microsoft.com/office/drawing/2014/main" id="{1269BCA5-7F87-99D2-9A60-32542A56AF9F}"/>
                </a:ext>
              </a:extLst>
            </p:cNvPr>
            <p:cNvGrpSpPr/>
            <p:nvPr/>
          </p:nvGrpSpPr>
          <p:grpSpPr>
            <a:xfrm>
              <a:off x="3379242" y="2574593"/>
              <a:ext cx="2524836" cy="1471566"/>
              <a:chOff x="8908191" y="1956292"/>
              <a:chExt cx="2524836" cy="1471566"/>
            </a:xfrm>
          </p:grpSpPr>
          <p:sp>
            <p:nvSpPr>
              <p:cNvPr id="85" name="AutoShape 33">
                <a:extLst>
                  <a:ext uri="{FF2B5EF4-FFF2-40B4-BE49-F238E27FC236}">
                    <a16:creationId xmlns:a16="http://schemas.microsoft.com/office/drawing/2014/main" id="{49845015-7192-8288-6E25-30A9DB16B299}"/>
                  </a:ext>
                </a:extLst>
              </p:cNvPr>
              <p:cNvSpPr>
                <a:spLocks noChangeArrowheads="1"/>
              </p:cNvSpPr>
              <p:nvPr/>
            </p:nvSpPr>
            <p:spPr bwMode="auto">
              <a:xfrm>
                <a:off x="10345118" y="2521267"/>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6" name="Group 141">
                <a:extLst>
                  <a:ext uri="{FF2B5EF4-FFF2-40B4-BE49-F238E27FC236}">
                    <a16:creationId xmlns:a16="http://schemas.microsoft.com/office/drawing/2014/main" id="{DAD11F82-CB01-B89B-024D-826572D7CCD7}"/>
                  </a:ext>
                </a:extLst>
              </p:cNvPr>
              <p:cNvGrpSpPr>
                <a:grpSpLocks/>
              </p:cNvGrpSpPr>
              <p:nvPr/>
            </p:nvGrpSpPr>
            <p:grpSpPr bwMode="auto">
              <a:xfrm>
                <a:off x="8908191" y="1956292"/>
                <a:ext cx="1012360" cy="823487"/>
                <a:chOff x="2304" y="1104"/>
                <a:chExt cx="536" cy="436"/>
              </a:xfrm>
            </p:grpSpPr>
            <p:sp>
              <p:nvSpPr>
                <p:cNvPr id="94" name="AutoShape 133">
                  <a:extLst>
                    <a:ext uri="{FF2B5EF4-FFF2-40B4-BE49-F238E27FC236}">
                      <a16:creationId xmlns:a16="http://schemas.microsoft.com/office/drawing/2014/main" id="{C2B3B101-1E1E-C2B3-4F86-343EA64552D2}"/>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5" name="Group 105">
                  <a:extLst>
                    <a:ext uri="{FF2B5EF4-FFF2-40B4-BE49-F238E27FC236}">
                      <a16:creationId xmlns:a16="http://schemas.microsoft.com/office/drawing/2014/main" id="{5E683281-E993-BC5F-1C68-E7A071230051}"/>
                    </a:ext>
                  </a:extLst>
                </p:cNvPr>
                <p:cNvGrpSpPr>
                  <a:grpSpLocks/>
                </p:cNvGrpSpPr>
                <p:nvPr/>
              </p:nvGrpSpPr>
              <p:grpSpPr bwMode="auto">
                <a:xfrm>
                  <a:off x="2488" y="1104"/>
                  <a:ext cx="48" cy="144"/>
                  <a:chOff x="1200" y="912"/>
                  <a:chExt cx="48" cy="144"/>
                </a:xfrm>
              </p:grpSpPr>
              <p:sp>
                <p:nvSpPr>
                  <p:cNvPr id="119" name="Oval 106">
                    <a:extLst>
                      <a:ext uri="{FF2B5EF4-FFF2-40B4-BE49-F238E27FC236}">
                        <a16:creationId xmlns:a16="http://schemas.microsoft.com/office/drawing/2014/main" id="{E0D3EE00-F4A3-24C0-827A-F1203A743E90}"/>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0" name="Oval 107">
                    <a:extLst>
                      <a:ext uri="{FF2B5EF4-FFF2-40B4-BE49-F238E27FC236}">
                        <a16:creationId xmlns:a16="http://schemas.microsoft.com/office/drawing/2014/main" id="{7A2D61A2-DDE5-EF2B-82D7-83654CDC57F0}"/>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6" name="Group 108">
                  <a:extLst>
                    <a:ext uri="{FF2B5EF4-FFF2-40B4-BE49-F238E27FC236}">
                      <a16:creationId xmlns:a16="http://schemas.microsoft.com/office/drawing/2014/main" id="{4326311B-1CB1-A275-EB12-088EFFE67B69}"/>
                    </a:ext>
                  </a:extLst>
                </p:cNvPr>
                <p:cNvGrpSpPr>
                  <a:grpSpLocks/>
                </p:cNvGrpSpPr>
                <p:nvPr/>
              </p:nvGrpSpPr>
              <p:grpSpPr bwMode="auto">
                <a:xfrm>
                  <a:off x="2632" y="1104"/>
                  <a:ext cx="48" cy="144"/>
                  <a:chOff x="1200" y="912"/>
                  <a:chExt cx="48" cy="144"/>
                </a:xfrm>
              </p:grpSpPr>
              <p:sp>
                <p:nvSpPr>
                  <p:cNvPr id="117" name="Oval 109">
                    <a:extLst>
                      <a:ext uri="{FF2B5EF4-FFF2-40B4-BE49-F238E27FC236}">
                        <a16:creationId xmlns:a16="http://schemas.microsoft.com/office/drawing/2014/main" id="{A5371B3B-E858-2B53-7262-B84563B0F071}"/>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8" name="Oval 110">
                    <a:extLst>
                      <a:ext uri="{FF2B5EF4-FFF2-40B4-BE49-F238E27FC236}">
                        <a16:creationId xmlns:a16="http://schemas.microsoft.com/office/drawing/2014/main" id="{BF17B0E6-373D-4C8A-1B56-31D434C56A58}"/>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7" name="Group 111">
                  <a:extLst>
                    <a:ext uri="{FF2B5EF4-FFF2-40B4-BE49-F238E27FC236}">
                      <a16:creationId xmlns:a16="http://schemas.microsoft.com/office/drawing/2014/main" id="{892C747A-E0E1-B12D-2660-E7EAB36DD115}"/>
                    </a:ext>
                  </a:extLst>
                </p:cNvPr>
                <p:cNvGrpSpPr>
                  <a:grpSpLocks/>
                </p:cNvGrpSpPr>
                <p:nvPr/>
              </p:nvGrpSpPr>
              <p:grpSpPr bwMode="auto">
                <a:xfrm>
                  <a:off x="2688" y="1212"/>
                  <a:ext cx="152" cy="132"/>
                  <a:chOff x="672" y="1020"/>
                  <a:chExt cx="152" cy="132"/>
                </a:xfrm>
              </p:grpSpPr>
              <p:sp>
                <p:nvSpPr>
                  <p:cNvPr id="112" name="Line 112">
                    <a:extLst>
                      <a:ext uri="{FF2B5EF4-FFF2-40B4-BE49-F238E27FC236}">
                        <a16:creationId xmlns:a16="http://schemas.microsoft.com/office/drawing/2014/main" id="{B04428F3-B8AE-8E89-00C2-CED23844D0B4}"/>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3" name="Line 113">
                    <a:extLst>
                      <a:ext uri="{FF2B5EF4-FFF2-40B4-BE49-F238E27FC236}">
                        <a16:creationId xmlns:a16="http://schemas.microsoft.com/office/drawing/2014/main" id="{4247E2CB-00CC-E341-DAA0-290401C07233}"/>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4" name="Group 114">
                    <a:extLst>
                      <a:ext uri="{FF2B5EF4-FFF2-40B4-BE49-F238E27FC236}">
                        <a16:creationId xmlns:a16="http://schemas.microsoft.com/office/drawing/2014/main" id="{F8050109-A13F-3540-8DE0-59C9DDE975A6}"/>
                      </a:ext>
                    </a:extLst>
                  </p:cNvPr>
                  <p:cNvGrpSpPr>
                    <a:grpSpLocks/>
                  </p:cNvGrpSpPr>
                  <p:nvPr/>
                </p:nvGrpSpPr>
                <p:grpSpPr bwMode="auto">
                  <a:xfrm>
                    <a:off x="680" y="1020"/>
                    <a:ext cx="144" cy="96"/>
                    <a:chOff x="680" y="1020"/>
                    <a:chExt cx="144" cy="96"/>
                  </a:xfrm>
                </p:grpSpPr>
                <p:sp>
                  <p:nvSpPr>
                    <p:cNvPr id="115" name="Line 115">
                      <a:extLst>
                        <a:ext uri="{FF2B5EF4-FFF2-40B4-BE49-F238E27FC236}">
                          <a16:creationId xmlns:a16="http://schemas.microsoft.com/office/drawing/2014/main" id="{55E30ECB-322C-2007-3F33-32F0CBD1F37A}"/>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 name="Line 116">
                      <a:extLst>
                        <a:ext uri="{FF2B5EF4-FFF2-40B4-BE49-F238E27FC236}">
                          <a16:creationId xmlns:a16="http://schemas.microsoft.com/office/drawing/2014/main" id="{1A7000C0-6741-0BB9-A3D3-D19B5D66945A}"/>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98" name="Group 121">
                  <a:extLst>
                    <a:ext uri="{FF2B5EF4-FFF2-40B4-BE49-F238E27FC236}">
                      <a16:creationId xmlns:a16="http://schemas.microsoft.com/office/drawing/2014/main" id="{7E15360C-40A8-F90B-142F-20385492E3A8}"/>
                    </a:ext>
                  </a:extLst>
                </p:cNvPr>
                <p:cNvGrpSpPr>
                  <a:grpSpLocks/>
                </p:cNvGrpSpPr>
                <p:nvPr/>
              </p:nvGrpSpPr>
              <p:grpSpPr bwMode="auto">
                <a:xfrm flipH="1">
                  <a:off x="2304" y="1212"/>
                  <a:ext cx="152" cy="132"/>
                  <a:chOff x="672" y="1020"/>
                  <a:chExt cx="152" cy="132"/>
                </a:xfrm>
              </p:grpSpPr>
              <p:sp>
                <p:nvSpPr>
                  <p:cNvPr id="107" name="Line 122">
                    <a:extLst>
                      <a:ext uri="{FF2B5EF4-FFF2-40B4-BE49-F238E27FC236}">
                        <a16:creationId xmlns:a16="http://schemas.microsoft.com/office/drawing/2014/main" id="{53DEF74E-0974-AB7A-0263-99341542477A}"/>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 name="Line 123">
                    <a:extLst>
                      <a:ext uri="{FF2B5EF4-FFF2-40B4-BE49-F238E27FC236}">
                        <a16:creationId xmlns:a16="http://schemas.microsoft.com/office/drawing/2014/main" id="{244BB010-3252-ECA9-696D-358DF9975042}"/>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9" name="Group 124">
                    <a:extLst>
                      <a:ext uri="{FF2B5EF4-FFF2-40B4-BE49-F238E27FC236}">
                        <a16:creationId xmlns:a16="http://schemas.microsoft.com/office/drawing/2014/main" id="{C9C4238E-0BAB-E07E-976F-4D3D462E5243}"/>
                      </a:ext>
                    </a:extLst>
                  </p:cNvPr>
                  <p:cNvGrpSpPr>
                    <a:grpSpLocks/>
                  </p:cNvGrpSpPr>
                  <p:nvPr/>
                </p:nvGrpSpPr>
                <p:grpSpPr bwMode="auto">
                  <a:xfrm>
                    <a:off x="680" y="1020"/>
                    <a:ext cx="144" cy="96"/>
                    <a:chOff x="680" y="1020"/>
                    <a:chExt cx="144" cy="96"/>
                  </a:xfrm>
                </p:grpSpPr>
                <p:sp>
                  <p:nvSpPr>
                    <p:cNvPr id="110" name="Line 125">
                      <a:extLst>
                        <a:ext uri="{FF2B5EF4-FFF2-40B4-BE49-F238E27FC236}">
                          <a16:creationId xmlns:a16="http://schemas.microsoft.com/office/drawing/2014/main" id="{4EE7D128-226F-B9D1-048E-18D43144EC3B}"/>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1" name="Line 126">
                      <a:extLst>
                        <a:ext uri="{FF2B5EF4-FFF2-40B4-BE49-F238E27FC236}">
                          <a16:creationId xmlns:a16="http://schemas.microsoft.com/office/drawing/2014/main" id="{08526ABE-AA20-461E-C855-AF99FA76D303}"/>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99" name="Group 136">
                  <a:extLst>
                    <a:ext uri="{FF2B5EF4-FFF2-40B4-BE49-F238E27FC236}">
                      <a16:creationId xmlns:a16="http://schemas.microsoft.com/office/drawing/2014/main" id="{CB9A667D-38BF-439B-C78D-7C291CBBA7BC}"/>
                    </a:ext>
                  </a:extLst>
                </p:cNvPr>
                <p:cNvGrpSpPr>
                  <a:grpSpLocks/>
                </p:cNvGrpSpPr>
                <p:nvPr/>
              </p:nvGrpSpPr>
              <p:grpSpPr bwMode="auto">
                <a:xfrm>
                  <a:off x="2400" y="1300"/>
                  <a:ext cx="96" cy="240"/>
                  <a:chOff x="2400" y="1296"/>
                  <a:chExt cx="96" cy="240"/>
                </a:xfrm>
              </p:grpSpPr>
              <p:sp>
                <p:nvSpPr>
                  <p:cNvPr id="104" name="Line 117">
                    <a:extLst>
                      <a:ext uri="{FF2B5EF4-FFF2-40B4-BE49-F238E27FC236}">
                        <a16:creationId xmlns:a16="http://schemas.microsoft.com/office/drawing/2014/main" id="{33C30EEE-77E1-4264-67FD-A3C232C321A8}"/>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5" name="Line 134">
                    <a:extLst>
                      <a:ext uri="{FF2B5EF4-FFF2-40B4-BE49-F238E27FC236}">
                        <a16:creationId xmlns:a16="http://schemas.microsoft.com/office/drawing/2014/main" id="{2BFC2296-9CB9-C04F-5A9F-A4395BC3BA3D}"/>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 name="Line 135">
                    <a:extLst>
                      <a:ext uri="{FF2B5EF4-FFF2-40B4-BE49-F238E27FC236}">
                        <a16:creationId xmlns:a16="http://schemas.microsoft.com/office/drawing/2014/main" id="{793224DB-FF99-57FC-8D7E-D4D4D575A7FE}"/>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0" name="Group 137">
                  <a:extLst>
                    <a:ext uri="{FF2B5EF4-FFF2-40B4-BE49-F238E27FC236}">
                      <a16:creationId xmlns:a16="http://schemas.microsoft.com/office/drawing/2014/main" id="{34CF2A75-1E40-4077-F2AE-01FD4619DD1C}"/>
                    </a:ext>
                  </a:extLst>
                </p:cNvPr>
                <p:cNvGrpSpPr>
                  <a:grpSpLocks/>
                </p:cNvGrpSpPr>
                <p:nvPr/>
              </p:nvGrpSpPr>
              <p:grpSpPr bwMode="auto">
                <a:xfrm flipH="1">
                  <a:off x="2640" y="1296"/>
                  <a:ext cx="96" cy="240"/>
                  <a:chOff x="2400" y="1296"/>
                  <a:chExt cx="96" cy="240"/>
                </a:xfrm>
              </p:grpSpPr>
              <p:sp>
                <p:nvSpPr>
                  <p:cNvPr id="101" name="Line 138">
                    <a:extLst>
                      <a:ext uri="{FF2B5EF4-FFF2-40B4-BE49-F238E27FC236}">
                        <a16:creationId xmlns:a16="http://schemas.microsoft.com/office/drawing/2014/main" id="{B24685C1-E7DF-8F4A-1527-17C466B9C9FE}"/>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 name="Line 139">
                    <a:extLst>
                      <a:ext uri="{FF2B5EF4-FFF2-40B4-BE49-F238E27FC236}">
                        <a16:creationId xmlns:a16="http://schemas.microsoft.com/office/drawing/2014/main" id="{FE118428-77BC-52C4-E579-0940FE50D32C}"/>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 name="Line 140">
                    <a:extLst>
                      <a:ext uri="{FF2B5EF4-FFF2-40B4-BE49-F238E27FC236}">
                        <a16:creationId xmlns:a16="http://schemas.microsoft.com/office/drawing/2014/main" id="{78735848-3673-EBA9-5F69-903F80B5EDF5}"/>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nvGrpSpPr>
            <p:cNvPr id="121" name="Group 120">
              <a:extLst>
                <a:ext uri="{FF2B5EF4-FFF2-40B4-BE49-F238E27FC236}">
                  <a16:creationId xmlns:a16="http://schemas.microsoft.com/office/drawing/2014/main" id="{6DF4E69F-72DB-B4A0-802F-F316EE51A7CB}"/>
                </a:ext>
              </a:extLst>
            </p:cNvPr>
            <p:cNvGrpSpPr/>
            <p:nvPr/>
          </p:nvGrpSpPr>
          <p:grpSpPr>
            <a:xfrm>
              <a:off x="3560560" y="5346852"/>
              <a:ext cx="2524836" cy="1471566"/>
              <a:chOff x="927024" y="3154681"/>
              <a:chExt cx="2524836" cy="1471566"/>
            </a:xfrm>
          </p:grpSpPr>
          <p:sp>
            <p:nvSpPr>
              <p:cNvPr id="122" name="AutoShape 32">
                <a:extLst>
                  <a:ext uri="{FF2B5EF4-FFF2-40B4-BE49-F238E27FC236}">
                    <a16:creationId xmlns:a16="http://schemas.microsoft.com/office/drawing/2014/main" id="{CAE60A2E-50C4-565A-46E4-45EC7A659A1B}"/>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 name="AutoShape 33">
                <a:extLst>
                  <a:ext uri="{FF2B5EF4-FFF2-40B4-BE49-F238E27FC236}">
                    <a16:creationId xmlns:a16="http://schemas.microsoft.com/office/drawing/2014/main" id="{C06B926C-E188-12B6-6642-021AAA0438A3}"/>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24" name="Group 141">
                <a:extLst>
                  <a:ext uri="{FF2B5EF4-FFF2-40B4-BE49-F238E27FC236}">
                    <a16:creationId xmlns:a16="http://schemas.microsoft.com/office/drawing/2014/main" id="{28361300-20D5-0DAD-F05E-FCF334B93FA4}"/>
                  </a:ext>
                </a:extLst>
              </p:cNvPr>
              <p:cNvGrpSpPr>
                <a:grpSpLocks/>
              </p:cNvGrpSpPr>
              <p:nvPr/>
            </p:nvGrpSpPr>
            <p:grpSpPr bwMode="auto">
              <a:xfrm>
                <a:off x="927024" y="3154681"/>
                <a:ext cx="1012360" cy="823487"/>
                <a:chOff x="2304" y="1104"/>
                <a:chExt cx="536" cy="436"/>
              </a:xfrm>
            </p:grpSpPr>
            <p:sp>
              <p:nvSpPr>
                <p:cNvPr id="132" name="AutoShape 133">
                  <a:extLst>
                    <a:ext uri="{FF2B5EF4-FFF2-40B4-BE49-F238E27FC236}">
                      <a16:creationId xmlns:a16="http://schemas.microsoft.com/office/drawing/2014/main" id="{8CB33589-0463-AB56-0E07-FCAFF2205AD8}"/>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33" name="Group 105">
                  <a:extLst>
                    <a:ext uri="{FF2B5EF4-FFF2-40B4-BE49-F238E27FC236}">
                      <a16:creationId xmlns:a16="http://schemas.microsoft.com/office/drawing/2014/main" id="{10ECE4A8-854A-568F-5DF7-FB43DD5FC6D6}"/>
                    </a:ext>
                  </a:extLst>
                </p:cNvPr>
                <p:cNvGrpSpPr>
                  <a:grpSpLocks/>
                </p:cNvGrpSpPr>
                <p:nvPr/>
              </p:nvGrpSpPr>
              <p:grpSpPr bwMode="auto">
                <a:xfrm>
                  <a:off x="2488" y="1104"/>
                  <a:ext cx="48" cy="144"/>
                  <a:chOff x="1200" y="912"/>
                  <a:chExt cx="48" cy="144"/>
                </a:xfrm>
              </p:grpSpPr>
              <p:sp>
                <p:nvSpPr>
                  <p:cNvPr id="157" name="Oval 106">
                    <a:extLst>
                      <a:ext uri="{FF2B5EF4-FFF2-40B4-BE49-F238E27FC236}">
                        <a16:creationId xmlns:a16="http://schemas.microsoft.com/office/drawing/2014/main" id="{F2E47191-EFB3-9032-7E0A-EFF4A11C5155}"/>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8" name="Oval 107">
                    <a:extLst>
                      <a:ext uri="{FF2B5EF4-FFF2-40B4-BE49-F238E27FC236}">
                        <a16:creationId xmlns:a16="http://schemas.microsoft.com/office/drawing/2014/main" id="{9107C685-5CE3-8089-4390-9CA806B09266}"/>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4" name="Group 108">
                  <a:extLst>
                    <a:ext uri="{FF2B5EF4-FFF2-40B4-BE49-F238E27FC236}">
                      <a16:creationId xmlns:a16="http://schemas.microsoft.com/office/drawing/2014/main" id="{80CC7EBD-5E51-DB12-E382-290F12C686ED}"/>
                    </a:ext>
                  </a:extLst>
                </p:cNvPr>
                <p:cNvGrpSpPr>
                  <a:grpSpLocks/>
                </p:cNvGrpSpPr>
                <p:nvPr/>
              </p:nvGrpSpPr>
              <p:grpSpPr bwMode="auto">
                <a:xfrm>
                  <a:off x="2632" y="1104"/>
                  <a:ext cx="48" cy="144"/>
                  <a:chOff x="1200" y="912"/>
                  <a:chExt cx="48" cy="144"/>
                </a:xfrm>
              </p:grpSpPr>
              <p:sp>
                <p:nvSpPr>
                  <p:cNvPr id="155" name="Oval 109">
                    <a:extLst>
                      <a:ext uri="{FF2B5EF4-FFF2-40B4-BE49-F238E27FC236}">
                        <a16:creationId xmlns:a16="http://schemas.microsoft.com/office/drawing/2014/main" id="{2DE16056-DA92-9A18-BAA7-CE7506E54EC1}"/>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6" name="Oval 110">
                    <a:extLst>
                      <a:ext uri="{FF2B5EF4-FFF2-40B4-BE49-F238E27FC236}">
                        <a16:creationId xmlns:a16="http://schemas.microsoft.com/office/drawing/2014/main" id="{34060F65-F181-95D1-A072-701982A9F4DF}"/>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5" name="Group 111">
                  <a:extLst>
                    <a:ext uri="{FF2B5EF4-FFF2-40B4-BE49-F238E27FC236}">
                      <a16:creationId xmlns:a16="http://schemas.microsoft.com/office/drawing/2014/main" id="{C403D6FF-C3F4-190D-85CC-83EB799C6710}"/>
                    </a:ext>
                  </a:extLst>
                </p:cNvPr>
                <p:cNvGrpSpPr>
                  <a:grpSpLocks/>
                </p:cNvGrpSpPr>
                <p:nvPr/>
              </p:nvGrpSpPr>
              <p:grpSpPr bwMode="auto">
                <a:xfrm>
                  <a:off x="2688" y="1212"/>
                  <a:ext cx="152" cy="132"/>
                  <a:chOff x="672" y="1020"/>
                  <a:chExt cx="152" cy="132"/>
                </a:xfrm>
              </p:grpSpPr>
              <p:sp>
                <p:nvSpPr>
                  <p:cNvPr id="150" name="Line 112">
                    <a:extLst>
                      <a:ext uri="{FF2B5EF4-FFF2-40B4-BE49-F238E27FC236}">
                        <a16:creationId xmlns:a16="http://schemas.microsoft.com/office/drawing/2014/main" id="{9A887DBF-9AC6-369E-B30C-C2B2FC1D44D6}"/>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1" name="Line 113">
                    <a:extLst>
                      <a:ext uri="{FF2B5EF4-FFF2-40B4-BE49-F238E27FC236}">
                        <a16:creationId xmlns:a16="http://schemas.microsoft.com/office/drawing/2014/main" id="{0E1A1920-6613-20A3-A480-697C7BA68AEC}"/>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52" name="Group 114">
                    <a:extLst>
                      <a:ext uri="{FF2B5EF4-FFF2-40B4-BE49-F238E27FC236}">
                        <a16:creationId xmlns:a16="http://schemas.microsoft.com/office/drawing/2014/main" id="{D5CDDE21-3FAA-ED2F-3585-6471F708A952}"/>
                      </a:ext>
                    </a:extLst>
                  </p:cNvPr>
                  <p:cNvGrpSpPr>
                    <a:grpSpLocks/>
                  </p:cNvGrpSpPr>
                  <p:nvPr/>
                </p:nvGrpSpPr>
                <p:grpSpPr bwMode="auto">
                  <a:xfrm>
                    <a:off x="680" y="1020"/>
                    <a:ext cx="144" cy="96"/>
                    <a:chOff x="680" y="1020"/>
                    <a:chExt cx="144" cy="96"/>
                  </a:xfrm>
                </p:grpSpPr>
                <p:sp>
                  <p:nvSpPr>
                    <p:cNvPr id="153" name="Line 115">
                      <a:extLst>
                        <a:ext uri="{FF2B5EF4-FFF2-40B4-BE49-F238E27FC236}">
                          <a16:creationId xmlns:a16="http://schemas.microsoft.com/office/drawing/2014/main" id="{A57F510E-8A10-D5E4-2932-518C33A0FEE0}"/>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 name="Line 116">
                      <a:extLst>
                        <a:ext uri="{FF2B5EF4-FFF2-40B4-BE49-F238E27FC236}">
                          <a16:creationId xmlns:a16="http://schemas.microsoft.com/office/drawing/2014/main" id="{B31D1EA5-82A0-337F-82C4-4C83444E79FD}"/>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36" name="Group 121">
                  <a:extLst>
                    <a:ext uri="{FF2B5EF4-FFF2-40B4-BE49-F238E27FC236}">
                      <a16:creationId xmlns:a16="http://schemas.microsoft.com/office/drawing/2014/main" id="{012085F0-6201-B6EA-092F-76278428523B}"/>
                    </a:ext>
                  </a:extLst>
                </p:cNvPr>
                <p:cNvGrpSpPr>
                  <a:grpSpLocks/>
                </p:cNvGrpSpPr>
                <p:nvPr/>
              </p:nvGrpSpPr>
              <p:grpSpPr bwMode="auto">
                <a:xfrm flipH="1">
                  <a:off x="2304" y="1212"/>
                  <a:ext cx="152" cy="132"/>
                  <a:chOff x="672" y="1020"/>
                  <a:chExt cx="152" cy="132"/>
                </a:xfrm>
              </p:grpSpPr>
              <p:sp>
                <p:nvSpPr>
                  <p:cNvPr id="145" name="Line 122">
                    <a:extLst>
                      <a:ext uri="{FF2B5EF4-FFF2-40B4-BE49-F238E27FC236}">
                        <a16:creationId xmlns:a16="http://schemas.microsoft.com/office/drawing/2014/main" id="{1E873042-A494-07B4-629A-027D01EE4576}"/>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6" name="Line 123">
                    <a:extLst>
                      <a:ext uri="{FF2B5EF4-FFF2-40B4-BE49-F238E27FC236}">
                        <a16:creationId xmlns:a16="http://schemas.microsoft.com/office/drawing/2014/main" id="{497FD2F0-E6B6-6209-C203-69281736B387}"/>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7" name="Group 124">
                    <a:extLst>
                      <a:ext uri="{FF2B5EF4-FFF2-40B4-BE49-F238E27FC236}">
                        <a16:creationId xmlns:a16="http://schemas.microsoft.com/office/drawing/2014/main" id="{82CF9DF2-4BA9-F46C-51D0-0691A443C86C}"/>
                      </a:ext>
                    </a:extLst>
                  </p:cNvPr>
                  <p:cNvGrpSpPr>
                    <a:grpSpLocks/>
                  </p:cNvGrpSpPr>
                  <p:nvPr/>
                </p:nvGrpSpPr>
                <p:grpSpPr bwMode="auto">
                  <a:xfrm>
                    <a:off x="680" y="1020"/>
                    <a:ext cx="144" cy="96"/>
                    <a:chOff x="680" y="1020"/>
                    <a:chExt cx="144" cy="96"/>
                  </a:xfrm>
                </p:grpSpPr>
                <p:sp>
                  <p:nvSpPr>
                    <p:cNvPr id="148" name="Line 125">
                      <a:extLst>
                        <a:ext uri="{FF2B5EF4-FFF2-40B4-BE49-F238E27FC236}">
                          <a16:creationId xmlns:a16="http://schemas.microsoft.com/office/drawing/2014/main" id="{AC9D9FF1-6FEC-0B8D-4C97-CB7D394475A6}"/>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 name="Line 126">
                      <a:extLst>
                        <a:ext uri="{FF2B5EF4-FFF2-40B4-BE49-F238E27FC236}">
                          <a16:creationId xmlns:a16="http://schemas.microsoft.com/office/drawing/2014/main" id="{99128459-A4DB-B117-9D37-DD0EFB806ABD}"/>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37" name="Group 136">
                  <a:extLst>
                    <a:ext uri="{FF2B5EF4-FFF2-40B4-BE49-F238E27FC236}">
                      <a16:creationId xmlns:a16="http://schemas.microsoft.com/office/drawing/2014/main" id="{AB3829D7-A329-E230-4ADE-F389C1DB818C}"/>
                    </a:ext>
                  </a:extLst>
                </p:cNvPr>
                <p:cNvGrpSpPr>
                  <a:grpSpLocks/>
                </p:cNvGrpSpPr>
                <p:nvPr/>
              </p:nvGrpSpPr>
              <p:grpSpPr bwMode="auto">
                <a:xfrm>
                  <a:off x="2400" y="1300"/>
                  <a:ext cx="96" cy="240"/>
                  <a:chOff x="2400" y="1296"/>
                  <a:chExt cx="96" cy="240"/>
                </a:xfrm>
              </p:grpSpPr>
              <p:sp>
                <p:nvSpPr>
                  <p:cNvPr id="142" name="Line 117">
                    <a:extLst>
                      <a:ext uri="{FF2B5EF4-FFF2-40B4-BE49-F238E27FC236}">
                        <a16:creationId xmlns:a16="http://schemas.microsoft.com/office/drawing/2014/main" id="{EC25A0A5-4CF2-9C69-8D32-201750512200}"/>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 name="Line 134">
                    <a:extLst>
                      <a:ext uri="{FF2B5EF4-FFF2-40B4-BE49-F238E27FC236}">
                        <a16:creationId xmlns:a16="http://schemas.microsoft.com/office/drawing/2014/main" id="{21066A3F-87DA-C54B-1F92-6C42FCBE06A6}"/>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 name="Line 135">
                    <a:extLst>
                      <a:ext uri="{FF2B5EF4-FFF2-40B4-BE49-F238E27FC236}">
                        <a16:creationId xmlns:a16="http://schemas.microsoft.com/office/drawing/2014/main" id="{F0BFB3E7-4211-5966-243A-0A07510F9730}"/>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8" name="Group 137">
                  <a:extLst>
                    <a:ext uri="{FF2B5EF4-FFF2-40B4-BE49-F238E27FC236}">
                      <a16:creationId xmlns:a16="http://schemas.microsoft.com/office/drawing/2014/main" id="{33E364DB-867E-978A-37B2-519646EE1B67}"/>
                    </a:ext>
                  </a:extLst>
                </p:cNvPr>
                <p:cNvGrpSpPr>
                  <a:grpSpLocks/>
                </p:cNvGrpSpPr>
                <p:nvPr/>
              </p:nvGrpSpPr>
              <p:grpSpPr bwMode="auto">
                <a:xfrm flipH="1">
                  <a:off x="2640" y="1296"/>
                  <a:ext cx="96" cy="240"/>
                  <a:chOff x="2400" y="1296"/>
                  <a:chExt cx="96" cy="240"/>
                </a:xfrm>
              </p:grpSpPr>
              <p:sp>
                <p:nvSpPr>
                  <p:cNvPr id="139" name="Line 138">
                    <a:extLst>
                      <a:ext uri="{FF2B5EF4-FFF2-40B4-BE49-F238E27FC236}">
                        <a16:creationId xmlns:a16="http://schemas.microsoft.com/office/drawing/2014/main" id="{066F6EDA-B12D-46BA-56A9-4441FBB28EDE}"/>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0" name="Line 139">
                    <a:extLst>
                      <a:ext uri="{FF2B5EF4-FFF2-40B4-BE49-F238E27FC236}">
                        <a16:creationId xmlns:a16="http://schemas.microsoft.com/office/drawing/2014/main" id="{AB9702F2-E35A-BF17-4F60-AC7905A94DA0}"/>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 name="Line 140">
                    <a:extLst>
                      <a:ext uri="{FF2B5EF4-FFF2-40B4-BE49-F238E27FC236}">
                        <a16:creationId xmlns:a16="http://schemas.microsoft.com/office/drawing/2014/main" id="{073DB71B-542D-BAC2-F84D-C6EEDD8F9832}"/>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25" name="Group 142">
                <a:extLst>
                  <a:ext uri="{FF2B5EF4-FFF2-40B4-BE49-F238E27FC236}">
                    <a16:creationId xmlns:a16="http://schemas.microsoft.com/office/drawing/2014/main" id="{7AAA9C40-1F68-1D3A-07F8-95A52DDE63C7}"/>
                  </a:ext>
                </a:extLst>
              </p:cNvPr>
              <p:cNvGrpSpPr>
                <a:grpSpLocks/>
              </p:cNvGrpSpPr>
              <p:nvPr/>
            </p:nvGrpSpPr>
            <p:grpSpPr bwMode="auto">
              <a:xfrm>
                <a:off x="2543901" y="3307668"/>
                <a:ext cx="362636" cy="345638"/>
                <a:chOff x="1776" y="2256"/>
                <a:chExt cx="288" cy="279"/>
              </a:xfrm>
            </p:grpSpPr>
            <p:grpSp>
              <p:nvGrpSpPr>
                <p:cNvPr id="126" name="Group 143">
                  <a:extLst>
                    <a:ext uri="{FF2B5EF4-FFF2-40B4-BE49-F238E27FC236}">
                      <a16:creationId xmlns:a16="http://schemas.microsoft.com/office/drawing/2014/main" id="{ED6F06D7-F58F-703E-5461-9ED1653B9E1E}"/>
                    </a:ext>
                  </a:extLst>
                </p:cNvPr>
                <p:cNvGrpSpPr>
                  <a:grpSpLocks/>
                </p:cNvGrpSpPr>
                <p:nvPr/>
              </p:nvGrpSpPr>
              <p:grpSpPr bwMode="auto">
                <a:xfrm>
                  <a:off x="1824" y="2256"/>
                  <a:ext cx="240" cy="279"/>
                  <a:chOff x="1392" y="3408"/>
                  <a:chExt cx="240" cy="279"/>
                </a:xfrm>
              </p:grpSpPr>
              <p:sp>
                <p:nvSpPr>
                  <p:cNvPr id="129" name="Line 144">
                    <a:extLst>
                      <a:ext uri="{FF2B5EF4-FFF2-40B4-BE49-F238E27FC236}">
                        <a16:creationId xmlns:a16="http://schemas.microsoft.com/office/drawing/2014/main" id="{99CE6E83-E173-5E3B-BAB6-B05DFF33EF8F}"/>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 name="Arc 145">
                    <a:extLst>
                      <a:ext uri="{FF2B5EF4-FFF2-40B4-BE49-F238E27FC236}">
                        <a16:creationId xmlns:a16="http://schemas.microsoft.com/office/drawing/2014/main" id="{8570AD3F-7A96-EFAC-09C4-27CB0597FED2}"/>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 name="Line 146">
                    <a:extLst>
                      <a:ext uri="{FF2B5EF4-FFF2-40B4-BE49-F238E27FC236}">
                        <a16:creationId xmlns:a16="http://schemas.microsoft.com/office/drawing/2014/main" id="{6B7D2EB6-7172-2DAF-E751-0F8DD9578A61}"/>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27" name="Arc 147">
                  <a:extLst>
                    <a:ext uri="{FF2B5EF4-FFF2-40B4-BE49-F238E27FC236}">
                      <a16:creationId xmlns:a16="http://schemas.microsoft.com/office/drawing/2014/main" id="{DBAD60D3-CF8A-4AD2-6728-45E6DB0B3EB1}"/>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 name="Arc 148">
                  <a:extLst>
                    <a:ext uri="{FF2B5EF4-FFF2-40B4-BE49-F238E27FC236}">
                      <a16:creationId xmlns:a16="http://schemas.microsoft.com/office/drawing/2014/main" id="{3BDBFAD9-D349-91C2-CFFD-6CCB6D7CEDF4}"/>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86" name="TextBox 185">
              <a:extLst>
                <a:ext uri="{FF2B5EF4-FFF2-40B4-BE49-F238E27FC236}">
                  <a16:creationId xmlns:a16="http://schemas.microsoft.com/office/drawing/2014/main" id="{909D6010-558D-C1FA-32C6-E283D7E8D03C}"/>
                </a:ext>
              </a:extLst>
            </p:cNvPr>
            <p:cNvSpPr txBox="1"/>
            <p:nvPr/>
          </p:nvSpPr>
          <p:spPr>
            <a:xfrm>
              <a:off x="1048497" y="1381758"/>
              <a:ext cx="1069524" cy="584775"/>
            </a:xfrm>
            <a:prstGeom prst="rect">
              <a:avLst/>
            </a:prstGeom>
            <a:noFill/>
          </p:spPr>
          <p:txBody>
            <a:bodyPr wrap="none" rtlCol="0">
              <a:spAutoFit/>
            </a:bodyPr>
            <a:lstStyle/>
            <a:p>
              <a:r>
                <a:rPr lang="en-US" sz="3200" dirty="0"/>
                <a:t>D</a:t>
              </a:r>
              <a:r>
                <a:rPr lang="en-US" sz="3200" baseline="-25000" dirty="0"/>
                <a:t>i </a:t>
              </a:r>
              <a:r>
                <a:rPr lang="en-US" sz="3200" dirty="0"/>
                <a:t>= 1</a:t>
              </a:r>
              <a:endParaRPr lang="en-US" sz="3200" baseline="-25000" dirty="0"/>
            </a:p>
          </p:txBody>
        </p:sp>
        <p:sp>
          <p:nvSpPr>
            <p:cNvPr id="187" name="TextBox 186">
              <a:extLst>
                <a:ext uri="{FF2B5EF4-FFF2-40B4-BE49-F238E27FC236}">
                  <a16:creationId xmlns:a16="http://schemas.microsoft.com/office/drawing/2014/main" id="{1D0A3AF0-453A-265C-8625-04C50A8D80B9}"/>
                </a:ext>
              </a:extLst>
            </p:cNvPr>
            <p:cNvSpPr txBox="1"/>
            <p:nvPr/>
          </p:nvSpPr>
          <p:spPr>
            <a:xfrm>
              <a:off x="793852" y="3943591"/>
              <a:ext cx="1069524" cy="1077218"/>
            </a:xfrm>
            <a:prstGeom prst="rect">
              <a:avLst/>
            </a:prstGeom>
            <a:noFill/>
          </p:spPr>
          <p:txBody>
            <a:bodyPr wrap="none" rtlCol="0">
              <a:spAutoFit/>
            </a:bodyPr>
            <a:lstStyle/>
            <a:p>
              <a:endParaRPr lang="en-US" sz="3200" u="sng" dirty="0"/>
            </a:p>
            <a:p>
              <a:r>
                <a:rPr lang="en-US" sz="3200" dirty="0"/>
                <a:t>D</a:t>
              </a:r>
              <a:r>
                <a:rPr lang="en-US" sz="3200" baseline="-25000" dirty="0"/>
                <a:t>i </a:t>
              </a:r>
              <a:r>
                <a:rPr lang="en-US" sz="3200" dirty="0"/>
                <a:t>= 0</a:t>
              </a:r>
              <a:endParaRPr lang="en-US" sz="3200" baseline="-25000" dirty="0"/>
            </a:p>
          </p:txBody>
        </p:sp>
        <p:sp>
          <p:nvSpPr>
            <p:cNvPr id="189" name="TextBox 188">
              <a:extLst>
                <a:ext uri="{FF2B5EF4-FFF2-40B4-BE49-F238E27FC236}">
                  <a16:creationId xmlns:a16="http://schemas.microsoft.com/office/drawing/2014/main" id="{56CF1F76-9113-8FE2-A9E6-7EAA70395116}"/>
                </a:ext>
              </a:extLst>
            </p:cNvPr>
            <p:cNvSpPr txBox="1"/>
            <p:nvPr/>
          </p:nvSpPr>
          <p:spPr>
            <a:xfrm>
              <a:off x="4436852" y="2012931"/>
              <a:ext cx="587020" cy="584775"/>
            </a:xfrm>
            <a:prstGeom prst="rect">
              <a:avLst/>
            </a:prstGeom>
            <a:noFill/>
          </p:spPr>
          <p:txBody>
            <a:bodyPr wrap="none" rtlCol="0">
              <a:spAutoFit/>
            </a:bodyPr>
            <a:lstStyle/>
            <a:p>
              <a:r>
                <a:rPr lang="en-US" sz="3200" dirty="0"/>
                <a:t>Y</a:t>
              </a:r>
              <a:r>
                <a:rPr lang="en-US" sz="3200" baseline="-25000" dirty="0"/>
                <a:t>1i</a:t>
              </a:r>
            </a:p>
          </p:txBody>
        </p:sp>
        <p:sp>
          <p:nvSpPr>
            <p:cNvPr id="190" name="TextBox 189">
              <a:extLst>
                <a:ext uri="{FF2B5EF4-FFF2-40B4-BE49-F238E27FC236}">
                  <a16:creationId xmlns:a16="http://schemas.microsoft.com/office/drawing/2014/main" id="{F7DA1379-3335-4EBC-5F7A-515529DCD0C1}"/>
                </a:ext>
              </a:extLst>
            </p:cNvPr>
            <p:cNvSpPr txBox="1"/>
            <p:nvPr/>
          </p:nvSpPr>
          <p:spPr>
            <a:xfrm>
              <a:off x="4527590" y="4688724"/>
              <a:ext cx="587020" cy="584775"/>
            </a:xfrm>
            <a:prstGeom prst="rect">
              <a:avLst/>
            </a:prstGeom>
            <a:noFill/>
          </p:spPr>
          <p:txBody>
            <a:bodyPr wrap="none" rtlCol="0">
              <a:spAutoFit/>
            </a:bodyPr>
            <a:lstStyle/>
            <a:p>
              <a:r>
                <a:rPr lang="en-US" sz="3200" dirty="0"/>
                <a:t>Y</a:t>
              </a:r>
              <a:r>
                <a:rPr lang="en-US" sz="3200" baseline="-25000" dirty="0"/>
                <a:t>0i</a:t>
              </a:r>
            </a:p>
          </p:txBody>
        </p:sp>
      </p:grpSp>
      <p:sp>
        <p:nvSpPr>
          <p:cNvPr id="3" name="TextBox 2">
            <a:extLst>
              <a:ext uri="{FF2B5EF4-FFF2-40B4-BE49-F238E27FC236}">
                <a16:creationId xmlns:a16="http://schemas.microsoft.com/office/drawing/2014/main" id="{F71839AE-8347-6C07-CF7F-FEEF83C7B949}"/>
              </a:ext>
            </a:extLst>
          </p:cNvPr>
          <p:cNvSpPr txBox="1"/>
          <p:nvPr/>
        </p:nvSpPr>
        <p:spPr>
          <a:xfrm>
            <a:off x="6911171" y="2944784"/>
            <a:ext cx="4410182" cy="830997"/>
          </a:xfrm>
          <a:prstGeom prst="rect">
            <a:avLst/>
          </a:prstGeom>
          <a:noFill/>
        </p:spPr>
        <p:txBody>
          <a:bodyPr wrap="none" rtlCol="0">
            <a:spAutoFit/>
          </a:bodyPr>
          <a:lstStyle/>
          <a:p>
            <a:r>
              <a:rPr lang="en-US" sz="4800" dirty="0"/>
              <a:t>ATE = E[Y</a:t>
            </a:r>
            <a:r>
              <a:rPr lang="en-US" sz="4800" baseline="-25000" dirty="0"/>
              <a:t>1i </a:t>
            </a:r>
            <a:r>
              <a:rPr lang="en-US" sz="4800" dirty="0"/>
              <a:t> - Y</a:t>
            </a:r>
            <a:r>
              <a:rPr lang="en-US" sz="4800" baseline="-25000" dirty="0"/>
              <a:t>0i</a:t>
            </a:r>
            <a:r>
              <a:rPr lang="en-US" sz="4800" dirty="0"/>
              <a:t>]?</a:t>
            </a:r>
            <a:endParaRPr lang="en-US" sz="4800" baseline="-25000" dirty="0"/>
          </a:p>
        </p:txBody>
      </p:sp>
      <p:sp>
        <p:nvSpPr>
          <p:cNvPr id="45" name="TextBox 44">
            <a:extLst>
              <a:ext uri="{FF2B5EF4-FFF2-40B4-BE49-F238E27FC236}">
                <a16:creationId xmlns:a16="http://schemas.microsoft.com/office/drawing/2014/main" id="{B9C6238D-8CAA-6249-0ACF-4BD357DBF3AA}"/>
              </a:ext>
            </a:extLst>
          </p:cNvPr>
          <p:cNvSpPr txBox="1"/>
          <p:nvPr/>
        </p:nvSpPr>
        <p:spPr>
          <a:xfrm>
            <a:off x="6453156" y="4631304"/>
            <a:ext cx="5683351" cy="461665"/>
          </a:xfrm>
          <a:prstGeom prst="rect">
            <a:avLst/>
          </a:prstGeom>
          <a:noFill/>
        </p:spPr>
        <p:txBody>
          <a:bodyPr wrap="none" rtlCol="0">
            <a:spAutoFit/>
          </a:bodyPr>
          <a:lstStyle/>
          <a:p>
            <a:r>
              <a:rPr lang="en-US" sz="2400" b="1" dirty="0"/>
              <a:t>BUT – we CANNOT observe both Y</a:t>
            </a:r>
            <a:r>
              <a:rPr lang="en-US" sz="2400" b="1" baseline="-25000" dirty="0"/>
              <a:t>1i </a:t>
            </a:r>
            <a:r>
              <a:rPr lang="en-US" sz="2400" b="1" dirty="0"/>
              <a:t>and Y</a:t>
            </a:r>
            <a:r>
              <a:rPr lang="en-US" sz="2400" b="1" baseline="-25000" dirty="0"/>
              <a:t>0i</a:t>
            </a:r>
            <a:r>
              <a:rPr lang="en-US" sz="2400" b="1" dirty="0"/>
              <a:t> </a:t>
            </a:r>
          </a:p>
        </p:txBody>
      </p:sp>
      <p:sp>
        <p:nvSpPr>
          <p:cNvPr id="46" name="TextBox 45">
            <a:extLst>
              <a:ext uri="{FF2B5EF4-FFF2-40B4-BE49-F238E27FC236}">
                <a16:creationId xmlns:a16="http://schemas.microsoft.com/office/drawing/2014/main" id="{F522B0F9-EB8C-5606-9648-8C470680BCC6}"/>
              </a:ext>
            </a:extLst>
          </p:cNvPr>
          <p:cNvSpPr txBox="1"/>
          <p:nvPr/>
        </p:nvSpPr>
        <p:spPr>
          <a:xfrm>
            <a:off x="6911171" y="2268269"/>
            <a:ext cx="4587923" cy="584775"/>
          </a:xfrm>
          <a:prstGeom prst="rect">
            <a:avLst/>
          </a:prstGeom>
          <a:noFill/>
        </p:spPr>
        <p:txBody>
          <a:bodyPr wrap="none" rtlCol="0">
            <a:spAutoFit/>
          </a:bodyPr>
          <a:lstStyle/>
          <a:p>
            <a:r>
              <a:rPr lang="en-US" sz="3200" b="1" u="sng" dirty="0"/>
              <a:t>Average Treatment Effect</a:t>
            </a:r>
          </a:p>
        </p:txBody>
      </p:sp>
    </p:spTree>
    <p:extLst>
      <p:ext uri="{BB962C8B-B14F-4D97-AF65-F5344CB8AC3E}">
        <p14:creationId xmlns:p14="http://schemas.microsoft.com/office/powerpoint/2010/main" val="1823757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E4529-0611-EB1B-8E5D-D754800598A6}"/>
              </a:ext>
            </a:extLst>
          </p:cNvPr>
          <p:cNvSpPr>
            <a:spLocks noGrp="1"/>
          </p:cNvSpPr>
          <p:nvPr>
            <p:ph type="title"/>
          </p:nvPr>
        </p:nvSpPr>
        <p:spPr/>
        <p:txBody>
          <a:bodyPr/>
          <a:lstStyle/>
          <a:p>
            <a:r>
              <a:rPr lang="en-US" dirty="0"/>
              <a:t>What We Hope For</a:t>
            </a:r>
          </a:p>
        </p:txBody>
      </p:sp>
      <p:graphicFrame>
        <p:nvGraphicFramePr>
          <p:cNvPr id="4" name="Content Placeholder 3">
            <a:extLst>
              <a:ext uri="{FF2B5EF4-FFF2-40B4-BE49-F238E27FC236}">
                <a16:creationId xmlns:a16="http://schemas.microsoft.com/office/drawing/2014/main" id="{28E145D4-D458-55E4-95E0-824BC940E9A1}"/>
              </a:ext>
            </a:extLst>
          </p:cNvPr>
          <p:cNvGraphicFramePr>
            <a:graphicFrameLocks noGrp="1"/>
          </p:cNvGraphicFramePr>
          <p:nvPr>
            <p:ph idx="1"/>
            <p:extLst>
              <p:ext uri="{D42A27DB-BD31-4B8C-83A1-F6EECF244321}">
                <p14:modId xmlns:p14="http://schemas.microsoft.com/office/powerpoint/2010/main" val="803621971"/>
              </p:ext>
            </p:extLst>
          </p:nvPr>
        </p:nvGraphicFramePr>
        <p:xfrm>
          <a:off x="838200" y="1825625"/>
          <a:ext cx="10515600" cy="333756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524190882"/>
                    </a:ext>
                  </a:extLst>
                </a:gridCol>
                <a:gridCol w="2103120">
                  <a:extLst>
                    <a:ext uri="{9D8B030D-6E8A-4147-A177-3AD203B41FA5}">
                      <a16:colId xmlns:a16="http://schemas.microsoft.com/office/drawing/2014/main" val="1821475589"/>
                    </a:ext>
                  </a:extLst>
                </a:gridCol>
                <a:gridCol w="2103120">
                  <a:extLst>
                    <a:ext uri="{9D8B030D-6E8A-4147-A177-3AD203B41FA5}">
                      <a16:colId xmlns:a16="http://schemas.microsoft.com/office/drawing/2014/main" val="3830281182"/>
                    </a:ext>
                  </a:extLst>
                </a:gridCol>
                <a:gridCol w="2103120">
                  <a:extLst>
                    <a:ext uri="{9D8B030D-6E8A-4147-A177-3AD203B41FA5}">
                      <a16:colId xmlns:a16="http://schemas.microsoft.com/office/drawing/2014/main" val="3813268654"/>
                    </a:ext>
                  </a:extLst>
                </a:gridCol>
                <a:gridCol w="2103120">
                  <a:extLst>
                    <a:ext uri="{9D8B030D-6E8A-4147-A177-3AD203B41FA5}">
                      <a16:colId xmlns:a16="http://schemas.microsoft.com/office/drawing/2014/main" val="140332787"/>
                    </a:ext>
                  </a:extLst>
                </a:gridCol>
              </a:tblGrid>
              <a:tr h="370840">
                <a:tc>
                  <a:txBody>
                    <a:bodyPr/>
                    <a:lstStyle/>
                    <a:p>
                      <a:r>
                        <a:rPr lang="en-US" dirty="0"/>
                        <a:t>Unit</a:t>
                      </a:r>
                    </a:p>
                  </a:txBody>
                  <a:tcPr/>
                </a:tc>
                <a:tc>
                  <a:txBody>
                    <a:bodyPr/>
                    <a:lstStyle/>
                    <a:p>
                      <a:r>
                        <a:rPr lang="en-US" dirty="0"/>
                        <a:t>Y | D = 0</a:t>
                      </a:r>
                    </a:p>
                  </a:txBody>
                  <a:tcPr/>
                </a:tc>
                <a:tc>
                  <a:txBody>
                    <a:bodyPr/>
                    <a:lstStyle/>
                    <a:p>
                      <a:r>
                        <a:rPr lang="en-US" dirty="0"/>
                        <a:t>Y | D = 1</a:t>
                      </a:r>
                    </a:p>
                  </a:txBody>
                  <a:tcPr/>
                </a:tc>
                <a:tc>
                  <a:txBody>
                    <a:bodyPr/>
                    <a:lstStyle/>
                    <a:p>
                      <a:r>
                        <a:rPr lang="en-US" dirty="0"/>
                        <a:t>Y1i – Y01</a:t>
                      </a:r>
                    </a:p>
                  </a:txBody>
                  <a:tcPr/>
                </a:tc>
                <a:tc>
                  <a:txBody>
                    <a:bodyPr/>
                    <a:lstStyle/>
                    <a:p>
                      <a:r>
                        <a:rPr lang="en-US" dirty="0"/>
                        <a:t>D</a:t>
                      </a:r>
                    </a:p>
                  </a:txBody>
                  <a:tcPr/>
                </a:tc>
                <a:extLst>
                  <a:ext uri="{0D108BD9-81ED-4DB2-BD59-A6C34878D82A}">
                    <a16:rowId xmlns:a16="http://schemas.microsoft.com/office/drawing/2014/main" val="1129919486"/>
                  </a:ext>
                </a:extLst>
              </a:tr>
              <a:tr h="370840">
                <a:tc>
                  <a:txBody>
                    <a:bodyPr/>
                    <a:lstStyle/>
                    <a:p>
                      <a:r>
                        <a:rPr lang="en-US" dirty="0"/>
                        <a:t>A</a:t>
                      </a:r>
                    </a:p>
                  </a:txBody>
                  <a:tcPr/>
                </a:tc>
                <a:tc>
                  <a:txBody>
                    <a:bodyPr/>
                    <a:lstStyle/>
                    <a:p>
                      <a:r>
                        <a:rPr lang="en-US" dirty="0"/>
                        <a:t>3</a:t>
                      </a:r>
                    </a:p>
                  </a:txBody>
                  <a:tcPr/>
                </a:tc>
                <a:tc>
                  <a:txBody>
                    <a:bodyPr/>
                    <a:lstStyle/>
                    <a:p>
                      <a:r>
                        <a:rPr lang="en-US" dirty="0"/>
                        <a:t>4</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855524399"/>
                  </a:ext>
                </a:extLst>
              </a:tr>
              <a:tr h="370840">
                <a:tc>
                  <a:txBody>
                    <a:bodyPr/>
                    <a:lstStyle/>
                    <a:p>
                      <a:r>
                        <a:rPr lang="en-US" dirty="0"/>
                        <a:t>B</a:t>
                      </a:r>
                    </a:p>
                  </a:txBody>
                  <a:tcPr/>
                </a:tc>
                <a:tc>
                  <a:txBody>
                    <a:bodyPr/>
                    <a:lstStyle/>
                    <a:p>
                      <a:r>
                        <a:rPr lang="en-US" dirty="0"/>
                        <a:t>6</a:t>
                      </a:r>
                    </a:p>
                  </a:txBody>
                  <a:tcPr/>
                </a:tc>
                <a:tc>
                  <a:txBody>
                    <a:bodyPr/>
                    <a:lstStyle/>
                    <a:p>
                      <a:r>
                        <a:rPr lang="en-US" dirty="0"/>
                        <a:t>7</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417234891"/>
                  </a:ext>
                </a:extLst>
              </a:tr>
              <a:tr h="370840">
                <a:tc>
                  <a:txBody>
                    <a:bodyPr/>
                    <a:lstStyle/>
                    <a:p>
                      <a:r>
                        <a:rPr lang="en-US" dirty="0"/>
                        <a:t>C</a:t>
                      </a:r>
                    </a:p>
                  </a:txBody>
                  <a:tcPr/>
                </a:tc>
                <a:tc>
                  <a:txBody>
                    <a:bodyPr/>
                    <a:lstStyle/>
                    <a:p>
                      <a:r>
                        <a:rPr lang="en-US" dirty="0"/>
                        <a:t>3</a:t>
                      </a:r>
                    </a:p>
                  </a:txBody>
                  <a:tcPr/>
                </a:tc>
                <a:tc>
                  <a:txBody>
                    <a:bodyPr/>
                    <a:lstStyle/>
                    <a:p>
                      <a:r>
                        <a:rPr lang="en-US" dirty="0"/>
                        <a:t>4</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933502893"/>
                  </a:ext>
                </a:extLst>
              </a:tr>
              <a:tr h="370840">
                <a:tc>
                  <a:txBody>
                    <a:bodyPr/>
                    <a:lstStyle/>
                    <a:p>
                      <a:r>
                        <a:rPr lang="en-US" dirty="0"/>
                        <a:t>D</a:t>
                      </a:r>
                    </a:p>
                  </a:txBody>
                  <a:tcPr/>
                </a:tc>
                <a:tc>
                  <a:txBody>
                    <a:bodyPr/>
                    <a:lstStyle/>
                    <a:p>
                      <a:r>
                        <a:rPr lang="en-US" dirty="0"/>
                        <a:t>2</a:t>
                      </a:r>
                    </a:p>
                  </a:txBody>
                  <a:tcPr/>
                </a:tc>
                <a:tc>
                  <a:txBody>
                    <a:bodyPr/>
                    <a:lstStyle/>
                    <a:p>
                      <a:r>
                        <a:rPr lang="en-US" dirty="0"/>
                        <a:t>3</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758813439"/>
                  </a:ext>
                </a:extLst>
              </a:tr>
              <a:tr h="370840">
                <a:tc>
                  <a:txBody>
                    <a:bodyPr/>
                    <a:lstStyle/>
                    <a:p>
                      <a:r>
                        <a:rPr lang="en-US" dirty="0"/>
                        <a:t>E</a:t>
                      </a:r>
                    </a:p>
                  </a:txBody>
                  <a:tcPr/>
                </a:tc>
                <a:tc>
                  <a:txBody>
                    <a:bodyPr/>
                    <a:lstStyle/>
                    <a:p>
                      <a:r>
                        <a:rPr lang="en-US" dirty="0"/>
                        <a:t>5</a:t>
                      </a:r>
                    </a:p>
                  </a:txBody>
                  <a:tcPr/>
                </a:tc>
                <a:tc>
                  <a:txBody>
                    <a:bodyPr/>
                    <a:lstStyle/>
                    <a:p>
                      <a:r>
                        <a:rPr lang="en-US" dirty="0"/>
                        <a:t>6</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2710055952"/>
                  </a:ext>
                </a:extLst>
              </a:tr>
              <a:tr h="370840">
                <a:tc>
                  <a:txBody>
                    <a:bodyPr/>
                    <a:lstStyle/>
                    <a:p>
                      <a:r>
                        <a:rPr lang="en-US" dirty="0"/>
                        <a:t>F</a:t>
                      </a:r>
                    </a:p>
                  </a:txBody>
                  <a:tcPr/>
                </a:tc>
                <a:tc>
                  <a:txBody>
                    <a:bodyPr/>
                    <a:lstStyle/>
                    <a:p>
                      <a:r>
                        <a:rPr lang="en-US" dirty="0"/>
                        <a:t>1</a:t>
                      </a:r>
                    </a:p>
                  </a:txBody>
                  <a:tcPr/>
                </a:tc>
                <a:tc>
                  <a:txBody>
                    <a:bodyPr/>
                    <a:lstStyle/>
                    <a:p>
                      <a:r>
                        <a:rPr lang="en-US" dirty="0"/>
                        <a:t>2</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371468926"/>
                  </a:ext>
                </a:extLst>
              </a:tr>
              <a:tr h="370840">
                <a:tc>
                  <a:txBody>
                    <a:bodyPr/>
                    <a:lstStyle/>
                    <a:p>
                      <a:r>
                        <a:rPr lang="en-US" dirty="0"/>
                        <a:t>G</a:t>
                      </a:r>
                    </a:p>
                  </a:txBody>
                  <a:tcPr/>
                </a:tc>
                <a:tc>
                  <a:txBody>
                    <a:bodyPr/>
                    <a:lstStyle/>
                    <a:p>
                      <a:r>
                        <a:rPr lang="en-US" dirty="0"/>
                        <a:t>6</a:t>
                      </a:r>
                    </a:p>
                  </a:txBody>
                  <a:tcPr/>
                </a:tc>
                <a:tc>
                  <a:txBody>
                    <a:bodyPr/>
                    <a:lstStyle/>
                    <a:p>
                      <a:r>
                        <a:rPr lang="en-US" dirty="0"/>
                        <a:t>7</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662985835"/>
                  </a:ext>
                </a:extLst>
              </a:tr>
              <a:tr h="370840">
                <a:tc>
                  <a:txBody>
                    <a:bodyPr/>
                    <a:lstStyle/>
                    <a:p>
                      <a:r>
                        <a:rPr lang="en-US" dirty="0"/>
                        <a:t>H</a:t>
                      </a:r>
                    </a:p>
                  </a:txBody>
                  <a:tcPr/>
                </a:tc>
                <a:tc>
                  <a:txBody>
                    <a:bodyPr/>
                    <a:lstStyle/>
                    <a:p>
                      <a:r>
                        <a:rPr lang="en-US" dirty="0"/>
                        <a:t>9</a:t>
                      </a:r>
                    </a:p>
                  </a:txBody>
                  <a:tcPr/>
                </a:tc>
                <a:tc>
                  <a:txBody>
                    <a:bodyPr/>
                    <a:lstStyle/>
                    <a:p>
                      <a:r>
                        <a:rPr lang="en-US" dirty="0"/>
                        <a:t>10</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349669289"/>
                  </a:ext>
                </a:extLst>
              </a:tr>
            </a:tbl>
          </a:graphicData>
        </a:graphic>
      </p:graphicFrame>
      <p:sp>
        <p:nvSpPr>
          <p:cNvPr id="5" name="TextBox 4">
            <a:extLst>
              <a:ext uri="{FF2B5EF4-FFF2-40B4-BE49-F238E27FC236}">
                <a16:creationId xmlns:a16="http://schemas.microsoft.com/office/drawing/2014/main" id="{6BD88E53-2D65-4415-C934-2355713DE1A7}"/>
              </a:ext>
            </a:extLst>
          </p:cNvPr>
          <p:cNvSpPr txBox="1"/>
          <p:nvPr/>
        </p:nvSpPr>
        <p:spPr>
          <a:xfrm>
            <a:off x="3693142" y="5186045"/>
            <a:ext cx="4004622" cy="1754326"/>
          </a:xfrm>
          <a:prstGeom prst="rect">
            <a:avLst/>
          </a:prstGeom>
          <a:noFill/>
        </p:spPr>
        <p:txBody>
          <a:bodyPr wrap="none" rtlCol="0">
            <a:spAutoFit/>
          </a:bodyPr>
          <a:lstStyle/>
          <a:p>
            <a:r>
              <a:rPr lang="en-US" sz="3600" dirty="0"/>
              <a:t>ATE = E[Y</a:t>
            </a:r>
            <a:r>
              <a:rPr lang="en-US" sz="3600" baseline="-25000" dirty="0"/>
              <a:t>1i</a:t>
            </a:r>
            <a:r>
              <a:rPr lang="en-US" sz="3600" dirty="0"/>
              <a:t> – Y</a:t>
            </a:r>
            <a:r>
              <a:rPr lang="en-US" sz="3600" baseline="-25000" dirty="0"/>
              <a:t>0i</a:t>
            </a:r>
            <a:r>
              <a:rPr lang="en-US" sz="3600" dirty="0"/>
              <a:t>]  </a:t>
            </a:r>
          </a:p>
          <a:p>
            <a:r>
              <a:rPr lang="en-US" sz="3600" dirty="0"/>
              <a:t>	= E[Y</a:t>
            </a:r>
            <a:r>
              <a:rPr lang="en-US" sz="3600" baseline="-25000" dirty="0"/>
              <a:t>1i</a:t>
            </a:r>
            <a:r>
              <a:rPr lang="en-US" sz="3600" dirty="0"/>
              <a:t>] –  E[Y</a:t>
            </a:r>
            <a:r>
              <a:rPr lang="en-US" sz="3600" baseline="-25000" dirty="0"/>
              <a:t>0i</a:t>
            </a:r>
            <a:r>
              <a:rPr lang="en-US" sz="3600" dirty="0"/>
              <a:t>] </a:t>
            </a:r>
          </a:p>
          <a:p>
            <a:r>
              <a:rPr lang="en-US" sz="3600" dirty="0"/>
              <a:t>	= 1</a:t>
            </a:r>
          </a:p>
        </p:txBody>
      </p:sp>
    </p:spTree>
    <p:extLst>
      <p:ext uri="{BB962C8B-B14F-4D97-AF65-F5344CB8AC3E}">
        <p14:creationId xmlns:p14="http://schemas.microsoft.com/office/powerpoint/2010/main" val="1309065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E4529-0611-EB1B-8E5D-D754800598A6}"/>
              </a:ext>
            </a:extLst>
          </p:cNvPr>
          <p:cNvSpPr>
            <a:spLocks noGrp="1"/>
          </p:cNvSpPr>
          <p:nvPr>
            <p:ph type="title"/>
          </p:nvPr>
        </p:nvSpPr>
        <p:spPr/>
        <p:txBody>
          <a:bodyPr/>
          <a:lstStyle/>
          <a:p>
            <a:r>
              <a:rPr lang="en-US" dirty="0"/>
              <a:t>What We Have</a:t>
            </a:r>
          </a:p>
        </p:txBody>
      </p:sp>
      <p:graphicFrame>
        <p:nvGraphicFramePr>
          <p:cNvPr id="4" name="Content Placeholder 3">
            <a:extLst>
              <a:ext uri="{FF2B5EF4-FFF2-40B4-BE49-F238E27FC236}">
                <a16:creationId xmlns:a16="http://schemas.microsoft.com/office/drawing/2014/main" id="{28E145D4-D458-55E4-95E0-824BC940E9A1}"/>
              </a:ext>
            </a:extLst>
          </p:cNvPr>
          <p:cNvGraphicFramePr>
            <a:graphicFrameLocks noGrp="1"/>
          </p:cNvGraphicFramePr>
          <p:nvPr>
            <p:ph idx="1"/>
            <p:extLst>
              <p:ext uri="{D42A27DB-BD31-4B8C-83A1-F6EECF244321}">
                <p14:modId xmlns:p14="http://schemas.microsoft.com/office/powerpoint/2010/main" val="1014292653"/>
              </p:ext>
            </p:extLst>
          </p:nvPr>
        </p:nvGraphicFramePr>
        <p:xfrm>
          <a:off x="838200" y="1825625"/>
          <a:ext cx="10515600" cy="333756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524190882"/>
                    </a:ext>
                  </a:extLst>
                </a:gridCol>
                <a:gridCol w="2103120">
                  <a:extLst>
                    <a:ext uri="{9D8B030D-6E8A-4147-A177-3AD203B41FA5}">
                      <a16:colId xmlns:a16="http://schemas.microsoft.com/office/drawing/2014/main" val="1821475589"/>
                    </a:ext>
                  </a:extLst>
                </a:gridCol>
                <a:gridCol w="2103120">
                  <a:extLst>
                    <a:ext uri="{9D8B030D-6E8A-4147-A177-3AD203B41FA5}">
                      <a16:colId xmlns:a16="http://schemas.microsoft.com/office/drawing/2014/main" val="3830281182"/>
                    </a:ext>
                  </a:extLst>
                </a:gridCol>
                <a:gridCol w="2103120">
                  <a:extLst>
                    <a:ext uri="{9D8B030D-6E8A-4147-A177-3AD203B41FA5}">
                      <a16:colId xmlns:a16="http://schemas.microsoft.com/office/drawing/2014/main" val="3813268654"/>
                    </a:ext>
                  </a:extLst>
                </a:gridCol>
                <a:gridCol w="2103120">
                  <a:extLst>
                    <a:ext uri="{9D8B030D-6E8A-4147-A177-3AD203B41FA5}">
                      <a16:colId xmlns:a16="http://schemas.microsoft.com/office/drawing/2014/main" val="140332787"/>
                    </a:ext>
                  </a:extLst>
                </a:gridCol>
              </a:tblGrid>
              <a:tr h="370840">
                <a:tc>
                  <a:txBody>
                    <a:bodyPr/>
                    <a:lstStyle/>
                    <a:p>
                      <a:r>
                        <a:rPr lang="en-US" dirty="0"/>
                        <a:t>Unit</a:t>
                      </a:r>
                    </a:p>
                  </a:txBody>
                  <a:tcPr/>
                </a:tc>
                <a:tc>
                  <a:txBody>
                    <a:bodyPr/>
                    <a:lstStyle/>
                    <a:p>
                      <a:r>
                        <a:rPr lang="en-US" dirty="0"/>
                        <a:t>Y | D = 0</a:t>
                      </a:r>
                    </a:p>
                  </a:txBody>
                  <a:tcPr/>
                </a:tc>
                <a:tc>
                  <a:txBody>
                    <a:bodyPr/>
                    <a:lstStyle/>
                    <a:p>
                      <a:r>
                        <a:rPr lang="en-US" dirty="0"/>
                        <a:t>Y | D = 1</a:t>
                      </a:r>
                    </a:p>
                  </a:txBody>
                  <a:tcPr/>
                </a:tc>
                <a:tc>
                  <a:txBody>
                    <a:bodyPr/>
                    <a:lstStyle/>
                    <a:p>
                      <a:endParaRPr lang="en-US" dirty="0"/>
                    </a:p>
                  </a:txBody>
                  <a:tcPr/>
                </a:tc>
                <a:tc>
                  <a:txBody>
                    <a:bodyPr/>
                    <a:lstStyle/>
                    <a:p>
                      <a:r>
                        <a:rPr lang="en-US" dirty="0"/>
                        <a:t>D</a:t>
                      </a:r>
                    </a:p>
                  </a:txBody>
                  <a:tcPr/>
                </a:tc>
                <a:extLst>
                  <a:ext uri="{0D108BD9-81ED-4DB2-BD59-A6C34878D82A}">
                    <a16:rowId xmlns:a16="http://schemas.microsoft.com/office/drawing/2014/main" val="1129919486"/>
                  </a:ext>
                </a:extLst>
              </a:tr>
              <a:tr h="370840">
                <a:tc>
                  <a:txBody>
                    <a:bodyPr/>
                    <a:lstStyle/>
                    <a:p>
                      <a:r>
                        <a:rPr lang="en-US" dirty="0"/>
                        <a:t>A</a:t>
                      </a:r>
                    </a:p>
                  </a:txBody>
                  <a:tcPr/>
                </a:tc>
                <a:tc>
                  <a:txBody>
                    <a:bodyPr/>
                    <a:lstStyle/>
                    <a:p>
                      <a:endParaRPr lang="en-US" dirty="0"/>
                    </a:p>
                  </a:txBody>
                  <a:tcPr/>
                </a:tc>
                <a:tc>
                  <a:txBody>
                    <a:bodyPr/>
                    <a:lstStyle/>
                    <a:p>
                      <a:r>
                        <a:rPr lang="en-US" dirty="0"/>
                        <a:t>4</a:t>
                      </a:r>
                    </a:p>
                  </a:txBody>
                  <a:tcPr/>
                </a:tc>
                <a:tc>
                  <a:txBody>
                    <a:bodyPr/>
                    <a:lstStyle/>
                    <a:p>
                      <a:endParaRPr lang="en-US" dirty="0"/>
                    </a:p>
                  </a:txBody>
                  <a:tcPr/>
                </a:tc>
                <a:tc>
                  <a:txBody>
                    <a:bodyPr/>
                    <a:lstStyle/>
                    <a:p>
                      <a:r>
                        <a:rPr lang="en-US" dirty="0"/>
                        <a:t>1</a:t>
                      </a:r>
                    </a:p>
                  </a:txBody>
                  <a:tcPr/>
                </a:tc>
                <a:extLst>
                  <a:ext uri="{0D108BD9-81ED-4DB2-BD59-A6C34878D82A}">
                    <a16:rowId xmlns:a16="http://schemas.microsoft.com/office/drawing/2014/main" val="855524399"/>
                  </a:ext>
                </a:extLst>
              </a:tr>
              <a:tr h="370840">
                <a:tc>
                  <a:txBody>
                    <a:bodyPr/>
                    <a:lstStyle/>
                    <a:p>
                      <a:r>
                        <a:rPr lang="en-US" dirty="0"/>
                        <a:t>B</a:t>
                      </a:r>
                    </a:p>
                  </a:txBody>
                  <a:tcPr/>
                </a:tc>
                <a:tc>
                  <a:txBody>
                    <a:bodyPr/>
                    <a:lstStyle/>
                    <a:p>
                      <a:endParaRPr lang="en-US" dirty="0"/>
                    </a:p>
                  </a:txBody>
                  <a:tcPr/>
                </a:tc>
                <a:tc>
                  <a:txBody>
                    <a:bodyPr/>
                    <a:lstStyle/>
                    <a:p>
                      <a:r>
                        <a:rPr lang="en-US" dirty="0"/>
                        <a:t>7</a:t>
                      </a:r>
                    </a:p>
                  </a:txBody>
                  <a:tcPr/>
                </a:tc>
                <a:tc>
                  <a:txBody>
                    <a:bodyPr/>
                    <a:lstStyle/>
                    <a:p>
                      <a:endParaRPr lang="en-US" dirty="0"/>
                    </a:p>
                  </a:txBody>
                  <a:tcPr/>
                </a:tc>
                <a:tc>
                  <a:txBody>
                    <a:bodyPr/>
                    <a:lstStyle/>
                    <a:p>
                      <a:r>
                        <a:rPr lang="en-US" dirty="0"/>
                        <a:t>1</a:t>
                      </a:r>
                    </a:p>
                  </a:txBody>
                  <a:tcPr/>
                </a:tc>
                <a:extLst>
                  <a:ext uri="{0D108BD9-81ED-4DB2-BD59-A6C34878D82A}">
                    <a16:rowId xmlns:a16="http://schemas.microsoft.com/office/drawing/2014/main" val="1417234891"/>
                  </a:ext>
                </a:extLst>
              </a:tr>
              <a:tr h="370840">
                <a:tc>
                  <a:txBody>
                    <a:bodyPr/>
                    <a:lstStyle/>
                    <a:p>
                      <a:r>
                        <a:rPr lang="en-US" dirty="0"/>
                        <a:t>C</a:t>
                      </a:r>
                    </a:p>
                  </a:txBody>
                  <a:tcPr/>
                </a:tc>
                <a:tc>
                  <a:txBody>
                    <a:bodyPr/>
                    <a:lstStyle/>
                    <a:p>
                      <a:endParaRPr lang="en-US" dirty="0"/>
                    </a:p>
                  </a:txBody>
                  <a:tcPr/>
                </a:tc>
                <a:tc>
                  <a:txBody>
                    <a:bodyPr/>
                    <a:lstStyle/>
                    <a:p>
                      <a:r>
                        <a:rPr lang="en-US" dirty="0"/>
                        <a:t>4</a:t>
                      </a:r>
                    </a:p>
                  </a:txBody>
                  <a:tcPr/>
                </a:tc>
                <a:tc>
                  <a:txBody>
                    <a:bodyPr/>
                    <a:lstStyle/>
                    <a:p>
                      <a:endParaRPr lang="en-US" dirty="0"/>
                    </a:p>
                  </a:txBody>
                  <a:tcPr/>
                </a:tc>
                <a:tc>
                  <a:txBody>
                    <a:bodyPr/>
                    <a:lstStyle/>
                    <a:p>
                      <a:r>
                        <a:rPr lang="en-US" dirty="0"/>
                        <a:t>1</a:t>
                      </a:r>
                    </a:p>
                  </a:txBody>
                  <a:tcPr/>
                </a:tc>
                <a:extLst>
                  <a:ext uri="{0D108BD9-81ED-4DB2-BD59-A6C34878D82A}">
                    <a16:rowId xmlns:a16="http://schemas.microsoft.com/office/drawing/2014/main" val="2933502893"/>
                  </a:ext>
                </a:extLst>
              </a:tr>
              <a:tr h="370840">
                <a:tc>
                  <a:txBody>
                    <a:bodyPr/>
                    <a:lstStyle/>
                    <a:p>
                      <a:r>
                        <a:rPr lang="en-US" dirty="0"/>
                        <a:t>D</a:t>
                      </a:r>
                    </a:p>
                  </a:txBody>
                  <a:tcPr/>
                </a:tc>
                <a:tc>
                  <a:txBody>
                    <a:bodyPr/>
                    <a:lstStyle/>
                    <a:p>
                      <a:endParaRPr lang="en-US" dirty="0"/>
                    </a:p>
                  </a:txBody>
                  <a:tcPr/>
                </a:tc>
                <a:tc>
                  <a:txBody>
                    <a:bodyPr/>
                    <a:lstStyle/>
                    <a:p>
                      <a:r>
                        <a:rPr lang="en-US" dirty="0"/>
                        <a:t>3</a:t>
                      </a:r>
                    </a:p>
                  </a:txBody>
                  <a:tcPr/>
                </a:tc>
                <a:tc>
                  <a:txBody>
                    <a:bodyPr/>
                    <a:lstStyle/>
                    <a:p>
                      <a:endParaRPr lang="en-US" dirty="0"/>
                    </a:p>
                  </a:txBody>
                  <a:tcPr/>
                </a:tc>
                <a:tc>
                  <a:txBody>
                    <a:bodyPr/>
                    <a:lstStyle/>
                    <a:p>
                      <a:r>
                        <a:rPr lang="en-US" dirty="0"/>
                        <a:t>1</a:t>
                      </a:r>
                    </a:p>
                  </a:txBody>
                  <a:tcPr/>
                </a:tc>
                <a:extLst>
                  <a:ext uri="{0D108BD9-81ED-4DB2-BD59-A6C34878D82A}">
                    <a16:rowId xmlns:a16="http://schemas.microsoft.com/office/drawing/2014/main" val="3758813439"/>
                  </a:ext>
                </a:extLst>
              </a:tr>
              <a:tr h="370840">
                <a:tc>
                  <a:txBody>
                    <a:bodyPr/>
                    <a:lstStyle/>
                    <a:p>
                      <a:r>
                        <a:rPr lang="en-US" dirty="0"/>
                        <a:t>E</a:t>
                      </a:r>
                    </a:p>
                  </a:txBody>
                  <a:tcPr/>
                </a:tc>
                <a:tc>
                  <a:txBody>
                    <a:bodyPr/>
                    <a:lstStyle/>
                    <a:p>
                      <a:r>
                        <a:rPr lang="en-US" dirty="0"/>
                        <a:t>5</a:t>
                      </a:r>
                    </a:p>
                  </a:txBody>
                  <a:tcPr/>
                </a:tc>
                <a:tc>
                  <a:txBody>
                    <a:bodyPr/>
                    <a:lstStyle/>
                    <a:p>
                      <a:endParaRPr lang="en-US" dirty="0"/>
                    </a:p>
                  </a:txBody>
                  <a:tcPr/>
                </a:tc>
                <a:tc>
                  <a:txBody>
                    <a:bodyPr/>
                    <a:lstStyle/>
                    <a:p>
                      <a:endParaRPr lang="en-US" dirty="0"/>
                    </a:p>
                  </a:txBody>
                  <a:tcPr/>
                </a:tc>
                <a:tc>
                  <a:txBody>
                    <a:bodyPr/>
                    <a:lstStyle/>
                    <a:p>
                      <a:r>
                        <a:rPr lang="en-US" dirty="0"/>
                        <a:t>0</a:t>
                      </a:r>
                    </a:p>
                  </a:txBody>
                  <a:tcPr/>
                </a:tc>
                <a:extLst>
                  <a:ext uri="{0D108BD9-81ED-4DB2-BD59-A6C34878D82A}">
                    <a16:rowId xmlns:a16="http://schemas.microsoft.com/office/drawing/2014/main" val="2710055952"/>
                  </a:ext>
                </a:extLst>
              </a:tr>
              <a:tr h="370840">
                <a:tc>
                  <a:txBody>
                    <a:bodyPr/>
                    <a:lstStyle/>
                    <a:p>
                      <a:r>
                        <a:rPr lang="en-US" dirty="0"/>
                        <a:t>F</a:t>
                      </a:r>
                    </a:p>
                  </a:txBody>
                  <a:tcPr/>
                </a:tc>
                <a:tc>
                  <a:txBody>
                    <a:bodyPr/>
                    <a:lstStyle/>
                    <a:p>
                      <a:r>
                        <a:rPr lang="en-US" dirty="0"/>
                        <a:t>1</a:t>
                      </a:r>
                    </a:p>
                  </a:txBody>
                  <a:tcPr/>
                </a:tc>
                <a:tc>
                  <a:txBody>
                    <a:bodyPr/>
                    <a:lstStyle/>
                    <a:p>
                      <a:endParaRPr lang="en-US" dirty="0"/>
                    </a:p>
                  </a:txBody>
                  <a:tcPr/>
                </a:tc>
                <a:tc>
                  <a:txBody>
                    <a:bodyPr/>
                    <a:lstStyle/>
                    <a:p>
                      <a:endParaRPr lang="en-US" dirty="0"/>
                    </a:p>
                  </a:txBody>
                  <a:tcPr/>
                </a:tc>
                <a:tc>
                  <a:txBody>
                    <a:bodyPr/>
                    <a:lstStyle/>
                    <a:p>
                      <a:r>
                        <a:rPr lang="en-US" dirty="0"/>
                        <a:t>0</a:t>
                      </a:r>
                    </a:p>
                  </a:txBody>
                  <a:tcPr/>
                </a:tc>
                <a:extLst>
                  <a:ext uri="{0D108BD9-81ED-4DB2-BD59-A6C34878D82A}">
                    <a16:rowId xmlns:a16="http://schemas.microsoft.com/office/drawing/2014/main" val="1371468926"/>
                  </a:ext>
                </a:extLst>
              </a:tr>
              <a:tr h="370840">
                <a:tc>
                  <a:txBody>
                    <a:bodyPr/>
                    <a:lstStyle/>
                    <a:p>
                      <a:r>
                        <a:rPr lang="en-US" dirty="0"/>
                        <a:t>G</a:t>
                      </a:r>
                    </a:p>
                  </a:txBody>
                  <a:tcPr/>
                </a:tc>
                <a:tc>
                  <a:txBody>
                    <a:bodyPr/>
                    <a:lstStyle/>
                    <a:p>
                      <a:r>
                        <a:rPr lang="en-US" dirty="0"/>
                        <a:t>6</a:t>
                      </a:r>
                    </a:p>
                  </a:txBody>
                  <a:tcPr/>
                </a:tc>
                <a:tc>
                  <a:txBody>
                    <a:bodyPr/>
                    <a:lstStyle/>
                    <a:p>
                      <a:endParaRPr lang="en-US" dirty="0"/>
                    </a:p>
                  </a:txBody>
                  <a:tcPr/>
                </a:tc>
                <a:tc>
                  <a:txBody>
                    <a:bodyPr/>
                    <a:lstStyle/>
                    <a:p>
                      <a:endParaRPr lang="en-US" dirty="0"/>
                    </a:p>
                  </a:txBody>
                  <a:tcPr/>
                </a:tc>
                <a:tc>
                  <a:txBody>
                    <a:bodyPr/>
                    <a:lstStyle/>
                    <a:p>
                      <a:r>
                        <a:rPr lang="en-US" dirty="0"/>
                        <a:t>0</a:t>
                      </a:r>
                    </a:p>
                  </a:txBody>
                  <a:tcPr/>
                </a:tc>
                <a:extLst>
                  <a:ext uri="{0D108BD9-81ED-4DB2-BD59-A6C34878D82A}">
                    <a16:rowId xmlns:a16="http://schemas.microsoft.com/office/drawing/2014/main" val="1662985835"/>
                  </a:ext>
                </a:extLst>
              </a:tr>
              <a:tr h="370840">
                <a:tc>
                  <a:txBody>
                    <a:bodyPr/>
                    <a:lstStyle/>
                    <a:p>
                      <a:r>
                        <a:rPr lang="en-US" dirty="0"/>
                        <a:t>H</a:t>
                      </a:r>
                    </a:p>
                  </a:txBody>
                  <a:tcPr/>
                </a:tc>
                <a:tc>
                  <a:txBody>
                    <a:bodyPr/>
                    <a:lstStyle/>
                    <a:p>
                      <a:r>
                        <a:rPr lang="en-US" dirty="0"/>
                        <a:t>9</a:t>
                      </a:r>
                    </a:p>
                  </a:txBody>
                  <a:tcPr/>
                </a:tc>
                <a:tc>
                  <a:txBody>
                    <a:bodyPr/>
                    <a:lstStyle/>
                    <a:p>
                      <a:endParaRPr lang="en-US" dirty="0"/>
                    </a:p>
                  </a:txBody>
                  <a:tcPr/>
                </a:tc>
                <a:tc>
                  <a:txBody>
                    <a:bodyPr/>
                    <a:lstStyle/>
                    <a:p>
                      <a:endParaRPr lang="en-US" dirty="0"/>
                    </a:p>
                  </a:txBody>
                  <a:tcPr/>
                </a:tc>
                <a:tc>
                  <a:txBody>
                    <a:bodyPr/>
                    <a:lstStyle/>
                    <a:p>
                      <a:r>
                        <a:rPr lang="en-US" dirty="0"/>
                        <a:t>0</a:t>
                      </a:r>
                    </a:p>
                  </a:txBody>
                  <a:tcPr/>
                </a:tc>
                <a:extLst>
                  <a:ext uri="{0D108BD9-81ED-4DB2-BD59-A6C34878D82A}">
                    <a16:rowId xmlns:a16="http://schemas.microsoft.com/office/drawing/2014/main" val="349669289"/>
                  </a:ext>
                </a:extLst>
              </a:tr>
            </a:tbl>
          </a:graphicData>
        </a:graphic>
      </p:graphicFrame>
      <p:sp>
        <p:nvSpPr>
          <p:cNvPr id="5" name="TextBox 4">
            <a:extLst>
              <a:ext uri="{FF2B5EF4-FFF2-40B4-BE49-F238E27FC236}">
                <a16:creationId xmlns:a16="http://schemas.microsoft.com/office/drawing/2014/main" id="{6BD88E53-2D65-4415-C934-2355713DE1A7}"/>
              </a:ext>
            </a:extLst>
          </p:cNvPr>
          <p:cNvSpPr txBox="1"/>
          <p:nvPr/>
        </p:nvSpPr>
        <p:spPr>
          <a:xfrm>
            <a:off x="3026149" y="5271512"/>
            <a:ext cx="4479111" cy="1569660"/>
          </a:xfrm>
          <a:prstGeom prst="rect">
            <a:avLst/>
          </a:prstGeom>
          <a:noFill/>
        </p:spPr>
        <p:txBody>
          <a:bodyPr wrap="none" rtlCol="0">
            <a:spAutoFit/>
          </a:bodyPr>
          <a:lstStyle/>
          <a:p>
            <a:r>
              <a:rPr lang="en-US" sz="3200" dirty="0"/>
              <a:t>ATE = E[Y</a:t>
            </a:r>
            <a:r>
              <a:rPr lang="en-US" sz="3200" baseline="-25000" dirty="0"/>
              <a:t>1</a:t>
            </a:r>
            <a:r>
              <a:rPr lang="en-US" sz="3200" dirty="0"/>
              <a:t> – Y</a:t>
            </a:r>
            <a:r>
              <a:rPr lang="en-US" sz="3200" baseline="-25000" dirty="0"/>
              <a:t>0</a:t>
            </a:r>
            <a:r>
              <a:rPr lang="en-US" sz="3200" dirty="0"/>
              <a:t>] </a:t>
            </a:r>
          </a:p>
          <a:p>
            <a:r>
              <a:rPr lang="en-US" sz="3200" dirty="0"/>
              <a:t>	=  E [Y</a:t>
            </a:r>
            <a:r>
              <a:rPr lang="en-US" sz="3200" baseline="-25000" dirty="0"/>
              <a:t>1</a:t>
            </a:r>
            <a:r>
              <a:rPr lang="en-US" sz="3200" dirty="0"/>
              <a:t>] –  E[Y</a:t>
            </a:r>
            <a:r>
              <a:rPr lang="en-US" sz="3200" baseline="-25000" dirty="0"/>
              <a:t>0</a:t>
            </a:r>
            <a:r>
              <a:rPr lang="en-US" sz="3200" dirty="0"/>
              <a:t>] </a:t>
            </a:r>
          </a:p>
          <a:p>
            <a:r>
              <a:rPr lang="en-US" sz="3200" dirty="0"/>
              <a:t>	= 4.5 – 5.25 = -0.75  </a:t>
            </a:r>
          </a:p>
        </p:txBody>
      </p:sp>
      <p:sp>
        <p:nvSpPr>
          <p:cNvPr id="3" name="TextBox 2">
            <a:extLst>
              <a:ext uri="{FF2B5EF4-FFF2-40B4-BE49-F238E27FC236}">
                <a16:creationId xmlns:a16="http://schemas.microsoft.com/office/drawing/2014/main" id="{2E3ACB1F-8874-AABE-E402-2F2F23EDF0BD}"/>
              </a:ext>
            </a:extLst>
          </p:cNvPr>
          <p:cNvSpPr txBox="1"/>
          <p:nvPr/>
        </p:nvSpPr>
        <p:spPr>
          <a:xfrm>
            <a:off x="7505260" y="5763954"/>
            <a:ext cx="4253472" cy="584775"/>
          </a:xfrm>
          <a:prstGeom prst="rect">
            <a:avLst/>
          </a:prstGeom>
          <a:noFill/>
        </p:spPr>
        <p:txBody>
          <a:bodyPr wrap="none" rtlCol="0">
            <a:spAutoFit/>
          </a:bodyPr>
          <a:lstStyle/>
          <a:p>
            <a:r>
              <a:rPr lang="en-US" sz="3200" b="1" dirty="0">
                <a:solidFill>
                  <a:srgbClr val="FF0000"/>
                </a:solidFill>
              </a:rPr>
              <a:t>WAIT, WHAT?!?!?!?!?!?!</a:t>
            </a:r>
          </a:p>
        </p:txBody>
      </p:sp>
    </p:spTree>
    <p:extLst>
      <p:ext uri="{BB962C8B-B14F-4D97-AF65-F5344CB8AC3E}">
        <p14:creationId xmlns:p14="http://schemas.microsoft.com/office/powerpoint/2010/main" val="235666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E4529-0611-EB1B-8E5D-D754800598A6}"/>
              </a:ext>
            </a:extLst>
          </p:cNvPr>
          <p:cNvSpPr>
            <a:spLocks noGrp="1"/>
          </p:cNvSpPr>
          <p:nvPr>
            <p:ph type="title"/>
          </p:nvPr>
        </p:nvSpPr>
        <p:spPr>
          <a:xfrm>
            <a:off x="138298" y="64537"/>
            <a:ext cx="10515600" cy="1325563"/>
          </a:xfrm>
        </p:spPr>
        <p:txBody>
          <a:bodyPr/>
          <a:lstStyle/>
          <a:p>
            <a:r>
              <a:rPr lang="en-US" dirty="0"/>
              <a:t>Treatment Effects in a Partially Observed World</a:t>
            </a:r>
          </a:p>
        </p:txBody>
      </p:sp>
      <p:grpSp>
        <p:nvGrpSpPr>
          <p:cNvPr id="8" name="Group 7">
            <a:extLst>
              <a:ext uri="{FF2B5EF4-FFF2-40B4-BE49-F238E27FC236}">
                <a16:creationId xmlns:a16="http://schemas.microsoft.com/office/drawing/2014/main" id="{0E2A40DD-4407-B912-BACD-0C09CBA61B0D}"/>
              </a:ext>
            </a:extLst>
          </p:cNvPr>
          <p:cNvGrpSpPr/>
          <p:nvPr/>
        </p:nvGrpSpPr>
        <p:grpSpPr>
          <a:xfrm>
            <a:off x="370244" y="1453019"/>
            <a:ext cx="5194066" cy="4816258"/>
            <a:chOff x="169827" y="1362887"/>
            <a:chExt cx="5926173" cy="5495113"/>
          </a:xfrm>
        </p:grpSpPr>
        <p:sp>
          <p:nvSpPr>
            <p:cNvPr id="9" name="Rectangle 8">
              <a:extLst>
                <a:ext uri="{FF2B5EF4-FFF2-40B4-BE49-F238E27FC236}">
                  <a16:creationId xmlns:a16="http://schemas.microsoft.com/office/drawing/2014/main" id="{DDEF2AED-2B11-1FD0-8906-7D2B3376B49E}"/>
                </a:ext>
              </a:extLst>
            </p:cNvPr>
            <p:cNvSpPr/>
            <p:nvPr/>
          </p:nvSpPr>
          <p:spPr>
            <a:xfrm>
              <a:off x="169827" y="1362887"/>
              <a:ext cx="5926173" cy="32501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5CFE9E7C-BA15-8E0B-A15C-CBCF3F06CC32}"/>
                </a:ext>
              </a:extLst>
            </p:cNvPr>
            <p:cNvSpPr/>
            <p:nvPr/>
          </p:nvSpPr>
          <p:spPr>
            <a:xfrm>
              <a:off x="169827" y="4620555"/>
              <a:ext cx="5915569" cy="22374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1" name="Picture 247" descr="(0)48">
              <a:extLst>
                <a:ext uri="{FF2B5EF4-FFF2-40B4-BE49-F238E27FC236}">
                  <a16:creationId xmlns:a16="http://schemas.microsoft.com/office/drawing/2014/main" id="{9C57CFDD-0483-9533-1A0B-07F731FF8DF2}"/>
                </a:ext>
              </a:extLst>
            </p:cNvPr>
            <p:cNvPicPr>
              <a:picLocks noChangeAspect="1" noChangeArrowheads="1"/>
            </p:cNvPicPr>
            <p:nvPr/>
          </p:nvPicPr>
          <p:blipFill>
            <a:blip r:embed="rId2"/>
            <a:srcRect/>
            <a:stretch>
              <a:fillRect/>
            </a:stretch>
          </p:blipFill>
          <p:spPr bwMode="auto">
            <a:xfrm>
              <a:off x="366899" y="5085429"/>
              <a:ext cx="2718577" cy="1699998"/>
            </a:xfrm>
            <a:prstGeom prst="rect">
              <a:avLst/>
            </a:prstGeom>
            <a:noFill/>
          </p:spPr>
        </p:pic>
        <p:pic>
          <p:nvPicPr>
            <p:cNvPr id="12" name="Picture 2" descr="sea-waves-wallpaper">
              <a:extLst>
                <a:ext uri="{FF2B5EF4-FFF2-40B4-BE49-F238E27FC236}">
                  <a16:creationId xmlns:a16="http://schemas.microsoft.com/office/drawing/2014/main" id="{D2925A7A-4A65-8448-91E0-7BF7C0F6B40B}"/>
                </a:ext>
              </a:extLst>
            </p:cNvPr>
            <p:cNvPicPr>
              <a:picLocks noChangeAspect="1" noChangeArrowheads="1"/>
            </p:cNvPicPr>
            <p:nvPr/>
          </p:nvPicPr>
          <p:blipFill>
            <a:blip r:embed="rId3"/>
            <a:srcRect/>
            <a:stretch>
              <a:fillRect/>
            </a:stretch>
          </p:blipFill>
          <p:spPr bwMode="auto">
            <a:xfrm>
              <a:off x="411911" y="2005452"/>
              <a:ext cx="2718577" cy="2040707"/>
            </a:xfrm>
            <a:prstGeom prst="rect">
              <a:avLst/>
            </a:prstGeom>
            <a:noFill/>
          </p:spPr>
        </p:pic>
        <p:grpSp>
          <p:nvGrpSpPr>
            <p:cNvPr id="13" name="Group 12">
              <a:extLst>
                <a:ext uri="{FF2B5EF4-FFF2-40B4-BE49-F238E27FC236}">
                  <a16:creationId xmlns:a16="http://schemas.microsoft.com/office/drawing/2014/main" id="{059FEAB2-AF02-649A-F961-88A17E6EDC09}"/>
                </a:ext>
              </a:extLst>
            </p:cNvPr>
            <p:cNvGrpSpPr/>
            <p:nvPr/>
          </p:nvGrpSpPr>
          <p:grpSpPr>
            <a:xfrm>
              <a:off x="3379242" y="2574593"/>
              <a:ext cx="2524836" cy="1471566"/>
              <a:chOff x="8908191" y="1956292"/>
              <a:chExt cx="2524836" cy="1471566"/>
            </a:xfrm>
          </p:grpSpPr>
          <p:sp>
            <p:nvSpPr>
              <p:cNvPr id="56" name="AutoShape 33">
                <a:extLst>
                  <a:ext uri="{FF2B5EF4-FFF2-40B4-BE49-F238E27FC236}">
                    <a16:creationId xmlns:a16="http://schemas.microsoft.com/office/drawing/2014/main" id="{3A40DD1F-CD3B-3140-2D38-E255A4D7E515}"/>
                  </a:ext>
                </a:extLst>
              </p:cNvPr>
              <p:cNvSpPr>
                <a:spLocks noChangeArrowheads="1"/>
              </p:cNvSpPr>
              <p:nvPr/>
            </p:nvSpPr>
            <p:spPr bwMode="auto">
              <a:xfrm>
                <a:off x="10345118" y="2521267"/>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7" name="Group 141">
                <a:extLst>
                  <a:ext uri="{FF2B5EF4-FFF2-40B4-BE49-F238E27FC236}">
                    <a16:creationId xmlns:a16="http://schemas.microsoft.com/office/drawing/2014/main" id="{4D8091B9-B3B6-681B-BFE9-B5688C52D49B}"/>
                  </a:ext>
                </a:extLst>
              </p:cNvPr>
              <p:cNvGrpSpPr>
                <a:grpSpLocks/>
              </p:cNvGrpSpPr>
              <p:nvPr/>
            </p:nvGrpSpPr>
            <p:grpSpPr bwMode="auto">
              <a:xfrm>
                <a:off x="8908191" y="1956292"/>
                <a:ext cx="1012360" cy="823487"/>
                <a:chOff x="2304" y="1104"/>
                <a:chExt cx="536" cy="436"/>
              </a:xfrm>
            </p:grpSpPr>
            <p:sp>
              <p:nvSpPr>
                <p:cNvPr id="58" name="AutoShape 133">
                  <a:extLst>
                    <a:ext uri="{FF2B5EF4-FFF2-40B4-BE49-F238E27FC236}">
                      <a16:creationId xmlns:a16="http://schemas.microsoft.com/office/drawing/2014/main" id="{94EBEA2E-C650-6B75-6299-26279F488743}"/>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9" name="Group 105">
                  <a:extLst>
                    <a:ext uri="{FF2B5EF4-FFF2-40B4-BE49-F238E27FC236}">
                      <a16:creationId xmlns:a16="http://schemas.microsoft.com/office/drawing/2014/main" id="{1C0061EC-811B-C954-5FEE-7E9042DDEB52}"/>
                    </a:ext>
                  </a:extLst>
                </p:cNvPr>
                <p:cNvGrpSpPr>
                  <a:grpSpLocks/>
                </p:cNvGrpSpPr>
                <p:nvPr/>
              </p:nvGrpSpPr>
              <p:grpSpPr bwMode="auto">
                <a:xfrm>
                  <a:off x="2488" y="1104"/>
                  <a:ext cx="48" cy="144"/>
                  <a:chOff x="1200" y="912"/>
                  <a:chExt cx="48" cy="144"/>
                </a:xfrm>
              </p:grpSpPr>
              <p:sp>
                <p:nvSpPr>
                  <p:cNvPr id="83" name="Oval 106">
                    <a:extLst>
                      <a:ext uri="{FF2B5EF4-FFF2-40B4-BE49-F238E27FC236}">
                        <a16:creationId xmlns:a16="http://schemas.microsoft.com/office/drawing/2014/main" id="{10690166-4468-F921-1B34-DA6F09257A49}"/>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Oval 107">
                    <a:extLst>
                      <a:ext uri="{FF2B5EF4-FFF2-40B4-BE49-F238E27FC236}">
                        <a16:creationId xmlns:a16="http://schemas.microsoft.com/office/drawing/2014/main" id="{AC538DF6-8CD2-9220-06F6-8BD71196D9EC}"/>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0" name="Group 108">
                  <a:extLst>
                    <a:ext uri="{FF2B5EF4-FFF2-40B4-BE49-F238E27FC236}">
                      <a16:creationId xmlns:a16="http://schemas.microsoft.com/office/drawing/2014/main" id="{C97B6EAA-E3E1-4A2A-7E68-F7AC74FA5E49}"/>
                    </a:ext>
                  </a:extLst>
                </p:cNvPr>
                <p:cNvGrpSpPr>
                  <a:grpSpLocks/>
                </p:cNvGrpSpPr>
                <p:nvPr/>
              </p:nvGrpSpPr>
              <p:grpSpPr bwMode="auto">
                <a:xfrm>
                  <a:off x="2632" y="1104"/>
                  <a:ext cx="48" cy="144"/>
                  <a:chOff x="1200" y="912"/>
                  <a:chExt cx="48" cy="144"/>
                </a:xfrm>
              </p:grpSpPr>
              <p:sp>
                <p:nvSpPr>
                  <p:cNvPr id="81" name="Oval 109">
                    <a:extLst>
                      <a:ext uri="{FF2B5EF4-FFF2-40B4-BE49-F238E27FC236}">
                        <a16:creationId xmlns:a16="http://schemas.microsoft.com/office/drawing/2014/main" id="{C844E785-9D22-CC93-1500-23A404D63BB5}"/>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 name="Oval 110">
                    <a:extLst>
                      <a:ext uri="{FF2B5EF4-FFF2-40B4-BE49-F238E27FC236}">
                        <a16:creationId xmlns:a16="http://schemas.microsoft.com/office/drawing/2014/main" id="{3ED09A00-4B6B-E9E3-0B3C-7BF2805F9640}"/>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1" name="Group 111">
                  <a:extLst>
                    <a:ext uri="{FF2B5EF4-FFF2-40B4-BE49-F238E27FC236}">
                      <a16:creationId xmlns:a16="http://schemas.microsoft.com/office/drawing/2014/main" id="{C0C5B7F7-E368-1122-3BB5-C57794551D74}"/>
                    </a:ext>
                  </a:extLst>
                </p:cNvPr>
                <p:cNvGrpSpPr>
                  <a:grpSpLocks/>
                </p:cNvGrpSpPr>
                <p:nvPr/>
              </p:nvGrpSpPr>
              <p:grpSpPr bwMode="auto">
                <a:xfrm>
                  <a:off x="2688" y="1212"/>
                  <a:ext cx="152" cy="132"/>
                  <a:chOff x="672" y="1020"/>
                  <a:chExt cx="152" cy="132"/>
                </a:xfrm>
              </p:grpSpPr>
              <p:sp>
                <p:nvSpPr>
                  <p:cNvPr id="76" name="Line 112">
                    <a:extLst>
                      <a:ext uri="{FF2B5EF4-FFF2-40B4-BE49-F238E27FC236}">
                        <a16:creationId xmlns:a16="http://schemas.microsoft.com/office/drawing/2014/main" id="{FC9057A1-5909-F2D6-BE37-EBF92B9BC848}"/>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 name="Line 113">
                    <a:extLst>
                      <a:ext uri="{FF2B5EF4-FFF2-40B4-BE49-F238E27FC236}">
                        <a16:creationId xmlns:a16="http://schemas.microsoft.com/office/drawing/2014/main" id="{84BCBF60-ACEC-9CC6-126C-3D8642BE1433}"/>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8" name="Group 114">
                    <a:extLst>
                      <a:ext uri="{FF2B5EF4-FFF2-40B4-BE49-F238E27FC236}">
                        <a16:creationId xmlns:a16="http://schemas.microsoft.com/office/drawing/2014/main" id="{59A7C866-09C3-31EC-10E7-238BBE1851B9}"/>
                      </a:ext>
                    </a:extLst>
                  </p:cNvPr>
                  <p:cNvGrpSpPr>
                    <a:grpSpLocks/>
                  </p:cNvGrpSpPr>
                  <p:nvPr/>
                </p:nvGrpSpPr>
                <p:grpSpPr bwMode="auto">
                  <a:xfrm>
                    <a:off x="680" y="1020"/>
                    <a:ext cx="144" cy="96"/>
                    <a:chOff x="680" y="1020"/>
                    <a:chExt cx="144" cy="96"/>
                  </a:xfrm>
                </p:grpSpPr>
                <p:sp>
                  <p:nvSpPr>
                    <p:cNvPr id="79" name="Line 115">
                      <a:extLst>
                        <a:ext uri="{FF2B5EF4-FFF2-40B4-BE49-F238E27FC236}">
                          <a16:creationId xmlns:a16="http://schemas.microsoft.com/office/drawing/2014/main" id="{64DF4FC6-3D84-5B20-2BE3-81786F878760}"/>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Line 116">
                      <a:extLst>
                        <a:ext uri="{FF2B5EF4-FFF2-40B4-BE49-F238E27FC236}">
                          <a16:creationId xmlns:a16="http://schemas.microsoft.com/office/drawing/2014/main" id="{3C46E502-4302-E24E-3BE8-DEFD0E31DBB3}"/>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2" name="Group 121">
                  <a:extLst>
                    <a:ext uri="{FF2B5EF4-FFF2-40B4-BE49-F238E27FC236}">
                      <a16:creationId xmlns:a16="http://schemas.microsoft.com/office/drawing/2014/main" id="{DA8E8E23-EB74-8244-E5E9-7EE61F01676B}"/>
                    </a:ext>
                  </a:extLst>
                </p:cNvPr>
                <p:cNvGrpSpPr>
                  <a:grpSpLocks/>
                </p:cNvGrpSpPr>
                <p:nvPr/>
              </p:nvGrpSpPr>
              <p:grpSpPr bwMode="auto">
                <a:xfrm flipH="1">
                  <a:off x="2304" y="1212"/>
                  <a:ext cx="152" cy="132"/>
                  <a:chOff x="672" y="1020"/>
                  <a:chExt cx="152" cy="132"/>
                </a:xfrm>
              </p:grpSpPr>
              <p:sp>
                <p:nvSpPr>
                  <p:cNvPr id="71" name="Line 122">
                    <a:extLst>
                      <a:ext uri="{FF2B5EF4-FFF2-40B4-BE49-F238E27FC236}">
                        <a16:creationId xmlns:a16="http://schemas.microsoft.com/office/drawing/2014/main" id="{E1071F1F-4E9B-8B98-0F4A-D9F234D7AD2D}"/>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Line 123">
                    <a:extLst>
                      <a:ext uri="{FF2B5EF4-FFF2-40B4-BE49-F238E27FC236}">
                        <a16:creationId xmlns:a16="http://schemas.microsoft.com/office/drawing/2014/main" id="{1703E32E-8306-0F79-B0EE-F40034F5F68D}"/>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73" name="Group 124">
                    <a:extLst>
                      <a:ext uri="{FF2B5EF4-FFF2-40B4-BE49-F238E27FC236}">
                        <a16:creationId xmlns:a16="http://schemas.microsoft.com/office/drawing/2014/main" id="{864F3552-C80E-D821-003B-351DF025CD7C}"/>
                      </a:ext>
                    </a:extLst>
                  </p:cNvPr>
                  <p:cNvGrpSpPr>
                    <a:grpSpLocks/>
                  </p:cNvGrpSpPr>
                  <p:nvPr/>
                </p:nvGrpSpPr>
                <p:grpSpPr bwMode="auto">
                  <a:xfrm>
                    <a:off x="680" y="1020"/>
                    <a:ext cx="144" cy="96"/>
                    <a:chOff x="680" y="1020"/>
                    <a:chExt cx="144" cy="96"/>
                  </a:xfrm>
                </p:grpSpPr>
                <p:sp>
                  <p:nvSpPr>
                    <p:cNvPr id="74" name="Line 125">
                      <a:extLst>
                        <a:ext uri="{FF2B5EF4-FFF2-40B4-BE49-F238E27FC236}">
                          <a16:creationId xmlns:a16="http://schemas.microsoft.com/office/drawing/2014/main" id="{63E4F7D5-F6CC-6DB1-2619-84ABB5D41A2F}"/>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 name="Line 126">
                      <a:extLst>
                        <a:ext uri="{FF2B5EF4-FFF2-40B4-BE49-F238E27FC236}">
                          <a16:creationId xmlns:a16="http://schemas.microsoft.com/office/drawing/2014/main" id="{F7F41253-23F9-1414-155F-6F0CB6BDA4AB}"/>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3" name="Group 136">
                  <a:extLst>
                    <a:ext uri="{FF2B5EF4-FFF2-40B4-BE49-F238E27FC236}">
                      <a16:creationId xmlns:a16="http://schemas.microsoft.com/office/drawing/2014/main" id="{7C237E29-029D-78A0-E88A-100568F18707}"/>
                    </a:ext>
                  </a:extLst>
                </p:cNvPr>
                <p:cNvGrpSpPr>
                  <a:grpSpLocks/>
                </p:cNvGrpSpPr>
                <p:nvPr/>
              </p:nvGrpSpPr>
              <p:grpSpPr bwMode="auto">
                <a:xfrm>
                  <a:off x="2400" y="1300"/>
                  <a:ext cx="96" cy="240"/>
                  <a:chOff x="2400" y="1296"/>
                  <a:chExt cx="96" cy="240"/>
                </a:xfrm>
              </p:grpSpPr>
              <p:sp>
                <p:nvSpPr>
                  <p:cNvPr id="68" name="Line 117">
                    <a:extLst>
                      <a:ext uri="{FF2B5EF4-FFF2-40B4-BE49-F238E27FC236}">
                        <a16:creationId xmlns:a16="http://schemas.microsoft.com/office/drawing/2014/main" id="{7A7C7ACC-9AF5-FB8B-F8B9-052D7A41C87B}"/>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Line 134">
                    <a:extLst>
                      <a:ext uri="{FF2B5EF4-FFF2-40B4-BE49-F238E27FC236}">
                        <a16:creationId xmlns:a16="http://schemas.microsoft.com/office/drawing/2014/main" id="{97E1A547-5211-6153-2CF9-5DC4D11257B7}"/>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Line 135">
                    <a:extLst>
                      <a:ext uri="{FF2B5EF4-FFF2-40B4-BE49-F238E27FC236}">
                        <a16:creationId xmlns:a16="http://schemas.microsoft.com/office/drawing/2014/main" id="{BB396027-49F4-CB29-F89A-91F190B2B1EC}"/>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4" name="Group 137">
                  <a:extLst>
                    <a:ext uri="{FF2B5EF4-FFF2-40B4-BE49-F238E27FC236}">
                      <a16:creationId xmlns:a16="http://schemas.microsoft.com/office/drawing/2014/main" id="{6249D0DE-5585-C0EF-988C-C4E118056890}"/>
                    </a:ext>
                  </a:extLst>
                </p:cNvPr>
                <p:cNvGrpSpPr>
                  <a:grpSpLocks/>
                </p:cNvGrpSpPr>
                <p:nvPr/>
              </p:nvGrpSpPr>
              <p:grpSpPr bwMode="auto">
                <a:xfrm flipH="1">
                  <a:off x="2640" y="1296"/>
                  <a:ext cx="96" cy="240"/>
                  <a:chOff x="2400" y="1296"/>
                  <a:chExt cx="96" cy="240"/>
                </a:xfrm>
              </p:grpSpPr>
              <p:sp>
                <p:nvSpPr>
                  <p:cNvPr id="65" name="Line 138">
                    <a:extLst>
                      <a:ext uri="{FF2B5EF4-FFF2-40B4-BE49-F238E27FC236}">
                        <a16:creationId xmlns:a16="http://schemas.microsoft.com/office/drawing/2014/main" id="{CC3A6D8B-A160-4D88-9CAA-9D69F4AC7488}"/>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Line 139">
                    <a:extLst>
                      <a:ext uri="{FF2B5EF4-FFF2-40B4-BE49-F238E27FC236}">
                        <a16:creationId xmlns:a16="http://schemas.microsoft.com/office/drawing/2014/main" id="{7BF18E2D-093E-01E0-0F86-AA3D3A7CBF0B}"/>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Line 140">
                    <a:extLst>
                      <a:ext uri="{FF2B5EF4-FFF2-40B4-BE49-F238E27FC236}">
                        <a16:creationId xmlns:a16="http://schemas.microsoft.com/office/drawing/2014/main" id="{6AF81C6F-BCEC-1029-06D4-060F4B8B9914}"/>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nvGrpSpPr>
            <p:cNvPr id="14" name="Group 13">
              <a:extLst>
                <a:ext uri="{FF2B5EF4-FFF2-40B4-BE49-F238E27FC236}">
                  <a16:creationId xmlns:a16="http://schemas.microsoft.com/office/drawing/2014/main" id="{310932C4-9880-E758-A691-47076673D3CF}"/>
                </a:ext>
              </a:extLst>
            </p:cNvPr>
            <p:cNvGrpSpPr/>
            <p:nvPr/>
          </p:nvGrpSpPr>
          <p:grpSpPr>
            <a:xfrm>
              <a:off x="3560560" y="5346852"/>
              <a:ext cx="2524836" cy="1471566"/>
              <a:chOff x="927024" y="3154681"/>
              <a:chExt cx="2524836" cy="1471566"/>
            </a:xfrm>
          </p:grpSpPr>
          <p:sp>
            <p:nvSpPr>
              <p:cNvPr id="19" name="AutoShape 32">
                <a:extLst>
                  <a:ext uri="{FF2B5EF4-FFF2-40B4-BE49-F238E27FC236}">
                    <a16:creationId xmlns:a16="http://schemas.microsoft.com/office/drawing/2014/main" id="{E9B27014-44D3-A864-D73C-AC2179C5B6F1}"/>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AutoShape 33">
                <a:extLst>
                  <a:ext uri="{FF2B5EF4-FFF2-40B4-BE49-F238E27FC236}">
                    <a16:creationId xmlns:a16="http://schemas.microsoft.com/office/drawing/2014/main" id="{67563249-DD83-A398-B3BA-65CDA3B76224}"/>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1" name="Group 141">
                <a:extLst>
                  <a:ext uri="{FF2B5EF4-FFF2-40B4-BE49-F238E27FC236}">
                    <a16:creationId xmlns:a16="http://schemas.microsoft.com/office/drawing/2014/main" id="{084C02A0-5E45-8341-C708-024C514BEBC2}"/>
                  </a:ext>
                </a:extLst>
              </p:cNvPr>
              <p:cNvGrpSpPr>
                <a:grpSpLocks/>
              </p:cNvGrpSpPr>
              <p:nvPr/>
            </p:nvGrpSpPr>
            <p:grpSpPr bwMode="auto">
              <a:xfrm>
                <a:off x="927024" y="3154681"/>
                <a:ext cx="1012360" cy="823487"/>
                <a:chOff x="2304" y="1104"/>
                <a:chExt cx="536" cy="436"/>
              </a:xfrm>
            </p:grpSpPr>
            <p:sp>
              <p:nvSpPr>
                <p:cNvPr id="29" name="AutoShape 133">
                  <a:extLst>
                    <a:ext uri="{FF2B5EF4-FFF2-40B4-BE49-F238E27FC236}">
                      <a16:creationId xmlns:a16="http://schemas.microsoft.com/office/drawing/2014/main" id="{82093C97-5BAB-C435-74B1-EFBDF7D099F6}"/>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 name="Group 105">
                  <a:extLst>
                    <a:ext uri="{FF2B5EF4-FFF2-40B4-BE49-F238E27FC236}">
                      <a16:creationId xmlns:a16="http://schemas.microsoft.com/office/drawing/2014/main" id="{9D4914F7-9F0C-5E3E-60C7-775200BFCC0D}"/>
                    </a:ext>
                  </a:extLst>
                </p:cNvPr>
                <p:cNvGrpSpPr>
                  <a:grpSpLocks/>
                </p:cNvGrpSpPr>
                <p:nvPr/>
              </p:nvGrpSpPr>
              <p:grpSpPr bwMode="auto">
                <a:xfrm>
                  <a:off x="2488" y="1104"/>
                  <a:ext cx="48" cy="144"/>
                  <a:chOff x="1200" y="912"/>
                  <a:chExt cx="48" cy="144"/>
                </a:xfrm>
              </p:grpSpPr>
              <p:sp>
                <p:nvSpPr>
                  <p:cNvPr id="54" name="Oval 106">
                    <a:extLst>
                      <a:ext uri="{FF2B5EF4-FFF2-40B4-BE49-F238E27FC236}">
                        <a16:creationId xmlns:a16="http://schemas.microsoft.com/office/drawing/2014/main" id="{8A6FF88D-0654-0AD0-06E8-2A233F586EA9}"/>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Oval 107">
                    <a:extLst>
                      <a:ext uri="{FF2B5EF4-FFF2-40B4-BE49-F238E27FC236}">
                        <a16:creationId xmlns:a16="http://schemas.microsoft.com/office/drawing/2014/main" id="{9E29A2DE-8E2D-4733-C652-AEF95974CDEE}"/>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 name="Group 108">
                  <a:extLst>
                    <a:ext uri="{FF2B5EF4-FFF2-40B4-BE49-F238E27FC236}">
                      <a16:creationId xmlns:a16="http://schemas.microsoft.com/office/drawing/2014/main" id="{90EFB1A5-DD1A-9C4E-5579-0850C34B1BDC}"/>
                    </a:ext>
                  </a:extLst>
                </p:cNvPr>
                <p:cNvGrpSpPr>
                  <a:grpSpLocks/>
                </p:cNvGrpSpPr>
                <p:nvPr/>
              </p:nvGrpSpPr>
              <p:grpSpPr bwMode="auto">
                <a:xfrm>
                  <a:off x="2632" y="1104"/>
                  <a:ext cx="48" cy="144"/>
                  <a:chOff x="1200" y="912"/>
                  <a:chExt cx="48" cy="144"/>
                </a:xfrm>
              </p:grpSpPr>
              <p:sp>
                <p:nvSpPr>
                  <p:cNvPr id="52" name="Oval 109">
                    <a:extLst>
                      <a:ext uri="{FF2B5EF4-FFF2-40B4-BE49-F238E27FC236}">
                        <a16:creationId xmlns:a16="http://schemas.microsoft.com/office/drawing/2014/main" id="{A12F0023-B9CD-F994-DE58-30BB9179507C}"/>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Oval 110">
                    <a:extLst>
                      <a:ext uri="{FF2B5EF4-FFF2-40B4-BE49-F238E27FC236}">
                        <a16:creationId xmlns:a16="http://schemas.microsoft.com/office/drawing/2014/main" id="{F8705C6F-1AE5-7C82-E9CD-8C4774DEDCA3}"/>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2" name="Group 111">
                  <a:extLst>
                    <a:ext uri="{FF2B5EF4-FFF2-40B4-BE49-F238E27FC236}">
                      <a16:creationId xmlns:a16="http://schemas.microsoft.com/office/drawing/2014/main" id="{3595B001-1316-C577-D799-E37923A4710F}"/>
                    </a:ext>
                  </a:extLst>
                </p:cNvPr>
                <p:cNvGrpSpPr>
                  <a:grpSpLocks/>
                </p:cNvGrpSpPr>
                <p:nvPr/>
              </p:nvGrpSpPr>
              <p:grpSpPr bwMode="auto">
                <a:xfrm>
                  <a:off x="2688" y="1212"/>
                  <a:ext cx="152" cy="132"/>
                  <a:chOff x="672" y="1020"/>
                  <a:chExt cx="152" cy="132"/>
                </a:xfrm>
              </p:grpSpPr>
              <p:sp>
                <p:nvSpPr>
                  <p:cNvPr id="47" name="Line 112">
                    <a:extLst>
                      <a:ext uri="{FF2B5EF4-FFF2-40B4-BE49-F238E27FC236}">
                        <a16:creationId xmlns:a16="http://schemas.microsoft.com/office/drawing/2014/main" id="{DA3FABB7-9AF2-89D3-E0F3-8333AA14BB56}"/>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113">
                    <a:extLst>
                      <a:ext uri="{FF2B5EF4-FFF2-40B4-BE49-F238E27FC236}">
                        <a16:creationId xmlns:a16="http://schemas.microsoft.com/office/drawing/2014/main" id="{A394C03A-3C17-76BE-35AE-3F6A3F512726}"/>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9" name="Group 114">
                    <a:extLst>
                      <a:ext uri="{FF2B5EF4-FFF2-40B4-BE49-F238E27FC236}">
                        <a16:creationId xmlns:a16="http://schemas.microsoft.com/office/drawing/2014/main" id="{5B3D87BE-F804-1B31-8A45-F17B493A42EF}"/>
                      </a:ext>
                    </a:extLst>
                  </p:cNvPr>
                  <p:cNvGrpSpPr>
                    <a:grpSpLocks/>
                  </p:cNvGrpSpPr>
                  <p:nvPr/>
                </p:nvGrpSpPr>
                <p:grpSpPr bwMode="auto">
                  <a:xfrm>
                    <a:off x="680" y="1020"/>
                    <a:ext cx="144" cy="96"/>
                    <a:chOff x="680" y="1020"/>
                    <a:chExt cx="144" cy="96"/>
                  </a:xfrm>
                </p:grpSpPr>
                <p:sp>
                  <p:nvSpPr>
                    <p:cNvPr id="50" name="Line 115">
                      <a:extLst>
                        <a:ext uri="{FF2B5EF4-FFF2-40B4-BE49-F238E27FC236}">
                          <a16:creationId xmlns:a16="http://schemas.microsoft.com/office/drawing/2014/main" id="{81A18263-040E-CE60-1941-BC87D3B88128}"/>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116">
                      <a:extLst>
                        <a:ext uri="{FF2B5EF4-FFF2-40B4-BE49-F238E27FC236}">
                          <a16:creationId xmlns:a16="http://schemas.microsoft.com/office/drawing/2014/main" id="{45A5710D-03DE-147F-286D-8E55D9BF0768}"/>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3" name="Group 121">
                  <a:extLst>
                    <a:ext uri="{FF2B5EF4-FFF2-40B4-BE49-F238E27FC236}">
                      <a16:creationId xmlns:a16="http://schemas.microsoft.com/office/drawing/2014/main" id="{AE75EF60-C21C-9BEE-6663-50A5B9BC6646}"/>
                    </a:ext>
                  </a:extLst>
                </p:cNvPr>
                <p:cNvGrpSpPr>
                  <a:grpSpLocks/>
                </p:cNvGrpSpPr>
                <p:nvPr/>
              </p:nvGrpSpPr>
              <p:grpSpPr bwMode="auto">
                <a:xfrm flipH="1">
                  <a:off x="2304" y="1212"/>
                  <a:ext cx="152" cy="132"/>
                  <a:chOff x="672" y="1020"/>
                  <a:chExt cx="152" cy="132"/>
                </a:xfrm>
              </p:grpSpPr>
              <p:sp>
                <p:nvSpPr>
                  <p:cNvPr id="42" name="Line 122">
                    <a:extLst>
                      <a:ext uri="{FF2B5EF4-FFF2-40B4-BE49-F238E27FC236}">
                        <a16:creationId xmlns:a16="http://schemas.microsoft.com/office/drawing/2014/main" id="{CC67C553-962D-2757-8EBB-2EAC3CAF3E72}"/>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Line 123">
                    <a:extLst>
                      <a:ext uri="{FF2B5EF4-FFF2-40B4-BE49-F238E27FC236}">
                        <a16:creationId xmlns:a16="http://schemas.microsoft.com/office/drawing/2014/main" id="{6D5F8C7C-3296-27A1-DB56-EE9260029E7A}"/>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4" name="Group 124">
                    <a:extLst>
                      <a:ext uri="{FF2B5EF4-FFF2-40B4-BE49-F238E27FC236}">
                        <a16:creationId xmlns:a16="http://schemas.microsoft.com/office/drawing/2014/main" id="{7F26F3F8-83F0-EB34-7DF0-CC19748FE1B3}"/>
                      </a:ext>
                    </a:extLst>
                  </p:cNvPr>
                  <p:cNvGrpSpPr>
                    <a:grpSpLocks/>
                  </p:cNvGrpSpPr>
                  <p:nvPr/>
                </p:nvGrpSpPr>
                <p:grpSpPr bwMode="auto">
                  <a:xfrm>
                    <a:off x="680" y="1020"/>
                    <a:ext cx="144" cy="96"/>
                    <a:chOff x="680" y="1020"/>
                    <a:chExt cx="144" cy="96"/>
                  </a:xfrm>
                </p:grpSpPr>
                <p:sp>
                  <p:nvSpPr>
                    <p:cNvPr id="45" name="Line 125">
                      <a:extLst>
                        <a:ext uri="{FF2B5EF4-FFF2-40B4-BE49-F238E27FC236}">
                          <a16:creationId xmlns:a16="http://schemas.microsoft.com/office/drawing/2014/main" id="{5F4E1CB5-096E-6AEA-D63E-90F52EB03714}"/>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126">
                      <a:extLst>
                        <a:ext uri="{FF2B5EF4-FFF2-40B4-BE49-F238E27FC236}">
                          <a16:creationId xmlns:a16="http://schemas.microsoft.com/office/drawing/2014/main" id="{999C2F03-C4F3-9727-DF58-4A7AA24699D0}"/>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4" name="Group 33">
                  <a:extLst>
                    <a:ext uri="{FF2B5EF4-FFF2-40B4-BE49-F238E27FC236}">
                      <a16:creationId xmlns:a16="http://schemas.microsoft.com/office/drawing/2014/main" id="{0773DD1D-824F-9BF9-51CE-E4C20EE54FC8}"/>
                    </a:ext>
                  </a:extLst>
                </p:cNvPr>
                <p:cNvGrpSpPr>
                  <a:grpSpLocks/>
                </p:cNvGrpSpPr>
                <p:nvPr/>
              </p:nvGrpSpPr>
              <p:grpSpPr bwMode="auto">
                <a:xfrm>
                  <a:off x="2400" y="1300"/>
                  <a:ext cx="96" cy="240"/>
                  <a:chOff x="2400" y="1296"/>
                  <a:chExt cx="96" cy="240"/>
                </a:xfrm>
              </p:grpSpPr>
              <p:sp>
                <p:nvSpPr>
                  <p:cNvPr id="39" name="Line 117">
                    <a:extLst>
                      <a:ext uri="{FF2B5EF4-FFF2-40B4-BE49-F238E27FC236}">
                        <a16:creationId xmlns:a16="http://schemas.microsoft.com/office/drawing/2014/main" id="{65C9E925-F231-2961-4AE7-BB6E9D4DB4E7}"/>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134">
                    <a:extLst>
                      <a:ext uri="{FF2B5EF4-FFF2-40B4-BE49-F238E27FC236}">
                        <a16:creationId xmlns:a16="http://schemas.microsoft.com/office/drawing/2014/main" id="{BCF3BCA6-EDF7-3D39-3EE4-32F93E346382}"/>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135">
                    <a:extLst>
                      <a:ext uri="{FF2B5EF4-FFF2-40B4-BE49-F238E27FC236}">
                        <a16:creationId xmlns:a16="http://schemas.microsoft.com/office/drawing/2014/main" id="{EF28E6BA-C9C2-EFB1-BCEC-4990859DED79}"/>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5" name="Group 34">
                  <a:extLst>
                    <a:ext uri="{FF2B5EF4-FFF2-40B4-BE49-F238E27FC236}">
                      <a16:creationId xmlns:a16="http://schemas.microsoft.com/office/drawing/2014/main" id="{287206C4-D3B3-1E21-FA69-BB134FB5BACD}"/>
                    </a:ext>
                  </a:extLst>
                </p:cNvPr>
                <p:cNvGrpSpPr>
                  <a:grpSpLocks/>
                </p:cNvGrpSpPr>
                <p:nvPr/>
              </p:nvGrpSpPr>
              <p:grpSpPr bwMode="auto">
                <a:xfrm flipH="1">
                  <a:off x="2640" y="1296"/>
                  <a:ext cx="96" cy="240"/>
                  <a:chOff x="2400" y="1296"/>
                  <a:chExt cx="96" cy="240"/>
                </a:xfrm>
              </p:grpSpPr>
              <p:sp>
                <p:nvSpPr>
                  <p:cNvPr id="36" name="Line 138">
                    <a:extLst>
                      <a:ext uri="{FF2B5EF4-FFF2-40B4-BE49-F238E27FC236}">
                        <a16:creationId xmlns:a16="http://schemas.microsoft.com/office/drawing/2014/main" id="{844F8DEA-4C7D-03EE-BB76-A90A9CDB1358}"/>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139">
                    <a:extLst>
                      <a:ext uri="{FF2B5EF4-FFF2-40B4-BE49-F238E27FC236}">
                        <a16:creationId xmlns:a16="http://schemas.microsoft.com/office/drawing/2014/main" id="{88261A70-E017-C42B-9CE0-95222B5F8F77}"/>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140">
                    <a:extLst>
                      <a:ext uri="{FF2B5EF4-FFF2-40B4-BE49-F238E27FC236}">
                        <a16:creationId xmlns:a16="http://schemas.microsoft.com/office/drawing/2014/main" id="{5BEDA7D8-3B26-9D79-14BA-EE11A39A3716}"/>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22" name="Group 142">
                <a:extLst>
                  <a:ext uri="{FF2B5EF4-FFF2-40B4-BE49-F238E27FC236}">
                    <a16:creationId xmlns:a16="http://schemas.microsoft.com/office/drawing/2014/main" id="{2D527CCF-ECE8-840A-F0C3-FA3F84F3F728}"/>
                  </a:ext>
                </a:extLst>
              </p:cNvPr>
              <p:cNvGrpSpPr>
                <a:grpSpLocks/>
              </p:cNvGrpSpPr>
              <p:nvPr/>
            </p:nvGrpSpPr>
            <p:grpSpPr bwMode="auto">
              <a:xfrm>
                <a:off x="2543901" y="3307668"/>
                <a:ext cx="362636" cy="345638"/>
                <a:chOff x="1776" y="2256"/>
                <a:chExt cx="288" cy="279"/>
              </a:xfrm>
            </p:grpSpPr>
            <p:grpSp>
              <p:nvGrpSpPr>
                <p:cNvPr id="23" name="Group 143">
                  <a:extLst>
                    <a:ext uri="{FF2B5EF4-FFF2-40B4-BE49-F238E27FC236}">
                      <a16:creationId xmlns:a16="http://schemas.microsoft.com/office/drawing/2014/main" id="{07E6E7FD-8B7E-253A-E075-84A22695DD28}"/>
                    </a:ext>
                  </a:extLst>
                </p:cNvPr>
                <p:cNvGrpSpPr>
                  <a:grpSpLocks/>
                </p:cNvGrpSpPr>
                <p:nvPr/>
              </p:nvGrpSpPr>
              <p:grpSpPr bwMode="auto">
                <a:xfrm>
                  <a:off x="1824" y="2256"/>
                  <a:ext cx="240" cy="279"/>
                  <a:chOff x="1392" y="3408"/>
                  <a:chExt cx="240" cy="279"/>
                </a:xfrm>
              </p:grpSpPr>
              <p:sp>
                <p:nvSpPr>
                  <p:cNvPr id="26" name="Line 144">
                    <a:extLst>
                      <a:ext uri="{FF2B5EF4-FFF2-40B4-BE49-F238E27FC236}">
                        <a16:creationId xmlns:a16="http://schemas.microsoft.com/office/drawing/2014/main" id="{DBEB5B19-000E-8F07-9625-578F5C3FE762}"/>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Arc 145">
                    <a:extLst>
                      <a:ext uri="{FF2B5EF4-FFF2-40B4-BE49-F238E27FC236}">
                        <a16:creationId xmlns:a16="http://schemas.microsoft.com/office/drawing/2014/main" id="{080A929D-23D3-57F2-E03C-AC2CA3163A9B}"/>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146">
                    <a:extLst>
                      <a:ext uri="{FF2B5EF4-FFF2-40B4-BE49-F238E27FC236}">
                        <a16:creationId xmlns:a16="http://schemas.microsoft.com/office/drawing/2014/main" id="{34926AA0-CFD4-FEA7-9B9E-9D6C9D7322D0}"/>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 name="Arc 147">
                  <a:extLst>
                    <a:ext uri="{FF2B5EF4-FFF2-40B4-BE49-F238E27FC236}">
                      <a16:creationId xmlns:a16="http://schemas.microsoft.com/office/drawing/2014/main" id="{9012BE91-7DAF-F486-B5C2-F87FA4A312F5}"/>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Arc 148">
                  <a:extLst>
                    <a:ext uri="{FF2B5EF4-FFF2-40B4-BE49-F238E27FC236}">
                      <a16:creationId xmlns:a16="http://schemas.microsoft.com/office/drawing/2014/main" id="{D0BC6D8B-C357-989B-D3C5-61704529CBA6}"/>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5" name="TextBox 14">
              <a:extLst>
                <a:ext uri="{FF2B5EF4-FFF2-40B4-BE49-F238E27FC236}">
                  <a16:creationId xmlns:a16="http://schemas.microsoft.com/office/drawing/2014/main" id="{EE0E9C8C-0B54-3724-4FE8-9748565DB94D}"/>
                </a:ext>
              </a:extLst>
            </p:cNvPr>
            <p:cNvSpPr txBox="1"/>
            <p:nvPr/>
          </p:nvSpPr>
          <p:spPr>
            <a:xfrm>
              <a:off x="1048497" y="1381758"/>
              <a:ext cx="1069524" cy="584775"/>
            </a:xfrm>
            <a:prstGeom prst="rect">
              <a:avLst/>
            </a:prstGeom>
            <a:noFill/>
          </p:spPr>
          <p:txBody>
            <a:bodyPr wrap="none" rtlCol="0">
              <a:spAutoFit/>
            </a:bodyPr>
            <a:lstStyle/>
            <a:p>
              <a:r>
                <a:rPr lang="en-US" sz="3200" dirty="0"/>
                <a:t>D</a:t>
              </a:r>
              <a:r>
                <a:rPr lang="en-US" sz="3200" baseline="-25000" dirty="0"/>
                <a:t>i </a:t>
              </a:r>
              <a:r>
                <a:rPr lang="en-US" sz="3200" dirty="0"/>
                <a:t>= 1</a:t>
              </a:r>
              <a:endParaRPr lang="en-US" sz="3200" baseline="-25000" dirty="0"/>
            </a:p>
          </p:txBody>
        </p:sp>
        <p:sp>
          <p:nvSpPr>
            <p:cNvPr id="16" name="TextBox 15">
              <a:extLst>
                <a:ext uri="{FF2B5EF4-FFF2-40B4-BE49-F238E27FC236}">
                  <a16:creationId xmlns:a16="http://schemas.microsoft.com/office/drawing/2014/main" id="{C4025392-1622-3223-AB93-BE6A56D368DE}"/>
                </a:ext>
              </a:extLst>
            </p:cNvPr>
            <p:cNvSpPr txBox="1"/>
            <p:nvPr/>
          </p:nvSpPr>
          <p:spPr>
            <a:xfrm>
              <a:off x="793852" y="3943591"/>
              <a:ext cx="1069524" cy="1077218"/>
            </a:xfrm>
            <a:prstGeom prst="rect">
              <a:avLst/>
            </a:prstGeom>
            <a:noFill/>
          </p:spPr>
          <p:txBody>
            <a:bodyPr wrap="none" rtlCol="0">
              <a:spAutoFit/>
            </a:bodyPr>
            <a:lstStyle/>
            <a:p>
              <a:endParaRPr lang="en-US" sz="3200" u="sng" dirty="0"/>
            </a:p>
            <a:p>
              <a:r>
                <a:rPr lang="en-US" sz="3200" dirty="0"/>
                <a:t>D</a:t>
              </a:r>
              <a:r>
                <a:rPr lang="en-US" sz="3200" baseline="-25000" dirty="0"/>
                <a:t>i </a:t>
              </a:r>
              <a:r>
                <a:rPr lang="en-US" sz="3200" dirty="0"/>
                <a:t>= 0</a:t>
              </a:r>
              <a:endParaRPr lang="en-US" sz="3200" baseline="-25000" dirty="0"/>
            </a:p>
          </p:txBody>
        </p:sp>
        <p:sp>
          <p:nvSpPr>
            <p:cNvPr id="17" name="TextBox 16">
              <a:extLst>
                <a:ext uri="{FF2B5EF4-FFF2-40B4-BE49-F238E27FC236}">
                  <a16:creationId xmlns:a16="http://schemas.microsoft.com/office/drawing/2014/main" id="{C5C04574-2C71-AF74-1938-011F4A27DD92}"/>
                </a:ext>
              </a:extLst>
            </p:cNvPr>
            <p:cNvSpPr txBox="1"/>
            <p:nvPr/>
          </p:nvSpPr>
          <p:spPr>
            <a:xfrm>
              <a:off x="4436852" y="2012931"/>
              <a:ext cx="587020" cy="584775"/>
            </a:xfrm>
            <a:prstGeom prst="rect">
              <a:avLst/>
            </a:prstGeom>
            <a:noFill/>
          </p:spPr>
          <p:txBody>
            <a:bodyPr wrap="none" rtlCol="0">
              <a:spAutoFit/>
            </a:bodyPr>
            <a:lstStyle/>
            <a:p>
              <a:r>
                <a:rPr lang="en-US" sz="3200" dirty="0"/>
                <a:t>Y</a:t>
              </a:r>
              <a:r>
                <a:rPr lang="en-US" sz="3200" baseline="-25000" dirty="0"/>
                <a:t>1i</a:t>
              </a:r>
            </a:p>
          </p:txBody>
        </p:sp>
        <p:sp>
          <p:nvSpPr>
            <p:cNvPr id="18" name="TextBox 17">
              <a:extLst>
                <a:ext uri="{FF2B5EF4-FFF2-40B4-BE49-F238E27FC236}">
                  <a16:creationId xmlns:a16="http://schemas.microsoft.com/office/drawing/2014/main" id="{82028AB7-41FF-C32C-EF70-2C463DC42A29}"/>
                </a:ext>
              </a:extLst>
            </p:cNvPr>
            <p:cNvSpPr txBox="1"/>
            <p:nvPr/>
          </p:nvSpPr>
          <p:spPr>
            <a:xfrm>
              <a:off x="4527590" y="4688724"/>
              <a:ext cx="587020" cy="584775"/>
            </a:xfrm>
            <a:prstGeom prst="rect">
              <a:avLst/>
            </a:prstGeom>
            <a:noFill/>
          </p:spPr>
          <p:txBody>
            <a:bodyPr wrap="none" rtlCol="0">
              <a:spAutoFit/>
            </a:bodyPr>
            <a:lstStyle/>
            <a:p>
              <a:r>
                <a:rPr lang="en-US" sz="3200" dirty="0"/>
                <a:t>Y</a:t>
              </a:r>
              <a:r>
                <a:rPr lang="en-US" sz="3200" baseline="-25000" dirty="0"/>
                <a:t>0i</a:t>
              </a:r>
            </a:p>
          </p:txBody>
        </p:sp>
      </p:grpSp>
      <p:sp>
        <p:nvSpPr>
          <p:cNvPr id="85" name="TextBox 84">
            <a:extLst>
              <a:ext uri="{FF2B5EF4-FFF2-40B4-BE49-F238E27FC236}">
                <a16:creationId xmlns:a16="http://schemas.microsoft.com/office/drawing/2014/main" id="{48E5649B-C61D-A5C4-6FBC-EA17D04DC212}"/>
              </a:ext>
            </a:extLst>
          </p:cNvPr>
          <p:cNvSpPr txBox="1"/>
          <p:nvPr/>
        </p:nvSpPr>
        <p:spPr>
          <a:xfrm>
            <a:off x="5743361" y="2673951"/>
            <a:ext cx="6078395" cy="1569660"/>
          </a:xfrm>
          <a:prstGeom prst="rect">
            <a:avLst/>
          </a:prstGeom>
          <a:noFill/>
        </p:spPr>
        <p:txBody>
          <a:bodyPr wrap="none" rtlCol="0">
            <a:spAutoFit/>
          </a:bodyPr>
          <a:lstStyle/>
          <a:p>
            <a:r>
              <a:rPr lang="en-US" sz="3200" dirty="0"/>
              <a:t>ATE = Difference in means +</a:t>
            </a:r>
          </a:p>
          <a:p>
            <a:r>
              <a:rPr lang="en-US" sz="3200" dirty="0"/>
              <a:t>	Selection Bias +</a:t>
            </a:r>
          </a:p>
          <a:p>
            <a:r>
              <a:rPr lang="en-US" sz="3200" dirty="0"/>
              <a:t>	Treatment Heterogeneity Bias</a:t>
            </a:r>
          </a:p>
        </p:txBody>
      </p:sp>
    </p:spTree>
    <p:extLst>
      <p:ext uri="{BB962C8B-B14F-4D97-AF65-F5344CB8AC3E}">
        <p14:creationId xmlns:p14="http://schemas.microsoft.com/office/powerpoint/2010/main" val="4252124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67A75-6DA9-CB2C-A3D3-D5BA9BCF1BEF}"/>
              </a:ext>
            </a:extLst>
          </p:cNvPr>
          <p:cNvSpPr>
            <a:spLocks noGrp="1"/>
          </p:cNvSpPr>
          <p:nvPr>
            <p:ph type="title"/>
          </p:nvPr>
        </p:nvSpPr>
        <p:spPr>
          <a:xfrm>
            <a:off x="274528" y="1852"/>
            <a:ext cx="10515600" cy="1325563"/>
          </a:xfrm>
        </p:spPr>
        <p:txBody>
          <a:bodyPr/>
          <a:lstStyle/>
          <a:p>
            <a:r>
              <a:rPr lang="en-US" dirty="0"/>
              <a:t>Selection Bias: Unequal Representation</a:t>
            </a:r>
          </a:p>
        </p:txBody>
      </p:sp>
      <p:grpSp>
        <p:nvGrpSpPr>
          <p:cNvPr id="164" name="Group 163">
            <a:extLst>
              <a:ext uri="{FF2B5EF4-FFF2-40B4-BE49-F238E27FC236}">
                <a16:creationId xmlns:a16="http://schemas.microsoft.com/office/drawing/2014/main" id="{AA6A49E6-2D21-74D0-4EA2-D04B96C11614}"/>
              </a:ext>
            </a:extLst>
          </p:cNvPr>
          <p:cNvGrpSpPr/>
          <p:nvPr/>
        </p:nvGrpSpPr>
        <p:grpSpPr>
          <a:xfrm>
            <a:off x="379536" y="1676014"/>
            <a:ext cx="3179663" cy="2080053"/>
            <a:chOff x="212942" y="1665229"/>
            <a:chExt cx="5060542" cy="3310475"/>
          </a:xfrm>
        </p:grpSpPr>
        <p:grpSp>
          <p:nvGrpSpPr>
            <p:cNvPr id="43" name="Group 42">
              <a:extLst>
                <a:ext uri="{FF2B5EF4-FFF2-40B4-BE49-F238E27FC236}">
                  <a16:creationId xmlns:a16="http://schemas.microsoft.com/office/drawing/2014/main" id="{D40C2B12-0A0D-7652-8D7D-418E7742FFCA}"/>
                </a:ext>
              </a:extLst>
            </p:cNvPr>
            <p:cNvGrpSpPr/>
            <p:nvPr/>
          </p:nvGrpSpPr>
          <p:grpSpPr>
            <a:xfrm>
              <a:off x="212942" y="1690688"/>
              <a:ext cx="2335259" cy="1528501"/>
              <a:chOff x="212942" y="1690688"/>
              <a:chExt cx="2335259" cy="1528501"/>
            </a:xfrm>
          </p:grpSpPr>
          <p:sp>
            <p:nvSpPr>
              <p:cNvPr id="42" name="Rectangle 41">
                <a:extLst>
                  <a:ext uri="{FF2B5EF4-FFF2-40B4-BE49-F238E27FC236}">
                    <a16:creationId xmlns:a16="http://schemas.microsoft.com/office/drawing/2014/main" id="{020D0FD6-7756-D596-4F0F-E60ACFD9E411}"/>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4" name="Group 3">
                <a:extLst>
                  <a:ext uri="{FF2B5EF4-FFF2-40B4-BE49-F238E27FC236}">
                    <a16:creationId xmlns:a16="http://schemas.microsoft.com/office/drawing/2014/main" id="{A54788BB-1251-939E-B4B6-99A0CD9D26B6}"/>
                  </a:ext>
                </a:extLst>
              </p:cNvPr>
              <p:cNvGrpSpPr/>
              <p:nvPr/>
            </p:nvGrpSpPr>
            <p:grpSpPr>
              <a:xfrm>
                <a:off x="375782" y="1844443"/>
                <a:ext cx="2172419" cy="1266165"/>
                <a:chOff x="927024" y="3154681"/>
                <a:chExt cx="2524836" cy="1471566"/>
              </a:xfrm>
            </p:grpSpPr>
            <p:sp>
              <p:nvSpPr>
                <p:cNvPr id="5" name="AutoShape 32">
                  <a:extLst>
                    <a:ext uri="{FF2B5EF4-FFF2-40B4-BE49-F238E27FC236}">
                      <a16:creationId xmlns:a16="http://schemas.microsoft.com/office/drawing/2014/main" id="{E2960D61-0DE6-0AEB-5485-64E372498525}"/>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6" name="AutoShape 33">
                  <a:extLst>
                    <a:ext uri="{FF2B5EF4-FFF2-40B4-BE49-F238E27FC236}">
                      <a16:creationId xmlns:a16="http://schemas.microsoft.com/office/drawing/2014/main" id="{15FF450D-A0B6-5505-3D1F-A10787C53B2F}"/>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7" name="Group 141">
                  <a:extLst>
                    <a:ext uri="{FF2B5EF4-FFF2-40B4-BE49-F238E27FC236}">
                      <a16:creationId xmlns:a16="http://schemas.microsoft.com/office/drawing/2014/main" id="{D0D2FE7C-88C4-906A-E799-4C67D1BBD38D}"/>
                    </a:ext>
                  </a:extLst>
                </p:cNvPr>
                <p:cNvGrpSpPr>
                  <a:grpSpLocks/>
                </p:cNvGrpSpPr>
                <p:nvPr/>
              </p:nvGrpSpPr>
              <p:grpSpPr bwMode="auto">
                <a:xfrm>
                  <a:off x="927024" y="3154681"/>
                  <a:ext cx="1012360" cy="823487"/>
                  <a:chOff x="2304" y="1104"/>
                  <a:chExt cx="536" cy="436"/>
                </a:xfrm>
              </p:grpSpPr>
              <p:sp>
                <p:nvSpPr>
                  <p:cNvPr id="15" name="AutoShape 133">
                    <a:extLst>
                      <a:ext uri="{FF2B5EF4-FFF2-40B4-BE49-F238E27FC236}">
                        <a16:creationId xmlns:a16="http://schemas.microsoft.com/office/drawing/2014/main" id="{F2C89A75-7F9B-AB2D-D3B6-B66CA43D0525}"/>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6" name="Group 105">
                    <a:extLst>
                      <a:ext uri="{FF2B5EF4-FFF2-40B4-BE49-F238E27FC236}">
                        <a16:creationId xmlns:a16="http://schemas.microsoft.com/office/drawing/2014/main" id="{8C378788-D1FD-BEDA-81C9-D5C4F7E16B96}"/>
                      </a:ext>
                    </a:extLst>
                  </p:cNvPr>
                  <p:cNvGrpSpPr>
                    <a:grpSpLocks/>
                  </p:cNvGrpSpPr>
                  <p:nvPr/>
                </p:nvGrpSpPr>
                <p:grpSpPr bwMode="auto">
                  <a:xfrm>
                    <a:off x="2488" y="1104"/>
                    <a:ext cx="48" cy="144"/>
                    <a:chOff x="1200" y="912"/>
                    <a:chExt cx="48" cy="144"/>
                  </a:xfrm>
                </p:grpSpPr>
                <p:sp>
                  <p:nvSpPr>
                    <p:cNvPr id="40" name="Oval 106">
                      <a:extLst>
                        <a:ext uri="{FF2B5EF4-FFF2-40B4-BE49-F238E27FC236}">
                          <a16:creationId xmlns:a16="http://schemas.microsoft.com/office/drawing/2014/main" id="{6DE4FEC2-C5EF-427E-C999-6AEDD0BFBF6A}"/>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1" name="Oval 107">
                      <a:extLst>
                        <a:ext uri="{FF2B5EF4-FFF2-40B4-BE49-F238E27FC236}">
                          <a16:creationId xmlns:a16="http://schemas.microsoft.com/office/drawing/2014/main" id="{06A934F0-853B-AF64-BA16-AB5254B66693}"/>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7" name="Group 108">
                    <a:extLst>
                      <a:ext uri="{FF2B5EF4-FFF2-40B4-BE49-F238E27FC236}">
                        <a16:creationId xmlns:a16="http://schemas.microsoft.com/office/drawing/2014/main" id="{8350A5FA-23DE-A25D-4EFA-191707DFD6F5}"/>
                      </a:ext>
                    </a:extLst>
                  </p:cNvPr>
                  <p:cNvGrpSpPr>
                    <a:grpSpLocks/>
                  </p:cNvGrpSpPr>
                  <p:nvPr/>
                </p:nvGrpSpPr>
                <p:grpSpPr bwMode="auto">
                  <a:xfrm>
                    <a:off x="2632" y="1104"/>
                    <a:ext cx="48" cy="144"/>
                    <a:chOff x="1200" y="912"/>
                    <a:chExt cx="48" cy="144"/>
                  </a:xfrm>
                </p:grpSpPr>
                <p:sp>
                  <p:nvSpPr>
                    <p:cNvPr id="38" name="Oval 109">
                      <a:extLst>
                        <a:ext uri="{FF2B5EF4-FFF2-40B4-BE49-F238E27FC236}">
                          <a16:creationId xmlns:a16="http://schemas.microsoft.com/office/drawing/2014/main" id="{DFFA5A4F-B604-9F5A-7B02-36BF50A46A29}"/>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9" name="Oval 110">
                      <a:extLst>
                        <a:ext uri="{FF2B5EF4-FFF2-40B4-BE49-F238E27FC236}">
                          <a16:creationId xmlns:a16="http://schemas.microsoft.com/office/drawing/2014/main" id="{71C7F8FB-D34A-93FA-9900-C5C36082AE84}"/>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8" name="Group 111">
                    <a:extLst>
                      <a:ext uri="{FF2B5EF4-FFF2-40B4-BE49-F238E27FC236}">
                        <a16:creationId xmlns:a16="http://schemas.microsoft.com/office/drawing/2014/main" id="{A9FE9C11-E4AC-43BB-577A-50D403045C89}"/>
                      </a:ext>
                    </a:extLst>
                  </p:cNvPr>
                  <p:cNvGrpSpPr>
                    <a:grpSpLocks/>
                  </p:cNvGrpSpPr>
                  <p:nvPr/>
                </p:nvGrpSpPr>
                <p:grpSpPr bwMode="auto">
                  <a:xfrm>
                    <a:off x="2688" y="1212"/>
                    <a:ext cx="152" cy="132"/>
                    <a:chOff x="672" y="1020"/>
                    <a:chExt cx="152" cy="132"/>
                  </a:xfrm>
                </p:grpSpPr>
                <p:sp>
                  <p:nvSpPr>
                    <p:cNvPr id="33" name="Line 112">
                      <a:extLst>
                        <a:ext uri="{FF2B5EF4-FFF2-40B4-BE49-F238E27FC236}">
                          <a16:creationId xmlns:a16="http://schemas.microsoft.com/office/drawing/2014/main" id="{8C587DC7-E19E-65EB-62A9-F7634B8C84D3}"/>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4" name="Line 113">
                      <a:extLst>
                        <a:ext uri="{FF2B5EF4-FFF2-40B4-BE49-F238E27FC236}">
                          <a16:creationId xmlns:a16="http://schemas.microsoft.com/office/drawing/2014/main" id="{2B418EA6-5988-848A-8FD5-ED495E1C61ED}"/>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5" name="Group 114">
                      <a:extLst>
                        <a:ext uri="{FF2B5EF4-FFF2-40B4-BE49-F238E27FC236}">
                          <a16:creationId xmlns:a16="http://schemas.microsoft.com/office/drawing/2014/main" id="{58720B6E-BE78-3F65-1967-CDCD6193AA58}"/>
                        </a:ext>
                      </a:extLst>
                    </p:cNvPr>
                    <p:cNvGrpSpPr>
                      <a:grpSpLocks/>
                    </p:cNvGrpSpPr>
                    <p:nvPr/>
                  </p:nvGrpSpPr>
                  <p:grpSpPr bwMode="auto">
                    <a:xfrm>
                      <a:off x="680" y="1020"/>
                      <a:ext cx="144" cy="96"/>
                      <a:chOff x="680" y="1020"/>
                      <a:chExt cx="144" cy="96"/>
                    </a:xfrm>
                  </p:grpSpPr>
                  <p:sp>
                    <p:nvSpPr>
                      <p:cNvPr id="36" name="Line 115">
                        <a:extLst>
                          <a:ext uri="{FF2B5EF4-FFF2-40B4-BE49-F238E27FC236}">
                            <a16:creationId xmlns:a16="http://schemas.microsoft.com/office/drawing/2014/main" id="{8D8504DA-5C93-B3D3-4E41-2E5E8A0E8B17}"/>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7" name="Line 116">
                        <a:extLst>
                          <a:ext uri="{FF2B5EF4-FFF2-40B4-BE49-F238E27FC236}">
                            <a16:creationId xmlns:a16="http://schemas.microsoft.com/office/drawing/2014/main" id="{293DAD01-7669-B137-EE55-DE3B13107803}"/>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9" name="Group 121">
                    <a:extLst>
                      <a:ext uri="{FF2B5EF4-FFF2-40B4-BE49-F238E27FC236}">
                        <a16:creationId xmlns:a16="http://schemas.microsoft.com/office/drawing/2014/main" id="{69BD94AC-CABD-0578-75C2-BCB5B7BAB96F}"/>
                      </a:ext>
                    </a:extLst>
                  </p:cNvPr>
                  <p:cNvGrpSpPr>
                    <a:grpSpLocks/>
                  </p:cNvGrpSpPr>
                  <p:nvPr/>
                </p:nvGrpSpPr>
                <p:grpSpPr bwMode="auto">
                  <a:xfrm flipH="1">
                    <a:off x="2304" y="1212"/>
                    <a:ext cx="152" cy="132"/>
                    <a:chOff x="672" y="1020"/>
                    <a:chExt cx="152" cy="132"/>
                  </a:xfrm>
                </p:grpSpPr>
                <p:sp>
                  <p:nvSpPr>
                    <p:cNvPr id="28" name="Line 122">
                      <a:extLst>
                        <a:ext uri="{FF2B5EF4-FFF2-40B4-BE49-F238E27FC236}">
                          <a16:creationId xmlns:a16="http://schemas.microsoft.com/office/drawing/2014/main" id="{1773674D-38FE-ADC0-AF88-7519AE41681C}"/>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9" name="Line 123">
                      <a:extLst>
                        <a:ext uri="{FF2B5EF4-FFF2-40B4-BE49-F238E27FC236}">
                          <a16:creationId xmlns:a16="http://schemas.microsoft.com/office/drawing/2014/main" id="{6C66E66C-30A0-E478-E1CF-DEF99F0B30E4}"/>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0" name="Group 124">
                      <a:extLst>
                        <a:ext uri="{FF2B5EF4-FFF2-40B4-BE49-F238E27FC236}">
                          <a16:creationId xmlns:a16="http://schemas.microsoft.com/office/drawing/2014/main" id="{29011F3E-FC6B-FC15-9DC3-B700DBC51D49}"/>
                        </a:ext>
                      </a:extLst>
                    </p:cNvPr>
                    <p:cNvGrpSpPr>
                      <a:grpSpLocks/>
                    </p:cNvGrpSpPr>
                    <p:nvPr/>
                  </p:nvGrpSpPr>
                  <p:grpSpPr bwMode="auto">
                    <a:xfrm>
                      <a:off x="680" y="1020"/>
                      <a:ext cx="144" cy="96"/>
                      <a:chOff x="680" y="1020"/>
                      <a:chExt cx="144" cy="96"/>
                    </a:xfrm>
                  </p:grpSpPr>
                  <p:sp>
                    <p:nvSpPr>
                      <p:cNvPr id="31" name="Line 125">
                        <a:extLst>
                          <a:ext uri="{FF2B5EF4-FFF2-40B4-BE49-F238E27FC236}">
                            <a16:creationId xmlns:a16="http://schemas.microsoft.com/office/drawing/2014/main" id="{D43A7560-535C-32C3-C9D5-664ECEBB3110}"/>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2" name="Line 126">
                        <a:extLst>
                          <a:ext uri="{FF2B5EF4-FFF2-40B4-BE49-F238E27FC236}">
                            <a16:creationId xmlns:a16="http://schemas.microsoft.com/office/drawing/2014/main" id="{7E507987-DC4C-66BE-ABCE-161582F0C636}"/>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20" name="Group 136">
                    <a:extLst>
                      <a:ext uri="{FF2B5EF4-FFF2-40B4-BE49-F238E27FC236}">
                        <a16:creationId xmlns:a16="http://schemas.microsoft.com/office/drawing/2014/main" id="{95AE8D9E-0095-A416-8CAF-D38D1A7F047F}"/>
                      </a:ext>
                    </a:extLst>
                  </p:cNvPr>
                  <p:cNvGrpSpPr>
                    <a:grpSpLocks/>
                  </p:cNvGrpSpPr>
                  <p:nvPr/>
                </p:nvGrpSpPr>
                <p:grpSpPr bwMode="auto">
                  <a:xfrm>
                    <a:off x="2400" y="1300"/>
                    <a:ext cx="96" cy="240"/>
                    <a:chOff x="2400" y="1296"/>
                    <a:chExt cx="96" cy="240"/>
                  </a:xfrm>
                </p:grpSpPr>
                <p:sp>
                  <p:nvSpPr>
                    <p:cNvPr id="25" name="Line 117">
                      <a:extLst>
                        <a:ext uri="{FF2B5EF4-FFF2-40B4-BE49-F238E27FC236}">
                          <a16:creationId xmlns:a16="http://schemas.microsoft.com/office/drawing/2014/main" id="{1A79380C-2199-DF38-04CF-D91609121E09}"/>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6" name="Line 134">
                      <a:extLst>
                        <a:ext uri="{FF2B5EF4-FFF2-40B4-BE49-F238E27FC236}">
                          <a16:creationId xmlns:a16="http://schemas.microsoft.com/office/drawing/2014/main" id="{3CBD4BB5-83A1-250C-8C21-C5084D9AF327}"/>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7" name="Line 135">
                      <a:extLst>
                        <a:ext uri="{FF2B5EF4-FFF2-40B4-BE49-F238E27FC236}">
                          <a16:creationId xmlns:a16="http://schemas.microsoft.com/office/drawing/2014/main" id="{EBA5BE4D-39FD-6894-0A45-EE7DF328CC3C}"/>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21" name="Group 137">
                    <a:extLst>
                      <a:ext uri="{FF2B5EF4-FFF2-40B4-BE49-F238E27FC236}">
                        <a16:creationId xmlns:a16="http://schemas.microsoft.com/office/drawing/2014/main" id="{1D38235D-463A-BB8A-AC6B-EE21419315FC}"/>
                      </a:ext>
                    </a:extLst>
                  </p:cNvPr>
                  <p:cNvGrpSpPr>
                    <a:grpSpLocks/>
                  </p:cNvGrpSpPr>
                  <p:nvPr/>
                </p:nvGrpSpPr>
                <p:grpSpPr bwMode="auto">
                  <a:xfrm flipH="1">
                    <a:off x="2640" y="1296"/>
                    <a:ext cx="96" cy="240"/>
                    <a:chOff x="2400" y="1296"/>
                    <a:chExt cx="96" cy="240"/>
                  </a:xfrm>
                </p:grpSpPr>
                <p:sp>
                  <p:nvSpPr>
                    <p:cNvPr id="22" name="Line 138">
                      <a:extLst>
                        <a:ext uri="{FF2B5EF4-FFF2-40B4-BE49-F238E27FC236}">
                          <a16:creationId xmlns:a16="http://schemas.microsoft.com/office/drawing/2014/main" id="{D942426D-F7F9-5F07-9E3D-38980FC9FDDC}"/>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3" name="Line 139">
                      <a:extLst>
                        <a:ext uri="{FF2B5EF4-FFF2-40B4-BE49-F238E27FC236}">
                          <a16:creationId xmlns:a16="http://schemas.microsoft.com/office/drawing/2014/main" id="{20676439-4869-2F9C-FDA9-1E38680EC6BD}"/>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4" name="Line 140">
                      <a:extLst>
                        <a:ext uri="{FF2B5EF4-FFF2-40B4-BE49-F238E27FC236}">
                          <a16:creationId xmlns:a16="http://schemas.microsoft.com/office/drawing/2014/main" id="{439C3698-CA11-1978-67D6-CBE7A24AEAD0}"/>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8" name="Group 142">
                  <a:extLst>
                    <a:ext uri="{FF2B5EF4-FFF2-40B4-BE49-F238E27FC236}">
                      <a16:creationId xmlns:a16="http://schemas.microsoft.com/office/drawing/2014/main" id="{D94C65CC-5A5B-B84A-DCDA-790557902F65}"/>
                    </a:ext>
                  </a:extLst>
                </p:cNvPr>
                <p:cNvGrpSpPr>
                  <a:grpSpLocks/>
                </p:cNvGrpSpPr>
                <p:nvPr/>
              </p:nvGrpSpPr>
              <p:grpSpPr bwMode="auto">
                <a:xfrm>
                  <a:off x="2543901" y="3307668"/>
                  <a:ext cx="362636" cy="345638"/>
                  <a:chOff x="1776" y="2256"/>
                  <a:chExt cx="288" cy="279"/>
                </a:xfrm>
              </p:grpSpPr>
              <p:grpSp>
                <p:nvGrpSpPr>
                  <p:cNvPr id="9" name="Group 143">
                    <a:extLst>
                      <a:ext uri="{FF2B5EF4-FFF2-40B4-BE49-F238E27FC236}">
                        <a16:creationId xmlns:a16="http://schemas.microsoft.com/office/drawing/2014/main" id="{562F8455-75B2-16E0-0F4D-EB0D1F4FD189}"/>
                      </a:ext>
                    </a:extLst>
                  </p:cNvPr>
                  <p:cNvGrpSpPr>
                    <a:grpSpLocks/>
                  </p:cNvGrpSpPr>
                  <p:nvPr/>
                </p:nvGrpSpPr>
                <p:grpSpPr bwMode="auto">
                  <a:xfrm>
                    <a:off x="1824" y="2256"/>
                    <a:ext cx="240" cy="279"/>
                    <a:chOff x="1392" y="3408"/>
                    <a:chExt cx="240" cy="279"/>
                  </a:xfrm>
                </p:grpSpPr>
                <p:sp>
                  <p:nvSpPr>
                    <p:cNvPr id="12" name="Line 144">
                      <a:extLst>
                        <a:ext uri="{FF2B5EF4-FFF2-40B4-BE49-F238E27FC236}">
                          <a16:creationId xmlns:a16="http://schemas.microsoft.com/office/drawing/2014/main" id="{1FFCFB51-0A10-B3C9-6A85-7620BD17900F}"/>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3" name="Arc 145">
                      <a:extLst>
                        <a:ext uri="{FF2B5EF4-FFF2-40B4-BE49-F238E27FC236}">
                          <a16:creationId xmlns:a16="http://schemas.microsoft.com/office/drawing/2014/main" id="{BA93B0BF-8821-D8C3-3613-B7C8383B4F77}"/>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 name="Line 146">
                      <a:extLst>
                        <a:ext uri="{FF2B5EF4-FFF2-40B4-BE49-F238E27FC236}">
                          <a16:creationId xmlns:a16="http://schemas.microsoft.com/office/drawing/2014/main" id="{E5DBD283-3876-022C-8609-EB6A23FDA208}"/>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10" name="Arc 147">
                    <a:extLst>
                      <a:ext uri="{FF2B5EF4-FFF2-40B4-BE49-F238E27FC236}">
                        <a16:creationId xmlns:a16="http://schemas.microsoft.com/office/drawing/2014/main" id="{3AB9AE91-F53B-94C0-17DE-68A7B2B41A71}"/>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 name="Arc 148">
                    <a:extLst>
                      <a:ext uri="{FF2B5EF4-FFF2-40B4-BE49-F238E27FC236}">
                        <a16:creationId xmlns:a16="http://schemas.microsoft.com/office/drawing/2014/main" id="{434BF21F-7CD7-6213-8BA5-AF3CCD8A2E9A}"/>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nvGrpSpPr>
            <p:cNvPr id="44" name="Group 43">
              <a:extLst>
                <a:ext uri="{FF2B5EF4-FFF2-40B4-BE49-F238E27FC236}">
                  <a16:creationId xmlns:a16="http://schemas.microsoft.com/office/drawing/2014/main" id="{AB940B49-5F81-DBE4-66A6-B756C4A7A72B}"/>
                </a:ext>
              </a:extLst>
            </p:cNvPr>
            <p:cNvGrpSpPr/>
            <p:nvPr/>
          </p:nvGrpSpPr>
          <p:grpSpPr>
            <a:xfrm>
              <a:off x="2938225" y="1665229"/>
              <a:ext cx="2335259" cy="1528501"/>
              <a:chOff x="212942" y="1690688"/>
              <a:chExt cx="2335259" cy="1528501"/>
            </a:xfrm>
          </p:grpSpPr>
          <p:sp>
            <p:nvSpPr>
              <p:cNvPr id="45" name="Rectangle 44">
                <a:extLst>
                  <a:ext uri="{FF2B5EF4-FFF2-40B4-BE49-F238E27FC236}">
                    <a16:creationId xmlns:a16="http://schemas.microsoft.com/office/drawing/2014/main" id="{9027BC91-5A2B-2CB4-B425-4A3328FC798C}"/>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46" name="Group 45">
                <a:extLst>
                  <a:ext uri="{FF2B5EF4-FFF2-40B4-BE49-F238E27FC236}">
                    <a16:creationId xmlns:a16="http://schemas.microsoft.com/office/drawing/2014/main" id="{65B2F9F3-96D8-1379-BF47-07DE836D4366}"/>
                  </a:ext>
                </a:extLst>
              </p:cNvPr>
              <p:cNvGrpSpPr/>
              <p:nvPr/>
            </p:nvGrpSpPr>
            <p:grpSpPr>
              <a:xfrm>
                <a:off x="375782" y="1844443"/>
                <a:ext cx="2172419" cy="1266165"/>
                <a:chOff x="927024" y="3154681"/>
                <a:chExt cx="2524836" cy="1471566"/>
              </a:xfrm>
            </p:grpSpPr>
            <p:sp>
              <p:nvSpPr>
                <p:cNvPr id="47" name="AutoShape 32">
                  <a:extLst>
                    <a:ext uri="{FF2B5EF4-FFF2-40B4-BE49-F238E27FC236}">
                      <a16:creationId xmlns:a16="http://schemas.microsoft.com/office/drawing/2014/main" id="{FE1A7929-A603-0A6A-DDE2-667BE4A0FC32}"/>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8" name="AutoShape 33">
                  <a:extLst>
                    <a:ext uri="{FF2B5EF4-FFF2-40B4-BE49-F238E27FC236}">
                      <a16:creationId xmlns:a16="http://schemas.microsoft.com/office/drawing/2014/main" id="{FC7C07C0-6F1D-D2AA-0437-C32776798CF2}"/>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49" name="Group 141">
                  <a:extLst>
                    <a:ext uri="{FF2B5EF4-FFF2-40B4-BE49-F238E27FC236}">
                      <a16:creationId xmlns:a16="http://schemas.microsoft.com/office/drawing/2014/main" id="{9A6F955A-3A65-BC0E-4C1C-4DD2472C0F72}"/>
                    </a:ext>
                  </a:extLst>
                </p:cNvPr>
                <p:cNvGrpSpPr>
                  <a:grpSpLocks/>
                </p:cNvGrpSpPr>
                <p:nvPr/>
              </p:nvGrpSpPr>
              <p:grpSpPr bwMode="auto">
                <a:xfrm>
                  <a:off x="927024" y="3154681"/>
                  <a:ext cx="1012360" cy="823487"/>
                  <a:chOff x="2304" y="1104"/>
                  <a:chExt cx="536" cy="436"/>
                </a:xfrm>
              </p:grpSpPr>
              <p:sp>
                <p:nvSpPr>
                  <p:cNvPr id="57" name="AutoShape 133">
                    <a:extLst>
                      <a:ext uri="{FF2B5EF4-FFF2-40B4-BE49-F238E27FC236}">
                        <a16:creationId xmlns:a16="http://schemas.microsoft.com/office/drawing/2014/main" id="{6FAF69E2-1504-2A41-4056-360DF405EC1C}"/>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58" name="Group 105">
                    <a:extLst>
                      <a:ext uri="{FF2B5EF4-FFF2-40B4-BE49-F238E27FC236}">
                        <a16:creationId xmlns:a16="http://schemas.microsoft.com/office/drawing/2014/main" id="{DBB14457-1833-84ED-0828-96D9F2094F7D}"/>
                      </a:ext>
                    </a:extLst>
                  </p:cNvPr>
                  <p:cNvGrpSpPr>
                    <a:grpSpLocks/>
                  </p:cNvGrpSpPr>
                  <p:nvPr/>
                </p:nvGrpSpPr>
                <p:grpSpPr bwMode="auto">
                  <a:xfrm>
                    <a:off x="2488" y="1104"/>
                    <a:ext cx="48" cy="144"/>
                    <a:chOff x="1200" y="912"/>
                    <a:chExt cx="48" cy="144"/>
                  </a:xfrm>
                </p:grpSpPr>
                <p:sp>
                  <p:nvSpPr>
                    <p:cNvPr id="82" name="Oval 106">
                      <a:extLst>
                        <a:ext uri="{FF2B5EF4-FFF2-40B4-BE49-F238E27FC236}">
                          <a16:creationId xmlns:a16="http://schemas.microsoft.com/office/drawing/2014/main" id="{1F2C5C5F-7F63-8E22-BDCC-D8E6D9EA6A16}"/>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83" name="Oval 107">
                      <a:extLst>
                        <a:ext uri="{FF2B5EF4-FFF2-40B4-BE49-F238E27FC236}">
                          <a16:creationId xmlns:a16="http://schemas.microsoft.com/office/drawing/2014/main" id="{98FDC98F-BBD3-114F-7ECD-7703F4A60877}"/>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59" name="Group 108">
                    <a:extLst>
                      <a:ext uri="{FF2B5EF4-FFF2-40B4-BE49-F238E27FC236}">
                        <a16:creationId xmlns:a16="http://schemas.microsoft.com/office/drawing/2014/main" id="{48C17091-2072-C749-B167-EFED2D60EE46}"/>
                      </a:ext>
                    </a:extLst>
                  </p:cNvPr>
                  <p:cNvGrpSpPr>
                    <a:grpSpLocks/>
                  </p:cNvGrpSpPr>
                  <p:nvPr/>
                </p:nvGrpSpPr>
                <p:grpSpPr bwMode="auto">
                  <a:xfrm>
                    <a:off x="2632" y="1104"/>
                    <a:ext cx="48" cy="144"/>
                    <a:chOff x="1200" y="912"/>
                    <a:chExt cx="48" cy="144"/>
                  </a:xfrm>
                </p:grpSpPr>
                <p:sp>
                  <p:nvSpPr>
                    <p:cNvPr id="80" name="Oval 109">
                      <a:extLst>
                        <a:ext uri="{FF2B5EF4-FFF2-40B4-BE49-F238E27FC236}">
                          <a16:creationId xmlns:a16="http://schemas.microsoft.com/office/drawing/2014/main" id="{80F82E4A-7D63-C44D-6ADC-B01CC22AFB9A}"/>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81" name="Oval 110">
                      <a:extLst>
                        <a:ext uri="{FF2B5EF4-FFF2-40B4-BE49-F238E27FC236}">
                          <a16:creationId xmlns:a16="http://schemas.microsoft.com/office/drawing/2014/main" id="{009759DE-9EB1-5B09-E9E5-B969E16B72A4}"/>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60" name="Group 111">
                    <a:extLst>
                      <a:ext uri="{FF2B5EF4-FFF2-40B4-BE49-F238E27FC236}">
                        <a16:creationId xmlns:a16="http://schemas.microsoft.com/office/drawing/2014/main" id="{76F1F142-909F-5238-3EE1-9E9F200E1AB6}"/>
                      </a:ext>
                    </a:extLst>
                  </p:cNvPr>
                  <p:cNvGrpSpPr>
                    <a:grpSpLocks/>
                  </p:cNvGrpSpPr>
                  <p:nvPr/>
                </p:nvGrpSpPr>
                <p:grpSpPr bwMode="auto">
                  <a:xfrm>
                    <a:off x="2688" y="1212"/>
                    <a:ext cx="152" cy="132"/>
                    <a:chOff x="672" y="1020"/>
                    <a:chExt cx="152" cy="132"/>
                  </a:xfrm>
                </p:grpSpPr>
                <p:sp>
                  <p:nvSpPr>
                    <p:cNvPr id="75" name="Line 112">
                      <a:extLst>
                        <a:ext uri="{FF2B5EF4-FFF2-40B4-BE49-F238E27FC236}">
                          <a16:creationId xmlns:a16="http://schemas.microsoft.com/office/drawing/2014/main" id="{E226D604-F8FA-FC15-8EF4-2C72876B8F8B}"/>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76" name="Line 113">
                      <a:extLst>
                        <a:ext uri="{FF2B5EF4-FFF2-40B4-BE49-F238E27FC236}">
                          <a16:creationId xmlns:a16="http://schemas.microsoft.com/office/drawing/2014/main" id="{9A18BDD4-2EFC-14F5-EF4D-C717E506689D}"/>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77" name="Group 114">
                      <a:extLst>
                        <a:ext uri="{FF2B5EF4-FFF2-40B4-BE49-F238E27FC236}">
                          <a16:creationId xmlns:a16="http://schemas.microsoft.com/office/drawing/2014/main" id="{77F2716D-BA01-79D3-F808-57D3BBBA0487}"/>
                        </a:ext>
                      </a:extLst>
                    </p:cNvPr>
                    <p:cNvGrpSpPr>
                      <a:grpSpLocks/>
                    </p:cNvGrpSpPr>
                    <p:nvPr/>
                  </p:nvGrpSpPr>
                  <p:grpSpPr bwMode="auto">
                    <a:xfrm>
                      <a:off x="680" y="1020"/>
                      <a:ext cx="144" cy="96"/>
                      <a:chOff x="680" y="1020"/>
                      <a:chExt cx="144" cy="96"/>
                    </a:xfrm>
                  </p:grpSpPr>
                  <p:sp>
                    <p:nvSpPr>
                      <p:cNvPr id="78" name="Line 115">
                        <a:extLst>
                          <a:ext uri="{FF2B5EF4-FFF2-40B4-BE49-F238E27FC236}">
                            <a16:creationId xmlns:a16="http://schemas.microsoft.com/office/drawing/2014/main" id="{80A83B31-4D1B-B675-90B4-A6A7AFEBB833}"/>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79" name="Line 116">
                        <a:extLst>
                          <a:ext uri="{FF2B5EF4-FFF2-40B4-BE49-F238E27FC236}">
                            <a16:creationId xmlns:a16="http://schemas.microsoft.com/office/drawing/2014/main" id="{F6972A1C-02A3-173E-DEAA-FF2212685456}"/>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61" name="Group 121">
                    <a:extLst>
                      <a:ext uri="{FF2B5EF4-FFF2-40B4-BE49-F238E27FC236}">
                        <a16:creationId xmlns:a16="http://schemas.microsoft.com/office/drawing/2014/main" id="{5EC8F398-2F5F-EE3C-3CE4-C424EAAE6950}"/>
                      </a:ext>
                    </a:extLst>
                  </p:cNvPr>
                  <p:cNvGrpSpPr>
                    <a:grpSpLocks/>
                  </p:cNvGrpSpPr>
                  <p:nvPr/>
                </p:nvGrpSpPr>
                <p:grpSpPr bwMode="auto">
                  <a:xfrm flipH="1">
                    <a:off x="2304" y="1212"/>
                    <a:ext cx="152" cy="132"/>
                    <a:chOff x="672" y="1020"/>
                    <a:chExt cx="152" cy="132"/>
                  </a:xfrm>
                </p:grpSpPr>
                <p:sp>
                  <p:nvSpPr>
                    <p:cNvPr id="70" name="Line 122">
                      <a:extLst>
                        <a:ext uri="{FF2B5EF4-FFF2-40B4-BE49-F238E27FC236}">
                          <a16:creationId xmlns:a16="http://schemas.microsoft.com/office/drawing/2014/main" id="{BECD85FC-3EAC-C8C6-F7A7-8F81392A72F0}"/>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71" name="Line 123">
                      <a:extLst>
                        <a:ext uri="{FF2B5EF4-FFF2-40B4-BE49-F238E27FC236}">
                          <a16:creationId xmlns:a16="http://schemas.microsoft.com/office/drawing/2014/main" id="{EF303AAA-5C58-6C05-4AB4-DF7D522A54B9}"/>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72" name="Group 124">
                      <a:extLst>
                        <a:ext uri="{FF2B5EF4-FFF2-40B4-BE49-F238E27FC236}">
                          <a16:creationId xmlns:a16="http://schemas.microsoft.com/office/drawing/2014/main" id="{6D4F3F5C-2463-10FA-6711-D57DEE973D29}"/>
                        </a:ext>
                      </a:extLst>
                    </p:cNvPr>
                    <p:cNvGrpSpPr>
                      <a:grpSpLocks/>
                    </p:cNvGrpSpPr>
                    <p:nvPr/>
                  </p:nvGrpSpPr>
                  <p:grpSpPr bwMode="auto">
                    <a:xfrm>
                      <a:off x="680" y="1020"/>
                      <a:ext cx="144" cy="96"/>
                      <a:chOff x="680" y="1020"/>
                      <a:chExt cx="144" cy="96"/>
                    </a:xfrm>
                  </p:grpSpPr>
                  <p:sp>
                    <p:nvSpPr>
                      <p:cNvPr id="73" name="Line 125">
                        <a:extLst>
                          <a:ext uri="{FF2B5EF4-FFF2-40B4-BE49-F238E27FC236}">
                            <a16:creationId xmlns:a16="http://schemas.microsoft.com/office/drawing/2014/main" id="{A54E254E-7F3F-58A3-0001-087DD2B68C0E}"/>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74" name="Line 126">
                        <a:extLst>
                          <a:ext uri="{FF2B5EF4-FFF2-40B4-BE49-F238E27FC236}">
                            <a16:creationId xmlns:a16="http://schemas.microsoft.com/office/drawing/2014/main" id="{2143B8F1-F795-86CA-281E-A08F2B366EBD}"/>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62" name="Group 136">
                    <a:extLst>
                      <a:ext uri="{FF2B5EF4-FFF2-40B4-BE49-F238E27FC236}">
                        <a16:creationId xmlns:a16="http://schemas.microsoft.com/office/drawing/2014/main" id="{C56EC0BA-9060-A8E6-3979-9946FA66868F}"/>
                      </a:ext>
                    </a:extLst>
                  </p:cNvPr>
                  <p:cNvGrpSpPr>
                    <a:grpSpLocks/>
                  </p:cNvGrpSpPr>
                  <p:nvPr/>
                </p:nvGrpSpPr>
                <p:grpSpPr bwMode="auto">
                  <a:xfrm>
                    <a:off x="2400" y="1300"/>
                    <a:ext cx="96" cy="240"/>
                    <a:chOff x="2400" y="1296"/>
                    <a:chExt cx="96" cy="240"/>
                  </a:xfrm>
                </p:grpSpPr>
                <p:sp>
                  <p:nvSpPr>
                    <p:cNvPr id="67" name="Line 117">
                      <a:extLst>
                        <a:ext uri="{FF2B5EF4-FFF2-40B4-BE49-F238E27FC236}">
                          <a16:creationId xmlns:a16="http://schemas.microsoft.com/office/drawing/2014/main" id="{1C0F3250-F30A-098E-10BD-61BFE4A8AF9A}"/>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68" name="Line 134">
                      <a:extLst>
                        <a:ext uri="{FF2B5EF4-FFF2-40B4-BE49-F238E27FC236}">
                          <a16:creationId xmlns:a16="http://schemas.microsoft.com/office/drawing/2014/main" id="{74515B51-71DC-B359-7C25-FFA3B500E6D2}"/>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69" name="Line 135">
                      <a:extLst>
                        <a:ext uri="{FF2B5EF4-FFF2-40B4-BE49-F238E27FC236}">
                          <a16:creationId xmlns:a16="http://schemas.microsoft.com/office/drawing/2014/main" id="{AA6EE573-2145-52C6-45DC-0A578681D408}"/>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63" name="Group 137">
                    <a:extLst>
                      <a:ext uri="{FF2B5EF4-FFF2-40B4-BE49-F238E27FC236}">
                        <a16:creationId xmlns:a16="http://schemas.microsoft.com/office/drawing/2014/main" id="{B68A74CE-F267-4F5E-EAD1-A4EC6D685268}"/>
                      </a:ext>
                    </a:extLst>
                  </p:cNvPr>
                  <p:cNvGrpSpPr>
                    <a:grpSpLocks/>
                  </p:cNvGrpSpPr>
                  <p:nvPr/>
                </p:nvGrpSpPr>
                <p:grpSpPr bwMode="auto">
                  <a:xfrm flipH="1">
                    <a:off x="2640" y="1296"/>
                    <a:ext cx="96" cy="240"/>
                    <a:chOff x="2400" y="1296"/>
                    <a:chExt cx="96" cy="240"/>
                  </a:xfrm>
                </p:grpSpPr>
                <p:sp>
                  <p:nvSpPr>
                    <p:cNvPr id="64" name="Line 138">
                      <a:extLst>
                        <a:ext uri="{FF2B5EF4-FFF2-40B4-BE49-F238E27FC236}">
                          <a16:creationId xmlns:a16="http://schemas.microsoft.com/office/drawing/2014/main" id="{C1530FC9-9E72-D414-8076-F4728CFB1889}"/>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65" name="Line 139">
                      <a:extLst>
                        <a:ext uri="{FF2B5EF4-FFF2-40B4-BE49-F238E27FC236}">
                          <a16:creationId xmlns:a16="http://schemas.microsoft.com/office/drawing/2014/main" id="{59ACD5D4-03E5-B6AC-02B3-85E79807F7B5}"/>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66" name="Line 140">
                      <a:extLst>
                        <a:ext uri="{FF2B5EF4-FFF2-40B4-BE49-F238E27FC236}">
                          <a16:creationId xmlns:a16="http://schemas.microsoft.com/office/drawing/2014/main" id="{B05E3206-20EB-19D3-318E-ECB9835DC7AB}"/>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50" name="Group 142">
                  <a:extLst>
                    <a:ext uri="{FF2B5EF4-FFF2-40B4-BE49-F238E27FC236}">
                      <a16:creationId xmlns:a16="http://schemas.microsoft.com/office/drawing/2014/main" id="{0DAE9E23-8DBE-1EE4-F193-92BDF3590ECE}"/>
                    </a:ext>
                  </a:extLst>
                </p:cNvPr>
                <p:cNvGrpSpPr>
                  <a:grpSpLocks/>
                </p:cNvGrpSpPr>
                <p:nvPr/>
              </p:nvGrpSpPr>
              <p:grpSpPr bwMode="auto">
                <a:xfrm>
                  <a:off x="2543901" y="3307668"/>
                  <a:ext cx="362636" cy="345638"/>
                  <a:chOff x="1776" y="2256"/>
                  <a:chExt cx="288" cy="279"/>
                </a:xfrm>
              </p:grpSpPr>
              <p:grpSp>
                <p:nvGrpSpPr>
                  <p:cNvPr id="51" name="Group 143">
                    <a:extLst>
                      <a:ext uri="{FF2B5EF4-FFF2-40B4-BE49-F238E27FC236}">
                        <a16:creationId xmlns:a16="http://schemas.microsoft.com/office/drawing/2014/main" id="{59FA986E-EB4D-F2D6-4706-7A9B5FD2E4A9}"/>
                      </a:ext>
                    </a:extLst>
                  </p:cNvPr>
                  <p:cNvGrpSpPr>
                    <a:grpSpLocks/>
                  </p:cNvGrpSpPr>
                  <p:nvPr/>
                </p:nvGrpSpPr>
                <p:grpSpPr bwMode="auto">
                  <a:xfrm>
                    <a:off x="1824" y="2256"/>
                    <a:ext cx="240" cy="279"/>
                    <a:chOff x="1392" y="3408"/>
                    <a:chExt cx="240" cy="279"/>
                  </a:xfrm>
                </p:grpSpPr>
                <p:sp>
                  <p:nvSpPr>
                    <p:cNvPr id="54" name="Line 144">
                      <a:extLst>
                        <a:ext uri="{FF2B5EF4-FFF2-40B4-BE49-F238E27FC236}">
                          <a16:creationId xmlns:a16="http://schemas.microsoft.com/office/drawing/2014/main" id="{F7DE9C92-093C-ECE6-CC57-5E1479D5A38A}"/>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5" name="Arc 145">
                      <a:extLst>
                        <a:ext uri="{FF2B5EF4-FFF2-40B4-BE49-F238E27FC236}">
                          <a16:creationId xmlns:a16="http://schemas.microsoft.com/office/drawing/2014/main" id="{650E238E-3010-4556-E21F-C93747830961}"/>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6" name="Line 146">
                      <a:extLst>
                        <a:ext uri="{FF2B5EF4-FFF2-40B4-BE49-F238E27FC236}">
                          <a16:creationId xmlns:a16="http://schemas.microsoft.com/office/drawing/2014/main" id="{4368EF99-C78B-78C5-CF54-9655D752C18E}"/>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52" name="Arc 147">
                    <a:extLst>
                      <a:ext uri="{FF2B5EF4-FFF2-40B4-BE49-F238E27FC236}">
                        <a16:creationId xmlns:a16="http://schemas.microsoft.com/office/drawing/2014/main" id="{E6994E4D-3707-6497-316B-17F635B5F157}"/>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3" name="Arc 148">
                    <a:extLst>
                      <a:ext uri="{FF2B5EF4-FFF2-40B4-BE49-F238E27FC236}">
                        <a16:creationId xmlns:a16="http://schemas.microsoft.com/office/drawing/2014/main" id="{FFC16553-935E-A418-7A5D-AF063A5E9624}"/>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nvGrpSpPr>
            <p:cNvPr id="84" name="Group 83">
              <a:extLst>
                <a:ext uri="{FF2B5EF4-FFF2-40B4-BE49-F238E27FC236}">
                  <a16:creationId xmlns:a16="http://schemas.microsoft.com/office/drawing/2014/main" id="{65811699-77D9-81D5-5F61-4CBB10B9574C}"/>
                </a:ext>
              </a:extLst>
            </p:cNvPr>
            <p:cNvGrpSpPr/>
            <p:nvPr/>
          </p:nvGrpSpPr>
          <p:grpSpPr>
            <a:xfrm>
              <a:off x="212942" y="3447203"/>
              <a:ext cx="2335259" cy="1528501"/>
              <a:chOff x="212942" y="1690688"/>
              <a:chExt cx="2335259" cy="1528501"/>
            </a:xfrm>
          </p:grpSpPr>
          <p:sp>
            <p:nvSpPr>
              <p:cNvPr id="85" name="Rectangle 84">
                <a:extLst>
                  <a:ext uri="{FF2B5EF4-FFF2-40B4-BE49-F238E27FC236}">
                    <a16:creationId xmlns:a16="http://schemas.microsoft.com/office/drawing/2014/main" id="{DFFB81AF-9215-CC9C-9F02-69E87A17ACAB}"/>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86" name="Group 85">
                <a:extLst>
                  <a:ext uri="{FF2B5EF4-FFF2-40B4-BE49-F238E27FC236}">
                    <a16:creationId xmlns:a16="http://schemas.microsoft.com/office/drawing/2014/main" id="{D53C439C-1E0E-A614-5310-D826CB5B8018}"/>
                  </a:ext>
                </a:extLst>
              </p:cNvPr>
              <p:cNvGrpSpPr/>
              <p:nvPr/>
            </p:nvGrpSpPr>
            <p:grpSpPr>
              <a:xfrm>
                <a:off x="375782" y="1844443"/>
                <a:ext cx="2172419" cy="1266165"/>
                <a:chOff x="927024" y="3154681"/>
                <a:chExt cx="2524836" cy="1471566"/>
              </a:xfrm>
            </p:grpSpPr>
            <p:sp>
              <p:nvSpPr>
                <p:cNvPr id="87" name="AutoShape 32">
                  <a:extLst>
                    <a:ext uri="{FF2B5EF4-FFF2-40B4-BE49-F238E27FC236}">
                      <a16:creationId xmlns:a16="http://schemas.microsoft.com/office/drawing/2014/main" id="{93CC2975-7377-C2AB-C6AF-2B64C70FFFFC}"/>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88" name="AutoShape 33">
                  <a:extLst>
                    <a:ext uri="{FF2B5EF4-FFF2-40B4-BE49-F238E27FC236}">
                      <a16:creationId xmlns:a16="http://schemas.microsoft.com/office/drawing/2014/main" id="{1BE2F5E8-6524-E330-4774-837BBAD918DA}"/>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89" name="Group 141">
                  <a:extLst>
                    <a:ext uri="{FF2B5EF4-FFF2-40B4-BE49-F238E27FC236}">
                      <a16:creationId xmlns:a16="http://schemas.microsoft.com/office/drawing/2014/main" id="{44F926ED-B01D-940F-B960-3562283A310B}"/>
                    </a:ext>
                  </a:extLst>
                </p:cNvPr>
                <p:cNvGrpSpPr>
                  <a:grpSpLocks/>
                </p:cNvGrpSpPr>
                <p:nvPr/>
              </p:nvGrpSpPr>
              <p:grpSpPr bwMode="auto">
                <a:xfrm>
                  <a:off x="927024" y="3154681"/>
                  <a:ext cx="1012360" cy="823487"/>
                  <a:chOff x="2304" y="1104"/>
                  <a:chExt cx="536" cy="436"/>
                </a:xfrm>
              </p:grpSpPr>
              <p:sp>
                <p:nvSpPr>
                  <p:cNvPr id="97" name="AutoShape 133">
                    <a:extLst>
                      <a:ext uri="{FF2B5EF4-FFF2-40B4-BE49-F238E27FC236}">
                        <a16:creationId xmlns:a16="http://schemas.microsoft.com/office/drawing/2014/main" id="{417C4D6F-2EEE-A8AF-E9A1-6E0C212ED4FA}"/>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98" name="Group 105">
                    <a:extLst>
                      <a:ext uri="{FF2B5EF4-FFF2-40B4-BE49-F238E27FC236}">
                        <a16:creationId xmlns:a16="http://schemas.microsoft.com/office/drawing/2014/main" id="{80C65C67-F077-CD1D-7B61-EDA27E44F04E}"/>
                      </a:ext>
                    </a:extLst>
                  </p:cNvPr>
                  <p:cNvGrpSpPr>
                    <a:grpSpLocks/>
                  </p:cNvGrpSpPr>
                  <p:nvPr/>
                </p:nvGrpSpPr>
                <p:grpSpPr bwMode="auto">
                  <a:xfrm>
                    <a:off x="2488" y="1104"/>
                    <a:ext cx="48" cy="144"/>
                    <a:chOff x="1200" y="912"/>
                    <a:chExt cx="48" cy="144"/>
                  </a:xfrm>
                </p:grpSpPr>
                <p:sp>
                  <p:nvSpPr>
                    <p:cNvPr id="122" name="Oval 106">
                      <a:extLst>
                        <a:ext uri="{FF2B5EF4-FFF2-40B4-BE49-F238E27FC236}">
                          <a16:creationId xmlns:a16="http://schemas.microsoft.com/office/drawing/2014/main" id="{B7BBF894-29A8-2F3C-F200-7C8F10D8B9D7}"/>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23" name="Oval 107">
                      <a:extLst>
                        <a:ext uri="{FF2B5EF4-FFF2-40B4-BE49-F238E27FC236}">
                          <a16:creationId xmlns:a16="http://schemas.microsoft.com/office/drawing/2014/main" id="{464BD527-53F0-4F27-97FF-39293C1875A3}"/>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99" name="Group 108">
                    <a:extLst>
                      <a:ext uri="{FF2B5EF4-FFF2-40B4-BE49-F238E27FC236}">
                        <a16:creationId xmlns:a16="http://schemas.microsoft.com/office/drawing/2014/main" id="{0AE13807-D833-B32D-89FB-8720AB673592}"/>
                      </a:ext>
                    </a:extLst>
                  </p:cNvPr>
                  <p:cNvGrpSpPr>
                    <a:grpSpLocks/>
                  </p:cNvGrpSpPr>
                  <p:nvPr/>
                </p:nvGrpSpPr>
                <p:grpSpPr bwMode="auto">
                  <a:xfrm>
                    <a:off x="2632" y="1104"/>
                    <a:ext cx="48" cy="144"/>
                    <a:chOff x="1200" y="912"/>
                    <a:chExt cx="48" cy="144"/>
                  </a:xfrm>
                </p:grpSpPr>
                <p:sp>
                  <p:nvSpPr>
                    <p:cNvPr id="120" name="Oval 109">
                      <a:extLst>
                        <a:ext uri="{FF2B5EF4-FFF2-40B4-BE49-F238E27FC236}">
                          <a16:creationId xmlns:a16="http://schemas.microsoft.com/office/drawing/2014/main" id="{42AE69A4-D014-1858-BF3B-A7D3C8733EF0}"/>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21" name="Oval 110">
                      <a:extLst>
                        <a:ext uri="{FF2B5EF4-FFF2-40B4-BE49-F238E27FC236}">
                          <a16:creationId xmlns:a16="http://schemas.microsoft.com/office/drawing/2014/main" id="{4BD5BAA0-5B56-152C-5DD1-67AD960CB054}"/>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00" name="Group 111">
                    <a:extLst>
                      <a:ext uri="{FF2B5EF4-FFF2-40B4-BE49-F238E27FC236}">
                        <a16:creationId xmlns:a16="http://schemas.microsoft.com/office/drawing/2014/main" id="{7FF82CE3-C232-7551-7A1A-17BDD98AE6F5}"/>
                      </a:ext>
                    </a:extLst>
                  </p:cNvPr>
                  <p:cNvGrpSpPr>
                    <a:grpSpLocks/>
                  </p:cNvGrpSpPr>
                  <p:nvPr/>
                </p:nvGrpSpPr>
                <p:grpSpPr bwMode="auto">
                  <a:xfrm>
                    <a:off x="2688" y="1212"/>
                    <a:ext cx="152" cy="132"/>
                    <a:chOff x="672" y="1020"/>
                    <a:chExt cx="152" cy="132"/>
                  </a:xfrm>
                </p:grpSpPr>
                <p:sp>
                  <p:nvSpPr>
                    <p:cNvPr id="115" name="Line 112">
                      <a:extLst>
                        <a:ext uri="{FF2B5EF4-FFF2-40B4-BE49-F238E27FC236}">
                          <a16:creationId xmlns:a16="http://schemas.microsoft.com/office/drawing/2014/main" id="{6716E81E-8E97-96AD-F56C-381A3E6F705C}"/>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6" name="Line 113">
                      <a:extLst>
                        <a:ext uri="{FF2B5EF4-FFF2-40B4-BE49-F238E27FC236}">
                          <a16:creationId xmlns:a16="http://schemas.microsoft.com/office/drawing/2014/main" id="{9FC792A7-A70B-4AE7-E046-673AE3D89168}"/>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17" name="Group 114">
                      <a:extLst>
                        <a:ext uri="{FF2B5EF4-FFF2-40B4-BE49-F238E27FC236}">
                          <a16:creationId xmlns:a16="http://schemas.microsoft.com/office/drawing/2014/main" id="{3B20F903-5334-6AA9-FC57-2BCE64700DAD}"/>
                        </a:ext>
                      </a:extLst>
                    </p:cNvPr>
                    <p:cNvGrpSpPr>
                      <a:grpSpLocks/>
                    </p:cNvGrpSpPr>
                    <p:nvPr/>
                  </p:nvGrpSpPr>
                  <p:grpSpPr bwMode="auto">
                    <a:xfrm>
                      <a:off x="680" y="1020"/>
                      <a:ext cx="144" cy="96"/>
                      <a:chOff x="680" y="1020"/>
                      <a:chExt cx="144" cy="96"/>
                    </a:xfrm>
                  </p:grpSpPr>
                  <p:sp>
                    <p:nvSpPr>
                      <p:cNvPr id="118" name="Line 115">
                        <a:extLst>
                          <a:ext uri="{FF2B5EF4-FFF2-40B4-BE49-F238E27FC236}">
                            <a16:creationId xmlns:a16="http://schemas.microsoft.com/office/drawing/2014/main" id="{E32902A2-6345-688B-2BC1-5022EAF3E7E2}"/>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9" name="Line 116">
                        <a:extLst>
                          <a:ext uri="{FF2B5EF4-FFF2-40B4-BE49-F238E27FC236}">
                            <a16:creationId xmlns:a16="http://schemas.microsoft.com/office/drawing/2014/main" id="{6DD4C9A2-5D5F-A68F-66BD-15FD828C3C8C}"/>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01" name="Group 121">
                    <a:extLst>
                      <a:ext uri="{FF2B5EF4-FFF2-40B4-BE49-F238E27FC236}">
                        <a16:creationId xmlns:a16="http://schemas.microsoft.com/office/drawing/2014/main" id="{B8BA954E-28B2-0A7C-4837-F8CC6A1322AC}"/>
                      </a:ext>
                    </a:extLst>
                  </p:cNvPr>
                  <p:cNvGrpSpPr>
                    <a:grpSpLocks/>
                  </p:cNvGrpSpPr>
                  <p:nvPr/>
                </p:nvGrpSpPr>
                <p:grpSpPr bwMode="auto">
                  <a:xfrm flipH="1">
                    <a:off x="2304" y="1212"/>
                    <a:ext cx="152" cy="132"/>
                    <a:chOff x="672" y="1020"/>
                    <a:chExt cx="152" cy="132"/>
                  </a:xfrm>
                </p:grpSpPr>
                <p:sp>
                  <p:nvSpPr>
                    <p:cNvPr id="110" name="Line 122">
                      <a:extLst>
                        <a:ext uri="{FF2B5EF4-FFF2-40B4-BE49-F238E27FC236}">
                          <a16:creationId xmlns:a16="http://schemas.microsoft.com/office/drawing/2014/main" id="{D3AC28CD-D746-03B7-293D-D7478B69768D}"/>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1" name="Line 123">
                      <a:extLst>
                        <a:ext uri="{FF2B5EF4-FFF2-40B4-BE49-F238E27FC236}">
                          <a16:creationId xmlns:a16="http://schemas.microsoft.com/office/drawing/2014/main" id="{6E5CF48E-D30A-E9F8-6451-216CDFE96727}"/>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12" name="Group 124">
                      <a:extLst>
                        <a:ext uri="{FF2B5EF4-FFF2-40B4-BE49-F238E27FC236}">
                          <a16:creationId xmlns:a16="http://schemas.microsoft.com/office/drawing/2014/main" id="{9BE8B45F-F7C6-8DF8-088E-6432F18095DC}"/>
                        </a:ext>
                      </a:extLst>
                    </p:cNvPr>
                    <p:cNvGrpSpPr>
                      <a:grpSpLocks/>
                    </p:cNvGrpSpPr>
                    <p:nvPr/>
                  </p:nvGrpSpPr>
                  <p:grpSpPr bwMode="auto">
                    <a:xfrm>
                      <a:off x="680" y="1020"/>
                      <a:ext cx="144" cy="96"/>
                      <a:chOff x="680" y="1020"/>
                      <a:chExt cx="144" cy="96"/>
                    </a:xfrm>
                  </p:grpSpPr>
                  <p:sp>
                    <p:nvSpPr>
                      <p:cNvPr id="113" name="Line 125">
                        <a:extLst>
                          <a:ext uri="{FF2B5EF4-FFF2-40B4-BE49-F238E27FC236}">
                            <a16:creationId xmlns:a16="http://schemas.microsoft.com/office/drawing/2014/main" id="{BE0F171C-137F-918E-6F68-2E56B91CE087}"/>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4" name="Line 126">
                        <a:extLst>
                          <a:ext uri="{FF2B5EF4-FFF2-40B4-BE49-F238E27FC236}">
                            <a16:creationId xmlns:a16="http://schemas.microsoft.com/office/drawing/2014/main" id="{BF41D2B2-37BB-35B4-EB3B-267754919E29}"/>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02" name="Group 136">
                    <a:extLst>
                      <a:ext uri="{FF2B5EF4-FFF2-40B4-BE49-F238E27FC236}">
                        <a16:creationId xmlns:a16="http://schemas.microsoft.com/office/drawing/2014/main" id="{C6C31E61-E988-59BC-AE94-9B65DC342A25}"/>
                      </a:ext>
                    </a:extLst>
                  </p:cNvPr>
                  <p:cNvGrpSpPr>
                    <a:grpSpLocks/>
                  </p:cNvGrpSpPr>
                  <p:nvPr/>
                </p:nvGrpSpPr>
                <p:grpSpPr bwMode="auto">
                  <a:xfrm>
                    <a:off x="2400" y="1300"/>
                    <a:ext cx="96" cy="240"/>
                    <a:chOff x="2400" y="1296"/>
                    <a:chExt cx="96" cy="240"/>
                  </a:xfrm>
                </p:grpSpPr>
                <p:sp>
                  <p:nvSpPr>
                    <p:cNvPr id="107" name="Line 117">
                      <a:extLst>
                        <a:ext uri="{FF2B5EF4-FFF2-40B4-BE49-F238E27FC236}">
                          <a16:creationId xmlns:a16="http://schemas.microsoft.com/office/drawing/2014/main" id="{8D166F3E-A6D2-50F7-CC04-326FF4C0BD84}"/>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8" name="Line 134">
                      <a:extLst>
                        <a:ext uri="{FF2B5EF4-FFF2-40B4-BE49-F238E27FC236}">
                          <a16:creationId xmlns:a16="http://schemas.microsoft.com/office/drawing/2014/main" id="{4F0F013D-3542-1740-43CE-99CEF913DED3}"/>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9" name="Line 135">
                      <a:extLst>
                        <a:ext uri="{FF2B5EF4-FFF2-40B4-BE49-F238E27FC236}">
                          <a16:creationId xmlns:a16="http://schemas.microsoft.com/office/drawing/2014/main" id="{753D5EBB-0CD8-4BE4-C8A1-410BA900BD50}"/>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03" name="Group 137">
                    <a:extLst>
                      <a:ext uri="{FF2B5EF4-FFF2-40B4-BE49-F238E27FC236}">
                        <a16:creationId xmlns:a16="http://schemas.microsoft.com/office/drawing/2014/main" id="{DE4AD6D9-122C-AFF6-845A-BB64A38E84D2}"/>
                      </a:ext>
                    </a:extLst>
                  </p:cNvPr>
                  <p:cNvGrpSpPr>
                    <a:grpSpLocks/>
                  </p:cNvGrpSpPr>
                  <p:nvPr/>
                </p:nvGrpSpPr>
                <p:grpSpPr bwMode="auto">
                  <a:xfrm flipH="1">
                    <a:off x="2640" y="1296"/>
                    <a:ext cx="96" cy="240"/>
                    <a:chOff x="2400" y="1296"/>
                    <a:chExt cx="96" cy="240"/>
                  </a:xfrm>
                </p:grpSpPr>
                <p:sp>
                  <p:nvSpPr>
                    <p:cNvPr id="104" name="Line 138">
                      <a:extLst>
                        <a:ext uri="{FF2B5EF4-FFF2-40B4-BE49-F238E27FC236}">
                          <a16:creationId xmlns:a16="http://schemas.microsoft.com/office/drawing/2014/main" id="{EBF7BC83-C5CA-02C9-B095-4B3E25F08884}"/>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5" name="Line 139">
                      <a:extLst>
                        <a:ext uri="{FF2B5EF4-FFF2-40B4-BE49-F238E27FC236}">
                          <a16:creationId xmlns:a16="http://schemas.microsoft.com/office/drawing/2014/main" id="{5A5D682C-4E63-C07A-4C8F-0BDCA05864F9}"/>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6" name="Line 140">
                      <a:extLst>
                        <a:ext uri="{FF2B5EF4-FFF2-40B4-BE49-F238E27FC236}">
                          <a16:creationId xmlns:a16="http://schemas.microsoft.com/office/drawing/2014/main" id="{DB1F7371-3856-E448-C268-B529BC70F45A}"/>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90" name="Group 142">
                  <a:extLst>
                    <a:ext uri="{FF2B5EF4-FFF2-40B4-BE49-F238E27FC236}">
                      <a16:creationId xmlns:a16="http://schemas.microsoft.com/office/drawing/2014/main" id="{9330EBBE-56BE-9AA2-13C9-A35FD9AA09E0}"/>
                    </a:ext>
                  </a:extLst>
                </p:cNvPr>
                <p:cNvGrpSpPr>
                  <a:grpSpLocks/>
                </p:cNvGrpSpPr>
                <p:nvPr/>
              </p:nvGrpSpPr>
              <p:grpSpPr bwMode="auto">
                <a:xfrm>
                  <a:off x="2543901" y="3307668"/>
                  <a:ext cx="362636" cy="345638"/>
                  <a:chOff x="1776" y="2256"/>
                  <a:chExt cx="288" cy="279"/>
                </a:xfrm>
              </p:grpSpPr>
              <p:grpSp>
                <p:nvGrpSpPr>
                  <p:cNvPr id="91" name="Group 143">
                    <a:extLst>
                      <a:ext uri="{FF2B5EF4-FFF2-40B4-BE49-F238E27FC236}">
                        <a16:creationId xmlns:a16="http://schemas.microsoft.com/office/drawing/2014/main" id="{25E456C1-1E44-9D88-035E-19114F0ADCFF}"/>
                      </a:ext>
                    </a:extLst>
                  </p:cNvPr>
                  <p:cNvGrpSpPr>
                    <a:grpSpLocks/>
                  </p:cNvGrpSpPr>
                  <p:nvPr/>
                </p:nvGrpSpPr>
                <p:grpSpPr bwMode="auto">
                  <a:xfrm>
                    <a:off x="1824" y="2256"/>
                    <a:ext cx="240" cy="279"/>
                    <a:chOff x="1392" y="3408"/>
                    <a:chExt cx="240" cy="279"/>
                  </a:xfrm>
                </p:grpSpPr>
                <p:sp>
                  <p:nvSpPr>
                    <p:cNvPr id="94" name="Line 144">
                      <a:extLst>
                        <a:ext uri="{FF2B5EF4-FFF2-40B4-BE49-F238E27FC236}">
                          <a16:creationId xmlns:a16="http://schemas.microsoft.com/office/drawing/2014/main" id="{6DC65DC8-A0A9-3B01-21E9-1AE5E4021754}"/>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95" name="Arc 145">
                      <a:extLst>
                        <a:ext uri="{FF2B5EF4-FFF2-40B4-BE49-F238E27FC236}">
                          <a16:creationId xmlns:a16="http://schemas.microsoft.com/office/drawing/2014/main" id="{82973774-9F86-092F-E32F-E851B39B8813}"/>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96" name="Line 146">
                      <a:extLst>
                        <a:ext uri="{FF2B5EF4-FFF2-40B4-BE49-F238E27FC236}">
                          <a16:creationId xmlns:a16="http://schemas.microsoft.com/office/drawing/2014/main" id="{21251FC6-D3F1-56A7-D447-0E9E8A22975F}"/>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92" name="Arc 147">
                    <a:extLst>
                      <a:ext uri="{FF2B5EF4-FFF2-40B4-BE49-F238E27FC236}">
                        <a16:creationId xmlns:a16="http://schemas.microsoft.com/office/drawing/2014/main" id="{2CA9D768-1139-EB1E-A2BB-DA9A0BC4CE47}"/>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93" name="Arc 148">
                    <a:extLst>
                      <a:ext uri="{FF2B5EF4-FFF2-40B4-BE49-F238E27FC236}">
                        <a16:creationId xmlns:a16="http://schemas.microsoft.com/office/drawing/2014/main" id="{537CA6DC-954F-B7B9-6EEB-F9D71055B24C}"/>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nvGrpSpPr>
            <p:cNvPr id="124" name="Group 123">
              <a:extLst>
                <a:ext uri="{FF2B5EF4-FFF2-40B4-BE49-F238E27FC236}">
                  <a16:creationId xmlns:a16="http://schemas.microsoft.com/office/drawing/2014/main" id="{786003BE-2D16-6F73-3D7B-A8E8CD33523F}"/>
                </a:ext>
              </a:extLst>
            </p:cNvPr>
            <p:cNvGrpSpPr/>
            <p:nvPr/>
          </p:nvGrpSpPr>
          <p:grpSpPr>
            <a:xfrm>
              <a:off x="2880052" y="3421744"/>
              <a:ext cx="2335259" cy="1528501"/>
              <a:chOff x="212942" y="1690688"/>
              <a:chExt cx="2335259" cy="1528501"/>
            </a:xfrm>
          </p:grpSpPr>
          <p:sp>
            <p:nvSpPr>
              <p:cNvPr id="125" name="Rectangle 124">
                <a:extLst>
                  <a:ext uri="{FF2B5EF4-FFF2-40B4-BE49-F238E27FC236}">
                    <a16:creationId xmlns:a16="http://schemas.microsoft.com/office/drawing/2014/main" id="{26721754-C4CF-4A71-4ADF-0D5E346CF73C}"/>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126" name="Group 125">
                <a:extLst>
                  <a:ext uri="{FF2B5EF4-FFF2-40B4-BE49-F238E27FC236}">
                    <a16:creationId xmlns:a16="http://schemas.microsoft.com/office/drawing/2014/main" id="{534A06D2-D284-2D9C-2688-A2E560716B04}"/>
                  </a:ext>
                </a:extLst>
              </p:cNvPr>
              <p:cNvGrpSpPr/>
              <p:nvPr/>
            </p:nvGrpSpPr>
            <p:grpSpPr>
              <a:xfrm>
                <a:off x="375782" y="1844443"/>
                <a:ext cx="2172419" cy="1266165"/>
                <a:chOff x="927024" y="3154681"/>
                <a:chExt cx="2524836" cy="1471566"/>
              </a:xfrm>
            </p:grpSpPr>
            <p:sp>
              <p:nvSpPr>
                <p:cNvPr id="127" name="AutoShape 32">
                  <a:extLst>
                    <a:ext uri="{FF2B5EF4-FFF2-40B4-BE49-F238E27FC236}">
                      <a16:creationId xmlns:a16="http://schemas.microsoft.com/office/drawing/2014/main" id="{4FE84C70-E8D2-00CC-F78B-B4035E0489FC}"/>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28" name="AutoShape 33">
                  <a:extLst>
                    <a:ext uri="{FF2B5EF4-FFF2-40B4-BE49-F238E27FC236}">
                      <a16:creationId xmlns:a16="http://schemas.microsoft.com/office/drawing/2014/main" id="{BAA590A0-4D23-395C-3774-18D0B5A04AD4}"/>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29" name="Group 141">
                  <a:extLst>
                    <a:ext uri="{FF2B5EF4-FFF2-40B4-BE49-F238E27FC236}">
                      <a16:creationId xmlns:a16="http://schemas.microsoft.com/office/drawing/2014/main" id="{85BF1498-6A34-AC2F-CB51-9C1CBCB46990}"/>
                    </a:ext>
                  </a:extLst>
                </p:cNvPr>
                <p:cNvGrpSpPr>
                  <a:grpSpLocks/>
                </p:cNvGrpSpPr>
                <p:nvPr/>
              </p:nvGrpSpPr>
              <p:grpSpPr bwMode="auto">
                <a:xfrm>
                  <a:off x="927024" y="3154681"/>
                  <a:ext cx="1012360" cy="823487"/>
                  <a:chOff x="2304" y="1104"/>
                  <a:chExt cx="536" cy="436"/>
                </a:xfrm>
              </p:grpSpPr>
              <p:sp>
                <p:nvSpPr>
                  <p:cNvPr id="137" name="AutoShape 133">
                    <a:extLst>
                      <a:ext uri="{FF2B5EF4-FFF2-40B4-BE49-F238E27FC236}">
                        <a16:creationId xmlns:a16="http://schemas.microsoft.com/office/drawing/2014/main" id="{249E3293-5359-7B84-BA0C-2E79F63551EF}"/>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38" name="Group 105">
                    <a:extLst>
                      <a:ext uri="{FF2B5EF4-FFF2-40B4-BE49-F238E27FC236}">
                        <a16:creationId xmlns:a16="http://schemas.microsoft.com/office/drawing/2014/main" id="{12C5EF82-3F6F-C9CD-87C9-A85382CD61A7}"/>
                      </a:ext>
                    </a:extLst>
                  </p:cNvPr>
                  <p:cNvGrpSpPr>
                    <a:grpSpLocks/>
                  </p:cNvGrpSpPr>
                  <p:nvPr/>
                </p:nvGrpSpPr>
                <p:grpSpPr bwMode="auto">
                  <a:xfrm>
                    <a:off x="2488" y="1104"/>
                    <a:ext cx="48" cy="144"/>
                    <a:chOff x="1200" y="912"/>
                    <a:chExt cx="48" cy="144"/>
                  </a:xfrm>
                </p:grpSpPr>
                <p:sp>
                  <p:nvSpPr>
                    <p:cNvPr id="162" name="Oval 106">
                      <a:extLst>
                        <a:ext uri="{FF2B5EF4-FFF2-40B4-BE49-F238E27FC236}">
                          <a16:creationId xmlns:a16="http://schemas.microsoft.com/office/drawing/2014/main" id="{7B9E6E9D-4DB3-9EE0-186E-A019D7773126}"/>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63" name="Oval 107">
                      <a:extLst>
                        <a:ext uri="{FF2B5EF4-FFF2-40B4-BE49-F238E27FC236}">
                          <a16:creationId xmlns:a16="http://schemas.microsoft.com/office/drawing/2014/main" id="{654F1DC4-0FFE-1527-6820-A2E0058552E4}"/>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39" name="Group 108">
                    <a:extLst>
                      <a:ext uri="{FF2B5EF4-FFF2-40B4-BE49-F238E27FC236}">
                        <a16:creationId xmlns:a16="http://schemas.microsoft.com/office/drawing/2014/main" id="{637643DC-3AA2-635B-4455-D229E9326ADC}"/>
                      </a:ext>
                    </a:extLst>
                  </p:cNvPr>
                  <p:cNvGrpSpPr>
                    <a:grpSpLocks/>
                  </p:cNvGrpSpPr>
                  <p:nvPr/>
                </p:nvGrpSpPr>
                <p:grpSpPr bwMode="auto">
                  <a:xfrm>
                    <a:off x="2632" y="1104"/>
                    <a:ext cx="48" cy="144"/>
                    <a:chOff x="1200" y="912"/>
                    <a:chExt cx="48" cy="144"/>
                  </a:xfrm>
                </p:grpSpPr>
                <p:sp>
                  <p:nvSpPr>
                    <p:cNvPr id="160" name="Oval 109">
                      <a:extLst>
                        <a:ext uri="{FF2B5EF4-FFF2-40B4-BE49-F238E27FC236}">
                          <a16:creationId xmlns:a16="http://schemas.microsoft.com/office/drawing/2014/main" id="{896F9A3E-939E-D3FD-BBA4-498B025D5B64}"/>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61" name="Oval 110">
                      <a:extLst>
                        <a:ext uri="{FF2B5EF4-FFF2-40B4-BE49-F238E27FC236}">
                          <a16:creationId xmlns:a16="http://schemas.microsoft.com/office/drawing/2014/main" id="{78B76EE8-54BB-8075-BBC4-48518A355124}"/>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40" name="Group 111">
                    <a:extLst>
                      <a:ext uri="{FF2B5EF4-FFF2-40B4-BE49-F238E27FC236}">
                        <a16:creationId xmlns:a16="http://schemas.microsoft.com/office/drawing/2014/main" id="{CDF43815-B785-F3B2-B804-FBF58B1B2CFC}"/>
                      </a:ext>
                    </a:extLst>
                  </p:cNvPr>
                  <p:cNvGrpSpPr>
                    <a:grpSpLocks/>
                  </p:cNvGrpSpPr>
                  <p:nvPr/>
                </p:nvGrpSpPr>
                <p:grpSpPr bwMode="auto">
                  <a:xfrm>
                    <a:off x="2688" y="1212"/>
                    <a:ext cx="152" cy="132"/>
                    <a:chOff x="672" y="1020"/>
                    <a:chExt cx="152" cy="132"/>
                  </a:xfrm>
                </p:grpSpPr>
                <p:sp>
                  <p:nvSpPr>
                    <p:cNvPr id="155" name="Line 112">
                      <a:extLst>
                        <a:ext uri="{FF2B5EF4-FFF2-40B4-BE49-F238E27FC236}">
                          <a16:creationId xmlns:a16="http://schemas.microsoft.com/office/drawing/2014/main" id="{D105F56E-DC1F-2291-BC21-0FEEACB4440B}"/>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6" name="Line 113">
                      <a:extLst>
                        <a:ext uri="{FF2B5EF4-FFF2-40B4-BE49-F238E27FC236}">
                          <a16:creationId xmlns:a16="http://schemas.microsoft.com/office/drawing/2014/main" id="{85160E56-2A33-FAF0-939B-C11934E7DA41}"/>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57" name="Group 114">
                      <a:extLst>
                        <a:ext uri="{FF2B5EF4-FFF2-40B4-BE49-F238E27FC236}">
                          <a16:creationId xmlns:a16="http://schemas.microsoft.com/office/drawing/2014/main" id="{40E724A8-A7FE-87FF-BBB0-4558361971AD}"/>
                        </a:ext>
                      </a:extLst>
                    </p:cNvPr>
                    <p:cNvGrpSpPr>
                      <a:grpSpLocks/>
                    </p:cNvGrpSpPr>
                    <p:nvPr/>
                  </p:nvGrpSpPr>
                  <p:grpSpPr bwMode="auto">
                    <a:xfrm>
                      <a:off x="680" y="1020"/>
                      <a:ext cx="144" cy="96"/>
                      <a:chOff x="680" y="1020"/>
                      <a:chExt cx="144" cy="96"/>
                    </a:xfrm>
                  </p:grpSpPr>
                  <p:sp>
                    <p:nvSpPr>
                      <p:cNvPr id="158" name="Line 115">
                        <a:extLst>
                          <a:ext uri="{FF2B5EF4-FFF2-40B4-BE49-F238E27FC236}">
                            <a16:creationId xmlns:a16="http://schemas.microsoft.com/office/drawing/2014/main" id="{7B5CCE70-0A35-25AA-59F2-6C7792F2B07E}"/>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9" name="Line 116">
                        <a:extLst>
                          <a:ext uri="{FF2B5EF4-FFF2-40B4-BE49-F238E27FC236}">
                            <a16:creationId xmlns:a16="http://schemas.microsoft.com/office/drawing/2014/main" id="{F7E0F8E7-98C3-06AF-25D7-E33A2937D0AA}"/>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41" name="Group 121">
                    <a:extLst>
                      <a:ext uri="{FF2B5EF4-FFF2-40B4-BE49-F238E27FC236}">
                        <a16:creationId xmlns:a16="http://schemas.microsoft.com/office/drawing/2014/main" id="{68991D28-AD7B-A982-EB28-C77A69D65353}"/>
                      </a:ext>
                    </a:extLst>
                  </p:cNvPr>
                  <p:cNvGrpSpPr>
                    <a:grpSpLocks/>
                  </p:cNvGrpSpPr>
                  <p:nvPr/>
                </p:nvGrpSpPr>
                <p:grpSpPr bwMode="auto">
                  <a:xfrm flipH="1">
                    <a:off x="2304" y="1212"/>
                    <a:ext cx="152" cy="132"/>
                    <a:chOff x="672" y="1020"/>
                    <a:chExt cx="152" cy="132"/>
                  </a:xfrm>
                </p:grpSpPr>
                <p:sp>
                  <p:nvSpPr>
                    <p:cNvPr id="150" name="Line 122">
                      <a:extLst>
                        <a:ext uri="{FF2B5EF4-FFF2-40B4-BE49-F238E27FC236}">
                          <a16:creationId xmlns:a16="http://schemas.microsoft.com/office/drawing/2014/main" id="{38862F68-0F73-0025-46D7-93714B4544F2}"/>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1" name="Line 123">
                      <a:extLst>
                        <a:ext uri="{FF2B5EF4-FFF2-40B4-BE49-F238E27FC236}">
                          <a16:creationId xmlns:a16="http://schemas.microsoft.com/office/drawing/2014/main" id="{58E9D757-CFCC-6469-A253-F0D23F79E2AF}"/>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52" name="Group 124">
                      <a:extLst>
                        <a:ext uri="{FF2B5EF4-FFF2-40B4-BE49-F238E27FC236}">
                          <a16:creationId xmlns:a16="http://schemas.microsoft.com/office/drawing/2014/main" id="{FE2F7284-F013-658E-257C-2A606C7D7CE6}"/>
                        </a:ext>
                      </a:extLst>
                    </p:cNvPr>
                    <p:cNvGrpSpPr>
                      <a:grpSpLocks/>
                    </p:cNvGrpSpPr>
                    <p:nvPr/>
                  </p:nvGrpSpPr>
                  <p:grpSpPr bwMode="auto">
                    <a:xfrm>
                      <a:off x="680" y="1020"/>
                      <a:ext cx="144" cy="96"/>
                      <a:chOff x="680" y="1020"/>
                      <a:chExt cx="144" cy="96"/>
                    </a:xfrm>
                  </p:grpSpPr>
                  <p:sp>
                    <p:nvSpPr>
                      <p:cNvPr id="153" name="Line 125">
                        <a:extLst>
                          <a:ext uri="{FF2B5EF4-FFF2-40B4-BE49-F238E27FC236}">
                            <a16:creationId xmlns:a16="http://schemas.microsoft.com/office/drawing/2014/main" id="{001D814E-F1D8-AAC1-0F7E-8F86A8420F58}"/>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4" name="Line 126">
                        <a:extLst>
                          <a:ext uri="{FF2B5EF4-FFF2-40B4-BE49-F238E27FC236}">
                            <a16:creationId xmlns:a16="http://schemas.microsoft.com/office/drawing/2014/main" id="{7CF7A543-6165-788D-09CB-6D948A19C3A5}"/>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42" name="Group 136">
                    <a:extLst>
                      <a:ext uri="{FF2B5EF4-FFF2-40B4-BE49-F238E27FC236}">
                        <a16:creationId xmlns:a16="http://schemas.microsoft.com/office/drawing/2014/main" id="{2264A368-7A7B-B490-E675-D73CC1EA4FCC}"/>
                      </a:ext>
                    </a:extLst>
                  </p:cNvPr>
                  <p:cNvGrpSpPr>
                    <a:grpSpLocks/>
                  </p:cNvGrpSpPr>
                  <p:nvPr/>
                </p:nvGrpSpPr>
                <p:grpSpPr bwMode="auto">
                  <a:xfrm>
                    <a:off x="2400" y="1300"/>
                    <a:ext cx="96" cy="240"/>
                    <a:chOff x="2400" y="1296"/>
                    <a:chExt cx="96" cy="240"/>
                  </a:xfrm>
                </p:grpSpPr>
                <p:sp>
                  <p:nvSpPr>
                    <p:cNvPr id="147" name="Line 117">
                      <a:extLst>
                        <a:ext uri="{FF2B5EF4-FFF2-40B4-BE49-F238E27FC236}">
                          <a16:creationId xmlns:a16="http://schemas.microsoft.com/office/drawing/2014/main" id="{7E251AAA-5661-D9F1-8DF8-A64EA6B161CF}"/>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8" name="Line 134">
                      <a:extLst>
                        <a:ext uri="{FF2B5EF4-FFF2-40B4-BE49-F238E27FC236}">
                          <a16:creationId xmlns:a16="http://schemas.microsoft.com/office/drawing/2014/main" id="{96510921-BC8D-C5A0-DC16-4B83E0CD836C}"/>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9" name="Line 135">
                      <a:extLst>
                        <a:ext uri="{FF2B5EF4-FFF2-40B4-BE49-F238E27FC236}">
                          <a16:creationId xmlns:a16="http://schemas.microsoft.com/office/drawing/2014/main" id="{782D5A2E-9813-35DE-526C-BC1CE4C9514E}"/>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43" name="Group 137">
                    <a:extLst>
                      <a:ext uri="{FF2B5EF4-FFF2-40B4-BE49-F238E27FC236}">
                        <a16:creationId xmlns:a16="http://schemas.microsoft.com/office/drawing/2014/main" id="{3A435709-A79D-865C-2F2F-3D66967F7321}"/>
                      </a:ext>
                    </a:extLst>
                  </p:cNvPr>
                  <p:cNvGrpSpPr>
                    <a:grpSpLocks/>
                  </p:cNvGrpSpPr>
                  <p:nvPr/>
                </p:nvGrpSpPr>
                <p:grpSpPr bwMode="auto">
                  <a:xfrm flipH="1">
                    <a:off x="2640" y="1296"/>
                    <a:ext cx="96" cy="240"/>
                    <a:chOff x="2400" y="1296"/>
                    <a:chExt cx="96" cy="240"/>
                  </a:xfrm>
                </p:grpSpPr>
                <p:sp>
                  <p:nvSpPr>
                    <p:cNvPr id="144" name="Line 138">
                      <a:extLst>
                        <a:ext uri="{FF2B5EF4-FFF2-40B4-BE49-F238E27FC236}">
                          <a16:creationId xmlns:a16="http://schemas.microsoft.com/office/drawing/2014/main" id="{DF300774-BECE-C23C-895B-1EAA16761C27}"/>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5" name="Line 139">
                      <a:extLst>
                        <a:ext uri="{FF2B5EF4-FFF2-40B4-BE49-F238E27FC236}">
                          <a16:creationId xmlns:a16="http://schemas.microsoft.com/office/drawing/2014/main" id="{125951FA-187A-B52E-78AE-A7A8E1B924A1}"/>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6" name="Line 140">
                      <a:extLst>
                        <a:ext uri="{FF2B5EF4-FFF2-40B4-BE49-F238E27FC236}">
                          <a16:creationId xmlns:a16="http://schemas.microsoft.com/office/drawing/2014/main" id="{08BDFEA7-49B6-0653-B0B3-C8C72A0EBF3C}"/>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30" name="Group 142">
                  <a:extLst>
                    <a:ext uri="{FF2B5EF4-FFF2-40B4-BE49-F238E27FC236}">
                      <a16:creationId xmlns:a16="http://schemas.microsoft.com/office/drawing/2014/main" id="{D20E5B9D-0ED6-45C4-5FFB-070B0A607348}"/>
                    </a:ext>
                  </a:extLst>
                </p:cNvPr>
                <p:cNvGrpSpPr>
                  <a:grpSpLocks/>
                </p:cNvGrpSpPr>
                <p:nvPr/>
              </p:nvGrpSpPr>
              <p:grpSpPr bwMode="auto">
                <a:xfrm>
                  <a:off x="2543901" y="3307668"/>
                  <a:ext cx="362636" cy="345638"/>
                  <a:chOff x="1776" y="2256"/>
                  <a:chExt cx="288" cy="279"/>
                </a:xfrm>
              </p:grpSpPr>
              <p:grpSp>
                <p:nvGrpSpPr>
                  <p:cNvPr id="131" name="Group 143">
                    <a:extLst>
                      <a:ext uri="{FF2B5EF4-FFF2-40B4-BE49-F238E27FC236}">
                        <a16:creationId xmlns:a16="http://schemas.microsoft.com/office/drawing/2014/main" id="{C8A88E86-2E96-2E02-868E-B81F44094919}"/>
                      </a:ext>
                    </a:extLst>
                  </p:cNvPr>
                  <p:cNvGrpSpPr>
                    <a:grpSpLocks/>
                  </p:cNvGrpSpPr>
                  <p:nvPr/>
                </p:nvGrpSpPr>
                <p:grpSpPr bwMode="auto">
                  <a:xfrm>
                    <a:off x="1824" y="2256"/>
                    <a:ext cx="240" cy="279"/>
                    <a:chOff x="1392" y="3408"/>
                    <a:chExt cx="240" cy="279"/>
                  </a:xfrm>
                </p:grpSpPr>
                <p:sp>
                  <p:nvSpPr>
                    <p:cNvPr id="134" name="Line 144">
                      <a:extLst>
                        <a:ext uri="{FF2B5EF4-FFF2-40B4-BE49-F238E27FC236}">
                          <a16:creationId xmlns:a16="http://schemas.microsoft.com/office/drawing/2014/main" id="{15F90E7F-7BEB-5BF0-880E-42C10B9ABBBD}"/>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35" name="Arc 145">
                      <a:extLst>
                        <a:ext uri="{FF2B5EF4-FFF2-40B4-BE49-F238E27FC236}">
                          <a16:creationId xmlns:a16="http://schemas.microsoft.com/office/drawing/2014/main" id="{4964051C-994F-9D83-DA29-AA5393E8A877}"/>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36" name="Line 146">
                      <a:extLst>
                        <a:ext uri="{FF2B5EF4-FFF2-40B4-BE49-F238E27FC236}">
                          <a16:creationId xmlns:a16="http://schemas.microsoft.com/office/drawing/2014/main" id="{059D11F7-E9C0-AFB7-ADB5-32FD00EA2A8E}"/>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132" name="Arc 147">
                    <a:extLst>
                      <a:ext uri="{FF2B5EF4-FFF2-40B4-BE49-F238E27FC236}">
                        <a16:creationId xmlns:a16="http://schemas.microsoft.com/office/drawing/2014/main" id="{17CE90CD-B53E-2665-CBA6-0CB19AB60D87}"/>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33" name="Arc 148">
                    <a:extLst>
                      <a:ext uri="{FF2B5EF4-FFF2-40B4-BE49-F238E27FC236}">
                        <a16:creationId xmlns:a16="http://schemas.microsoft.com/office/drawing/2014/main" id="{6CED6F1C-AA13-AD03-6DEE-C2D0AC9D2AEE}"/>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grpSp>
        <p:nvGrpSpPr>
          <p:cNvPr id="165" name="Group 164">
            <a:extLst>
              <a:ext uri="{FF2B5EF4-FFF2-40B4-BE49-F238E27FC236}">
                <a16:creationId xmlns:a16="http://schemas.microsoft.com/office/drawing/2014/main" id="{B7DC7BA9-67D5-881D-313A-F49ACB551D38}"/>
              </a:ext>
            </a:extLst>
          </p:cNvPr>
          <p:cNvGrpSpPr/>
          <p:nvPr/>
        </p:nvGrpSpPr>
        <p:grpSpPr>
          <a:xfrm>
            <a:off x="416087" y="4347746"/>
            <a:ext cx="3179663" cy="2080053"/>
            <a:chOff x="212942" y="1665229"/>
            <a:chExt cx="5060542" cy="3310475"/>
          </a:xfrm>
        </p:grpSpPr>
        <p:grpSp>
          <p:nvGrpSpPr>
            <p:cNvPr id="166" name="Group 165">
              <a:extLst>
                <a:ext uri="{FF2B5EF4-FFF2-40B4-BE49-F238E27FC236}">
                  <a16:creationId xmlns:a16="http://schemas.microsoft.com/office/drawing/2014/main" id="{E1DDAFC3-C8C9-6B0F-E551-53AE1E367450}"/>
                </a:ext>
              </a:extLst>
            </p:cNvPr>
            <p:cNvGrpSpPr/>
            <p:nvPr/>
          </p:nvGrpSpPr>
          <p:grpSpPr>
            <a:xfrm>
              <a:off x="212942" y="1690688"/>
              <a:ext cx="2335259" cy="1528501"/>
              <a:chOff x="212942" y="1690688"/>
              <a:chExt cx="2335259" cy="1528501"/>
            </a:xfrm>
          </p:grpSpPr>
          <p:sp>
            <p:nvSpPr>
              <p:cNvPr id="287" name="Rectangle 286">
                <a:extLst>
                  <a:ext uri="{FF2B5EF4-FFF2-40B4-BE49-F238E27FC236}">
                    <a16:creationId xmlns:a16="http://schemas.microsoft.com/office/drawing/2014/main" id="{E04431D5-A361-861D-1276-280D53D33E59}"/>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288" name="Group 287">
                <a:extLst>
                  <a:ext uri="{FF2B5EF4-FFF2-40B4-BE49-F238E27FC236}">
                    <a16:creationId xmlns:a16="http://schemas.microsoft.com/office/drawing/2014/main" id="{EFF6186A-B617-8F67-232E-F42D3FD350F4}"/>
                  </a:ext>
                </a:extLst>
              </p:cNvPr>
              <p:cNvGrpSpPr/>
              <p:nvPr/>
            </p:nvGrpSpPr>
            <p:grpSpPr>
              <a:xfrm>
                <a:off x="375782" y="1844444"/>
                <a:ext cx="1703212" cy="708545"/>
                <a:chOff x="927024" y="3154681"/>
                <a:chExt cx="1979513" cy="823487"/>
              </a:xfrm>
            </p:grpSpPr>
            <p:grpSp>
              <p:nvGrpSpPr>
                <p:cNvPr id="291" name="Group 141">
                  <a:extLst>
                    <a:ext uri="{FF2B5EF4-FFF2-40B4-BE49-F238E27FC236}">
                      <a16:creationId xmlns:a16="http://schemas.microsoft.com/office/drawing/2014/main" id="{D18E064C-B2E3-79A6-A69A-16290C63CE92}"/>
                    </a:ext>
                  </a:extLst>
                </p:cNvPr>
                <p:cNvGrpSpPr>
                  <a:grpSpLocks/>
                </p:cNvGrpSpPr>
                <p:nvPr/>
              </p:nvGrpSpPr>
              <p:grpSpPr bwMode="auto">
                <a:xfrm>
                  <a:off x="927024" y="3154681"/>
                  <a:ext cx="1012360" cy="823487"/>
                  <a:chOff x="2304" y="1104"/>
                  <a:chExt cx="536" cy="436"/>
                </a:xfrm>
              </p:grpSpPr>
              <p:sp>
                <p:nvSpPr>
                  <p:cNvPr id="299" name="AutoShape 133">
                    <a:extLst>
                      <a:ext uri="{FF2B5EF4-FFF2-40B4-BE49-F238E27FC236}">
                        <a16:creationId xmlns:a16="http://schemas.microsoft.com/office/drawing/2014/main" id="{85AEEBE0-2228-AAC1-70EF-6C7672107B42}"/>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00" name="Group 105">
                    <a:extLst>
                      <a:ext uri="{FF2B5EF4-FFF2-40B4-BE49-F238E27FC236}">
                        <a16:creationId xmlns:a16="http://schemas.microsoft.com/office/drawing/2014/main" id="{FE26471D-E364-FEDD-060E-448803056817}"/>
                      </a:ext>
                    </a:extLst>
                  </p:cNvPr>
                  <p:cNvGrpSpPr>
                    <a:grpSpLocks/>
                  </p:cNvGrpSpPr>
                  <p:nvPr/>
                </p:nvGrpSpPr>
                <p:grpSpPr bwMode="auto">
                  <a:xfrm>
                    <a:off x="2488" y="1104"/>
                    <a:ext cx="48" cy="144"/>
                    <a:chOff x="1200" y="912"/>
                    <a:chExt cx="48" cy="144"/>
                  </a:xfrm>
                </p:grpSpPr>
                <p:sp>
                  <p:nvSpPr>
                    <p:cNvPr id="324" name="Oval 106">
                      <a:extLst>
                        <a:ext uri="{FF2B5EF4-FFF2-40B4-BE49-F238E27FC236}">
                          <a16:creationId xmlns:a16="http://schemas.microsoft.com/office/drawing/2014/main" id="{F894A1BF-69AC-DC76-D012-A43746FF4F06}"/>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25" name="Oval 107">
                      <a:extLst>
                        <a:ext uri="{FF2B5EF4-FFF2-40B4-BE49-F238E27FC236}">
                          <a16:creationId xmlns:a16="http://schemas.microsoft.com/office/drawing/2014/main" id="{36ECB467-4D25-2D3C-7D6A-1CFEF21EDB7D}"/>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301" name="Group 108">
                    <a:extLst>
                      <a:ext uri="{FF2B5EF4-FFF2-40B4-BE49-F238E27FC236}">
                        <a16:creationId xmlns:a16="http://schemas.microsoft.com/office/drawing/2014/main" id="{8F45D0E5-C3A4-F1FB-71D8-C3DEDE586A5A}"/>
                      </a:ext>
                    </a:extLst>
                  </p:cNvPr>
                  <p:cNvGrpSpPr>
                    <a:grpSpLocks/>
                  </p:cNvGrpSpPr>
                  <p:nvPr/>
                </p:nvGrpSpPr>
                <p:grpSpPr bwMode="auto">
                  <a:xfrm>
                    <a:off x="2632" y="1104"/>
                    <a:ext cx="48" cy="144"/>
                    <a:chOff x="1200" y="912"/>
                    <a:chExt cx="48" cy="144"/>
                  </a:xfrm>
                </p:grpSpPr>
                <p:sp>
                  <p:nvSpPr>
                    <p:cNvPr id="322" name="Oval 109">
                      <a:extLst>
                        <a:ext uri="{FF2B5EF4-FFF2-40B4-BE49-F238E27FC236}">
                          <a16:creationId xmlns:a16="http://schemas.microsoft.com/office/drawing/2014/main" id="{2BB3642F-DA5E-9379-9B64-9237701E374B}"/>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23" name="Oval 110">
                      <a:extLst>
                        <a:ext uri="{FF2B5EF4-FFF2-40B4-BE49-F238E27FC236}">
                          <a16:creationId xmlns:a16="http://schemas.microsoft.com/office/drawing/2014/main" id="{6E7EBB6E-8295-E98B-1E71-D8AB2C2008C5}"/>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302" name="Group 111">
                    <a:extLst>
                      <a:ext uri="{FF2B5EF4-FFF2-40B4-BE49-F238E27FC236}">
                        <a16:creationId xmlns:a16="http://schemas.microsoft.com/office/drawing/2014/main" id="{9A48942B-A2B2-85CC-4B68-607D4D86AB2B}"/>
                      </a:ext>
                    </a:extLst>
                  </p:cNvPr>
                  <p:cNvGrpSpPr>
                    <a:grpSpLocks/>
                  </p:cNvGrpSpPr>
                  <p:nvPr/>
                </p:nvGrpSpPr>
                <p:grpSpPr bwMode="auto">
                  <a:xfrm>
                    <a:off x="2688" y="1212"/>
                    <a:ext cx="152" cy="132"/>
                    <a:chOff x="672" y="1020"/>
                    <a:chExt cx="152" cy="132"/>
                  </a:xfrm>
                </p:grpSpPr>
                <p:sp>
                  <p:nvSpPr>
                    <p:cNvPr id="317" name="Line 112">
                      <a:extLst>
                        <a:ext uri="{FF2B5EF4-FFF2-40B4-BE49-F238E27FC236}">
                          <a16:creationId xmlns:a16="http://schemas.microsoft.com/office/drawing/2014/main" id="{3A2AE3C6-68C8-16CC-FDA0-5FC92A834171}"/>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18" name="Line 113">
                      <a:extLst>
                        <a:ext uri="{FF2B5EF4-FFF2-40B4-BE49-F238E27FC236}">
                          <a16:creationId xmlns:a16="http://schemas.microsoft.com/office/drawing/2014/main" id="{1C9A2497-C9D5-5D3D-7890-2CE6B84277FC}"/>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19" name="Group 114">
                      <a:extLst>
                        <a:ext uri="{FF2B5EF4-FFF2-40B4-BE49-F238E27FC236}">
                          <a16:creationId xmlns:a16="http://schemas.microsoft.com/office/drawing/2014/main" id="{E4CD5654-CE95-9735-BF66-873011403641}"/>
                        </a:ext>
                      </a:extLst>
                    </p:cNvPr>
                    <p:cNvGrpSpPr>
                      <a:grpSpLocks/>
                    </p:cNvGrpSpPr>
                    <p:nvPr/>
                  </p:nvGrpSpPr>
                  <p:grpSpPr bwMode="auto">
                    <a:xfrm>
                      <a:off x="680" y="1020"/>
                      <a:ext cx="144" cy="96"/>
                      <a:chOff x="680" y="1020"/>
                      <a:chExt cx="144" cy="96"/>
                    </a:xfrm>
                  </p:grpSpPr>
                  <p:sp>
                    <p:nvSpPr>
                      <p:cNvPr id="320" name="Line 115">
                        <a:extLst>
                          <a:ext uri="{FF2B5EF4-FFF2-40B4-BE49-F238E27FC236}">
                            <a16:creationId xmlns:a16="http://schemas.microsoft.com/office/drawing/2014/main" id="{5FBB90FF-4F37-8953-030B-DF18E0B862FB}"/>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21" name="Line 116">
                        <a:extLst>
                          <a:ext uri="{FF2B5EF4-FFF2-40B4-BE49-F238E27FC236}">
                            <a16:creationId xmlns:a16="http://schemas.microsoft.com/office/drawing/2014/main" id="{C9925D28-1053-9C42-8760-149FD87D7A9E}"/>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303" name="Group 121">
                    <a:extLst>
                      <a:ext uri="{FF2B5EF4-FFF2-40B4-BE49-F238E27FC236}">
                        <a16:creationId xmlns:a16="http://schemas.microsoft.com/office/drawing/2014/main" id="{5428A13E-9CB7-E6E1-33E3-7DD6F9B2EFA6}"/>
                      </a:ext>
                    </a:extLst>
                  </p:cNvPr>
                  <p:cNvGrpSpPr>
                    <a:grpSpLocks/>
                  </p:cNvGrpSpPr>
                  <p:nvPr/>
                </p:nvGrpSpPr>
                <p:grpSpPr bwMode="auto">
                  <a:xfrm flipH="1">
                    <a:off x="2304" y="1212"/>
                    <a:ext cx="152" cy="132"/>
                    <a:chOff x="672" y="1020"/>
                    <a:chExt cx="152" cy="132"/>
                  </a:xfrm>
                </p:grpSpPr>
                <p:sp>
                  <p:nvSpPr>
                    <p:cNvPr id="312" name="Line 122">
                      <a:extLst>
                        <a:ext uri="{FF2B5EF4-FFF2-40B4-BE49-F238E27FC236}">
                          <a16:creationId xmlns:a16="http://schemas.microsoft.com/office/drawing/2014/main" id="{063F91F2-A62B-81BB-276F-2D844AA208E6}"/>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13" name="Line 123">
                      <a:extLst>
                        <a:ext uri="{FF2B5EF4-FFF2-40B4-BE49-F238E27FC236}">
                          <a16:creationId xmlns:a16="http://schemas.microsoft.com/office/drawing/2014/main" id="{1AECB2F5-92C7-A8ED-0242-F49DC9C4B079}"/>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14" name="Group 124">
                      <a:extLst>
                        <a:ext uri="{FF2B5EF4-FFF2-40B4-BE49-F238E27FC236}">
                          <a16:creationId xmlns:a16="http://schemas.microsoft.com/office/drawing/2014/main" id="{986F0F5F-9E0A-A6AA-9B6C-1C6B4B87AED8}"/>
                        </a:ext>
                      </a:extLst>
                    </p:cNvPr>
                    <p:cNvGrpSpPr>
                      <a:grpSpLocks/>
                    </p:cNvGrpSpPr>
                    <p:nvPr/>
                  </p:nvGrpSpPr>
                  <p:grpSpPr bwMode="auto">
                    <a:xfrm>
                      <a:off x="680" y="1020"/>
                      <a:ext cx="144" cy="96"/>
                      <a:chOff x="680" y="1020"/>
                      <a:chExt cx="144" cy="96"/>
                    </a:xfrm>
                  </p:grpSpPr>
                  <p:sp>
                    <p:nvSpPr>
                      <p:cNvPr id="315" name="Line 125">
                        <a:extLst>
                          <a:ext uri="{FF2B5EF4-FFF2-40B4-BE49-F238E27FC236}">
                            <a16:creationId xmlns:a16="http://schemas.microsoft.com/office/drawing/2014/main" id="{C216797C-0994-B82F-3239-546A2FADE395}"/>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16" name="Line 126">
                        <a:extLst>
                          <a:ext uri="{FF2B5EF4-FFF2-40B4-BE49-F238E27FC236}">
                            <a16:creationId xmlns:a16="http://schemas.microsoft.com/office/drawing/2014/main" id="{CF05BFFE-2E54-91F0-03B2-02F8A0B0DF1F}"/>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304" name="Group 136">
                    <a:extLst>
                      <a:ext uri="{FF2B5EF4-FFF2-40B4-BE49-F238E27FC236}">
                        <a16:creationId xmlns:a16="http://schemas.microsoft.com/office/drawing/2014/main" id="{1FAD0ED2-40FE-5A1A-3003-2CF10FEA096B}"/>
                      </a:ext>
                    </a:extLst>
                  </p:cNvPr>
                  <p:cNvGrpSpPr>
                    <a:grpSpLocks/>
                  </p:cNvGrpSpPr>
                  <p:nvPr/>
                </p:nvGrpSpPr>
                <p:grpSpPr bwMode="auto">
                  <a:xfrm>
                    <a:off x="2400" y="1300"/>
                    <a:ext cx="96" cy="240"/>
                    <a:chOff x="2400" y="1296"/>
                    <a:chExt cx="96" cy="240"/>
                  </a:xfrm>
                </p:grpSpPr>
                <p:sp>
                  <p:nvSpPr>
                    <p:cNvPr id="309" name="Line 117">
                      <a:extLst>
                        <a:ext uri="{FF2B5EF4-FFF2-40B4-BE49-F238E27FC236}">
                          <a16:creationId xmlns:a16="http://schemas.microsoft.com/office/drawing/2014/main" id="{57F3B675-B01D-0791-12D2-5538C9F96B5D}"/>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10" name="Line 134">
                      <a:extLst>
                        <a:ext uri="{FF2B5EF4-FFF2-40B4-BE49-F238E27FC236}">
                          <a16:creationId xmlns:a16="http://schemas.microsoft.com/office/drawing/2014/main" id="{C3ED1BC5-5139-3A5F-1B2F-7C606DE2B691}"/>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11" name="Line 135">
                      <a:extLst>
                        <a:ext uri="{FF2B5EF4-FFF2-40B4-BE49-F238E27FC236}">
                          <a16:creationId xmlns:a16="http://schemas.microsoft.com/office/drawing/2014/main" id="{052ABC96-175C-401C-AF96-E0F4334418EA}"/>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305" name="Group 137">
                    <a:extLst>
                      <a:ext uri="{FF2B5EF4-FFF2-40B4-BE49-F238E27FC236}">
                        <a16:creationId xmlns:a16="http://schemas.microsoft.com/office/drawing/2014/main" id="{4B67EC3B-59C0-07B0-F9C0-CBDF7E795644}"/>
                      </a:ext>
                    </a:extLst>
                  </p:cNvPr>
                  <p:cNvGrpSpPr>
                    <a:grpSpLocks/>
                  </p:cNvGrpSpPr>
                  <p:nvPr/>
                </p:nvGrpSpPr>
                <p:grpSpPr bwMode="auto">
                  <a:xfrm flipH="1">
                    <a:off x="2640" y="1296"/>
                    <a:ext cx="96" cy="240"/>
                    <a:chOff x="2400" y="1296"/>
                    <a:chExt cx="96" cy="240"/>
                  </a:xfrm>
                </p:grpSpPr>
                <p:sp>
                  <p:nvSpPr>
                    <p:cNvPr id="306" name="Line 138">
                      <a:extLst>
                        <a:ext uri="{FF2B5EF4-FFF2-40B4-BE49-F238E27FC236}">
                          <a16:creationId xmlns:a16="http://schemas.microsoft.com/office/drawing/2014/main" id="{05F74491-E3E5-5D0F-9D59-832FF37185C2}"/>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07" name="Line 139">
                      <a:extLst>
                        <a:ext uri="{FF2B5EF4-FFF2-40B4-BE49-F238E27FC236}">
                          <a16:creationId xmlns:a16="http://schemas.microsoft.com/office/drawing/2014/main" id="{8D366E3C-58D8-B375-7F46-B674492944E6}"/>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08" name="Line 140">
                      <a:extLst>
                        <a:ext uri="{FF2B5EF4-FFF2-40B4-BE49-F238E27FC236}">
                          <a16:creationId xmlns:a16="http://schemas.microsoft.com/office/drawing/2014/main" id="{A86E67D4-98B7-CA53-1A28-47BEFF4BD53F}"/>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292" name="Group 142">
                  <a:extLst>
                    <a:ext uri="{FF2B5EF4-FFF2-40B4-BE49-F238E27FC236}">
                      <a16:creationId xmlns:a16="http://schemas.microsoft.com/office/drawing/2014/main" id="{67C6F0DC-82EA-B534-FD98-3D0CD072060A}"/>
                    </a:ext>
                  </a:extLst>
                </p:cNvPr>
                <p:cNvGrpSpPr>
                  <a:grpSpLocks/>
                </p:cNvGrpSpPr>
                <p:nvPr/>
              </p:nvGrpSpPr>
              <p:grpSpPr bwMode="auto">
                <a:xfrm>
                  <a:off x="2543901" y="3307668"/>
                  <a:ext cx="362636" cy="345638"/>
                  <a:chOff x="1776" y="2256"/>
                  <a:chExt cx="288" cy="279"/>
                </a:xfrm>
              </p:grpSpPr>
              <p:grpSp>
                <p:nvGrpSpPr>
                  <p:cNvPr id="293" name="Group 143">
                    <a:extLst>
                      <a:ext uri="{FF2B5EF4-FFF2-40B4-BE49-F238E27FC236}">
                        <a16:creationId xmlns:a16="http://schemas.microsoft.com/office/drawing/2014/main" id="{79908BEC-0F61-8D12-EE3C-E86118AF4E5B}"/>
                      </a:ext>
                    </a:extLst>
                  </p:cNvPr>
                  <p:cNvGrpSpPr>
                    <a:grpSpLocks/>
                  </p:cNvGrpSpPr>
                  <p:nvPr/>
                </p:nvGrpSpPr>
                <p:grpSpPr bwMode="auto">
                  <a:xfrm>
                    <a:off x="1824" y="2256"/>
                    <a:ext cx="240" cy="279"/>
                    <a:chOff x="1392" y="3408"/>
                    <a:chExt cx="240" cy="279"/>
                  </a:xfrm>
                </p:grpSpPr>
                <p:sp>
                  <p:nvSpPr>
                    <p:cNvPr id="296" name="Line 144">
                      <a:extLst>
                        <a:ext uri="{FF2B5EF4-FFF2-40B4-BE49-F238E27FC236}">
                          <a16:creationId xmlns:a16="http://schemas.microsoft.com/office/drawing/2014/main" id="{7A67B8BB-0556-4179-9B92-7E46F0EB952C}"/>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97" name="Arc 145">
                      <a:extLst>
                        <a:ext uri="{FF2B5EF4-FFF2-40B4-BE49-F238E27FC236}">
                          <a16:creationId xmlns:a16="http://schemas.microsoft.com/office/drawing/2014/main" id="{F3A198E0-6CF1-6642-0778-FB56064D0117}"/>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98" name="Line 146">
                      <a:extLst>
                        <a:ext uri="{FF2B5EF4-FFF2-40B4-BE49-F238E27FC236}">
                          <a16:creationId xmlns:a16="http://schemas.microsoft.com/office/drawing/2014/main" id="{5EC5B189-6C6D-7A98-C3F0-6C5CDAB85D2C}"/>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294" name="Arc 147">
                    <a:extLst>
                      <a:ext uri="{FF2B5EF4-FFF2-40B4-BE49-F238E27FC236}">
                        <a16:creationId xmlns:a16="http://schemas.microsoft.com/office/drawing/2014/main" id="{2B476DC8-5430-9567-0103-9A1D4035F6AA}"/>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95" name="Arc 148">
                    <a:extLst>
                      <a:ext uri="{FF2B5EF4-FFF2-40B4-BE49-F238E27FC236}">
                        <a16:creationId xmlns:a16="http://schemas.microsoft.com/office/drawing/2014/main" id="{D70322C6-5AE4-980A-A12B-75DBA61D636A}"/>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nvGrpSpPr>
            <p:cNvPr id="167" name="Group 166">
              <a:extLst>
                <a:ext uri="{FF2B5EF4-FFF2-40B4-BE49-F238E27FC236}">
                  <a16:creationId xmlns:a16="http://schemas.microsoft.com/office/drawing/2014/main" id="{BD753FB9-0A3D-E736-204F-10438D7C7091}"/>
                </a:ext>
              </a:extLst>
            </p:cNvPr>
            <p:cNvGrpSpPr/>
            <p:nvPr/>
          </p:nvGrpSpPr>
          <p:grpSpPr>
            <a:xfrm>
              <a:off x="2938225" y="1665229"/>
              <a:ext cx="2335259" cy="1528501"/>
              <a:chOff x="212942" y="1690688"/>
              <a:chExt cx="2335259" cy="1528501"/>
            </a:xfrm>
          </p:grpSpPr>
          <p:sp>
            <p:nvSpPr>
              <p:cNvPr id="248" name="Rectangle 247">
                <a:extLst>
                  <a:ext uri="{FF2B5EF4-FFF2-40B4-BE49-F238E27FC236}">
                    <a16:creationId xmlns:a16="http://schemas.microsoft.com/office/drawing/2014/main" id="{35D21DF5-46BB-0165-4162-70BBD77F44A1}"/>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249" name="Group 248">
                <a:extLst>
                  <a:ext uri="{FF2B5EF4-FFF2-40B4-BE49-F238E27FC236}">
                    <a16:creationId xmlns:a16="http://schemas.microsoft.com/office/drawing/2014/main" id="{A9E7F8F2-C4CA-82B8-3B01-76DF368140DD}"/>
                  </a:ext>
                </a:extLst>
              </p:cNvPr>
              <p:cNvGrpSpPr/>
              <p:nvPr/>
            </p:nvGrpSpPr>
            <p:grpSpPr>
              <a:xfrm>
                <a:off x="375782" y="1844442"/>
                <a:ext cx="1703212" cy="1219954"/>
                <a:chOff x="927024" y="3154681"/>
                <a:chExt cx="1979513" cy="1417859"/>
              </a:xfrm>
            </p:grpSpPr>
            <p:sp>
              <p:nvSpPr>
                <p:cNvPr id="250" name="AutoShape 32">
                  <a:extLst>
                    <a:ext uri="{FF2B5EF4-FFF2-40B4-BE49-F238E27FC236}">
                      <a16:creationId xmlns:a16="http://schemas.microsoft.com/office/drawing/2014/main" id="{4D2BD5BC-7E2D-BAA0-C996-354E4AC0E385}"/>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52" name="Group 141">
                  <a:extLst>
                    <a:ext uri="{FF2B5EF4-FFF2-40B4-BE49-F238E27FC236}">
                      <a16:creationId xmlns:a16="http://schemas.microsoft.com/office/drawing/2014/main" id="{773924D5-0BDC-A04B-75F5-26D41858A6B1}"/>
                    </a:ext>
                  </a:extLst>
                </p:cNvPr>
                <p:cNvGrpSpPr>
                  <a:grpSpLocks/>
                </p:cNvGrpSpPr>
                <p:nvPr/>
              </p:nvGrpSpPr>
              <p:grpSpPr bwMode="auto">
                <a:xfrm>
                  <a:off x="927024" y="3154681"/>
                  <a:ext cx="1012360" cy="823487"/>
                  <a:chOff x="2304" y="1104"/>
                  <a:chExt cx="536" cy="436"/>
                </a:xfrm>
              </p:grpSpPr>
              <p:sp>
                <p:nvSpPr>
                  <p:cNvPr id="260" name="AutoShape 133">
                    <a:extLst>
                      <a:ext uri="{FF2B5EF4-FFF2-40B4-BE49-F238E27FC236}">
                        <a16:creationId xmlns:a16="http://schemas.microsoft.com/office/drawing/2014/main" id="{0AA66B57-55BC-3342-6BA7-A1210977F051}"/>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61" name="Group 105">
                    <a:extLst>
                      <a:ext uri="{FF2B5EF4-FFF2-40B4-BE49-F238E27FC236}">
                        <a16:creationId xmlns:a16="http://schemas.microsoft.com/office/drawing/2014/main" id="{E36E6196-78D5-E968-76DC-4B695BAC0C57}"/>
                      </a:ext>
                    </a:extLst>
                  </p:cNvPr>
                  <p:cNvGrpSpPr>
                    <a:grpSpLocks/>
                  </p:cNvGrpSpPr>
                  <p:nvPr/>
                </p:nvGrpSpPr>
                <p:grpSpPr bwMode="auto">
                  <a:xfrm>
                    <a:off x="2488" y="1104"/>
                    <a:ext cx="48" cy="144"/>
                    <a:chOff x="1200" y="912"/>
                    <a:chExt cx="48" cy="144"/>
                  </a:xfrm>
                </p:grpSpPr>
                <p:sp>
                  <p:nvSpPr>
                    <p:cNvPr id="285" name="Oval 106">
                      <a:extLst>
                        <a:ext uri="{FF2B5EF4-FFF2-40B4-BE49-F238E27FC236}">
                          <a16:creationId xmlns:a16="http://schemas.microsoft.com/office/drawing/2014/main" id="{3089BA1E-72A3-9DB7-EB2D-8BAEB2697DDC}"/>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86" name="Oval 107">
                      <a:extLst>
                        <a:ext uri="{FF2B5EF4-FFF2-40B4-BE49-F238E27FC236}">
                          <a16:creationId xmlns:a16="http://schemas.microsoft.com/office/drawing/2014/main" id="{3C822663-1A86-6385-B41D-F6ED5F6C3E8C}"/>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262" name="Group 108">
                    <a:extLst>
                      <a:ext uri="{FF2B5EF4-FFF2-40B4-BE49-F238E27FC236}">
                        <a16:creationId xmlns:a16="http://schemas.microsoft.com/office/drawing/2014/main" id="{A348987E-544C-2586-1A85-9D07ED087ADE}"/>
                      </a:ext>
                    </a:extLst>
                  </p:cNvPr>
                  <p:cNvGrpSpPr>
                    <a:grpSpLocks/>
                  </p:cNvGrpSpPr>
                  <p:nvPr/>
                </p:nvGrpSpPr>
                <p:grpSpPr bwMode="auto">
                  <a:xfrm>
                    <a:off x="2632" y="1104"/>
                    <a:ext cx="48" cy="144"/>
                    <a:chOff x="1200" y="912"/>
                    <a:chExt cx="48" cy="144"/>
                  </a:xfrm>
                </p:grpSpPr>
                <p:sp>
                  <p:nvSpPr>
                    <p:cNvPr id="283" name="Oval 109">
                      <a:extLst>
                        <a:ext uri="{FF2B5EF4-FFF2-40B4-BE49-F238E27FC236}">
                          <a16:creationId xmlns:a16="http://schemas.microsoft.com/office/drawing/2014/main" id="{D6C38431-6B29-BCE4-E809-D789D7BD253D}"/>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84" name="Oval 110">
                      <a:extLst>
                        <a:ext uri="{FF2B5EF4-FFF2-40B4-BE49-F238E27FC236}">
                          <a16:creationId xmlns:a16="http://schemas.microsoft.com/office/drawing/2014/main" id="{68DA2254-F283-4780-F2C1-1D78ECA28173}"/>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263" name="Group 111">
                    <a:extLst>
                      <a:ext uri="{FF2B5EF4-FFF2-40B4-BE49-F238E27FC236}">
                        <a16:creationId xmlns:a16="http://schemas.microsoft.com/office/drawing/2014/main" id="{BA27D100-6DD9-49E4-7A34-932F31C5F896}"/>
                      </a:ext>
                    </a:extLst>
                  </p:cNvPr>
                  <p:cNvGrpSpPr>
                    <a:grpSpLocks/>
                  </p:cNvGrpSpPr>
                  <p:nvPr/>
                </p:nvGrpSpPr>
                <p:grpSpPr bwMode="auto">
                  <a:xfrm>
                    <a:off x="2688" y="1212"/>
                    <a:ext cx="152" cy="132"/>
                    <a:chOff x="672" y="1020"/>
                    <a:chExt cx="152" cy="132"/>
                  </a:xfrm>
                </p:grpSpPr>
                <p:sp>
                  <p:nvSpPr>
                    <p:cNvPr id="278" name="Line 112">
                      <a:extLst>
                        <a:ext uri="{FF2B5EF4-FFF2-40B4-BE49-F238E27FC236}">
                          <a16:creationId xmlns:a16="http://schemas.microsoft.com/office/drawing/2014/main" id="{4FCA46C6-4A4A-E09F-C8F7-556006B1804B}"/>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79" name="Line 113">
                      <a:extLst>
                        <a:ext uri="{FF2B5EF4-FFF2-40B4-BE49-F238E27FC236}">
                          <a16:creationId xmlns:a16="http://schemas.microsoft.com/office/drawing/2014/main" id="{C7B74AF2-7541-D130-A67D-7BF937530810}"/>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80" name="Group 114">
                      <a:extLst>
                        <a:ext uri="{FF2B5EF4-FFF2-40B4-BE49-F238E27FC236}">
                          <a16:creationId xmlns:a16="http://schemas.microsoft.com/office/drawing/2014/main" id="{43233B7F-3F19-2C69-81A6-D151C9C947F2}"/>
                        </a:ext>
                      </a:extLst>
                    </p:cNvPr>
                    <p:cNvGrpSpPr>
                      <a:grpSpLocks/>
                    </p:cNvGrpSpPr>
                    <p:nvPr/>
                  </p:nvGrpSpPr>
                  <p:grpSpPr bwMode="auto">
                    <a:xfrm>
                      <a:off x="680" y="1020"/>
                      <a:ext cx="144" cy="96"/>
                      <a:chOff x="680" y="1020"/>
                      <a:chExt cx="144" cy="96"/>
                    </a:xfrm>
                  </p:grpSpPr>
                  <p:sp>
                    <p:nvSpPr>
                      <p:cNvPr id="281" name="Line 115">
                        <a:extLst>
                          <a:ext uri="{FF2B5EF4-FFF2-40B4-BE49-F238E27FC236}">
                            <a16:creationId xmlns:a16="http://schemas.microsoft.com/office/drawing/2014/main" id="{F340DCB5-EB74-9B59-3EF3-646133B147BE}"/>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82" name="Line 116">
                        <a:extLst>
                          <a:ext uri="{FF2B5EF4-FFF2-40B4-BE49-F238E27FC236}">
                            <a16:creationId xmlns:a16="http://schemas.microsoft.com/office/drawing/2014/main" id="{59AB6646-3B2F-D140-4EF8-94D777567D2F}"/>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264" name="Group 121">
                    <a:extLst>
                      <a:ext uri="{FF2B5EF4-FFF2-40B4-BE49-F238E27FC236}">
                        <a16:creationId xmlns:a16="http://schemas.microsoft.com/office/drawing/2014/main" id="{952F8DD0-474C-E898-155E-F3B85AA42A1E}"/>
                      </a:ext>
                    </a:extLst>
                  </p:cNvPr>
                  <p:cNvGrpSpPr>
                    <a:grpSpLocks/>
                  </p:cNvGrpSpPr>
                  <p:nvPr/>
                </p:nvGrpSpPr>
                <p:grpSpPr bwMode="auto">
                  <a:xfrm flipH="1">
                    <a:off x="2304" y="1212"/>
                    <a:ext cx="152" cy="132"/>
                    <a:chOff x="672" y="1020"/>
                    <a:chExt cx="152" cy="132"/>
                  </a:xfrm>
                </p:grpSpPr>
                <p:sp>
                  <p:nvSpPr>
                    <p:cNvPr id="273" name="Line 122">
                      <a:extLst>
                        <a:ext uri="{FF2B5EF4-FFF2-40B4-BE49-F238E27FC236}">
                          <a16:creationId xmlns:a16="http://schemas.microsoft.com/office/drawing/2014/main" id="{0EF4E567-B104-9CBE-1D8A-55FFF7EB00D1}"/>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74" name="Line 123">
                      <a:extLst>
                        <a:ext uri="{FF2B5EF4-FFF2-40B4-BE49-F238E27FC236}">
                          <a16:creationId xmlns:a16="http://schemas.microsoft.com/office/drawing/2014/main" id="{D63CC514-71F8-C915-BA48-F85541CC8DE5}"/>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75" name="Group 124">
                      <a:extLst>
                        <a:ext uri="{FF2B5EF4-FFF2-40B4-BE49-F238E27FC236}">
                          <a16:creationId xmlns:a16="http://schemas.microsoft.com/office/drawing/2014/main" id="{2C827D65-FD4C-0886-F5F9-5762371D9D09}"/>
                        </a:ext>
                      </a:extLst>
                    </p:cNvPr>
                    <p:cNvGrpSpPr>
                      <a:grpSpLocks/>
                    </p:cNvGrpSpPr>
                    <p:nvPr/>
                  </p:nvGrpSpPr>
                  <p:grpSpPr bwMode="auto">
                    <a:xfrm>
                      <a:off x="680" y="1020"/>
                      <a:ext cx="144" cy="96"/>
                      <a:chOff x="680" y="1020"/>
                      <a:chExt cx="144" cy="96"/>
                    </a:xfrm>
                  </p:grpSpPr>
                  <p:sp>
                    <p:nvSpPr>
                      <p:cNvPr id="276" name="Line 125">
                        <a:extLst>
                          <a:ext uri="{FF2B5EF4-FFF2-40B4-BE49-F238E27FC236}">
                            <a16:creationId xmlns:a16="http://schemas.microsoft.com/office/drawing/2014/main" id="{B9D8090D-4627-5D0C-2D2E-43551BB8BFAE}"/>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77" name="Line 126">
                        <a:extLst>
                          <a:ext uri="{FF2B5EF4-FFF2-40B4-BE49-F238E27FC236}">
                            <a16:creationId xmlns:a16="http://schemas.microsoft.com/office/drawing/2014/main" id="{F915E41F-0F9E-F998-E3F6-CAAE318F0418}"/>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265" name="Group 136">
                    <a:extLst>
                      <a:ext uri="{FF2B5EF4-FFF2-40B4-BE49-F238E27FC236}">
                        <a16:creationId xmlns:a16="http://schemas.microsoft.com/office/drawing/2014/main" id="{7FADBE4F-5759-512C-6ED4-238F57FA0300}"/>
                      </a:ext>
                    </a:extLst>
                  </p:cNvPr>
                  <p:cNvGrpSpPr>
                    <a:grpSpLocks/>
                  </p:cNvGrpSpPr>
                  <p:nvPr/>
                </p:nvGrpSpPr>
                <p:grpSpPr bwMode="auto">
                  <a:xfrm>
                    <a:off x="2400" y="1300"/>
                    <a:ext cx="96" cy="240"/>
                    <a:chOff x="2400" y="1296"/>
                    <a:chExt cx="96" cy="240"/>
                  </a:xfrm>
                </p:grpSpPr>
                <p:sp>
                  <p:nvSpPr>
                    <p:cNvPr id="270" name="Line 117">
                      <a:extLst>
                        <a:ext uri="{FF2B5EF4-FFF2-40B4-BE49-F238E27FC236}">
                          <a16:creationId xmlns:a16="http://schemas.microsoft.com/office/drawing/2014/main" id="{FDE87DAF-5206-8B0B-AC13-095EE10EFC4F}"/>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71" name="Line 134">
                      <a:extLst>
                        <a:ext uri="{FF2B5EF4-FFF2-40B4-BE49-F238E27FC236}">
                          <a16:creationId xmlns:a16="http://schemas.microsoft.com/office/drawing/2014/main" id="{C34C6A18-3DAA-3267-FB1B-4BC31CDC051E}"/>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72" name="Line 135">
                      <a:extLst>
                        <a:ext uri="{FF2B5EF4-FFF2-40B4-BE49-F238E27FC236}">
                          <a16:creationId xmlns:a16="http://schemas.microsoft.com/office/drawing/2014/main" id="{5A9092DA-726C-3071-9AC5-F1B17FAE3444}"/>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266" name="Group 137">
                    <a:extLst>
                      <a:ext uri="{FF2B5EF4-FFF2-40B4-BE49-F238E27FC236}">
                        <a16:creationId xmlns:a16="http://schemas.microsoft.com/office/drawing/2014/main" id="{A3E4D232-6987-F31A-857C-3A3DF78F9893}"/>
                      </a:ext>
                    </a:extLst>
                  </p:cNvPr>
                  <p:cNvGrpSpPr>
                    <a:grpSpLocks/>
                  </p:cNvGrpSpPr>
                  <p:nvPr/>
                </p:nvGrpSpPr>
                <p:grpSpPr bwMode="auto">
                  <a:xfrm flipH="1">
                    <a:off x="2640" y="1296"/>
                    <a:ext cx="96" cy="240"/>
                    <a:chOff x="2400" y="1296"/>
                    <a:chExt cx="96" cy="240"/>
                  </a:xfrm>
                </p:grpSpPr>
                <p:sp>
                  <p:nvSpPr>
                    <p:cNvPr id="267" name="Line 138">
                      <a:extLst>
                        <a:ext uri="{FF2B5EF4-FFF2-40B4-BE49-F238E27FC236}">
                          <a16:creationId xmlns:a16="http://schemas.microsoft.com/office/drawing/2014/main" id="{BA7F9335-E3C8-56A0-1CA1-71450ED07C36}"/>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68" name="Line 139">
                      <a:extLst>
                        <a:ext uri="{FF2B5EF4-FFF2-40B4-BE49-F238E27FC236}">
                          <a16:creationId xmlns:a16="http://schemas.microsoft.com/office/drawing/2014/main" id="{B6F51944-DB2C-35AC-1F7C-C8D76D1C9EAF}"/>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69" name="Line 140">
                      <a:extLst>
                        <a:ext uri="{FF2B5EF4-FFF2-40B4-BE49-F238E27FC236}">
                          <a16:creationId xmlns:a16="http://schemas.microsoft.com/office/drawing/2014/main" id="{25370537-8DE5-1276-E0A6-A4492A3E662D}"/>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253" name="Group 142">
                  <a:extLst>
                    <a:ext uri="{FF2B5EF4-FFF2-40B4-BE49-F238E27FC236}">
                      <a16:creationId xmlns:a16="http://schemas.microsoft.com/office/drawing/2014/main" id="{D73DECD3-390E-4F17-69E4-CF9403C54AB6}"/>
                    </a:ext>
                  </a:extLst>
                </p:cNvPr>
                <p:cNvGrpSpPr>
                  <a:grpSpLocks/>
                </p:cNvGrpSpPr>
                <p:nvPr/>
              </p:nvGrpSpPr>
              <p:grpSpPr bwMode="auto">
                <a:xfrm>
                  <a:off x="2543901" y="3307668"/>
                  <a:ext cx="362636" cy="345638"/>
                  <a:chOff x="1776" y="2256"/>
                  <a:chExt cx="288" cy="279"/>
                </a:xfrm>
              </p:grpSpPr>
              <p:grpSp>
                <p:nvGrpSpPr>
                  <p:cNvPr id="254" name="Group 143">
                    <a:extLst>
                      <a:ext uri="{FF2B5EF4-FFF2-40B4-BE49-F238E27FC236}">
                        <a16:creationId xmlns:a16="http://schemas.microsoft.com/office/drawing/2014/main" id="{C3A84502-9918-CA1C-A80E-2538FB41EB83}"/>
                      </a:ext>
                    </a:extLst>
                  </p:cNvPr>
                  <p:cNvGrpSpPr>
                    <a:grpSpLocks/>
                  </p:cNvGrpSpPr>
                  <p:nvPr/>
                </p:nvGrpSpPr>
                <p:grpSpPr bwMode="auto">
                  <a:xfrm>
                    <a:off x="1824" y="2256"/>
                    <a:ext cx="240" cy="279"/>
                    <a:chOff x="1392" y="3408"/>
                    <a:chExt cx="240" cy="279"/>
                  </a:xfrm>
                </p:grpSpPr>
                <p:sp>
                  <p:nvSpPr>
                    <p:cNvPr id="257" name="Line 144">
                      <a:extLst>
                        <a:ext uri="{FF2B5EF4-FFF2-40B4-BE49-F238E27FC236}">
                          <a16:creationId xmlns:a16="http://schemas.microsoft.com/office/drawing/2014/main" id="{F208661B-E99E-D6B4-EF7B-854509F40E32}"/>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58" name="Arc 145">
                      <a:extLst>
                        <a:ext uri="{FF2B5EF4-FFF2-40B4-BE49-F238E27FC236}">
                          <a16:creationId xmlns:a16="http://schemas.microsoft.com/office/drawing/2014/main" id="{9482CA06-9A17-B287-A903-1BA4003FDF0E}"/>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59" name="Line 146">
                      <a:extLst>
                        <a:ext uri="{FF2B5EF4-FFF2-40B4-BE49-F238E27FC236}">
                          <a16:creationId xmlns:a16="http://schemas.microsoft.com/office/drawing/2014/main" id="{C353BFA7-2C41-E715-72A9-E670A4288297}"/>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255" name="Arc 147">
                    <a:extLst>
                      <a:ext uri="{FF2B5EF4-FFF2-40B4-BE49-F238E27FC236}">
                        <a16:creationId xmlns:a16="http://schemas.microsoft.com/office/drawing/2014/main" id="{AB9F455B-F88F-3CEE-F5D2-0E693E8E41EC}"/>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56" name="Arc 148">
                    <a:extLst>
                      <a:ext uri="{FF2B5EF4-FFF2-40B4-BE49-F238E27FC236}">
                        <a16:creationId xmlns:a16="http://schemas.microsoft.com/office/drawing/2014/main" id="{11411087-B2C4-1849-7A84-AB53890AA395}"/>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nvGrpSpPr>
            <p:cNvPr id="168" name="Group 167">
              <a:extLst>
                <a:ext uri="{FF2B5EF4-FFF2-40B4-BE49-F238E27FC236}">
                  <a16:creationId xmlns:a16="http://schemas.microsoft.com/office/drawing/2014/main" id="{062F6C3A-4FE0-561E-576C-9860D5061521}"/>
                </a:ext>
              </a:extLst>
            </p:cNvPr>
            <p:cNvGrpSpPr/>
            <p:nvPr/>
          </p:nvGrpSpPr>
          <p:grpSpPr>
            <a:xfrm>
              <a:off x="212942" y="3447203"/>
              <a:ext cx="2335259" cy="1528501"/>
              <a:chOff x="212942" y="1690688"/>
              <a:chExt cx="2335259" cy="1528501"/>
            </a:xfrm>
          </p:grpSpPr>
          <p:sp>
            <p:nvSpPr>
              <p:cNvPr id="209" name="Rectangle 208">
                <a:extLst>
                  <a:ext uri="{FF2B5EF4-FFF2-40B4-BE49-F238E27FC236}">
                    <a16:creationId xmlns:a16="http://schemas.microsoft.com/office/drawing/2014/main" id="{B526DE91-D258-64CC-1FC0-6634BFE30D10}"/>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210" name="Group 209">
                <a:extLst>
                  <a:ext uri="{FF2B5EF4-FFF2-40B4-BE49-F238E27FC236}">
                    <a16:creationId xmlns:a16="http://schemas.microsoft.com/office/drawing/2014/main" id="{1CF39A0A-FB7F-34D7-94D1-FC56955A9336}"/>
                  </a:ext>
                </a:extLst>
              </p:cNvPr>
              <p:cNvGrpSpPr/>
              <p:nvPr/>
            </p:nvGrpSpPr>
            <p:grpSpPr>
              <a:xfrm>
                <a:off x="375782" y="1844443"/>
                <a:ext cx="2172419" cy="1266165"/>
                <a:chOff x="927024" y="3154681"/>
                <a:chExt cx="2524836" cy="1471566"/>
              </a:xfrm>
            </p:grpSpPr>
            <p:sp>
              <p:nvSpPr>
                <p:cNvPr id="211" name="AutoShape 32">
                  <a:extLst>
                    <a:ext uri="{FF2B5EF4-FFF2-40B4-BE49-F238E27FC236}">
                      <a16:creationId xmlns:a16="http://schemas.microsoft.com/office/drawing/2014/main" id="{EFE00BAC-D769-1A52-3700-2F7B43A08E64}"/>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12" name="AutoShape 33">
                  <a:extLst>
                    <a:ext uri="{FF2B5EF4-FFF2-40B4-BE49-F238E27FC236}">
                      <a16:creationId xmlns:a16="http://schemas.microsoft.com/office/drawing/2014/main" id="{026874BD-785D-153A-FC3A-BC700304A57F}"/>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13" name="Group 141">
                  <a:extLst>
                    <a:ext uri="{FF2B5EF4-FFF2-40B4-BE49-F238E27FC236}">
                      <a16:creationId xmlns:a16="http://schemas.microsoft.com/office/drawing/2014/main" id="{504CF48A-6C49-DF60-200D-840BD3CF2E83}"/>
                    </a:ext>
                  </a:extLst>
                </p:cNvPr>
                <p:cNvGrpSpPr>
                  <a:grpSpLocks/>
                </p:cNvGrpSpPr>
                <p:nvPr/>
              </p:nvGrpSpPr>
              <p:grpSpPr bwMode="auto">
                <a:xfrm>
                  <a:off x="927024" y="3154681"/>
                  <a:ext cx="1012360" cy="823487"/>
                  <a:chOff x="2304" y="1104"/>
                  <a:chExt cx="536" cy="436"/>
                </a:xfrm>
              </p:grpSpPr>
              <p:sp>
                <p:nvSpPr>
                  <p:cNvPr id="221" name="AutoShape 133">
                    <a:extLst>
                      <a:ext uri="{FF2B5EF4-FFF2-40B4-BE49-F238E27FC236}">
                        <a16:creationId xmlns:a16="http://schemas.microsoft.com/office/drawing/2014/main" id="{6B18C710-D7D1-9625-3875-6FB6891DA541}"/>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22" name="Group 105">
                    <a:extLst>
                      <a:ext uri="{FF2B5EF4-FFF2-40B4-BE49-F238E27FC236}">
                        <a16:creationId xmlns:a16="http://schemas.microsoft.com/office/drawing/2014/main" id="{AA04B725-20FB-1010-E8CD-6432BBCF360C}"/>
                      </a:ext>
                    </a:extLst>
                  </p:cNvPr>
                  <p:cNvGrpSpPr>
                    <a:grpSpLocks/>
                  </p:cNvGrpSpPr>
                  <p:nvPr/>
                </p:nvGrpSpPr>
                <p:grpSpPr bwMode="auto">
                  <a:xfrm>
                    <a:off x="2488" y="1104"/>
                    <a:ext cx="48" cy="144"/>
                    <a:chOff x="1200" y="912"/>
                    <a:chExt cx="48" cy="144"/>
                  </a:xfrm>
                </p:grpSpPr>
                <p:sp>
                  <p:nvSpPr>
                    <p:cNvPr id="246" name="Oval 106">
                      <a:extLst>
                        <a:ext uri="{FF2B5EF4-FFF2-40B4-BE49-F238E27FC236}">
                          <a16:creationId xmlns:a16="http://schemas.microsoft.com/office/drawing/2014/main" id="{1FED9762-54F7-E15F-BF21-B9BF00D501BE}"/>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47" name="Oval 107">
                      <a:extLst>
                        <a:ext uri="{FF2B5EF4-FFF2-40B4-BE49-F238E27FC236}">
                          <a16:creationId xmlns:a16="http://schemas.microsoft.com/office/drawing/2014/main" id="{F78C223C-1B09-DBC9-B605-AE2BF9F65A60}"/>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223" name="Group 108">
                    <a:extLst>
                      <a:ext uri="{FF2B5EF4-FFF2-40B4-BE49-F238E27FC236}">
                        <a16:creationId xmlns:a16="http://schemas.microsoft.com/office/drawing/2014/main" id="{15A93134-CCDE-E9CD-DACF-732AD462F408}"/>
                      </a:ext>
                    </a:extLst>
                  </p:cNvPr>
                  <p:cNvGrpSpPr>
                    <a:grpSpLocks/>
                  </p:cNvGrpSpPr>
                  <p:nvPr/>
                </p:nvGrpSpPr>
                <p:grpSpPr bwMode="auto">
                  <a:xfrm>
                    <a:off x="2632" y="1104"/>
                    <a:ext cx="48" cy="144"/>
                    <a:chOff x="1200" y="912"/>
                    <a:chExt cx="48" cy="144"/>
                  </a:xfrm>
                </p:grpSpPr>
                <p:sp>
                  <p:nvSpPr>
                    <p:cNvPr id="244" name="Oval 109">
                      <a:extLst>
                        <a:ext uri="{FF2B5EF4-FFF2-40B4-BE49-F238E27FC236}">
                          <a16:creationId xmlns:a16="http://schemas.microsoft.com/office/drawing/2014/main" id="{CB58A6CF-611A-72D6-9CE1-38BA549327BF}"/>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45" name="Oval 110">
                      <a:extLst>
                        <a:ext uri="{FF2B5EF4-FFF2-40B4-BE49-F238E27FC236}">
                          <a16:creationId xmlns:a16="http://schemas.microsoft.com/office/drawing/2014/main" id="{182DC702-D77D-ED81-D5CA-EB3A45D395A2}"/>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224" name="Group 111">
                    <a:extLst>
                      <a:ext uri="{FF2B5EF4-FFF2-40B4-BE49-F238E27FC236}">
                        <a16:creationId xmlns:a16="http://schemas.microsoft.com/office/drawing/2014/main" id="{C25FA5FF-91D8-BF34-2CE7-BE4E3F90A32A}"/>
                      </a:ext>
                    </a:extLst>
                  </p:cNvPr>
                  <p:cNvGrpSpPr>
                    <a:grpSpLocks/>
                  </p:cNvGrpSpPr>
                  <p:nvPr/>
                </p:nvGrpSpPr>
                <p:grpSpPr bwMode="auto">
                  <a:xfrm>
                    <a:off x="2688" y="1212"/>
                    <a:ext cx="152" cy="132"/>
                    <a:chOff x="672" y="1020"/>
                    <a:chExt cx="152" cy="132"/>
                  </a:xfrm>
                </p:grpSpPr>
                <p:sp>
                  <p:nvSpPr>
                    <p:cNvPr id="239" name="Line 112">
                      <a:extLst>
                        <a:ext uri="{FF2B5EF4-FFF2-40B4-BE49-F238E27FC236}">
                          <a16:creationId xmlns:a16="http://schemas.microsoft.com/office/drawing/2014/main" id="{D9795626-687B-0C1F-9BE8-0B2DFE1DDE9C}"/>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40" name="Line 113">
                      <a:extLst>
                        <a:ext uri="{FF2B5EF4-FFF2-40B4-BE49-F238E27FC236}">
                          <a16:creationId xmlns:a16="http://schemas.microsoft.com/office/drawing/2014/main" id="{AB574D5E-BC46-85DE-69FF-42754859AF66}"/>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41" name="Group 114">
                      <a:extLst>
                        <a:ext uri="{FF2B5EF4-FFF2-40B4-BE49-F238E27FC236}">
                          <a16:creationId xmlns:a16="http://schemas.microsoft.com/office/drawing/2014/main" id="{C6720825-65FD-447C-1CE3-9514354B79D6}"/>
                        </a:ext>
                      </a:extLst>
                    </p:cNvPr>
                    <p:cNvGrpSpPr>
                      <a:grpSpLocks/>
                    </p:cNvGrpSpPr>
                    <p:nvPr/>
                  </p:nvGrpSpPr>
                  <p:grpSpPr bwMode="auto">
                    <a:xfrm>
                      <a:off x="680" y="1020"/>
                      <a:ext cx="144" cy="96"/>
                      <a:chOff x="680" y="1020"/>
                      <a:chExt cx="144" cy="96"/>
                    </a:xfrm>
                  </p:grpSpPr>
                  <p:sp>
                    <p:nvSpPr>
                      <p:cNvPr id="242" name="Line 115">
                        <a:extLst>
                          <a:ext uri="{FF2B5EF4-FFF2-40B4-BE49-F238E27FC236}">
                            <a16:creationId xmlns:a16="http://schemas.microsoft.com/office/drawing/2014/main" id="{D7CC109B-0335-3F0E-CFC4-965947D3F3F8}"/>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43" name="Line 116">
                        <a:extLst>
                          <a:ext uri="{FF2B5EF4-FFF2-40B4-BE49-F238E27FC236}">
                            <a16:creationId xmlns:a16="http://schemas.microsoft.com/office/drawing/2014/main" id="{CEB9C1A3-CD35-7464-BAFB-AED2CFC7848B}"/>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225" name="Group 121">
                    <a:extLst>
                      <a:ext uri="{FF2B5EF4-FFF2-40B4-BE49-F238E27FC236}">
                        <a16:creationId xmlns:a16="http://schemas.microsoft.com/office/drawing/2014/main" id="{35647926-9931-CC1E-B9EE-7A6BB075C53C}"/>
                      </a:ext>
                    </a:extLst>
                  </p:cNvPr>
                  <p:cNvGrpSpPr>
                    <a:grpSpLocks/>
                  </p:cNvGrpSpPr>
                  <p:nvPr/>
                </p:nvGrpSpPr>
                <p:grpSpPr bwMode="auto">
                  <a:xfrm flipH="1">
                    <a:off x="2304" y="1212"/>
                    <a:ext cx="152" cy="132"/>
                    <a:chOff x="672" y="1020"/>
                    <a:chExt cx="152" cy="132"/>
                  </a:xfrm>
                </p:grpSpPr>
                <p:sp>
                  <p:nvSpPr>
                    <p:cNvPr id="234" name="Line 122">
                      <a:extLst>
                        <a:ext uri="{FF2B5EF4-FFF2-40B4-BE49-F238E27FC236}">
                          <a16:creationId xmlns:a16="http://schemas.microsoft.com/office/drawing/2014/main" id="{2355B0AB-5DEB-3061-E515-2962915DA160}"/>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35" name="Line 123">
                      <a:extLst>
                        <a:ext uri="{FF2B5EF4-FFF2-40B4-BE49-F238E27FC236}">
                          <a16:creationId xmlns:a16="http://schemas.microsoft.com/office/drawing/2014/main" id="{4D9EC3C9-0D4E-5EE4-EE6B-229CB2DCCA31}"/>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36" name="Group 124">
                      <a:extLst>
                        <a:ext uri="{FF2B5EF4-FFF2-40B4-BE49-F238E27FC236}">
                          <a16:creationId xmlns:a16="http://schemas.microsoft.com/office/drawing/2014/main" id="{FBA3E5B4-D720-1F83-228A-15FB0F2A89B3}"/>
                        </a:ext>
                      </a:extLst>
                    </p:cNvPr>
                    <p:cNvGrpSpPr>
                      <a:grpSpLocks/>
                    </p:cNvGrpSpPr>
                    <p:nvPr/>
                  </p:nvGrpSpPr>
                  <p:grpSpPr bwMode="auto">
                    <a:xfrm>
                      <a:off x="680" y="1020"/>
                      <a:ext cx="144" cy="96"/>
                      <a:chOff x="680" y="1020"/>
                      <a:chExt cx="144" cy="96"/>
                    </a:xfrm>
                  </p:grpSpPr>
                  <p:sp>
                    <p:nvSpPr>
                      <p:cNvPr id="237" name="Line 125">
                        <a:extLst>
                          <a:ext uri="{FF2B5EF4-FFF2-40B4-BE49-F238E27FC236}">
                            <a16:creationId xmlns:a16="http://schemas.microsoft.com/office/drawing/2014/main" id="{5F9D60A6-3E89-2EE7-2A79-7A370631CC8A}"/>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38" name="Line 126">
                        <a:extLst>
                          <a:ext uri="{FF2B5EF4-FFF2-40B4-BE49-F238E27FC236}">
                            <a16:creationId xmlns:a16="http://schemas.microsoft.com/office/drawing/2014/main" id="{A8F49B3D-5736-CE99-0958-E611FD49E6EB}"/>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226" name="Group 136">
                    <a:extLst>
                      <a:ext uri="{FF2B5EF4-FFF2-40B4-BE49-F238E27FC236}">
                        <a16:creationId xmlns:a16="http://schemas.microsoft.com/office/drawing/2014/main" id="{D239995B-FA90-08B9-5683-8855EBCD1EE1}"/>
                      </a:ext>
                    </a:extLst>
                  </p:cNvPr>
                  <p:cNvGrpSpPr>
                    <a:grpSpLocks/>
                  </p:cNvGrpSpPr>
                  <p:nvPr/>
                </p:nvGrpSpPr>
                <p:grpSpPr bwMode="auto">
                  <a:xfrm>
                    <a:off x="2400" y="1300"/>
                    <a:ext cx="96" cy="240"/>
                    <a:chOff x="2400" y="1296"/>
                    <a:chExt cx="96" cy="240"/>
                  </a:xfrm>
                </p:grpSpPr>
                <p:sp>
                  <p:nvSpPr>
                    <p:cNvPr id="231" name="Line 117">
                      <a:extLst>
                        <a:ext uri="{FF2B5EF4-FFF2-40B4-BE49-F238E27FC236}">
                          <a16:creationId xmlns:a16="http://schemas.microsoft.com/office/drawing/2014/main" id="{EA423D0C-569C-A122-0F3A-F2D4F849F192}"/>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32" name="Line 134">
                      <a:extLst>
                        <a:ext uri="{FF2B5EF4-FFF2-40B4-BE49-F238E27FC236}">
                          <a16:creationId xmlns:a16="http://schemas.microsoft.com/office/drawing/2014/main" id="{2F80BCA5-4497-6C35-FB0E-92E7C370391A}"/>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33" name="Line 135">
                      <a:extLst>
                        <a:ext uri="{FF2B5EF4-FFF2-40B4-BE49-F238E27FC236}">
                          <a16:creationId xmlns:a16="http://schemas.microsoft.com/office/drawing/2014/main" id="{920485FE-58CF-CF3F-C063-3EA0587F1E14}"/>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227" name="Group 137">
                    <a:extLst>
                      <a:ext uri="{FF2B5EF4-FFF2-40B4-BE49-F238E27FC236}">
                        <a16:creationId xmlns:a16="http://schemas.microsoft.com/office/drawing/2014/main" id="{B00AD662-8F97-7C4A-6E7B-20E5965530CB}"/>
                      </a:ext>
                    </a:extLst>
                  </p:cNvPr>
                  <p:cNvGrpSpPr>
                    <a:grpSpLocks/>
                  </p:cNvGrpSpPr>
                  <p:nvPr/>
                </p:nvGrpSpPr>
                <p:grpSpPr bwMode="auto">
                  <a:xfrm flipH="1">
                    <a:off x="2640" y="1296"/>
                    <a:ext cx="96" cy="240"/>
                    <a:chOff x="2400" y="1296"/>
                    <a:chExt cx="96" cy="240"/>
                  </a:xfrm>
                </p:grpSpPr>
                <p:sp>
                  <p:nvSpPr>
                    <p:cNvPr id="228" name="Line 138">
                      <a:extLst>
                        <a:ext uri="{FF2B5EF4-FFF2-40B4-BE49-F238E27FC236}">
                          <a16:creationId xmlns:a16="http://schemas.microsoft.com/office/drawing/2014/main" id="{317909B2-E2AF-8E01-3B4E-EC57BC48779E}"/>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29" name="Line 139">
                      <a:extLst>
                        <a:ext uri="{FF2B5EF4-FFF2-40B4-BE49-F238E27FC236}">
                          <a16:creationId xmlns:a16="http://schemas.microsoft.com/office/drawing/2014/main" id="{06C35FD7-C922-275D-5008-95B1499D1130}"/>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30" name="Line 140">
                      <a:extLst>
                        <a:ext uri="{FF2B5EF4-FFF2-40B4-BE49-F238E27FC236}">
                          <a16:creationId xmlns:a16="http://schemas.microsoft.com/office/drawing/2014/main" id="{84A772DC-39C2-285C-082A-5820CEA3A1DF}"/>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214" name="Group 142">
                  <a:extLst>
                    <a:ext uri="{FF2B5EF4-FFF2-40B4-BE49-F238E27FC236}">
                      <a16:creationId xmlns:a16="http://schemas.microsoft.com/office/drawing/2014/main" id="{F90FB6A1-0D46-2E07-7E2C-868B34DDA429}"/>
                    </a:ext>
                  </a:extLst>
                </p:cNvPr>
                <p:cNvGrpSpPr>
                  <a:grpSpLocks/>
                </p:cNvGrpSpPr>
                <p:nvPr/>
              </p:nvGrpSpPr>
              <p:grpSpPr bwMode="auto">
                <a:xfrm>
                  <a:off x="2543901" y="3307668"/>
                  <a:ext cx="362636" cy="345638"/>
                  <a:chOff x="1776" y="2256"/>
                  <a:chExt cx="288" cy="279"/>
                </a:xfrm>
              </p:grpSpPr>
              <p:grpSp>
                <p:nvGrpSpPr>
                  <p:cNvPr id="215" name="Group 143">
                    <a:extLst>
                      <a:ext uri="{FF2B5EF4-FFF2-40B4-BE49-F238E27FC236}">
                        <a16:creationId xmlns:a16="http://schemas.microsoft.com/office/drawing/2014/main" id="{35B9F27B-C7C4-45E2-8ABE-DDFD0D3D5793}"/>
                      </a:ext>
                    </a:extLst>
                  </p:cNvPr>
                  <p:cNvGrpSpPr>
                    <a:grpSpLocks/>
                  </p:cNvGrpSpPr>
                  <p:nvPr/>
                </p:nvGrpSpPr>
                <p:grpSpPr bwMode="auto">
                  <a:xfrm>
                    <a:off x="1824" y="2256"/>
                    <a:ext cx="240" cy="279"/>
                    <a:chOff x="1392" y="3408"/>
                    <a:chExt cx="240" cy="279"/>
                  </a:xfrm>
                </p:grpSpPr>
                <p:sp>
                  <p:nvSpPr>
                    <p:cNvPr id="218" name="Line 144">
                      <a:extLst>
                        <a:ext uri="{FF2B5EF4-FFF2-40B4-BE49-F238E27FC236}">
                          <a16:creationId xmlns:a16="http://schemas.microsoft.com/office/drawing/2014/main" id="{638691BA-EF08-9159-182A-7D8C5D32250D}"/>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19" name="Arc 145">
                      <a:extLst>
                        <a:ext uri="{FF2B5EF4-FFF2-40B4-BE49-F238E27FC236}">
                          <a16:creationId xmlns:a16="http://schemas.microsoft.com/office/drawing/2014/main" id="{B14A5E41-0D9C-A404-CD47-F517F67C5D33}"/>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20" name="Line 146">
                      <a:extLst>
                        <a:ext uri="{FF2B5EF4-FFF2-40B4-BE49-F238E27FC236}">
                          <a16:creationId xmlns:a16="http://schemas.microsoft.com/office/drawing/2014/main" id="{91730A9C-B534-2E09-73CD-7B98D3A8D390}"/>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216" name="Arc 147">
                    <a:extLst>
                      <a:ext uri="{FF2B5EF4-FFF2-40B4-BE49-F238E27FC236}">
                        <a16:creationId xmlns:a16="http://schemas.microsoft.com/office/drawing/2014/main" id="{B1296F4B-277C-CE24-3534-560BD95C30A1}"/>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17" name="Arc 148">
                    <a:extLst>
                      <a:ext uri="{FF2B5EF4-FFF2-40B4-BE49-F238E27FC236}">
                        <a16:creationId xmlns:a16="http://schemas.microsoft.com/office/drawing/2014/main" id="{78DB691E-4D39-8F70-A4FA-A699243F260B}"/>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nvGrpSpPr>
            <p:cNvPr id="169" name="Group 168">
              <a:extLst>
                <a:ext uri="{FF2B5EF4-FFF2-40B4-BE49-F238E27FC236}">
                  <a16:creationId xmlns:a16="http://schemas.microsoft.com/office/drawing/2014/main" id="{FC0E1E35-4310-B857-3801-A7C07AB21FF5}"/>
                </a:ext>
              </a:extLst>
            </p:cNvPr>
            <p:cNvGrpSpPr/>
            <p:nvPr/>
          </p:nvGrpSpPr>
          <p:grpSpPr>
            <a:xfrm>
              <a:off x="2880052" y="3421744"/>
              <a:ext cx="2335259" cy="1528501"/>
              <a:chOff x="212942" y="1690688"/>
              <a:chExt cx="2335259" cy="1528501"/>
            </a:xfrm>
          </p:grpSpPr>
          <p:sp>
            <p:nvSpPr>
              <p:cNvPr id="170" name="Rectangle 169">
                <a:extLst>
                  <a:ext uri="{FF2B5EF4-FFF2-40B4-BE49-F238E27FC236}">
                    <a16:creationId xmlns:a16="http://schemas.microsoft.com/office/drawing/2014/main" id="{CABFFB01-90F2-C910-70D3-89480A481C64}"/>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171" name="Group 170">
                <a:extLst>
                  <a:ext uri="{FF2B5EF4-FFF2-40B4-BE49-F238E27FC236}">
                    <a16:creationId xmlns:a16="http://schemas.microsoft.com/office/drawing/2014/main" id="{35A8B195-7242-1BE1-80AE-208703B28DF1}"/>
                  </a:ext>
                </a:extLst>
              </p:cNvPr>
              <p:cNvGrpSpPr/>
              <p:nvPr/>
            </p:nvGrpSpPr>
            <p:grpSpPr>
              <a:xfrm>
                <a:off x="375782" y="1844442"/>
                <a:ext cx="871055" cy="1219954"/>
                <a:chOff x="927024" y="3154681"/>
                <a:chExt cx="1012360" cy="1417859"/>
              </a:xfrm>
            </p:grpSpPr>
            <p:sp>
              <p:nvSpPr>
                <p:cNvPr id="172" name="AutoShape 32">
                  <a:extLst>
                    <a:ext uri="{FF2B5EF4-FFF2-40B4-BE49-F238E27FC236}">
                      <a16:creationId xmlns:a16="http://schemas.microsoft.com/office/drawing/2014/main" id="{F432EF60-0A41-6916-3436-EA1DEC547A2F}"/>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74" name="Group 141">
                  <a:extLst>
                    <a:ext uri="{FF2B5EF4-FFF2-40B4-BE49-F238E27FC236}">
                      <a16:creationId xmlns:a16="http://schemas.microsoft.com/office/drawing/2014/main" id="{4CCFF99A-74AD-1BEC-80FF-7DC3CE73064C}"/>
                    </a:ext>
                  </a:extLst>
                </p:cNvPr>
                <p:cNvGrpSpPr>
                  <a:grpSpLocks/>
                </p:cNvGrpSpPr>
                <p:nvPr/>
              </p:nvGrpSpPr>
              <p:grpSpPr bwMode="auto">
                <a:xfrm>
                  <a:off x="927024" y="3154681"/>
                  <a:ext cx="1012360" cy="823487"/>
                  <a:chOff x="2304" y="1104"/>
                  <a:chExt cx="536" cy="436"/>
                </a:xfrm>
              </p:grpSpPr>
              <p:sp>
                <p:nvSpPr>
                  <p:cNvPr id="182" name="AutoShape 133">
                    <a:extLst>
                      <a:ext uri="{FF2B5EF4-FFF2-40B4-BE49-F238E27FC236}">
                        <a16:creationId xmlns:a16="http://schemas.microsoft.com/office/drawing/2014/main" id="{279E6180-5902-93DD-0B3A-9E75E3EA3164}"/>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83" name="Group 105">
                    <a:extLst>
                      <a:ext uri="{FF2B5EF4-FFF2-40B4-BE49-F238E27FC236}">
                        <a16:creationId xmlns:a16="http://schemas.microsoft.com/office/drawing/2014/main" id="{13C68768-E867-ACD1-6CD3-F61EB28D3A86}"/>
                      </a:ext>
                    </a:extLst>
                  </p:cNvPr>
                  <p:cNvGrpSpPr>
                    <a:grpSpLocks/>
                  </p:cNvGrpSpPr>
                  <p:nvPr/>
                </p:nvGrpSpPr>
                <p:grpSpPr bwMode="auto">
                  <a:xfrm>
                    <a:off x="2488" y="1104"/>
                    <a:ext cx="48" cy="144"/>
                    <a:chOff x="1200" y="912"/>
                    <a:chExt cx="48" cy="144"/>
                  </a:xfrm>
                </p:grpSpPr>
                <p:sp>
                  <p:nvSpPr>
                    <p:cNvPr id="207" name="Oval 106">
                      <a:extLst>
                        <a:ext uri="{FF2B5EF4-FFF2-40B4-BE49-F238E27FC236}">
                          <a16:creationId xmlns:a16="http://schemas.microsoft.com/office/drawing/2014/main" id="{32B9DBEA-68C2-F0A9-1BE5-C2B3BFA4754F}"/>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08" name="Oval 107">
                      <a:extLst>
                        <a:ext uri="{FF2B5EF4-FFF2-40B4-BE49-F238E27FC236}">
                          <a16:creationId xmlns:a16="http://schemas.microsoft.com/office/drawing/2014/main" id="{D3921D51-2EB1-DD17-00C4-D5EC92945803}"/>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84" name="Group 108">
                    <a:extLst>
                      <a:ext uri="{FF2B5EF4-FFF2-40B4-BE49-F238E27FC236}">
                        <a16:creationId xmlns:a16="http://schemas.microsoft.com/office/drawing/2014/main" id="{D2192A94-A0CB-1CB3-9F22-BB2E3A708EB2}"/>
                      </a:ext>
                    </a:extLst>
                  </p:cNvPr>
                  <p:cNvGrpSpPr>
                    <a:grpSpLocks/>
                  </p:cNvGrpSpPr>
                  <p:nvPr/>
                </p:nvGrpSpPr>
                <p:grpSpPr bwMode="auto">
                  <a:xfrm>
                    <a:off x="2632" y="1104"/>
                    <a:ext cx="48" cy="144"/>
                    <a:chOff x="1200" y="912"/>
                    <a:chExt cx="48" cy="144"/>
                  </a:xfrm>
                </p:grpSpPr>
                <p:sp>
                  <p:nvSpPr>
                    <p:cNvPr id="205" name="Oval 109">
                      <a:extLst>
                        <a:ext uri="{FF2B5EF4-FFF2-40B4-BE49-F238E27FC236}">
                          <a16:creationId xmlns:a16="http://schemas.microsoft.com/office/drawing/2014/main" id="{941895BA-DF60-26DF-AE7B-117606EC377E}"/>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06" name="Oval 110">
                      <a:extLst>
                        <a:ext uri="{FF2B5EF4-FFF2-40B4-BE49-F238E27FC236}">
                          <a16:creationId xmlns:a16="http://schemas.microsoft.com/office/drawing/2014/main" id="{B5ABE008-C23E-A4DA-705C-A398FA129A18}"/>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85" name="Group 111">
                    <a:extLst>
                      <a:ext uri="{FF2B5EF4-FFF2-40B4-BE49-F238E27FC236}">
                        <a16:creationId xmlns:a16="http://schemas.microsoft.com/office/drawing/2014/main" id="{D3BED201-8441-D38F-5B53-F7BEC364B8B0}"/>
                      </a:ext>
                    </a:extLst>
                  </p:cNvPr>
                  <p:cNvGrpSpPr>
                    <a:grpSpLocks/>
                  </p:cNvGrpSpPr>
                  <p:nvPr/>
                </p:nvGrpSpPr>
                <p:grpSpPr bwMode="auto">
                  <a:xfrm>
                    <a:off x="2688" y="1212"/>
                    <a:ext cx="152" cy="132"/>
                    <a:chOff x="672" y="1020"/>
                    <a:chExt cx="152" cy="132"/>
                  </a:xfrm>
                </p:grpSpPr>
                <p:sp>
                  <p:nvSpPr>
                    <p:cNvPr id="200" name="Line 112">
                      <a:extLst>
                        <a:ext uri="{FF2B5EF4-FFF2-40B4-BE49-F238E27FC236}">
                          <a16:creationId xmlns:a16="http://schemas.microsoft.com/office/drawing/2014/main" id="{A4C0AB64-D473-87E5-A3A0-2EE712EB60CC}"/>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01" name="Line 113">
                      <a:extLst>
                        <a:ext uri="{FF2B5EF4-FFF2-40B4-BE49-F238E27FC236}">
                          <a16:creationId xmlns:a16="http://schemas.microsoft.com/office/drawing/2014/main" id="{19D17D07-07DF-D1D8-CC16-6B8DB7338F71}"/>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02" name="Group 114">
                      <a:extLst>
                        <a:ext uri="{FF2B5EF4-FFF2-40B4-BE49-F238E27FC236}">
                          <a16:creationId xmlns:a16="http://schemas.microsoft.com/office/drawing/2014/main" id="{5A639CDA-0AF9-AE51-45C2-9A6DD0172965}"/>
                        </a:ext>
                      </a:extLst>
                    </p:cNvPr>
                    <p:cNvGrpSpPr>
                      <a:grpSpLocks/>
                    </p:cNvGrpSpPr>
                    <p:nvPr/>
                  </p:nvGrpSpPr>
                  <p:grpSpPr bwMode="auto">
                    <a:xfrm>
                      <a:off x="680" y="1020"/>
                      <a:ext cx="144" cy="96"/>
                      <a:chOff x="680" y="1020"/>
                      <a:chExt cx="144" cy="96"/>
                    </a:xfrm>
                  </p:grpSpPr>
                  <p:sp>
                    <p:nvSpPr>
                      <p:cNvPr id="203" name="Line 115">
                        <a:extLst>
                          <a:ext uri="{FF2B5EF4-FFF2-40B4-BE49-F238E27FC236}">
                            <a16:creationId xmlns:a16="http://schemas.microsoft.com/office/drawing/2014/main" id="{DD8D647E-B5A6-10D4-BEC3-F429B2A5D64D}"/>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04" name="Line 116">
                        <a:extLst>
                          <a:ext uri="{FF2B5EF4-FFF2-40B4-BE49-F238E27FC236}">
                            <a16:creationId xmlns:a16="http://schemas.microsoft.com/office/drawing/2014/main" id="{FA17FC31-B9D0-0323-96AC-67C20AB14CEB}"/>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86" name="Group 121">
                    <a:extLst>
                      <a:ext uri="{FF2B5EF4-FFF2-40B4-BE49-F238E27FC236}">
                        <a16:creationId xmlns:a16="http://schemas.microsoft.com/office/drawing/2014/main" id="{93BA7758-26B5-5F5E-8CAD-7EFA084F7F74}"/>
                      </a:ext>
                    </a:extLst>
                  </p:cNvPr>
                  <p:cNvGrpSpPr>
                    <a:grpSpLocks/>
                  </p:cNvGrpSpPr>
                  <p:nvPr/>
                </p:nvGrpSpPr>
                <p:grpSpPr bwMode="auto">
                  <a:xfrm flipH="1">
                    <a:off x="2304" y="1212"/>
                    <a:ext cx="152" cy="132"/>
                    <a:chOff x="672" y="1020"/>
                    <a:chExt cx="152" cy="132"/>
                  </a:xfrm>
                </p:grpSpPr>
                <p:sp>
                  <p:nvSpPr>
                    <p:cNvPr id="195" name="Line 122">
                      <a:extLst>
                        <a:ext uri="{FF2B5EF4-FFF2-40B4-BE49-F238E27FC236}">
                          <a16:creationId xmlns:a16="http://schemas.microsoft.com/office/drawing/2014/main" id="{5B5B77C5-98B0-9615-1B2E-F89E71DED6B9}"/>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6" name="Line 123">
                      <a:extLst>
                        <a:ext uri="{FF2B5EF4-FFF2-40B4-BE49-F238E27FC236}">
                          <a16:creationId xmlns:a16="http://schemas.microsoft.com/office/drawing/2014/main" id="{7D080C3D-2F79-7191-F962-E9379B34812D}"/>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97" name="Group 124">
                      <a:extLst>
                        <a:ext uri="{FF2B5EF4-FFF2-40B4-BE49-F238E27FC236}">
                          <a16:creationId xmlns:a16="http://schemas.microsoft.com/office/drawing/2014/main" id="{F569B35C-1568-CE60-1EDF-724BE594E6ED}"/>
                        </a:ext>
                      </a:extLst>
                    </p:cNvPr>
                    <p:cNvGrpSpPr>
                      <a:grpSpLocks/>
                    </p:cNvGrpSpPr>
                    <p:nvPr/>
                  </p:nvGrpSpPr>
                  <p:grpSpPr bwMode="auto">
                    <a:xfrm>
                      <a:off x="680" y="1020"/>
                      <a:ext cx="144" cy="96"/>
                      <a:chOff x="680" y="1020"/>
                      <a:chExt cx="144" cy="96"/>
                    </a:xfrm>
                  </p:grpSpPr>
                  <p:sp>
                    <p:nvSpPr>
                      <p:cNvPr id="198" name="Line 125">
                        <a:extLst>
                          <a:ext uri="{FF2B5EF4-FFF2-40B4-BE49-F238E27FC236}">
                            <a16:creationId xmlns:a16="http://schemas.microsoft.com/office/drawing/2014/main" id="{3297341A-7B48-FC72-0F8A-412DF867B855}"/>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9" name="Line 126">
                        <a:extLst>
                          <a:ext uri="{FF2B5EF4-FFF2-40B4-BE49-F238E27FC236}">
                            <a16:creationId xmlns:a16="http://schemas.microsoft.com/office/drawing/2014/main" id="{3D51F9EE-470D-292E-C860-BE7403DC792B}"/>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87" name="Group 136">
                    <a:extLst>
                      <a:ext uri="{FF2B5EF4-FFF2-40B4-BE49-F238E27FC236}">
                        <a16:creationId xmlns:a16="http://schemas.microsoft.com/office/drawing/2014/main" id="{F081D3F3-A84C-ED7C-8067-DCDA40F40180}"/>
                      </a:ext>
                    </a:extLst>
                  </p:cNvPr>
                  <p:cNvGrpSpPr>
                    <a:grpSpLocks/>
                  </p:cNvGrpSpPr>
                  <p:nvPr/>
                </p:nvGrpSpPr>
                <p:grpSpPr bwMode="auto">
                  <a:xfrm>
                    <a:off x="2400" y="1300"/>
                    <a:ext cx="96" cy="240"/>
                    <a:chOff x="2400" y="1296"/>
                    <a:chExt cx="96" cy="240"/>
                  </a:xfrm>
                </p:grpSpPr>
                <p:sp>
                  <p:nvSpPr>
                    <p:cNvPr id="192" name="Line 117">
                      <a:extLst>
                        <a:ext uri="{FF2B5EF4-FFF2-40B4-BE49-F238E27FC236}">
                          <a16:creationId xmlns:a16="http://schemas.microsoft.com/office/drawing/2014/main" id="{BCB53BC0-0C2E-B9B8-64D7-5B42A36C0CCA}"/>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3" name="Line 134">
                      <a:extLst>
                        <a:ext uri="{FF2B5EF4-FFF2-40B4-BE49-F238E27FC236}">
                          <a16:creationId xmlns:a16="http://schemas.microsoft.com/office/drawing/2014/main" id="{D06E32A0-C8D4-27EF-F02A-D30F7E5A0C38}"/>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4" name="Line 135">
                      <a:extLst>
                        <a:ext uri="{FF2B5EF4-FFF2-40B4-BE49-F238E27FC236}">
                          <a16:creationId xmlns:a16="http://schemas.microsoft.com/office/drawing/2014/main" id="{F37F5358-7E01-369D-D5E8-DB9D334AC79E}"/>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88" name="Group 137">
                    <a:extLst>
                      <a:ext uri="{FF2B5EF4-FFF2-40B4-BE49-F238E27FC236}">
                        <a16:creationId xmlns:a16="http://schemas.microsoft.com/office/drawing/2014/main" id="{C3345A51-664B-3B0E-54E0-1EEECBE8B59A}"/>
                      </a:ext>
                    </a:extLst>
                  </p:cNvPr>
                  <p:cNvGrpSpPr>
                    <a:grpSpLocks/>
                  </p:cNvGrpSpPr>
                  <p:nvPr/>
                </p:nvGrpSpPr>
                <p:grpSpPr bwMode="auto">
                  <a:xfrm flipH="1">
                    <a:off x="2640" y="1296"/>
                    <a:ext cx="96" cy="240"/>
                    <a:chOff x="2400" y="1296"/>
                    <a:chExt cx="96" cy="240"/>
                  </a:xfrm>
                </p:grpSpPr>
                <p:sp>
                  <p:nvSpPr>
                    <p:cNvPr id="189" name="Line 138">
                      <a:extLst>
                        <a:ext uri="{FF2B5EF4-FFF2-40B4-BE49-F238E27FC236}">
                          <a16:creationId xmlns:a16="http://schemas.microsoft.com/office/drawing/2014/main" id="{5CA78A4C-299F-4B23-DEB6-0F232D177033}"/>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0" name="Line 139">
                      <a:extLst>
                        <a:ext uri="{FF2B5EF4-FFF2-40B4-BE49-F238E27FC236}">
                          <a16:creationId xmlns:a16="http://schemas.microsoft.com/office/drawing/2014/main" id="{8A331DD4-EBE4-51C8-E3B1-1EDE06583E3E}"/>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1" name="Line 140">
                      <a:extLst>
                        <a:ext uri="{FF2B5EF4-FFF2-40B4-BE49-F238E27FC236}">
                          <a16:creationId xmlns:a16="http://schemas.microsoft.com/office/drawing/2014/main" id="{656E390D-37FB-FF54-5D9F-02CD3F908080}"/>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grpSp>
      <p:sp>
        <p:nvSpPr>
          <p:cNvPr id="326" name="TextBox 325">
            <a:extLst>
              <a:ext uri="{FF2B5EF4-FFF2-40B4-BE49-F238E27FC236}">
                <a16:creationId xmlns:a16="http://schemas.microsoft.com/office/drawing/2014/main" id="{7441578E-A32F-8C00-73F8-03AA86E00D3F}"/>
              </a:ext>
            </a:extLst>
          </p:cNvPr>
          <p:cNvSpPr txBox="1"/>
          <p:nvPr/>
        </p:nvSpPr>
        <p:spPr>
          <a:xfrm>
            <a:off x="1149737" y="1239512"/>
            <a:ext cx="1713418" cy="369332"/>
          </a:xfrm>
          <a:prstGeom prst="rect">
            <a:avLst/>
          </a:prstGeom>
          <a:noFill/>
        </p:spPr>
        <p:txBody>
          <a:bodyPr wrap="none" rtlCol="0">
            <a:spAutoFit/>
          </a:bodyPr>
          <a:lstStyle/>
          <a:p>
            <a:r>
              <a:rPr lang="en-US" u="sng" dirty="0"/>
              <a:t>Units from D = 1</a:t>
            </a:r>
          </a:p>
        </p:txBody>
      </p:sp>
      <p:sp>
        <p:nvSpPr>
          <p:cNvPr id="327" name="TextBox 326">
            <a:extLst>
              <a:ext uri="{FF2B5EF4-FFF2-40B4-BE49-F238E27FC236}">
                <a16:creationId xmlns:a16="http://schemas.microsoft.com/office/drawing/2014/main" id="{BBD54BBE-87D5-70D9-1CEA-777FC5EEF561}"/>
              </a:ext>
            </a:extLst>
          </p:cNvPr>
          <p:cNvSpPr txBox="1"/>
          <p:nvPr/>
        </p:nvSpPr>
        <p:spPr>
          <a:xfrm>
            <a:off x="1198638" y="3934703"/>
            <a:ext cx="1713418" cy="369332"/>
          </a:xfrm>
          <a:prstGeom prst="rect">
            <a:avLst/>
          </a:prstGeom>
          <a:noFill/>
        </p:spPr>
        <p:txBody>
          <a:bodyPr wrap="none" rtlCol="0">
            <a:spAutoFit/>
          </a:bodyPr>
          <a:lstStyle/>
          <a:p>
            <a:r>
              <a:rPr lang="en-US" u="sng" dirty="0"/>
              <a:t>Units from D = 0</a:t>
            </a:r>
          </a:p>
        </p:txBody>
      </p:sp>
      <p:sp>
        <p:nvSpPr>
          <p:cNvPr id="328" name="Content Placeholder 2">
            <a:extLst>
              <a:ext uri="{FF2B5EF4-FFF2-40B4-BE49-F238E27FC236}">
                <a16:creationId xmlns:a16="http://schemas.microsoft.com/office/drawing/2014/main" id="{EB81B8D0-6572-3EE4-871A-3F2029669FF9}"/>
              </a:ext>
            </a:extLst>
          </p:cNvPr>
          <p:cNvSpPr>
            <a:spLocks noGrp="1"/>
          </p:cNvSpPr>
          <p:nvPr>
            <p:ph idx="1"/>
          </p:nvPr>
        </p:nvSpPr>
        <p:spPr>
          <a:xfrm>
            <a:off x="4622104" y="1825625"/>
            <a:ext cx="6731696" cy="4351338"/>
          </a:xfrm>
        </p:spPr>
        <p:txBody>
          <a:bodyPr>
            <a:normAutofit/>
          </a:bodyPr>
          <a:lstStyle/>
          <a:p>
            <a:r>
              <a:rPr lang="en-US" dirty="0"/>
              <a:t>Differences in units between treated and untreated that create bias</a:t>
            </a:r>
          </a:p>
          <a:p>
            <a:endParaRPr lang="en-US" dirty="0"/>
          </a:p>
          <a:p>
            <a:r>
              <a:rPr lang="en-US" dirty="0"/>
              <a:t>Can be that units are different or have different other external forces influencing them</a:t>
            </a:r>
          </a:p>
          <a:p>
            <a:pPr marL="0" indent="0">
              <a:buNone/>
            </a:pPr>
            <a:endParaRPr lang="en-US" dirty="0"/>
          </a:p>
          <a:p>
            <a:r>
              <a:rPr lang="en-US" dirty="0"/>
              <a:t>We get around this with </a:t>
            </a:r>
            <a:r>
              <a:rPr lang="en-US" b="1" dirty="0"/>
              <a:t>experimental or statistical design controls</a:t>
            </a:r>
          </a:p>
        </p:txBody>
      </p:sp>
    </p:spTree>
    <p:extLst>
      <p:ext uri="{BB962C8B-B14F-4D97-AF65-F5344CB8AC3E}">
        <p14:creationId xmlns:p14="http://schemas.microsoft.com/office/powerpoint/2010/main" val="295834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A9994-D65D-F022-999B-68E906000D03}"/>
              </a:ext>
            </a:extLst>
          </p:cNvPr>
          <p:cNvSpPr>
            <a:spLocks noGrp="1"/>
          </p:cNvSpPr>
          <p:nvPr>
            <p:ph type="title"/>
          </p:nvPr>
        </p:nvSpPr>
        <p:spPr>
          <a:xfrm>
            <a:off x="0" y="-111077"/>
            <a:ext cx="10515600" cy="1325563"/>
          </a:xfrm>
        </p:spPr>
        <p:txBody>
          <a:bodyPr/>
          <a:lstStyle/>
          <a:p>
            <a:r>
              <a:rPr lang="en-US" dirty="0"/>
              <a:t>Treatment Heterogeneity Bias</a:t>
            </a:r>
          </a:p>
        </p:txBody>
      </p:sp>
      <p:grpSp>
        <p:nvGrpSpPr>
          <p:cNvPr id="5" name="Group 4">
            <a:extLst>
              <a:ext uri="{FF2B5EF4-FFF2-40B4-BE49-F238E27FC236}">
                <a16:creationId xmlns:a16="http://schemas.microsoft.com/office/drawing/2014/main" id="{B3F5E7ED-055C-4BF0-410F-55DAC8CC6A0B}"/>
              </a:ext>
            </a:extLst>
          </p:cNvPr>
          <p:cNvGrpSpPr/>
          <p:nvPr/>
        </p:nvGrpSpPr>
        <p:grpSpPr>
          <a:xfrm>
            <a:off x="191646" y="1692011"/>
            <a:ext cx="1467301" cy="960395"/>
            <a:chOff x="212942" y="1690688"/>
            <a:chExt cx="2335259" cy="1528501"/>
          </a:xfrm>
        </p:grpSpPr>
        <p:sp>
          <p:nvSpPr>
            <p:cNvPr id="126" name="Rectangle 125">
              <a:extLst>
                <a:ext uri="{FF2B5EF4-FFF2-40B4-BE49-F238E27FC236}">
                  <a16:creationId xmlns:a16="http://schemas.microsoft.com/office/drawing/2014/main" id="{6080FE63-502F-85CF-93AD-EEE733A6EAEA}"/>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127" name="Group 126">
              <a:extLst>
                <a:ext uri="{FF2B5EF4-FFF2-40B4-BE49-F238E27FC236}">
                  <a16:creationId xmlns:a16="http://schemas.microsoft.com/office/drawing/2014/main" id="{297F9EC2-1A96-B0E5-6C2E-EDE4616FB251}"/>
                </a:ext>
              </a:extLst>
            </p:cNvPr>
            <p:cNvGrpSpPr/>
            <p:nvPr/>
          </p:nvGrpSpPr>
          <p:grpSpPr>
            <a:xfrm>
              <a:off x="375782" y="1844443"/>
              <a:ext cx="2172419" cy="1266165"/>
              <a:chOff x="927024" y="3154681"/>
              <a:chExt cx="2524836" cy="1471566"/>
            </a:xfrm>
          </p:grpSpPr>
          <p:sp>
            <p:nvSpPr>
              <p:cNvPr id="128" name="AutoShape 32">
                <a:extLst>
                  <a:ext uri="{FF2B5EF4-FFF2-40B4-BE49-F238E27FC236}">
                    <a16:creationId xmlns:a16="http://schemas.microsoft.com/office/drawing/2014/main" id="{272DFAF4-D505-2266-B40A-929A2E617A00}"/>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29" name="AutoShape 33">
                <a:extLst>
                  <a:ext uri="{FF2B5EF4-FFF2-40B4-BE49-F238E27FC236}">
                    <a16:creationId xmlns:a16="http://schemas.microsoft.com/office/drawing/2014/main" id="{07ED71BD-4C59-0710-56D4-AE04FB70A06E}"/>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30" name="Group 141">
                <a:extLst>
                  <a:ext uri="{FF2B5EF4-FFF2-40B4-BE49-F238E27FC236}">
                    <a16:creationId xmlns:a16="http://schemas.microsoft.com/office/drawing/2014/main" id="{DFBA9103-136C-B32D-BD04-9B49D24C8F3A}"/>
                  </a:ext>
                </a:extLst>
              </p:cNvPr>
              <p:cNvGrpSpPr>
                <a:grpSpLocks/>
              </p:cNvGrpSpPr>
              <p:nvPr/>
            </p:nvGrpSpPr>
            <p:grpSpPr bwMode="auto">
              <a:xfrm>
                <a:off x="927024" y="3154681"/>
                <a:ext cx="1012360" cy="823487"/>
                <a:chOff x="2304" y="1104"/>
                <a:chExt cx="536" cy="436"/>
              </a:xfrm>
            </p:grpSpPr>
            <p:sp>
              <p:nvSpPr>
                <p:cNvPr id="138" name="AutoShape 133">
                  <a:extLst>
                    <a:ext uri="{FF2B5EF4-FFF2-40B4-BE49-F238E27FC236}">
                      <a16:creationId xmlns:a16="http://schemas.microsoft.com/office/drawing/2014/main" id="{9474FCE1-6579-70DD-2B94-5E48A80EED04}"/>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39" name="Group 105">
                  <a:extLst>
                    <a:ext uri="{FF2B5EF4-FFF2-40B4-BE49-F238E27FC236}">
                      <a16:creationId xmlns:a16="http://schemas.microsoft.com/office/drawing/2014/main" id="{65D93DA4-0A5A-96B7-6225-3BAE4529D97D}"/>
                    </a:ext>
                  </a:extLst>
                </p:cNvPr>
                <p:cNvGrpSpPr>
                  <a:grpSpLocks/>
                </p:cNvGrpSpPr>
                <p:nvPr/>
              </p:nvGrpSpPr>
              <p:grpSpPr bwMode="auto">
                <a:xfrm>
                  <a:off x="2488" y="1104"/>
                  <a:ext cx="48" cy="144"/>
                  <a:chOff x="1200" y="912"/>
                  <a:chExt cx="48" cy="144"/>
                </a:xfrm>
              </p:grpSpPr>
              <p:sp>
                <p:nvSpPr>
                  <p:cNvPr id="163" name="Oval 106">
                    <a:extLst>
                      <a:ext uri="{FF2B5EF4-FFF2-40B4-BE49-F238E27FC236}">
                        <a16:creationId xmlns:a16="http://schemas.microsoft.com/office/drawing/2014/main" id="{00F4E060-C93C-46E5-B3A5-35A76B73FE02}"/>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64" name="Oval 107">
                    <a:extLst>
                      <a:ext uri="{FF2B5EF4-FFF2-40B4-BE49-F238E27FC236}">
                        <a16:creationId xmlns:a16="http://schemas.microsoft.com/office/drawing/2014/main" id="{85EBC357-2CFA-B126-058E-E87FAA15E9AC}"/>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40" name="Group 108">
                  <a:extLst>
                    <a:ext uri="{FF2B5EF4-FFF2-40B4-BE49-F238E27FC236}">
                      <a16:creationId xmlns:a16="http://schemas.microsoft.com/office/drawing/2014/main" id="{C0089C3E-14E5-A54B-6618-FDE198412B4C}"/>
                    </a:ext>
                  </a:extLst>
                </p:cNvPr>
                <p:cNvGrpSpPr>
                  <a:grpSpLocks/>
                </p:cNvGrpSpPr>
                <p:nvPr/>
              </p:nvGrpSpPr>
              <p:grpSpPr bwMode="auto">
                <a:xfrm>
                  <a:off x="2632" y="1104"/>
                  <a:ext cx="48" cy="144"/>
                  <a:chOff x="1200" y="912"/>
                  <a:chExt cx="48" cy="144"/>
                </a:xfrm>
              </p:grpSpPr>
              <p:sp>
                <p:nvSpPr>
                  <p:cNvPr id="161" name="Oval 109">
                    <a:extLst>
                      <a:ext uri="{FF2B5EF4-FFF2-40B4-BE49-F238E27FC236}">
                        <a16:creationId xmlns:a16="http://schemas.microsoft.com/office/drawing/2014/main" id="{A76FFE53-D641-07F7-071F-92403AC0E8CD}"/>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62" name="Oval 110">
                    <a:extLst>
                      <a:ext uri="{FF2B5EF4-FFF2-40B4-BE49-F238E27FC236}">
                        <a16:creationId xmlns:a16="http://schemas.microsoft.com/office/drawing/2014/main" id="{7F5CB8C2-5704-3CC5-5380-6CCF978C1FB7}"/>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41" name="Group 111">
                  <a:extLst>
                    <a:ext uri="{FF2B5EF4-FFF2-40B4-BE49-F238E27FC236}">
                      <a16:creationId xmlns:a16="http://schemas.microsoft.com/office/drawing/2014/main" id="{FA898737-7AAE-4438-42EA-C2D0485C483F}"/>
                    </a:ext>
                  </a:extLst>
                </p:cNvPr>
                <p:cNvGrpSpPr>
                  <a:grpSpLocks/>
                </p:cNvGrpSpPr>
                <p:nvPr/>
              </p:nvGrpSpPr>
              <p:grpSpPr bwMode="auto">
                <a:xfrm>
                  <a:off x="2688" y="1212"/>
                  <a:ext cx="152" cy="132"/>
                  <a:chOff x="672" y="1020"/>
                  <a:chExt cx="152" cy="132"/>
                </a:xfrm>
              </p:grpSpPr>
              <p:sp>
                <p:nvSpPr>
                  <p:cNvPr id="156" name="Line 112">
                    <a:extLst>
                      <a:ext uri="{FF2B5EF4-FFF2-40B4-BE49-F238E27FC236}">
                        <a16:creationId xmlns:a16="http://schemas.microsoft.com/office/drawing/2014/main" id="{0560387F-BB82-6910-A79A-CA9F48F98092}"/>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7" name="Line 113">
                    <a:extLst>
                      <a:ext uri="{FF2B5EF4-FFF2-40B4-BE49-F238E27FC236}">
                        <a16:creationId xmlns:a16="http://schemas.microsoft.com/office/drawing/2014/main" id="{87CC67D4-A45B-B747-ACA8-3EBD66855CA4}"/>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58" name="Group 114">
                    <a:extLst>
                      <a:ext uri="{FF2B5EF4-FFF2-40B4-BE49-F238E27FC236}">
                        <a16:creationId xmlns:a16="http://schemas.microsoft.com/office/drawing/2014/main" id="{F8EA0C57-0709-C913-C2A6-46F9B6222604}"/>
                      </a:ext>
                    </a:extLst>
                  </p:cNvPr>
                  <p:cNvGrpSpPr>
                    <a:grpSpLocks/>
                  </p:cNvGrpSpPr>
                  <p:nvPr/>
                </p:nvGrpSpPr>
                <p:grpSpPr bwMode="auto">
                  <a:xfrm>
                    <a:off x="680" y="1020"/>
                    <a:ext cx="144" cy="96"/>
                    <a:chOff x="680" y="1020"/>
                    <a:chExt cx="144" cy="96"/>
                  </a:xfrm>
                </p:grpSpPr>
                <p:sp>
                  <p:nvSpPr>
                    <p:cNvPr id="159" name="Line 115">
                      <a:extLst>
                        <a:ext uri="{FF2B5EF4-FFF2-40B4-BE49-F238E27FC236}">
                          <a16:creationId xmlns:a16="http://schemas.microsoft.com/office/drawing/2014/main" id="{1877B967-A45F-6F17-EE91-C4EC73A15368}"/>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60" name="Line 116">
                      <a:extLst>
                        <a:ext uri="{FF2B5EF4-FFF2-40B4-BE49-F238E27FC236}">
                          <a16:creationId xmlns:a16="http://schemas.microsoft.com/office/drawing/2014/main" id="{94D5A914-1D52-B830-B854-A0FD6FFB04DB}"/>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42" name="Group 121">
                  <a:extLst>
                    <a:ext uri="{FF2B5EF4-FFF2-40B4-BE49-F238E27FC236}">
                      <a16:creationId xmlns:a16="http://schemas.microsoft.com/office/drawing/2014/main" id="{D0F2E568-5C35-0E28-DA9D-83DD0D3A8DFC}"/>
                    </a:ext>
                  </a:extLst>
                </p:cNvPr>
                <p:cNvGrpSpPr>
                  <a:grpSpLocks/>
                </p:cNvGrpSpPr>
                <p:nvPr/>
              </p:nvGrpSpPr>
              <p:grpSpPr bwMode="auto">
                <a:xfrm flipH="1">
                  <a:off x="2304" y="1212"/>
                  <a:ext cx="152" cy="132"/>
                  <a:chOff x="672" y="1020"/>
                  <a:chExt cx="152" cy="132"/>
                </a:xfrm>
              </p:grpSpPr>
              <p:sp>
                <p:nvSpPr>
                  <p:cNvPr id="151" name="Line 122">
                    <a:extLst>
                      <a:ext uri="{FF2B5EF4-FFF2-40B4-BE49-F238E27FC236}">
                        <a16:creationId xmlns:a16="http://schemas.microsoft.com/office/drawing/2014/main" id="{EC18E86E-02AF-0F65-6B13-78EDF1E151F4}"/>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2" name="Line 123">
                    <a:extLst>
                      <a:ext uri="{FF2B5EF4-FFF2-40B4-BE49-F238E27FC236}">
                        <a16:creationId xmlns:a16="http://schemas.microsoft.com/office/drawing/2014/main" id="{2ABC1C40-B1F7-931D-EBF7-A58C04AFA3B0}"/>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53" name="Group 124">
                    <a:extLst>
                      <a:ext uri="{FF2B5EF4-FFF2-40B4-BE49-F238E27FC236}">
                        <a16:creationId xmlns:a16="http://schemas.microsoft.com/office/drawing/2014/main" id="{43C9DB5C-ED90-2205-0A7F-2F7342867525}"/>
                      </a:ext>
                    </a:extLst>
                  </p:cNvPr>
                  <p:cNvGrpSpPr>
                    <a:grpSpLocks/>
                  </p:cNvGrpSpPr>
                  <p:nvPr/>
                </p:nvGrpSpPr>
                <p:grpSpPr bwMode="auto">
                  <a:xfrm>
                    <a:off x="680" y="1020"/>
                    <a:ext cx="144" cy="96"/>
                    <a:chOff x="680" y="1020"/>
                    <a:chExt cx="144" cy="96"/>
                  </a:xfrm>
                </p:grpSpPr>
                <p:sp>
                  <p:nvSpPr>
                    <p:cNvPr id="154" name="Line 125">
                      <a:extLst>
                        <a:ext uri="{FF2B5EF4-FFF2-40B4-BE49-F238E27FC236}">
                          <a16:creationId xmlns:a16="http://schemas.microsoft.com/office/drawing/2014/main" id="{3BE1F6B7-7F20-BCDB-0702-197EAB79110A}"/>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5" name="Line 126">
                      <a:extLst>
                        <a:ext uri="{FF2B5EF4-FFF2-40B4-BE49-F238E27FC236}">
                          <a16:creationId xmlns:a16="http://schemas.microsoft.com/office/drawing/2014/main" id="{7482F83F-9EA6-3221-91E3-5F509A5DB340}"/>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43" name="Group 136">
                  <a:extLst>
                    <a:ext uri="{FF2B5EF4-FFF2-40B4-BE49-F238E27FC236}">
                      <a16:creationId xmlns:a16="http://schemas.microsoft.com/office/drawing/2014/main" id="{1C00D5DE-062D-705C-19A7-B1C7F9DF6BAA}"/>
                    </a:ext>
                  </a:extLst>
                </p:cNvPr>
                <p:cNvGrpSpPr>
                  <a:grpSpLocks/>
                </p:cNvGrpSpPr>
                <p:nvPr/>
              </p:nvGrpSpPr>
              <p:grpSpPr bwMode="auto">
                <a:xfrm>
                  <a:off x="2400" y="1300"/>
                  <a:ext cx="96" cy="240"/>
                  <a:chOff x="2400" y="1296"/>
                  <a:chExt cx="96" cy="240"/>
                </a:xfrm>
              </p:grpSpPr>
              <p:sp>
                <p:nvSpPr>
                  <p:cNvPr id="148" name="Line 117">
                    <a:extLst>
                      <a:ext uri="{FF2B5EF4-FFF2-40B4-BE49-F238E27FC236}">
                        <a16:creationId xmlns:a16="http://schemas.microsoft.com/office/drawing/2014/main" id="{4FE6C338-FAD9-EFAC-86C3-1E815C46AA8C}"/>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9" name="Line 134">
                    <a:extLst>
                      <a:ext uri="{FF2B5EF4-FFF2-40B4-BE49-F238E27FC236}">
                        <a16:creationId xmlns:a16="http://schemas.microsoft.com/office/drawing/2014/main" id="{0628D08C-60C3-4291-8CEF-687597F82C14}"/>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0" name="Line 135">
                    <a:extLst>
                      <a:ext uri="{FF2B5EF4-FFF2-40B4-BE49-F238E27FC236}">
                        <a16:creationId xmlns:a16="http://schemas.microsoft.com/office/drawing/2014/main" id="{7FAEB298-29FF-91A7-EE09-DE24FEE72B77}"/>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44" name="Group 137">
                  <a:extLst>
                    <a:ext uri="{FF2B5EF4-FFF2-40B4-BE49-F238E27FC236}">
                      <a16:creationId xmlns:a16="http://schemas.microsoft.com/office/drawing/2014/main" id="{56931B1F-4B24-713F-365C-5AF38F5A0724}"/>
                    </a:ext>
                  </a:extLst>
                </p:cNvPr>
                <p:cNvGrpSpPr>
                  <a:grpSpLocks/>
                </p:cNvGrpSpPr>
                <p:nvPr/>
              </p:nvGrpSpPr>
              <p:grpSpPr bwMode="auto">
                <a:xfrm flipH="1">
                  <a:off x="2640" y="1296"/>
                  <a:ext cx="96" cy="240"/>
                  <a:chOff x="2400" y="1296"/>
                  <a:chExt cx="96" cy="240"/>
                </a:xfrm>
              </p:grpSpPr>
              <p:sp>
                <p:nvSpPr>
                  <p:cNvPr id="145" name="Line 138">
                    <a:extLst>
                      <a:ext uri="{FF2B5EF4-FFF2-40B4-BE49-F238E27FC236}">
                        <a16:creationId xmlns:a16="http://schemas.microsoft.com/office/drawing/2014/main" id="{54B7FD11-C8B0-FED2-578E-F5AB6E148B4D}"/>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6" name="Line 139">
                    <a:extLst>
                      <a:ext uri="{FF2B5EF4-FFF2-40B4-BE49-F238E27FC236}">
                        <a16:creationId xmlns:a16="http://schemas.microsoft.com/office/drawing/2014/main" id="{DFBA8E9E-C231-0439-9C12-EAD72B65194B}"/>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7" name="Line 140">
                    <a:extLst>
                      <a:ext uri="{FF2B5EF4-FFF2-40B4-BE49-F238E27FC236}">
                        <a16:creationId xmlns:a16="http://schemas.microsoft.com/office/drawing/2014/main" id="{53D34E62-77E7-5BD6-078D-943E0CC4A6A2}"/>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31" name="Group 142">
                <a:extLst>
                  <a:ext uri="{FF2B5EF4-FFF2-40B4-BE49-F238E27FC236}">
                    <a16:creationId xmlns:a16="http://schemas.microsoft.com/office/drawing/2014/main" id="{86196966-28D0-BF7D-8387-8C2B00876540}"/>
                  </a:ext>
                </a:extLst>
              </p:cNvPr>
              <p:cNvGrpSpPr>
                <a:grpSpLocks/>
              </p:cNvGrpSpPr>
              <p:nvPr/>
            </p:nvGrpSpPr>
            <p:grpSpPr bwMode="auto">
              <a:xfrm>
                <a:off x="2543901" y="3307668"/>
                <a:ext cx="362636" cy="345638"/>
                <a:chOff x="1776" y="2256"/>
                <a:chExt cx="288" cy="279"/>
              </a:xfrm>
            </p:grpSpPr>
            <p:grpSp>
              <p:nvGrpSpPr>
                <p:cNvPr id="132" name="Group 143">
                  <a:extLst>
                    <a:ext uri="{FF2B5EF4-FFF2-40B4-BE49-F238E27FC236}">
                      <a16:creationId xmlns:a16="http://schemas.microsoft.com/office/drawing/2014/main" id="{7D982E1E-DBD3-ECB4-003F-9397E4C2D062}"/>
                    </a:ext>
                  </a:extLst>
                </p:cNvPr>
                <p:cNvGrpSpPr>
                  <a:grpSpLocks/>
                </p:cNvGrpSpPr>
                <p:nvPr/>
              </p:nvGrpSpPr>
              <p:grpSpPr bwMode="auto">
                <a:xfrm>
                  <a:off x="1824" y="2256"/>
                  <a:ext cx="240" cy="279"/>
                  <a:chOff x="1392" y="3408"/>
                  <a:chExt cx="240" cy="279"/>
                </a:xfrm>
              </p:grpSpPr>
              <p:sp>
                <p:nvSpPr>
                  <p:cNvPr id="135" name="Line 144">
                    <a:extLst>
                      <a:ext uri="{FF2B5EF4-FFF2-40B4-BE49-F238E27FC236}">
                        <a16:creationId xmlns:a16="http://schemas.microsoft.com/office/drawing/2014/main" id="{0ACABC24-C4A6-1D11-D19C-013A4F2D324A}"/>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36" name="Arc 145">
                    <a:extLst>
                      <a:ext uri="{FF2B5EF4-FFF2-40B4-BE49-F238E27FC236}">
                        <a16:creationId xmlns:a16="http://schemas.microsoft.com/office/drawing/2014/main" id="{24937B80-1046-79F8-0D4C-593D1D82BE09}"/>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37" name="Line 146">
                    <a:extLst>
                      <a:ext uri="{FF2B5EF4-FFF2-40B4-BE49-F238E27FC236}">
                        <a16:creationId xmlns:a16="http://schemas.microsoft.com/office/drawing/2014/main" id="{419C668D-4C4B-41CF-A426-93B8350D50F8}"/>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133" name="Arc 147">
                  <a:extLst>
                    <a:ext uri="{FF2B5EF4-FFF2-40B4-BE49-F238E27FC236}">
                      <a16:creationId xmlns:a16="http://schemas.microsoft.com/office/drawing/2014/main" id="{5DEC5E16-1FD0-AC5D-082A-25F696CE83FA}"/>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34" name="Arc 148">
                  <a:extLst>
                    <a:ext uri="{FF2B5EF4-FFF2-40B4-BE49-F238E27FC236}">
                      <a16:creationId xmlns:a16="http://schemas.microsoft.com/office/drawing/2014/main" id="{2C6CC3C1-A4C0-E0F3-3E17-FA7AC5F86990}"/>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nvGrpSpPr>
          <p:cNvPr id="7" name="Group 6">
            <a:extLst>
              <a:ext uri="{FF2B5EF4-FFF2-40B4-BE49-F238E27FC236}">
                <a16:creationId xmlns:a16="http://schemas.microsoft.com/office/drawing/2014/main" id="{95F60D11-2385-CA02-797E-87D35D18959A}"/>
              </a:ext>
            </a:extLst>
          </p:cNvPr>
          <p:cNvGrpSpPr/>
          <p:nvPr/>
        </p:nvGrpSpPr>
        <p:grpSpPr>
          <a:xfrm>
            <a:off x="191646" y="2795672"/>
            <a:ext cx="1467301" cy="960395"/>
            <a:chOff x="212942" y="1690688"/>
            <a:chExt cx="2335259" cy="1528501"/>
          </a:xfrm>
        </p:grpSpPr>
        <p:sp>
          <p:nvSpPr>
            <p:cNvPr id="48" name="Rectangle 47">
              <a:extLst>
                <a:ext uri="{FF2B5EF4-FFF2-40B4-BE49-F238E27FC236}">
                  <a16:creationId xmlns:a16="http://schemas.microsoft.com/office/drawing/2014/main" id="{652F036A-E29D-5607-F940-E7932EE6E726}"/>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49" name="Group 48">
              <a:extLst>
                <a:ext uri="{FF2B5EF4-FFF2-40B4-BE49-F238E27FC236}">
                  <a16:creationId xmlns:a16="http://schemas.microsoft.com/office/drawing/2014/main" id="{74117F53-4246-2994-785C-E0E914DEDBAC}"/>
                </a:ext>
              </a:extLst>
            </p:cNvPr>
            <p:cNvGrpSpPr/>
            <p:nvPr/>
          </p:nvGrpSpPr>
          <p:grpSpPr>
            <a:xfrm>
              <a:off x="375782" y="1844443"/>
              <a:ext cx="2172419" cy="1266165"/>
              <a:chOff x="927024" y="3154681"/>
              <a:chExt cx="2524836" cy="1471566"/>
            </a:xfrm>
          </p:grpSpPr>
          <p:sp>
            <p:nvSpPr>
              <p:cNvPr id="50" name="AutoShape 32">
                <a:extLst>
                  <a:ext uri="{FF2B5EF4-FFF2-40B4-BE49-F238E27FC236}">
                    <a16:creationId xmlns:a16="http://schemas.microsoft.com/office/drawing/2014/main" id="{40565B5B-5340-6C47-7253-E3871BCED484}"/>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1" name="AutoShape 33">
                <a:extLst>
                  <a:ext uri="{FF2B5EF4-FFF2-40B4-BE49-F238E27FC236}">
                    <a16:creationId xmlns:a16="http://schemas.microsoft.com/office/drawing/2014/main" id="{AADC6BE8-FB91-579C-7EE8-B4417E892151}"/>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52" name="Group 141">
                <a:extLst>
                  <a:ext uri="{FF2B5EF4-FFF2-40B4-BE49-F238E27FC236}">
                    <a16:creationId xmlns:a16="http://schemas.microsoft.com/office/drawing/2014/main" id="{4D9014F7-2EA1-4707-1613-D48F11166689}"/>
                  </a:ext>
                </a:extLst>
              </p:cNvPr>
              <p:cNvGrpSpPr>
                <a:grpSpLocks/>
              </p:cNvGrpSpPr>
              <p:nvPr/>
            </p:nvGrpSpPr>
            <p:grpSpPr bwMode="auto">
              <a:xfrm>
                <a:off x="927024" y="3154681"/>
                <a:ext cx="1012360" cy="823487"/>
                <a:chOff x="2304" y="1104"/>
                <a:chExt cx="536" cy="436"/>
              </a:xfrm>
            </p:grpSpPr>
            <p:sp>
              <p:nvSpPr>
                <p:cNvPr id="60" name="AutoShape 133">
                  <a:extLst>
                    <a:ext uri="{FF2B5EF4-FFF2-40B4-BE49-F238E27FC236}">
                      <a16:creationId xmlns:a16="http://schemas.microsoft.com/office/drawing/2014/main" id="{FAC54C7E-94DF-CD01-94B0-F7473B7F1203}"/>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61" name="Group 105">
                  <a:extLst>
                    <a:ext uri="{FF2B5EF4-FFF2-40B4-BE49-F238E27FC236}">
                      <a16:creationId xmlns:a16="http://schemas.microsoft.com/office/drawing/2014/main" id="{BE3A8119-2F92-1223-3831-9B65DE03B154}"/>
                    </a:ext>
                  </a:extLst>
                </p:cNvPr>
                <p:cNvGrpSpPr>
                  <a:grpSpLocks/>
                </p:cNvGrpSpPr>
                <p:nvPr/>
              </p:nvGrpSpPr>
              <p:grpSpPr bwMode="auto">
                <a:xfrm>
                  <a:off x="2488" y="1104"/>
                  <a:ext cx="48" cy="144"/>
                  <a:chOff x="1200" y="912"/>
                  <a:chExt cx="48" cy="144"/>
                </a:xfrm>
              </p:grpSpPr>
              <p:sp>
                <p:nvSpPr>
                  <p:cNvPr id="85" name="Oval 106">
                    <a:extLst>
                      <a:ext uri="{FF2B5EF4-FFF2-40B4-BE49-F238E27FC236}">
                        <a16:creationId xmlns:a16="http://schemas.microsoft.com/office/drawing/2014/main" id="{FDF702E2-71B3-0D90-618C-1EACD0922DBF}"/>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86" name="Oval 107">
                    <a:extLst>
                      <a:ext uri="{FF2B5EF4-FFF2-40B4-BE49-F238E27FC236}">
                        <a16:creationId xmlns:a16="http://schemas.microsoft.com/office/drawing/2014/main" id="{2DE8314A-C245-0954-8BB8-E836404AF887}"/>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62" name="Group 108">
                  <a:extLst>
                    <a:ext uri="{FF2B5EF4-FFF2-40B4-BE49-F238E27FC236}">
                      <a16:creationId xmlns:a16="http://schemas.microsoft.com/office/drawing/2014/main" id="{C5CFFD09-C3ED-A883-C7B7-A8EBCC397018}"/>
                    </a:ext>
                  </a:extLst>
                </p:cNvPr>
                <p:cNvGrpSpPr>
                  <a:grpSpLocks/>
                </p:cNvGrpSpPr>
                <p:nvPr/>
              </p:nvGrpSpPr>
              <p:grpSpPr bwMode="auto">
                <a:xfrm>
                  <a:off x="2632" y="1104"/>
                  <a:ext cx="48" cy="144"/>
                  <a:chOff x="1200" y="912"/>
                  <a:chExt cx="48" cy="144"/>
                </a:xfrm>
              </p:grpSpPr>
              <p:sp>
                <p:nvSpPr>
                  <p:cNvPr id="83" name="Oval 109">
                    <a:extLst>
                      <a:ext uri="{FF2B5EF4-FFF2-40B4-BE49-F238E27FC236}">
                        <a16:creationId xmlns:a16="http://schemas.microsoft.com/office/drawing/2014/main" id="{B8619047-C73B-01E3-7444-32471A5284D9}"/>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84" name="Oval 110">
                    <a:extLst>
                      <a:ext uri="{FF2B5EF4-FFF2-40B4-BE49-F238E27FC236}">
                        <a16:creationId xmlns:a16="http://schemas.microsoft.com/office/drawing/2014/main" id="{CE7DA34F-9DCA-1746-03EF-4564F2885556}"/>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63" name="Group 111">
                  <a:extLst>
                    <a:ext uri="{FF2B5EF4-FFF2-40B4-BE49-F238E27FC236}">
                      <a16:creationId xmlns:a16="http://schemas.microsoft.com/office/drawing/2014/main" id="{C34862E8-74A1-DD2E-40DA-A3C59069FE8C}"/>
                    </a:ext>
                  </a:extLst>
                </p:cNvPr>
                <p:cNvGrpSpPr>
                  <a:grpSpLocks/>
                </p:cNvGrpSpPr>
                <p:nvPr/>
              </p:nvGrpSpPr>
              <p:grpSpPr bwMode="auto">
                <a:xfrm>
                  <a:off x="2688" y="1212"/>
                  <a:ext cx="152" cy="132"/>
                  <a:chOff x="672" y="1020"/>
                  <a:chExt cx="152" cy="132"/>
                </a:xfrm>
              </p:grpSpPr>
              <p:sp>
                <p:nvSpPr>
                  <p:cNvPr id="78" name="Line 112">
                    <a:extLst>
                      <a:ext uri="{FF2B5EF4-FFF2-40B4-BE49-F238E27FC236}">
                        <a16:creationId xmlns:a16="http://schemas.microsoft.com/office/drawing/2014/main" id="{1F5062C7-F7BC-E836-C50A-6BB733B8116F}"/>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79" name="Line 113">
                    <a:extLst>
                      <a:ext uri="{FF2B5EF4-FFF2-40B4-BE49-F238E27FC236}">
                        <a16:creationId xmlns:a16="http://schemas.microsoft.com/office/drawing/2014/main" id="{E7F04BB0-C50F-8031-EB42-4C72D47B1197}"/>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80" name="Group 114">
                    <a:extLst>
                      <a:ext uri="{FF2B5EF4-FFF2-40B4-BE49-F238E27FC236}">
                        <a16:creationId xmlns:a16="http://schemas.microsoft.com/office/drawing/2014/main" id="{644A5FF0-5A30-9E60-4911-82CE79A97FE4}"/>
                      </a:ext>
                    </a:extLst>
                  </p:cNvPr>
                  <p:cNvGrpSpPr>
                    <a:grpSpLocks/>
                  </p:cNvGrpSpPr>
                  <p:nvPr/>
                </p:nvGrpSpPr>
                <p:grpSpPr bwMode="auto">
                  <a:xfrm>
                    <a:off x="680" y="1020"/>
                    <a:ext cx="144" cy="96"/>
                    <a:chOff x="680" y="1020"/>
                    <a:chExt cx="144" cy="96"/>
                  </a:xfrm>
                </p:grpSpPr>
                <p:sp>
                  <p:nvSpPr>
                    <p:cNvPr id="81" name="Line 115">
                      <a:extLst>
                        <a:ext uri="{FF2B5EF4-FFF2-40B4-BE49-F238E27FC236}">
                          <a16:creationId xmlns:a16="http://schemas.microsoft.com/office/drawing/2014/main" id="{F0C4A2E3-B9B6-AE38-15CB-232ABAEAB2A6}"/>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82" name="Line 116">
                      <a:extLst>
                        <a:ext uri="{FF2B5EF4-FFF2-40B4-BE49-F238E27FC236}">
                          <a16:creationId xmlns:a16="http://schemas.microsoft.com/office/drawing/2014/main" id="{FE9AA75E-9829-D308-9234-01F26FB67767}"/>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64" name="Group 121">
                  <a:extLst>
                    <a:ext uri="{FF2B5EF4-FFF2-40B4-BE49-F238E27FC236}">
                      <a16:creationId xmlns:a16="http://schemas.microsoft.com/office/drawing/2014/main" id="{514055A4-0A9D-361C-03C5-0E7CC67099FA}"/>
                    </a:ext>
                  </a:extLst>
                </p:cNvPr>
                <p:cNvGrpSpPr>
                  <a:grpSpLocks/>
                </p:cNvGrpSpPr>
                <p:nvPr/>
              </p:nvGrpSpPr>
              <p:grpSpPr bwMode="auto">
                <a:xfrm flipH="1">
                  <a:off x="2304" y="1212"/>
                  <a:ext cx="152" cy="132"/>
                  <a:chOff x="672" y="1020"/>
                  <a:chExt cx="152" cy="132"/>
                </a:xfrm>
              </p:grpSpPr>
              <p:sp>
                <p:nvSpPr>
                  <p:cNvPr id="73" name="Line 122">
                    <a:extLst>
                      <a:ext uri="{FF2B5EF4-FFF2-40B4-BE49-F238E27FC236}">
                        <a16:creationId xmlns:a16="http://schemas.microsoft.com/office/drawing/2014/main" id="{D503B319-C312-AFA5-9576-6F9ACDE4A756}"/>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74" name="Line 123">
                    <a:extLst>
                      <a:ext uri="{FF2B5EF4-FFF2-40B4-BE49-F238E27FC236}">
                        <a16:creationId xmlns:a16="http://schemas.microsoft.com/office/drawing/2014/main" id="{97C7093F-FE1A-AADC-07C9-DA4DEF547F86}"/>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75" name="Group 124">
                    <a:extLst>
                      <a:ext uri="{FF2B5EF4-FFF2-40B4-BE49-F238E27FC236}">
                        <a16:creationId xmlns:a16="http://schemas.microsoft.com/office/drawing/2014/main" id="{33887AB8-4DB2-0124-D207-F9AA4BFB67CF}"/>
                      </a:ext>
                    </a:extLst>
                  </p:cNvPr>
                  <p:cNvGrpSpPr>
                    <a:grpSpLocks/>
                  </p:cNvGrpSpPr>
                  <p:nvPr/>
                </p:nvGrpSpPr>
                <p:grpSpPr bwMode="auto">
                  <a:xfrm>
                    <a:off x="680" y="1020"/>
                    <a:ext cx="144" cy="96"/>
                    <a:chOff x="680" y="1020"/>
                    <a:chExt cx="144" cy="96"/>
                  </a:xfrm>
                </p:grpSpPr>
                <p:sp>
                  <p:nvSpPr>
                    <p:cNvPr id="76" name="Line 125">
                      <a:extLst>
                        <a:ext uri="{FF2B5EF4-FFF2-40B4-BE49-F238E27FC236}">
                          <a16:creationId xmlns:a16="http://schemas.microsoft.com/office/drawing/2014/main" id="{B032DA63-CF58-75CC-907C-2402A9C522E4}"/>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77" name="Line 126">
                      <a:extLst>
                        <a:ext uri="{FF2B5EF4-FFF2-40B4-BE49-F238E27FC236}">
                          <a16:creationId xmlns:a16="http://schemas.microsoft.com/office/drawing/2014/main" id="{7669AB1C-6D96-D1AD-FAAC-270F43EA214D}"/>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65" name="Group 136">
                  <a:extLst>
                    <a:ext uri="{FF2B5EF4-FFF2-40B4-BE49-F238E27FC236}">
                      <a16:creationId xmlns:a16="http://schemas.microsoft.com/office/drawing/2014/main" id="{D0057057-FD81-F08F-42BF-7AFF9D0628F2}"/>
                    </a:ext>
                  </a:extLst>
                </p:cNvPr>
                <p:cNvGrpSpPr>
                  <a:grpSpLocks/>
                </p:cNvGrpSpPr>
                <p:nvPr/>
              </p:nvGrpSpPr>
              <p:grpSpPr bwMode="auto">
                <a:xfrm>
                  <a:off x="2400" y="1300"/>
                  <a:ext cx="96" cy="240"/>
                  <a:chOff x="2400" y="1296"/>
                  <a:chExt cx="96" cy="240"/>
                </a:xfrm>
              </p:grpSpPr>
              <p:sp>
                <p:nvSpPr>
                  <p:cNvPr id="70" name="Line 117">
                    <a:extLst>
                      <a:ext uri="{FF2B5EF4-FFF2-40B4-BE49-F238E27FC236}">
                        <a16:creationId xmlns:a16="http://schemas.microsoft.com/office/drawing/2014/main" id="{CEA64514-4C49-D96D-6ADD-C6B12BEE565D}"/>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71" name="Line 134">
                    <a:extLst>
                      <a:ext uri="{FF2B5EF4-FFF2-40B4-BE49-F238E27FC236}">
                        <a16:creationId xmlns:a16="http://schemas.microsoft.com/office/drawing/2014/main" id="{4119DE27-3657-32C0-DDB9-71F97C0349A8}"/>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72" name="Line 135">
                    <a:extLst>
                      <a:ext uri="{FF2B5EF4-FFF2-40B4-BE49-F238E27FC236}">
                        <a16:creationId xmlns:a16="http://schemas.microsoft.com/office/drawing/2014/main" id="{7BFA53BF-BF18-6BDC-109E-B226E00AFC65}"/>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66" name="Group 137">
                  <a:extLst>
                    <a:ext uri="{FF2B5EF4-FFF2-40B4-BE49-F238E27FC236}">
                      <a16:creationId xmlns:a16="http://schemas.microsoft.com/office/drawing/2014/main" id="{9ECE6206-9671-4DBE-E23F-BD528D889A29}"/>
                    </a:ext>
                  </a:extLst>
                </p:cNvPr>
                <p:cNvGrpSpPr>
                  <a:grpSpLocks/>
                </p:cNvGrpSpPr>
                <p:nvPr/>
              </p:nvGrpSpPr>
              <p:grpSpPr bwMode="auto">
                <a:xfrm flipH="1">
                  <a:off x="2640" y="1296"/>
                  <a:ext cx="96" cy="240"/>
                  <a:chOff x="2400" y="1296"/>
                  <a:chExt cx="96" cy="240"/>
                </a:xfrm>
              </p:grpSpPr>
              <p:sp>
                <p:nvSpPr>
                  <p:cNvPr id="67" name="Line 138">
                    <a:extLst>
                      <a:ext uri="{FF2B5EF4-FFF2-40B4-BE49-F238E27FC236}">
                        <a16:creationId xmlns:a16="http://schemas.microsoft.com/office/drawing/2014/main" id="{DDE02DA4-941E-0FBF-FD55-BB95EAB77928}"/>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68" name="Line 139">
                    <a:extLst>
                      <a:ext uri="{FF2B5EF4-FFF2-40B4-BE49-F238E27FC236}">
                        <a16:creationId xmlns:a16="http://schemas.microsoft.com/office/drawing/2014/main" id="{52167C74-A7C2-7C67-E901-B9F1BB68097A}"/>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69" name="Line 140">
                    <a:extLst>
                      <a:ext uri="{FF2B5EF4-FFF2-40B4-BE49-F238E27FC236}">
                        <a16:creationId xmlns:a16="http://schemas.microsoft.com/office/drawing/2014/main" id="{36981955-4815-443D-E1EE-217F55899DA3}"/>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53" name="Group 142">
                <a:extLst>
                  <a:ext uri="{FF2B5EF4-FFF2-40B4-BE49-F238E27FC236}">
                    <a16:creationId xmlns:a16="http://schemas.microsoft.com/office/drawing/2014/main" id="{8FDBE062-BD03-ECDF-099A-AB637B0DB41D}"/>
                  </a:ext>
                </a:extLst>
              </p:cNvPr>
              <p:cNvGrpSpPr>
                <a:grpSpLocks/>
              </p:cNvGrpSpPr>
              <p:nvPr/>
            </p:nvGrpSpPr>
            <p:grpSpPr bwMode="auto">
              <a:xfrm>
                <a:off x="2543901" y="3307668"/>
                <a:ext cx="362636" cy="345638"/>
                <a:chOff x="1776" y="2256"/>
                <a:chExt cx="288" cy="279"/>
              </a:xfrm>
            </p:grpSpPr>
            <p:grpSp>
              <p:nvGrpSpPr>
                <p:cNvPr id="54" name="Group 143">
                  <a:extLst>
                    <a:ext uri="{FF2B5EF4-FFF2-40B4-BE49-F238E27FC236}">
                      <a16:creationId xmlns:a16="http://schemas.microsoft.com/office/drawing/2014/main" id="{D6CCC3F1-0A55-C0E9-1DC2-5518E5B401B2}"/>
                    </a:ext>
                  </a:extLst>
                </p:cNvPr>
                <p:cNvGrpSpPr>
                  <a:grpSpLocks/>
                </p:cNvGrpSpPr>
                <p:nvPr/>
              </p:nvGrpSpPr>
              <p:grpSpPr bwMode="auto">
                <a:xfrm>
                  <a:off x="1824" y="2256"/>
                  <a:ext cx="240" cy="279"/>
                  <a:chOff x="1392" y="3408"/>
                  <a:chExt cx="240" cy="279"/>
                </a:xfrm>
              </p:grpSpPr>
              <p:sp>
                <p:nvSpPr>
                  <p:cNvPr id="57" name="Line 144">
                    <a:extLst>
                      <a:ext uri="{FF2B5EF4-FFF2-40B4-BE49-F238E27FC236}">
                        <a16:creationId xmlns:a16="http://schemas.microsoft.com/office/drawing/2014/main" id="{06C5DEE1-C815-0C1D-18C7-796D25FB84D9}"/>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8" name="Arc 145">
                    <a:extLst>
                      <a:ext uri="{FF2B5EF4-FFF2-40B4-BE49-F238E27FC236}">
                        <a16:creationId xmlns:a16="http://schemas.microsoft.com/office/drawing/2014/main" id="{53A1D226-E4FB-0C50-3883-DED2AB745AC2}"/>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9" name="Line 146">
                    <a:extLst>
                      <a:ext uri="{FF2B5EF4-FFF2-40B4-BE49-F238E27FC236}">
                        <a16:creationId xmlns:a16="http://schemas.microsoft.com/office/drawing/2014/main" id="{AA266F0C-25E8-B4AA-A96A-959472066AC8}"/>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55" name="Arc 147">
                  <a:extLst>
                    <a:ext uri="{FF2B5EF4-FFF2-40B4-BE49-F238E27FC236}">
                      <a16:creationId xmlns:a16="http://schemas.microsoft.com/office/drawing/2014/main" id="{82D7BABD-FB70-35FB-65B8-2FC87917B917}"/>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6" name="Arc 148">
                  <a:extLst>
                    <a:ext uri="{FF2B5EF4-FFF2-40B4-BE49-F238E27FC236}">
                      <a16:creationId xmlns:a16="http://schemas.microsoft.com/office/drawing/2014/main" id="{88E12C1D-5789-E646-E56C-60CF3A898477}"/>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sp>
        <p:nvSpPr>
          <p:cNvPr id="165" name="TextBox 164">
            <a:extLst>
              <a:ext uri="{FF2B5EF4-FFF2-40B4-BE49-F238E27FC236}">
                <a16:creationId xmlns:a16="http://schemas.microsoft.com/office/drawing/2014/main" id="{80477CDA-8188-1147-0FF6-138F30FFD937}"/>
              </a:ext>
            </a:extLst>
          </p:cNvPr>
          <p:cNvSpPr txBox="1"/>
          <p:nvPr/>
        </p:nvSpPr>
        <p:spPr>
          <a:xfrm>
            <a:off x="-15442" y="1263847"/>
            <a:ext cx="2215543" cy="461665"/>
          </a:xfrm>
          <a:prstGeom prst="rect">
            <a:avLst/>
          </a:prstGeom>
          <a:noFill/>
        </p:spPr>
        <p:txBody>
          <a:bodyPr wrap="none" rtlCol="0">
            <a:spAutoFit/>
          </a:bodyPr>
          <a:lstStyle/>
          <a:p>
            <a:r>
              <a:rPr lang="en-US" sz="2400" u="sng" dirty="0"/>
              <a:t>Units from D = 1</a:t>
            </a:r>
          </a:p>
        </p:txBody>
      </p:sp>
      <p:grpSp>
        <p:nvGrpSpPr>
          <p:cNvPr id="166" name="Group 165">
            <a:extLst>
              <a:ext uri="{FF2B5EF4-FFF2-40B4-BE49-F238E27FC236}">
                <a16:creationId xmlns:a16="http://schemas.microsoft.com/office/drawing/2014/main" id="{F4712D7D-1C6D-E204-C4DD-6A798C1A9A7C}"/>
              </a:ext>
            </a:extLst>
          </p:cNvPr>
          <p:cNvGrpSpPr/>
          <p:nvPr/>
        </p:nvGrpSpPr>
        <p:grpSpPr>
          <a:xfrm>
            <a:off x="145602" y="4490492"/>
            <a:ext cx="1467301" cy="960395"/>
            <a:chOff x="212942" y="1690688"/>
            <a:chExt cx="2335259" cy="1528501"/>
          </a:xfrm>
        </p:grpSpPr>
        <p:sp>
          <p:nvSpPr>
            <p:cNvPr id="167" name="Rectangle 166">
              <a:extLst>
                <a:ext uri="{FF2B5EF4-FFF2-40B4-BE49-F238E27FC236}">
                  <a16:creationId xmlns:a16="http://schemas.microsoft.com/office/drawing/2014/main" id="{1EBEC00C-03A0-8794-95F3-BC13A8B808F7}"/>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168" name="Group 167">
              <a:extLst>
                <a:ext uri="{FF2B5EF4-FFF2-40B4-BE49-F238E27FC236}">
                  <a16:creationId xmlns:a16="http://schemas.microsoft.com/office/drawing/2014/main" id="{8B4F323D-59B3-AB6D-A92A-100D375FA90A}"/>
                </a:ext>
              </a:extLst>
            </p:cNvPr>
            <p:cNvGrpSpPr/>
            <p:nvPr/>
          </p:nvGrpSpPr>
          <p:grpSpPr>
            <a:xfrm>
              <a:off x="375782" y="1844443"/>
              <a:ext cx="2172419" cy="1266165"/>
              <a:chOff x="927024" y="3154681"/>
              <a:chExt cx="2524836" cy="1471566"/>
            </a:xfrm>
          </p:grpSpPr>
          <p:sp>
            <p:nvSpPr>
              <p:cNvPr id="169" name="AutoShape 32">
                <a:extLst>
                  <a:ext uri="{FF2B5EF4-FFF2-40B4-BE49-F238E27FC236}">
                    <a16:creationId xmlns:a16="http://schemas.microsoft.com/office/drawing/2014/main" id="{5F0CE215-C71D-8AC6-C890-5E249AD14FFC}"/>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70" name="AutoShape 33">
                <a:extLst>
                  <a:ext uri="{FF2B5EF4-FFF2-40B4-BE49-F238E27FC236}">
                    <a16:creationId xmlns:a16="http://schemas.microsoft.com/office/drawing/2014/main" id="{BCE271FD-8D82-0BCA-15EF-781A92828960}"/>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71" name="Group 141">
                <a:extLst>
                  <a:ext uri="{FF2B5EF4-FFF2-40B4-BE49-F238E27FC236}">
                    <a16:creationId xmlns:a16="http://schemas.microsoft.com/office/drawing/2014/main" id="{57515B7A-FD40-701D-DE65-197A0AD8C924}"/>
                  </a:ext>
                </a:extLst>
              </p:cNvPr>
              <p:cNvGrpSpPr>
                <a:grpSpLocks/>
              </p:cNvGrpSpPr>
              <p:nvPr/>
            </p:nvGrpSpPr>
            <p:grpSpPr bwMode="auto">
              <a:xfrm>
                <a:off x="927024" y="3154681"/>
                <a:ext cx="1012360" cy="823487"/>
                <a:chOff x="2304" y="1104"/>
                <a:chExt cx="536" cy="436"/>
              </a:xfrm>
            </p:grpSpPr>
            <p:sp>
              <p:nvSpPr>
                <p:cNvPr id="179" name="AutoShape 133">
                  <a:extLst>
                    <a:ext uri="{FF2B5EF4-FFF2-40B4-BE49-F238E27FC236}">
                      <a16:creationId xmlns:a16="http://schemas.microsoft.com/office/drawing/2014/main" id="{CD2AA4C0-28E0-9B61-0CBF-40FCD5AA356B}"/>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80" name="Group 105">
                  <a:extLst>
                    <a:ext uri="{FF2B5EF4-FFF2-40B4-BE49-F238E27FC236}">
                      <a16:creationId xmlns:a16="http://schemas.microsoft.com/office/drawing/2014/main" id="{4F8F5D82-BE23-3AF7-C24D-1608DB4A4756}"/>
                    </a:ext>
                  </a:extLst>
                </p:cNvPr>
                <p:cNvGrpSpPr>
                  <a:grpSpLocks/>
                </p:cNvGrpSpPr>
                <p:nvPr/>
              </p:nvGrpSpPr>
              <p:grpSpPr bwMode="auto">
                <a:xfrm>
                  <a:off x="2488" y="1104"/>
                  <a:ext cx="48" cy="144"/>
                  <a:chOff x="1200" y="912"/>
                  <a:chExt cx="48" cy="144"/>
                </a:xfrm>
              </p:grpSpPr>
              <p:sp>
                <p:nvSpPr>
                  <p:cNvPr id="204" name="Oval 106">
                    <a:extLst>
                      <a:ext uri="{FF2B5EF4-FFF2-40B4-BE49-F238E27FC236}">
                        <a16:creationId xmlns:a16="http://schemas.microsoft.com/office/drawing/2014/main" id="{E89E0E54-0C46-BB2D-FE03-36F4E5FCF373}"/>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05" name="Oval 107">
                    <a:extLst>
                      <a:ext uri="{FF2B5EF4-FFF2-40B4-BE49-F238E27FC236}">
                        <a16:creationId xmlns:a16="http://schemas.microsoft.com/office/drawing/2014/main" id="{C6332602-8AAD-6F58-9B01-E2E351479EC3}"/>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81" name="Group 108">
                  <a:extLst>
                    <a:ext uri="{FF2B5EF4-FFF2-40B4-BE49-F238E27FC236}">
                      <a16:creationId xmlns:a16="http://schemas.microsoft.com/office/drawing/2014/main" id="{8960F6FB-ECFF-2C85-1F2F-B5AA24F1DB3C}"/>
                    </a:ext>
                  </a:extLst>
                </p:cNvPr>
                <p:cNvGrpSpPr>
                  <a:grpSpLocks/>
                </p:cNvGrpSpPr>
                <p:nvPr/>
              </p:nvGrpSpPr>
              <p:grpSpPr bwMode="auto">
                <a:xfrm>
                  <a:off x="2632" y="1104"/>
                  <a:ext cx="48" cy="144"/>
                  <a:chOff x="1200" y="912"/>
                  <a:chExt cx="48" cy="144"/>
                </a:xfrm>
              </p:grpSpPr>
              <p:sp>
                <p:nvSpPr>
                  <p:cNvPr id="202" name="Oval 109">
                    <a:extLst>
                      <a:ext uri="{FF2B5EF4-FFF2-40B4-BE49-F238E27FC236}">
                        <a16:creationId xmlns:a16="http://schemas.microsoft.com/office/drawing/2014/main" id="{0F5E75DE-1E2A-1061-FCC3-97845338F166}"/>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03" name="Oval 110">
                    <a:extLst>
                      <a:ext uri="{FF2B5EF4-FFF2-40B4-BE49-F238E27FC236}">
                        <a16:creationId xmlns:a16="http://schemas.microsoft.com/office/drawing/2014/main" id="{63E018E4-6FF9-6941-6505-24EFF2C87300}"/>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82" name="Group 111">
                  <a:extLst>
                    <a:ext uri="{FF2B5EF4-FFF2-40B4-BE49-F238E27FC236}">
                      <a16:creationId xmlns:a16="http://schemas.microsoft.com/office/drawing/2014/main" id="{5DB9BDD6-5040-701F-9E9A-1E3A062193CC}"/>
                    </a:ext>
                  </a:extLst>
                </p:cNvPr>
                <p:cNvGrpSpPr>
                  <a:grpSpLocks/>
                </p:cNvGrpSpPr>
                <p:nvPr/>
              </p:nvGrpSpPr>
              <p:grpSpPr bwMode="auto">
                <a:xfrm>
                  <a:off x="2688" y="1212"/>
                  <a:ext cx="152" cy="132"/>
                  <a:chOff x="672" y="1020"/>
                  <a:chExt cx="152" cy="132"/>
                </a:xfrm>
              </p:grpSpPr>
              <p:sp>
                <p:nvSpPr>
                  <p:cNvPr id="197" name="Line 112">
                    <a:extLst>
                      <a:ext uri="{FF2B5EF4-FFF2-40B4-BE49-F238E27FC236}">
                        <a16:creationId xmlns:a16="http://schemas.microsoft.com/office/drawing/2014/main" id="{0879CF7F-F735-AFD8-EAAC-5FEF3AB0A1AB}"/>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8" name="Line 113">
                    <a:extLst>
                      <a:ext uri="{FF2B5EF4-FFF2-40B4-BE49-F238E27FC236}">
                        <a16:creationId xmlns:a16="http://schemas.microsoft.com/office/drawing/2014/main" id="{FAEF5884-6FE9-5D29-6793-C3E78BE4E5AF}"/>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99" name="Group 114">
                    <a:extLst>
                      <a:ext uri="{FF2B5EF4-FFF2-40B4-BE49-F238E27FC236}">
                        <a16:creationId xmlns:a16="http://schemas.microsoft.com/office/drawing/2014/main" id="{3C061617-1058-26F3-8BFA-D2B41B13E18B}"/>
                      </a:ext>
                    </a:extLst>
                  </p:cNvPr>
                  <p:cNvGrpSpPr>
                    <a:grpSpLocks/>
                  </p:cNvGrpSpPr>
                  <p:nvPr/>
                </p:nvGrpSpPr>
                <p:grpSpPr bwMode="auto">
                  <a:xfrm>
                    <a:off x="680" y="1020"/>
                    <a:ext cx="144" cy="96"/>
                    <a:chOff x="680" y="1020"/>
                    <a:chExt cx="144" cy="96"/>
                  </a:xfrm>
                </p:grpSpPr>
                <p:sp>
                  <p:nvSpPr>
                    <p:cNvPr id="200" name="Line 115">
                      <a:extLst>
                        <a:ext uri="{FF2B5EF4-FFF2-40B4-BE49-F238E27FC236}">
                          <a16:creationId xmlns:a16="http://schemas.microsoft.com/office/drawing/2014/main" id="{724B520E-1C7B-98C5-82DE-DDDE9A1B2AB1}"/>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01" name="Line 116">
                      <a:extLst>
                        <a:ext uri="{FF2B5EF4-FFF2-40B4-BE49-F238E27FC236}">
                          <a16:creationId xmlns:a16="http://schemas.microsoft.com/office/drawing/2014/main" id="{5D0C8191-3001-E0D8-B578-BB8BDDD64959}"/>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83" name="Group 121">
                  <a:extLst>
                    <a:ext uri="{FF2B5EF4-FFF2-40B4-BE49-F238E27FC236}">
                      <a16:creationId xmlns:a16="http://schemas.microsoft.com/office/drawing/2014/main" id="{2E446F6D-1064-B90F-7CE5-412A10F9E8FA}"/>
                    </a:ext>
                  </a:extLst>
                </p:cNvPr>
                <p:cNvGrpSpPr>
                  <a:grpSpLocks/>
                </p:cNvGrpSpPr>
                <p:nvPr/>
              </p:nvGrpSpPr>
              <p:grpSpPr bwMode="auto">
                <a:xfrm flipH="1">
                  <a:off x="2304" y="1212"/>
                  <a:ext cx="152" cy="132"/>
                  <a:chOff x="672" y="1020"/>
                  <a:chExt cx="152" cy="132"/>
                </a:xfrm>
              </p:grpSpPr>
              <p:sp>
                <p:nvSpPr>
                  <p:cNvPr id="192" name="Line 122">
                    <a:extLst>
                      <a:ext uri="{FF2B5EF4-FFF2-40B4-BE49-F238E27FC236}">
                        <a16:creationId xmlns:a16="http://schemas.microsoft.com/office/drawing/2014/main" id="{AF299EA0-BABC-4322-BD26-90FEFE82C628}"/>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3" name="Line 123">
                    <a:extLst>
                      <a:ext uri="{FF2B5EF4-FFF2-40B4-BE49-F238E27FC236}">
                        <a16:creationId xmlns:a16="http://schemas.microsoft.com/office/drawing/2014/main" id="{BA272130-10B9-799D-5F96-F62A7D6588F1}"/>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94" name="Group 124">
                    <a:extLst>
                      <a:ext uri="{FF2B5EF4-FFF2-40B4-BE49-F238E27FC236}">
                        <a16:creationId xmlns:a16="http://schemas.microsoft.com/office/drawing/2014/main" id="{99B14E25-1785-4B89-BAB6-805C8D27C29F}"/>
                      </a:ext>
                    </a:extLst>
                  </p:cNvPr>
                  <p:cNvGrpSpPr>
                    <a:grpSpLocks/>
                  </p:cNvGrpSpPr>
                  <p:nvPr/>
                </p:nvGrpSpPr>
                <p:grpSpPr bwMode="auto">
                  <a:xfrm>
                    <a:off x="680" y="1020"/>
                    <a:ext cx="144" cy="96"/>
                    <a:chOff x="680" y="1020"/>
                    <a:chExt cx="144" cy="96"/>
                  </a:xfrm>
                </p:grpSpPr>
                <p:sp>
                  <p:nvSpPr>
                    <p:cNvPr id="195" name="Line 125">
                      <a:extLst>
                        <a:ext uri="{FF2B5EF4-FFF2-40B4-BE49-F238E27FC236}">
                          <a16:creationId xmlns:a16="http://schemas.microsoft.com/office/drawing/2014/main" id="{C8929253-E5FE-F92B-5764-33DEF3FA8029}"/>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6" name="Line 126">
                      <a:extLst>
                        <a:ext uri="{FF2B5EF4-FFF2-40B4-BE49-F238E27FC236}">
                          <a16:creationId xmlns:a16="http://schemas.microsoft.com/office/drawing/2014/main" id="{364B7FD6-804E-6662-494E-6A330CC4FD5A}"/>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84" name="Group 136">
                  <a:extLst>
                    <a:ext uri="{FF2B5EF4-FFF2-40B4-BE49-F238E27FC236}">
                      <a16:creationId xmlns:a16="http://schemas.microsoft.com/office/drawing/2014/main" id="{2D84B020-8F59-02A6-4F31-DDD926B570D8}"/>
                    </a:ext>
                  </a:extLst>
                </p:cNvPr>
                <p:cNvGrpSpPr>
                  <a:grpSpLocks/>
                </p:cNvGrpSpPr>
                <p:nvPr/>
              </p:nvGrpSpPr>
              <p:grpSpPr bwMode="auto">
                <a:xfrm>
                  <a:off x="2400" y="1300"/>
                  <a:ext cx="96" cy="240"/>
                  <a:chOff x="2400" y="1296"/>
                  <a:chExt cx="96" cy="240"/>
                </a:xfrm>
              </p:grpSpPr>
              <p:sp>
                <p:nvSpPr>
                  <p:cNvPr id="189" name="Line 117">
                    <a:extLst>
                      <a:ext uri="{FF2B5EF4-FFF2-40B4-BE49-F238E27FC236}">
                        <a16:creationId xmlns:a16="http://schemas.microsoft.com/office/drawing/2014/main" id="{8E3FA1CA-929A-539C-5423-D64541F4BB09}"/>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0" name="Line 134">
                    <a:extLst>
                      <a:ext uri="{FF2B5EF4-FFF2-40B4-BE49-F238E27FC236}">
                        <a16:creationId xmlns:a16="http://schemas.microsoft.com/office/drawing/2014/main" id="{D7199395-DD25-68AF-8F7F-08D1CA1797E4}"/>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1" name="Line 135">
                    <a:extLst>
                      <a:ext uri="{FF2B5EF4-FFF2-40B4-BE49-F238E27FC236}">
                        <a16:creationId xmlns:a16="http://schemas.microsoft.com/office/drawing/2014/main" id="{5C302844-88AE-1F40-8C96-D315286421CF}"/>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85" name="Group 137">
                  <a:extLst>
                    <a:ext uri="{FF2B5EF4-FFF2-40B4-BE49-F238E27FC236}">
                      <a16:creationId xmlns:a16="http://schemas.microsoft.com/office/drawing/2014/main" id="{00984522-DB14-57BF-4C8B-813351A5541B}"/>
                    </a:ext>
                  </a:extLst>
                </p:cNvPr>
                <p:cNvGrpSpPr>
                  <a:grpSpLocks/>
                </p:cNvGrpSpPr>
                <p:nvPr/>
              </p:nvGrpSpPr>
              <p:grpSpPr bwMode="auto">
                <a:xfrm flipH="1">
                  <a:off x="2640" y="1296"/>
                  <a:ext cx="96" cy="240"/>
                  <a:chOff x="2400" y="1296"/>
                  <a:chExt cx="96" cy="240"/>
                </a:xfrm>
              </p:grpSpPr>
              <p:sp>
                <p:nvSpPr>
                  <p:cNvPr id="186" name="Line 138">
                    <a:extLst>
                      <a:ext uri="{FF2B5EF4-FFF2-40B4-BE49-F238E27FC236}">
                        <a16:creationId xmlns:a16="http://schemas.microsoft.com/office/drawing/2014/main" id="{7EC4D37E-BBE9-2A45-4D36-C27E3B2BB685}"/>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87" name="Line 139">
                    <a:extLst>
                      <a:ext uri="{FF2B5EF4-FFF2-40B4-BE49-F238E27FC236}">
                        <a16:creationId xmlns:a16="http://schemas.microsoft.com/office/drawing/2014/main" id="{1C5B9FF4-C8E7-DBAC-7824-991D08C5631A}"/>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88" name="Line 140">
                    <a:extLst>
                      <a:ext uri="{FF2B5EF4-FFF2-40B4-BE49-F238E27FC236}">
                        <a16:creationId xmlns:a16="http://schemas.microsoft.com/office/drawing/2014/main" id="{7B13F879-B723-9116-A15B-072FC8A0AB99}"/>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72" name="Group 142">
                <a:extLst>
                  <a:ext uri="{FF2B5EF4-FFF2-40B4-BE49-F238E27FC236}">
                    <a16:creationId xmlns:a16="http://schemas.microsoft.com/office/drawing/2014/main" id="{1D20F160-9C0F-557F-71DA-71360DBD1A29}"/>
                  </a:ext>
                </a:extLst>
              </p:cNvPr>
              <p:cNvGrpSpPr>
                <a:grpSpLocks/>
              </p:cNvGrpSpPr>
              <p:nvPr/>
            </p:nvGrpSpPr>
            <p:grpSpPr bwMode="auto">
              <a:xfrm>
                <a:off x="2543901" y="3307668"/>
                <a:ext cx="362636" cy="345638"/>
                <a:chOff x="1776" y="2256"/>
                <a:chExt cx="288" cy="279"/>
              </a:xfrm>
            </p:grpSpPr>
            <p:grpSp>
              <p:nvGrpSpPr>
                <p:cNvPr id="173" name="Group 143">
                  <a:extLst>
                    <a:ext uri="{FF2B5EF4-FFF2-40B4-BE49-F238E27FC236}">
                      <a16:creationId xmlns:a16="http://schemas.microsoft.com/office/drawing/2014/main" id="{531940C5-8038-0B2E-8786-83874EE07F63}"/>
                    </a:ext>
                  </a:extLst>
                </p:cNvPr>
                <p:cNvGrpSpPr>
                  <a:grpSpLocks/>
                </p:cNvGrpSpPr>
                <p:nvPr/>
              </p:nvGrpSpPr>
              <p:grpSpPr bwMode="auto">
                <a:xfrm>
                  <a:off x="1824" y="2256"/>
                  <a:ext cx="240" cy="279"/>
                  <a:chOff x="1392" y="3408"/>
                  <a:chExt cx="240" cy="279"/>
                </a:xfrm>
              </p:grpSpPr>
              <p:sp>
                <p:nvSpPr>
                  <p:cNvPr id="176" name="Line 144">
                    <a:extLst>
                      <a:ext uri="{FF2B5EF4-FFF2-40B4-BE49-F238E27FC236}">
                        <a16:creationId xmlns:a16="http://schemas.microsoft.com/office/drawing/2014/main" id="{9451EA07-5817-334E-B91E-50F0B11BB4A7}"/>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77" name="Arc 145">
                    <a:extLst>
                      <a:ext uri="{FF2B5EF4-FFF2-40B4-BE49-F238E27FC236}">
                        <a16:creationId xmlns:a16="http://schemas.microsoft.com/office/drawing/2014/main" id="{1062D3EF-CC2B-7F32-ACE3-CF727655BEB0}"/>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78" name="Line 146">
                    <a:extLst>
                      <a:ext uri="{FF2B5EF4-FFF2-40B4-BE49-F238E27FC236}">
                        <a16:creationId xmlns:a16="http://schemas.microsoft.com/office/drawing/2014/main" id="{A8646F43-CC46-1F45-86DB-77E21DE8ED77}"/>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174" name="Arc 147">
                  <a:extLst>
                    <a:ext uri="{FF2B5EF4-FFF2-40B4-BE49-F238E27FC236}">
                      <a16:creationId xmlns:a16="http://schemas.microsoft.com/office/drawing/2014/main" id="{29A21B2F-4E44-6331-A06B-A56986382B1D}"/>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75" name="Arc 148">
                  <a:extLst>
                    <a:ext uri="{FF2B5EF4-FFF2-40B4-BE49-F238E27FC236}">
                      <a16:creationId xmlns:a16="http://schemas.microsoft.com/office/drawing/2014/main" id="{BB63D8F0-257B-BEB2-D5EA-8B358829DCAC}"/>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nvGrpSpPr>
          <p:cNvPr id="206" name="Group 205">
            <a:extLst>
              <a:ext uri="{FF2B5EF4-FFF2-40B4-BE49-F238E27FC236}">
                <a16:creationId xmlns:a16="http://schemas.microsoft.com/office/drawing/2014/main" id="{0CB9A30C-8B0E-B2FD-3569-64C1A390AC44}"/>
              </a:ext>
            </a:extLst>
          </p:cNvPr>
          <p:cNvGrpSpPr/>
          <p:nvPr/>
        </p:nvGrpSpPr>
        <p:grpSpPr>
          <a:xfrm>
            <a:off x="145602" y="5594153"/>
            <a:ext cx="1467301" cy="960395"/>
            <a:chOff x="212942" y="1690688"/>
            <a:chExt cx="2335259" cy="1528501"/>
          </a:xfrm>
        </p:grpSpPr>
        <p:sp>
          <p:nvSpPr>
            <p:cNvPr id="207" name="Rectangle 206">
              <a:extLst>
                <a:ext uri="{FF2B5EF4-FFF2-40B4-BE49-F238E27FC236}">
                  <a16:creationId xmlns:a16="http://schemas.microsoft.com/office/drawing/2014/main" id="{C03FB53D-8E5A-3D4B-F573-B9A255B6A918}"/>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208" name="Group 207">
              <a:extLst>
                <a:ext uri="{FF2B5EF4-FFF2-40B4-BE49-F238E27FC236}">
                  <a16:creationId xmlns:a16="http://schemas.microsoft.com/office/drawing/2014/main" id="{A004A817-2122-1A35-CBEE-3C02ED83795D}"/>
                </a:ext>
              </a:extLst>
            </p:cNvPr>
            <p:cNvGrpSpPr/>
            <p:nvPr/>
          </p:nvGrpSpPr>
          <p:grpSpPr>
            <a:xfrm>
              <a:off x="375782" y="1844443"/>
              <a:ext cx="2172419" cy="1266165"/>
              <a:chOff x="927024" y="3154681"/>
              <a:chExt cx="2524836" cy="1471566"/>
            </a:xfrm>
          </p:grpSpPr>
          <p:sp>
            <p:nvSpPr>
              <p:cNvPr id="209" name="AutoShape 32">
                <a:extLst>
                  <a:ext uri="{FF2B5EF4-FFF2-40B4-BE49-F238E27FC236}">
                    <a16:creationId xmlns:a16="http://schemas.microsoft.com/office/drawing/2014/main" id="{AC98453B-663E-DC38-4C7A-63089BE5E9D7}"/>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10" name="AutoShape 33">
                <a:extLst>
                  <a:ext uri="{FF2B5EF4-FFF2-40B4-BE49-F238E27FC236}">
                    <a16:creationId xmlns:a16="http://schemas.microsoft.com/office/drawing/2014/main" id="{2BFD2D0C-66A5-8AB9-36FF-923EA67FFFC7}"/>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11" name="Group 141">
                <a:extLst>
                  <a:ext uri="{FF2B5EF4-FFF2-40B4-BE49-F238E27FC236}">
                    <a16:creationId xmlns:a16="http://schemas.microsoft.com/office/drawing/2014/main" id="{9E803BA8-CE76-3489-0604-803FEE2C85F8}"/>
                  </a:ext>
                </a:extLst>
              </p:cNvPr>
              <p:cNvGrpSpPr>
                <a:grpSpLocks/>
              </p:cNvGrpSpPr>
              <p:nvPr/>
            </p:nvGrpSpPr>
            <p:grpSpPr bwMode="auto">
              <a:xfrm>
                <a:off x="927024" y="3154681"/>
                <a:ext cx="1012360" cy="823487"/>
                <a:chOff x="2304" y="1104"/>
                <a:chExt cx="536" cy="436"/>
              </a:xfrm>
            </p:grpSpPr>
            <p:sp>
              <p:nvSpPr>
                <p:cNvPr id="219" name="AutoShape 133">
                  <a:extLst>
                    <a:ext uri="{FF2B5EF4-FFF2-40B4-BE49-F238E27FC236}">
                      <a16:creationId xmlns:a16="http://schemas.microsoft.com/office/drawing/2014/main" id="{740C0030-2057-1C7E-614B-5A83E1AAB959}"/>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20" name="Group 105">
                  <a:extLst>
                    <a:ext uri="{FF2B5EF4-FFF2-40B4-BE49-F238E27FC236}">
                      <a16:creationId xmlns:a16="http://schemas.microsoft.com/office/drawing/2014/main" id="{4BEB8362-0715-81C8-D5FF-AD24BDEE78D6}"/>
                    </a:ext>
                  </a:extLst>
                </p:cNvPr>
                <p:cNvGrpSpPr>
                  <a:grpSpLocks/>
                </p:cNvGrpSpPr>
                <p:nvPr/>
              </p:nvGrpSpPr>
              <p:grpSpPr bwMode="auto">
                <a:xfrm>
                  <a:off x="2488" y="1104"/>
                  <a:ext cx="48" cy="144"/>
                  <a:chOff x="1200" y="912"/>
                  <a:chExt cx="48" cy="144"/>
                </a:xfrm>
              </p:grpSpPr>
              <p:sp>
                <p:nvSpPr>
                  <p:cNvPr id="244" name="Oval 106">
                    <a:extLst>
                      <a:ext uri="{FF2B5EF4-FFF2-40B4-BE49-F238E27FC236}">
                        <a16:creationId xmlns:a16="http://schemas.microsoft.com/office/drawing/2014/main" id="{25B43D7D-D970-2D5D-A604-5474886D3FB5}"/>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45" name="Oval 107">
                    <a:extLst>
                      <a:ext uri="{FF2B5EF4-FFF2-40B4-BE49-F238E27FC236}">
                        <a16:creationId xmlns:a16="http://schemas.microsoft.com/office/drawing/2014/main" id="{9BEE4EB8-0FCB-70C0-06A5-04081755D7A7}"/>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221" name="Group 108">
                  <a:extLst>
                    <a:ext uri="{FF2B5EF4-FFF2-40B4-BE49-F238E27FC236}">
                      <a16:creationId xmlns:a16="http://schemas.microsoft.com/office/drawing/2014/main" id="{43DE7C32-1722-5BBC-5110-FAF082B8DDA4}"/>
                    </a:ext>
                  </a:extLst>
                </p:cNvPr>
                <p:cNvGrpSpPr>
                  <a:grpSpLocks/>
                </p:cNvGrpSpPr>
                <p:nvPr/>
              </p:nvGrpSpPr>
              <p:grpSpPr bwMode="auto">
                <a:xfrm>
                  <a:off x="2632" y="1104"/>
                  <a:ext cx="48" cy="144"/>
                  <a:chOff x="1200" y="912"/>
                  <a:chExt cx="48" cy="144"/>
                </a:xfrm>
              </p:grpSpPr>
              <p:sp>
                <p:nvSpPr>
                  <p:cNvPr id="242" name="Oval 109">
                    <a:extLst>
                      <a:ext uri="{FF2B5EF4-FFF2-40B4-BE49-F238E27FC236}">
                        <a16:creationId xmlns:a16="http://schemas.microsoft.com/office/drawing/2014/main" id="{8AA170E2-A27D-66F2-1B96-B7DAEB4A176C}"/>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43" name="Oval 110">
                    <a:extLst>
                      <a:ext uri="{FF2B5EF4-FFF2-40B4-BE49-F238E27FC236}">
                        <a16:creationId xmlns:a16="http://schemas.microsoft.com/office/drawing/2014/main" id="{C58F84E2-DA1B-22C2-1B89-653A9AC84625}"/>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222" name="Group 111">
                  <a:extLst>
                    <a:ext uri="{FF2B5EF4-FFF2-40B4-BE49-F238E27FC236}">
                      <a16:creationId xmlns:a16="http://schemas.microsoft.com/office/drawing/2014/main" id="{2DF6B66F-E618-2AF9-3A2C-E694BAA55D11}"/>
                    </a:ext>
                  </a:extLst>
                </p:cNvPr>
                <p:cNvGrpSpPr>
                  <a:grpSpLocks/>
                </p:cNvGrpSpPr>
                <p:nvPr/>
              </p:nvGrpSpPr>
              <p:grpSpPr bwMode="auto">
                <a:xfrm>
                  <a:off x="2688" y="1212"/>
                  <a:ext cx="152" cy="132"/>
                  <a:chOff x="672" y="1020"/>
                  <a:chExt cx="152" cy="132"/>
                </a:xfrm>
              </p:grpSpPr>
              <p:sp>
                <p:nvSpPr>
                  <p:cNvPr id="237" name="Line 112">
                    <a:extLst>
                      <a:ext uri="{FF2B5EF4-FFF2-40B4-BE49-F238E27FC236}">
                        <a16:creationId xmlns:a16="http://schemas.microsoft.com/office/drawing/2014/main" id="{77FB16E1-891D-0D45-A8E6-E19DF82DEB69}"/>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38" name="Line 113">
                    <a:extLst>
                      <a:ext uri="{FF2B5EF4-FFF2-40B4-BE49-F238E27FC236}">
                        <a16:creationId xmlns:a16="http://schemas.microsoft.com/office/drawing/2014/main" id="{21EF216B-DDAB-A419-8D4D-CF78435A7B7D}"/>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39" name="Group 114">
                    <a:extLst>
                      <a:ext uri="{FF2B5EF4-FFF2-40B4-BE49-F238E27FC236}">
                        <a16:creationId xmlns:a16="http://schemas.microsoft.com/office/drawing/2014/main" id="{564A21FF-EDA3-5FF5-5EB2-412ED1DCF11E}"/>
                      </a:ext>
                    </a:extLst>
                  </p:cNvPr>
                  <p:cNvGrpSpPr>
                    <a:grpSpLocks/>
                  </p:cNvGrpSpPr>
                  <p:nvPr/>
                </p:nvGrpSpPr>
                <p:grpSpPr bwMode="auto">
                  <a:xfrm>
                    <a:off x="680" y="1020"/>
                    <a:ext cx="144" cy="96"/>
                    <a:chOff x="680" y="1020"/>
                    <a:chExt cx="144" cy="96"/>
                  </a:xfrm>
                </p:grpSpPr>
                <p:sp>
                  <p:nvSpPr>
                    <p:cNvPr id="240" name="Line 115">
                      <a:extLst>
                        <a:ext uri="{FF2B5EF4-FFF2-40B4-BE49-F238E27FC236}">
                          <a16:creationId xmlns:a16="http://schemas.microsoft.com/office/drawing/2014/main" id="{8086C3D5-C7B5-D7A8-AA95-7E57D2BFF92B}"/>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41" name="Line 116">
                      <a:extLst>
                        <a:ext uri="{FF2B5EF4-FFF2-40B4-BE49-F238E27FC236}">
                          <a16:creationId xmlns:a16="http://schemas.microsoft.com/office/drawing/2014/main" id="{7C205437-E5E7-BDDC-4AD5-28843B27C2BE}"/>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223" name="Group 121">
                  <a:extLst>
                    <a:ext uri="{FF2B5EF4-FFF2-40B4-BE49-F238E27FC236}">
                      <a16:creationId xmlns:a16="http://schemas.microsoft.com/office/drawing/2014/main" id="{61E95D6A-184B-BF09-0D7E-9D25F6838C36}"/>
                    </a:ext>
                  </a:extLst>
                </p:cNvPr>
                <p:cNvGrpSpPr>
                  <a:grpSpLocks/>
                </p:cNvGrpSpPr>
                <p:nvPr/>
              </p:nvGrpSpPr>
              <p:grpSpPr bwMode="auto">
                <a:xfrm flipH="1">
                  <a:off x="2304" y="1212"/>
                  <a:ext cx="152" cy="132"/>
                  <a:chOff x="672" y="1020"/>
                  <a:chExt cx="152" cy="132"/>
                </a:xfrm>
              </p:grpSpPr>
              <p:sp>
                <p:nvSpPr>
                  <p:cNvPr id="232" name="Line 122">
                    <a:extLst>
                      <a:ext uri="{FF2B5EF4-FFF2-40B4-BE49-F238E27FC236}">
                        <a16:creationId xmlns:a16="http://schemas.microsoft.com/office/drawing/2014/main" id="{B2A72F48-68FD-3B81-1189-A21B94050CB4}"/>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33" name="Line 123">
                    <a:extLst>
                      <a:ext uri="{FF2B5EF4-FFF2-40B4-BE49-F238E27FC236}">
                        <a16:creationId xmlns:a16="http://schemas.microsoft.com/office/drawing/2014/main" id="{68FC88CC-3917-ADDD-4BA7-93D3F7DB7F94}"/>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34" name="Group 124">
                    <a:extLst>
                      <a:ext uri="{FF2B5EF4-FFF2-40B4-BE49-F238E27FC236}">
                        <a16:creationId xmlns:a16="http://schemas.microsoft.com/office/drawing/2014/main" id="{74C0DCEE-5FAE-37F8-075E-F4569B3A8F68}"/>
                      </a:ext>
                    </a:extLst>
                  </p:cNvPr>
                  <p:cNvGrpSpPr>
                    <a:grpSpLocks/>
                  </p:cNvGrpSpPr>
                  <p:nvPr/>
                </p:nvGrpSpPr>
                <p:grpSpPr bwMode="auto">
                  <a:xfrm>
                    <a:off x="680" y="1020"/>
                    <a:ext cx="144" cy="96"/>
                    <a:chOff x="680" y="1020"/>
                    <a:chExt cx="144" cy="96"/>
                  </a:xfrm>
                </p:grpSpPr>
                <p:sp>
                  <p:nvSpPr>
                    <p:cNvPr id="235" name="Line 125">
                      <a:extLst>
                        <a:ext uri="{FF2B5EF4-FFF2-40B4-BE49-F238E27FC236}">
                          <a16:creationId xmlns:a16="http://schemas.microsoft.com/office/drawing/2014/main" id="{0943148A-C238-37C1-2B84-8B27C79FE4FF}"/>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36" name="Line 126">
                      <a:extLst>
                        <a:ext uri="{FF2B5EF4-FFF2-40B4-BE49-F238E27FC236}">
                          <a16:creationId xmlns:a16="http://schemas.microsoft.com/office/drawing/2014/main" id="{8F67F31C-0C8D-9F58-70D1-2F6FB6431D1B}"/>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224" name="Group 136">
                  <a:extLst>
                    <a:ext uri="{FF2B5EF4-FFF2-40B4-BE49-F238E27FC236}">
                      <a16:creationId xmlns:a16="http://schemas.microsoft.com/office/drawing/2014/main" id="{9CB9A078-2371-943E-5016-451A259C5607}"/>
                    </a:ext>
                  </a:extLst>
                </p:cNvPr>
                <p:cNvGrpSpPr>
                  <a:grpSpLocks/>
                </p:cNvGrpSpPr>
                <p:nvPr/>
              </p:nvGrpSpPr>
              <p:grpSpPr bwMode="auto">
                <a:xfrm>
                  <a:off x="2400" y="1300"/>
                  <a:ext cx="96" cy="240"/>
                  <a:chOff x="2400" y="1296"/>
                  <a:chExt cx="96" cy="240"/>
                </a:xfrm>
              </p:grpSpPr>
              <p:sp>
                <p:nvSpPr>
                  <p:cNvPr id="229" name="Line 117">
                    <a:extLst>
                      <a:ext uri="{FF2B5EF4-FFF2-40B4-BE49-F238E27FC236}">
                        <a16:creationId xmlns:a16="http://schemas.microsoft.com/office/drawing/2014/main" id="{5BBE0832-7FF2-F210-7641-BCD1AD36B573}"/>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30" name="Line 134">
                    <a:extLst>
                      <a:ext uri="{FF2B5EF4-FFF2-40B4-BE49-F238E27FC236}">
                        <a16:creationId xmlns:a16="http://schemas.microsoft.com/office/drawing/2014/main" id="{86EDF6DE-20D3-D160-7078-0C68D7BFBE13}"/>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31" name="Line 135">
                    <a:extLst>
                      <a:ext uri="{FF2B5EF4-FFF2-40B4-BE49-F238E27FC236}">
                        <a16:creationId xmlns:a16="http://schemas.microsoft.com/office/drawing/2014/main" id="{25813AC6-8936-AC86-F74B-8D42C1D8DE1B}"/>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225" name="Group 137">
                  <a:extLst>
                    <a:ext uri="{FF2B5EF4-FFF2-40B4-BE49-F238E27FC236}">
                      <a16:creationId xmlns:a16="http://schemas.microsoft.com/office/drawing/2014/main" id="{52C3A969-1C4D-CAFA-9690-327F74CFF6C0}"/>
                    </a:ext>
                  </a:extLst>
                </p:cNvPr>
                <p:cNvGrpSpPr>
                  <a:grpSpLocks/>
                </p:cNvGrpSpPr>
                <p:nvPr/>
              </p:nvGrpSpPr>
              <p:grpSpPr bwMode="auto">
                <a:xfrm flipH="1">
                  <a:off x="2640" y="1296"/>
                  <a:ext cx="96" cy="240"/>
                  <a:chOff x="2400" y="1296"/>
                  <a:chExt cx="96" cy="240"/>
                </a:xfrm>
              </p:grpSpPr>
              <p:sp>
                <p:nvSpPr>
                  <p:cNvPr id="226" name="Line 138">
                    <a:extLst>
                      <a:ext uri="{FF2B5EF4-FFF2-40B4-BE49-F238E27FC236}">
                        <a16:creationId xmlns:a16="http://schemas.microsoft.com/office/drawing/2014/main" id="{98EA5B42-0AF2-E236-0883-E9497BFF2974}"/>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27" name="Line 139">
                    <a:extLst>
                      <a:ext uri="{FF2B5EF4-FFF2-40B4-BE49-F238E27FC236}">
                        <a16:creationId xmlns:a16="http://schemas.microsoft.com/office/drawing/2014/main" id="{D17C0ABC-DFA9-8A4F-AD60-3857562240F3}"/>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28" name="Line 140">
                    <a:extLst>
                      <a:ext uri="{FF2B5EF4-FFF2-40B4-BE49-F238E27FC236}">
                        <a16:creationId xmlns:a16="http://schemas.microsoft.com/office/drawing/2014/main" id="{F156118A-25F7-EC6B-BECA-8948E25239DF}"/>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212" name="Group 142">
                <a:extLst>
                  <a:ext uri="{FF2B5EF4-FFF2-40B4-BE49-F238E27FC236}">
                    <a16:creationId xmlns:a16="http://schemas.microsoft.com/office/drawing/2014/main" id="{B4A8ED6B-33E0-A676-8B2E-7B71E538FAF7}"/>
                  </a:ext>
                </a:extLst>
              </p:cNvPr>
              <p:cNvGrpSpPr>
                <a:grpSpLocks/>
              </p:cNvGrpSpPr>
              <p:nvPr/>
            </p:nvGrpSpPr>
            <p:grpSpPr bwMode="auto">
              <a:xfrm>
                <a:off x="2543901" y="3307668"/>
                <a:ext cx="362636" cy="345638"/>
                <a:chOff x="1776" y="2256"/>
                <a:chExt cx="288" cy="279"/>
              </a:xfrm>
            </p:grpSpPr>
            <p:grpSp>
              <p:nvGrpSpPr>
                <p:cNvPr id="213" name="Group 143">
                  <a:extLst>
                    <a:ext uri="{FF2B5EF4-FFF2-40B4-BE49-F238E27FC236}">
                      <a16:creationId xmlns:a16="http://schemas.microsoft.com/office/drawing/2014/main" id="{B823603B-2DFC-867C-302E-95DEBCB8C523}"/>
                    </a:ext>
                  </a:extLst>
                </p:cNvPr>
                <p:cNvGrpSpPr>
                  <a:grpSpLocks/>
                </p:cNvGrpSpPr>
                <p:nvPr/>
              </p:nvGrpSpPr>
              <p:grpSpPr bwMode="auto">
                <a:xfrm>
                  <a:off x="1824" y="2256"/>
                  <a:ext cx="240" cy="279"/>
                  <a:chOff x="1392" y="3408"/>
                  <a:chExt cx="240" cy="279"/>
                </a:xfrm>
              </p:grpSpPr>
              <p:sp>
                <p:nvSpPr>
                  <p:cNvPr id="216" name="Line 144">
                    <a:extLst>
                      <a:ext uri="{FF2B5EF4-FFF2-40B4-BE49-F238E27FC236}">
                        <a16:creationId xmlns:a16="http://schemas.microsoft.com/office/drawing/2014/main" id="{089CE57E-7A52-99C6-C89E-1B34BF593884}"/>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17" name="Arc 145">
                    <a:extLst>
                      <a:ext uri="{FF2B5EF4-FFF2-40B4-BE49-F238E27FC236}">
                        <a16:creationId xmlns:a16="http://schemas.microsoft.com/office/drawing/2014/main" id="{A4E05D2A-F93C-87BA-255D-F5556BBA9D3C}"/>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18" name="Line 146">
                    <a:extLst>
                      <a:ext uri="{FF2B5EF4-FFF2-40B4-BE49-F238E27FC236}">
                        <a16:creationId xmlns:a16="http://schemas.microsoft.com/office/drawing/2014/main" id="{48F964FC-766A-E57F-3D5E-230C07BA6B4E}"/>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214" name="Arc 147">
                  <a:extLst>
                    <a:ext uri="{FF2B5EF4-FFF2-40B4-BE49-F238E27FC236}">
                      <a16:creationId xmlns:a16="http://schemas.microsoft.com/office/drawing/2014/main" id="{FA7EAEAB-8770-8022-9C54-16678241F4BE}"/>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15" name="Arc 148">
                  <a:extLst>
                    <a:ext uri="{FF2B5EF4-FFF2-40B4-BE49-F238E27FC236}">
                      <a16:creationId xmlns:a16="http://schemas.microsoft.com/office/drawing/2014/main" id="{17914551-8794-8F26-19FB-623B9395B8D9}"/>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sp>
        <p:nvSpPr>
          <p:cNvPr id="246" name="TextBox 245">
            <a:extLst>
              <a:ext uri="{FF2B5EF4-FFF2-40B4-BE49-F238E27FC236}">
                <a16:creationId xmlns:a16="http://schemas.microsoft.com/office/drawing/2014/main" id="{FAA5DDAA-C170-A53E-05C3-987BD5C2E4C2}"/>
              </a:ext>
            </a:extLst>
          </p:cNvPr>
          <p:cNvSpPr txBox="1"/>
          <p:nvPr/>
        </p:nvSpPr>
        <p:spPr>
          <a:xfrm>
            <a:off x="-61486" y="4062328"/>
            <a:ext cx="2215543" cy="461665"/>
          </a:xfrm>
          <a:prstGeom prst="rect">
            <a:avLst/>
          </a:prstGeom>
          <a:noFill/>
        </p:spPr>
        <p:txBody>
          <a:bodyPr wrap="none" rtlCol="0">
            <a:spAutoFit/>
          </a:bodyPr>
          <a:lstStyle/>
          <a:p>
            <a:r>
              <a:rPr lang="en-US" sz="2400" u="sng" dirty="0"/>
              <a:t>Units from D = 0</a:t>
            </a:r>
          </a:p>
        </p:txBody>
      </p:sp>
      <p:pic>
        <p:nvPicPr>
          <p:cNvPr id="247" name="Picture 2" descr="sea-waves-wallpaper">
            <a:extLst>
              <a:ext uri="{FF2B5EF4-FFF2-40B4-BE49-F238E27FC236}">
                <a16:creationId xmlns:a16="http://schemas.microsoft.com/office/drawing/2014/main" id="{8AEF7C85-5B38-61F6-9C0B-1DE630876656}"/>
              </a:ext>
            </a:extLst>
          </p:cNvPr>
          <p:cNvPicPr>
            <a:picLocks noChangeAspect="1" noChangeArrowheads="1"/>
          </p:cNvPicPr>
          <p:nvPr/>
        </p:nvPicPr>
        <p:blipFill>
          <a:blip r:embed="rId2"/>
          <a:srcRect/>
          <a:stretch>
            <a:fillRect/>
          </a:stretch>
        </p:blipFill>
        <p:spPr bwMode="auto">
          <a:xfrm>
            <a:off x="3574302" y="2050143"/>
            <a:ext cx="1543382" cy="1158544"/>
          </a:xfrm>
          <a:prstGeom prst="rect">
            <a:avLst/>
          </a:prstGeom>
          <a:noFill/>
        </p:spPr>
      </p:pic>
      <p:cxnSp>
        <p:nvCxnSpPr>
          <p:cNvPr id="248" name="Straight Arrow Connector 247">
            <a:extLst>
              <a:ext uri="{FF2B5EF4-FFF2-40B4-BE49-F238E27FC236}">
                <a16:creationId xmlns:a16="http://schemas.microsoft.com/office/drawing/2014/main" id="{66DCED6E-993A-EE0F-C397-E0794C74F107}"/>
              </a:ext>
            </a:extLst>
          </p:cNvPr>
          <p:cNvCxnSpPr>
            <a:cxnSpLocks/>
          </p:cNvCxnSpPr>
          <p:nvPr/>
        </p:nvCxnSpPr>
        <p:spPr>
          <a:xfrm flipV="1">
            <a:off x="5341272" y="2089876"/>
            <a:ext cx="1398842" cy="11498"/>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89F93694-263B-5995-7CD1-FA826E1A1E59}"/>
              </a:ext>
            </a:extLst>
          </p:cNvPr>
          <p:cNvCxnSpPr>
            <a:cxnSpLocks/>
          </p:cNvCxnSpPr>
          <p:nvPr/>
        </p:nvCxnSpPr>
        <p:spPr>
          <a:xfrm flipV="1">
            <a:off x="1986502" y="2129056"/>
            <a:ext cx="1398842" cy="11498"/>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47ABC29F-F1E7-9799-D184-C3B8AAB99DCD}"/>
              </a:ext>
            </a:extLst>
          </p:cNvPr>
          <p:cNvCxnSpPr>
            <a:cxnSpLocks/>
          </p:cNvCxnSpPr>
          <p:nvPr/>
        </p:nvCxnSpPr>
        <p:spPr>
          <a:xfrm flipV="1">
            <a:off x="5300699" y="3196187"/>
            <a:ext cx="1398842" cy="11498"/>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D3B32CE4-0EDE-8693-CB3F-3E1913D18D15}"/>
              </a:ext>
            </a:extLst>
          </p:cNvPr>
          <p:cNvCxnSpPr>
            <a:cxnSpLocks/>
          </p:cNvCxnSpPr>
          <p:nvPr/>
        </p:nvCxnSpPr>
        <p:spPr>
          <a:xfrm flipV="1">
            <a:off x="1945929" y="3235367"/>
            <a:ext cx="1398842" cy="11498"/>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52" name="Picture 2" descr="sea-waves-wallpaper">
            <a:extLst>
              <a:ext uri="{FF2B5EF4-FFF2-40B4-BE49-F238E27FC236}">
                <a16:creationId xmlns:a16="http://schemas.microsoft.com/office/drawing/2014/main" id="{F01E47CE-B00D-8C6A-D2FD-16752B1A1857}"/>
              </a:ext>
            </a:extLst>
          </p:cNvPr>
          <p:cNvPicPr>
            <a:picLocks noChangeAspect="1" noChangeArrowheads="1"/>
          </p:cNvPicPr>
          <p:nvPr/>
        </p:nvPicPr>
        <p:blipFill>
          <a:blip r:embed="rId2"/>
          <a:srcRect/>
          <a:stretch>
            <a:fillRect/>
          </a:stretch>
        </p:blipFill>
        <p:spPr bwMode="auto">
          <a:xfrm>
            <a:off x="3600767" y="4766162"/>
            <a:ext cx="1543382" cy="1158544"/>
          </a:xfrm>
          <a:prstGeom prst="rect">
            <a:avLst/>
          </a:prstGeom>
          <a:noFill/>
        </p:spPr>
      </p:pic>
      <p:cxnSp>
        <p:nvCxnSpPr>
          <p:cNvPr id="253" name="Straight Arrow Connector 252">
            <a:extLst>
              <a:ext uri="{FF2B5EF4-FFF2-40B4-BE49-F238E27FC236}">
                <a16:creationId xmlns:a16="http://schemas.microsoft.com/office/drawing/2014/main" id="{3379F7AB-8145-D80D-8A88-57F16B281BE5}"/>
              </a:ext>
            </a:extLst>
          </p:cNvPr>
          <p:cNvCxnSpPr>
            <a:cxnSpLocks/>
          </p:cNvCxnSpPr>
          <p:nvPr/>
        </p:nvCxnSpPr>
        <p:spPr>
          <a:xfrm flipV="1">
            <a:off x="5367737" y="4805895"/>
            <a:ext cx="1398842" cy="11498"/>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C0ED07D0-C0D2-260E-C28C-5E95D25BF770}"/>
              </a:ext>
            </a:extLst>
          </p:cNvPr>
          <p:cNvCxnSpPr>
            <a:cxnSpLocks/>
          </p:cNvCxnSpPr>
          <p:nvPr/>
        </p:nvCxnSpPr>
        <p:spPr>
          <a:xfrm flipV="1">
            <a:off x="2012967" y="4845075"/>
            <a:ext cx="1398842" cy="11498"/>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17F8263A-114E-27F3-A665-CFBB34916DDA}"/>
              </a:ext>
            </a:extLst>
          </p:cNvPr>
          <p:cNvCxnSpPr>
            <a:cxnSpLocks/>
          </p:cNvCxnSpPr>
          <p:nvPr/>
        </p:nvCxnSpPr>
        <p:spPr>
          <a:xfrm flipV="1">
            <a:off x="5327164" y="5912206"/>
            <a:ext cx="1398842" cy="11498"/>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9BDC2F15-E2D1-45FA-7810-61CE892AC14E}"/>
              </a:ext>
            </a:extLst>
          </p:cNvPr>
          <p:cNvCxnSpPr>
            <a:cxnSpLocks/>
          </p:cNvCxnSpPr>
          <p:nvPr/>
        </p:nvCxnSpPr>
        <p:spPr>
          <a:xfrm flipV="1">
            <a:off x="1972394" y="5951386"/>
            <a:ext cx="1398842" cy="11498"/>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57" name="Group 256">
            <a:extLst>
              <a:ext uri="{FF2B5EF4-FFF2-40B4-BE49-F238E27FC236}">
                <a16:creationId xmlns:a16="http://schemas.microsoft.com/office/drawing/2014/main" id="{7F9D46AF-C594-5108-7061-FEC49B3401B3}"/>
              </a:ext>
            </a:extLst>
          </p:cNvPr>
          <p:cNvGrpSpPr/>
          <p:nvPr/>
        </p:nvGrpSpPr>
        <p:grpSpPr>
          <a:xfrm>
            <a:off x="7266771" y="1651508"/>
            <a:ext cx="1467301" cy="960395"/>
            <a:chOff x="212942" y="1690688"/>
            <a:chExt cx="2335259" cy="1528501"/>
          </a:xfrm>
        </p:grpSpPr>
        <p:sp>
          <p:nvSpPr>
            <p:cNvPr id="258" name="Rectangle 257">
              <a:extLst>
                <a:ext uri="{FF2B5EF4-FFF2-40B4-BE49-F238E27FC236}">
                  <a16:creationId xmlns:a16="http://schemas.microsoft.com/office/drawing/2014/main" id="{9D544826-FB50-223F-C7AF-E9A291ABAAF4}"/>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259" name="Group 258">
              <a:extLst>
                <a:ext uri="{FF2B5EF4-FFF2-40B4-BE49-F238E27FC236}">
                  <a16:creationId xmlns:a16="http://schemas.microsoft.com/office/drawing/2014/main" id="{ADFDB2EB-619B-F654-C00B-A8BAC26927DF}"/>
                </a:ext>
              </a:extLst>
            </p:cNvPr>
            <p:cNvGrpSpPr/>
            <p:nvPr/>
          </p:nvGrpSpPr>
          <p:grpSpPr>
            <a:xfrm>
              <a:off x="375782" y="1844443"/>
              <a:ext cx="2172419" cy="1266165"/>
              <a:chOff x="927024" y="3154681"/>
              <a:chExt cx="2524836" cy="1471566"/>
            </a:xfrm>
          </p:grpSpPr>
          <p:sp>
            <p:nvSpPr>
              <p:cNvPr id="261" name="AutoShape 33">
                <a:extLst>
                  <a:ext uri="{FF2B5EF4-FFF2-40B4-BE49-F238E27FC236}">
                    <a16:creationId xmlns:a16="http://schemas.microsoft.com/office/drawing/2014/main" id="{BA403310-77AE-2005-B689-D10357DCAD0B}"/>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62" name="Group 141">
                <a:extLst>
                  <a:ext uri="{FF2B5EF4-FFF2-40B4-BE49-F238E27FC236}">
                    <a16:creationId xmlns:a16="http://schemas.microsoft.com/office/drawing/2014/main" id="{1B0F88C7-BA0F-1ABD-B67F-8D17B4804985}"/>
                  </a:ext>
                </a:extLst>
              </p:cNvPr>
              <p:cNvGrpSpPr>
                <a:grpSpLocks/>
              </p:cNvGrpSpPr>
              <p:nvPr/>
            </p:nvGrpSpPr>
            <p:grpSpPr bwMode="auto">
              <a:xfrm>
                <a:off x="927024" y="3154681"/>
                <a:ext cx="1012360" cy="823487"/>
                <a:chOff x="2304" y="1104"/>
                <a:chExt cx="536" cy="436"/>
              </a:xfrm>
            </p:grpSpPr>
            <p:sp>
              <p:nvSpPr>
                <p:cNvPr id="270" name="AutoShape 133">
                  <a:extLst>
                    <a:ext uri="{FF2B5EF4-FFF2-40B4-BE49-F238E27FC236}">
                      <a16:creationId xmlns:a16="http://schemas.microsoft.com/office/drawing/2014/main" id="{283F5502-CB5C-707A-D642-EAB29C24803A}"/>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71" name="Group 105">
                  <a:extLst>
                    <a:ext uri="{FF2B5EF4-FFF2-40B4-BE49-F238E27FC236}">
                      <a16:creationId xmlns:a16="http://schemas.microsoft.com/office/drawing/2014/main" id="{9194873D-0502-0512-C9A1-D57177519D14}"/>
                    </a:ext>
                  </a:extLst>
                </p:cNvPr>
                <p:cNvGrpSpPr>
                  <a:grpSpLocks/>
                </p:cNvGrpSpPr>
                <p:nvPr/>
              </p:nvGrpSpPr>
              <p:grpSpPr bwMode="auto">
                <a:xfrm>
                  <a:off x="2488" y="1104"/>
                  <a:ext cx="48" cy="144"/>
                  <a:chOff x="1200" y="912"/>
                  <a:chExt cx="48" cy="144"/>
                </a:xfrm>
              </p:grpSpPr>
              <p:sp>
                <p:nvSpPr>
                  <p:cNvPr id="295" name="Oval 106">
                    <a:extLst>
                      <a:ext uri="{FF2B5EF4-FFF2-40B4-BE49-F238E27FC236}">
                        <a16:creationId xmlns:a16="http://schemas.microsoft.com/office/drawing/2014/main" id="{A67FCF4C-EC08-8075-1FA1-8C969F4F7C59}"/>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96" name="Oval 107">
                    <a:extLst>
                      <a:ext uri="{FF2B5EF4-FFF2-40B4-BE49-F238E27FC236}">
                        <a16:creationId xmlns:a16="http://schemas.microsoft.com/office/drawing/2014/main" id="{BC7BF8DD-F873-B7C2-5B95-A30BF0EF287B}"/>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272" name="Group 108">
                  <a:extLst>
                    <a:ext uri="{FF2B5EF4-FFF2-40B4-BE49-F238E27FC236}">
                      <a16:creationId xmlns:a16="http://schemas.microsoft.com/office/drawing/2014/main" id="{3FB66576-F6FB-0C56-8996-C778574C1297}"/>
                    </a:ext>
                  </a:extLst>
                </p:cNvPr>
                <p:cNvGrpSpPr>
                  <a:grpSpLocks/>
                </p:cNvGrpSpPr>
                <p:nvPr/>
              </p:nvGrpSpPr>
              <p:grpSpPr bwMode="auto">
                <a:xfrm>
                  <a:off x="2632" y="1104"/>
                  <a:ext cx="48" cy="144"/>
                  <a:chOff x="1200" y="912"/>
                  <a:chExt cx="48" cy="144"/>
                </a:xfrm>
              </p:grpSpPr>
              <p:sp>
                <p:nvSpPr>
                  <p:cNvPr id="293" name="Oval 109">
                    <a:extLst>
                      <a:ext uri="{FF2B5EF4-FFF2-40B4-BE49-F238E27FC236}">
                        <a16:creationId xmlns:a16="http://schemas.microsoft.com/office/drawing/2014/main" id="{9CB2D0E8-6DDB-9D16-073A-95D45667E4D6}"/>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94" name="Oval 110">
                    <a:extLst>
                      <a:ext uri="{FF2B5EF4-FFF2-40B4-BE49-F238E27FC236}">
                        <a16:creationId xmlns:a16="http://schemas.microsoft.com/office/drawing/2014/main" id="{9294C6A8-6C90-8D98-5D4A-36032E6B2CB8}"/>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273" name="Group 111">
                  <a:extLst>
                    <a:ext uri="{FF2B5EF4-FFF2-40B4-BE49-F238E27FC236}">
                      <a16:creationId xmlns:a16="http://schemas.microsoft.com/office/drawing/2014/main" id="{AB5CA021-B156-6EEC-2AE3-78942F9171D1}"/>
                    </a:ext>
                  </a:extLst>
                </p:cNvPr>
                <p:cNvGrpSpPr>
                  <a:grpSpLocks/>
                </p:cNvGrpSpPr>
                <p:nvPr/>
              </p:nvGrpSpPr>
              <p:grpSpPr bwMode="auto">
                <a:xfrm>
                  <a:off x="2688" y="1212"/>
                  <a:ext cx="152" cy="132"/>
                  <a:chOff x="672" y="1020"/>
                  <a:chExt cx="152" cy="132"/>
                </a:xfrm>
              </p:grpSpPr>
              <p:sp>
                <p:nvSpPr>
                  <p:cNvPr id="288" name="Line 112">
                    <a:extLst>
                      <a:ext uri="{FF2B5EF4-FFF2-40B4-BE49-F238E27FC236}">
                        <a16:creationId xmlns:a16="http://schemas.microsoft.com/office/drawing/2014/main" id="{A30AC796-263F-F757-66B1-501D9C7D4696}"/>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89" name="Line 113">
                    <a:extLst>
                      <a:ext uri="{FF2B5EF4-FFF2-40B4-BE49-F238E27FC236}">
                        <a16:creationId xmlns:a16="http://schemas.microsoft.com/office/drawing/2014/main" id="{DE1AEDB5-1A29-74FE-C701-8825EA938CEA}"/>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90" name="Group 114">
                    <a:extLst>
                      <a:ext uri="{FF2B5EF4-FFF2-40B4-BE49-F238E27FC236}">
                        <a16:creationId xmlns:a16="http://schemas.microsoft.com/office/drawing/2014/main" id="{55E37EBB-95D0-79F0-EB5B-B5CCFE1E3520}"/>
                      </a:ext>
                    </a:extLst>
                  </p:cNvPr>
                  <p:cNvGrpSpPr>
                    <a:grpSpLocks/>
                  </p:cNvGrpSpPr>
                  <p:nvPr/>
                </p:nvGrpSpPr>
                <p:grpSpPr bwMode="auto">
                  <a:xfrm>
                    <a:off x="680" y="1020"/>
                    <a:ext cx="144" cy="96"/>
                    <a:chOff x="680" y="1020"/>
                    <a:chExt cx="144" cy="96"/>
                  </a:xfrm>
                </p:grpSpPr>
                <p:sp>
                  <p:nvSpPr>
                    <p:cNvPr id="291" name="Line 115">
                      <a:extLst>
                        <a:ext uri="{FF2B5EF4-FFF2-40B4-BE49-F238E27FC236}">
                          <a16:creationId xmlns:a16="http://schemas.microsoft.com/office/drawing/2014/main" id="{D1BD026E-23EB-3F93-0229-0694E829B46C}"/>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92" name="Line 116">
                      <a:extLst>
                        <a:ext uri="{FF2B5EF4-FFF2-40B4-BE49-F238E27FC236}">
                          <a16:creationId xmlns:a16="http://schemas.microsoft.com/office/drawing/2014/main" id="{5CAE4BFB-590B-04DD-A610-4B08D3D11393}"/>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274" name="Group 121">
                  <a:extLst>
                    <a:ext uri="{FF2B5EF4-FFF2-40B4-BE49-F238E27FC236}">
                      <a16:creationId xmlns:a16="http://schemas.microsoft.com/office/drawing/2014/main" id="{BC51C72D-4CA7-8583-1917-38C20190EC5F}"/>
                    </a:ext>
                  </a:extLst>
                </p:cNvPr>
                <p:cNvGrpSpPr>
                  <a:grpSpLocks/>
                </p:cNvGrpSpPr>
                <p:nvPr/>
              </p:nvGrpSpPr>
              <p:grpSpPr bwMode="auto">
                <a:xfrm flipH="1">
                  <a:off x="2304" y="1212"/>
                  <a:ext cx="152" cy="132"/>
                  <a:chOff x="672" y="1020"/>
                  <a:chExt cx="152" cy="132"/>
                </a:xfrm>
              </p:grpSpPr>
              <p:sp>
                <p:nvSpPr>
                  <p:cNvPr id="283" name="Line 122">
                    <a:extLst>
                      <a:ext uri="{FF2B5EF4-FFF2-40B4-BE49-F238E27FC236}">
                        <a16:creationId xmlns:a16="http://schemas.microsoft.com/office/drawing/2014/main" id="{472CA107-A220-3740-48C8-D263DA2955A5}"/>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84" name="Line 123">
                    <a:extLst>
                      <a:ext uri="{FF2B5EF4-FFF2-40B4-BE49-F238E27FC236}">
                        <a16:creationId xmlns:a16="http://schemas.microsoft.com/office/drawing/2014/main" id="{58363BE9-2BF3-7790-D54C-F22E9D319040}"/>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85" name="Group 124">
                    <a:extLst>
                      <a:ext uri="{FF2B5EF4-FFF2-40B4-BE49-F238E27FC236}">
                        <a16:creationId xmlns:a16="http://schemas.microsoft.com/office/drawing/2014/main" id="{AD454002-5B38-69DF-C122-C0401D13DA7E}"/>
                      </a:ext>
                    </a:extLst>
                  </p:cNvPr>
                  <p:cNvGrpSpPr>
                    <a:grpSpLocks/>
                  </p:cNvGrpSpPr>
                  <p:nvPr/>
                </p:nvGrpSpPr>
                <p:grpSpPr bwMode="auto">
                  <a:xfrm>
                    <a:off x="680" y="1020"/>
                    <a:ext cx="144" cy="96"/>
                    <a:chOff x="680" y="1020"/>
                    <a:chExt cx="144" cy="96"/>
                  </a:xfrm>
                </p:grpSpPr>
                <p:sp>
                  <p:nvSpPr>
                    <p:cNvPr id="286" name="Line 125">
                      <a:extLst>
                        <a:ext uri="{FF2B5EF4-FFF2-40B4-BE49-F238E27FC236}">
                          <a16:creationId xmlns:a16="http://schemas.microsoft.com/office/drawing/2014/main" id="{2A035500-590D-5873-2CE0-A91645141422}"/>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87" name="Line 126">
                      <a:extLst>
                        <a:ext uri="{FF2B5EF4-FFF2-40B4-BE49-F238E27FC236}">
                          <a16:creationId xmlns:a16="http://schemas.microsoft.com/office/drawing/2014/main" id="{C0CEF255-5158-05AA-6515-2935C3CFDFAD}"/>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275" name="Group 136">
                  <a:extLst>
                    <a:ext uri="{FF2B5EF4-FFF2-40B4-BE49-F238E27FC236}">
                      <a16:creationId xmlns:a16="http://schemas.microsoft.com/office/drawing/2014/main" id="{28F28F28-E086-B18F-2744-1A8FE3F31BB2}"/>
                    </a:ext>
                  </a:extLst>
                </p:cNvPr>
                <p:cNvGrpSpPr>
                  <a:grpSpLocks/>
                </p:cNvGrpSpPr>
                <p:nvPr/>
              </p:nvGrpSpPr>
              <p:grpSpPr bwMode="auto">
                <a:xfrm>
                  <a:off x="2400" y="1300"/>
                  <a:ext cx="96" cy="240"/>
                  <a:chOff x="2400" y="1296"/>
                  <a:chExt cx="96" cy="240"/>
                </a:xfrm>
              </p:grpSpPr>
              <p:sp>
                <p:nvSpPr>
                  <p:cNvPr id="280" name="Line 117">
                    <a:extLst>
                      <a:ext uri="{FF2B5EF4-FFF2-40B4-BE49-F238E27FC236}">
                        <a16:creationId xmlns:a16="http://schemas.microsoft.com/office/drawing/2014/main" id="{0D12D728-E591-A954-4826-0291BAA49711}"/>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81" name="Line 134">
                    <a:extLst>
                      <a:ext uri="{FF2B5EF4-FFF2-40B4-BE49-F238E27FC236}">
                        <a16:creationId xmlns:a16="http://schemas.microsoft.com/office/drawing/2014/main" id="{A9686892-ACB7-3C7A-27A9-6F3250FF295F}"/>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82" name="Line 135">
                    <a:extLst>
                      <a:ext uri="{FF2B5EF4-FFF2-40B4-BE49-F238E27FC236}">
                        <a16:creationId xmlns:a16="http://schemas.microsoft.com/office/drawing/2014/main" id="{BE0FEB32-3BF0-27D6-08D0-40B1E252D6C8}"/>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276" name="Group 137">
                  <a:extLst>
                    <a:ext uri="{FF2B5EF4-FFF2-40B4-BE49-F238E27FC236}">
                      <a16:creationId xmlns:a16="http://schemas.microsoft.com/office/drawing/2014/main" id="{22A67183-A4AC-6082-7A55-11B4A823B041}"/>
                    </a:ext>
                  </a:extLst>
                </p:cNvPr>
                <p:cNvGrpSpPr>
                  <a:grpSpLocks/>
                </p:cNvGrpSpPr>
                <p:nvPr/>
              </p:nvGrpSpPr>
              <p:grpSpPr bwMode="auto">
                <a:xfrm flipH="1">
                  <a:off x="2640" y="1296"/>
                  <a:ext cx="96" cy="240"/>
                  <a:chOff x="2400" y="1296"/>
                  <a:chExt cx="96" cy="240"/>
                </a:xfrm>
              </p:grpSpPr>
              <p:sp>
                <p:nvSpPr>
                  <p:cNvPr id="277" name="Line 138">
                    <a:extLst>
                      <a:ext uri="{FF2B5EF4-FFF2-40B4-BE49-F238E27FC236}">
                        <a16:creationId xmlns:a16="http://schemas.microsoft.com/office/drawing/2014/main" id="{BA0E2FEC-3393-DBA4-49F4-F27915357DC4}"/>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78" name="Line 139">
                    <a:extLst>
                      <a:ext uri="{FF2B5EF4-FFF2-40B4-BE49-F238E27FC236}">
                        <a16:creationId xmlns:a16="http://schemas.microsoft.com/office/drawing/2014/main" id="{086D1A65-FFE0-033E-9087-7BB3666D00D0}"/>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79" name="Line 140">
                    <a:extLst>
                      <a:ext uri="{FF2B5EF4-FFF2-40B4-BE49-F238E27FC236}">
                        <a16:creationId xmlns:a16="http://schemas.microsoft.com/office/drawing/2014/main" id="{9CD710D7-9FE3-526D-A91D-91FC96F30EED}"/>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263" name="Group 142">
                <a:extLst>
                  <a:ext uri="{FF2B5EF4-FFF2-40B4-BE49-F238E27FC236}">
                    <a16:creationId xmlns:a16="http://schemas.microsoft.com/office/drawing/2014/main" id="{11FF8EC7-4A11-88E1-C56C-6D6B0E75CE17}"/>
                  </a:ext>
                </a:extLst>
              </p:cNvPr>
              <p:cNvGrpSpPr>
                <a:grpSpLocks/>
              </p:cNvGrpSpPr>
              <p:nvPr/>
            </p:nvGrpSpPr>
            <p:grpSpPr bwMode="auto">
              <a:xfrm>
                <a:off x="2543901" y="3307668"/>
                <a:ext cx="362636" cy="345638"/>
                <a:chOff x="1776" y="2256"/>
                <a:chExt cx="288" cy="279"/>
              </a:xfrm>
            </p:grpSpPr>
            <p:grpSp>
              <p:nvGrpSpPr>
                <p:cNvPr id="264" name="Group 143">
                  <a:extLst>
                    <a:ext uri="{FF2B5EF4-FFF2-40B4-BE49-F238E27FC236}">
                      <a16:creationId xmlns:a16="http://schemas.microsoft.com/office/drawing/2014/main" id="{A34FC17C-B92B-02C3-8862-D4AAD2CAB28C}"/>
                    </a:ext>
                  </a:extLst>
                </p:cNvPr>
                <p:cNvGrpSpPr>
                  <a:grpSpLocks/>
                </p:cNvGrpSpPr>
                <p:nvPr/>
              </p:nvGrpSpPr>
              <p:grpSpPr bwMode="auto">
                <a:xfrm>
                  <a:off x="1824" y="2256"/>
                  <a:ext cx="240" cy="279"/>
                  <a:chOff x="1392" y="3408"/>
                  <a:chExt cx="240" cy="279"/>
                </a:xfrm>
              </p:grpSpPr>
              <p:sp>
                <p:nvSpPr>
                  <p:cNvPr id="267" name="Line 144">
                    <a:extLst>
                      <a:ext uri="{FF2B5EF4-FFF2-40B4-BE49-F238E27FC236}">
                        <a16:creationId xmlns:a16="http://schemas.microsoft.com/office/drawing/2014/main" id="{66257D57-231A-EF9C-3645-F776486DD7A3}"/>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68" name="Arc 145">
                    <a:extLst>
                      <a:ext uri="{FF2B5EF4-FFF2-40B4-BE49-F238E27FC236}">
                        <a16:creationId xmlns:a16="http://schemas.microsoft.com/office/drawing/2014/main" id="{60A1AB89-CD0E-9B5D-9E01-0904EA78A12E}"/>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69" name="Line 146">
                    <a:extLst>
                      <a:ext uri="{FF2B5EF4-FFF2-40B4-BE49-F238E27FC236}">
                        <a16:creationId xmlns:a16="http://schemas.microsoft.com/office/drawing/2014/main" id="{B2426EEE-4769-F98A-C328-C64F6354BDDC}"/>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265" name="Arc 147">
                  <a:extLst>
                    <a:ext uri="{FF2B5EF4-FFF2-40B4-BE49-F238E27FC236}">
                      <a16:creationId xmlns:a16="http://schemas.microsoft.com/office/drawing/2014/main" id="{3C07B4FF-E855-3CDB-503C-A36F7C0CBD2D}"/>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66" name="Arc 148">
                  <a:extLst>
                    <a:ext uri="{FF2B5EF4-FFF2-40B4-BE49-F238E27FC236}">
                      <a16:creationId xmlns:a16="http://schemas.microsoft.com/office/drawing/2014/main" id="{E4E40D49-4291-9142-B882-B3DED375C7F9}"/>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nvGrpSpPr>
          <p:cNvPr id="297" name="Group 296">
            <a:extLst>
              <a:ext uri="{FF2B5EF4-FFF2-40B4-BE49-F238E27FC236}">
                <a16:creationId xmlns:a16="http://schemas.microsoft.com/office/drawing/2014/main" id="{60628574-2E40-51BE-C5DB-5B06A57F114C}"/>
              </a:ext>
            </a:extLst>
          </p:cNvPr>
          <p:cNvGrpSpPr/>
          <p:nvPr/>
        </p:nvGrpSpPr>
        <p:grpSpPr>
          <a:xfrm>
            <a:off x="7266771" y="2755169"/>
            <a:ext cx="1467301" cy="960395"/>
            <a:chOff x="212942" y="1690688"/>
            <a:chExt cx="2335259" cy="1528501"/>
          </a:xfrm>
        </p:grpSpPr>
        <p:sp>
          <p:nvSpPr>
            <p:cNvPr id="298" name="Rectangle 297">
              <a:extLst>
                <a:ext uri="{FF2B5EF4-FFF2-40B4-BE49-F238E27FC236}">
                  <a16:creationId xmlns:a16="http://schemas.microsoft.com/office/drawing/2014/main" id="{C638D0DF-09CC-9A20-0E0C-5918701D7CD0}"/>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299" name="Group 298">
              <a:extLst>
                <a:ext uri="{FF2B5EF4-FFF2-40B4-BE49-F238E27FC236}">
                  <a16:creationId xmlns:a16="http://schemas.microsoft.com/office/drawing/2014/main" id="{EC410EB2-CEAC-A7C2-844A-D9EDA669344B}"/>
                </a:ext>
              </a:extLst>
            </p:cNvPr>
            <p:cNvGrpSpPr/>
            <p:nvPr/>
          </p:nvGrpSpPr>
          <p:grpSpPr>
            <a:xfrm>
              <a:off x="375782" y="1844442"/>
              <a:ext cx="1703212" cy="1219954"/>
              <a:chOff x="927024" y="3154681"/>
              <a:chExt cx="1979513" cy="1417859"/>
            </a:xfrm>
          </p:grpSpPr>
          <p:sp>
            <p:nvSpPr>
              <p:cNvPr id="300" name="AutoShape 32">
                <a:extLst>
                  <a:ext uri="{FF2B5EF4-FFF2-40B4-BE49-F238E27FC236}">
                    <a16:creationId xmlns:a16="http://schemas.microsoft.com/office/drawing/2014/main" id="{B004C579-1AC1-849F-FBD1-6DDF4E2ECF6C}"/>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02" name="Group 141">
                <a:extLst>
                  <a:ext uri="{FF2B5EF4-FFF2-40B4-BE49-F238E27FC236}">
                    <a16:creationId xmlns:a16="http://schemas.microsoft.com/office/drawing/2014/main" id="{CF136F8E-DE41-3527-6763-DF51165457B8}"/>
                  </a:ext>
                </a:extLst>
              </p:cNvPr>
              <p:cNvGrpSpPr>
                <a:grpSpLocks/>
              </p:cNvGrpSpPr>
              <p:nvPr/>
            </p:nvGrpSpPr>
            <p:grpSpPr bwMode="auto">
              <a:xfrm>
                <a:off x="927024" y="3154681"/>
                <a:ext cx="1012360" cy="823487"/>
                <a:chOff x="2304" y="1104"/>
                <a:chExt cx="536" cy="436"/>
              </a:xfrm>
            </p:grpSpPr>
            <p:sp>
              <p:nvSpPr>
                <p:cNvPr id="310" name="AutoShape 133">
                  <a:extLst>
                    <a:ext uri="{FF2B5EF4-FFF2-40B4-BE49-F238E27FC236}">
                      <a16:creationId xmlns:a16="http://schemas.microsoft.com/office/drawing/2014/main" id="{BD6F5288-7E40-BFB3-D14C-0FE225A31D1F}"/>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11" name="Group 105">
                  <a:extLst>
                    <a:ext uri="{FF2B5EF4-FFF2-40B4-BE49-F238E27FC236}">
                      <a16:creationId xmlns:a16="http://schemas.microsoft.com/office/drawing/2014/main" id="{5F33A0A3-A5A0-2CE7-43EE-FE0D076BAD17}"/>
                    </a:ext>
                  </a:extLst>
                </p:cNvPr>
                <p:cNvGrpSpPr>
                  <a:grpSpLocks/>
                </p:cNvGrpSpPr>
                <p:nvPr/>
              </p:nvGrpSpPr>
              <p:grpSpPr bwMode="auto">
                <a:xfrm>
                  <a:off x="2488" y="1104"/>
                  <a:ext cx="48" cy="144"/>
                  <a:chOff x="1200" y="912"/>
                  <a:chExt cx="48" cy="144"/>
                </a:xfrm>
              </p:grpSpPr>
              <p:sp>
                <p:nvSpPr>
                  <p:cNvPr id="335" name="Oval 106">
                    <a:extLst>
                      <a:ext uri="{FF2B5EF4-FFF2-40B4-BE49-F238E27FC236}">
                        <a16:creationId xmlns:a16="http://schemas.microsoft.com/office/drawing/2014/main" id="{E55AB7BC-88D4-C482-7968-EA4479FA43CE}"/>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36" name="Oval 107">
                    <a:extLst>
                      <a:ext uri="{FF2B5EF4-FFF2-40B4-BE49-F238E27FC236}">
                        <a16:creationId xmlns:a16="http://schemas.microsoft.com/office/drawing/2014/main" id="{CA3A318D-3D4D-A539-24D3-CE5384165DD5}"/>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312" name="Group 108">
                  <a:extLst>
                    <a:ext uri="{FF2B5EF4-FFF2-40B4-BE49-F238E27FC236}">
                      <a16:creationId xmlns:a16="http://schemas.microsoft.com/office/drawing/2014/main" id="{C81E30E0-3E01-AFCD-1485-47D451ABEA15}"/>
                    </a:ext>
                  </a:extLst>
                </p:cNvPr>
                <p:cNvGrpSpPr>
                  <a:grpSpLocks/>
                </p:cNvGrpSpPr>
                <p:nvPr/>
              </p:nvGrpSpPr>
              <p:grpSpPr bwMode="auto">
                <a:xfrm>
                  <a:off x="2632" y="1104"/>
                  <a:ext cx="48" cy="144"/>
                  <a:chOff x="1200" y="912"/>
                  <a:chExt cx="48" cy="144"/>
                </a:xfrm>
              </p:grpSpPr>
              <p:sp>
                <p:nvSpPr>
                  <p:cNvPr id="333" name="Oval 109">
                    <a:extLst>
                      <a:ext uri="{FF2B5EF4-FFF2-40B4-BE49-F238E27FC236}">
                        <a16:creationId xmlns:a16="http://schemas.microsoft.com/office/drawing/2014/main" id="{1A61A958-6F7B-9104-7053-0351BE398DDC}"/>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34" name="Oval 110">
                    <a:extLst>
                      <a:ext uri="{FF2B5EF4-FFF2-40B4-BE49-F238E27FC236}">
                        <a16:creationId xmlns:a16="http://schemas.microsoft.com/office/drawing/2014/main" id="{92768478-3BF5-3D37-6573-D4353BDFED9E}"/>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313" name="Group 111">
                  <a:extLst>
                    <a:ext uri="{FF2B5EF4-FFF2-40B4-BE49-F238E27FC236}">
                      <a16:creationId xmlns:a16="http://schemas.microsoft.com/office/drawing/2014/main" id="{158B3EF6-1372-BBFD-1A05-18261E78C6F5}"/>
                    </a:ext>
                  </a:extLst>
                </p:cNvPr>
                <p:cNvGrpSpPr>
                  <a:grpSpLocks/>
                </p:cNvGrpSpPr>
                <p:nvPr/>
              </p:nvGrpSpPr>
              <p:grpSpPr bwMode="auto">
                <a:xfrm>
                  <a:off x="2688" y="1212"/>
                  <a:ext cx="152" cy="132"/>
                  <a:chOff x="672" y="1020"/>
                  <a:chExt cx="152" cy="132"/>
                </a:xfrm>
              </p:grpSpPr>
              <p:sp>
                <p:nvSpPr>
                  <p:cNvPr id="328" name="Line 112">
                    <a:extLst>
                      <a:ext uri="{FF2B5EF4-FFF2-40B4-BE49-F238E27FC236}">
                        <a16:creationId xmlns:a16="http://schemas.microsoft.com/office/drawing/2014/main" id="{CBF5BD51-83A5-FF34-05F5-5EF1B5E41F09}"/>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29" name="Line 113">
                    <a:extLst>
                      <a:ext uri="{FF2B5EF4-FFF2-40B4-BE49-F238E27FC236}">
                        <a16:creationId xmlns:a16="http://schemas.microsoft.com/office/drawing/2014/main" id="{D475729B-2B97-DAFF-72F9-B00E5DF0C1C9}"/>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30" name="Group 114">
                    <a:extLst>
                      <a:ext uri="{FF2B5EF4-FFF2-40B4-BE49-F238E27FC236}">
                        <a16:creationId xmlns:a16="http://schemas.microsoft.com/office/drawing/2014/main" id="{A05A9A2B-8CC0-40C7-A9C7-97E021D66955}"/>
                      </a:ext>
                    </a:extLst>
                  </p:cNvPr>
                  <p:cNvGrpSpPr>
                    <a:grpSpLocks/>
                  </p:cNvGrpSpPr>
                  <p:nvPr/>
                </p:nvGrpSpPr>
                <p:grpSpPr bwMode="auto">
                  <a:xfrm>
                    <a:off x="680" y="1020"/>
                    <a:ext cx="144" cy="96"/>
                    <a:chOff x="680" y="1020"/>
                    <a:chExt cx="144" cy="96"/>
                  </a:xfrm>
                </p:grpSpPr>
                <p:sp>
                  <p:nvSpPr>
                    <p:cNvPr id="331" name="Line 115">
                      <a:extLst>
                        <a:ext uri="{FF2B5EF4-FFF2-40B4-BE49-F238E27FC236}">
                          <a16:creationId xmlns:a16="http://schemas.microsoft.com/office/drawing/2014/main" id="{33B91D3D-0B96-C639-C06F-C953478EA1DF}"/>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32" name="Line 116">
                      <a:extLst>
                        <a:ext uri="{FF2B5EF4-FFF2-40B4-BE49-F238E27FC236}">
                          <a16:creationId xmlns:a16="http://schemas.microsoft.com/office/drawing/2014/main" id="{215022E3-13C1-CA59-93B5-5D199BA26AEF}"/>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314" name="Group 121">
                  <a:extLst>
                    <a:ext uri="{FF2B5EF4-FFF2-40B4-BE49-F238E27FC236}">
                      <a16:creationId xmlns:a16="http://schemas.microsoft.com/office/drawing/2014/main" id="{A9B1AF61-CF3D-5842-DC40-968168397557}"/>
                    </a:ext>
                  </a:extLst>
                </p:cNvPr>
                <p:cNvGrpSpPr>
                  <a:grpSpLocks/>
                </p:cNvGrpSpPr>
                <p:nvPr/>
              </p:nvGrpSpPr>
              <p:grpSpPr bwMode="auto">
                <a:xfrm flipH="1">
                  <a:off x="2304" y="1212"/>
                  <a:ext cx="152" cy="132"/>
                  <a:chOff x="672" y="1020"/>
                  <a:chExt cx="152" cy="132"/>
                </a:xfrm>
              </p:grpSpPr>
              <p:sp>
                <p:nvSpPr>
                  <p:cNvPr id="323" name="Line 122">
                    <a:extLst>
                      <a:ext uri="{FF2B5EF4-FFF2-40B4-BE49-F238E27FC236}">
                        <a16:creationId xmlns:a16="http://schemas.microsoft.com/office/drawing/2014/main" id="{6B1A776B-36C7-2CE5-FD80-CCC42C3EEB99}"/>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24" name="Line 123">
                    <a:extLst>
                      <a:ext uri="{FF2B5EF4-FFF2-40B4-BE49-F238E27FC236}">
                        <a16:creationId xmlns:a16="http://schemas.microsoft.com/office/drawing/2014/main" id="{9FFF0B64-983C-C194-2566-7DD8DBA63A1D}"/>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25" name="Group 124">
                    <a:extLst>
                      <a:ext uri="{FF2B5EF4-FFF2-40B4-BE49-F238E27FC236}">
                        <a16:creationId xmlns:a16="http://schemas.microsoft.com/office/drawing/2014/main" id="{9742648A-BD8F-F2C6-0461-9D6D0FABB4CE}"/>
                      </a:ext>
                    </a:extLst>
                  </p:cNvPr>
                  <p:cNvGrpSpPr>
                    <a:grpSpLocks/>
                  </p:cNvGrpSpPr>
                  <p:nvPr/>
                </p:nvGrpSpPr>
                <p:grpSpPr bwMode="auto">
                  <a:xfrm>
                    <a:off x="680" y="1020"/>
                    <a:ext cx="144" cy="96"/>
                    <a:chOff x="680" y="1020"/>
                    <a:chExt cx="144" cy="96"/>
                  </a:xfrm>
                </p:grpSpPr>
                <p:sp>
                  <p:nvSpPr>
                    <p:cNvPr id="326" name="Line 125">
                      <a:extLst>
                        <a:ext uri="{FF2B5EF4-FFF2-40B4-BE49-F238E27FC236}">
                          <a16:creationId xmlns:a16="http://schemas.microsoft.com/office/drawing/2014/main" id="{8A82DFDC-FF08-133F-C488-0390E95A68D1}"/>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27" name="Line 126">
                      <a:extLst>
                        <a:ext uri="{FF2B5EF4-FFF2-40B4-BE49-F238E27FC236}">
                          <a16:creationId xmlns:a16="http://schemas.microsoft.com/office/drawing/2014/main" id="{BF793666-36A9-6874-F8D7-6F400F1436DE}"/>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315" name="Group 136">
                  <a:extLst>
                    <a:ext uri="{FF2B5EF4-FFF2-40B4-BE49-F238E27FC236}">
                      <a16:creationId xmlns:a16="http://schemas.microsoft.com/office/drawing/2014/main" id="{277A811D-7ED3-15AD-4AB4-1E6F549CA4E8}"/>
                    </a:ext>
                  </a:extLst>
                </p:cNvPr>
                <p:cNvGrpSpPr>
                  <a:grpSpLocks/>
                </p:cNvGrpSpPr>
                <p:nvPr/>
              </p:nvGrpSpPr>
              <p:grpSpPr bwMode="auto">
                <a:xfrm>
                  <a:off x="2400" y="1300"/>
                  <a:ext cx="96" cy="240"/>
                  <a:chOff x="2400" y="1296"/>
                  <a:chExt cx="96" cy="240"/>
                </a:xfrm>
              </p:grpSpPr>
              <p:sp>
                <p:nvSpPr>
                  <p:cNvPr id="320" name="Line 117">
                    <a:extLst>
                      <a:ext uri="{FF2B5EF4-FFF2-40B4-BE49-F238E27FC236}">
                        <a16:creationId xmlns:a16="http://schemas.microsoft.com/office/drawing/2014/main" id="{8F784AA3-D11E-3B50-72CE-FD70E683A418}"/>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21" name="Line 134">
                    <a:extLst>
                      <a:ext uri="{FF2B5EF4-FFF2-40B4-BE49-F238E27FC236}">
                        <a16:creationId xmlns:a16="http://schemas.microsoft.com/office/drawing/2014/main" id="{621EE085-7576-9C65-3C2A-CC82B613AD31}"/>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22" name="Line 135">
                    <a:extLst>
                      <a:ext uri="{FF2B5EF4-FFF2-40B4-BE49-F238E27FC236}">
                        <a16:creationId xmlns:a16="http://schemas.microsoft.com/office/drawing/2014/main" id="{2CFDA7B9-17B7-0B7B-D8EB-418C7609A99D}"/>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316" name="Group 137">
                  <a:extLst>
                    <a:ext uri="{FF2B5EF4-FFF2-40B4-BE49-F238E27FC236}">
                      <a16:creationId xmlns:a16="http://schemas.microsoft.com/office/drawing/2014/main" id="{D4A30E2A-F45F-6576-9DF9-9BA20B9489FE}"/>
                    </a:ext>
                  </a:extLst>
                </p:cNvPr>
                <p:cNvGrpSpPr>
                  <a:grpSpLocks/>
                </p:cNvGrpSpPr>
                <p:nvPr/>
              </p:nvGrpSpPr>
              <p:grpSpPr bwMode="auto">
                <a:xfrm flipH="1">
                  <a:off x="2640" y="1296"/>
                  <a:ext cx="96" cy="240"/>
                  <a:chOff x="2400" y="1296"/>
                  <a:chExt cx="96" cy="240"/>
                </a:xfrm>
              </p:grpSpPr>
              <p:sp>
                <p:nvSpPr>
                  <p:cNvPr id="317" name="Line 138">
                    <a:extLst>
                      <a:ext uri="{FF2B5EF4-FFF2-40B4-BE49-F238E27FC236}">
                        <a16:creationId xmlns:a16="http://schemas.microsoft.com/office/drawing/2014/main" id="{FA277D1D-4974-9FE5-BB21-C846AB4BFBEE}"/>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18" name="Line 139">
                    <a:extLst>
                      <a:ext uri="{FF2B5EF4-FFF2-40B4-BE49-F238E27FC236}">
                        <a16:creationId xmlns:a16="http://schemas.microsoft.com/office/drawing/2014/main" id="{2508688C-9EF0-3808-83F5-7E7055ACBE79}"/>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19" name="Line 140">
                    <a:extLst>
                      <a:ext uri="{FF2B5EF4-FFF2-40B4-BE49-F238E27FC236}">
                        <a16:creationId xmlns:a16="http://schemas.microsoft.com/office/drawing/2014/main" id="{6F97D725-DB8E-AE27-764C-6AF84E7BB969}"/>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303" name="Group 142">
                <a:extLst>
                  <a:ext uri="{FF2B5EF4-FFF2-40B4-BE49-F238E27FC236}">
                    <a16:creationId xmlns:a16="http://schemas.microsoft.com/office/drawing/2014/main" id="{CB538A4D-3F69-4CBF-86E5-C454AA7F1E97}"/>
                  </a:ext>
                </a:extLst>
              </p:cNvPr>
              <p:cNvGrpSpPr>
                <a:grpSpLocks/>
              </p:cNvGrpSpPr>
              <p:nvPr/>
            </p:nvGrpSpPr>
            <p:grpSpPr bwMode="auto">
              <a:xfrm>
                <a:off x="2543901" y="3307668"/>
                <a:ext cx="362636" cy="345638"/>
                <a:chOff x="1776" y="2256"/>
                <a:chExt cx="288" cy="279"/>
              </a:xfrm>
            </p:grpSpPr>
            <p:grpSp>
              <p:nvGrpSpPr>
                <p:cNvPr id="304" name="Group 143">
                  <a:extLst>
                    <a:ext uri="{FF2B5EF4-FFF2-40B4-BE49-F238E27FC236}">
                      <a16:creationId xmlns:a16="http://schemas.microsoft.com/office/drawing/2014/main" id="{2A3D40F0-EB6F-28A7-B78A-52AA009D3088}"/>
                    </a:ext>
                  </a:extLst>
                </p:cNvPr>
                <p:cNvGrpSpPr>
                  <a:grpSpLocks/>
                </p:cNvGrpSpPr>
                <p:nvPr/>
              </p:nvGrpSpPr>
              <p:grpSpPr bwMode="auto">
                <a:xfrm>
                  <a:off x="1824" y="2256"/>
                  <a:ext cx="240" cy="279"/>
                  <a:chOff x="1392" y="3408"/>
                  <a:chExt cx="240" cy="279"/>
                </a:xfrm>
              </p:grpSpPr>
              <p:sp>
                <p:nvSpPr>
                  <p:cNvPr id="307" name="Line 144">
                    <a:extLst>
                      <a:ext uri="{FF2B5EF4-FFF2-40B4-BE49-F238E27FC236}">
                        <a16:creationId xmlns:a16="http://schemas.microsoft.com/office/drawing/2014/main" id="{52EE02E7-C367-F208-B8F1-010DF1BC5849}"/>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08" name="Arc 145">
                    <a:extLst>
                      <a:ext uri="{FF2B5EF4-FFF2-40B4-BE49-F238E27FC236}">
                        <a16:creationId xmlns:a16="http://schemas.microsoft.com/office/drawing/2014/main" id="{F50BB9F0-5671-C893-B98D-B972D17F6011}"/>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09" name="Line 146">
                    <a:extLst>
                      <a:ext uri="{FF2B5EF4-FFF2-40B4-BE49-F238E27FC236}">
                        <a16:creationId xmlns:a16="http://schemas.microsoft.com/office/drawing/2014/main" id="{2E939A4C-FA7A-8A24-0EAC-EBDC495CECF4}"/>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305" name="Arc 147">
                  <a:extLst>
                    <a:ext uri="{FF2B5EF4-FFF2-40B4-BE49-F238E27FC236}">
                      <a16:creationId xmlns:a16="http://schemas.microsoft.com/office/drawing/2014/main" id="{649F4D8B-6CD8-25EF-E295-1666B8AC28E2}"/>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06" name="Arc 148">
                  <a:extLst>
                    <a:ext uri="{FF2B5EF4-FFF2-40B4-BE49-F238E27FC236}">
                      <a16:creationId xmlns:a16="http://schemas.microsoft.com/office/drawing/2014/main" id="{B72F09BF-7318-9E0F-055B-1D0D3F583EE3}"/>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nvGrpSpPr>
          <p:cNvPr id="337" name="Group 336">
            <a:extLst>
              <a:ext uri="{FF2B5EF4-FFF2-40B4-BE49-F238E27FC236}">
                <a16:creationId xmlns:a16="http://schemas.microsoft.com/office/drawing/2014/main" id="{01E83397-7CBA-5C34-B806-9A73A6878942}"/>
              </a:ext>
            </a:extLst>
          </p:cNvPr>
          <p:cNvGrpSpPr/>
          <p:nvPr/>
        </p:nvGrpSpPr>
        <p:grpSpPr>
          <a:xfrm>
            <a:off x="7220727" y="4449989"/>
            <a:ext cx="1467301" cy="960395"/>
            <a:chOff x="212942" y="1690688"/>
            <a:chExt cx="2335259" cy="1528501"/>
          </a:xfrm>
        </p:grpSpPr>
        <p:sp>
          <p:nvSpPr>
            <p:cNvPr id="338" name="Rectangle 337">
              <a:extLst>
                <a:ext uri="{FF2B5EF4-FFF2-40B4-BE49-F238E27FC236}">
                  <a16:creationId xmlns:a16="http://schemas.microsoft.com/office/drawing/2014/main" id="{329C4FD0-88B5-9E26-FD41-4854F5EEA895}"/>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339" name="Group 338">
              <a:extLst>
                <a:ext uri="{FF2B5EF4-FFF2-40B4-BE49-F238E27FC236}">
                  <a16:creationId xmlns:a16="http://schemas.microsoft.com/office/drawing/2014/main" id="{5DAD3BD6-DFBD-668F-A494-8DA21A6873DD}"/>
                </a:ext>
              </a:extLst>
            </p:cNvPr>
            <p:cNvGrpSpPr/>
            <p:nvPr/>
          </p:nvGrpSpPr>
          <p:grpSpPr>
            <a:xfrm>
              <a:off x="375782" y="1844443"/>
              <a:ext cx="2172419" cy="1266165"/>
              <a:chOff x="927024" y="3154681"/>
              <a:chExt cx="2524836" cy="1471566"/>
            </a:xfrm>
          </p:grpSpPr>
          <p:sp>
            <p:nvSpPr>
              <p:cNvPr id="340" name="AutoShape 32">
                <a:extLst>
                  <a:ext uri="{FF2B5EF4-FFF2-40B4-BE49-F238E27FC236}">
                    <a16:creationId xmlns:a16="http://schemas.microsoft.com/office/drawing/2014/main" id="{477915B4-186A-1683-0A0C-1DDF15792329}"/>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41" name="AutoShape 33">
                <a:extLst>
                  <a:ext uri="{FF2B5EF4-FFF2-40B4-BE49-F238E27FC236}">
                    <a16:creationId xmlns:a16="http://schemas.microsoft.com/office/drawing/2014/main" id="{BBA41A1D-371D-1915-45F0-408622AD119C}"/>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42" name="Group 141">
                <a:extLst>
                  <a:ext uri="{FF2B5EF4-FFF2-40B4-BE49-F238E27FC236}">
                    <a16:creationId xmlns:a16="http://schemas.microsoft.com/office/drawing/2014/main" id="{8F852656-3B38-DC37-F5A0-06F38DA66200}"/>
                  </a:ext>
                </a:extLst>
              </p:cNvPr>
              <p:cNvGrpSpPr>
                <a:grpSpLocks/>
              </p:cNvGrpSpPr>
              <p:nvPr/>
            </p:nvGrpSpPr>
            <p:grpSpPr bwMode="auto">
              <a:xfrm>
                <a:off x="927024" y="3154681"/>
                <a:ext cx="1012360" cy="823487"/>
                <a:chOff x="2304" y="1104"/>
                <a:chExt cx="536" cy="436"/>
              </a:xfrm>
            </p:grpSpPr>
            <p:sp>
              <p:nvSpPr>
                <p:cNvPr id="350" name="AutoShape 133">
                  <a:extLst>
                    <a:ext uri="{FF2B5EF4-FFF2-40B4-BE49-F238E27FC236}">
                      <a16:creationId xmlns:a16="http://schemas.microsoft.com/office/drawing/2014/main" id="{8BD3E94C-9055-A834-B338-B68ABA87BFA2}"/>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51" name="Group 105">
                  <a:extLst>
                    <a:ext uri="{FF2B5EF4-FFF2-40B4-BE49-F238E27FC236}">
                      <a16:creationId xmlns:a16="http://schemas.microsoft.com/office/drawing/2014/main" id="{1F789332-222F-1B17-B4F3-B68746463E4A}"/>
                    </a:ext>
                  </a:extLst>
                </p:cNvPr>
                <p:cNvGrpSpPr>
                  <a:grpSpLocks/>
                </p:cNvGrpSpPr>
                <p:nvPr/>
              </p:nvGrpSpPr>
              <p:grpSpPr bwMode="auto">
                <a:xfrm>
                  <a:off x="2488" y="1104"/>
                  <a:ext cx="48" cy="144"/>
                  <a:chOff x="1200" y="912"/>
                  <a:chExt cx="48" cy="144"/>
                </a:xfrm>
              </p:grpSpPr>
              <p:sp>
                <p:nvSpPr>
                  <p:cNvPr id="375" name="Oval 106">
                    <a:extLst>
                      <a:ext uri="{FF2B5EF4-FFF2-40B4-BE49-F238E27FC236}">
                        <a16:creationId xmlns:a16="http://schemas.microsoft.com/office/drawing/2014/main" id="{3663F92B-E138-F17A-B4FD-CCFB28791CD2}"/>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76" name="Oval 107">
                    <a:extLst>
                      <a:ext uri="{FF2B5EF4-FFF2-40B4-BE49-F238E27FC236}">
                        <a16:creationId xmlns:a16="http://schemas.microsoft.com/office/drawing/2014/main" id="{A421AE6D-A01E-2C1F-133C-752061AC3090}"/>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352" name="Group 108">
                  <a:extLst>
                    <a:ext uri="{FF2B5EF4-FFF2-40B4-BE49-F238E27FC236}">
                      <a16:creationId xmlns:a16="http://schemas.microsoft.com/office/drawing/2014/main" id="{4E9DBAC6-029D-2238-9509-06625DE7F618}"/>
                    </a:ext>
                  </a:extLst>
                </p:cNvPr>
                <p:cNvGrpSpPr>
                  <a:grpSpLocks/>
                </p:cNvGrpSpPr>
                <p:nvPr/>
              </p:nvGrpSpPr>
              <p:grpSpPr bwMode="auto">
                <a:xfrm>
                  <a:off x="2632" y="1104"/>
                  <a:ext cx="48" cy="144"/>
                  <a:chOff x="1200" y="912"/>
                  <a:chExt cx="48" cy="144"/>
                </a:xfrm>
              </p:grpSpPr>
              <p:sp>
                <p:nvSpPr>
                  <p:cNvPr id="373" name="Oval 109">
                    <a:extLst>
                      <a:ext uri="{FF2B5EF4-FFF2-40B4-BE49-F238E27FC236}">
                        <a16:creationId xmlns:a16="http://schemas.microsoft.com/office/drawing/2014/main" id="{8EC77774-90F2-3A91-1991-F627B728B998}"/>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74" name="Oval 110">
                    <a:extLst>
                      <a:ext uri="{FF2B5EF4-FFF2-40B4-BE49-F238E27FC236}">
                        <a16:creationId xmlns:a16="http://schemas.microsoft.com/office/drawing/2014/main" id="{62B63C53-EC19-BB6D-AAED-A38DF0290D14}"/>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353" name="Group 111">
                  <a:extLst>
                    <a:ext uri="{FF2B5EF4-FFF2-40B4-BE49-F238E27FC236}">
                      <a16:creationId xmlns:a16="http://schemas.microsoft.com/office/drawing/2014/main" id="{91A26E66-FD00-28D6-258A-8BFFA574335F}"/>
                    </a:ext>
                  </a:extLst>
                </p:cNvPr>
                <p:cNvGrpSpPr>
                  <a:grpSpLocks/>
                </p:cNvGrpSpPr>
                <p:nvPr/>
              </p:nvGrpSpPr>
              <p:grpSpPr bwMode="auto">
                <a:xfrm>
                  <a:off x="2688" y="1212"/>
                  <a:ext cx="152" cy="132"/>
                  <a:chOff x="672" y="1020"/>
                  <a:chExt cx="152" cy="132"/>
                </a:xfrm>
              </p:grpSpPr>
              <p:sp>
                <p:nvSpPr>
                  <p:cNvPr id="368" name="Line 112">
                    <a:extLst>
                      <a:ext uri="{FF2B5EF4-FFF2-40B4-BE49-F238E27FC236}">
                        <a16:creationId xmlns:a16="http://schemas.microsoft.com/office/drawing/2014/main" id="{CC22A631-937C-5128-6B9D-DFDB35530EBC}"/>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69" name="Line 113">
                    <a:extLst>
                      <a:ext uri="{FF2B5EF4-FFF2-40B4-BE49-F238E27FC236}">
                        <a16:creationId xmlns:a16="http://schemas.microsoft.com/office/drawing/2014/main" id="{736D1E84-CBEC-2B96-10A6-DA4E996E0EA5}"/>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70" name="Group 114">
                    <a:extLst>
                      <a:ext uri="{FF2B5EF4-FFF2-40B4-BE49-F238E27FC236}">
                        <a16:creationId xmlns:a16="http://schemas.microsoft.com/office/drawing/2014/main" id="{2DF23912-0F4D-25E3-4185-D36DA3B4981E}"/>
                      </a:ext>
                    </a:extLst>
                  </p:cNvPr>
                  <p:cNvGrpSpPr>
                    <a:grpSpLocks/>
                  </p:cNvGrpSpPr>
                  <p:nvPr/>
                </p:nvGrpSpPr>
                <p:grpSpPr bwMode="auto">
                  <a:xfrm>
                    <a:off x="680" y="1020"/>
                    <a:ext cx="144" cy="96"/>
                    <a:chOff x="680" y="1020"/>
                    <a:chExt cx="144" cy="96"/>
                  </a:xfrm>
                </p:grpSpPr>
                <p:sp>
                  <p:nvSpPr>
                    <p:cNvPr id="371" name="Line 115">
                      <a:extLst>
                        <a:ext uri="{FF2B5EF4-FFF2-40B4-BE49-F238E27FC236}">
                          <a16:creationId xmlns:a16="http://schemas.microsoft.com/office/drawing/2014/main" id="{9C4AD4CC-0824-654A-3011-4DEFDCA32BD4}"/>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72" name="Line 116">
                      <a:extLst>
                        <a:ext uri="{FF2B5EF4-FFF2-40B4-BE49-F238E27FC236}">
                          <a16:creationId xmlns:a16="http://schemas.microsoft.com/office/drawing/2014/main" id="{4E911F35-6C94-777D-D8E1-FEBFAC54BD67}"/>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354" name="Group 121">
                  <a:extLst>
                    <a:ext uri="{FF2B5EF4-FFF2-40B4-BE49-F238E27FC236}">
                      <a16:creationId xmlns:a16="http://schemas.microsoft.com/office/drawing/2014/main" id="{1CC9A392-4A78-B0DD-5DC4-5E2BDB11F76D}"/>
                    </a:ext>
                  </a:extLst>
                </p:cNvPr>
                <p:cNvGrpSpPr>
                  <a:grpSpLocks/>
                </p:cNvGrpSpPr>
                <p:nvPr/>
              </p:nvGrpSpPr>
              <p:grpSpPr bwMode="auto">
                <a:xfrm flipH="1">
                  <a:off x="2304" y="1212"/>
                  <a:ext cx="152" cy="132"/>
                  <a:chOff x="672" y="1020"/>
                  <a:chExt cx="152" cy="132"/>
                </a:xfrm>
              </p:grpSpPr>
              <p:sp>
                <p:nvSpPr>
                  <p:cNvPr id="363" name="Line 122">
                    <a:extLst>
                      <a:ext uri="{FF2B5EF4-FFF2-40B4-BE49-F238E27FC236}">
                        <a16:creationId xmlns:a16="http://schemas.microsoft.com/office/drawing/2014/main" id="{CE4780D3-86D1-DD64-1D29-B1E8F6090D0E}"/>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64" name="Line 123">
                    <a:extLst>
                      <a:ext uri="{FF2B5EF4-FFF2-40B4-BE49-F238E27FC236}">
                        <a16:creationId xmlns:a16="http://schemas.microsoft.com/office/drawing/2014/main" id="{91AF3610-4026-6B7F-1FD4-60BA7A1CEB93}"/>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65" name="Group 124">
                    <a:extLst>
                      <a:ext uri="{FF2B5EF4-FFF2-40B4-BE49-F238E27FC236}">
                        <a16:creationId xmlns:a16="http://schemas.microsoft.com/office/drawing/2014/main" id="{B489439F-602F-EA1E-1D31-5D23F62AD0E5}"/>
                      </a:ext>
                    </a:extLst>
                  </p:cNvPr>
                  <p:cNvGrpSpPr>
                    <a:grpSpLocks/>
                  </p:cNvGrpSpPr>
                  <p:nvPr/>
                </p:nvGrpSpPr>
                <p:grpSpPr bwMode="auto">
                  <a:xfrm>
                    <a:off x="680" y="1020"/>
                    <a:ext cx="144" cy="96"/>
                    <a:chOff x="680" y="1020"/>
                    <a:chExt cx="144" cy="96"/>
                  </a:xfrm>
                </p:grpSpPr>
                <p:sp>
                  <p:nvSpPr>
                    <p:cNvPr id="366" name="Line 125">
                      <a:extLst>
                        <a:ext uri="{FF2B5EF4-FFF2-40B4-BE49-F238E27FC236}">
                          <a16:creationId xmlns:a16="http://schemas.microsoft.com/office/drawing/2014/main" id="{E02A187D-53B5-6A4F-6165-354D1F672CA1}"/>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67" name="Line 126">
                      <a:extLst>
                        <a:ext uri="{FF2B5EF4-FFF2-40B4-BE49-F238E27FC236}">
                          <a16:creationId xmlns:a16="http://schemas.microsoft.com/office/drawing/2014/main" id="{258EAB21-4B49-34E8-8CB6-EB2C7D653F20}"/>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355" name="Group 136">
                  <a:extLst>
                    <a:ext uri="{FF2B5EF4-FFF2-40B4-BE49-F238E27FC236}">
                      <a16:creationId xmlns:a16="http://schemas.microsoft.com/office/drawing/2014/main" id="{FD8C3DFB-4545-23E0-D247-D897915D8025}"/>
                    </a:ext>
                  </a:extLst>
                </p:cNvPr>
                <p:cNvGrpSpPr>
                  <a:grpSpLocks/>
                </p:cNvGrpSpPr>
                <p:nvPr/>
              </p:nvGrpSpPr>
              <p:grpSpPr bwMode="auto">
                <a:xfrm>
                  <a:off x="2400" y="1300"/>
                  <a:ext cx="96" cy="240"/>
                  <a:chOff x="2400" y="1296"/>
                  <a:chExt cx="96" cy="240"/>
                </a:xfrm>
              </p:grpSpPr>
              <p:sp>
                <p:nvSpPr>
                  <p:cNvPr id="360" name="Line 117">
                    <a:extLst>
                      <a:ext uri="{FF2B5EF4-FFF2-40B4-BE49-F238E27FC236}">
                        <a16:creationId xmlns:a16="http://schemas.microsoft.com/office/drawing/2014/main" id="{ACAE632B-F1AA-E96C-401D-0D74C3951100}"/>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61" name="Line 134">
                    <a:extLst>
                      <a:ext uri="{FF2B5EF4-FFF2-40B4-BE49-F238E27FC236}">
                        <a16:creationId xmlns:a16="http://schemas.microsoft.com/office/drawing/2014/main" id="{31A31A69-5D03-2644-FF75-11C6CB639CA8}"/>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62" name="Line 135">
                    <a:extLst>
                      <a:ext uri="{FF2B5EF4-FFF2-40B4-BE49-F238E27FC236}">
                        <a16:creationId xmlns:a16="http://schemas.microsoft.com/office/drawing/2014/main" id="{0AA36A22-6FB3-5FF4-0164-4A9B4A56C5B6}"/>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356" name="Group 137">
                  <a:extLst>
                    <a:ext uri="{FF2B5EF4-FFF2-40B4-BE49-F238E27FC236}">
                      <a16:creationId xmlns:a16="http://schemas.microsoft.com/office/drawing/2014/main" id="{4860D234-CC1A-F21F-C5DF-7388E7C5720C}"/>
                    </a:ext>
                  </a:extLst>
                </p:cNvPr>
                <p:cNvGrpSpPr>
                  <a:grpSpLocks/>
                </p:cNvGrpSpPr>
                <p:nvPr/>
              </p:nvGrpSpPr>
              <p:grpSpPr bwMode="auto">
                <a:xfrm flipH="1">
                  <a:off x="2640" y="1296"/>
                  <a:ext cx="96" cy="240"/>
                  <a:chOff x="2400" y="1296"/>
                  <a:chExt cx="96" cy="240"/>
                </a:xfrm>
              </p:grpSpPr>
              <p:sp>
                <p:nvSpPr>
                  <p:cNvPr id="357" name="Line 138">
                    <a:extLst>
                      <a:ext uri="{FF2B5EF4-FFF2-40B4-BE49-F238E27FC236}">
                        <a16:creationId xmlns:a16="http://schemas.microsoft.com/office/drawing/2014/main" id="{D40D0DAC-5436-E289-1D1C-7328E50FF5BA}"/>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58" name="Line 139">
                    <a:extLst>
                      <a:ext uri="{FF2B5EF4-FFF2-40B4-BE49-F238E27FC236}">
                        <a16:creationId xmlns:a16="http://schemas.microsoft.com/office/drawing/2014/main" id="{6C78D5EB-9379-FA2B-C8BA-F83FD6C48D83}"/>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59" name="Line 140">
                    <a:extLst>
                      <a:ext uri="{FF2B5EF4-FFF2-40B4-BE49-F238E27FC236}">
                        <a16:creationId xmlns:a16="http://schemas.microsoft.com/office/drawing/2014/main" id="{81C0CE32-4558-0AF6-2128-77DDC4561CA3}"/>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343" name="Group 142">
                <a:extLst>
                  <a:ext uri="{FF2B5EF4-FFF2-40B4-BE49-F238E27FC236}">
                    <a16:creationId xmlns:a16="http://schemas.microsoft.com/office/drawing/2014/main" id="{B60FC5A9-82E6-1F9A-B30F-C31DD9B09E67}"/>
                  </a:ext>
                </a:extLst>
              </p:cNvPr>
              <p:cNvGrpSpPr>
                <a:grpSpLocks/>
              </p:cNvGrpSpPr>
              <p:nvPr/>
            </p:nvGrpSpPr>
            <p:grpSpPr bwMode="auto">
              <a:xfrm>
                <a:off x="2543901" y="3307668"/>
                <a:ext cx="362636" cy="345638"/>
                <a:chOff x="1776" y="2256"/>
                <a:chExt cx="288" cy="279"/>
              </a:xfrm>
            </p:grpSpPr>
            <p:grpSp>
              <p:nvGrpSpPr>
                <p:cNvPr id="344" name="Group 143">
                  <a:extLst>
                    <a:ext uri="{FF2B5EF4-FFF2-40B4-BE49-F238E27FC236}">
                      <a16:creationId xmlns:a16="http://schemas.microsoft.com/office/drawing/2014/main" id="{A9A6DBBB-4E73-3DB6-CD15-9799D1554C2A}"/>
                    </a:ext>
                  </a:extLst>
                </p:cNvPr>
                <p:cNvGrpSpPr>
                  <a:grpSpLocks/>
                </p:cNvGrpSpPr>
                <p:nvPr/>
              </p:nvGrpSpPr>
              <p:grpSpPr bwMode="auto">
                <a:xfrm>
                  <a:off x="1824" y="2256"/>
                  <a:ext cx="240" cy="279"/>
                  <a:chOff x="1392" y="3408"/>
                  <a:chExt cx="240" cy="279"/>
                </a:xfrm>
              </p:grpSpPr>
              <p:sp>
                <p:nvSpPr>
                  <p:cNvPr id="347" name="Line 144">
                    <a:extLst>
                      <a:ext uri="{FF2B5EF4-FFF2-40B4-BE49-F238E27FC236}">
                        <a16:creationId xmlns:a16="http://schemas.microsoft.com/office/drawing/2014/main" id="{F8C54D97-0209-CB05-EBB8-A88EF02594FC}"/>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48" name="Arc 145">
                    <a:extLst>
                      <a:ext uri="{FF2B5EF4-FFF2-40B4-BE49-F238E27FC236}">
                        <a16:creationId xmlns:a16="http://schemas.microsoft.com/office/drawing/2014/main" id="{0C0B2F58-D44A-B7F8-D627-D8DE7AE49FAA}"/>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49" name="Line 146">
                    <a:extLst>
                      <a:ext uri="{FF2B5EF4-FFF2-40B4-BE49-F238E27FC236}">
                        <a16:creationId xmlns:a16="http://schemas.microsoft.com/office/drawing/2014/main" id="{5FE6D27F-EBC2-8BF0-8CED-0FBCFA77902D}"/>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345" name="Arc 147">
                  <a:extLst>
                    <a:ext uri="{FF2B5EF4-FFF2-40B4-BE49-F238E27FC236}">
                      <a16:creationId xmlns:a16="http://schemas.microsoft.com/office/drawing/2014/main" id="{A72BDA8F-E0F4-7DCA-E357-CF58ED63335E}"/>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46" name="Arc 148">
                  <a:extLst>
                    <a:ext uri="{FF2B5EF4-FFF2-40B4-BE49-F238E27FC236}">
                      <a16:creationId xmlns:a16="http://schemas.microsoft.com/office/drawing/2014/main" id="{24490101-746D-4199-3601-E5239458B9B7}"/>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nvGrpSpPr>
          <p:cNvPr id="377" name="Group 376">
            <a:extLst>
              <a:ext uri="{FF2B5EF4-FFF2-40B4-BE49-F238E27FC236}">
                <a16:creationId xmlns:a16="http://schemas.microsoft.com/office/drawing/2014/main" id="{93F53A8D-0D25-4844-987F-855DAB67E43E}"/>
              </a:ext>
            </a:extLst>
          </p:cNvPr>
          <p:cNvGrpSpPr/>
          <p:nvPr/>
        </p:nvGrpSpPr>
        <p:grpSpPr>
          <a:xfrm>
            <a:off x="7220727" y="5553650"/>
            <a:ext cx="1467301" cy="960395"/>
            <a:chOff x="212942" y="1690688"/>
            <a:chExt cx="2335259" cy="1528501"/>
          </a:xfrm>
        </p:grpSpPr>
        <p:sp>
          <p:nvSpPr>
            <p:cNvPr id="378" name="Rectangle 377">
              <a:extLst>
                <a:ext uri="{FF2B5EF4-FFF2-40B4-BE49-F238E27FC236}">
                  <a16:creationId xmlns:a16="http://schemas.microsoft.com/office/drawing/2014/main" id="{160A874E-0012-0CBC-C15B-79D41E1F3FDD}"/>
                </a:ext>
              </a:extLst>
            </p:cNvPr>
            <p:cNvSpPr/>
            <p:nvPr/>
          </p:nvSpPr>
          <p:spPr>
            <a:xfrm>
              <a:off x="212942" y="1690688"/>
              <a:ext cx="2335259" cy="152850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grpSp>
          <p:nvGrpSpPr>
            <p:cNvPr id="379" name="Group 378">
              <a:extLst>
                <a:ext uri="{FF2B5EF4-FFF2-40B4-BE49-F238E27FC236}">
                  <a16:creationId xmlns:a16="http://schemas.microsoft.com/office/drawing/2014/main" id="{0115E62F-9EDE-D6C9-C163-73CB33E0C2F7}"/>
                </a:ext>
              </a:extLst>
            </p:cNvPr>
            <p:cNvGrpSpPr/>
            <p:nvPr/>
          </p:nvGrpSpPr>
          <p:grpSpPr>
            <a:xfrm>
              <a:off x="375782" y="1844443"/>
              <a:ext cx="2172419" cy="1266165"/>
              <a:chOff x="927024" y="3154681"/>
              <a:chExt cx="2524836" cy="1471566"/>
            </a:xfrm>
          </p:grpSpPr>
          <p:sp>
            <p:nvSpPr>
              <p:cNvPr id="380" name="AutoShape 32">
                <a:extLst>
                  <a:ext uri="{FF2B5EF4-FFF2-40B4-BE49-F238E27FC236}">
                    <a16:creationId xmlns:a16="http://schemas.microsoft.com/office/drawing/2014/main" id="{2259BDEC-42F0-BBD5-3D7F-E74AE70F43A8}"/>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81" name="AutoShape 33">
                <a:extLst>
                  <a:ext uri="{FF2B5EF4-FFF2-40B4-BE49-F238E27FC236}">
                    <a16:creationId xmlns:a16="http://schemas.microsoft.com/office/drawing/2014/main" id="{BBC71319-2722-64D9-0B09-4E820824B138}"/>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82" name="Group 141">
                <a:extLst>
                  <a:ext uri="{FF2B5EF4-FFF2-40B4-BE49-F238E27FC236}">
                    <a16:creationId xmlns:a16="http://schemas.microsoft.com/office/drawing/2014/main" id="{5490F959-2E96-5DC2-8AFE-DB402D4E86DA}"/>
                  </a:ext>
                </a:extLst>
              </p:cNvPr>
              <p:cNvGrpSpPr>
                <a:grpSpLocks/>
              </p:cNvGrpSpPr>
              <p:nvPr/>
            </p:nvGrpSpPr>
            <p:grpSpPr bwMode="auto">
              <a:xfrm>
                <a:off x="927024" y="3154681"/>
                <a:ext cx="1012360" cy="823487"/>
                <a:chOff x="2304" y="1104"/>
                <a:chExt cx="536" cy="436"/>
              </a:xfrm>
            </p:grpSpPr>
            <p:sp>
              <p:nvSpPr>
                <p:cNvPr id="390" name="AutoShape 133">
                  <a:extLst>
                    <a:ext uri="{FF2B5EF4-FFF2-40B4-BE49-F238E27FC236}">
                      <a16:creationId xmlns:a16="http://schemas.microsoft.com/office/drawing/2014/main" id="{D54BF9E2-571E-A0B0-2321-5B2A85F90069}"/>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391" name="Group 105">
                  <a:extLst>
                    <a:ext uri="{FF2B5EF4-FFF2-40B4-BE49-F238E27FC236}">
                      <a16:creationId xmlns:a16="http://schemas.microsoft.com/office/drawing/2014/main" id="{A46A6A21-DD99-DB10-A4A2-639275B15FF7}"/>
                    </a:ext>
                  </a:extLst>
                </p:cNvPr>
                <p:cNvGrpSpPr>
                  <a:grpSpLocks/>
                </p:cNvGrpSpPr>
                <p:nvPr/>
              </p:nvGrpSpPr>
              <p:grpSpPr bwMode="auto">
                <a:xfrm>
                  <a:off x="2488" y="1104"/>
                  <a:ext cx="48" cy="144"/>
                  <a:chOff x="1200" y="912"/>
                  <a:chExt cx="48" cy="144"/>
                </a:xfrm>
              </p:grpSpPr>
              <p:sp>
                <p:nvSpPr>
                  <p:cNvPr id="415" name="Oval 106">
                    <a:extLst>
                      <a:ext uri="{FF2B5EF4-FFF2-40B4-BE49-F238E27FC236}">
                        <a16:creationId xmlns:a16="http://schemas.microsoft.com/office/drawing/2014/main" id="{86D46C63-3801-DA5D-CAED-C382AA6D09DF}"/>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16" name="Oval 107">
                    <a:extLst>
                      <a:ext uri="{FF2B5EF4-FFF2-40B4-BE49-F238E27FC236}">
                        <a16:creationId xmlns:a16="http://schemas.microsoft.com/office/drawing/2014/main" id="{8E3327A1-6A91-5614-0E67-954DECE49C65}"/>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392" name="Group 108">
                  <a:extLst>
                    <a:ext uri="{FF2B5EF4-FFF2-40B4-BE49-F238E27FC236}">
                      <a16:creationId xmlns:a16="http://schemas.microsoft.com/office/drawing/2014/main" id="{E31ABF17-1AA3-303F-B2A6-53B69B6063C2}"/>
                    </a:ext>
                  </a:extLst>
                </p:cNvPr>
                <p:cNvGrpSpPr>
                  <a:grpSpLocks/>
                </p:cNvGrpSpPr>
                <p:nvPr/>
              </p:nvGrpSpPr>
              <p:grpSpPr bwMode="auto">
                <a:xfrm>
                  <a:off x="2632" y="1104"/>
                  <a:ext cx="48" cy="144"/>
                  <a:chOff x="1200" y="912"/>
                  <a:chExt cx="48" cy="144"/>
                </a:xfrm>
              </p:grpSpPr>
              <p:sp>
                <p:nvSpPr>
                  <p:cNvPr id="413" name="Oval 109">
                    <a:extLst>
                      <a:ext uri="{FF2B5EF4-FFF2-40B4-BE49-F238E27FC236}">
                        <a16:creationId xmlns:a16="http://schemas.microsoft.com/office/drawing/2014/main" id="{0D615E01-FB51-3DC9-9BE9-E6D146CA0D0B}"/>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14" name="Oval 110">
                    <a:extLst>
                      <a:ext uri="{FF2B5EF4-FFF2-40B4-BE49-F238E27FC236}">
                        <a16:creationId xmlns:a16="http://schemas.microsoft.com/office/drawing/2014/main" id="{23FD3491-7D03-1BF6-5003-B818C8C2EAB2}"/>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393" name="Group 111">
                  <a:extLst>
                    <a:ext uri="{FF2B5EF4-FFF2-40B4-BE49-F238E27FC236}">
                      <a16:creationId xmlns:a16="http://schemas.microsoft.com/office/drawing/2014/main" id="{B4800806-D086-2F8E-7428-3C969794394D}"/>
                    </a:ext>
                  </a:extLst>
                </p:cNvPr>
                <p:cNvGrpSpPr>
                  <a:grpSpLocks/>
                </p:cNvGrpSpPr>
                <p:nvPr/>
              </p:nvGrpSpPr>
              <p:grpSpPr bwMode="auto">
                <a:xfrm>
                  <a:off x="2688" y="1212"/>
                  <a:ext cx="152" cy="132"/>
                  <a:chOff x="672" y="1020"/>
                  <a:chExt cx="152" cy="132"/>
                </a:xfrm>
              </p:grpSpPr>
              <p:sp>
                <p:nvSpPr>
                  <p:cNvPr id="408" name="Line 112">
                    <a:extLst>
                      <a:ext uri="{FF2B5EF4-FFF2-40B4-BE49-F238E27FC236}">
                        <a16:creationId xmlns:a16="http://schemas.microsoft.com/office/drawing/2014/main" id="{871C6B19-1BBC-838C-FAE3-F2AC89445514}"/>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09" name="Line 113">
                    <a:extLst>
                      <a:ext uri="{FF2B5EF4-FFF2-40B4-BE49-F238E27FC236}">
                        <a16:creationId xmlns:a16="http://schemas.microsoft.com/office/drawing/2014/main" id="{4E7734B3-0BDF-B164-72D7-75CFF5BD107C}"/>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410" name="Group 114">
                    <a:extLst>
                      <a:ext uri="{FF2B5EF4-FFF2-40B4-BE49-F238E27FC236}">
                        <a16:creationId xmlns:a16="http://schemas.microsoft.com/office/drawing/2014/main" id="{CC2C265A-C365-BE17-1A56-BFB32A0F46E8}"/>
                      </a:ext>
                    </a:extLst>
                  </p:cNvPr>
                  <p:cNvGrpSpPr>
                    <a:grpSpLocks/>
                  </p:cNvGrpSpPr>
                  <p:nvPr/>
                </p:nvGrpSpPr>
                <p:grpSpPr bwMode="auto">
                  <a:xfrm>
                    <a:off x="680" y="1020"/>
                    <a:ext cx="144" cy="96"/>
                    <a:chOff x="680" y="1020"/>
                    <a:chExt cx="144" cy="96"/>
                  </a:xfrm>
                </p:grpSpPr>
                <p:sp>
                  <p:nvSpPr>
                    <p:cNvPr id="411" name="Line 115">
                      <a:extLst>
                        <a:ext uri="{FF2B5EF4-FFF2-40B4-BE49-F238E27FC236}">
                          <a16:creationId xmlns:a16="http://schemas.microsoft.com/office/drawing/2014/main" id="{CEE4838A-BCF0-9363-9FC3-E3A4D0CE55CE}"/>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12" name="Line 116">
                      <a:extLst>
                        <a:ext uri="{FF2B5EF4-FFF2-40B4-BE49-F238E27FC236}">
                          <a16:creationId xmlns:a16="http://schemas.microsoft.com/office/drawing/2014/main" id="{DB95DCBB-2FEA-55F1-3222-2BD613E0330A}"/>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394" name="Group 121">
                  <a:extLst>
                    <a:ext uri="{FF2B5EF4-FFF2-40B4-BE49-F238E27FC236}">
                      <a16:creationId xmlns:a16="http://schemas.microsoft.com/office/drawing/2014/main" id="{F8E0DF1A-E32B-C826-310F-5F4EF6248DB2}"/>
                    </a:ext>
                  </a:extLst>
                </p:cNvPr>
                <p:cNvGrpSpPr>
                  <a:grpSpLocks/>
                </p:cNvGrpSpPr>
                <p:nvPr/>
              </p:nvGrpSpPr>
              <p:grpSpPr bwMode="auto">
                <a:xfrm flipH="1">
                  <a:off x="2304" y="1212"/>
                  <a:ext cx="152" cy="132"/>
                  <a:chOff x="672" y="1020"/>
                  <a:chExt cx="152" cy="132"/>
                </a:xfrm>
              </p:grpSpPr>
              <p:sp>
                <p:nvSpPr>
                  <p:cNvPr id="403" name="Line 122">
                    <a:extLst>
                      <a:ext uri="{FF2B5EF4-FFF2-40B4-BE49-F238E27FC236}">
                        <a16:creationId xmlns:a16="http://schemas.microsoft.com/office/drawing/2014/main" id="{9E17DB36-74E8-A58E-8035-20947DC63B16}"/>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04" name="Line 123">
                    <a:extLst>
                      <a:ext uri="{FF2B5EF4-FFF2-40B4-BE49-F238E27FC236}">
                        <a16:creationId xmlns:a16="http://schemas.microsoft.com/office/drawing/2014/main" id="{E9C29C96-6230-0276-A984-3DB2FDFFC37E}"/>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405" name="Group 124">
                    <a:extLst>
                      <a:ext uri="{FF2B5EF4-FFF2-40B4-BE49-F238E27FC236}">
                        <a16:creationId xmlns:a16="http://schemas.microsoft.com/office/drawing/2014/main" id="{067F6345-1DA8-DA0A-3389-8F687BB0B8BD}"/>
                      </a:ext>
                    </a:extLst>
                  </p:cNvPr>
                  <p:cNvGrpSpPr>
                    <a:grpSpLocks/>
                  </p:cNvGrpSpPr>
                  <p:nvPr/>
                </p:nvGrpSpPr>
                <p:grpSpPr bwMode="auto">
                  <a:xfrm>
                    <a:off x="680" y="1020"/>
                    <a:ext cx="144" cy="96"/>
                    <a:chOff x="680" y="1020"/>
                    <a:chExt cx="144" cy="96"/>
                  </a:xfrm>
                </p:grpSpPr>
                <p:sp>
                  <p:nvSpPr>
                    <p:cNvPr id="406" name="Line 125">
                      <a:extLst>
                        <a:ext uri="{FF2B5EF4-FFF2-40B4-BE49-F238E27FC236}">
                          <a16:creationId xmlns:a16="http://schemas.microsoft.com/office/drawing/2014/main" id="{FC7B9E3D-6AEE-A638-2965-D063D90566AB}"/>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07" name="Line 126">
                      <a:extLst>
                        <a:ext uri="{FF2B5EF4-FFF2-40B4-BE49-F238E27FC236}">
                          <a16:creationId xmlns:a16="http://schemas.microsoft.com/office/drawing/2014/main" id="{67F66F70-6081-64C3-25BD-F2C5082F36B6}"/>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395" name="Group 136">
                  <a:extLst>
                    <a:ext uri="{FF2B5EF4-FFF2-40B4-BE49-F238E27FC236}">
                      <a16:creationId xmlns:a16="http://schemas.microsoft.com/office/drawing/2014/main" id="{836B1301-24C4-A572-5582-B58AF1733F4C}"/>
                    </a:ext>
                  </a:extLst>
                </p:cNvPr>
                <p:cNvGrpSpPr>
                  <a:grpSpLocks/>
                </p:cNvGrpSpPr>
                <p:nvPr/>
              </p:nvGrpSpPr>
              <p:grpSpPr bwMode="auto">
                <a:xfrm>
                  <a:off x="2400" y="1300"/>
                  <a:ext cx="96" cy="240"/>
                  <a:chOff x="2400" y="1296"/>
                  <a:chExt cx="96" cy="240"/>
                </a:xfrm>
              </p:grpSpPr>
              <p:sp>
                <p:nvSpPr>
                  <p:cNvPr id="400" name="Line 117">
                    <a:extLst>
                      <a:ext uri="{FF2B5EF4-FFF2-40B4-BE49-F238E27FC236}">
                        <a16:creationId xmlns:a16="http://schemas.microsoft.com/office/drawing/2014/main" id="{4466056E-F194-3A50-C077-3CB4C6017C8B}"/>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01" name="Line 134">
                    <a:extLst>
                      <a:ext uri="{FF2B5EF4-FFF2-40B4-BE49-F238E27FC236}">
                        <a16:creationId xmlns:a16="http://schemas.microsoft.com/office/drawing/2014/main" id="{CF2232C2-97C2-0F0A-59A0-15558D34E492}"/>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02" name="Line 135">
                    <a:extLst>
                      <a:ext uri="{FF2B5EF4-FFF2-40B4-BE49-F238E27FC236}">
                        <a16:creationId xmlns:a16="http://schemas.microsoft.com/office/drawing/2014/main" id="{4DFDE050-D33B-2CC4-D49D-8BECF6E53C23}"/>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396" name="Group 137">
                  <a:extLst>
                    <a:ext uri="{FF2B5EF4-FFF2-40B4-BE49-F238E27FC236}">
                      <a16:creationId xmlns:a16="http://schemas.microsoft.com/office/drawing/2014/main" id="{47F63CE6-35A5-2764-4A9E-BC811EF92539}"/>
                    </a:ext>
                  </a:extLst>
                </p:cNvPr>
                <p:cNvGrpSpPr>
                  <a:grpSpLocks/>
                </p:cNvGrpSpPr>
                <p:nvPr/>
              </p:nvGrpSpPr>
              <p:grpSpPr bwMode="auto">
                <a:xfrm flipH="1">
                  <a:off x="2640" y="1296"/>
                  <a:ext cx="96" cy="240"/>
                  <a:chOff x="2400" y="1296"/>
                  <a:chExt cx="96" cy="240"/>
                </a:xfrm>
              </p:grpSpPr>
              <p:sp>
                <p:nvSpPr>
                  <p:cNvPr id="397" name="Line 138">
                    <a:extLst>
                      <a:ext uri="{FF2B5EF4-FFF2-40B4-BE49-F238E27FC236}">
                        <a16:creationId xmlns:a16="http://schemas.microsoft.com/office/drawing/2014/main" id="{B314C71A-D7CC-BAA3-BBC8-BD310B0B74B1}"/>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98" name="Line 139">
                    <a:extLst>
                      <a:ext uri="{FF2B5EF4-FFF2-40B4-BE49-F238E27FC236}">
                        <a16:creationId xmlns:a16="http://schemas.microsoft.com/office/drawing/2014/main" id="{86CF5651-0840-6089-F2AF-E117010755D5}"/>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99" name="Line 140">
                    <a:extLst>
                      <a:ext uri="{FF2B5EF4-FFF2-40B4-BE49-F238E27FC236}">
                        <a16:creationId xmlns:a16="http://schemas.microsoft.com/office/drawing/2014/main" id="{01A1422A-7F49-BB52-1ED9-916C893BEF9C}"/>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383" name="Group 142">
                <a:extLst>
                  <a:ext uri="{FF2B5EF4-FFF2-40B4-BE49-F238E27FC236}">
                    <a16:creationId xmlns:a16="http://schemas.microsoft.com/office/drawing/2014/main" id="{9D3E9048-B0A3-FB48-612C-2D7FEB48E40B}"/>
                  </a:ext>
                </a:extLst>
              </p:cNvPr>
              <p:cNvGrpSpPr>
                <a:grpSpLocks/>
              </p:cNvGrpSpPr>
              <p:nvPr/>
            </p:nvGrpSpPr>
            <p:grpSpPr bwMode="auto">
              <a:xfrm>
                <a:off x="2543901" y="3307668"/>
                <a:ext cx="362636" cy="345638"/>
                <a:chOff x="1776" y="2256"/>
                <a:chExt cx="288" cy="279"/>
              </a:xfrm>
            </p:grpSpPr>
            <p:grpSp>
              <p:nvGrpSpPr>
                <p:cNvPr id="384" name="Group 143">
                  <a:extLst>
                    <a:ext uri="{FF2B5EF4-FFF2-40B4-BE49-F238E27FC236}">
                      <a16:creationId xmlns:a16="http://schemas.microsoft.com/office/drawing/2014/main" id="{F1D75E8B-D3E0-88A1-72D6-91A2FF9C86B6}"/>
                    </a:ext>
                  </a:extLst>
                </p:cNvPr>
                <p:cNvGrpSpPr>
                  <a:grpSpLocks/>
                </p:cNvGrpSpPr>
                <p:nvPr/>
              </p:nvGrpSpPr>
              <p:grpSpPr bwMode="auto">
                <a:xfrm>
                  <a:off x="1824" y="2256"/>
                  <a:ext cx="240" cy="279"/>
                  <a:chOff x="1392" y="3408"/>
                  <a:chExt cx="240" cy="279"/>
                </a:xfrm>
              </p:grpSpPr>
              <p:sp>
                <p:nvSpPr>
                  <p:cNvPr id="387" name="Line 144">
                    <a:extLst>
                      <a:ext uri="{FF2B5EF4-FFF2-40B4-BE49-F238E27FC236}">
                        <a16:creationId xmlns:a16="http://schemas.microsoft.com/office/drawing/2014/main" id="{9B5295FF-6836-BF71-8F7B-C1CD71B9AD93}"/>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88" name="Arc 145">
                    <a:extLst>
                      <a:ext uri="{FF2B5EF4-FFF2-40B4-BE49-F238E27FC236}">
                        <a16:creationId xmlns:a16="http://schemas.microsoft.com/office/drawing/2014/main" id="{459E1C9E-D82C-43F4-8DAA-9F383650FB09}"/>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89" name="Line 146">
                    <a:extLst>
                      <a:ext uri="{FF2B5EF4-FFF2-40B4-BE49-F238E27FC236}">
                        <a16:creationId xmlns:a16="http://schemas.microsoft.com/office/drawing/2014/main" id="{C22F13C7-AD70-416C-F92B-077CE531034D}"/>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385" name="Arc 147">
                  <a:extLst>
                    <a:ext uri="{FF2B5EF4-FFF2-40B4-BE49-F238E27FC236}">
                      <a16:creationId xmlns:a16="http://schemas.microsoft.com/office/drawing/2014/main" id="{D1E375F1-F407-C51A-2832-4E1CC6873BDF}"/>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86" name="Arc 148">
                  <a:extLst>
                    <a:ext uri="{FF2B5EF4-FFF2-40B4-BE49-F238E27FC236}">
                      <a16:creationId xmlns:a16="http://schemas.microsoft.com/office/drawing/2014/main" id="{79A3DC0A-35C5-8376-9AE1-D8D95F03869B}"/>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sp>
        <p:nvSpPr>
          <p:cNvPr id="417" name="TextBox 416">
            <a:extLst>
              <a:ext uri="{FF2B5EF4-FFF2-40B4-BE49-F238E27FC236}">
                <a16:creationId xmlns:a16="http://schemas.microsoft.com/office/drawing/2014/main" id="{92EF373C-9169-2C7A-3219-BCD48486179A}"/>
              </a:ext>
            </a:extLst>
          </p:cNvPr>
          <p:cNvSpPr txBox="1"/>
          <p:nvPr/>
        </p:nvSpPr>
        <p:spPr>
          <a:xfrm>
            <a:off x="2952987" y="1221754"/>
            <a:ext cx="2508957" cy="461665"/>
          </a:xfrm>
          <a:prstGeom prst="rect">
            <a:avLst/>
          </a:prstGeom>
          <a:noFill/>
        </p:spPr>
        <p:txBody>
          <a:bodyPr wrap="none" rtlCol="0">
            <a:spAutoFit/>
          </a:bodyPr>
          <a:lstStyle/>
          <a:p>
            <a:r>
              <a:rPr lang="en-US" sz="2400" u="sng" dirty="0"/>
              <a:t>Applied Treatment</a:t>
            </a:r>
          </a:p>
        </p:txBody>
      </p:sp>
      <p:sp>
        <p:nvSpPr>
          <p:cNvPr id="418" name="TextBox 417">
            <a:extLst>
              <a:ext uri="{FF2B5EF4-FFF2-40B4-BE49-F238E27FC236}">
                <a16:creationId xmlns:a16="http://schemas.microsoft.com/office/drawing/2014/main" id="{19EFEED5-0CC0-B9AD-2D14-73389C564268}"/>
              </a:ext>
            </a:extLst>
          </p:cNvPr>
          <p:cNvSpPr txBox="1"/>
          <p:nvPr/>
        </p:nvSpPr>
        <p:spPr>
          <a:xfrm>
            <a:off x="2579187" y="4027504"/>
            <a:ext cx="3759812" cy="461665"/>
          </a:xfrm>
          <a:prstGeom prst="rect">
            <a:avLst/>
          </a:prstGeom>
          <a:noFill/>
        </p:spPr>
        <p:txBody>
          <a:bodyPr wrap="none" rtlCol="0">
            <a:spAutoFit/>
          </a:bodyPr>
          <a:lstStyle/>
          <a:p>
            <a:r>
              <a:rPr lang="en-US" sz="2400" u="sng" dirty="0"/>
              <a:t>If we Had Applied Treatment</a:t>
            </a:r>
          </a:p>
        </p:txBody>
      </p:sp>
      <p:sp>
        <p:nvSpPr>
          <p:cNvPr id="420" name="Content Placeholder 2">
            <a:extLst>
              <a:ext uri="{FF2B5EF4-FFF2-40B4-BE49-F238E27FC236}">
                <a16:creationId xmlns:a16="http://schemas.microsoft.com/office/drawing/2014/main" id="{A58224A5-F270-0C13-47F4-9C6F47D778A0}"/>
              </a:ext>
            </a:extLst>
          </p:cNvPr>
          <p:cNvSpPr>
            <a:spLocks noGrp="1"/>
          </p:cNvSpPr>
          <p:nvPr>
            <p:ph idx="1"/>
          </p:nvPr>
        </p:nvSpPr>
        <p:spPr>
          <a:xfrm>
            <a:off x="9066148" y="1825625"/>
            <a:ext cx="2934206" cy="4351338"/>
          </a:xfrm>
        </p:spPr>
        <p:txBody>
          <a:bodyPr>
            <a:normAutofit fontScale="92500"/>
          </a:bodyPr>
          <a:lstStyle/>
          <a:p>
            <a:r>
              <a:rPr lang="en-US" dirty="0"/>
              <a:t>Units in different treatment groups responded in different ways</a:t>
            </a:r>
          </a:p>
          <a:p>
            <a:endParaRPr lang="en-US" dirty="0"/>
          </a:p>
          <a:p>
            <a:r>
              <a:rPr lang="en-US" dirty="0"/>
              <a:t>Can adjust for with experimental or statistical design control</a:t>
            </a:r>
          </a:p>
        </p:txBody>
      </p:sp>
    </p:spTree>
    <p:extLst>
      <p:ext uri="{BB962C8B-B14F-4D97-AF65-F5344CB8AC3E}">
        <p14:creationId xmlns:p14="http://schemas.microsoft.com/office/powerpoint/2010/main" val="360194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5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5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7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20">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2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 grpId="0"/>
      <p:bldP spid="417" grpId="0"/>
      <p:bldP spid="418" grpId="0"/>
      <p:bldP spid="420"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E20DD-DA0F-2109-884F-B4FC3332C197}"/>
              </a:ext>
            </a:extLst>
          </p:cNvPr>
          <p:cNvSpPr>
            <a:spLocks noGrp="1"/>
          </p:cNvSpPr>
          <p:nvPr>
            <p:ph type="title"/>
          </p:nvPr>
        </p:nvSpPr>
        <p:spPr>
          <a:xfrm>
            <a:off x="87682" y="365125"/>
            <a:ext cx="11266118" cy="1325563"/>
          </a:xfrm>
        </p:spPr>
        <p:txBody>
          <a:bodyPr/>
          <a:lstStyle/>
          <a:p>
            <a:r>
              <a:rPr lang="en-US" dirty="0"/>
              <a:t>What are Our Potential Enemies and Solutions for Potential Outcomes?</a:t>
            </a:r>
          </a:p>
        </p:txBody>
      </p:sp>
      <p:sp>
        <p:nvSpPr>
          <p:cNvPr id="3" name="Content Placeholder 2">
            <a:extLst>
              <a:ext uri="{FF2B5EF4-FFF2-40B4-BE49-F238E27FC236}">
                <a16:creationId xmlns:a16="http://schemas.microsoft.com/office/drawing/2014/main" id="{D01BEFFE-516C-0087-655A-7EF7BBFBB7CB}"/>
              </a:ext>
            </a:extLst>
          </p:cNvPr>
          <p:cNvSpPr>
            <a:spLocks noGrp="1"/>
          </p:cNvSpPr>
          <p:nvPr>
            <p:ph idx="1"/>
          </p:nvPr>
        </p:nvSpPr>
        <p:spPr>
          <a:xfrm>
            <a:off x="425885" y="1825624"/>
            <a:ext cx="10927915" cy="4952365"/>
          </a:xfrm>
        </p:spPr>
        <p:txBody>
          <a:bodyPr>
            <a:normAutofit/>
          </a:bodyPr>
          <a:lstStyle/>
          <a:p>
            <a:r>
              <a:rPr lang="en-US" sz="3200" dirty="0"/>
              <a:t>We must find ways to parcel out selection bias and treatment heterogeneity in experiments</a:t>
            </a:r>
          </a:p>
          <a:p>
            <a:endParaRPr lang="en-US" sz="3200" dirty="0"/>
          </a:p>
          <a:p>
            <a:r>
              <a:rPr lang="en-US" sz="3200" dirty="0"/>
              <a:t>We must find ways to adjust or control for selection bias and treatment heterogeneity in observations</a:t>
            </a:r>
          </a:p>
          <a:p>
            <a:endParaRPr lang="en-US" sz="3200" dirty="0"/>
          </a:p>
          <a:p>
            <a:r>
              <a:rPr lang="en-US" sz="3200" dirty="0"/>
              <a:t>We must imagine counterfactual outcomes</a:t>
            </a:r>
          </a:p>
          <a:p>
            <a:endParaRPr lang="en-US" sz="3200" dirty="0"/>
          </a:p>
          <a:p>
            <a:r>
              <a:rPr lang="en-US" sz="3200" dirty="0"/>
              <a:t>But HOW do we know what to adjust and control for?</a:t>
            </a:r>
          </a:p>
        </p:txBody>
      </p:sp>
    </p:spTree>
    <p:extLst>
      <p:ext uri="{BB962C8B-B14F-4D97-AF65-F5344CB8AC3E}">
        <p14:creationId xmlns:p14="http://schemas.microsoft.com/office/powerpoint/2010/main" val="1923372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EE9"/>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AB9B74-182C-2041-B85C-1B186E661E33}"/>
              </a:ext>
            </a:extLst>
          </p:cNvPr>
          <p:cNvPicPr>
            <a:picLocks noChangeAspect="1"/>
          </p:cNvPicPr>
          <p:nvPr/>
        </p:nvPicPr>
        <p:blipFill>
          <a:blip r:embed="rId2"/>
          <a:stretch>
            <a:fillRect/>
          </a:stretch>
        </p:blipFill>
        <p:spPr>
          <a:xfrm>
            <a:off x="2175201" y="0"/>
            <a:ext cx="7917366" cy="6858000"/>
          </a:xfrm>
          <a:prstGeom prst="rect">
            <a:avLst/>
          </a:prstGeom>
        </p:spPr>
      </p:pic>
    </p:spTree>
    <p:extLst>
      <p:ext uri="{BB962C8B-B14F-4D97-AF65-F5344CB8AC3E}">
        <p14:creationId xmlns:p14="http://schemas.microsoft.com/office/powerpoint/2010/main" val="1409151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6029-29CC-0A45-8B86-F6479F632FB7}"/>
              </a:ext>
            </a:extLst>
          </p:cNvPr>
          <p:cNvSpPr>
            <a:spLocks noGrp="1"/>
          </p:cNvSpPr>
          <p:nvPr>
            <p:ph type="title"/>
          </p:nvPr>
        </p:nvSpPr>
        <p:spPr>
          <a:xfrm>
            <a:off x="188843" y="365125"/>
            <a:ext cx="11164957" cy="1325563"/>
          </a:xfrm>
        </p:spPr>
        <p:txBody>
          <a:bodyPr/>
          <a:lstStyle/>
          <a:p>
            <a:r>
              <a:rPr lang="en-US" dirty="0"/>
              <a:t>Building an Understanding of Our System</a:t>
            </a:r>
          </a:p>
        </p:txBody>
      </p:sp>
      <p:sp>
        <p:nvSpPr>
          <p:cNvPr id="3" name="Content Placeholder 2">
            <a:extLst>
              <a:ext uri="{FF2B5EF4-FFF2-40B4-BE49-F238E27FC236}">
                <a16:creationId xmlns:a16="http://schemas.microsoft.com/office/drawing/2014/main" id="{E76CFA7B-0296-C540-8FEF-8EDDDE1917B8}"/>
              </a:ext>
            </a:extLst>
          </p:cNvPr>
          <p:cNvSpPr>
            <a:spLocks noGrp="1"/>
          </p:cNvSpPr>
          <p:nvPr>
            <p:ph idx="1"/>
          </p:nvPr>
        </p:nvSpPr>
        <p:spPr>
          <a:xfrm>
            <a:off x="838200" y="1825624"/>
            <a:ext cx="10515600" cy="4754079"/>
          </a:xfrm>
        </p:spPr>
        <p:txBody>
          <a:bodyPr>
            <a:normAutofit lnSpcReduction="10000"/>
          </a:bodyPr>
          <a:lstStyle/>
          <a:p>
            <a:pPr marL="514350" indent="-514350">
              <a:spcBef>
                <a:spcPts val="2200"/>
              </a:spcBef>
              <a:buFont typeface="+mj-lt"/>
              <a:buAutoNum type="arabicPeriod"/>
            </a:pPr>
            <a:r>
              <a:rPr lang="en-US" dirty="0"/>
              <a:t>Introduction to Causal Thinking</a:t>
            </a:r>
          </a:p>
          <a:p>
            <a:pPr marL="514350" indent="-514350">
              <a:spcBef>
                <a:spcPts val="2200"/>
              </a:spcBef>
              <a:buFont typeface="+mj-lt"/>
              <a:buAutoNum type="arabicPeriod"/>
            </a:pPr>
            <a:endParaRPr lang="en-US" dirty="0"/>
          </a:p>
          <a:p>
            <a:pPr marL="514350" indent="-514350">
              <a:spcBef>
                <a:spcPts val="2200"/>
              </a:spcBef>
              <a:buFont typeface="+mj-lt"/>
              <a:buAutoNum type="arabicPeriod"/>
            </a:pPr>
            <a:r>
              <a:rPr lang="en-US" dirty="0">
                <a:solidFill>
                  <a:srgbClr val="FF0000"/>
                </a:solidFill>
              </a:rPr>
              <a:t>Causal Diagrams</a:t>
            </a:r>
          </a:p>
          <a:p>
            <a:pPr marL="514350" indent="-514350">
              <a:spcBef>
                <a:spcPts val="2200"/>
              </a:spcBef>
              <a:buFont typeface="+mj-lt"/>
              <a:buAutoNum type="arabicPeriod"/>
            </a:pPr>
            <a:endParaRPr lang="en-US" dirty="0"/>
          </a:p>
          <a:p>
            <a:pPr marL="514350" indent="-514350">
              <a:spcBef>
                <a:spcPts val="2200"/>
              </a:spcBef>
              <a:buFont typeface="+mj-lt"/>
              <a:buAutoNum type="arabicPeriod"/>
            </a:pPr>
            <a:r>
              <a:rPr lang="en-US" dirty="0"/>
              <a:t>Using our Causal Diagrams: </a:t>
            </a:r>
          </a:p>
          <a:p>
            <a:pPr lvl="1">
              <a:spcBef>
                <a:spcPts val="2200"/>
              </a:spcBef>
            </a:pPr>
            <a:r>
              <a:rPr lang="en-US" dirty="0"/>
              <a:t>Conditional Independence</a:t>
            </a:r>
          </a:p>
          <a:p>
            <a:pPr lvl="1">
              <a:spcBef>
                <a:spcPts val="2200"/>
              </a:spcBef>
            </a:pPr>
            <a:r>
              <a:rPr lang="en-US" dirty="0"/>
              <a:t>Backdoors and </a:t>
            </a:r>
            <a:r>
              <a:rPr lang="en-US" dirty="0" err="1"/>
              <a:t>Frontdoors</a:t>
            </a:r>
            <a:endParaRPr lang="en-US" dirty="0"/>
          </a:p>
          <a:p>
            <a:pPr lvl="1">
              <a:spcBef>
                <a:spcPts val="2200"/>
              </a:spcBef>
            </a:pPr>
            <a:r>
              <a:rPr lang="en-US" dirty="0"/>
              <a:t>Counterfactual Thinking </a:t>
            </a:r>
          </a:p>
          <a:p>
            <a:pPr lvl="1">
              <a:spcBef>
                <a:spcPts val="2200"/>
              </a:spcBef>
            </a:pPr>
            <a:endParaRPr lang="en-US" dirty="0"/>
          </a:p>
          <a:p>
            <a:pPr marL="971550" lvl="1" indent="-514350">
              <a:spcBef>
                <a:spcPts val="2200"/>
              </a:spcBef>
              <a:buFont typeface="+mj-lt"/>
              <a:buAutoNum type="arabicPeriod"/>
            </a:pPr>
            <a:endParaRPr lang="en-US" dirty="0"/>
          </a:p>
        </p:txBody>
      </p:sp>
    </p:spTree>
    <p:extLst>
      <p:ext uri="{BB962C8B-B14F-4D97-AF65-F5344CB8AC3E}">
        <p14:creationId xmlns:p14="http://schemas.microsoft.com/office/powerpoint/2010/main" val="1035265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a:rPr>
              <a:t>The Core of Causal Inference – what you want to evaluate</a:t>
            </a:r>
          </a:p>
        </p:txBody>
      </p:sp>
      <p:sp>
        <p:nvSpPr>
          <p:cNvPr id="4" name="TextBox 3"/>
          <p:cNvSpPr txBox="1"/>
          <p:nvPr/>
        </p:nvSpPr>
        <p:spPr>
          <a:xfrm>
            <a:off x="2419802" y="3154390"/>
            <a:ext cx="2036134" cy="1015663"/>
          </a:xfrm>
          <a:prstGeom prst="rect">
            <a:avLst/>
          </a:prstGeom>
          <a:noFill/>
          <a:ln>
            <a:solidFill>
              <a:schemeClr val="tx1"/>
            </a:solidFill>
          </a:ln>
        </p:spPr>
        <p:txBody>
          <a:bodyPr wrap="none" rtlCol="0">
            <a:spAutoFit/>
          </a:bodyPr>
          <a:lstStyle/>
          <a:p>
            <a:pPr algn="ctr"/>
            <a:r>
              <a:rPr lang="en-US" sz="6000" dirty="0">
                <a:latin typeface="Calibri Light"/>
                <a:cs typeface="Calibri Light"/>
              </a:rPr>
              <a:t>Cause</a:t>
            </a:r>
          </a:p>
        </p:txBody>
      </p:sp>
      <p:sp>
        <p:nvSpPr>
          <p:cNvPr id="5" name="TextBox 4"/>
          <p:cNvSpPr txBox="1"/>
          <p:nvPr/>
        </p:nvSpPr>
        <p:spPr>
          <a:xfrm>
            <a:off x="7384372" y="3154390"/>
            <a:ext cx="1962496" cy="1015663"/>
          </a:xfrm>
          <a:prstGeom prst="rect">
            <a:avLst/>
          </a:prstGeom>
          <a:noFill/>
          <a:ln>
            <a:solidFill>
              <a:schemeClr val="tx1"/>
            </a:solidFill>
          </a:ln>
        </p:spPr>
        <p:txBody>
          <a:bodyPr wrap="none" rtlCol="0">
            <a:spAutoFit/>
          </a:bodyPr>
          <a:lstStyle/>
          <a:p>
            <a:pPr algn="ctr"/>
            <a:r>
              <a:rPr lang="en-US" sz="6000" dirty="0">
                <a:latin typeface="Calibri Light"/>
                <a:cs typeface="Calibri Light"/>
              </a:rPr>
              <a:t>Effect</a:t>
            </a:r>
          </a:p>
        </p:txBody>
      </p:sp>
      <p:cxnSp>
        <p:nvCxnSpPr>
          <p:cNvPr id="6" name="Straight Arrow Connector 5"/>
          <p:cNvCxnSpPr>
            <a:stCxn id="4" idx="3"/>
            <a:endCxn id="5" idx="1"/>
          </p:cNvCxnSpPr>
          <p:nvPr/>
        </p:nvCxnSpPr>
        <p:spPr>
          <a:xfrm>
            <a:off x="4455936" y="3662221"/>
            <a:ext cx="2928436"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C1E1C8B0-9C41-B842-B4C1-369297D5789F}"/>
              </a:ext>
            </a:extLst>
          </p:cNvPr>
          <p:cNvSpPr txBox="1"/>
          <p:nvPr/>
        </p:nvSpPr>
        <p:spPr>
          <a:xfrm>
            <a:off x="0" y="5534804"/>
            <a:ext cx="12192000" cy="1077218"/>
          </a:xfrm>
          <a:prstGeom prst="rect">
            <a:avLst/>
          </a:prstGeom>
          <a:noFill/>
        </p:spPr>
        <p:txBody>
          <a:bodyPr wrap="square" rtlCol="0">
            <a:spAutoFit/>
          </a:bodyPr>
          <a:lstStyle/>
          <a:p>
            <a:pPr algn="ctr"/>
            <a:r>
              <a:rPr lang="en-US" sz="3200" dirty="0">
                <a:latin typeface="Avenir" panose="02000503020000020003" pitchFamily="2" charset="0"/>
              </a:rPr>
              <a:t>In your research, what is your primary cause and effect of interest?</a:t>
            </a:r>
          </a:p>
        </p:txBody>
      </p:sp>
    </p:spTree>
    <p:extLst>
      <p:ext uri="{BB962C8B-B14F-4D97-AF65-F5344CB8AC3E}">
        <p14:creationId xmlns:p14="http://schemas.microsoft.com/office/powerpoint/2010/main" val="274855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1EC2-E9F7-AB4D-864E-7EBB78696182}"/>
              </a:ext>
            </a:extLst>
          </p:cNvPr>
          <p:cNvSpPr>
            <a:spLocks noGrp="1"/>
          </p:cNvSpPr>
          <p:nvPr>
            <p:ph type="title"/>
          </p:nvPr>
        </p:nvSpPr>
        <p:spPr>
          <a:xfrm>
            <a:off x="80010" y="365125"/>
            <a:ext cx="11932920" cy="1325563"/>
          </a:xfrm>
        </p:spPr>
        <p:txBody>
          <a:bodyPr/>
          <a:lstStyle/>
          <a:p>
            <a:r>
              <a:rPr lang="en-US" dirty="0">
                <a:latin typeface="Avenir" panose="02000503020000020003" pitchFamily="2" charset="0"/>
              </a:rPr>
              <a:t>Goals of Science and Links Between Them</a:t>
            </a:r>
          </a:p>
        </p:txBody>
      </p:sp>
      <p:sp>
        <p:nvSpPr>
          <p:cNvPr id="4" name="TextBox 3">
            <a:extLst>
              <a:ext uri="{FF2B5EF4-FFF2-40B4-BE49-F238E27FC236}">
                <a16:creationId xmlns:a16="http://schemas.microsoft.com/office/drawing/2014/main" id="{CBE8D560-B372-004A-B91E-AE83B51FEF8D}"/>
              </a:ext>
            </a:extLst>
          </p:cNvPr>
          <p:cNvSpPr txBox="1"/>
          <p:nvPr/>
        </p:nvSpPr>
        <p:spPr>
          <a:xfrm>
            <a:off x="1201846" y="4345234"/>
            <a:ext cx="2570127" cy="1138773"/>
          </a:xfrm>
          <a:prstGeom prst="rect">
            <a:avLst/>
          </a:prstGeom>
          <a:solidFill>
            <a:srgbClr val="FC9CFF"/>
          </a:solidFill>
          <a:ln>
            <a:solidFill>
              <a:schemeClr val="tx1"/>
            </a:solidFill>
          </a:ln>
        </p:spPr>
        <p:txBody>
          <a:bodyPr wrap="none" rtlCol="0">
            <a:spAutoFit/>
          </a:bodyPr>
          <a:lstStyle/>
          <a:p>
            <a:pPr algn="ctr"/>
            <a:r>
              <a:rPr lang="en-US" sz="3400" dirty="0">
                <a:latin typeface="Avenir" panose="02000503020000020003" pitchFamily="2" charset="0"/>
              </a:rPr>
              <a:t>Prediction &amp;</a:t>
            </a:r>
          </a:p>
          <a:p>
            <a:pPr algn="ctr"/>
            <a:r>
              <a:rPr lang="en-US" sz="3400" dirty="0">
                <a:latin typeface="Avenir" panose="02000503020000020003" pitchFamily="2" charset="0"/>
              </a:rPr>
              <a:t>Forecasting</a:t>
            </a:r>
          </a:p>
        </p:txBody>
      </p:sp>
      <p:sp>
        <p:nvSpPr>
          <p:cNvPr id="5" name="TextBox 4">
            <a:extLst>
              <a:ext uri="{FF2B5EF4-FFF2-40B4-BE49-F238E27FC236}">
                <a16:creationId xmlns:a16="http://schemas.microsoft.com/office/drawing/2014/main" id="{A69AC190-7307-854E-B9D1-4BEDC670DE35}"/>
              </a:ext>
            </a:extLst>
          </p:cNvPr>
          <p:cNvSpPr txBox="1"/>
          <p:nvPr/>
        </p:nvSpPr>
        <p:spPr>
          <a:xfrm>
            <a:off x="7917938" y="4345235"/>
            <a:ext cx="3081741" cy="1138773"/>
          </a:xfrm>
          <a:prstGeom prst="rect">
            <a:avLst/>
          </a:prstGeom>
          <a:solidFill>
            <a:schemeClr val="accent5">
              <a:lumMod val="40000"/>
              <a:lumOff val="60000"/>
            </a:schemeClr>
          </a:solidFill>
          <a:ln>
            <a:solidFill>
              <a:schemeClr val="tx1"/>
            </a:solidFill>
          </a:ln>
        </p:spPr>
        <p:txBody>
          <a:bodyPr wrap="none" rtlCol="0">
            <a:spAutoFit/>
          </a:bodyPr>
          <a:lstStyle/>
          <a:p>
            <a:pPr algn="ctr"/>
            <a:r>
              <a:rPr lang="en-US" sz="3400" dirty="0">
                <a:latin typeface="Avenir" panose="02000503020000020003" pitchFamily="2" charset="0"/>
              </a:rPr>
              <a:t>Mechanistic</a:t>
            </a:r>
          </a:p>
          <a:p>
            <a:pPr algn="ctr"/>
            <a:r>
              <a:rPr lang="en-US" sz="3400" dirty="0">
                <a:latin typeface="Avenir" panose="02000503020000020003" pitchFamily="2" charset="0"/>
              </a:rPr>
              <a:t>Understanding</a:t>
            </a:r>
          </a:p>
        </p:txBody>
      </p:sp>
      <p:sp>
        <p:nvSpPr>
          <p:cNvPr id="6" name="TextBox 5">
            <a:extLst>
              <a:ext uri="{FF2B5EF4-FFF2-40B4-BE49-F238E27FC236}">
                <a16:creationId xmlns:a16="http://schemas.microsoft.com/office/drawing/2014/main" id="{188CB679-F9ED-194B-AB00-E985F99A33A9}"/>
              </a:ext>
            </a:extLst>
          </p:cNvPr>
          <p:cNvSpPr txBox="1"/>
          <p:nvPr/>
        </p:nvSpPr>
        <p:spPr>
          <a:xfrm>
            <a:off x="1207921" y="1639257"/>
            <a:ext cx="2535118" cy="1138773"/>
          </a:xfrm>
          <a:prstGeom prst="rect">
            <a:avLst/>
          </a:prstGeom>
          <a:solidFill>
            <a:schemeClr val="accent2">
              <a:lumMod val="60000"/>
              <a:lumOff val="40000"/>
            </a:schemeClr>
          </a:solidFill>
          <a:ln>
            <a:solidFill>
              <a:schemeClr val="tx1"/>
            </a:solidFill>
          </a:ln>
        </p:spPr>
        <p:txBody>
          <a:bodyPr wrap="none" rtlCol="0">
            <a:spAutoFit/>
          </a:bodyPr>
          <a:lstStyle/>
          <a:p>
            <a:pPr algn="ctr"/>
            <a:r>
              <a:rPr lang="en-US" sz="3400" dirty="0">
                <a:latin typeface="Avenir" panose="02000503020000020003" pitchFamily="2" charset="0"/>
              </a:rPr>
              <a:t>Pattern </a:t>
            </a:r>
          </a:p>
          <a:p>
            <a:pPr algn="ctr"/>
            <a:r>
              <a:rPr lang="en-US" sz="3400" dirty="0">
                <a:latin typeface="Avenir" panose="02000503020000020003" pitchFamily="2" charset="0"/>
              </a:rPr>
              <a:t>Recognition</a:t>
            </a:r>
          </a:p>
        </p:txBody>
      </p:sp>
      <p:cxnSp>
        <p:nvCxnSpPr>
          <p:cNvPr id="11" name="Straight Arrow Connector 10">
            <a:extLst>
              <a:ext uri="{FF2B5EF4-FFF2-40B4-BE49-F238E27FC236}">
                <a16:creationId xmlns:a16="http://schemas.microsoft.com/office/drawing/2014/main" id="{46E1A5A0-57FA-5F4D-A59D-3D02B8CE902F}"/>
              </a:ext>
            </a:extLst>
          </p:cNvPr>
          <p:cNvCxnSpPr>
            <a:cxnSpLocks/>
            <a:stCxn id="5" idx="1"/>
            <a:endCxn id="4" idx="3"/>
          </p:cNvCxnSpPr>
          <p:nvPr/>
        </p:nvCxnSpPr>
        <p:spPr>
          <a:xfrm flipH="1" flipV="1">
            <a:off x="3771973" y="4914621"/>
            <a:ext cx="4145965" cy="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F11F141-4722-184C-8B11-8A567336131A}"/>
              </a:ext>
            </a:extLst>
          </p:cNvPr>
          <p:cNvCxnSpPr>
            <a:cxnSpLocks/>
            <a:stCxn id="6" idx="2"/>
            <a:endCxn id="4" idx="0"/>
          </p:cNvCxnSpPr>
          <p:nvPr/>
        </p:nvCxnSpPr>
        <p:spPr>
          <a:xfrm>
            <a:off x="2475480" y="2778030"/>
            <a:ext cx="11430" cy="1567204"/>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17112B7-712E-0B4A-9361-6A1B5CCB90CC}"/>
              </a:ext>
            </a:extLst>
          </p:cNvPr>
          <p:cNvSpPr txBox="1"/>
          <p:nvPr/>
        </p:nvSpPr>
        <p:spPr>
          <a:xfrm>
            <a:off x="0" y="5694824"/>
            <a:ext cx="12192000" cy="1077218"/>
          </a:xfrm>
          <a:prstGeom prst="rect">
            <a:avLst/>
          </a:prstGeom>
          <a:noFill/>
        </p:spPr>
        <p:txBody>
          <a:bodyPr wrap="square" rtlCol="0">
            <a:spAutoFit/>
          </a:bodyPr>
          <a:lstStyle/>
          <a:p>
            <a:pPr algn="ctr"/>
            <a:r>
              <a:rPr lang="en-US" sz="3200" dirty="0">
                <a:latin typeface="Avenir" panose="02000503020000020003" pitchFamily="2" charset="0"/>
              </a:rPr>
              <a:t>All are valid and useful in particular contexts – What are </a:t>
            </a:r>
            <a:r>
              <a:rPr lang="en-US" sz="3200" b="1" i="1" dirty="0">
                <a:latin typeface="Avenir" panose="02000503020000020003" pitchFamily="2" charset="0"/>
              </a:rPr>
              <a:t>YOU</a:t>
            </a:r>
            <a:r>
              <a:rPr lang="en-US" sz="3200" dirty="0">
                <a:latin typeface="Avenir" panose="02000503020000020003" pitchFamily="2" charset="0"/>
              </a:rPr>
              <a:t> seeking to do?</a:t>
            </a:r>
          </a:p>
        </p:txBody>
      </p:sp>
      <p:cxnSp>
        <p:nvCxnSpPr>
          <p:cNvPr id="18" name="Straight Arrow Connector 17">
            <a:extLst>
              <a:ext uri="{FF2B5EF4-FFF2-40B4-BE49-F238E27FC236}">
                <a16:creationId xmlns:a16="http://schemas.microsoft.com/office/drawing/2014/main" id="{A6FFCC37-1CF4-D49A-A5F1-953B7A29AA09}"/>
              </a:ext>
            </a:extLst>
          </p:cNvPr>
          <p:cNvCxnSpPr>
            <a:cxnSpLocks/>
            <a:stCxn id="3" idx="2"/>
            <a:endCxn id="5" idx="0"/>
          </p:cNvCxnSpPr>
          <p:nvPr/>
        </p:nvCxnSpPr>
        <p:spPr>
          <a:xfrm flipH="1">
            <a:off x="9458809" y="2766601"/>
            <a:ext cx="8878" cy="1578634"/>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74CCCC9-6E40-8F52-6061-DA735F895076}"/>
              </a:ext>
            </a:extLst>
          </p:cNvPr>
          <p:cNvCxnSpPr>
            <a:cxnSpLocks/>
            <a:stCxn id="6" idx="3"/>
            <a:endCxn id="3" idx="1"/>
          </p:cNvCxnSpPr>
          <p:nvPr/>
        </p:nvCxnSpPr>
        <p:spPr>
          <a:xfrm flipV="1">
            <a:off x="3743039" y="2197215"/>
            <a:ext cx="4196825" cy="11429"/>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1B23349-81A5-C670-DB0B-50A949284110}"/>
              </a:ext>
            </a:extLst>
          </p:cNvPr>
          <p:cNvCxnSpPr>
            <a:cxnSpLocks/>
          </p:cNvCxnSpPr>
          <p:nvPr/>
        </p:nvCxnSpPr>
        <p:spPr>
          <a:xfrm flipH="1">
            <a:off x="3780725" y="2778031"/>
            <a:ext cx="4136279" cy="1567203"/>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579979C-3C13-A9B4-3D2C-903614DC8154}"/>
              </a:ext>
            </a:extLst>
          </p:cNvPr>
          <p:cNvSpPr txBox="1"/>
          <p:nvPr/>
        </p:nvSpPr>
        <p:spPr>
          <a:xfrm>
            <a:off x="7939864" y="1627828"/>
            <a:ext cx="3055645" cy="1138773"/>
          </a:xfrm>
          <a:prstGeom prst="rect">
            <a:avLst/>
          </a:prstGeom>
          <a:solidFill>
            <a:schemeClr val="accent4">
              <a:lumMod val="40000"/>
              <a:lumOff val="60000"/>
            </a:schemeClr>
          </a:solidFill>
          <a:ln>
            <a:solidFill>
              <a:schemeClr val="tx1"/>
            </a:solidFill>
          </a:ln>
        </p:spPr>
        <p:txBody>
          <a:bodyPr wrap="none" rtlCol="0">
            <a:spAutoFit/>
          </a:bodyPr>
          <a:lstStyle/>
          <a:p>
            <a:pPr algn="ctr"/>
            <a:r>
              <a:rPr lang="en-US" sz="3400" dirty="0">
                <a:latin typeface="Avenir" panose="02000503020000020003" pitchFamily="2" charset="0"/>
              </a:rPr>
              <a:t>Causal</a:t>
            </a:r>
          </a:p>
          <a:p>
            <a:pPr algn="ctr"/>
            <a:r>
              <a:rPr lang="en-US" sz="3400" dirty="0">
                <a:latin typeface="Avenir" panose="02000503020000020003" pitchFamily="2" charset="0"/>
              </a:rPr>
              <a:t>Understanding</a:t>
            </a:r>
          </a:p>
        </p:txBody>
      </p:sp>
    </p:spTree>
    <p:extLst>
      <p:ext uri="{BB962C8B-B14F-4D97-AF65-F5344CB8AC3E}">
        <p14:creationId xmlns:p14="http://schemas.microsoft.com/office/powerpoint/2010/main" val="390734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6" presetClass="emph" presetSubtype="0" fill="hold" grpId="1" nodeType="clickEffect">
                                  <p:stCondLst>
                                    <p:cond delay="0"/>
                                  </p:stCondLst>
                                  <p:childTnLst>
                                    <p:animScale>
                                      <p:cBhvr>
                                        <p:cTn id="38" dur="2000" fill="hold"/>
                                        <p:tgtEl>
                                          <p:spTgt spid="3"/>
                                        </p:tgtEl>
                                      </p:cBhvr>
                                      <p:by x="120000" y="120000"/>
                                    </p:animScale>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28" grpId="0"/>
      <p:bldP spid="3" grpId="0" animBg="1"/>
      <p:bldP spid="3"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sp>
        <p:nvSpPr>
          <p:cNvPr id="6"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chemeClr val="tx1"/>
            </a:solidFill>
            <a:round/>
            <a:headEnd/>
            <a:tailEnd type="triangle" w="med" len="med"/>
          </a:ln>
        </p:spPr>
      </p:cxnSp>
      <p:sp>
        <p:nvSpPr>
          <p:cNvPr id="4" name="TextBox 3"/>
          <p:cNvSpPr txBox="1"/>
          <p:nvPr/>
        </p:nvSpPr>
        <p:spPr>
          <a:xfrm>
            <a:off x="398701" y="1421833"/>
            <a:ext cx="5690147" cy="584775"/>
          </a:xfrm>
          <a:prstGeom prst="rect">
            <a:avLst/>
          </a:prstGeom>
          <a:noFill/>
        </p:spPr>
        <p:txBody>
          <a:bodyPr wrap="none" rtlCol="0">
            <a:spAutoFit/>
          </a:bodyPr>
          <a:lstStyle/>
          <a:p>
            <a:r>
              <a:rPr lang="en-US" sz="3200" dirty="0">
                <a:latin typeface="Avenir" panose="02000503020000020003" pitchFamily="2" charset="0"/>
              </a:rPr>
              <a:t>AKA path diagram, AKA DAG</a:t>
            </a:r>
          </a:p>
        </p:txBody>
      </p:sp>
      <p:sp>
        <p:nvSpPr>
          <p:cNvPr id="11" name="Title 10">
            <a:extLst>
              <a:ext uri="{FF2B5EF4-FFF2-40B4-BE49-F238E27FC236}">
                <a16:creationId xmlns:a16="http://schemas.microsoft.com/office/drawing/2014/main" id="{1614FC00-BC55-AA49-AB95-D57D26469D7C}"/>
              </a:ext>
            </a:extLst>
          </p:cNvPr>
          <p:cNvSpPr>
            <a:spLocks noGrp="1"/>
          </p:cNvSpPr>
          <p:nvPr>
            <p:ph type="title"/>
          </p:nvPr>
        </p:nvSpPr>
        <p:spPr>
          <a:xfrm>
            <a:off x="217634" y="0"/>
            <a:ext cx="10515600" cy="1325563"/>
          </a:xfrm>
        </p:spPr>
        <p:txBody>
          <a:bodyPr/>
          <a:lstStyle/>
          <a:p>
            <a:r>
              <a:rPr lang="en-US" dirty="0"/>
              <a:t>Directed Acyclic Graphs as a Means of Describing the World</a:t>
            </a:r>
          </a:p>
        </p:txBody>
      </p:sp>
    </p:spTree>
    <p:extLst>
      <p:ext uri="{BB962C8B-B14F-4D97-AF65-F5344CB8AC3E}">
        <p14:creationId xmlns:p14="http://schemas.microsoft.com/office/powerpoint/2010/main" val="1300781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rgbClr val="FF0000"/>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sp>
        <p:nvSpPr>
          <p:cNvPr id="6" name="Rectangle 3"/>
          <p:cNvSpPr>
            <a:spLocks noChangeArrowheads="1"/>
          </p:cNvSpPr>
          <p:nvPr/>
        </p:nvSpPr>
        <p:spPr bwMode="auto">
          <a:xfrm>
            <a:off x="5494195" y="4122172"/>
            <a:ext cx="1059295" cy="593945"/>
          </a:xfrm>
          <a:prstGeom prst="rect">
            <a:avLst/>
          </a:prstGeom>
          <a:noFill/>
          <a:ln w="38100">
            <a:solidFill>
              <a:srgbClr val="FF0000"/>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rgbClr val="FF0000"/>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chemeClr val="tx1"/>
            </a:solidFill>
            <a:round/>
            <a:headEnd/>
            <a:tailEnd type="triangle" w="med" len="med"/>
          </a:ln>
        </p:spPr>
      </p:cxnSp>
      <p:sp>
        <p:nvSpPr>
          <p:cNvPr id="4" name="TextBox 3"/>
          <p:cNvSpPr txBox="1"/>
          <p:nvPr/>
        </p:nvSpPr>
        <p:spPr>
          <a:xfrm>
            <a:off x="2503098" y="2011760"/>
            <a:ext cx="7117974" cy="584775"/>
          </a:xfrm>
          <a:prstGeom prst="rect">
            <a:avLst/>
          </a:prstGeom>
          <a:noFill/>
        </p:spPr>
        <p:txBody>
          <a:bodyPr wrap="none" rtlCol="0">
            <a:spAutoFit/>
          </a:bodyPr>
          <a:lstStyle/>
          <a:p>
            <a:r>
              <a:rPr lang="en-US" sz="3200" dirty="0">
                <a:latin typeface="Avenir" panose="02000503020000020003" pitchFamily="2" charset="0"/>
              </a:rPr>
              <a:t>Boxes represent OBSERVED variables</a:t>
            </a:r>
          </a:p>
        </p:txBody>
      </p:sp>
      <p:sp>
        <p:nvSpPr>
          <p:cNvPr id="11" name="Title 10">
            <a:extLst>
              <a:ext uri="{FF2B5EF4-FFF2-40B4-BE49-F238E27FC236}">
                <a16:creationId xmlns:a16="http://schemas.microsoft.com/office/drawing/2014/main" id="{1614FC00-BC55-AA49-AB95-D57D26469D7C}"/>
              </a:ext>
            </a:extLst>
          </p:cNvPr>
          <p:cNvSpPr>
            <a:spLocks noGrp="1"/>
          </p:cNvSpPr>
          <p:nvPr>
            <p:ph type="title"/>
          </p:nvPr>
        </p:nvSpPr>
        <p:spPr>
          <a:xfrm>
            <a:off x="217634" y="0"/>
            <a:ext cx="10515600" cy="1325563"/>
          </a:xfrm>
        </p:spPr>
        <p:txBody>
          <a:bodyPr/>
          <a:lstStyle/>
          <a:p>
            <a:r>
              <a:rPr lang="en-US" dirty="0"/>
              <a:t>Directed Acyclic Graphs as a Means of Describing the World</a:t>
            </a:r>
          </a:p>
        </p:txBody>
      </p:sp>
    </p:spTree>
    <p:extLst>
      <p:ext uri="{BB962C8B-B14F-4D97-AF65-F5344CB8AC3E}">
        <p14:creationId xmlns:p14="http://schemas.microsoft.com/office/powerpoint/2010/main" val="2514324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sp>
        <p:nvSpPr>
          <p:cNvPr id="6"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rgbClr val="FF0000"/>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rgbClr val="FF0000"/>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rgbClr val="FF0000"/>
            </a:solidFill>
            <a:round/>
            <a:headEnd/>
            <a:tailEnd type="triangle" w="med" len="med"/>
          </a:ln>
        </p:spPr>
      </p:cxnSp>
      <p:sp>
        <p:nvSpPr>
          <p:cNvPr id="4" name="TextBox 3"/>
          <p:cNvSpPr txBox="1"/>
          <p:nvPr/>
        </p:nvSpPr>
        <p:spPr>
          <a:xfrm>
            <a:off x="1693929" y="1914983"/>
            <a:ext cx="9756645" cy="584775"/>
          </a:xfrm>
          <a:prstGeom prst="rect">
            <a:avLst/>
          </a:prstGeom>
          <a:noFill/>
        </p:spPr>
        <p:txBody>
          <a:bodyPr wrap="none" rtlCol="0">
            <a:spAutoFit/>
          </a:bodyPr>
          <a:lstStyle/>
          <a:p>
            <a:r>
              <a:rPr lang="en-US" sz="3200" dirty="0">
                <a:latin typeface="Avenir" panose="02000503020000020003" pitchFamily="2" charset="0"/>
              </a:rPr>
              <a:t>Directed Arrows show flow of causality (information)</a:t>
            </a:r>
          </a:p>
        </p:txBody>
      </p:sp>
      <p:sp>
        <p:nvSpPr>
          <p:cNvPr id="11" name="Title 10">
            <a:extLst>
              <a:ext uri="{FF2B5EF4-FFF2-40B4-BE49-F238E27FC236}">
                <a16:creationId xmlns:a16="http://schemas.microsoft.com/office/drawing/2014/main" id="{1614FC00-BC55-AA49-AB95-D57D26469D7C}"/>
              </a:ext>
            </a:extLst>
          </p:cNvPr>
          <p:cNvSpPr>
            <a:spLocks noGrp="1"/>
          </p:cNvSpPr>
          <p:nvPr>
            <p:ph type="title"/>
          </p:nvPr>
        </p:nvSpPr>
        <p:spPr>
          <a:xfrm>
            <a:off x="217634" y="0"/>
            <a:ext cx="10515600" cy="1325563"/>
          </a:xfrm>
        </p:spPr>
        <p:txBody>
          <a:bodyPr/>
          <a:lstStyle/>
          <a:p>
            <a:r>
              <a:rPr lang="en-US" dirty="0"/>
              <a:t>Directed Acyclic Graphs as a Means of Describing the World</a:t>
            </a:r>
          </a:p>
        </p:txBody>
      </p:sp>
    </p:spTree>
    <p:extLst>
      <p:ext uri="{BB962C8B-B14F-4D97-AF65-F5344CB8AC3E}">
        <p14:creationId xmlns:p14="http://schemas.microsoft.com/office/powerpoint/2010/main" val="749195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ChangeArrowheads="1"/>
          </p:cNvSpPr>
          <p:nvPr/>
        </p:nvSpPr>
        <p:spPr bwMode="auto">
          <a:xfrm>
            <a:off x="3818660" y="2903098"/>
            <a:ext cx="1057853" cy="593945"/>
          </a:xfrm>
          <a:prstGeom prst="rect">
            <a:avLst/>
          </a:prstGeom>
          <a:noFill/>
          <a:ln w="38100">
            <a:solidFill>
              <a:srgbClr val="FF0000"/>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solidFill>
                  <a:srgbClr val="FF0000"/>
                </a:solidFill>
              </a:rPr>
              <a:t>x</a:t>
            </a:r>
            <a:r>
              <a:rPr lang="en-US" sz="3200" b="1" i="1" baseline="-25000" dirty="0">
                <a:solidFill>
                  <a:srgbClr val="FF0000"/>
                </a:solidFill>
              </a:rPr>
              <a:t>1</a:t>
            </a:r>
            <a:endParaRPr lang="en-US" sz="3200" b="1" dirty="0">
              <a:solidFill>
                <a:srgbClr val="FF0000"/>
              </a:solidFill>
            </a:endParaRPr>
          </a:p>
        </p:txBody>
      </p:sp>
      <p:sp>
        <p:nvSpPr>
          <p:cNvPr id="12"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sp>
        <p:nvSpPr>
          <p:cNvPr id="13" name="Rectangle 4"/>
          <p:cNvSpPr>
            <a:spLocks noChangeArrowheads="1"/>
          </p:cNvSpPr>
          <p:nvPr/>
        </p:nvSpPr>
        <p:spPr bwMode="auto">
          <a:xfrm>
            <a:off x="7247660" y="2905932"/>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cxnSp>
        <p:nvCxnSpPr>
          <p:cNvPr id="14" name="AutoShape 5"/>
          <p:cNvCxnSpPr>
            <a:cxnSpLocks noChangeShapeType="1"/>
            <a:stCxn id="11" idx="2"/>
            <a:endCxn id="12"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15" name="AutoShape 6"/>
          <p:cNvCxnSpPr>
            <a:cxnSpLocks noChangeShapeType="1"/>
            <a:stCxn id="12" idx="3"/>
            <a:endCxn id="13"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6" name="AutoShape 7"/>
          <p:cNvCxnSpPr>
            <a:cxnSpLocks noChangeShapeType="1"/>
            <a:stCxn id="11" idx="3"/>
            <a:endCxn id="13" idx="1"/>
          </p:cNvCxnSpPr>
          <p:nvPr/>
        </p:nvCxnSpPr>
        <p:spPr bwMode="auto">
          <a:xfrm>
            <a:off x="4896716" y="3199361"/>
            <a:ext cx="2330738" cy="4252"/>
          </a:xfrm>
          <a:prstGeom prst="straightConnector1">
            <a:avLst/>
          </a:prstGeom>
          <a:noFill/>
          <a:ln w="76200">
            <a:solidFill>
              <a:schemeClr val="tx1"/>
            </a:solidFill>
            <a:round/>
            <a:headEnd/>
            <a:tailEnd type="triangle" w="med" len="med"/>
          </a:ln>
        </p:spPr>
      </p:cxnSp>
      <p:sp>
        <p:nvSpPr>
          <p:cNvPr id="17" name="TextBox 16"/>
          <p:cNvSpPr txBox="1"/>
          <p:nvPr/>
        </p:nvSpPr>
        <p:spPr>
          <a:xfrm>
            <a:off x="140421" y="2212986"/>
            <a:ext cx="10707547" cy="461665"/>
          </a:xfrm>
          <a:prstGeom prst="rect">
            <a:avLst/>
          </a:prstGeom>
          <a:noFill/>
        </p:spPr>
        <p:txBody>
          <a:bodyPr wrap="none" rtlCol="0">
            <a:spAutoFit/>
          </a:bodyPr>
          <a:lstStyle/>
          <a:p>
            <a:r>
              <a:rPr lang="en-US" sz="2400" dirty="0">
                <a:solidFill>
                  <a:srgbClr val="FF0000"/>
                </a:solidFill>
                <a:latin typeface="Avenir" panose="02000503020000020003" pitchFamily="2" charset="0"/>
              </a:rPr>
              <a:t>Exogenous variable </a:t>
            </a:r>
            <a:r>
              <a:rPr lang="en-US" sz="2400" dirty="0">
                <a:latin typeface="Avenir" panose="02000503020000020003" pitchFamily="2" charset="0"/>
              </a:rPr>
              <a:t>= ultimate independent variable, predictor, unexplained</a:t>
            </a:r>
          </a:p>
        </p:txBody>
      </p:sp>
      <p:sp>
        <p:nvSpPr>
          <p:cNvPr id="4" name="Title 3">
            <a:extLst>
              <a:ext uri="{FF2B5EF4-FFF2-40B4-BE49-F238E27FC236}">
                <a16:creationId xmlns:a16="http://schemas.microsoft.com/office/drawing/2014/main" id="{DBBCB902-A7CA-5147-BD0C-01422A8548DB}"/>
              </a:ext>
            </a:extLst>
          </p:cNvPr>
          <p:cNvSpPr>
            <a:spLocks noGrp="1"/>
          </p:cNvSpPr>
          <p:nvPr>
            <p:ph type="title"/>
          </p:nvPr>
        </p:nvSpPr>
        <p:spPr/>
        <p:txBody>
          <a:bodyPr/>
          <a:lstStyle/>
          <a:p>
            <a:r>
              <a:rPr lang="en-US" dirty="0"/>
              <a:t>Exogenous Drivers of a System</a:t>
            </a:r>
          </a:p>
        </p:txBody>
      </p:sp>
    </p:spTree>
    <p:extLst>
      <p:ext uri="{BB962C8B-B14F-4D97-AF65-F5344CB8AC3E}">
        <p14:creationId xmlns:p14="http://schemas.microsoft.com/office/powerpoint/2010/main" val="2682984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rgbClr val="FF0000"/>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solidFill>
                  <a:srgbClr val="FF0000"/>
                </a:solidFill>
              </a:rPr>
              <a:t>x</a:t>
            </a:r>
            <a:r>
              <a:rPr lang="en-US" sz="3200" b="1" i="1" baseline="-25000" dirty="0">
                <a:solidFill>
                  <a:srgbClr val="FF0000"/>
                </a:solidFill>
              </a:rPr>
              <a:t>1</a:t>
            </a:r>
            <a:endParaRPr lang="en-US" sz="3200" b="1" dirty="0">
              <a:solidFill>
                <a:srgbClr val="FF0000"/>
              </a:solidFill>
            </a:endParaRPr>
          </a:p>
        </p:txBody>
      </p:sp>
      <p:sp>
        <p:nvSpPr>
          <p:cNvPr id="6"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chemeClr val="accent6"/>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solidFill>
                  <a:schemeClr val="accent6"/>
                </a:solidFill>
              </a:rPr>
              <a:t>y</a:t>
            </a:r>
            <a:r>
              <a:rPr lang="en-US" sz="3200" b="1" i="1" baseline="-25000" dirty="0">
                <a:solidFill>
                  <a:schemeClr val="accent6"/>
                </a:solidFill>
              </a:rPr>
              <a:t>2</a:t>
            </a:r>
            <a:endParaRPr lang="en-US" sz="3200" b="1" dirty="0">
              <a:solidFill>
                <a:schemeClr val="accent6"/>
              </a:solidFill>
            </a:endParaRPr>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chemeClr val="tx1"/>
            </a:solidFill>
            <a:round/>
            <a:headEnd/>
            <a:tailEnd type="triangle" w="med" len="med"/>
          </a:ln>
        </p:spPr>
      </p:cxnSp>
      <p:sp>
        <p:nvSpPr>
          <p:cNvPr id="11" name="TextBox 10"/>
          <p:cNvSpPr txBox="1"/>
          <p:nvPr/>
        </p:nvSpPr>
        <p:spPr>
          <a:xfrm>
            <a:off x="6882984" y="2395234"/>
            <a:ext cx="3385863" cy="461665"/>
          </a:xfrm>
          <a:prstGeom prst="rect">
            <a:avLst/>
          </a:prstGeom>
          <a:noFill/>
        </p:spPr>
        <p:txBody>
          <a:bodyPr wrap="none" rtlCol="0">
            <a:spAutoFit/>
          </a:bodyPr>
          <a:lstStyle/>
          <a:p>
            <a:r>
              <a:rPr lang="en-US" sz="2400" dirty="0">
                <a:solidFill>
                  <a:schemeClr val="accent6"/>
                </a:solidFill>
                <a:latin typeface="Avenir" panose="02000503020000020003" pitchFamily="2" charset="0"/>
              </a:rPr>
              <a:t>Endogenous variable </a:t>
            </a:r>
            <a:r>
              <a:rPr lang="en-US" sz="2400" dirty="0">
                <a:latin typeface="Avenir" panose="02000503020000020003" pitchFamily="2" charset="0"/>
              </a:rPr>
              <a:t>=</a:t>
            </a:r>
          </a:p>
        </p:txBody>
      </p:sp>
      <p:sp>
        <p:nvSpPr>
          <p:cNvPr id="12" name="TextBox 11"/>
          <p:cNvSpPr txBox="1"/>
          <p:nvPr/>
        </p:nvSpPr>
        <p:spPr>
          <a:xfrm>
            <a:off x="2565816" y="2353456"/>
            <a:ext cx="2890535" cy="461665"/>
          </a:xfrm>
          <a:prstGeom prst="rect">
            <a:avLst/>
          </a:prstGeom>
          <a:noFill/>
        </p:spPr>
        <p:txBody>
          <a:bodyPr wrap="none" rtlCol="0">
            <a:spAutoFit/>
          </a:bodyPr>
          <a:lstStyle/>
          <a:p>
            <a:r>
              <a:rPr lang="en-US" sz="2400" dirty="0">
                <a:solidFill>
                  <a:srgbClr val="FF0000"/>
                </a:solidFill>
                <a:latin typeface="Avenir" panose="02000503020000020003" pitchFamily="2" charset="0"/>
              </a:rPr>
              <a:t>Exogenous variable</a:t>
            </a:r>
            <a:endParaRPr lang="en-US" sz="2400" dirty="0">
              <a:latin typeface="Avenir" panose="02000503020000020003" pitchFamily="2" charset="0"/>
            </a:endParaRPr>
          </a:p>
        </p:txBody>
      </p:sp>
      <p:sp>
        <p:nvSpPr>
          <p:cNvPr id="3" name="Rectangle 2"/>
          <p:cNvSpPr/>
          <p:nvPr/>
        </p:nvSpPr>
        <p:spPr>
          <a:xfrm>
            <a:off x="8392725" y="2718432"/>
            <a:ext cx="2969083" cy="830997"/>
          </a:xfrm>
          <a:prstGeom prst="rect">
            <a:avLst/>
          </a:prstGeom>
        </p:spPr>
        <p:txBody>
          <a:bodyPr wrap="none">
            <a:spAutoFit/>
          </a:bodyPr>
          <a:lstStyle/>
          <a:p>
            <a:r>
              <a:rPr lang="en-US" sz="2400" dirty="0">
                <a:latin typeface="Avenir" panose="02000503020000020003" pitchFamily="2" charset="0"/>
              </a:rPr>
              <a:t>dependent variable,</a:t>
            </a:r>
          </a:p>
          <a:p>
            <a:r>
              <a:rPr lang="en-US" sz="2400" dirty="0">
                <a:latin typeface="Avenir" panose="02000503020000020003" pitchFamily="2" charset="0"/>
              </a:rPr>
              <a:t>response</a:t>
            </a:r>
          </a:p>
        </p:txBody>
      </p:sp>
      <p:sp>
        <p:nvSpPr>
          <p:cNvPr id="13" name="Title 12">
            <a:extLst>
              <a:ext uri="{FF2B5EF4-FFF2-40B4-BE49-F238E27FC236}">
                <a16:creationId xmlns:a16="http://schemas.microsoft.com/office/drawing/2014/main" id="{81AB28C4-A9B3-6345-B7F7-FD0AC450A4BD}"/>
              </a:ext>
            </a:extLst>
          </p:cNvPr>
          <p:cNvSpPr>
            <a:spLocks noGrp="1"/>
          </p:cNvSpPr>
          <p:nvPr>
            <p:ph type="title"/>
          </p:nvPr>
        </p:nvSpPr>
        <p:spPr/>
        <p:txBody>
          <a:bodyPr/>
          <a:lstStyle/>
          <a:p>
            <a:r>
              <a:rPr lang="en-US" dirty="0"/>
              <a:t>Endogenous Variables are Inside of a System</a:t>
            </a:r>
          </a:p>
        </p:txBody>
      </p:sp>
      <p:sp>
        <p:nvSpPr>
          <p:cNvPr id="15" name="TextBox 14">
            <a:extLst>
              <a:ext uri="{FF2B5EF4-FFF2-40B4-BE49-F238E27FC236}">
                <a16:creationId xmlns:a16="http://schemas.microsoft.com/office/drawing/2014/main" id="{C6528564-0847-A446-9A36-C8575173EF84}"/>
              </a:ext>
            </a:extLst>
          </p:cNvPr>
          <p:cNvSpPr txBox="1"/>
          <p:nvPr/>
        </p:nvSpPr>
        <p:spPr>
          <a:xfrm>
            <a:off x="-72158" y="5091181"/>
            <a:ext cx="12192000" cy="1569660"/>
          </a:xfrm>
          <a:prstGeom prst="rect">
            <a:avLst/>
          </a:prstGeom>
          <a:noFill/>
        </p:spPr>
        <p:txBody>
          <a:bodyPr wrap="square" rtlCol="0">
            <a:spAutoFit/>
          </a:bodyPr>
          <a:lstStyle/>
          <a:p>
            <a:pPr algn="ctr"/>
            <a:r>
              <a:rPr lang="en-US" sz="3200" dirty="0">
                <a:latin typeface="Avenir" panose="02000503020000020003" pitchFamily="2" charset="0"/>
              </a:rPr>
              <a:t>Note: You might not be interested in an exogenous variable, or connection between pairs of variables, but you cannot design a study without understanding a system.</a:t>
            </a:r>
          </a:p>
        </p:txBody>
      </p:sp>
    </p:spTree>
    <p:extLst>
      <p:ext uri="{BB962C8B-B14F-4D97-AF65-F5344CB8AC3E}">
        <p14:creationId xmlns:p14="http://schemas.microsoft.com/office/powerpoint/2010/main" val="2320733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rgbClr val="FF0000"/>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solidFill>
                  <a:srgbClr val="FF0000"/>
                </a:solidFill>
              </a:rPr>
              <a:t>x</a:t>
            </a:r>
            <a:r>
              <a:rPr lang="en-US" sz="3200" b="1" i="1" baseline="-25000" dirty="0">
                <a:solidFill>
                  <a:srgbClr val="FF0000"/>
                </a:solidFill>
              </a:rPr>
              <a:t>1</a:t>
            </a:r>
            <a:endParaRPr lang="en-US" sz="3200" b="1" dirty="0">
              <a:solidFill>
                <a:srgbClr val="FF0000"/>
              </a:solidFill>
            </a:endParaRPr>
          </a:p>
        </p:txBody>
      </p:sp>
      <p:sp>
        <p:nvSpPr>
          <p:cNvPr id="6" name="Rectangle 3"/>
          <p:cNvSpPr>
            <a:spLocks noChangeArrowheads="1"/>
          </p:cNvSpPr>
          <p:nvPr/>
        </p:nvSpPr>
        <p:spPr bwMode="auto">
          <a:xfrm>
            <a:off x="5494195" y="4122172"/>
            <a:ext cx="1059295" cy="593945"/>
          </a:xfrm>
          <a:prstGeom prst="rect">
            <a:avLst/>
          </a:prstGeom>
          <a:noFill/>
          <a:ln w="38100">
            <a:solidFill>
              <a:srgbClr val="00B0F0"/>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solidFill>
                  <a:srgbClr val="00B0F0"/>
                </a:solidFill>
              </a:rPr>
              <a:t>y</a:t>
            </a:r>
            <a:r>
              <a:rPr lang="en-US" sz="3200" b="1" i="1" baseline="-25000" dirty="0">
                <a:solidFill>
                  <a:srgbClr val="00B0F0"/>
                </a:solidFill>
              </a:rPr>
              <a:t>1</a:t>
            </a:r>
            <a:endParaRPr lang="en-US" sz="3200" b="1" dirty="0">
              <a:solidFill>
                <a:srgbClr val="00B0F0"/>
              </a:solidFill>
            </a:endParaRPr>
          </a:p>
        </p:txBody>
      </p:sp>
      <p:sp>
        <p:nvSpPr>
          <p:cNvPr id="7" name="Rectangle 4"/>
          <p:cNvSpPr>
            <a:spLocks noChangeArrowheads="1"/>
          </p:cNvSpPr>
          <p:nvPr/>
        </p:nvSpPr>
        <p:spPr bwMode="auto">
          <a:xfrm>
            <a:off x="7247660" y="2905932"/>
            <a:ext cx="1057853" cy="595362"/>
          </a:xfrm>
          <a:prstGeom prst="rect">
            <a:avLst/>
          </a:prstGeom>
          <a:noFill/>
          <a:ln w="38100">
            <a:solidFill>
              <a:schemeClr val="accent6"/>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solidFill>
                  <a:schemeClr val="accent6"/>
                </a:solidFill>
              </a:rPr>
              <a:t>y</a:t>
            </a:r>
            <a:r>
              <a:rPr lang="en-US" sz="3200" b="1" i="1" baseline="-25000" dirty="0">
                <a:solidFill>
                  <a:schemeClr val="accent6"/>
                </a:solidFill>
              </a:rPr>
              <a:t>2</a:t>
            </a:r>
            <a:endParaRPr lang="en-US" sz="3200" b="1" dirty="0">
              <a:solidFill>
                <a:schemeClr val="accent6"/>
              </a:solidFill>
            </a:endParaRPr>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chemeClr val="tx1"/>
            </a:solidFill>
            <a:round/>
            <a:headEnd/>
            <a:tailEnd type="triangle" w="med" len="med"/>
          </a:ln>
        </p:spPr>
      </p:cxnSp>
      <p:sp>
        <p:nvSpPr>
          <p:cNvPr id="11" name="TextBox 10"/>
          <p:cNvSpPr txBox="1"/>
          <p:nvPr/>
        </p:nvSpPr>
        <p:spPr>
          <a:xfrm>
            <a:off x="6882984" y="2395234"/>
            <a:ext cx="3095719" cy="461665"/>
          </a:xfrm>
          <a:prstGeom prst="rect">
            <a:avLst/>
          </a:prstGeom>
          <a:noFill/>
        </p:spPr>
        <p:txBody>
          <a:bodyPr wrap="none" rtlCol="0">
            <a:spAutoFit/>
          </a:bodyPr>
          <a:lstStyle/>
          <a:p>
            <a:r>
              <a:rPr lang="en-US" sz="2400" dirty="0">
                <a:solidFill>
                  <a:schemeClr val="accent6"/>
                </a:solidFill>
                <a:latin typeface="Avenir" panose="02000503020000020003" pitchFamily="2" charset="0"/>
              </a:rPr>
              <a:t>Endogenous variable</a:t>
            </a:r>
            <a:endParaRPr lang="en-US" sz="2400" dirty="0">
              <a:latin typeface="Avenir" panose="02000503020000020003" pitchFamily="2" charset="0"/>
            </a:endParaRPr>
          </a:p>
        </p:txBody>
      </p:sp>
      <p:sp>
        <p:nvSpPr>
          <p:cNvPr id="12" name="TextBox 11"/>
          <p:cNvSpPr txBox="1"/>
          <p:nvPr/>
        </p:nvSpPr>
        <p:spPr>
          <a:xfrm>
            <a:off x="2565816" y="2353456"/>
            <a:ext cx="2890535" cy="461665"/>
          </a:xfrm>
          <a:prstGeom prst="rect">
            <a:avLst/>
          </a:prstGeom>
          <a:noFill/>
        </p:spPr>
        <p:txBody>
          <a:bodyPr wrap="none" rtlCol="0">
            <a:spAutoFit/>
          </a:bodyPr>
          <a:lstStyle/>
          <a:p>
            <a:r>
              <a:rPr lang="en-US" sz="2400" dirty="0">
                <a:solidFill>
                  <a:srgbClr val="FF0000"/>
                </a:solidFill>
                <a:latin typeface="Avenir" panose="02000503020000020003" pitchFamily="2" charset="0"/>
              </a:rPr>
              <a:t>Exogenous variable</a:t>
            </a:r>
            <a:endParaRPr lang="en-US" sz="2400" dirty="0">
              <a:latin typeface="Avenir" panose="02000503020000020003" pitchFamily="2" charset="0"/>
            </a:endParaRPr>
          </a:p>
        </p:txBody>
      </p:sp>
      <p:sp>
        <p:nvSpPr>
          <p:cNvPr id="13" name="Title 12">
            <a:extLst>
              <a:ext uri="{FF2B5EF4-FFF2-40B4-BE49-F238E27FC236}">
                <a16:creationId xmlns:a16="http://schemas.microsoft.com/office/drawing/2014/main" id="{81AB28C4-A9B3-6345-B7F7-FD0AC450A4BD}"/>
              </a:ext>
            </a:extLst>
          </p:cNvPr>
          <p:cNvSpPr>
            <a:spLocks noGrp="1"/>
          </p:cNvSpPr>
          <p:nvPr>
            <p:ph type="title"/>
          </p:nvPr>
        </p:nvSpPr>
        <p:spPr/>
        <p:txBody>
          <a:bodyPr/>
          <a:lstStyle/>
          <a:p>
            <a:r>
              <a:rPr lang="en-US" dirty="0"/>
              <a:t>Mediators are Endogenous Variables that Can Also Be Predictors</a:t>
            </a:r>
          </a:p>
        </p:txBody>
      </p:sp>
      <p:sp>
        <p:nvSpPr>
          <p:cNvPr id="14" name="TextBox 13">
            <a:extLst>
              <a:ext uri="{FF2B5EF4-FFF2-40B4-BE49-F238E27FC236}">
                <a16:creationId xmlns:a16="http://schemas.microsoft.com/office/drawing/2014/main" id="{48720412-92CC-9A4C-819B-9F9C1924377B}"/>
              </a:ext>
            </a:extLst>
          </p:cNvPr>
          <p:cNvSpPr txBox="1"/>
          <p:nvPr/>
        </p:nvSpPr>
        <p:spPr>
          <a:xfrm>
            <a:off x="4385225" y="4754880"/>
            <a:ext cx="5120281" cy="1200329"/>
          </a:xfrm>
          <a:prstGeom prst="rect">
            <a:avLst/>
          </a:prstGeom>
          <a:noFill/>
        </p:spPr>
        <p:txBody>
          <a:bodyPr wrap="square" rtlCol="0">
            <a:spAutoFit/>
          </a:bodyPr>
          <a:lstStyle/>
          <a:p>
            <a:r>
              <a:rPr lang="en-US" sz="2400" dirty="0">
                <a:solidFill>
                  <a:srgbClr val="00B0F0"/>
                </a:solidFill>
                <a:latin typeface="Avenir" panose="02000503020000020003" pitchFamily="2" charset="0"/>
              </a:rPr>
              <a:t>Endogenous Mediator Variable </a:t>
            </a:r>
            <a:r>
              <a:rPr lang="en-US" sz="2400" dirty="0">
                <a:latin typeface="Avenir" panose="02000503020000020003" pitchFamily="2" charset="0"/>
              </a:rPr>
              <a:t>=</a:t>
            </a:r>
          </a:p>
          <a:p>
            <a:r>
              <a:rPr lang="en-US" sz="2400" dirty="0">
                <a:latin typeface="Avenir" panose="02000503020000020003" pitchFamily="2" charset="0"/>
              </a:rPr>
              <a:t>Endogenous variable that drives other endogenous variables</a:t>
            </a:r>
          </a:p>
        </p:txBody>
      </p:sp>
      <p:sp>
        <p:nvSpPr>
          <p:cNvPr id="16" name="TextBox 15">
            <a:extLst>
              <a:ext uri="{FF2B5EF4-FFF2-40B4-BE49-F238E27FC236}">
                <a16:creationId xmlns:a16="http://schemas.microsoft.com/office/drawing/2014/main" id="{68989AF6-4856-3E4D-8DD9-BC67CB1FE534}"/>
              </a:ext>
            </a:extLst>
          </p:cNvPr>
          <p:cNvSpPr txBox="1"/>
          <p:nvPr/>
        </p:nvSpPr>
        <p:spPr>
          <a:xfrm>
            <a:off x="-72158" y="5823312"/>
            <a:ext cx="12192000" cy="1077218"/>
          </a:xfrm>
          <a:prstGeom prst="rect">
            <a:avLst/>
          </a:prstGeom>
          <a:noFill/>
        </p:spPr>
        <p:txBody>
          <a:bodyPr wrap="square" rtlCol="0">
            <a:spAutoFit/>
          </a:bodyPr>
          <a:lstStyle/>
          <a:p>
            <a:pPr algn="ctr"/>
            <a:r>
              <a:rPr lang="en-US" sz="3200" dirty="0">
                <a:latin typeface="Avenir" panose="02000503020000020003" pitchFamily="2" charset="0"/>
              </a:rPr>
              <a:t>Often we are interested in a mediator variable – but we cannot assess its importance without the exogenous variable</a:t>
            </a:r>
          </a:p>
        </p:txBody>
      </p:sp>
    </p:spTree>
    <p:extLst>
      <p:ext uri="{BB962C8B-B14F-4D97-AF65-F5344CB8AC3E}">
        <p14:creationId xmlns:p14="http://schemas.microsoft.com/office/powerpoint/2010/main" val="3412028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1</a:t>
            </a:r>
            <a:endParaRPr lang="en-US" sz="3200" b="1" dirty="0"/>
          </a:p>
        </p:txBody>
      </p:sp>
      <p:sp>
        <p:nvSpPr>
          <p:cNvPr id="6"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rgbClr val="FF0000"/>
            </a:solidFill>
            <a:round/>
            <a:headEnd/>
            <a:tailEnd type="triangle" w="med" len="med"/>
          </a:ln>
        </p:spPr>
      </p:cxnSp>
      <p:sp>
        <p:nvSpPr>
          <p:cNvPr id="12" name="TextBox 11"/>
          <p:cNvSpPr txBox="1"/>
          <p:nvPr/>
        </p:nvSpPr>
        <p:spPr>
          <a:xfrm>
            <a:off x="5144361" y="2441433"/>
            <a:ext cx="1903278" cy="461665"/>
          </a:xfrm>
          <a:prstGeom prst="rect">
            <a:avLst/>
          </a:prstGeom>
          <a:noFill/>
        </p:spPr>
        <p:txBody>
          <a:bodyPr wrap="none" rtlCol="0">
            <a:spAutoFit/>
          </a:bodyPr>
          <a:lstStyle/>
          <a:p>
            <a:r>
              <a:rPr lang="en-US" sz="2400" dirty="0">
                <a:solidFill>
                  <a:srgbClr val="FF0000"/>
                </a:solidFill>
                <a:latin typeface="Avenir" panose="02000503020000020003" pitchFamily="2" charset="0"/>
              </a:rPr>
              <a:t>Direct Effect</a:t>
            </a:r>
            <a:endParaRPr lang="en-US" sz="2400" dirty="0">
              <a:latin typeface="Avenir" panose="02000503020000020003" pitchFamily="2" charset="0"/>
            </a:endParaRPr>
          </a:p>
        </p:txBody>
      </p:sp>
      <p:sp>
        <p:nvSpPr>
          <p:cNvPr id="13" name="Title 12">
            <a:extLst>
              <a:ext uri="{FF2B5EF4-FFF2-40B4-BE49-F238E27FC236}">
                <a16:creationId xmlns:a16="http://schemas.microsoft.com/office/drawing/2014/main" id="{81AB28C4-A9B3-6345-B7F7-FD0AC450A4BD}"/>
              </a:ext>
            </a:extLst>
          </p:cNvPr>
          <p:cNvSpPr>
            <a:spLocks noGrp="1"/>
          </p:cNvSpPr>
          <p:nvPr>
            <p:ph type="title"/>
          </p:nvPr>
        </p:nvSpPr>
        <p:spPr/>
        <p:txBody>
          <a:bodyPr/>
          <a:lstStyle/>
          <a:p>
            <a:r>
              <a:rPr lang="en-US" dirty="0"/>
              <a:t>Direct Effects Have No Mediators</a:t>
            </a:r>
          </a:p>
        </p:txBody>
      </p:sp>
      <p:sp>
        <p:nvSpPr>
          <p:cNvPr id="17" name="TextBox 16">
            <a:extLst>
              <a:ext uri="{FF2B5EF4-FFF2-40B4-BE49-F238E27FC236}">
                <a16:creationId xmlns:a16="http://schemas.microsoft.com/office/drawing/2014/main" id="{67C7279A-AEB0-5245-9967-6455096EA236}"/>
              </a:ext>
            </a:extLst>
          </p:cNvPr>
          <p:cNvSpPr txBox="1"/>
          <p:nvPr/>
        </p:nvSpPr>
        <p:spPr>
          <a:xfrm>
            <a:off x="-72158" y="5634676"/>
            <a:ext cx="12192000" cy="954107"/>
          </a:xfrm>
          <a:prstGeom prst="rect">
            <a:avLst/>
          </a:prstGeom>
          <a:noFill/>
        </p:spPr>
        <p:txBody>
          <a:bodyPr wrap="square" rtlCol="0">
            <a:spAutoFit/>
          </a:bodyPr>
          <a:lstStyle/>
          <a:p>
            <a:pPr algn="ctr"/>
            <a:r>
              <a:rPr lang="en-US" sz="2800" dirty="0">
                <a:latin typeface="Avenir" panose="02000503020000020003" pitchFamily="2" charset="0"/>
              </a:rPr>
              <a:t>This does not mean there are not other mediators between x1 and y2, but, those mediators are not influenced by anything else in the system.</a:t>
            </a:r>
          </a:p>
        </p:txBody>
      </p:sp>
    </p:spTree>
    <p:extLst>
      <p:ext uri="{BB962C8B-B14F-4D97-AF65-F5344CB8AC3E}">
        <p14:creationId xmlns:p14="http://schemas.microsoft.com/office/powerpoint/2010/main" val="391372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1</a:t>
            </a:r>
            <a:endParaRPr lang="en-US" sz="3200" b="1" dirty="0"/>
          </a:p>
        </p:txBody>
      </p:sp>
      <p:sp>
        <p:nvSpPr>
          <p:cNvPr id="6"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rgbClr val="7030A0"/>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rgbClr val="7030A0"/>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rgbClr val="FF0000"/>
            </a:solidFill>
            <a:round/>
            <a:headEnd/>
            <a:tailEnd type="triangle" w="med" len="med"/>
          </a:ln>
        </p:spPr>
      </p:cxnSp>
      <p:sp>
        <p:nvSpPr>
          <p:cNvPr id="12" name="TextBox 11"/>
          <p:cNvSpPr txBox="1"/>
          <p:nvPr/>
        </p:nvSpPr>
        <p:spPr>
          <a:xfrm>
            <a:off x="5144361" y="2441433"/>
            <a:ext cx="1903278" cy="461665"/>
          </a:xfrm>
          <a:prstGeom prst="rect">
            <a:avLst/>
          </a:prstGeom>
          <a:noFill/>
        </p:spPr>
        <p:txBody>
          <a:bodyPr wrap="none" rtlCol="0">
            <a:spAutoFit/>
          </a:bodyPr>
          <a:lstStyle/>
          <a:p>
            <a:r>
              <a:rPr lang="en-US" sz="2400" dirty="0">
                <a:solidFill>
                  <a:srgbClr val="FF0000"/>
                </a:solidFill>
                <a:latin typeface="Avenir" panose="02000503020000020003" pitchFamily="2" charset="0"/>
              </a:rPr>
              <a:t>Direct Effect</a:t>
            </a:r>
            <a:endParaRPr lang="en-US" sz="2400" dirty="0">
              <a:latin typeface="Avenir" panose="02000503020000020003" pitchFamily="2" charset="0"/>
            </a:endParaRPr>
          </a:p>
        </p:txBody>
      </p:sp>
      <p:sp>
        <p:nvSpPr>
          <p:cNvPr id="13" name="Title 12">
            <a:extLst>
              <a:ext uri="{FF2B5EF4-FFF2-40B4-BE49-F238E27FC236}">
                <a16:creationId xmlns:a16="http://schemas.microsoft.com/office/drawing/2014/main" id="{81AB28C4-A9B3-6345-B7F7-FD0AC450A4BD}"/>
              </a:ext>
            </a:extLst>
          </p:cNvPr>
          <p:cNvSpPr>
            <a:spLocks noGrp="1"/>
          </p:cNvSpPr>
          <p:nvPr>
            <p:ph type="title"/>
          </p:nvPr>
        </p:nvSpPr>
        <p:spPr/>
        <p:txBody>
          <a:bodyPr/>
          <a:lstStyle/>
          <a:p>
            <a:r>
              <a:rPr lang="en-US" dirty="0"/>
              <a:t>Indirect Effects Flow Through a Mediators</a:t>
            </a:r>
          </a:p>
        </p:txBody>
      </p:sp>
      <p:sp>
        <p:nvSpPr>
          <p:cNvPr id="14" name="TextBox 13">
            <a:extLst>
              <a:ext uri="{FF2B5EF4-FFF2-40B4-BE49-F238E27FC236}">
                <a16:creationId xmlns:a16="http://schemas.microsoft.com/office/drawing/2014/main" id="{D0A4758D-1815-AE43-AEF6-A62BD0D25A6B}"/>
              </a:ext>
            </a:extLst>
          </p:cNvPr>
          <p:cNvSpPr txBox="1"/>
          <p:nvPr/>
        </p:nvSpPr>
        <p:spPr>
          <a:xfrm>
            <a:off x="5004488" y="4849965"/>
            <a:ext cx="2115194" cy="461665"/>
          </a:xfrm>
          <a:prstGeom prst="rect">
            <a:avLst/>
          </a:prstGeom>
          <a:noFill/>
        </p:spPr>
        <p:txBody>
          <a:bodyPr wrap="none" rtlCol="0">
            <a:spAutoFit/>
          </a:bodyPr>
          <a:lstStyle/>
          <a:p>
            <a:r>
              <a:rPr lang="en-US" sz="2400" dirty="0">
                <a:solidFill>
                  <a:srgbClr val="7030A0"/>
                </a:solidFill>
                <a:latin typeface="Avenir" panose="02000503020000020003" pitchFamily="2" charset="0"/>
              </a:rPr>
              <a:t>Indirect Effect</a:t>
            </a:r>
          </a:p>
        </p:txBody>
      </p:sp>
      <p:sp>
        <p:nvSpPr>
          <p:cNvPr id="15" name="TextBox 14">
            <a:extLst>
              <a:ext uri="{FF2B5EF4-FFF2-40B4-BE49-F238E27FC236}">
                <a16:creationId xmlns:a16="http://schemas.microsoft.com/office/drawing/2014/main" id="{C7C0B516-EB85-094C-B492-F387B5FD41CE}"/>
              </a:ext>
            </a:extLst>
          </p:cNvPr>
          <p:cNvSpPr txBox="1"/>
          <p:nvPr/>
        </p:nvSpPr>
        <p:spPr>
          <a:xfrm>
            <a:off x="-72158" y="5634676"/>
            <a:ext cx="12192000" cy="954107"/>
          </a:xfrm>
          <a:prstGeom prst="rect">
            <a:avLst/>
          </a:prstGeom>
          <a:noFill/>
        </p:spPr>
        <p:txBody>
          <a:bodyPr wrap="square" rtlCol="0">
            <a:spAutoFit/>
          </a:bodyPr>
          <a:lstStyle/>
          <a:p>
            <a:pPr algn="ctr"/>
            <a:r>
              <a:rPr lang="en-US" sz="2800" dirty="0">
                <a:latin typeface="Avenir" panose="02000503020000020003" pitchFamily="2" charset="0"/>
              </a:rPr>
              <a:t>If we do not measure y1, we can only assess the </a:t>
            </a:r>
            <a:r>
              <a:rPr lang="en-US" sz="2800" b="1" dirty="0">
                <a:latin typeface="Avenir" panose="02000503020000020003" pitchFamily="2" charset="0"/>
              </a:rPr>
              <a:t>TOTAL EFFECT </a:t>
            </a:r>
            <a:r>
              <a:rPr lang="en-US" sz="2800" dirty="0">
                <a:latin typeface="Avenir" panose="02000503020000020003" pitchFamily="2" charset="0"/>
              </a:rPr>
              <a:t>of x1 on y2 – which might be 0, but doesn’t mean there is no causal link!</a:t>
            </a:r>
          </a:p>
        </p:txBody>
      </p:sp>
    </p:spTree>
    <p:extLst>
      <p:ext uri="{BB962C8B-B14F-4D97-AF65-F5344CB8AC3E}">
        <p14:creationId xmlns:p14="http://schemas.microsoft.com/office/powerpoint/2010/main" val="71086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1</a:t>
            </a:r>
            <a:endParaRPr lang="en-US" sz="3200" b="1" dirty="0"/>
          </a:p>
        </p:txBody>
      </p:sp>
      <p:sp>
        <p:nvSpPr>
          <p:cNvPr id="6"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chemeClr val="tx1"/>
            </a:solidFill>
            <a:round/>
            <a:headEnd/>
            <a:tailEnd type="triangle" w="med" len="med"/>
          </a:ln>
        </p:spPr>
      </p:cxnSp>
      <p:sp>
        <p:nvSpPr>
          <p:cNvPr id="12" name="TextBox 11"/>
          <p:cNvSpPr txBox="1"/>
          <p:nvPr/>
        </p:nvSpPr>
        <p:spPr>
          <a:xfrm>
            <a:off x="9057142" y="1605628"/>
            <a:ext cx="2908168" cy="830997"/>
          </a:xfrm>
          <a:prstGeom prst="rect">
            <a:avLst/>
          </a:prstGeom>
          <a:noFill/>
        </p:spPr>
        <p:txBody>
          <a:bodyPr wrap="none" rtlCol="0">
            <a:spAutoFit/>
          </a:bodyPr>
          <a:lstStyle/>
          <a:p>
            <a:r>
              <a:rPr lang="en-US" sz="2400" dirty="0">
                <a:solidFill>
                  <a:srgbClr val="FF0000"/>
                </a:solidFill>
                <a:latin typeface="Avenir" panose="02000503020000020003" pitchFamily="2" charset="0"/>
              </a:rPr>
              <a:t>Unobserved Latent </a:t>
            </a:r>
          </a:p>
          <a:p>
            <a:r>
              <a:rPr lang="en-US" sz="2400" dirty="0">
                <a:solidFill>
                  <a:srgbClr val="FF0000"/>
                </a:solidFill>
                <a:latin typeface="Avenir" panose="02000503020000020003" pitchFamily="2" charset="0"/>
              </a:rPr>
              <a:t>Variable</a:t>
            </a:r>
            <a:endParaRPr lang="en-US" sz="2400" dirty="0">
              <a:latin typeface="Avenir" panose="02000503020000020003" pitchFamily="2" charset="0"/>
            </a:endParaRPr>
          </a:p>
        </p:txBody>
      </p:sp>
      <p:sp>
        <p:nvSpPr>
          <p:cNvPr id="13" name="Title 12">
            <a:extLst>
              <a:ext uri="{FF2B5EF4-FFF2-40B4-BE49-F238E27FC236}">
                <a16:creationId xmlns:a16="http://schemas.microsoft.com/office/drawing/2014/main" id="{81AB28C4-A9B3-6345-B7F7-FD0AC450A4BD}"/>
              </a:ext>
            </a:extLst>
          </p:cNvPr>
          <p:cNvSpPr>
            <a:spLocks noGrp="1"/>
          </p:cNvSpPr>
          <p:nvPr>
            <p:ph type="title"/>
          </p:nvPr>
        </p:nvSpPr>
        <p:spPr/>
        <p:txBody>
          <a:bodyPr/>
          <a:lstStyle/>
          <a:p>
            <a:r>
              <a:rPr lang="en-US" dirty="0"/>
              <a:t>Unobserved Variables are Error or Things We Have Not Measured</a:t>
            </a:r>
          </a:p>
        </p:txBody>
      </p:sp>
      <p:sp>
        <p:nvSpPr>
          <p:cNvPr id="2" name="Oval 1">
            <a:extLst>
              <a:ext uri="{FF2B5EF4-FFF2-40B4-BE49-F238E27FC236}">
                <a16:creationId xmlns:a16="http://schemas.microsoft.com/office/drawing/2014/main" id="{23D73EBE-5E4E-F943-88C2-AB424C3F8249}"/>
              </a:ext>
            </a:extLst>
          </p:cNvPr>
          <p:cNvSpPr/>
          <p:nvPr/>
        </p:nvSpPr>
        <p:spPr>
          <a:xfrm>
            <a:off x="9598601" y="2737955"/>
            <a:ext cx="1078059" cy="922811"/>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e</a:t>
            </a:r>
            <a:r>
              <a:rPr lang="en-US" sz="3200" baseline="-25000" dirty="0">
                <a:solidFill>
                  <a:schemeClr val="bg1"/>
                </a:solidFill>
              </a:rPr>
              <a:t>2</a:t>
            </a:r>
          </a:p>
        </p:txBody>
      </p:sp>
      <p:sp>
        <p:nvSpPr>
          <p:cNvPr id="11" name="Oval 10">
            <a:extLst>
              <a:ext uri="{FF2B5EF4-FFF2-40B4-BE49-F238E27FC236}">
                <a16:creationId xmlns:a16="http://schemas.microsoft.com/office/drawing/2014/main" id="{8323CBE4-3F91-B346-9AC9-1F27A1A70902}"/>
              </a:ext>
            </a:extLst>
          </p:cNvPr>
          <p:cNvSpPr/>
          <p:nvPr/>
        </p:nvSpPr>
        <p:spPr>
          <a:xfrm>
            <a:off x="7174780" y="5334581"/>
            <a:ext cx="1078059" cy="922811"/>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e</a:t>
            </a:r>
            <a:r>
              <a:rPr lang="en-US" sz="3200" baseline="-25000" dirty="0">
                <a:solidFill>
                  <a:schemeClr val="bg1"/>
                </a:solidFill>
              </a:rPr>
              <a:t>1</a:t>
            </a:r>
          </a:p>
        </p:txBody>
      </p:sp>
      <p:sp>
        <p:nvSpPr>
          <p:cNvPr id="14" name="TextBox 13">
            <a:extLst>
              <a:ext uri="{FF2B5EF4-FFF2-40B4-BE49-F238E27FC236}">
                <a16:creationId xmlns:a16="http://schemas.microsoft.com/office/drawing/2014/main" id="{7EA0FA01-D5F5-A842-9836-60657B1BF324}"/>
              </a:ext>
            </a:extLst>
          </p:cNvPr>
          <p:cNvSpPr txBox="1"/>
          <p:nvPr/>
        </p:nvSpPr>
        <p:spPr>
          <a:xfrm>
            <a:off x="7903039" y="4272253"/>
            <a:ext cx="2908168" cy="830997"/>
          </a:xfrm>
          <a:prstGeom prst="rect">
            <a:avLst/>
          </a:prstGeom>
          <a:noFill/>
        </p:spPr>
        <p:txBody>
          <a:bodyPr wrap="none" rtlCol="0">
            <a:spAutoFit/>
          </a:bodyPr>
          <a:lstStyle/>
          <a:p>
            <a:r>
              <a:rPr lang="en-US" sz="2400" dirty="0">
                <a:solidFill>
                  <a:srgbClr val="FF0000"/>
                </a:solidFill>
                <a:latin typeface="Avenir" panose="02000503020000020003" pitchFamily="2" charset="0"/>
              </a:rPr>
              <a:t>Unobserved Latent </a:t>
            </a:r>
          </a:p>
          <a:p>
            <a:r>
              <a:rPr lang="en-US" sz="2400" dirty="0">
                <a:solidFill>
                  <a:srgbClr val="FF0000"/>
                </a:solidFill>
                <a:latin typeface="Avenir" panose="02000503020000020003" pitchFamily="2" charset="0"/>
              </a:rPr>
              <a:t>Variable</a:t>
            </a:r>
            <a:endParaRPr lang="en-US" sz="2400" dirty="0">
              <a:latin typeface="Avenir" panose="02000503020000020003" pitchFamily="2" charset="0"/>
            </a:endParaRPr>
          </a:p>
        </p:txBody>
      </p:sp>
      <p:cxnSp>
        <p:nvCxnSpPr>
          <p:cNvPr id="15" name="AutoShape 6">
            <a:extLst>
              <a:ext uri="{FF2B5EF4-FFF2-40B4-BE49-F238E27FC236}">
                <a16:creationId xmlns:a16="http://schemas.microsoft.com/office/drawing/2014/main" id="{2478DB45-4860-7840-A72C-C850098ACEAF}"/>
              </a:ext>
            </a:extLst>
          </p:cNvPr>
          <p:cNvCxnSpPr>
            <a:cxnSpLocks noChangeShapeType="1"/>
            <a:stCxn id="2" idx="2"/>
            <a:endCxn id="7" idx="3"/>
          </p:cNvCxnSpPr>
          <p:nvPr/>
        </p:nvCxnSpPr>
        <p:spPr bwMode="auto">
          <a:xfrm flipH="1">
            <a:off x="8305513" y="3199361"/>
            <a:ext cx="1293088" cy="4252"/>
          </a:xfrm>
          <a:prstGeom prst="straightConnector1">
            <a:avLst/>
          </a:prstGeom>
          <a:noFill/>
          <a:ln w="76200">
            <a:solidFill>
              <a:schemeClr val="tx1"/>
            </a:solidFill>
            <a:round/>
            <a:headEnd/>
            <a:tailEnd type="triangle" w="med" len="med"/>
          </a:ln>
        </p:spPr>
      </p:cxnSp>
      <p:cxnSp>
        <p:nvCxnSpPr>
          <p:cNvPr id="16" name="AutoShape 6">
            <a:extLst>
              <a:ext uri="{FF2B5EF4-FFF2-40B4-BE49-F238E27FC236}">
                <a16:creationId xmlns:a16="http://schemas.microsoft.com/office/drawing/2014/main" id="{BB8EB6A2-7038-964A-806F-F47519FBB799}"/>
              </a:ext>
            </a:extLst>
          </p:cNvPr>
          <p:cNvCxnSpPr>
            <a:cxnSpLocks noChangeShapeType="1"/>
            <a:stCxn id="11" idx="1"/>
            <a:endCxn id="6" idx="2"/>
          </p:cNvCxnSpPr>
          <p:nvPr/>
        </p:nvCxnSpPr>
        <p:spPr bwMode="auto">
          <a:xfrm flipH="1" flipV="1">
            <a:off x="6023843" y="4716117"/>
            <a:ext cx="1308815" cy="753607"/>
          </a:xfrm>
          <a:prstGeom prst="straightConnector1">
            <a:avLst/>
          </a:prstGeom>
          <a:noFill/>
          <a:ln w="76200">
            <a:solidFill>
              <a:schemeClr val="tx1"/>
            </a:solidFill>
            <a:round/>
            <a:headEnd/>
            <a:tailEnd type="triangle" w="med" len="med"/>
          </a:ln>
        </p:spPr>
      </p:cxnSp>
      <p:sp>
        <p:nvSpPr>
          <p:cNvPr id="19" name="Oval 18">
            <a:extLst>
              <a:ext uri="{FF2B5EF4-FFF2-40B4-BE49-F238E27FC236}">
                <a16:creationId xmlns:a16="http://schemas.microsoft.com/office/drawing/2014/main" id="{3FB8B2C4-531C-4943-B0C0-347B7D772A5F}"/>
              </a:ext>
            </a:extLst>
          </p:cNvPr>
          <p:cNvSpPr/>
          <p:nvPr/>
        </p:nvSpPr>
        <p:spPr>
          <a:xfrm>
            <a:off x="9583889" y="2737955"/>
            <a:ext cx="1078059" cy="92281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e</a:t>
            </a:r>
            <a:r>
              <a:rPr lang="en-US" sz="3200" baseline="-25000" dirty="0">
                <a:solidFill>
                  <a:srgbClr val="FF0000"/>
                </a:solidFill>
              </a:rPr>
              <a:t>2</a:t>
            </a:r>
          </a:p>
        </p:txBody>
      </p:sp>
      <p:sp>
        <p:nvSpPr>
          <p:cNvPr id="20" name="Oval 19">
            <a:extLst>
              <a:ext uri="{FF2B5EF4-FFF2-40B4-BE49-F238E27FC236}">
                <a16:creationId xmlns:a16="http://schemas.microsoft.com/office/drawing/2014/main" id="{B94FC88A-1598-2A44-B8B8-C4639271489E}"/>
              </a:ext>
            </a:extLst>
          </p:cNvPr>
          <p:cNvSpPr/>
          <p:nvPr/>
        </p:nvSpPr>
        <p:spPr>
          <a:xfrm>
            <a:off x="7160068" y="5334581"/>
            <a:ext cx="1078059" cy="92281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e</a:t>
            </a:r>
            <a:r>
              <a:rPr lang="en-US" sz="3200" baseline="-25000" dirty="0">
                <a:solidFill>
                  <a:srgbClr val="FF0000"/>
                </a:solidFill>
              </a:rPr>
              <a:t>1</a:t>
            </a:r>
          </a:p>
        </p:txBody>
      </p:sp>
      <p:sp>
        <p:nvSpPr>
          <p:cNvPr id="22" name="Oval 21">
            <a:extLst>
              <a:ext uri="{FF2B5EF4-FFF2-40B4-BE49-F238E27FC236}">
                <a16:creationId xmlns:a16="http://schemas.microsoft.com/office/drawing/2014/main" id="{6E2F8DCF-2188-9241-B735-0CCDC9D27A4D}"/>
              </a:ext>
            </a:extLst>
          </p:cNvPr>
          <p:cNvSpPr/>
          <p:nvPr/>
        </p:nvSpPr>
        <p:spPr>
          <a:xfrm>
            <a:off x="6707430" y="5011952"/>
            <a:ext cx="3153635" cy="1820567"/>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Everything else affecting y1</a:t>
            </a:r>
            <a:endParaRPr lang="en-US" sz="3200" baseline="-25000" dirty="0">
              <a:solidFill>
                <a:srgbClr val="FF0000"/>
              </a:solidFill>
            </a:endParaRPr>
          </a:p>
        </p:txBody>
      </p:sp>
      <p:sp>
        <p:nvSpPr>
          <p:cNvPr id="23" name="Oval 22">
            <a:extLst>
              <a:ext uri="{FF2B5EF4-FFF2-40B4-BE49-F238E27FC236}">
                <a16:creationId xmlns:a16="http://schemas.microsoft.com/office/drawing/2014/main" id="{5A0F9C27-9DA6-D54B-A585-0873237ED8A0}"/>
              </a:ext>
            </a:extLst>
          </p:cNvPr>
          <p:cNvSpPr/>
          <p:nvPr/>
        </p:nvSpPr>
        <p:spPr>
          <a:xfrm>
            <a:off x="9078577" y="2289076"/>
            <a:ext cx="3153635" cy="1820567"/>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Everything else affecting y2</a:t>
            </a:r>
            <a:endParaRPr lang="en-US" sz="3200" baseline="-25000" dirty="0">
              <a:solidFill>
                <a:srgbClr val="FF0000"/>
              </a:solidFill>
            </a:endParaRPr>
          </a:p>
        </p:txBody>
      </p:sp>
      <p:sp>
        <p:nvSpPr>
          <p:cNvPr id="24" name="TextBox 23">
            <a:extLst>
              <a:ext uri="{FF2B5EF4-FFF2-40B4-BE49-F238E27FC236}">
                <a16:creationId xmlns:a16="http://schemas.microsoft.com/office/drawing/2014/main" id="{79DECED9-3A21-4C4E-8301-0412628AF5E8}"/>
              </a:ext>
            </a:extLst>
          </p:cNvPr>
          <p:cNvSpPr txBox="1"/>
          <p:nvPr/>
        </p:nvSpPr>
        <p:spPr>
          <a:xfrm>
            <a:off x="0" y="5207329"/>
            <a:ext cx="5171362" cy="1384995"/>
          </a:xfrm>
          <a:prstGeom prst="rect">
            <a:avLst/>
          </a:prstGeom>
          <a:noFill/>
        </p:spPr>
        <p:txBody>
          <a:bodyPr wrap="square" rtlCol="0">
            <a:spAutoFit/>
          </a:bodyPr>
          <a:lstStyle/>
          <a:p>
            <a:pPr algn="ctr"/>
            <a:r>
              <a:rPr lang="en-US" sz="2800" dirty="0">
                <a:latin typeface="Avenir" panose="02000503020000020003" pitchFamily="2" charset="0"/>
              </a:rPr>
              <a:t>Note: unless something wild is going on with error, we often don’t draw it.</a:t>
            </a:r>
          </a:p>
        </p:txBody>
      </p:sp>
    </p:spTree>
    <p:extLst>
      <p:ext uri="{BB962C8B-B14F-4D97-AF65-F5344CB8AC3E}">
        <p14:creationId xmlns:p14="http://schemas.microsoft.com/office/powerpoint/2010/main" val="2128679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2" grpId="0" animBg="1"/>
      <p:bldP spid="23" grpId="0" animBg="1"/>
      <p:bldP spid="2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1</a:t>
            </a:r>
            <a:endParaRPr lang="en-US" sz="3200" b="1" dirty="0"/>
          </a:p>
        </p:txBody>
      </p:sp>
      <p:sp>
        <p:nvSpPr>
          <p:cNvPr id="6"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chemeClr val="tx1"/>
            </a:solidFill>
            <a:round/>
            <a:headEnd/>
            <a:tailEnd type="triangle" w="med" len="med"/>
          </a:ln>
        </p:spPr>
      </p:cxnSp>
      <p:sp>
        <p:nvSpPr>
          <p:cNvPr id="13" name="Title 12">
            <a:extLst>
              <a:ext uri="{FF2B5EF4-FFF2-40B4-BE49-F238E27FC236}">
                <a16:creationId xmlns:a16="http://schemas.microsoft.com/office/drawing/2014/main" id="{81AB28C4-A9B3-6345-B7F7-FD0AC450A4BD}"/>
              </a:ext>
            </a:extLst>
          </p:cNvPr>
          <p:cNvSpPr>
            <a:spLocks noGrp="1"/>
          </p:cNvSpPr>
          <p:nvPr>
            <p:ph type="title"/>
          </p:nvPr>
        </p:nvSpPr>
        <p:spPr/>
        <p:txBody>
          <a:bodyPr/>
          <a:lstStyle/>
          <a:p>
            <a:r>
              <a:rPr lang="en-US" dirty="0"/>
              <a:t>There Can Be Connections Between Unobserved Variables</a:t>
            </a:r>
          </a:p>
        </p:txBody>
      </p:sp>
      <p:sp>
        <p:nvSpPr>
          <p:cNvPr id="2" name="Oval 1">
            <a:extLst>
              <a:ext uri="{FF2B5EF4-FFF2-40B4-BE49-F238E27FC236}">
                <a16:creationId xmlns:a16="http://schemas.microsoft.com/office/drawing/2014/main" id="{23D73EBE-5E4E-F943-88C2-AB424C3F8249}"/>
              </a:ext>
            </a:extLst>
          </p:cNvPr>
          <p:cNvSpPr/>
          <p:nvPr/>
        </p:nvSpPr>
        <p:spPr>
          <a:xfrm>
            <a:off x="9598601" y="2737955"/>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3</a:t>
            </a:r>
          </a:p>
        </p:txBody>
      </p:sp>
      <p:sp>
        <p:nvSpPr>
          <p:cNvPr id="11" name="Oval 10">
            <a:extLst>
              <a:ext uri="{FF2B5EF4-FFF2-40B4-BE49-F238E27FC236}">
                <a16:creationId xmlns:a16="http://schemas.microsoft.com/office/drawing/2014/main" id="{8323CBE4-3F91-B346-9AC9-1F27A1A70902}"/>
              </a:ext>
            </a:extLst>
          </p:cNvPr>
          <p:cNvSpPr/>
          <p:nvPr/>
        </p:nvSpPr>
        <p:spPr>
          <a:xfrm>
            <a:off x="7174780" y="5334581"/>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2</a:t>
            </a:r>
          </a:p>
        </p:txBody>
      </p:sp>
      <p:cxnSp>
        <p:nvCxnSpPr>
          <p:cNvPr id="15" name="AutoShape 6">
            <a:extLst>
              <a:ext uri="{FF2B5EF4-FFF2-40B4-BE49-F238E27FC236}">
                <a16:creationId xmlns:a16="http://schemas.microsoft.com/office/drawing/2014/main" id="{2478DB45-4860-7840-A72C-C850098ACEAF}"/>
              </a:ext>
            </a:extLst>
          </p:cNvPr>
          <p:cNvCxnSpPr>
            <a:cxnSpLocks noChangeShapeType="1"/>
            <a:stCxn id="2" idx="2"/>
            <a:endCxn id="7" idx="3"/>
          </p:cNvCxnSpPr>
          <p:nvPr/>
        </p:nvCxnSpPr>
        <p:spPr bwMode="auto">
          <a:xfrm flipH="1">
            <a:off x="8305513" y="3199361"/>
            <a:ext cx="1293088" cy="4252"/>
          </a:xfrm>
          <a:prstGeom prst="straightConnector1">
            <a:avLst/>
          </a:prstGeom>
          <a:noFill/>
          <a:ln w="76200">
            <a:solidFill>
              <a:schemeClr val="tx1"/>
            </a:solidFill>
            <a:round/>
            <a:headEnd/>
            <a:tailEnd type="triangle" w="med" len="med"/>
          </a:ln>
        </p:spPr>
      </p:cxnSp>
      <p:cxnSp>
        <p:nvCxnSpPr>
          <p:cNvPr id="16" name="AutoShape 6">
            <a:extLst>
              <a:ext uri="{FF2B5EF4-FFF2-40B4-BE49-F238E27FC236}">
                <a16:creationId xmlns:a16="http://schemas.microsoft.com/office/drawing/2014/main" id="{BB8EB6A2-7038-964A-806F-F47519FBB799}"/>
              </a:ext>
            </a:extLst>
          </p:cNvPr>
          <p:cNvCxnSpPr>
            <a:cxnSpLocks noChangeShapeType="1"/>
            <a:stCxn id="11" idx="1"/>
            <a:endCxn id="6" idx="2"/>
          </p:cNvCxnSpPr>
          <p:nvPr/>
        </p:nvCxnSpPr>
        <p:spPr bwMode="auto">
          <a:xfrm flipH="1" flipV="1">
            <a:off x="6023843" y="4716117"/>
            <a:ext cx="1308815" cy="753607"/>
          </a:xfrm>
          <a:prstGeom prst="straightConnector1">
            <a:avLst/>
          </a:prstGeom>
          <a:noFill/>
          <a:ln w="76200">
            <a:solidFill>
              <a:schemeClr val="tx1"/>
            </a:solidFill>
            <a:round/>
            <a:headEnd/>
            <a:tailEnd type="triangle" w="med" len="med"/>
          </a:ln>
        </p:spPr>
      </p:cxnSp>
      <p:cxnSp>
        <p:nvCxnSpPr>
          <p:cNvPr id="21" name="AutoShape 6">
            <a:extLst>
              <a:ext uri="{FF2B5EF4-FFF2-40B4-BE49-F238E27FC236}">
                <a16:creationId xmlns:a16="http://schemas.microsoft.com/office/drawing/2014/main" id="{62A7E5CA-6044-0D4C-BDCD-6AF938FC489E}"/>
              </a:ext>
            </a:extLst>
          </p:cNvPr>
          <p:cNvCxnSpPr>
            <a:cxnSpLocks noChangeShapeType="1"/>
            <a:stCxn id="11" idx="7"/>
            <a:endCxn id="2" idx="4"/>
          </p:cNvCxnSpPr>
          <p:nvPr/>
        </p:nvCxnSpPr>
        <p:spPr bwMode="auto">
          <a:xfrm flipV="1">
            <a:off x="8094961" y="3660766"/>
            <a:ext cx="2042670" cy="1808958"/>
          </a:xfrm>
          <a:prstGeom prst="straightConnector1">
            <a:avLst/>
          </a:prstGeom>
          <a:noFill/>
          <a:ln w="76200">
            <a:solidFill>
              <a:srgbClr val="FF0000"/>
            </a:solidFill>
            <a:round/>
            <a:headEnd/>
            <a:tailEnd type="triangle" w="med" len="med"/>
          </a:ln>
        </p:spPr>
      </p:cxnSp>
      <p:sp>
        <p:nvSpPr>
          <p:cNvPr id="24" name="TextBox 23">
            <a:extLst>
              <a:ext uri="{FF2B5EF4-FFF2-40B4-BE49-F238E27FC236}">
                <a16:creationId xmlns:a16="http://schemas.microsoft.com/office/drawing/2014/main" id="{D28EC3DF-A72F-3A4D-BF66-CAACDD5169C0}"/>
              </a:ext>
            </a:extLst>
          </p:cNvPr>
          <p:cNvSpPr txBox="1"/>
          <p:nvPr/>
        </p:nvSpPr>
        <p:spPr>
          <a:xfrm>
            <a:off x="33840" y="5469724"/>
            <a:ext cx="6644410" cy="1077218"/>
          </a:xfrm>
          <a:prstGeom prst="rect">
            <a:avLst/>
          </a:prstGeom>
          <a:noFill/>
        </p:spPr>
        <p:txBody>
          <a:bodyPr wrap="square" rtlCol="0">
            <a:spAutoFit/>
          </a:bodyPr>
          <a:lstStyle/>
          <a:p>
            <a:pPr algn="ctr"/>
            <a:r>
              <a:rPr lang="en-US" sz="3200" dirty="0">
                <a:latin typeface="Avenir" panose="02000503020000020003" pitchFamily="2" charset="0"/>
              </a:rPr>
              <a:t>If we do not consider these, we *can* produce invalid inferences</a:t>
            </a:r>
          </a:p>
        </p:txBody>
      </p:sp>
    </p:spTree>
    <p:extLst>
      <p:ext uri="{BB962C8B-B14F-4D97-AF65-F5344CB8AC3E}">
        <p14:creationId xmlns:p14="http://schemas.microsoft.com/office/powerpoint/2010/main" val="3313770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4916C5-7B75-9A4A-829A-2A7CADF6FE52}"/>
              </a:ext>
            </a:extLst>
          </p:cNvPr>
          <p:cNvSpPr>
            <a:spLocks noGrp="1"/>
          </p:cNvSpPr>
          <p:nvPr>
            <p:ph type="title"/>
          </p:nvPr>
        </p:nvSpPr>
        <p:spPr/>
        <p:txBody>
          <a:bodyPr/>
          <a:lstStyle/>
          <a:p>
            <a:r>
              <a:rPr lang="en-US" dirty="0"/>
              <a:t>What is your question? Is it fundamentally causal? Or not?</a:t>
            </a:r>
          </a:p>
        </p:txBody>
      </p:sp>
    </p:spTree>
    <p:extLst>
      <p:ext uri="{BB962C8B-B14F-4D97-AF65-F5344CB8AC3E}">
        <p14:creationId xmlns:p14="http://schemas.microsoft.com/office/powerpoint/2010/main" val="22714134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1</a:t>
            </a:r>
            <a:endParaRPr lang="en-US" sz="3200" b="1" dirty="0"/>
          </a:p>
        </p:txBody>
      </p:sp>
      <p:sp>
        <p:nvSpPr>
          <p:cNvPr id="6"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chemeClr val="tx1"/>
            </a:solidFill>
            <a:round/>
            <a:headEnd/>
            <a:tailEnd type="triangle" w="med" len="med"/>
          </a:ln>
        </p:spPr>
      </p:cxnSp>
      <p:sp>
        <p:nvSpPr>
          <p:cNvPr id="13" name="Title 12">
            <a:extLst>
              <a:ext uri="{FF2B5EF4-FFF2-40B4-BE49-F238E27FC236}">
                <a16:creationId xmlns:a16="http://schemas.microsoft.com/office/drawing/2014/main" id="{81AB28C4-A9B3-6345-B7F7-FD0AC450A4BD}"/>
              </a:ext>
            </a:extLst>
          </p:cNvPr>
          <p:cNvSpPr>
            <a:spLocks noGrp="1"/>
          </p:cNvSpPr>
          <p:nvPr>
            <p:ph type="title"/>
          </p:nvPr>
        </p:nvSpPr>
        <p:spPr>
          <a:xfrm>
            <a:off x="58334" y="55904"/>
            <a:ext cx="11295466" cy="1325563"/>
          </a:xfrm>
        </p:spPr>
        <p:txBody>
          <a:bodyPr/>
          <a:lstStyle/>
          <a:p>
            <a:r>
              <a:rPr lang="en-US" dirty="0"/>
              <a:t>You Can Have Multiple Unobserved Variables: Random v. Systematic Error</a:t>
            </a:r>
          </a:p>
        </p:txBody>
      </p:sp>
      <p:sp>
        <p:nvSpPr>
          <p:cNvPr id="2" name="Oval 1">
            <a:extLst>
              <a:ext uri="{FF2B5EF4-FFF2-40B4-BE49-F238E27FC236}">
                <a16:creationId xmlns:a16="http://schemas.microsoft.com/office/drawing/2014/main" id="{23D73EBE-5E4E-F943-88C2-AB424C3F8249}"/>
              </a:ext>
            </a:extLst>
          </p:cNvPr>
          <p:cNvSpPr/>
          <p:nvPr/>
        </p:nvSpPr>
        <p:spPr>
          <a:xfrm>
            <a:off x="9598601" y="2737955"/>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3</a:t>
            </a:r>
          </a:p>
        </p:txBody>
      </p:sp>
      <p:sp>
        <p:nvSpPr>
          <p:cNvPr id="11" name="Oval 10">
            <a:extLst>
              <a:ext uri="{FF2B5EF4-FFF2-40B4-BE49-F238E27FC236}">
                <a16:creationId xmlns:a16="http://schemas.microsoft.com/office/drawing/2014/main" id="{8323CBE4-3F91-B346-9AC9-1F27A1A70902}"/>
              </a:ext>
            </a:extLst>
          </p:cNvPr>
          <p:cNvSpPr/>
          <p:nvPr/>
        </p:nvSpPr>
        <p:spPr>
          <a:xfrm>
            <a:off x="7174780" y="5334581"/>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2</a:t>
            </a:r>
          </a:p>
        </p:txBody>
      </p:sp>
      <p:cxnSp>
        <p:nvCxnSpPr>
          <p:cNvPr id="15" name="AutoShape 6">
            <a:extLst>
              <a:ext uri="{FF2B5EF4-FFF2-40B4-BE49-F238E27FC236}">
                <a16:creationId xmlns:a16="http://schemas.microsoft.com/office/drawing/2014/main" id="{2478DB45-4860-7840-A72C-C850098ACEAF}"/>
              </a:ext>
            </a:extLst>
          </p:cNvPr>
          <p:cNvCxnSpPr>
            <a:cxnSpLocks noChangeShapeType="1"/>
            <a:stCxn id="2" idx="2"/>
            <a:endCxn id="7" idx="3"/>
          </p:cNvCxnSpPr>
          <p:nvPr/>
        </p:nvCxnSpPr>
        <p:spPr bwMode="auto">
          <a:xfrm flipH="1">
            <a:off x="8305513" y="3199361"/>
            <a:ext cx="1293088" cy="4252"/>
          </a:xfrm>
          <a:prstGeom prst="straightConnector1">
            <a:avLst/>
          </a:prstGeom>
          <a:noFill/>
          <a:ln w="76200">
            <a:solidFill>
              <a:schemeClr val="tx1"/>
            </a:solidFill>
            <a:round/>
            <a:headEnd/>
            <a:tailEnd type="triangle" w="med" len="med"/>
          </a:ln>
        </p:spPr>
      </p:cxnSp>
      <p:cxnSp>
        <p:nvCxnSpPr>
          <p:cNvPr id="16" name="AutoShape 6">
            <a:extLst>
              <a:ext uri="{FF2B5EF4-FFF2-40B4-BE49-F238E27FC236}">
                <a16:creationId xmlns:a16="http://schemas.microsoft.com/office/drawing/2014/main" id="{BB8EB6A2-7038-964A-806F-F47519FBB799}"/>
              </a:ext>
            </a:extLst>
          </p:cNvPr>
          <p:cNvCxnSpPr>
            <a:cxnSpLocks noChangeShapeType="1"/>
            <a:stCxn id="11" idx="1"/>
            <a:endCxn id="6" idx="2"/>
          </p:cNvCxnSpPr>
          <p:nvPr/>
        </p:nvCxnSpPr>
        <p:spPr bwMode="auto">
          <a:xfrm flipH="1" flipV="1">
            <a:off x="6023843" y="4716117"/>
            <a:ext cx="1308815" cy="753607"/>
          </a:xfrm>
          <a:prstGeom prst="straightConnector1">
            <a:avLst/>
          </a:prstGeom>
          <a:noFill/>
          <a:ln w="76200">
            <a:solidFill>
              <a:schemeClr val="tx1"/>
            </a:solidFill>
            <a:round/>
            <a:headEnd/>
            <a:tailEnd type="triangle" w="med" len="med"/>
          </a:ln>
        </p:spPr>
      </p:cxnSp>
      <p:cxnSp>
        <p:nvCxnSpPr>
          <p:cNvPr id="21" name="AutoShape 6">
            <a:extLst>
              <a:ext uri="{FF2B5EF4-FFF2-40B4-BE49-F238E27FC236}">
                <a16:creationId xmlns:a16="http://schemas.microsoft.com/office/drawing/2014/main" id="{62A7E5CA-6044-0D4C-BDCD-6AF938FC489E}"/>
              </a:ext>
            </a:extLst>
          </p:cNvPr>
          <p:cNvCxnSpPr>
            <a:cxnSpLocks noChangeShapeType="1"/>
            <a:stCxn id="11" idx="7"/>
            <a:endCxn id="2" idx="4"/>
          </p:cNvCxnSpPr>
          <p:nvPr/>
        </p:nvCxnSpPr>
        <p:spPr bwMode="auto">
          <a:xfrm flipV="1">
            <a:off x="8094961" y="3660766"/>
            <a:ext cx="2042670" cy="1808958"/>
          </a:xfrm>
          <a:prstGeom prst="straightConnector1">
            <a:avLst/>
          </a:prstGeom>
          <a:noFill/>
          <a:ln w="76200">
            <a:solidFill>
              <a:schemeClr val="tx1"/>
            </a:solidFill>
            <a:round/>
            <a:headEnd/>
            <a:tailEnd type="triangle" w="med" len="med"/>
          </a:ln>
        </p:spPr>
      </p:cxnSp>
      <p:sp>
        <p:nvSpPr>
          <p:cNvPr id="17" name="Oval 16">
            <a:extLst>
              <a:ext uri="{FF2B5EF4-FFF2-40B4-BE49-F238E27FC236}">
                <a16:creationId xmlns:a16="http://schemas.microsoft.com/office/drawing/2014/main" id="{B2202ECE-6F52-7D4C-9012-6F4703B25EF0}"/>
              </a:ext>
            </a:extLst>
          </p:cNvPr>
          <p:cNvSpPr/>
          <p:nvPr/>
        </p:nvSpPr>
        <p:spPr>
          <a:xfrm>
            <a:off x="9598601" y="1229282"/>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e</a:t>
            </a:r>
            <a:r>
              <a:rPr lang="en-US" sz="3200" b="1" baseline="-25000" dirty="0">
                <a:solidFill>
                  <a:schemeClr val="tx1"/>
                </a:solidFill>
              </a:rPr>
              <a:t>2</a:t>
            </a:r>
          </a:p>
        </p:txBody>
      </p:sp>
      <p:sp>
        <p:nvSpPr>
          <p:cNvPr id="18" name="Oval 17">
            <a:extLst>
              <a:ext uri="{FF2B5EF4-FFF2-40B4-BE49-F238E27FC236}">
                <a16:creationId xmlns:a16="http://schemas.microsoft.com/office/drawing/2014/main" id="{0F7F5A02-433A-7E4F-B4D9-60F5F6339759}"/>
              </a:ext>
            </a:extLst>
          </p:cNvPr>
          <p:cNvSpPr/>
          <p:nvPr/>
        </p:nvSpPr>
        <p:spPr>
          <a:xfrm>
            <a:off x="3672460" y="5469724"/>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e</a:t>
            </a:r>
            <a:r>
              <a:rPr lang="en-US" sz="3200" baseline="-25000" dirty="0">
                <a:solidFill>
                  <a:schemeClr val="tx1"/>
                </a:solidFill>
              </a:rPr>
              <a:t>1</a:t>
            </a:r>
          </a:p>
        </p:txBody>
      </p:sp>
      <p:cxnSp>
        <p:nvCxnSpPr>
          <p:cNvPr id="19" name="AutoShape 6">
            <a:extLst>
              <a:ext uri="{FF2B5EF4-FFF2-40B4-BE49-F238E27FC236}">
                <a16:creationId xmlns:a16="http://schemas.microsoft.com/office/drawing/2014/main" id="{22AEA80F-A96F-0645-93CE-2249A91C2AA1}"/>
              </a:ext>
            </a:extLst>
          </p:cNvPr>
          <p:cNvCxnSpPr>
            <a:cxnSpLocks noChangeShapeType="1"/>
            <a:stCxn id="17" idx="3"/>
            <a:endCxn id="7" idx="0"/>
          </p:cNvCxnSpPr>
          <p:nvPr/>
        </p:nvCxnSpPr>
        <p:spPr bwMode="auto">
          <a:xfrm flipH="1">
            <a:off x="7776587" y="2016950"/>
            <a:ext cx="1979892" cy="888982"/>
          </a:xfrm>
          <a:prstGeom prst="straightConnector1">
            <a:avLst/>
          </a:prstGeom>
          <a:noFill/>
          <a:ln w="76200">
            <a:solidFill>
              <a:schemeClr val="tx1"/>
            </a:solidFill>
            <a:round/>
            <a:headEnd/>
            <a:tailEnd type="triangle" w="med" len="med"/>
          </a:ln>
        </p:spPr>
      </p:cxnSp>
      <p:cxnSp>
        <p:nvCxnSpPr>
          <p:cNvPr id="20" name="AutoShape 6">
            <a:extLst>
              <a:ext uri="{FF2B5EF4-FFF2-40B4-BE49-F238E27FC236}">
                <a16:creationId xmlns:a16="http://schemas.microsoft.com/office/drawing/2014/main" id="{0593B416-791B-0B49-B8A3-E889CE4A2AE6}"/>
              </a:ext>
            </a:extLst>
          </p:cNvPr>
          <p:cNvCxnSpPr>
            <a:cxnSpLocks noChangeShapeType="1"/>
            <a:stCxn id="18" idx="7"/>
            <a:endCxn id="6" idx="2"/>
          </p:cNvCxnSpPr>
          <p:nvPr/>
        </p:nvCxnSpPr>
        <p:spPr bwMode="auto">
          <a:xfrm flipV="1">
            <a:off x="4592641" y="4716117"/>
            <a:ext cx="1431202" cy="888750"/>
          </a:xfrm>
          <a:prstGeom prst="straightConnector1">
            <a:avLst/>
          </a:prstGeom>
          <a:noFill/>
          <a:ln w="76200">
            <a:solidFill>
              <a:schemeClr val="tx1"/>
            </a:solidFill>
            <a:round/>
            <a:headEnd/>
            <a:tailEnd type="triangle" w="med" len="med"/>
          </a:ln>
        </p:spPr>
      </p:cxnSp>
      <p:sp>
        <p:nvSpPr>
          <p:cNvPr id="25" name="Oval 24">
            <a:extLst>
              <a:ext uri="{FF2B5EF4-FFF2-40B4-BE49-F238E27FC236}">
                <a16:creationId xmlns:a16="http://schemas.microsoft.com/office/drawing/2014/main" id="{064FC554-1D31-2949-A7B1-9205D84E2E0F}"/>
              </a:ext>
            </a:extLst>
          </p:cNvPr>
          <p:cNvSpPr/>
          <p:nvPr/>
        </p:nvSpPr>
        <p:spPr>
          <a:xfrm>
            <a:off x="5398866" y="5923812"/>
            <a:ext cx="1078059" cy="922811"/>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0000"/>
                </a:solidFill>
              </a:rPr>
              <a:t>x</a:t>
            </a:r>
            <a:r>
              <a:rPr lang="en-US" sz="3200" b="1" baseline="-25000" dirty="0">
                <a:solidFill>
                  <a:srgbClr val="FF0000"/>
                </a:solidFill>
              </a:rPr>
              <a:t>4</a:t>
            </a:r>
          </a:p>
        </p:txBody>
      </p:sp>
      <p:cxnSp>
        <p:nvCxnSpPr>
          <p:cNvPr id="26" name="AutoShape 6">
            <a:extLst>
              <a:ext uri="{FF2B5EF4-FFF2-40B4-BE49-F238E27FC236}">
                <a16:creationId xmlns:a16="http://schemas.microsoft.com/office/drawing/2014/main" id="{DDE34B56-622A-9E47-B35B-4011CCB4A55B}"/>
              </a:ext>
            </a:extLst>
          </p:cNvPr>
          <p:cNvCxnSpPr>
            <a:cxnSpLocks noChangeShapeType="1"/>
            <a:stCxn id="25" idx="0"/>
            <a:endCxn id="6" idx="2"/>
          </p:cNvCxnSpPr>
          <p:nvPr/>
        </p:nvCxnSpPr>
        <p:spPr bwMode="auto">
          <a:xfrm flipV="1">
            <a:off x="5937896" y="4716117"/>
            <a:ext cx="85947" cy="1207695"/>
          </a:xfrm>
          <a:prstGeom prst="straightConnector1">
            <a:avLst/>
          </a:prstGeom>
          <a:noFill/>
          <a:ln w="76200">
            <a:solidFill>
              <a:srgbClr val="FF0000"/>
            </a:solidFill>
            <a:round/>
            <a:headEnd/>
            <a:tailEnd type="triangle" w="med" len="med"/>
          </a:ln>
        </p:spPr>
      </p:cxnSp>
      <p:sp>
        <p:nvSpPr>
          <p:cNvPr id="30" name="TextBox 29">
            <a:extLst>
              <a:ext uri="{FF2B5EF4-FFF2-40B4-BE49-F238E27FC236}">
                <a16:creationId xmlns:a16="http://schemas.microsoft.com/office/drawing/2014/main" id="{C0B82E93-E637-8147-9FAD-077D6DF2FF87}"/>
              </a:ext>
            </a:extLst>
          </p:cNvPr>
          <p:cNvSpPr txBox="1"/>
          <p:nvPr/>
        </p:nvSpPr>
        <p:spPr>
          <a:xfrm>
            <a:off x="58334" y="3788985"/>
            <a:ext cx="4185380" cy="1815882"/>
          </a:xfrm>
          <a:prstGeom prst="rect">
            <a:avLst/>
          </a:prstGeom>
          <a:noFill/>
        </p:spPr>
        <p:txBody>
          <a:bodyPr wrap="square" rtlCol="0">
            <a:spAutoFit/>
          </a:bodyPr>
          <a:lstStyle/>
          <a:p>
            <a:r>
              <a:rPr lang="en-US" sz="2800" dirty="0">
                <a:latin typeface="Avenir" panose="02000503020000020003" pitchFamily="2" charset="0"/>
              </a:rPr>
              <a:t>Knowing the structure of your system, what you have, and what you have not measured is key</a:t>
            </a:r>
          </a:p>
        </p:txBody>
      </p:sp>
    </p:spTree>
    <p:extLst>
      <p:ext uri="{BB962C8B-B14F-4D97-AF65-F5344CB8AC3E}">
        <p14:creationId xmlns:p14="http://schemas.microsoft.com/office/powerpoint/2010/main" val="270471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9DF2D-A6EA-8F43-A951-9BA84FDD7572}"/>
              </a:ext>
            </a:extLst>
          </p:cNvPr>
          <p:cNvSpPr>
            <a:spLocks noGrp="1"/>
          </p:cNvSpPr>
          <p:nvPr>
            <p:ph type="title"/>
          </p:nvPr>
        </p:nvSpPr>
        <p:spPr>
          <a:xfrm>
            <a:off x="459648" y="81523"/>
            <a:ext cx="10515600" cy="1325563"/>
          </a:xfrm>
        </p:spPr>
        <p:txBody>
          <a:bodyPr/>
          <a:lstStyle/>
          <a:p>
            <a:r>
              <a:rPr lang="en-US" dirty="0"/>
              <a:t>Interaction Effects: </a:t>
            </a:r>
            <a:r>
              <a:rPr lang="en-US" b="1" dirty="0"/>
              <a:t>Moderators</a:t>
            </a:r>
          </a:p>
        </p:txBody>
      </p:sp>
      <p:grpSp>
        <p:nvGrpSpPr>
          <p:cNvPr id="19" name="Group 18">
            <a:extLst>
              <a:ext uri="{FF2B5EF4-FFF2-40B4-BE49-F238E27FC236}">
                <a16:creationId xmlns:a16="http://schemas.microsoft.com/office/drawing/2014/main" id="{3662A0A6-A913-F64B-B2CA-5281D0CCAFC1}"/>
              </a:ext>
            </a:extLst>
          </p:cNvPr>
          <p:cNvGrpSpPr/>
          <p:nvPr/>
        </p:nvGrpSpPr>
        <p:grpSpPr>
          <a:xfrm>
            <a:off x="1817157" y="1690688"/>
            <a:ext cx="9158091" cy="2118496"/>
            <a:chOff x="1861762" y="2464358"/>
            <a:chExt cx="9158091" cy="2118496"/>
          </a:xfrm>
        </p:grpSpPr>
        <p:sp>
          <p:nvSpPr>
            <p:cNvPr id="4" name="Rectangle 2">
              <a:extLst>
                <a:ext uri="{FF2B5EF4-FFF2-40B4-BE49-F238E27FC236}">
                  <a16:creationId xmlns:a16="http://schemas.microsoft.com/office/drawing/2014/main" id="{97CE79CC-5245-4B4C-81FC-1F2981541DD8}"/>
                </a:ext>
              </a:extLst>
            </p:cNvPr>
            <p:cNvSpPr>
              <a:spLocks noChangeArrowheads="1"/>
            </p:cNvSpPr>
            <p:nvPr/>
          </p:nvSpPr>
          <p:spPr bwMode="auto">
            <a:xfrm>
              <a:off x="1863204" y="246435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a:t>x</a:t>
              </a:r>
              <a:r>
                <a:rPr lang="en-US" sz="3200" b="1" i="1" baseline="-25000"/>
                <a:t>1</a:t>
              </a:r>
              <a:endParaRPr lang="en-US" sz="3200" b="1"/>
            </a:p>
          </p:txBody>
        </p:sp>
        <p:sp>
          <p:nvSpPr>
            <p:cNvPr id="5" name="Rectangle 3">
              <a:extLst>
                <a:ext uri="{FF2B5EF4-FFF2-40B4-BE49-F238E27FC236}">
                  <a16:creationId xmlns:a16="http://schemas.microsoft.com/office/drawing/2014/main" id="{5824E893-3AD7-504A-BD66-1D43DCD58F37}"/>
                </a:ext>
              </a:extLst>
            </p:cNvPr>
            <p:cNvSpPr>
              <a:spLocks noChangeArrowheads="1"/>
            </p:cNvSpPr>
            <p:nvPr/>
          </p:nvSpPr>
          <p:spPr bwMode="auto">
            <a:xfrm>
              <a:off x="1861762" y="3988909"/>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2</a:t>
              </a:r>
              <a:endParaRPr lang="en-US" sz="3200" b="1" dirty="0"/>
            </a:p>
          </p:txBody>
        </p:sp>
        <p:sp>
          <p:nvSpPr>
            <p:cNvPr id="6" name="Rectangle 4">
              <a:extLst>
                <a:ext uri="{FF2B5EF4-FFF2-40B4-BE49-F238E27FC236}">
                  <a16:creationId xmlns:a16="http://schemas.microsoft.com/office/drawing/2014/main" id="{A967D948-29E0-3F45-916E-854F2950E67B}"/>
                </a:ext>
              </a:extLst>
            </p:cNvPr>
            <p:cNvSpPr>
              <a:spLocks noChangeArrowheads="1"/>
            </p:cNvSpPr>
            <p:nvPr/>
          </p:nvSpPr>
          <p:spPr bwMode="auto">
            <a:xfrm>
              <a:off x="6378467" y="3332986"/>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cxnSp>
          <p:nvCxnSpPr>
            <p:cNvPr id="7" name="AutoShape 6">
              <a:extLst>
                <a:ext uri="{FF2B5EF4-FFF2-40B4-BE49-F238E27FC236}">
                  <a16:creationId xmlns:a16="http://schemas.microsoft.com/office/drawing/2014/main" id="{6C9F3611-BBF7-6F47-AAC6-53BF0842EDDD}"/>
                </a:ext>
              </a:extLst>
            </p:cNvPr>
            <p:cNvCxnSpPr>
              <a:cxnSpLocks noChangeShapeType="1"/>
              <a:stCxn id="5" idx="3"/>
            </p:cNvCxnSpPr>
            <p:nvPr/>
          </p:nvCxnSpPr>
          <p:spPr bwMode="auto">
            <a:xfrm flipV="1">
              <a:off x="2921057" y="3646444"/>
              <a:ext cx="2505474" cy="639438"/>
            </a:xfrm>
            <a:prstGeom prst="straightConnector1">
              <a:avLst/>
            </a:prstGeom>
            <a:noFill/>
            <a:ln w="76200">
              <a:solidFill>
                <a:schemeClr val="tx1"/>
              </a:solidFill>
              <a:round/>
              <a:headEnd/>
              <a:tailEnd type="triangle" w="med" len="med"/>
            </a:ln>
          </p:spPr>
        </p:cxnSp>
        <p:cxnSp>
          <p:nvCxnSpPr>
            <p:cNvPr id="8" name="AutoShape 7">
              <a:extLst>
                <a:ext uri="{FF2B5EF4-FFF2-40B4-BE49-F238E27FC236}">
                  <a16:creationId xmlns:a16="http://schemas.microsoft.com/office/drawing/2014/main" id="{A2330B6A-49BD-934B-864D-6416590DFF1A}"/>
                </a:ext>
              </a:extLst>
            </p:cNvPr>
            <p:cNvCxnSpPr>
              <a:cxnSpLocks noChangeShapeType="1"/>
              <a:stCxn id="4" idx="3"/>
            </p:cNvCxnSpPr>
            <p:nvPr/>
          </p:nvCxnSpPr>
          <p:spPr bwMode="auto">
            <a:xfrm>
              <a:off x="2921057" y="2761331"/>
              <a:ext cx="2505474" cy="869336"/>
            </a:xfrm>
            <a:prstGeom prst="straightConnector1">
              <a:avLst/>
            </a:prstGeom>
            <a:noFill/>
            <a:ln w="76200">
              <a:solidFill>
                <a:schemeClr val="tx1"/>
              </a:solidFill>
              <a:round/>
              <a:headEnd/>
              <a:tailEnd type="triangle" w="med" len="med"/>
            </a:ln>
          </p:spPr>
        </p:cxnSp>
        <p:sp>
          <p:nvSpPr>
            <p:cNvPr id="9" name="Oval 8">
              <a:extLst>
                <a:ext uri="{FF2B5EF4-FFF2-40B4-BE49-F238E27FC236}">
                  <a16:creationId xmlns:a16="http://schemas.microsoft.com/office/drawing/2014/main" id="{14E3AE88-0AD2-4646-9C9C-7FF9C9594540}"/>
                </a:ext>
              </a:extLst>
            </p:cNvPr>
            <p:cNvSpPr/>
            <p:nvPr/>
          </p:nvSpPr>
          <p:spPr>
            <a:xfrm>
              <a:off x="9941794" y="3185039"/>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e</a:t>
              </a:r>
              <a:r>
                <a:rPr lang="en-US" sz="3200" b="1" baseline="-25000" dirty="0">
                  <a:solidFill>
                    <a:schemeClr val="tx1"/>
                  </a:solidFill>
                </a:rPr>
                <a:t>1</a:t>
              </a:r>
            </a:p>
          </p:txBody>
        </p:sp>
        <p:cxnSp>
          <p:nvCxnSpPr>
            <p:cNvPr id="10" name="AutoShape 6">
              <a:extLst>
                <a:ext uri="{FF2B5EF4-FFF2-40B4-BE49-F238E27FC236}">
                  <a16:creationId xmlns:a16="http://schemas.microsoft.com/office/drawing/2014/main" id="{4EC8586A-A6D7-C346-B3CD-C3BCBBF2B32A}"/>
                </a:ext>
              </a:extLst>
            </p:cNvPr>
            <p:cNvCxnSpPr>
              <a:cxnSpLocks noChangeShapeType="1"/>
              <a:stCxn id="9" idx="2"/>
              <a:endCxn id="6" idx="3"/>
            </p:cNvCxnSpPr>
            <p:nvPr/>
          </p:nvCxnSpPr>
          <p:spPr bwMode="auto">
            <a:xfrm flipH="1" flipV="1">
              <a:off x="7436320" y="3630667"/>
              <a:ext cx="2505474" cy="15778"/>
            </a:xfrm>
            <a:prstGeom prst="straightConnector1">
              <a:avLst/>
            </a:prstGeom>
            <a:noFill/>
            <a:ln w="76200">
              <a:solidFill>
                <a:schemeClr val="tx1"/>
              </a:solidFill>
              <a:round/>
              <a:headEnd/>
              <a:tailEnd type="triangle" w="med" len="med"/>
            </a:ln>
          </p:spPr>
        </p:cxnSp>
        <p:cxnSp>
          <p:nvCxnSpPr>
            <p:cNvPr id="13" name="AutoShape 6">
              <a:extLst>
                <a:ext uri="{FF2B5EF4-FFF2-40B4-BE49-F238E27FC236}">
                  <a16:creationId xmlns:a16="http://schemas.microsoft.com/office/drawing/2014/main" id="{952251CF-4E95-D647-B43D-F0E043466C79}"/>
                </a:ext>
              </a:extLst>
            </p:cNvPr>
            <p:cNvCxnSpPr>
              <a:cxnSpLocks noChangeShapeType="1"/>
              <a:endCxn id="6" idx="1"/>
            </p:cNvCxnSpPr>
            <p:nvPr/>
          </p:nvCxnSpPr>
          <p:spPr bwMode="auto">
            <a:xfrm>
              <a:off x="5357784" y="3630667"/>
              <a:ext cx="1020683" cy="0"/>
            </a:xfrm>
            <a:prstGeom prst="straightConnector1">
              <a:avLst/>
            </a:prstGeom>
            <a:noFill/>
            <a:ln w="76200">
              <a:solidFill>
                <a:schemeClr val="tx1"/>
              </a:solidFill>
              <a:round/>
              <a:headEnd/>
              <a:tailEnd type="triangle" w="med" len="med"/>
            </a:ln>
          </p:spPr>
        </p:cxnSp>
      </p:grpSp>
      <p:sp>
        <p:nvSpPr>
          <p:cNvPr id="21" name="Rectangle 2">
            <a:extLst>
              <a:ext uri="{FF2B5EF4-FFF2-40B4-BE49-F238E27FC236}">
                <a16:creationId xmlns:a16="http://schemas.microsoft.com/office/drawing/2014/main" id="{D8BB0C9D-72C5-4E4C-8DC5-02EF3A6F2A81}"/>
              </a:ext>
            </a:extLst>
          </p:cNvPr>
          <p:cNvSpPr>
            <a:spLocks noChangeArrowheads="1"/>
          </p:cNvSpPr>
          <p:nvPr/>
        </p:nvSpPr>
        <p:spPr bwMode="auto">
          <a:xfrm>
            <a:off x="1756258" y="4264786"/>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a:t>x</a:t>
            </a:r>
            <a:r>
              <a:rPr lang="en-US" sz="3200" b="1" i="1" baseline="-25000"/>
              <a:t>1</a:t>
            </a:r>
            <a:endParaRPr lang="en-US" sz="3200" b="1"/>
          </a:p>
        </p:txBody>
      </p:sp>
      <p:sp>
        <p:nvSpPr>
          <p:cNvPr id="22" name="Rectangle 3">
            <a:extLst>
              <a:ext uri="{FF2B5EF4-FFF2-40B4-BE49-F238E27FC236}">
                <a16:creationId xmlns:a16="http://schemas.microsoft.com/office/drawing/2014/main" id="{315E457A-999A-DA42-A473-46852A364E6D}"/>
              </a:ext>
            </a:extLst>
          </p:cNvPr>
          <p:cNvSpPr>
            <a:spLocks noChangeArrowheads="1"/>
          </p:cNvSpPr>
          <p:nvPr/>
        </p:nvSpPr>
        <p:spPr bwMode="auto">
          <a:xfrm>
            <a:off x="1754816" y="5789337"/>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2</a:t>
            </a:r>
            <a:endParaRPr lang="en-US" sz="3200" b="1" dirty="0"/>
          </a:p>
        </p:txBody>
      </p:sp>
      <p:sp>
        <p:nvSpPr>
          <p:cNvPr id="23" name="Rectangle 4">
            <a:extLst>
              <a:ext uri="{FF2B5EF4-FFF2-40B4-BE49-F238E27FC236}">
                <a16:creationId xmlns:a16="http://schemas.microsoft.com/office/drawing/2014/main" id="{2AED1B63-F395-F94F-98C4-18EDCE659004}"/>
              </a:ext>
            </a:extLst>
          </p:cNvPr>
          <p:cNvSpPr>
            <a:spLocks noChangeArrowheads="1"/>
          </p:cNvSpPr>
          <p:nvPr/>
        </p:nvSpPr>
        <p:spPr bwMode="auto">
          <a:xfrm>
            <a:off x="6271521" y="5133414"/>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cxnSp>
        <p:nvCxnSpPr>
          <p:cNvPr id="24" name="AutoShape 6">
            <a:extLst>
              <a:ext uri="{FF2B5EF4-FFF2-40B4-BE49-F238E27FC236}">
                <a16:creationId xmlns:a16="http://schemas.microsoft.com/office/drawing/2014/main" id="{06A9AA90-D1A2-4647-91FB-56A15F0D8F1F}"/>
              </a:ext>
            </a:extLst>
          </p:cNvPr>
          <p:cNvCxnSpPr>
            <a:cxnSpLocks noChangeShapeType="1"/>
            <a:stCxn id="22" idx="3"/>
          </p:cNvCxnSpPr>
          <p:nvPr/>
        </p:nvCxnSpPr>
        <p:spPr bwMode="auto">
          <a:xfrm flipV="1">
            <a:off x="2814111" y="5603861"/>
            <a:ext cx="3437204" cy="482449"/>
          </a:xfrm>
          <a:prstGeom prst="straightConnector1">
            <a:avLst/>
          </a:prstGeom>
          <a:noFill/>
          <a:ln w="76200">
            <a:solidFill>
              <a:schemeClr val="tx1"/>
            </a:solidFill>
            <a:round/>
            <a:headEnd/>
            <a:tailEnd type="triangle" w="med" len="med"/>
          </a:ln>
        </p:spPr>
      </p:cxnSp>
      <p:cxnSp>
        <p:nvCxnSpPr>
          <p:cNvPr id="25" name="AutoShape 7">
            <a:extLst>
              <a:ext uri="{FF2B5EF4-FFF2-40B4-BE49-F238E27FC236}">
                <a16:creationId xmlns:a16="http://schemas.microsoft.com/office/drawing/2014/main" id="{6EC35A56-E51E-DB4B-9965-9FC91E62DBBF}"/>
              </a:ext>
            </a:extLst>
          </p:cNvPr>
          <p:cNvCxnSpPr>
            <a:cxnSpLocks noChangeShapeType="1"/>
            <a:stCxn id="21" idx="3"/>
          </p:cNvCxnSpPr>
          <p:nvPr/>
        </p:nvCxnSpPr>
        <p:spPr bwMode="auto">
          <a:xfrm>
            <a:off x="2814111" y="4561759"/>
            <a:ext cx="3437204" cy="752574"/>
          </a:xfrm>
          <a:prstGeom prst="straightConnector1">
            <a:avLst/>
          </a:prstGeom>
          <a:noFill/>
          <a:ln w="76200">
            <a:solidFill>
              <a:schemeClr val="tx1"/>
            </a:solidFill>
            <a:round/>
            <a:headEnd/>
            <a:tailEnd type="triangle" w="med" len="med"/>
          </a:ln>
        </p:spPr>
      </p:cxnSp>
      <p:sp>
        <p:nvSpPr>
          <p:cNvPr id="26" name="Oval 25">
            <a:extLst>
              <a:ext uri="{FF2B5EF4-FFF2-40B4-BE49-F238E27FC236}">
                <a16:creationId xmlns:a16="http://schemas.microsoft.com/office/drawing/2014/main" id="{DB86674C-1C5F-3940-894E-C66D37D382C0}"/>
              </a:ext>
            </a:extLst>
          </p:cNvPr>
          <p:cNvSpPr/>
          <p:nvPr/>
        </p:nvSpPr>
        <p:spPr>
          <a:xfrm>
            <a:off x="9834848" y="4985467"/>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e</a:t>
            </a:r>
            <a:r>
              <a:rPr lang="en-US" sz="3200" b="1" baseline="-25000" dirty="0">
                <a:solidFill>
                  <a:schemeClr val="tx1"/>
                </a:solidFill>
              </a:rPr>
              <a:t>1</a:t>
            </a:r>
          </a:p>
        </p:txBody>
      </p:sp>
      <p:cxnSp>
        <p:nvCxnSpPr>
          <p:cNvPr id="27" name="AutoShape 6">
            <a:extLst>
              <a:ext uri="{FF2B5EF4-FFF2-40B4-BE49-F238E27FC236}">
                <a16:creationId xmlns:a16="http://schemas.microsoft.com/office/drawing/2014/main" id="{B8E0FFBC-886E-8243-85E0-20F8E48CC334}"/>
              </a:ext>
            </a:extLst>
          </p:cNvPr>
          <p:cNvCxnSpPr>
            <a:cxnSpLocks noChangeShapeType="1"/>
            <a:stCxn id="26" idx="2"/>
            <a:endCxn id="23" idx="3"/>
          </p:cNvCxnSpPr>
          <p:nvPr/>
        </p:nvCxnSpPr>
        <p:spPr bwMode="auto">
          <a:xfrm flipH="1" flipV="1">
            <a:off x="7329374" y="5431095"/>
            <a:ext cx="2505474" cy="15778"/>
          </a:xfrm>
          <a:prstGeom prst="straightConnector1">
            <a:avLst/>
          </a:prstGeom>
          <a:noFill/>
          <a:ln w="76200">
            <a:solidFill>
              <a:schemeClr val="tx1"/>
            </a:solidFill>
            <a:round/>
            <a:headEnd/>
            <a:tailEnd type="triangle" w="med" len="med"/>
          </a:ln>
        </p:spPr>
      </p:cxnSp>
      <p:cxnSp>
        <p:nvCxnSpPr>
          <p:cNvPr id="28" name="AutoShape 6">
            <a:extLst>
              <a:ext uri="{FF2B5EF4-FFF2-40B4-BE49-F238E27FC236}">
                <a16:creationId xmlns:a16="http://schemas.microsoft.com/office/drawing/2014/main" id="{E9CCF6DC-0DFE-FF4D-9EA5-6CB8B94FB0AE}"/>
              </a:ext>
            </a:extLst>
          </p:cNvPr>
          <p:cNvCxnSpPr>
            <a:cxnSpLocks noChangeShapeType="1"/>
            <a:stCxn id="29" idx="3"/>
            <a:endCxn id="23" idx="1"/>
          </p:cNvCxnSpPr>
          <p:nvPr/>
        </p:nvCxnSpPr>
        <p:spPr bwMode="auto">
          <a:xfrm>
            <a:off x="2812669" y="5314333"/>
            <a:ext cx="3458852" cy="116762"/>
          </a:xfrm>
          <a:prstGeom prst="straightConnector1">
            <a:avLst/>
          </a:prstGeom>
          <a:noFill/>
          <a:ln w="76200">
            <a:solidFill>
              <a:schemeClr val="tx1"/>
            </a:solidFill>
            <a:round/>
            <a:headEnd/>
            <a:tailEnd type="triangle" w="med" len="med"/>
          </a:ln>
        </p:spPr>
      </p:cxnSp>
      <p:sp>
        <p:nvSpPr>
          <p:cNvPr id="29" name="Rectangle 2">
            <a:extLst>
              <a:ext uri="{FF2B5EF4-FFF2-40B4-BE49-F238E27FC236}">
                <a16:creationId xmlns:a16="http://schemas.microsoft.com/office/drawing/2014/main" id="{4977F799-B97C-D542-BA49-F754FF0BC064}"/>
              </a:ext>
            </a:extLst>
          </p:cNvPr>
          <p:cNvSpPr>
            <a:spLocks noChangeArrowheads="1"/>
          </p:cNvSpPr>
          <p:nvPr/>
        </p:nvSpPr>
        <p:spPr bwMode="auto">
          <a:xfrm>
            <a:off x="1754816" y="5024805"/>
            <a:ext cx="1057853" cy="579056"/>
          </a:xfrm>
          <a:prstGeom prst="rect">
            <a:avLst/>
          </a:prstGeom>
          <a:noFill/>
          <a:ln w="38100">
            <a:solidFill>
              <a:schemeClr val="tx1"/>
            </a:solidFill>
            <a:miter lim="800000"/>
            <a:headEnd/>
            <a:tailEnd/>
          </a:ln>
        </p:spPr>
        <p:txBody>
          <a:bodyPr wrap="square" lIns="85777" tIns="42888" rIns="85777" bIns="42888" anchor="ctr">
            <a:spAutoFit/>
          </a:bodyPr>
          <a:lstStyle/>
          <a:p>
            <a:pPr algn="ctr" defTabSz="896385" eaLnBrk="0" hangingPunct="0">
              <a:spcBef>
                <a:spcPct val="20000"/>
              </a:spcBef>
            </a:pPr>
            <a:r>
              <a:rPr lang="en-US" sz="3200" b="1" i="1" dirty="0"/>
              <a:t>x</a:t>
            </a:r>
            <a:r>
              <a:rPr lang="en-US" sz="3200" b="1" i="1" baseline="-25000" dirty="0"/>
              <a:t>1</a:t>
            </a:r>
            <a:r>
              <a:rPr lang="en-US" sz="3200" b="1" i="1" dirty="0"/>
              <a:t>*x</a:t>
            </a:r>
            <a:r>
              <a:rPr lang="en-US" sz="3200" b="1" i="1" baseline="-25000" dirty="0"/>
              <a:t>2</a:t>
            </a:r>
            <a:endParaRPr lang="en-US" sz="3200" b="1" dirty="0"/>
          </a:p>
        </p:txBody>
      </p:sp>
      <p:sp>
        <p:nvSpPr>
          <p:cNvPr id="33" name="TextBox 32">
            <a:extLst>
              <a:ext uri="{FF2B5EF4-FFF2-40B4-BE49-F238E27FC236}">
                <a16:creationId xmlns:a16="http://schemas.microsoft.com/office/drawing/2014/main" id="{24F73A75-C2AA-E847-AC4F-BEAA2F0728ED}"/>
              </a:ext>
            </a:extLst>
          </p:cNvPr>
          <p:cNvSpPr txBox="1"/>
          <p:nvPr/>
        </p:nvSpPr>
        <p:spPr>
          <a:xfrm>
            <a:off x="6333862" y="3787343"/>
            <a:ext cx="1184940" cy="923330"/>
          </a:xfrm>
          <a:prstGeom prst="rect">
            <a:avLst/>
          </a:prstGeom>
          <a:noFill/>
        </p:spPr>
        <p:txBody>
          <a:bodyPr wrap="none" rtlCol="0">
            <a:spAutoFit/>
          </a:bodyPr>
          <a:lstStyle/>
          <a:p>
            <a:r>
              <a:rPr lang="en-US" sz="5400" dirty="0">
                <a:latin typeface="Avenir" panose="02000503020000020003" pitchFamily="2" charset="0"/>
              </a:rPr>
              <a:t>OR</a:t>
            </a:r>
          </a:p>
        </p:txBody>
      </p:sp>
    </p:spTree>
    <p:extLst>
      <p:ext uri="{BB962C8B-B14F-4D97-AF65-F5344CB8AC3E}">
        <p14:creationId xmlns:p14="http://schemas.microsoft.com/office/powerpoint/2010/main" val="21593583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
          <p:cNvSpPr>
            <a:spLocks noChangeArrowheads="1"/>
          </p:cNvSpPr>
          <p:nvPr/>
        </p:nvSpPr>
        <p:spPr bwMode="auto">
          <a:xfrm>
            <a:off x="3981936" y="246435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a:t>x</a:t>
            </a:r>
            <a:r>
              <a:rPr lang="en-US" sz="3200" b="1" i="1" baseline="-25000"/>
              <a:t>1</a:t>
            </a:r>
            <a:endParaRPr lang="en-US" sz="3200" b="1"/>
          </a:p>
        </p:txBody>
      </p:sp>
      <p:sp>
        <p:nvSpPr>
          <p:cNvPr id="24" name="Rectangle 3"/>
          <p:cNvSpPr>
            <a:spLocks noChangeArrowheads="1"/>
          </p:cNvSpPr>
          <p:nvPr/>
        </p:nvSpPr>
        <p:spPr bwMode="auto">
          <a:xfrm>
            <a:off x="3980494" y="3988909"/>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2</a:t>
            </a:r>
            <a:endParaRPr lang="en-US" sz="3200" b="1" dirty="0"/>
          </a:p>
        </p:txBody>
      </p:sp>
      <p:sp>
        <p:nvSpPr>
          <p:cNvPr id="25" name="Rectangle 4"/>
          <p:cNvSpPr>
            <a:spLocks noChangeArrowheads="1"/>
          </p:cNvSpPr>
          <p:nvPr/>
        </p:nvSpPr>
        <p:spPr bwMode="auto">
          <a:xfrm>
            <a:off x="7476517" y="3229110"/>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cxnSp>
        <p:nvCxnSpPr>
          <p:cNvPr id="26" name="AutoShape 5"/>
          <p:cNvCxnSpPr>
            <a:cxnSpLocks noChangeShapeType="1"/>
            <a:stCxn id="23" idx="1"/>
            <a:endCxn id="24" idx="1"/>
          </p:cNvCxnSpPr>
          <p:nvPr/>
        </p:nvCxnSpPr>
        <p:spPr bwMode="auto">
          <a:xfrm rot="10800000" flipV="1">
            <a:off x="3980493" y="2761330"/>
            <a:ext cx="1442" cy="1524551"/>
          </a:xfrm>
          <a:prstGeom prst="curvedConnector3">
            <a:avLst>
              <a:gd name="adj1" fmla="val 68461026"/>
            </a:avLst>
          </a:prstGeom>
          <a:noFill/>
          <a:ln w="76200">
            <a:solidFill>
              <a:schemeClr val="accent4">
                <a:lumMod val="60000"/>
                <a:lumOff val="40000"/>
              </a:schemeClr>
            </a:solidFill>
            <a:round/>
            <a:headEnd type="triangle"/>
            <a:tailEnd type="triangle" w="med" len="med"/>
          </a:ln>
        </p:spPr>
      </p:cxnSp>
      <p:cxnSp>
        <p:nvCxnSpPr>
          <p:cNvPr id="27" name="AutoShape 6"/>
          <p:cNvCxnSpPr>
            <a:cxnSpLocks noChangeShapeType="1"/>
            <a:stCxn id="24" idx="3"/>
          </p:cNvCxnSpPr>
          <p:nvPr/>
        </p:nvCxnSpPr>
        <p:spPr bwMode="auto">
          <a:xfrm flipV="1">
            <a:off x="5039788" y="3691049"/>
            <a:ext cx="2438958" cy="594832"/>
          </a:xfrm>
          <a:prstGeom prst="straightConnector1">
            <a:avLst/>
          </a:prstGeom>
          <a:noFill/>
          <a:ln w="76200">
            <a:solidFill>
              <a:schemeClr val="tx1"/>
            </a:solidFill>
            <a:round/>
            <a:headEnd/>
            <a:tailEnd type="triangle" w="med" len="med"/>
          </a:ln>
        </p:spPr>
      </p:cxnSp>
      <p:cxnSp>
        <p:nvCxnSpPr>
          <p:cNvPr id="28" name="AutoShape 7"/>
          <p:cNvCxnSpPr>
            <a:cxnSpLocks noChangeShapeType="1"/>
            <a:stCxn id="23" idx="3"/>
          </p:cNvCxnSpPr>
          <p:nvPr/>
        </p:nvCxnSpPr>
        <p:spPr bwMode="auto">
          <a:xfrm>
            <a:off x="5039788" y="2761331"/>
            <a:ext cx="2436728" cy="646393"/>
          </a:xfrm>
          <a:prstGeom prst="straightConnector1">
            <a:avLst/>
          </a:prstGeom>
          <a:noFill/>
          <a:ln w="76200">
            <a:solidFill>
              <a:schemeClr val="tx1"/>
            </a:solidFill>
            <a:round/>
            <a:headEnd/>
            <a:tailEnd type="triangle" w="med" len="med"/>
          </a:ln>
        </p:spPr>
      </p:cxnSp>
      <p:sp>
        <p:nvSpPr>
          <p:cNvPr id="33" name="TextBox 32"/>
          <p:cNvSpPr txBox="1"/>
          <p:nvPr/>
        </p:nvSpPr>
        <p:spPr>
          <a:xfrm>
            <a:off x="838200" y="2464358"/>
            <a:ext cx="2613366" cy="830997"/>
          </a:xfrm>
          <a:prstGeom prst="rect">
            <a:avLst/>
          </a:prstGeom>
          <a:noFill/>
        </p:spPr>
        <p:txBody>
          <a:bodyPr wrap="square" rtlCol="0">
            <a:spAutoFit/>
          </a:bodyPr>
          <a:lstStyle/>
          <a:p>
            <a:r>
              <a:rPr lang="en-US" sz="2400" dirty="0">
                <a:solidFill>
                  <a:schemeClr val="accent4">
                    <a:lumMod val="60000"/>
                    <a:lumOff val="40000"/>
                  </a:schemeClr>
                </a:solidFill>
                <a:latin typeface="Avenir" panose="02000503020000020003" pitchFamily="2" charset="0"/>
              </a:rPr>
              <a:t>Unexplained correlation</a:t>
            </a:r>
          </a:p>
        </p:txBody>
      </p:sp>
      <p:sp>
        <p:nvSpPr>
          <p:cNvPr id="14" name="Oval 13">
            <a:extLst>
              <a:ext uri="{FF2B5EF4-FFF2-40B4-BE49-F238E27FC236}">
                <a16:creationId xmlns:a16="http://schemas.microsoft.com/office/drawing/2014/main" id="{1F618868-F535-1B42-9C1A-39E301053D30}"/>
              </a:ext>
            </a:extLst>
          </p:cNvPr>
          <p:cNvSpPr/>
          <p:nvPr/>
        </p:nvSpPr>
        <p:spPr>
          <a:xfrm>
            <a:off x="9807980" y="3988465"/>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e</a:t>
            </a:r>
            <a:r>
              <a:rPr lang="en-US" sz="3200" b="1" baseline="-25000" dirty="0">
                <a:solidFill>
                  <a:schemeClr val="tx1"/>
                </a:solidFill>
              </a:rPr>
              <a:t>1</a:t>
            </a:r>
          </a:p>
        </p:txBody>
      </p:sp>
      <p:cxnSp>
        <p:nvCxnSpPr>
          <p:cNvPr id="15" name="AutoShape 6">
            <a:extLst>
              <a:ext uri="{FF2B5EF4-FFF2-40B4-BE49-F238E27FC236}">
                <a16:creationId xmlns:a16="http://schemas.microsoft.com/office/drawing/2014/main" id="{60E972D0-31BE-7048-BEB1-F17941F67B8A}"/>
              </a:ext>
            </a:extLst>
          </p:cNvPr>
          <p:cNvCxnSpPr>
            <a:cxnSpLocks noChangeShapeType="1"/>
            <a:stCxn id="14" idx="2"/>
            <a:endCxn id="25" idx="3"/>
          </p:cNvCxnSpPr>
          <p:nvPr/>
        </p:nvCxnSpPr>
        <p:spPr bwMode="auto">
          <a:xfrm flipH="1" flipV="1">
            <a:off x="8534370" y="3526791"/>
            <a:ext cx="1273610" cy="923080"/>
          </a:xfrm>
          <a:prstGeom prst="straightConnector1">
            <a:avLst/>
          </a:prstGeom>
          <a:noFill/>
          <a:ln w="76200">
            <a:solidFill>
              <a:schemeClr val="tx1"/>
            </a:solidFill>
            <a:round/>
            <a:headEnd/>
            <a:tailEnd type="triangle" w="med" len="med"/>
          </a:ln>
        </p:spPr>
      </p:cxnSp>
      <p:sp>
        <p:nvSpPr>
          <p:cNvPr id="7" name="Title 6">
            <a:extLst>
              <a:ext uri="{FF2B5EF4-FFF2-40B4-BE49-F238E27FC236}">
                <a16:creationId xmlns:a16="http://schemas.microsoft.com/office/drawing/2014/main" id="{3F8308AD-65B8-DB4D-BCE0-67FF5EE4447A}"/>
              </a:ext>
            </a:extLst>
          </p:cNvPr>
          <p:cNvSpPr>
            <a:spLocks noGrp="1"/>
          </p:cNvSpPr>
          <p:nvPr>
            <p:ph type="title"/>
          </p:nvPr>
        </p:nvSpPr>
        <p:spPr/>
        <p:txBody>
          <a:bodyPr>
            <a:normAutofit fontScale="90000"/>
          </a:bodyPr>
          <a:lstStyle/>
          <a:p>
            <a:r>
              <a:rPr lang="en-US" dirty="0"/>
              <a:t>You Can Have an Uncertain of Unanalyzed Correlation Between Variables</a:t>
            </a:r>
          </a:p>
        </p:txBody>
      </p:sp>
    </p:spTree>
    <p:extLst>
      <p:ext uri="{BB962C8B-B14F-4D97-AF65-F5344CB8AC3E}">
        <p14:creationId xmlns:p14="http://schemas.microsoft.com/office/powerpoint/2010/main" val="4539442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2"/>
          <p:cNvSpPr>
            <a:spLocks noChangeArrowheads="1"/>
          </p:cNvSpPr>
          <p:nvPr/>
        </p:nvSpPr>
        <p:spPr bwMode="auto">
          <a:xfrm>
            <a:off x="3981936" y="246435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a:t>x</a:t>
            </a:r>
            <a:r>
              <a:rPr lang="en-US" sz="3200" b="1" i="1" baseline="-25000"/>
              <a:t>1</a:t>
            </a:r>
            <a:endParaRPr lang="en-US" sz="3200" b="1"/>
          </a:p>
        </p:txBody>
      </p:sp>
      <p:sp>
        <p:nvSpPr>
          <p:cNvPr id="40" name="Rectangle 3"/>
          <p:cNvSpPr>
            <a:spLocks noChangeArrowheads="1"/>
          </p:cNvSpPr>
          <p:nvPr/>
        </p:nvSpPr>
        <p:spPr bwMode="auto">
          <a:xfrm>
            <a:off x="3980494" y="3988909"/>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2</a:t>
            </a:r>
            <a:endParaRPr lang="en-US" sz="3200" b="1" dirty="0"/>
          </a:p>
        </p:txBody>
      </p:sp>
      <p:sp>
        <p:nvSpPr>
          <p:cNvPr id="41" name="Rectangle 4"/>
          <p:cNvSpPr>
            <a:spLocks noChangeArrowheads="1"/>
          </p:cNvSpPr>
          <p:nvPr/>
        </p:nvSpPr>
        <p:spPr bwMode="auto">
          <a:xfrm>
            <a:off x="7476517" y="3229110"/>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cxnSp>
        <p:nvCxnSpPr>
          <p:cNvPr id="42" name="AutoShape 5"/>
          <p:cNvCxnSpPr>
            <a:cxnSpLocks noChangeShapeType="1"/>
            <a:stCxn id="22" idx="2"/>
            <a:endCxn id="23" idx="2"/>
          </p:cNvCxnSpPr>
          <p:nvPr/>
        </p:nvCxnSpPr>
        <p:spPr bwMode="auto">
          <a:xfrm rot="10800000" flipV="1">
            <a:off x="2321615" y="2690869"/>
            <a:ext cx="150684" cy="1532044"/>
          </a:xfrm>
          <a:prstGeom prst="curvedConnector3">
            <a:avLst>
              <a:gd name="adj1" fmla="val 632743"/>
            </a:avLst>
          </a:prstGeom>
          <a:noFill/>
          <a:ln w="76200">
            <a:solidFill>
              <a:schemeClr val="accent4">
                <a:lumMod val="60000"/>
                <a:lumOff val="40000"/>
              </a:schemeClr>
            </a:solidFill>
            <a:round/>
            <a:headEnd type="triangle"/>
            <a:tailEnd type="triangle" w="med" len="med"/>
          </a:ln>
        </p:spPr>
      </p:cxnSp>
      <p:cxnSp>
        <p:nvCxnSpPr>
          <p:cNvPr id="43" name="AutoShape 6"/>
          <p:cNvCxnSpPr>
            <a:cxnSpLocks noChangeShapeType="1"/>
            <a:stCxn id="40" idx="3"/>
          </p:cNvCxnSpPr>
          <p:nvPr/>
        </p:nvCxnSpPr>
        <p:spPr bwMode="auto">
          <a:xfrm flipV="1">
            <a:off x="5039788" y="3691049"/>
            <a:ext cx="2438958" cy="594832"/>
          </a:xfrm>
          <a:prstGeom prst="straightConnector1">
            <a:avLst/>
          </a:prstGeom>
          <a:noFill/>
          <a:ln w="76200">
            <a:solidFill>
              <a:schemeClr val="tx1"/>
            </a:solidFill>
            <a:round/>
            <a:headEnd/>
            <a:tailEnd type="triangle" w="med" len="med"/>
          </a:ln>
        </p:spPr>
      </p:cxnSp>
      <p:cxnSp>
        <p:nvCxnSpPr>
          <p:cNvPr id="44" name="AutoShape 7"/>
          <p:cNvCxnSpPr>
            <a:cxnSpLocks noChangeShapeType="1"/>
            <a:stCxn id="39" idx="3"/>
          </p:cNvCxnSpPr>
          <p:nvPr/>
        </p:nvCxnSpPr>
        <p:spPr bwMode="auto">
          <a:xfrm>
            <a:off x="5039788" y="2761331"/>
            <a:ext cx="2436728" cy="646393"/>
          </a:xfrm>
          <a:prstGeom prst="straightConnector1">
            <a:avLst/>
          </a:prstGeom>
          <a:noFill/>
          <a:ln w="76200">
            <a:solidFill>
              <a:schemeClr val="tx1"/>
            </a:solidFill>
            <a:round/>
            <a:headEnd/>
            <a:tailEnd type="triangle" w="med" len="med"/>
          </a:ln>
        </p:spPr>
      </p:cxnSp>
      <p:sp>
        <p:nvSpPr>
          <p:cNvPr id="49" name="Text Box 9"/>
          <p:cNvSpPr txBox="1">
            <a:spLocks noChangeArrowheads="1"/>
          </p:cNvSpPr>
          <p:nvPr/>
        </p:nvSpPr>
        <p:spPr bwMode="auto">
          <a:xfrm>
            <a:off x="2602509" y="3980577"/>
            <a:ext cx="516272" cy="579056"/>
          </a:xfrm>
          <a:prstGeom prst="rect">
            <a:avLst/>
          </a:prstGeom>
          <a:noFill/>
          <a:ln w="9525">
            <a:noFill/>
            <a:miter lim="800000"/>
            <a:headEnd/>
            <a:tailEnd/>
          </a:ln>
        </p:spPr>
        <p:txBody>
          <a:bodyPr wrap="none" lIns="85777" tIns="42888" rIns="85777" bIns="42888">
            <a:spAutoFit/>
          </a:bodyPr>
          <a:lstStyle/>
          <a:p>
            <a:pPr defTabSz="896385" eaLnBrk="0" hangingPunct="0">
              <a:spcBef>
                <a:spcPct val="20000"/>
              </a:spcBef>
            </a:pPr>
            <a:r>
              <a:rPr lang="en-US" sz="3200" b="1" i="1" dirty="0">
                <a:solidFill>
                  <a:schemeClr val="accent4">
                    <a:lumMod val="60000"/>
                    <a:lumOff val="40000"/>
                  </a:schemeClr>
                </a:solidFill>
                <a:latin typeface="Symbol" charset="2"/>
                <a:cs typeface="Symbol" charset="2"/>
                <a:sym typeface="Symbol" pitchFamily="18" charset="2"/>
              </a:rPr>
              <a:t>d</a:t>
            </a:r>
            <a:r>
              <a:rPr lang="en-US" sz="3200" b="1" i="1" baseline="-25000" dirty="0">
                <a:solidFill>
                  <a:schemeClr val="accent4">
                    <a:lumMod val="60000"/>
                    <a:lumOff val="40000"/>
                  </a:schemeClr>
                </a:solidFill>
                <a:sym typeface="Symbol" pitchFamily="18" charset="2"/>
              </a:rPr>
              <a:t>2</a:t>
            </a:r>
            <a:endParaRPr lang="en-US" sz="3200" b="1" i="1" dirty="0">
              <a:solidFill>
                <a:schemeClr val="accent4">
                  <a:lumMod val="60000"/>
                  <a:lumOff val="40000"/>
                </a:schemeClr>
              </a:solidFill>
            </a:endParaRPr>
          </a:p>
        </p:txBody>
      </p:sp>
      <p:sp>
        <p:nvSpPr>
          <p:cNvPr id="50" name="Line 11"/>
          <p:cNvSpPr>
            <a:spLocks noChangeShapeType="1"/>
          </p:cNvSpPr>
          <p:nvPr/>
        </p:nvSpPr>
        <p:spPr bwMode="auto">
          <a:xfrm flipV="1">
            <a:off x="3218292" y="4285881"/>
            <a:ext cx="762199" cy="0"/>
          </a:xfrm>
          <a:prstGeom prst="line">
            <a:avLst/>
          </a:prstGeom>
          <a:noFill/>
          <a:ln w="76200">
            <a:solidFill>
              <a:schemeClr val="tx1"/>
            </a:solidFill>
            <a:round/>
            <a:headEnd/>
            <a:tailEnd type="triangle" w="med" len="med"/>
          </a:ln>
        </p:spPr>
        <p:txBody>
          <a:bodyPr wrap="square" lIns="79023" tIns="39511" rIns="79023" bIns="39511" anchor="ctr">
            <a:spAutoFit/>
          </a:bodyPr>
          <a:lstStyle/>
          <a:p>
            <a:endParaRPr lang="en-US"/>
          </a:p>
        </p:txBody>
      </p:sp>
      <p:sp>
        <p:nvSpPr>
          <p:cNvPr id="51" name="Text Box 9"/>
          <p:cNvSpPr txBox="1">
            <a:spLocks noChangeArrowheads="1"/>
          </p:cNvSpPr>
          <p:nvPr/>
        </p:nvSpPr>
        <p:spPr bwMode="auto">
          <a:xfrm>
            <a:off x="2602509" y="2392127"/>
            <a:ext cx="516272" cy="579056"/>
          </a:xfrm>
          <a:prstGeom prst="rect">
            <a:avLst/>
          </a:prstGeom>
          <a:noFill/>
          <a:ln w="9525">
            <a:noFill/>
            <a:miter lim="800000"/>
            <a:headEnd/>
            <a:tailEnd/>
          </a:ln>
        </p:spPr>
        <p:txBody>
          <a:bodyPr wrap="none" lIns="85777" tIns="42888" rIns="85777" bIns="42888">
            <a:spAutoFit/>
          </a:bodyPr>
          <a:lstStyle/>
          <a:p>
            <a:pPr defTabSz="896385" eaLnBrk="0" hangingPunct="0">
              <a:spcBef>
                <a:spcPct val="20000"/>
              </a:spcBef>
            </a:pPr>
            <a:r>
              <a:rPr lang="en-US" sz="3200" b="1" i="1" dirty="0">
                <a:solidFill>
                  <a:schemeClr val="accent4">
                    <a:lumMod val="60000"/>
                    <a:lumOff val="40000"/>
                  </a:schemeClr>
                </a:solidFill>
                <a:latin typeface="Symbol" charset="2"/>
                <a:cs typeface="Symbol" charset="2"/>
                <a:sym typeface="Symbol" pitchFamily="18" charset="2"/>
              </a:rPr>
              <a:t>d</a:t>
            </a:r>
            <a:r>
              <a:rPr lang="en-US" sz="3200" b="1" i="1" baseline="-25000" dirty="0">
                <a:solidFill>
                  <a:schemeClr val="accent4">
                    <a:lumMod val="60000"/>
                    <a:lumOff val="40000"/>
                  </a:schemeClr>
                </a:solidFill>
                <a:sym typeface="Symbol" pitchFamily="18" charset="2"/>
              </a:rPr>
              <a:t>1</a:t>
            </a:r>
            <a:endParaRPr lang="en-US" sz="3200" b="1" i="1" dirty="0">
              <a:solidFill>
                <a:schemeClr val="accent4">
                  <a:lumMod val="60000"/>
                  <a:lumOff val="40000"/>
                </a:schemeClr>
              </a:solidFill>
            </a:endParaRPr>
          </a:p>
        </p:txBody>
      </p:sp>
      <p:sp>
        <p:nvSpPr>
          <p:cNvPr id="52" name="Line 11"/>
          <p:cNvSpPr>
            <a:spLocks noChangeShapeType="1"/>
          </p:cNvSpPr>
          <p:nvPr/>
        </p:nvSpPr>
        <p:spPr bwMode="auto">
          <a:xfrm flipV="1">
            <a:off x="3218291" y="2761327"/>
            <a:ext cx="762200" cy="3"/>
          </a:xfrm>
          <a:prstGeom prst="line">
            <a:avLst/>
          </a:prstGeom>
          <a:noFill/>
          <a:ln w="76200">
            <a:solidFill>
              <a:schemeClr val="tx1"/>
            </a:solidFill>
            <a:round/>
            <a:headEnd/>
            <a:tailEnd type="triangle" w="med" len="med"/>
          </a:ln>
        </p:spPr>
        <p:txBody>
          <a:bodyPr wrap="square" lIns="79023" tIns="39511" rIns="79023" bIns="39511" anchor="ctr">
            <a:spAutoFit/>
          </a:bodyPr>
          <a:lstStyle/>
          <a:p>
            <a:endParaRPr lang="en-US"/>
          </a:p>
        </p:txBody>
      </p:sp>
      <p:sp>
        <p:nvSpPr>
          <p:cNvPr id="5" name="Title 4">
            <a:extLst>
              <a:ext uri="{FF2B5EF4-FFF2-40B4-BE49-F238E27FC236}">
                <a16:creationId xmlns:a16="http://schemas.microsoft.com/office/drawing/2014/main" id="{3A8DB54D-6995-2345-A45A-D1A291B1D4C2}"/>
              </a:ext>
            </a:extLst>
          </p:cNvPr>
          <p:cNvSpPr>
            <a:spLocks noGrp="1"/>
          </p:cNvSpPr>
          <p:nvPr>
            <p:ph type="title"/>
          </p:nvPr>
        </p:nvSpPr>
        <p:spPr/>
        <p:txBody>
          <a:bodyPr/>
          <a:lstStyle/>
          <a:p>
            <a:r>
              <a:rPr lang="en-US" dirty="0"/>
              <a:t>Really This Represents a Correlation Between Unexplained Variances</a:t>
            </a:r>
          </a:p>
        </p:txBody>
      </p:sp>
      <p:sp>
        <p:nvSpPr>
          <p:cNvPr id="20" name="Oval 19">
            <a:extLst>
              <a:ext uri="{FF2B5EF4-FFF2-40B4-BE49-F238E27FC236}">
                <a16:creationId xmlns:a16="http://schemas.microsoft.com/office/drawing/2014/main" id="{421D9E3B-B98B-3A41-8437-EA2F092F2BC1}"/>
              </a:ext>
            </a:extLst>
          </p:cNvPr>
          <p:cNvSpPr/>
          <p:nvPr/>
        </p:nvSpPr>
        <p:spPr>
          <a:xfrm>
            <a:off x="9807980" y="3988465"/>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e</a:t>
            </a:r>
            <a:r>
              <a:rPr lang="en-US" sz="3200" b="1" baseline="-25000" dirty="0">
                <a:solidFill>
                  <a:schemeClr val="tx1"/>
                </a:solidFill>
              </a:rPr>
              <a:t>1</a:t>
            </a:r>
          </a:p>
        </p:txBody>
      </p:sp>
      <p:cxnSp>
        <p:nvCxnSpPr>
          <p:cNvPr id="21" name="AutoShape 6">
            <a:extLst>
              <a:ext uri="{FF2B5EF4-FFF2-40B4-BE49-F238E27FC236}">
                <a16:creationId xmlns:a16="http://schemas.microsoft.com/office/drawing/2014/main" id="{0DFC4DE6-C163-5B4B-B9BB-64EF4A6A673E}"/>
              </a:ext>
            </a:extLst>
          </p:cNvPr>
          <p:cNvCxnSpPr>
            <a:cxnSpLocks noChangeShapeType="1"/>
            <a:stCxn id="20" idx="2"/>
          </p:cNvCxnSpPr>
          <p:nvPr/>
        </p:nvCxnSpPr>
        <p:spPr bwMode="auto">
          <a:xfrm flipH="1" flipV="1">
            <a:off x="8534370" y="3526791"/>
            <a:ext cx="1273610" cy="923080"/>
          </a:xfrm>
          <a:prstGeom prst="straightConnector1">
            <a:avLst/>
          </a:prstGeom>
          <a:noFill/>
          <a:ln w="76200">
            <a:solidFill>
              <a:schemeClr val="tx1"/>
            </a:solidFill>
            <a:round/>
            <a:headEnd/>
            <a:tailEnd type="triangle" w="med" len="med"/>
          </a:ln>
        </p:spPr>
      </p:cxnSp>
      <p:sp>
        <p:nvSpPr>
          <p:cNvPr id="22" name="Oval 21">
            <a:extLst>
              <a:ext uri="{FF2B5EF4-FFF2-40B4-BE49-F238E27FC236}">
                <a16:creationId xmlns:a16="http://schemas.microsoft.com/office/drawing/2014/main" id="{2F7ED480-3250-9C4D-95C0-123A8E001F13}"/>
              </a:ext>
            </a:extLst>
          </p:cNvPr>
          <p:cNvSpPr/>
          <p:nvPr/>
        </p:nvSpPr>
        <p:spPr>
          <a:xfrm>
            <a:off x="2472299" y="2229463"/>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d</a:t>
            </a:r>
            <a:r>
              <a:rPr lang="en-US" sz="3200" b="1" baseline="-25000" dirty="0">
                <a:solidFill>
                  <a:schemeClr val="tx1"/>
                </a:solidFill>
              </a:rPr>
              <a:t>1</a:t>
            </a:r>
          </a:p>
        </p:txBody>
      </p:sp>
      <p:sp>
        <p:nvSpPr>
          <p:cNvPr id="23" name="Oval 22">
            <a:extLst>
              <a:ext uri="{FF2B5EF4-FFF2-40B4-BE49-F238E27FC236}">
                <a16:creationId xmlns:a16="http://schemas.microsoft.com/office/drawing/2014/main" id="{D5B3A17E-0B0F-8945-A972-3D084B3F59C1}"/>
              </a:ext>
            </a:extLst>
          </p:cNvPr>
          <p:cNvSpPr/>
          <p:nvPr/>
        </p:nvSpPr>
        <p:spPr>
          <a:xfrm>
            <a:off x="2321615" y="3761507"/>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d</a:t>
            </a:r>
            <a:r>
              <a:rPr lang="en-US" sz="3200" b="1" baseline="-25000" dirty="0">
                <a:solidFill>
                  <a:schemeClr val="tx1"/>
                </a:solidFill>
              </a:rPr>
              <a:t>1</a:t>
            </a:r>
          </a:p>
        </p:txBody>
      </p:sp>
    </p:spTree>
    <p:extLst>
      <p:ext uri="{BB962C8B-B14F-4D97-AF65-F5344CB8AC3E}">
        <p14:creationId xmlns:p14="http://schemas.microsoft.com/office/powerpoint/2010/main" val="10591190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2"/>
          <p:cNvSpPr>
            <a:spLocks noChangeArrowheads="1"/>
          </p:cNvSpPr>
          <p:nvPr/>
        </p:nvSpPr>
        <p:spPr bwMode="auto">
          <a:xfrm>
            <a:off x="3981936" y="246435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a:t>x</a:t>
            </a:r>
            <a:r>
              <a:rPr lang="en-US" sz="3200" b="1" i="1" baseline="-25000"/>
              <a:t>1</a:t>
            </a:r>
            <a:endParaRPr lang="en-US" sz="3200" b="1"/>
          </a:p>
        </p:txBody>
      </p:sp>
      <p:sp>
        <p:nvSpPr>
          <p:cNvPr id="40" name="Rectangle 3"/>
          <p:cNvSpPr>
            <a:spLocks noChangeArrowheads="1"/>
          </p:cNvSpPr>
          <p:nvPr/>
        </p:nvSpPr>
        <p:spPr bwMode="auto">
          <a:xfrm>
            <a:off x="3980494" y="3988909"/>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2</a:t>
            </a:r>
            <a:endParaRPr lang="en-US" sz="3200" b="1" dirty="0"/>
          </a:p>
        </p:txBody>
      </p:sp>
      <p:sp>
        <p:nvSpPr>
          <p:cNvPr id="41" name="Rectangle 4"/>
          <p:cNvSpPr>
            <a:spLocks noChangeArrowheads="1"/>
          </p:cNvSpPr>
          <p:nvPr/>
        </p:nvSpPr>
        <p:spPr bwMode="auto">
          <a:xfrm>
            <a:off x="7476517" y="3229110"/>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cxnSp>
        <p:nvCxnSpPr>
          <p:cNvPr id="43" name="AutoShape 6"/>
          <p:cNvCxnSpPr>
            <a:cxnSpLocks noChangeShapeType="1"/>
            <a:stCxn id="40" idx="3"/>
          </p:cNvCxnSpPr>
          <p:nvPr/>
        </p:nvCxnSpPr>
        <p:spPr bwMode="auto">
          <a:xfrm flipV="1">
            <a:off x="5039788" y="3691049"/>
            <a:ext cx="2438958" cy="594832"/>
          </a:xfrm>
          <a:prstGeom prst="straightConnector1">
            <a:avLst/>
          </a:prstGeom>
          <a:noFill/>
          <a:ln w="76200">
            <a:solidFill>
              <a:schemeClr val="tx1"/>
            </a:solidFill>
            <a:round/>
            <a:headEnd/>
            <a:tailEnd type="triangle" w="med" len="med"/>
          </a:ln>
        </p:spPr>
      </p:cxnSp>
      <p:cxnSp>
        <p:nvCxnSpPr>
          <p:cNvPr id="44" name="AutoShape 7"/>
          <p:cNvCxnSpPr>
            <a:cxnSpLocks noChangeShapeType="1"/>
            <a:stCxn id="39" idx="3"/>
          </p:cNvCxnSpPr>
          <p:nvPr/>
        </p:nvCxnSpPr>
        <p:spPr bwMode="auto">
          <a:xfrm>
            <a:off x="5039788" y="2761331"/>
            <a:ext cx="2436728" cy="646393"/>
          </a:xfrm>
          <a:prstGeom prst="straightConnector1">
            <a:avLst/>
          </a:prstGeom>
          <a:noFill/>
          <a:ln w="76200">
            <a:solidFill>
              <a:schemeClr val="tx1"/>
            </a:solidFill>
            <a:round/>
            <a:headEnd/>
            <a:tailEnd type="triangle" w="med" len="med"/>
          </a:ln>
        </p:spPr>
      </p:cxnSp>
      <p:sp>
        <p:nvSpPr>
          <p:cNvPr id="49" name="Text Box 9"/>
          <p:cNvSpPr txBox="1">
            <a:spLocks noChangeArrowheads="1"/>
          </p:cNvSpPr>
          <p:nvPr/>
        </p:nvSpPr>
        <p:spPr bwMode="auto">
          <a:xfrm>
            <a:off x="2602509" y="3980577"/>
            <a:ext cx="516272" cy="579056"/>
          </a:xfrm>
          <a:prstGeom prst="rect">
            <a:avLst/>
          </a:prstGeom>
          <a:noFill/>
          <a:ln w="9525">
            <a:noFill/>
            <a:miter lim="800000"/>
            <a:headEnd/>
            <a:tailEnd/>
          </a:ln>
        </p:spPr>
        <p:txBody>
          <a:bodyPr wrap="none" lIns="85777" tIns="42888" rIns="85777" bIns="42888">
            <a:spAutoFit/>
          </a:bodyPr>
          <a:lstStyle/>
          <a:p>
            <a:pPr defTabSz="896385" eaLnBrk="0" hangingPunct="0">
              <a:spcBef>
                <a:spcPct val="20000"/>
              </a:spcBef>
            </a:pPr>
            <a:r>
              <a:rPr lang="en-US" sz="3200" b="1" i="1" dirty="0">
                <a:solidFill>
                  <a:schemeClr val="accent4">
                    <a:lumMod val="60000"/>
                    <a:lumOff val="40000"/>
                  </a:schemeClr>
                </a:solidFill>
                <a:latin typeface="Symbol" charset="2"/>
                <a:cs typeface="Symbol" charset="2"/>
                <a:sym typeface="Symbol" pitchFamily="18" charset="2"/>
              </a:rPr>
              <a:t>d</a:t>
            </a:r>
            <a:r>
              <a:rPr lang="en-US" sz="3200" b="1" i="1" baseline="-25000" dirty="0">
                <a:solidFill>
                  <a:schemeClr val="accent4">
                    <a:lumMod val="60000"/>
                    <a:lumOff val="40000"/>
                  </a:schemeClr>
                </a:solidFill>
                <a:sym typeface="Symbol" pitchFamily="18" charset="2"/>
              </a:rPr>
              <a:t>2</a:t>
            </a:r>
            <a:endParaRPr lang="en-US" sz="3200" b="1" i="1" dirty="0">
              <a:solidFill>
                <a:schemeClr val="accent4">
                  <a:lumMod val="60000"/>
                  <a:lumOff val="40000"/>
                </a:schemeClr>
              </a:solidFill>
            </a:endParaRPr>
          </a:p>
        </p:txBody>
      </p:sp>
      <p:sp>
        <p:nvSpPr>
          <p:cNvPr id="50" name="Line 11"/>
          <p:cNvSpPr>
            <a:spLocks noChangeShapeType="1"/>
          </p:cNvSpPr>
          <p:nvPr/>
        </p:nvSpPr>
        <p:spPr bwMode="auto">
          <a:xfrm flipV="1">
            <a:off x="3218292" y="4285881"/>
            <a:ext cx="762199" cy="0"/>
          </a:xfrm>
          <a:prstGeom prst="line">
            <a:avLst/>
          </a:prstGeom>
          <a:noFill/>
          <a:ln w="76200">
            <a:solidFill>
              <a:schemeClr val="tx1"/>
            </a:solidFill>
            <a:round/>
            <a:headEnd/>
            <a:tailEnd type="triangle" w="med" len="med"/>
          </a:ln>
        </p:spPr>
        <p:txBody>
          <a:bodyPr wrap="square" lIns="79023" tIns="39511" rIns="79023" bIns="39511" anchor="ctr">
            <a:spAutoFit/>
          </a:bodyPr>
          <a:lstStyle/>
          <a:p>
            <a:endParaRPr lang="en-US"/>
          </a:p>
        </p:txBody>
      </p:sp>
      <p:sp>
        <p:nvSpPr>
          <p:cNvPr id="51" name="Text Box 9"/>
          <p:cNvSpPr txBox="1">
            <a:spLocks noChangeArrowheads="1"/>
          </p:cNvSpPr>
          <p:nvPr/>
        </p:nvSpPr>
        <p:spPr bwMode="auto">
          <a:xfrm>
            <a:off x="2602509" y="2392127"/>
            <a:ext cx="516272" cy="579056"/>
          </a:xfrm>
          <a:prstGeom prst="rect">
            <a:avLst/>
          </a:prstGeom>
          <a:noFill/>
          <a:ln w="9525">
            <a:noFill/>
            <a:miter lim="800000"/>
            <a:headEnd/>
            <a:tailEnd/>
          </a:ln>
        </p:spPr>
        <p:txBody>
          <a:bodyPr wrap="none" lIns="85777" tIns="42888" rIns="85777" bIns="42888">
            <a:spAutoFit/>
          </a:bodyPr>
          <a:lstStyle/>
          <a:p>
            <a:pPr defTabSz="896385" eaLnBrk="0" hangingPunct="0">
              <a:spcBef>
                <a:spcPct val="20000"/>
              </a:spcBef>
            </a:pPr>
            <a:r>
              <a:rPr lang="en-US" sz="3200" b="1" i="1" dirty="0">
                <a:solidFill>
                  <a:schemeClr val="accent4">
                    <a:lumMod val="60000"/>
                    <a:lumOff val="40000"/>
                  </a:schemeClr>
                </a:solidFill>
                <a:latin typeface="Symbol" charset="2"/>
                <a:cs typeface="Symbol" charset="2"/>
                <a:sym typeface="Symbol" pitchFamily="18" charset="2"/>
              </a:rPr>
              <a:t>d</a:t>
            </a:r>
            <a:r>
              <a:rPr lang="en-US" sz="3200" b="1" i="1" baseline="-25000" dirty="0">
                <a:solidFill>
                  <a:schemeClr val="accent4">
                    <a:lumMod val="60000"/>
                    <a:lumOff val="40000"/>
                  </a:schemeClr>
                </a:solidFill>
                <a:sym typeface="Symbol" pitchFamily="18" charset="2"/>
              </a:rPr>
              <a:t>1</a:t>
            </a:r>
            <a:endParaRPr lang="en-US" sz="3200" b="1" i="1" dirty="0">
              <a:solidFill>
                <a:schemeClr val="accent4">
                  <a:lumMod val="60000"/>
                  <a:lumOff val="40000"/>
                </a:schemeClr>
              </a:solidFill>
            </a:endParaRPr>
          </a:p>
        </p:txBody>
      </p:sp>
      <p:sp>
        <p:nvSpPr>
          <p:cNvPr id="52" name="Line 11"/>
          <p:cNvSpPr>
            <a:spLocks noChangeShapeType="1"/>
          </p:cNvSpPr>
          <p:nvPr/>
        </p:nvSpPr>
        <p:spPr bwMode="auto">
          <a:xfrm flipV="1">
            <a:off x="3218291" y="2761327"/>
            <a:ext cx="762200" cy="3"/>
          </a:xfrm>
          <a:prstGeom prst="line">
            <a:avLst/>
          </a:prstGeom>
          <a:noFill/>
          <a:ln w="76200">
            <a:solidFill>
              <a:schemeClr val="tx1"/>
            </a:solidFill>
            <a:round/>
            <a:headEnd/>
            <a:tailEnd type="triangle" w="med" len="med"/>
          </a:ln>
        </p:spPr>
        <p:txBody>
          <a:bodyPr wrap="square" lIns="79023" tIns="39511" rIns="79023" bIns="39511" anchor="ctr">
            <a:spAutoFit/>
          </a:bodyPr>
          <a:lstStyle/>
          <a:p>
            <a:endParaRPr lang="en-US"/>
          </a:p>
        </p:txBody>
      </p:sp>
      <p:sp>
        <p:nvSpPr>
          <p:cNvPr id="5" name="Title 4">
            <a:extLst>
              <a:ext uri="{FF2B5EF4-FFF2-40B4-BE49-F238E27FC236}">
                <a16:creationId xmlns:a16="http://schemas.microsoft.com/office/drawing/2014/main" id="{3A8DB54D-6995-2345-A45A-D1A291B1D4C2}"/>
              </a:ext>
            </a:extLst>
          </p:cNvPr>
          <p:cNvSpPr>
            <a:spLocks noGrp="1"/>
          </p:cNvSpPr>
          <p:nvPr>
            <p:ph type="title"/>
          </p:nvPr>
        </p:nvSpPr>
        <p:spPr/>
        <p:txBody>
          <a:bodyPr/>
          <a:lstStyle/>
          <a:p>
            <a:r>
              <a:rPr lang="en-US" dirty="0"/>
              <a:t>Could be Due to a Shared Driver</a:t>
            </a:r>
          </a:p>
        </p:txBody>
      </p:sp>
      <p:sp>
        <p:nvSpPr>
          <p:cNvPr id="20" name="Oval 19">
            <a:extLst>
              <a:ext uri="{FF2B5EF4-FFF2-40B4-BE49-F238E27FC236}">
                <a16:creationId xmlns:a16="http://schemas.microsoft.com/office/drawing/2014/main" id="{421D9E3B-B98B-3A41-8437-EA2F092F2BC1}"/>
              </a:ext>
            </a:extLst>
          </p:cNvPr>
          <p:cNvSpPr/>
          <p:nvPr/>
        </p:nvSpPr>
        <p:spPr>
          <a:xfrm>
            <a:off x="9807980" y="3988465"/>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e</a:t>
            </a:r>
            <a:r>
              <a:rPr lang="en-US" sz="3200" b="1" baseline="-25000" dirty="0">
                <a:solidFill>
                  <a:schemeClr val="tx1"/>
                </a:solidFill>
              </a:rPr>
              <a:t>1</a:t>
            </a:r>
          </a:p>
        </p:txBody>
      </p:sp>
      <p:cxnSp>
        <p:nvCxnSpPr>
          <p:cNvPr id="21" name="AutoShape 6">
            <a:extLst>
              <a:ext uri="{FF2B5EF4-FFF2-40B4-BE49-F238E27FC236}">
                <a16:creationId xmlns:a16="http://schemas.microsoft.com/office/drawing/2014/main" id="{0DFC4DE6-C163-5B4B-B9BB-64EF4A6A673E}"/>
              </a:ext>
            </a:extLst>
          </p:cNvPr>
          <p:cNvCxnSpPr>
            <a:cxnSpLocks noChangeShapeType="1"/>
            <a:stCxn id="20" idx="2"/>
          </p:cNvCxnSpPr>
          <p:nvPr/>
        </p:nvCxnSpPr>
        <p:spPr bwMode="auto">
          <a:xfrm flipH="1" flipV="1">
            <a:off x="8534370" y="3526791"/>
            <a:ext cx="1273610" cy="923080"/>
          </a:xfrm>
          <a:prstGeom prst="straightConnector1">
            <a:avLst/>
          </a:prstGeom>
          <a:noFill/>
          <a:ln w="76200">
            <a:solidFill>
              <a:schemeClr val="tx1"/>
            </a:solidFill>
            <a:round/>
            <a:headEnd/>
            <a:tailEnd type="triangle" w="med" len="med"/>
          </a:ln>
        </p:spPr>
      </p:cxnSp>
      <p:sp>
        <p:nvSpPr>
          <p:cNvPr id="22" name="Oval 21">
            <a:extLst>
              <a:ext uri="{FF2B5EF4-FFF2-40B4-BE49-F238E27FC236}">
                <a16:creationId xmlns:a16="http://schemas.microsoft.com/office/drawing/2014/main" id="{2F7ED480-3250-9C4D-95C0-123A8E001F13}"/>
              </a:ext>
            </a:extLst>
          </p:cNvPr>
          <p:cNvSpPr/>
          <p:nvPr/>
        </p:nvSpPr>
        <p:spPr>
          <a:xfrm>
            <a:off x="2472299" y="2229463"/>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
            </a:r>
            <a:r>
              <a:rPr lang="en-US" sz="3200" baseline="-25000" dirty="0">
                <a:solidFill>
                  <a:schemeClr val="tx1"/>
                </a:solidFill>
              </a:rPr>
              <a:t>1</a:t>
            </a:r>
          </a:p>
        </p:txBody>
      </p:sp>
      <p:sp>
        <p:nvSpPr>
          <p:cNvPr id="23" name="Oval 22">
            <a:extLst>
              <a:ext uri="{FF2B5EF4-FFF2-40B4-BE49-F238E27FC236}">
                <a16:creationId xmlns:a16="http://schemas.microsoft.com/office/drawing/2014/main" id="{D5B3A17E-0B0F-8945-A972-3D084B3F59C1}"/>
              </a:ext>
            </a:extLst>
          </p:cNvPr>
          <p:cNvSpPr/>
          <p:nvPr/>
        </p:nvSpPr>
        <p:spPr>
          <a:xfrm>
            <a:off x="2321615" y="3761507"/>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
            </a:r>
            <a:r>
              <a:rPr lang="en-US" sz="3200" baseline="-25000" dirty="0">
                <a:solidFill>
                  <a:schemeClr val="tx1"/>
                </a:solidFill>
              </a:rPr>
              <a:t>1</a:t>
            </a:r>
          </a:p>
        </p:txBody>
      </p:sp>
      <p:sp>
        <p:nvSpPr>
          <p:cNvPr id="17" name="Oval 16">
            <a:extLst>
              <a:ext uri="{FF2B5EF4-FFF2-40B4-BE49-F238E27FC236}">
                <a16:creationId xmlns:a16="http://schemas.microsoft.com/office/drawing/2014/main" id="{EAB602BA-4E28-274F-B295-75944B6B1908}"/>
              </a:ext>
            </a:extLst>
          </p:cNvPr>
          <p:cNvSpPr/>
          <p:nvPr/>
        </p:nvSpPr>
        <p:spPr>
          <a:xfrm>
            <a:off x="326360" y="3058303"/>
            <a:ext cx="1078059" cy="922811"/>
          </a:xfrm>
          <a:prstGeom prst="ellipse">
            <a:avLst/>
          </a:prstGeom>
          <a:solidFill>
            <a:schemeClr val="bg1"/>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C000"/>
                </a:solidFill>
              </a:rPr>
              <a:t>d</a:t>
            </a:r>
            <a:r>
              <a:rPr lang="en-US" sz="3200" baseline="-25000" dirty="0">
                <a:solidFill>
                  <a:srgbClr val="FFC000"/>
                </a:solidFill>
              </a:rPr>
              <a:t>3</a:t>
            </a:r>
          </a:p>
        </p:txBody>
      </p:sp>
      <p:cxnSp>
        <p:nvCxnSpPr>
          <p:cNvPr id="19" name="AutoShape 6">
            <a:extLst>
              <a:ext uri="{FF2B5EF4-FFF2-40B4-BE49-F238E27FC236}">
                <a16:creationId xmlns:a16="http://schemas.microsoft.com/office/drawing/2014/main" id="{5B88092E-6273-6B4C-81DE-2FF3CF3F999F}"/>
              </a:ext>
            </a:extLst>
          </p:cNvPr>
          <p:cNvCxnSpPr>
            <a:cxnSpLocks noChangeShapeType="1"/>
            <a:stCxn id="17" idx="6"/>
            <a:endCxn id="22" idx="2"/>
          </p:cNvCxnSpPr>
          <p:nvPr/>
        </p:nvCxnSpPr>
        <p:spPr bwMode="auto">
          <a:xfrm flipV="1">
            <a:off x="1404419" y="2690869"/>
            <a:ext cx="1067880" cy="828840"/>
          </a:xfrm>
          <a:prstGeom prst="straightConnector1">
            <a:avLst/>
          </a:prstGeom>
          <a:noFill/>
          <a:ln w="76200">
            <a:solidFill>
              <a:srgbClr val="FFC000"/>
            </a:solidFill>
            <a:round/>
            <a:headEnd/>
            <a:tailEnd type="triangle" w="med" len="med"/>
          </a:ln>
        </p:spPr>
      </p:cxnSp>
      <p:cxnSp>
        <p:nvCxnSpPr>
          <p:cNvPr id="24" name="AutoShape 6">
            <a:extLst>
              <a:ext uri="{FF2B5EF4-FFF2-40B4-BE49-F238E27FC236}">
                <a16:creationId xmlns:a16="http://schemas.microsoft.com/office/drawing/2014/main" id="{B76E882D-E782-6A4B-8BCA-38F843998B2C}"/>
              </a:ext>
            </a:extLst>
          </p:cNvPr>
          <p:cNvCxnSpPr>
            <a:cxnSpLocks noChangeShapeType="1"/>
            <a:stCxn id="17" idx="6"/>
            <a:endCxn id="23" idx="2"/>
          </p:cNvCxnSpPr>
          <p:nvPr/>
        </p:nvCxnSpPr>
        <p:spPr bwMode="auto">
          <a:xfrm>
            <a:off x="1404419" y="3519709"/>
            <a:ext cx="917196" cy="703204"/>
          </a:xfrm>
          <a:prstGeom prst="straightConnector1">
            <a:avLst/>
          </a:prstGeom>
          <a:noFill/>
          <a:ln w="76200">
            <a:solidFill>
              <a:srgbClr val="FFC000"/>
            </a:solidFill>
            <a:round/>
            <a:headEnd/>
            <a:tailEnd type="triangle" w="med" len="med"/>
          </a:ln>
        </p:spPr>
      </p:cxnSp>
    </p:spTree>
    <p:extLst>
      <p:ext uri="{BB962C8B-B14F-4D97-AF65-F5344CB8AC3E}">
        <p14:creationId xmlns:p14="http://schemas.microsoft.com/office/powerpoint/2010/main" val="1250767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2"/>
          <p:cNvSpPr>
            <a:spLocks noChangeArrowheads="1"/>
          </p:cNvSpPr>
          <p:nvPr/>
        </p:nvSpPr>
        <p:spPr bwMode="auto">
          <a:xfrm>
            <a:off x="3981936" y="246435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a:t>x</a:t>
            </a:r>
            <a:r>
              <a:rPr lang="en-US" sz="3200" b="1" i="1" baseline="-25000"/>
              <a:t>1</a:t>
            </a:r>
            <a:endParaRPr lang="en-US" sz="3200" b="1"/>
          </a:p>
        </p:txBody>
      </p:sp>
      <p:sp>
        <p:nvSpPr>
          <p:cNvPr id="40" name="Rectangle 3"/>
          <p:cNvSpPr>
            <a:spLocks noChangeArrowheads="1"/>
          </p:cNvSpPr>
          <p:nvPr/>
        </p:nvSpPr>
        <p:spPr bwMode="auto">
          <a:xfrm>
            <a:off x="3980494" y="3988909"/>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2</a:t>
            </a:r>
            <a:endParaRPr lang="en-US" sz="3200" b="1" dirty="0"/>
          </a:p>
        </p:txBody>
      </p:sp>
      <p:sp>
        <p:nvSpPr>
          <p:cNvPr id="41" name="Rectangle 4"/>
          <p:cNvSpPr>
            <a:spLocks noChangeArrowheads="1"/>
          </p:cNvSpPr>
          <p:nvPr/>
        </p:nvSpPr>
        <p:spPr bwMode="auto">
          <a:xfrm>
            <a:off x="7476517" y="3229110"/>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cxnSp>
        <p:nvCxnSpPr>
          <p:cNvPr id="43" name="AutoShape 6"/>
          <p:cNvCxnSpPr>
            <a:cxnSpLocks noChangeShapeType="1"/>
            <a:stCxn id="40" idx="3"/>
          </p:cNvCxnSpPr>
          <p:nvPr/>
        </p:nvCxnSpPr>
        <p:spPr bwMode="auto">
          <a:xfrm flipV="1">
            <a:off x="5039788" y="3691049"/>
            <a:ext cx="2438958" cy="594832"/>
          </a:xfrm>
          <a:prstGeom prst="straightConnector1">
            <a:avLst/>
          </a:prstGeom>
          <a:noFill/>
          <a:ln w="76200">
            <a:solidFill>
              <a:schemeClr val="tx1"/>
            </a:solidFill>
            <a:round/>
            <a:headEnd/>
            <a:tailEnd type="triangle" w="med" len="med"/>
          </a:ln>
        </p:spPr>
      </p:cxnSp>
      <p:cxnSp>
        <p:nvCxnSpPr>
          <p:cNvPr id="44" name="AutoShape 7"/>
          <p:cNvCxnSpPr>
            <a:cxnSpLocks noChangeShapeType="1"/>
            <a:stCxn id="39" idx="3"/>
          </p:cNvCxnSpPr>
          <p:nvPr/>
        </p:nvCxnSpPr>
        <p:spPr bwMode="auto">
          <a:xfrm>
            <a:off x="5039788" y="2761331"/>
            <a:ext cx="2436728" cy="646393"/>
          </a:xfrm>
          <a:prstGeom prst="straightConnector1">
            <a:avLst/>
          </a:prstGeom>
          <a:noFill/>
          <a:ln w="76200">
            <a:solidFill>
              <a:schemeClr val="tx1"/>
            </a:solidFill>
            <a:round/>
            <a:headEnd/>
            <a:tailEnd type="triangle" w="med" len="med"/>
          </a:ln>
        </p:spPr>
      </p:cxnSp>
      <p:sp>
        <p:nvSpPr>
          <p:cNvPr id="49" name="Text Box 9"/>
          <p:cNvSpPr txBox="1">
            <a:spLocks noChangeArrowheads="1"/>
          </p:cNvSpPr>
          <p:nvPr/>
        </p:nvSpPr>
        <p:spPr bwMode="auto">
          <a:xfrm>
            <a:off x="2602509" y="3980577"/>
            <a:ext cx="516272" cy="579056"/>
          </a:xfrm>
          <a:prstGeom prst="rect">
            <a:avLst/>
          </a:prstGeom>
          <a:noFill/>
          <a:ln w="9525">
            <a:noFill/>
            <a:miter lim="800000"/>
            <a:headEnd/>
            <a:tailEnd/>
          </a:ln>
        </p:spPr>
        <p:txBody>
          <a:bodyPr wrap="none" lIns="85777" tIns="42888" rIns="85777" bIns="42888">
            <a:spAutoFit/>
          </a:bodyPr>
          <a:lstStyle/>
          <a:p>
            <a:pPr defTabSz="896385" eaLnBrk="0" hangingPunct="0">
              <a:spcBef>
                <a:spcPct val="20000"/>
              </a:spcBef>
            </a:pPr>
            <a:r>
              <a:rPr lang="en-US" sz="3200" b="1" i="1" dirty="0">
                <a:solidFill>
                  <a:schemeClr val="accent4">
                    <a:lumMod val="60000"/>
                    <a:lumOff val="40000"/>
                  </a:schemeClr>
                </a:solidFill>
                <a:latin typeface="Symbol" charset="2"/>
                <a:cs typeface="Symbol" charset="2"/>
                <a:sym typeface="Symbol" pitchFamily="18" charset="2"/>
              </a:rPr>
              <a:t>d</a:t>
            </a:r>
            <a:r>
              <a:rPr lang="en-US" sz="3200" b="1" i="1" baseline="-25000" dirty="0">
                <a:solidFill>
                  <a:schemeClr val="accent4">
                    <a:lumMod val="60000"/>
                    <a:lumOff val="40000"/>
                  </a:schemeClr>
                </a:solidFill>
                <a:sym typeface="Symbol" pitchFamily="18" charset="2"/>
              </a:rPr>
              <a:t>2</a:t>
            </a:r>
            <a:endParaRPr lang="en-US" sz="3200" b="1" i="1" dirty="0">
              <a:solidFill>
                <a:schemeClr val="accent4">
                  <a:lumMod val="60000"/>
                  <a:lumOff val="40000"/>
                </a:schemeClr>
              </a:solidFill>
            </a:endParaRPr>
          </a:p>
        </p:txBody>
      </p:sp>
      <p:sp>
        <p:nvSpPr>
          <p:cNvPr id="50" name="Line 11"/>
          <p:cNvSpPr>
            <a:spLocks noChangeShapeType="1"/>
          </p:cNvSpPr>
          <p:nvPr/>
        </p:nvSpPr>
        <p:spPr bwMode="auto">
          <a:xfrm flipV="1">
            <a:off x="3218292" y="4285881"/>
            <a:ext cx="762199" cy="0"/>
          </a:xfrm>
          <a:prstGeom prst="line">
            <a:avLst/>
          </a:prstGeom>
          <a:noFill/>
          <a:ln w="76200">
            <a:solidFill>
              <a:schemeClr val="tx1"/>
            </a:solidFill>
            <a:round/>
            <a:headEnd/>
            <a:tailEnd type="triangle" w="med" len="med"/>
          </a:ln>
        </p:spPr>
        <p:txBody>
          <a:bodyPr wrap="square" lIns="79023" tIns="39511" rIns="79023" bIns="39511" anchor="ctr">
            <a:spAutoFit/>
          </a:bodyPr>
          <a:lstStyle/>
          <a:p>
            <a:endParaRPr lang="en-US"/>
          </a:p>
        </p:txBody>
      </p:sp>
      <p:sp>
        <p:nvSpPr>
          <p:cNvPr id="51" name="Text Box 9"/>
          <p:cNvSpPr txBox="1">
            <a:spLocks noChangeArrowheads="1"/>
          </p:cNvSpPr>
          <p:nvPr/>
        </p:nvSpPr>
        <p:spPr bwMode="auto">
          <a:xfrm>
            <a:off x="2602509" y="2392127"/>
            <a:ext cx="516272" cy="579056"/>
          </a:xfrm>
          <a:prstGeom prst="rect">
            <a:avLst/>
          </a:prstGeom>
          <a:noFill/>
          <a:ln w="9525">
            <a:noFill/>
            <a:miter lim="800000"/>
            <a:headEnd/>
            <a:tailEnd/>
          </a:ln>
        </p:spPr>
        <p:txBody>
          <a:bodyPr wrap="none" lIns="85777" tIns="42888" rIns="85777" bIns="42888">
            <a:spAutoFit/>
          </a:bodyPr>
          <a:lstStyle/>
          <a:p>
            <a:pPr defTabSz="896385" eaLnBrk="0" hangingPunct="0">
              <a:spcBef>
                <a:spcPct val="20000"/>
              </a:spcBef>
            </a:pPr>
            <a:r>
              <a:rPr lang="en-US" sz="3200" b="1" i="1" dirty="0">
                <a:solidFill>
                  <a:schemeClr val="accent4">
                    <a:lumMod val="60000"/>
                    <a:lumOff val="40000"/>
                  </a:schemeClr>
                </a:solidFill>
                <a:latin typeface="Symbol" charset="2"/>
                <a:cs typeface="Symbol" charset="2"/>
                <a:sym typeface="Symbol" pitchFamily="18" charset="2"/>
              </a:rPr>
              <a:t>d</a:t>
            </a:r>
            <a:r>
              <a:rPr lang="en-US" sz="3200" b="1" i="1" baseline="-25000" dirty="0">
                <a:solidFill>
                  <a:schemeClr val="accent4">
                    <a:lumMod val="60000"/>
                    <a:lumOff val="40000"/>
                  </a:schemeClr>
                </a:solidFill>
                <a:sym typeface="Symbol" pitchFamily="18" charset="2"/>
              </a:rPr>
              <a:t>1</a:t>
            </a:r>
            <a:endParaRPr lang="en-US" sz="3200" b="1" i="1" dirty="0">
              <a:solidFill>
                <a:schemeClr val="accent4">
                  <a:lumMod val="60000"/>
                  <a:lumOff val="40000"/>
                </a:schemeClr>
              </a:solidFill>
            </a:endParaRPr>
          </a:p>
        </p:txBody>
      </p:sp>
      <p:sp>
        <p:nvSpPr>
          <p:cNvPr id="52" name="Line 11"/>
          <p:cNvSpPr>
            <a:spLocks noChangeShapeType="1"/>
          </p:cNvSpPr>
          <p:nvPr/>
        </p:nvSpPr>
        <p:spPr bwMode="auto">
          <a:xfrm flipV="1">
            <a:off x="3218291" y="2761327"/>
            <a:ext cx="762200" cy="3"/>
          </a:xfrm>
          <a:prstGeom prst="line">
            <a:avLst/>
          </a:prstGeom>
          <a:noFill/>
          <a:ln w="76200">
            <a:solidFill>
              <a:schemeClr val="tx1"/>
            </a:solidFill>
            <a:round/>
            <a:headEnd/>
            <a:tailEnd type="triangle" w="med" len="med"/>
          </a:ln>
        </p:spPr>
        <p:txBody>
          <a:bodyPr wrap="square" lIns="79023" tIns="39511" rIns="79023" bIns="39511" anchor="ctr">
            <a:spAutoFit/>
          </a:bodyPr>
          <a:lstStyle/>
          <a:p>
            <a:endParaRPr lang="en-US"/>
          </a:p>
        </p:txBody>
      </p:sp>
      <p:sp>
        <p:nvSpPr>
          <p:cNvPr id="5" name="Title 4">
            <a:extLst>
              <a:ext uri="{FF2B5EF4-FFF2-40B4-BE49-F238E27FC236}">
                <a16:creationId xmlns:a16="http://schemas.microsoft.com/office/drawing/2014/main" id="{3A8DB54D-6995-2345-A45A-D1A291B1D4C2}"/>
              </a:ext>
            </a:extLst>
          </p:cNvPr>
          <p:cNvSpPr>
            <a:spLocks noGrp="1"/>
          </p:cNvSpPr>
          <p:nvPr>
            <p:ph type="title"/>
          </p:nvPr>
        </p:nvSpPr>
        <p:spPr/>
        <p:txBody>
          <a:bodyPr/>
          <a:lstStyle/>
          <a:p>
            <a:r>
              <a:rPr lang="en-US" dirty="0"/>
              <a:t>Could Be Due to a Directed Relationship</a:t>
            </a:r>
          </a:p>
        </p:txBody>
      </p:sp>
      <p:sp>
        <p:nvSpPr>
          <p:cNvPr id="20" name="Oval 19">
            <a:extLst>
              <a:ext uri="{FF2B5EF4-FFF2-40B4-BE49-F238E27FC236}">
                <a16:creationId xmlns:a16="http://schemas.microsoft.com/office/drawing/2014/main" id="{421D9E3B-B98B-3A41-8437-EA2F092F2BC1}"/>
              </a:ext>
            </a:extLst>
          </p:cNvPr>
          <p:cNvSpPr/>
          <p:nvPr/>
        </p:nvSpPr>
        <p:spPr>
          <a:xfrm>
            <a:off x="9807980" y="3988465"/>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e</a:t>
            </a:r>
            <a:r>
              <a:rPr lang="en-US" sz="3200" b="1" baseline="-25000" dirty="0">
                <a:solidFill>
                  <a:schemeClr val="tx1"/>
                </a:solidFill>
              </a:rPr>
              <a:t>1</a:t>
            </a:r>
          </a:p>
        </p:txBody>
      </p:sp>
      <p:cxnSp>
        <p:nvCxnSpPr>
          <p:cNvPr id="21" name="AutoShape 6">
            <a:extLst>
              <a:ext uri="{FF2B5EF4-FFF2-40B4-BE49-F238E27FC236}">
                <a16:creationId xmlns:a16="http://schemas.microsoft.com/office/drawing/2014/main" id="{0DFC4DE6-C163-5B4B-B9BB-64EF4A6A673E}"/>
              </a:ext>
            </a:extLst>
          </p:cNvPr>
          <p:cNvCxnSpPr>
            <a:cxnSpLocks noChangeShapeType="1"/>
            <a:stCxn id="20" idx="2"/>
          </p:cNvCxnSpPr>
          <p:nvPr/>
        </p:nvCxnSpPr>
        <p:spPr bwMode="auto">
          <a:xfrm flipH="1" flipV="1">
            <a:off x="8534370" y="3526791"/>
            <a:ext cx="1273610" cy="923080"/>
          </a:xfrm>
          <a:prstGeom prst="straightConnector1">
            <a:avLst/>
          </a:prstGeom>
          <a:noFill/>
          <a:ln w="76200">
            <a:solidFill>
              <a:schemeClr val="tx1"/>
            </a:solidFill>
            <a:round/>
            <a:headEnd/>
            <a:tailEnd type="triangle" w="med" len="med"/>
          </a:ln>
        </p:spPr>
      </p:cxnSp>
      <p:sp>
        <p:nvSpPr>
          <p:cNvPr id="22" name="Oval 21">
            <a:extLst>
              <a:ext uri="{FF2B5EF4-FFF2-40B4-BE49-F238E27FC236}">
                <a16:creationId xmlns:a16="http://schemas.microsoft.com/office/drawing/2014/main" id="{2F7ED480-3250-9C4D-95C0-123A8E001F13}"/>
              </a:ext>
            </a:extLst>
          </p:cNvPr>
          <p:cNvSpPr/>
          <p:nvPr/>
        </p:nvSpPr>
        <p:spPr>
          <a:xfrm>
            <a:off x="2365974" y="2229463"/>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
            </a:r>
            <a:r>
              <a:rPr lang="en-US" sz="3200" baseline="-25000" dirty="0">
                <a:solidFill>
                  <a:schemeClr val="tx1"/>
                </a:solidFill>
              </a:rPr>
              <a:t>1</a:t>
            </a:r>
          </a:p>
        </p:txBody>
      </p:sp>
      <p:sp>
        <p:nvSpPr>
          <p:cNvPr id="23" name="Oval 22">
            <a:extLst>
              <a:ext uri="{FF2B5EF4-FFF2-40B4-BE49-F238E27FC236}">
                <a16:creationId xmlns:a16="http://schemas.microsoft.com/office/drawing/2014/main" id="{D5B3A17E-0B0F-8945-A972-3D084B3F59C1}"/>
              </a:ext>
            </a:extLst>
          </p:cNvPr>
          <p:cNvSpPr/>
          <p:nvPr/>
        </p:nvSpPr>
        <p:spPr>
          <a:xfrm>
            <a:off x="2364145" y="3761507"/>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
            </a:r>
            <a:r>
              <a:rPr lang="en-US" sz="3200" baseline="-25000" dirty="0">
                <a:solidFill>
                  <a:schemeClr val="tx1"/>
                </a:solidFill>
              </a:rPr>
              <a:t>1</a:t>
            </a:r>
          </a:p>
        </p:txBody>
      </p:sp>
      <p:cxnSp>
        <p:nvCxnSpPr>
          <p:cNvPr id="17" name="AutoShape 6">
            <a:extLst>
              <a:ext uri="{FF2B5EF4-FFF2-40B4-BE49-F238E27FC236}">
                <a16:creationId xmlns:a16="http://schemas.microsoft.com/office/drawing/2014/main" id="{D00EF012-93DB-2441-B560-6F460F8734A8}"/>
              </a:ext>
            </a:extLst>
          </p:cNvPr>
          <p:cNvCxnSpPr>
            <a:cxnSpLocks noChangeShapeType="1"/>
            <a:stCxn id="23" idx="0"/>
            <a:endCxn id="22" idx="4"/>
          </p:cNvCxnSpPr>
          <p:nvPr/>
        </p:nvCxnSpPr>
        <p:spPr bwMode="auto">
          <a:xfrm flipV="1">
            <a:off x="2903175" y="3152274"/>
            <a:ext cx="1829" cy="609233"/>
          </a:xfrm>
          <a:prstGeom prst="straightConnector1">
            <a:avLst/>
          </a:prstGeom>
          <a:noFill/>
          <a:ln w="76200">
            <a:solidFill>
              <a:srgbClr val="FFFF00"/>
            </a:solidFill>
            <a:round/>
            <a:headEnd/>
            <a:tailEnd type="triangle" w="med" len="med"/>
          </a:ln>
        </p:spPr>
      </p:cxnSp>
      <p:sp>
        <p:nvSpPr>
          <p:cNvPr id="25" name="TextBox 24">
            <a:extLst>
              <a:ext uri="{FF2B5EF4-FFF2-40B4-BE49-F238E27FC236}">
                <a16:creationId xmlns:a16="http://schemas.microsoft.com/office/drawing/2014/main" id="{B2129EDB-7D7B-274C-8311-CC1C79681080}"/>
              </a:ext>
            </a:extLst>
          </p:cNvPr>
          <p:cNvSpPr txBox="1"/>
          <p:nvPr/>
        </p:nvSpPr>
        <p:spPr>
          <a:xfrm>
            <a:off x="33840" y="4938099"/>
            <a:ext cx="12158160" cy="1569660"/>
          </a:xfrm>
          <a:prstGeom prst="rect">
            <a:avLst/>
          </a:prstGeom>
          <a:noFill/>
        </p:spPr>
        <p:txBody>
          <a:bodyPr wrap="square" rtlCol="0">
            <a:spAutoFit/>
          </a:bodyPr>
          <a:lstStyle/>
          <a:p>
            <a:pPr algn="ctr"/>
            <a:r>
              <a:rPr lang="en-US" sz="3200" dirty="0">
                <a:latin typeface="Avenir" panose="02000503020000020003" pitchFamily="2" charset="0"/>
              </a:rPr>
              <a:t>If correlation is between exogenous variables, we don’t care. If endogenous, we need to consider *why* as it can affect modeling choices and experimental design. </a:t>
            </a:r>
          </a:p>
        </p:txBody>
      </p:sp>
    </p:spTree>
    <p:extLst>
      <p:ext uri="{BB962C8B-B14F-4D97-AF65-F5344CB8AC3E}">
        <p14:creationId xmlns:p14="http://schemas.microsoft.com/office/powerpoint/2010/main" val="4207152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2C3C-0AAE-754E-A96D-CA1AC7F301DC}"/>
              </a:ext>
            </a:extLst>
          </p:cNvPr>
          <p:cNvSpPr>
            <a:spLocks noGrp="1"/>
          </p:cNvSpPr>
          <p:nvPr>
            <p:ph type="title"/>
          </p:nvPr>
        </p:nvSpPr>
        <p:spPr/>
        <p:txBody>
          <a:bodyPr/>
          <a:lstStyle/>
          <a:p>
            <a:r>
              <a:rPr lang="en-US" dirty="0"/>
              <a:t>Why All of this Worry About Structure of a Whole System?</a:t>
            </a:r>
          </a:p>
        </p:txBody>
      </p:sp>
      <p:sp>
        <p:nvSpPr>
          <p:cNvPr id="5" name="Rectangle 3">
            <a:extLst>
              <a:ext uri="{FF2B5EF4-FFF2-40B4-BE49-F238E27FC236}">
                <a16:creationId xmlns:a16="http://schemas.microsoft.com/office/drawing/2014/main" id="{1C28181B-6656-8B4C-A61E-751A93454589}"/>
              </a:ext>
            </a:extLst>
          </p:cNvPr>
          <p:cNvSpPr>
            <a:spLocks noChangeArrowheads="1"/>
          </p:cNvSpPr>
          <p:nvPr/>
        </p:nvSpPr>
        <p:spPr bwMode="auto">
          <a:xfrm>
            <a:off x="3516539"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6" name="Rectangle 4">
            <a:extLst>
              <a:ext uri="{FF2B5EF4-FFF2-40B4-BE49-F238E27FC236}">
                <a16:creationId xmlns:a16="http://schemas.microsoft.com/office/drawing/2014/main" id="{8A3E688A-8FDE-9446-BE02-D06EB35B54C1}"/>
              </a:ext>
            </a:extLst>
          </p:cNvPr>
          <p:cNvSpPr>
            <a:spLocks noChangeArrowheads="1"/>
          </p:cNvSpPr>
          <p:nvPr/>
        </p:nvSpPr>
        <p:spPr bwMode="auto">
          <a:xfrm>
            <a:off x="7247660" y="4120755"/>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7" name="AutoShape 5">
            <a:extLst>
              <a:ext uri="{FF2B5EF4-FFF2-40B4-BE49-F238E27FC236}">
                <a16:creationId xmlns:a16="http://schemas.microsoft.com/office/drawing/2014/main" id="{F27458DB-9A39-1747-A63E-21CECF1FF671}"/>
              </a:ext>
            </a:extLst>
          </p:cNvPr>
          <p:cNvCxnSpPr>
            <a:cxnSpLocks noChangeShapeType="1"/>
            <a:endCxn id="5" idx="0"/>
          </p:cNvCxnSpPr>
          <p:nvPr/>
        </p:nvCxnSpPr>
        <p:spPr bwMode="auto">
          <a:xfrm flipH="1">
            <a:off x="4046187" y="2757589"/>
            <a:ext cx="1865560" cy="1364583"/>
          </a:xfrm>
          <a:prstGeom prst="straightConnector1">
            <a:avLst/>
          </a:prstGeom>
          <a:noFill/>
          <a:ln w="76200">
            <a:solidFill>
              <a:schemeClr val="tx1"/>
            </a:solidFill>
            <a:round/>
            <a:headEnd/>
            <a:tailEnd type="triangle" w="med" len="med"/>
          </a:ln>
        </p:spPr>
      </p:cxnSp>
      <p:cxnSp>
        <p:nvCxnSpPr>
          <p:cNvPr id="8" name="AutoShape 6">
            <a:extLst>
              <a:ext uri="{FF2B5EF4-FFF2-40B4-BE49-F238E27FC236}">
                <a16:creationId xmlns:a16="http://schemas.microsoft.com/office/drawing/2014/main" id="{D66F683B-7616-CE4E-9B70-9788AC5CE714}"/>
              </a:ext>
            </a:extLst>
          </p:cNvPr>
          <p:cNvCxnSpPr>
            <a:cxnSpLocks noChangeShapeType="1"/>
            <a:stCxn id="5" idx="3"/>
            <a:endCxn id="6" idx="1"/>
          </p:cNvCxnSpPr>
          <p:nvPr/>
        </p:nvCxnSpPr>
        <p:spPr bwMode="auto">
          <a:xfrm flipV="1">
            <a:off x="4575834" y="4418436"/>
            <a:ext cx="2671826" cy="709"/>
          </a:xfrm>
          <a:prstGeom prst="straightConnector1">
            <a:avLst/>
          </a:prstGeom>
          <a:noFill/>
          <a:ln w="76200">
            <a:solidFill>
              <a:schemeClr val="tx1"/>
            </a:solidFill>
            <a:round/>
            <a:headEnd/>
            <a:tailEnd type="triangle" w="med" len="med"/>
          </a:ln>
        </p:spPr>
      </p:cxnSp>
      <p:cxnSp>
        <p:nvCxnSpPr>
          <p:cNvPr id="15" name="AutoShape 5">
            <a:extLst>
              <a:ext uri="{FF2B5EF4-FFF2-40B4-BE49-F238E27FC236}">
                <a16:creationId xmlns:a16="http://schemas.microsoft.com/office/drawing/2014/main" id="{75142AF9-7CD1-3440-B627-B5857E497E52}"/>
              </a:ext>
            </a:extLst>
          </p:cNvPr>
          <p:cNvCxnSpPr>
            <a:cxnSpLocks noChangeShapeType="1"/>
            <a:endCxn id="6" idx="0"/>
          </p:cNvCxnSpPr>
          <p:nvPr/>
        </p:nvCxnSpPr>
        <p:spPr bwMode="auto">
          <a:xfrm>
            <a:off x="5911747" y="2757589"/>
            <a:ext cx="1864840" cy="1363166"/>
          </a:xfrm>
          <a:prstGeom prst="straightConnector1">
            <a:avLst/>
          </a:prstGeom>
          <a:noFill/>
          <a:ln w="76200">
            <a:solidFill>
              <a:schemeClr val="tx1"/>
            </a:solidFill>
            <a:round/>
            <a:headEnd/>
            <a:tailEnd type="triangle" w="med" len="med"/>
          </a:ln>
        </p:spPr>
      </p:cxnSp>
      <p:sp>
        <p:nvSpPr>
          <p:cNvPr id="22" name="Oval 21">
            <a:extLst>
              <a:ext uri="{FF2B5EF4-FFF2-40B4-BE49-F238E27FC236}">
                <a16:creationId xmlns:a16="http://schemas.microsoft.com/office/drawing/2014/main" id="{7E64F6AF-502E-2840-BD8C-A0FED3A0DF57}"/>
              </a:ext>
            </a:extLst>
          </p:cNvPr>
          <p:cNvSpPr/>
          <p:nvPr/>
        </p:nvSpPr>
        <p:spPr>
          <a:xfrm>
            <a:off x="5382821" y="1833361"/>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1</a:t>
            </a:r>
          </a:p>
        </p:txBody>
      </p:sp>
      <p:sp>
        <p:nvSpPr>
          <p:cNvPr id="30" name="TextBox 29">
            <a:extLst>
              <a:ext uri="{FF2B5EF4-FFF2-40B4-BE49-F238E27FC236}">
                <a16:creationId xmlns:a16="http://schemas.microsoft.com/office/drawing/2014/main" id="{B5CDF227-E8F0-E042-925F-9CCCD305B30E}"/>
              </a:ext>
            </a:extLst>
          </p:cNvPr>
          <p:cNvSpPr txBox="1"/>
          <p:nvPr/>
        </p:nvSpPr>
        <p:spPr>
          <a:xfrm>
            <a:off x="24013" y="5299254"/>
            <a:ext cx="12167988" cy="1569660"/>
          </a:xfrm>
          <a:prstGeom prst="rect">
            <a:avLst/>
          </a:prstGeom>
          <a:noFill/>
        </p:spPr>
        <p:txBody>
          <a:bodyPr wrap="square" rtlCol="0">
            <a:spAutoFit/>
          </a:bodyPr>
          <a:lstStyle/>
          <a:p>
            <a:pPr algn="ctr"/>
            <a:r>
              <a:rPr lang="en-US" sz="3200" dirty="0"/>
              <a:t>Is it possible to assess the causal relationship between y1 and y2 if you do not know x1? What can you say about any measured relationship between y1 and y2 if x1 varies, but is unmeasured?</a:t>
            </a:r>
          </a:p>
        </p:txBody>
      </p:sp>
    </p:spTree>
    <p:extLst>
      <p:ext uri="{BB962C8B-B14F-4D97-AF65-F5344CB8AC3E}">
        <p14:creationId xmlns:p14="http://schemas.microsoft.com/office/powerpoint/2010/main" val="4271773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B9566-B717-038F-BAC7-5468FAE73CF2}"/>
              </a:ext>
            </a:extLst>
          </p:cNvPr>
          <p:cNvSpPr>
            <a:spLocks noGrp="1"/>
          </p:cNvSpPr>
          <p:nvPr>
            <p:ph type="title"/>
          </p:nvPr>
        </p:nvSpPr>
        <p:spPr/>
        <p:txBody>
          <a:bodyPr/>
          <a:lstStyle/>
          <a:p>
            <a:r>
              <a:rPr lang="en-US" dirty="0"/>
              <a:t>Draw Your System</a:t>
            </a:r>
          </a:p>
        </p:txBody>
      </p:sp>
      <p:sp>
        <p:nvSpPr>
          <p:cNvPr id="3" name="Content Placeholder 2">
            <a:extLst>
              <a:ext uri="{FF2B5EF4-FFF2-40B4-BE49-F238E27FC236}">
                <a16:creationId xmlns:a16="http://schemas.microsoft.com/office/drawing/2014/main" id="{3F1C71AA-E0BE-F16F-3149-DA1C409228C9}"/>
              </a:ext>
            </a:extLst>
          </p:cNvPr>
          <p:cNvSpPr>
            <a:spLocks noGrp="1"/>
          </p:cNvSpPr>
          <p:nvPr>
            <p:ph idx="1"/>
          </p:nvPr>
        </p:nvSpPr>
        <p:spPr/>
        <p:txBody>
          <a:bodyPr/>
          <a:lstStyle/>
          <a:p>
            <a:r>
              <a:rPr lang="en-US" dirty="0"/>
              <a:t>Start with what is the variable you are ultimately interested in.</a:t>
            </a:r>
          </a:p>
          <a:p>
            <a:endParaRPr lang="en-US" dirty="0"/>
          </a:p>
          <a:p>
            <a:r>
              <a:rPr lang="en-US" dirty="0"/>
              <a:t>What influences that variable </a:t>
            </a:r>
            <a:r>
              <a:rPr lang="en-US" b="1" dirty="0"/>
              <a:t>DIRECTLY?</a:t>
            </a:r>
          </a:p>
          <a:p>
            <a:endParaRPr lang="en-US" b="1" dirty="0"/>
          </a:p>
          <a:p>
            <a:r>
              <a:rPr lang="en-US" dirty="0"/>
              <a:t>What things influence those variables?</a:t>
            </a:r>
          </a:p>
          <a:p>
            <a:endParaRPr lang="en-US" dirty="0"/>
          </a:p>
          <a:p>
            <a:r>
              <a:rPr lang="en-US" dirty="0"/>
              <a:t>Note what you have/can measure and what you cannot.</a:t>
            </a:r>
          </a:p>
        </p:txBody>
      </p:sp>
    </p:spTree>
    <p:extLst>
      <p:ext uri="{BB962C8B-B14F-4D97-AF65-F5344CB8AC3E}">
        <p14:creationId xmlns:p14="http://schemas.microsoft.com/office/powerpoint/2010/main" val="38096377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6029-29CC-0A45-8B86-F6479F632FB7}"/>
              </a:ext>
            </a:extLst>
          </p:cNvPr>
          <p:cNvSpPr>
            <a:spLocks noGrp="1"/>
          </p:cNvSpPr>
          <p:nvPr>
            <p:ph type="title"/>
          </p:nvPr>
        </p:nvSpPr>
        <p:spPr>
          <a:xfrm>
            <a:off x="188843" y="365125"/>
            <a:ext cx="11164957" cy="1325563"/>
          </a:xfrm>
        </p:spPr>
        <p:txBody>
          <a:bodyPr/>
          <a:lstStyle/>
          <a:p>
            <a:r>
              <a:rPr lang="en-US" dirty="0"/>
              <a:t>Building an Understanding of Our System</a:t>
            </a:r>
          </a:p>
        </p:txBody>
      </p:sp>
      <p:sp>
        <p:nvSpPr>
          <p:cNvPr id="3" name="Content Placeholder 2">
            <a:extLst>
              <a:ext uri="{FF2B5EF4-FFF2-40B4-BE49-F238E27FC236}">
                <a16:creationId xmlns:a16="http://schemas.microsoft.com/office/drawing/2014/main" id="{E76CFA7B-0296-C540-8FEF-8EDDDE1917B8}"/>
              </a:ext>
            </a:extLst>
          </p:cNvPr>
          <p:cNvSpPr>
            <a:spLocks noGrp="1"/>
          </p:cNvSpPr>
          <p:nvPr>
            <p:ph idx="1"/>
          </p:nvPr>
        </p:nvSpPr>
        <p:spPr>
          <a:xfrm>
            <a:off x="838200" y="1825624"/>
            <a:ext cx="10515600" cy="4754079"/>
          </a:xfrm>
        </p:spPr>
        <p:txBody>
          <a:bodyPr>
            <a:normAutofit lnSpcReduction="10000"/>
          </a:bodyPr>
          <a:lstStyle/>
          <a:p>
            <a:pPr marL="514350" indent="-514350">
              <a:spcBef>
                <a:spcPts val="2200"/>
              </a:spcBef>
              <a:buFont typeface="+mj-lt"/>
              <a:buAutoNum type="arabicPeriod"/>
            </a:pPr>
            <a:r>
              <a:rPr lang="en-US" dirty="0"/>
              <a:t>Introduction to Causal Thinking</a:t>
            </a:r>
          </a:p>
          <a:p>
            <a:pPr marL="514350" indent="-514350">
              <a:spcBef>
                <a:spcPts val="2200"/>
              </a:spcBef>
              <a:buFont typeface="+mj-lt"/>
              <a:buAutoNum type="arabicPeriod"/>
            </a:pPr>
            <a:endParaRPr lang="en-US" dirty="0"/>
          </a:p>
          <a:p>
            <a:pPr marL="514350" indent="-514350">
              <a:spcBef>
                <a:spcPts val="2200"/>
              </a:spcBef>
              <a:buFont typeface="+mj-lt"/>
              <a:buAutoNum type="arabicPeriod"/>
            </a:pPr>
            <a:r>
              <a:rPr lang="en-US" dirty="0"/>
              <a:t>Anatomy of Causal Diagrams</a:t>
            </a:r>
          </a:p>
          <a:p>
            <a:pPr marL="514350" indent="-514350">
              <a:spcBef>
                <a:spcPts val="2200"/>
              </a:spcBef>
              <a:buFont typeface="+mj-lt"/>
              <a:buAutoNum type="arabicPeriod"/>
            </a:pPr>
            <a:endParaRPr lang="en-US" dirty="0"/>
          </a:p>
          <a:p>
            <a:pPr marL="514350" indent="-514350">
              <a:spcBef>
                <a:spcPts val="2200"/>
              </a:spcBef>
              <a:buFont typeface="+mj-lt"/>
              <a:buAutoNum type="arabicPeriod"/>
            </a:pPr>
            <a:r>
              <a:rPr lang="en-US" dirty="0"/>
              <a:t>Using our Causal Diagrams: </a:t>
            </a:r>
          </a:p>
          <a:p>
            <a:pPr lvl="1">
              <a:spcBef>
                <a:spcPts val="2200"/>
              </a:spcBef>
            </a:pPr>
            <a:r>
              <a:rPr lang="en-US" dirty="0">
                <a:solidFill>
                  <a:srgbClr val="FF0000"/>
                </a:solidFill>
              </a:rPr>
              <a:t>Conditional Independence</a:t>
            </a:r>
          </a:p>
          <a:p>
            <a:pPr lvl="1">
              <a:spcBef>
                <a:spcPts val="2200"/>
              </a:spcBef>
            </a:pPr>
            <a:r>
              <a:rPr lang="en-US" dirty="0"/>
              <a:t>Backdoors and </a:t>
            </a:r>
            <a:r>
              <a:rPr lang="en-US" dirty="0" err="1"/>
              <a:t>Frontdoors</a:t>
            </a:r>
            <a:endParaRPr lang="en-US" dirty="0"/>
          </a:p>
          <a:p>
            <a:pPr lvl="1">
              <a:spcBef>
                <a:spcPts val="2200"/>
              </a:spcBef>
            </a:pPr>
            <a:r>
              <a:rPr lang="en-US" dirty="0"/>
              <a:t>Counterfactual Thinking </a:t>
            </a:r>
          </a:p>
          <a:p>
            <a:pPr lvl="1">
              <a:spcBef>
                <a:spcPts val="2200"/>
              </a:spcBef>
            </a:pPr>
            <a:endParaRPr lang="en-US" dirty="0"/>
          </a:p>
          <a:p>
            <a:pPr marL="971550" lvl="1" indent="-514350">
              <a:spcBef>
                <a:spcPts val="2200"/>
              </a:spcBef>
              <a:buFont typeface="+mj-lt"/>
              <a:buAutoNum type="arabicPeriod"/>
            </a:pPr>
            <a:endParaRPr lang="en-US" dirty="0"/>
          </a:p>
        </p:txBody>
      </p:sp>
    </p:spTree>
    <p:extLst>
      <p:ext uri="{BB962C8B-B14F-4D97-AF65-F5344CB8AC3E}">
        <p14:creationId xmlns:p14="http://schemas.microsoft.com/office/powerpoint/2010/main" val="12840203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0375-D202-2CF1-262C-B4A136C93BC2}"/>
              </a:ext>
            </a:extLst>
          </p:cNvPr>
          <p:cNvSpPr>
            <a:spLocks noGrp="1"/>
          </p:cNvSpPr>
          <p:nvPr>
            <p:ph type="title"/>
          </p:nvPr>
        </p:nvSpPr>
        <p:spPr/>
        <p:txBody>
          <a:bodyPr/>
          <a:lstStyle/>
          <a:p>
            <a:r>
              <a:rPr lang="en-US"/>
              <a:t>What Is It Good For?</a:t>
            </a:r>
            <a:endParaRPr lang="en-US" dirty="0"/>
          </a:p>
        </p:txBody>
      </p:sp>
      <p:sp>
        <p:nvSpPr>
          <p:cNvPr id="3" name="Content Placeholder 2">
            <a:extLst>
              <a:ext uri="{FF2B5EF4-FFF2-40B4-BE49-F238E27FC236}">
                <a16:creationId xmlns:a16="http://schemas.microsoft.com/office/drawing/2014/main" id="{F558FD51-5984-5675-7D7F-B609C24714B7}"/>
              </a:ext>
            </a:extLst>
          </p:cNvPr>
          <p:cNvSpPr>
            <a:spLocks noGrp="1"/>
          </p:cNvSpPr>
          <p:nvPr>
            <p:ph idx="1"/>
          </p:nvPr>
        </p:nvSpPr>
        <p:spPr>
          <a:xfrm>
            <a:off x="542636" y="1805747"/>
            <a:ext cx="5910470" cy="4351338"/>
          </a:xfrm>
        </p:spPr>
        <p:txBody>
          <a:bodyPr>
            <a:normAutofit fontScale="92500" lnSpcReduction="20000"/>
          </a:bodyPr>
          <a:lstStyle/>
          <a:p>
            <a:r>
              <a:rPr lang="en-US"/>
              <a:t>We can test our intuition by examining things that do not connect</a:t>
            </a:r>
          </a:p>
          <a:p>
            <a:endParaRPr lang="en-US"/>
          </a:p>
          <a:p>
            <a:r>
              <a:rPr lang="en-US"/>
              <a:t>We cannot take apart our system without imagining what would happen if something changes.</a:t>
            </a:r>
          </a:p>
          <a:p>
            <a:pPr marL="0" indent="0">
              <a:buNone/>
            </a:pPr>
            <a:endParaRPr lang="en-US"/>
          </a:p>
          <a:p>
            <a:r>
              <a:rPr lang="en-US"/>
              <a:t>We can begin to understand what we must grapple with to tease apart the Gordian knot of Simpson’s Paradox and confounders</a:t>
            </a:r>
            <a:endParaRPr lang="en-US" dirty="0"/>
          </a:p>
        </p:txBody>
      </p:sp>
      <p:grpSp>
        <p:nvGrpSpPr>
          <p:cNvPr id="10" name="Group 9">
            <a:extLst>
              <a:ext uri="{FF2B5EF4-FFF2-40B4-BE49-F238E27FC236}">
                <a16:creationId xmlns:a16="http://schemas.microsoft.com/office/drawing/2014/main" id="{2F973D19-7730-A6CA-85CE-2E3D66D3D53E}"/>
              </a:ext>
            </a:extLst>
          </p:cNvPr>
          <p:cNvGrpSpPr/>
          <p:nvPr/>
        </p:nvGrpSpPr>
        <p:grpSpPr>
          <a:xfrm>
            <a:off x="6748670" y="2280622"/>
            <a:ext cx="4788974" cy="2882756"/>
            <a:chOff x="3516539" y="1833361"/>
            <a:chExt cx="4788974" cy="2882756"/>
          </a:xfrm>
        </p:grpSpPr>
        <p:sp>
          <p:nvSpPr>
            <p:cNvPr id="4" name="Rectangle 3">
              <a:extLst>
                <a:ext uri="{FF2B5EF4-FFF2-40B4-BE49-F238E27FC236}">
                  <a16:creationId xmlns:a16="http://schemas.microsoft.com/office/drawing/2014/main" id="{D9043A8D-C726-7152-9961-480B75569A29}"/>
                </a:ext>
              </a:extLst>
            </p:cNvPr>
            <p:cNvSpPr>
              <a:spLocks noChangeArrowheads="1"/>
            </p:cNvSpPr>
            <p:nvPr/>
          </p:nvSpPr>
          <p:spPr bwMode="auto">
            <a:xfrm>
              <a:off x="3516539"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5" name="Rectangle 4">
              <a:extLst>
                <a:ext uri="{FF2B5EF4-FFF2-40B4-BE49-F238E27FC236}">
                  <a16:creationId xmlns:a16="http://schemas.microsoft.com/office/drawing/2014/main" id="{44CDAE9E-92FB-D1F4-F36D-DD7BC54ED4BB}"/>
                </a:ext>
              </a:extLst>
            </p:cNvPr>
            <p:cNvSpPr>
              <a:spLocks noChangeArrowheads="1"/>
            </p:cNvSpPr>
            <p:nvPr/>
          </p:nvSpPr>
          <p:spPr bwMode="auto">
            <a:xfrm>
              <a:off x="7247660" y="4120755"/>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6" name="AutoShape 5">
              <a:extLst>
                <a:ext uri="{FF2B5EF4-FFF2-40B4-BE49-F238E27FC236}">
                  <a16:creationId xmlns:a16="http://schemas.microsoft.com/office/drawing/2014/main" id="{54A9E5A4-7F23-3536-CC37-63661C87EAC3}"/>
                </a:ext>
              </a:extLst>
            </p:cNvPr>
            <p:cNvCxnSpPr>
              <a:cxnSpLocks noChangeShapeType="1"/>
              <a:endCxn id="4" idx="0"/>
            </p:cNvCxnSpPr>
            <p:nvPr/>
          </p:nvCxnSpPr>
          <p:spPr bwMode="auto">
            <a:xfrm flipH="1">
              <a:off x="4046187" y="2757589"/>
              <a:ext cx="1865560" cy="1364583"/>
            </a:xfrm>
            <a:prstGeom prst="straightConnector1">
              <a:avLst/>
            </a:prstGeom>
            <a:noFill/>
            <a:ln w="76200">
              <a:solidFill>
                <a:schemeClr val="tx1"/>
              </a:solidFill>
              <a:round/>
              <a:headEnd/>
              <a:tailEnd type="triangle" w="med" len="med"/>
            </a:ln>
          </p:spPr>
        </p:cxnSp>
        <p:cxnSp>
          <p:nvCxnSpPr>
            <p:cNvPr id="7" name="AutoShape 6">
              <a:extLst>
                <a:ext uri="{FF2B5EF4-FFF2-40B4-BE49-F238E27FC236}">
                  <a16:creationId xmlns:a16="http://schemas.microsoft.com/office/drawing/2014/main" id="{348B801E-FEC1-E911-A038-9677371B06A9}"/>
                </a:ext>
              </a:extLst>
            </p:cNvPr>
            <p:cNvCxnSpPr>
              <a:cxnSpLocks noChangeShapeType="1"/>
              <a:stCxn id="4" idx="3"/>
              <a:endCxn id="5" idx="1"/>
            </p:cNvCxnSpPr>
            <p:nvPr/>
          </p:nvCxnSpPr>
          <p:spPr bwMode="auto">
            <a:xfrm flipV="1">
              <a:off x="4575834" y="4418436"/>
              <a:ext cx="2671826" cy="709"/>
            </a:xfrm>
            <a:prstGeom prst="straightConnector1">
              <a:avLst/>
            </a:prstGeom>
            <a:noFill/>
            <a:ln w="76200">
              <a:solidFill>
                <a:schemeClr val="tx1"/>
              </a:solidFill>
              <a:round/>
              <a:headEnd/>
              <a:tailEnd type="triangle" w="med" len="med"/>
            </a:ln>
          </p:spPr>
        </p:cxnSp>
        <p:cxnSp>
          <p:nvCxnSpPr>
            <p:cNvPr id="8" name="AutoShape 5">
              <a:extLst>
                <a:ext uri="{FF2B5EF4-FFF2-40B4-BE49-F238E27FC236}">
                  <a16:creationId xmlns:a16="http://schemas.microsoft.com/office/drawing/2014/main" id="{9C5CD885-9423-7116-2DB2-9EAE5B344ED0}"/>
                </a:ext>
              </a:extLst>
            </p:cNvPr>
            <p:cNvCxnSpPr>
              <a:cxnSpLocks noChangeShapeType="1"/>
              <a:endCxn id="5" idx="0"/>
            </p:cNvCxnSpPr>
            <p:nvPr/>
          </p:nvCxnSpPr>
          <p:spPr bwMode="auto">
            <a:xfrm>
              <a:off x="5911747" y="2757589"/>
              <a:ext cx="1864840" cy="1363166"/>
            </a:xfrm>
            <a:prstGeom prst="straightConnector1">
              <a:avLst/>
            </a:prstGeom>
            <a:noFill/>
            <a:ln w="76200">
              <a:solidFill>
                <a:schemeClr val="tx1"/>
              </a:solidFill>
              <a:round/>
              <a:headEnd/>
              <a:tailEnd type="triangle" w="med" len="med"/>
            </a:ln>
          </p:spPr>
        </p:cxnSp>
        <p:sp>
          <p:nvSpPr>
            <p:cNvPr id="9" name="Oval 8">
              <a:extLst>
                <a:ext uri="{FF2B5EF4-FFF2-40B4-BE49-F238E27FC236}">
                  <a16:creationId xmlns:a16="http://schemas.microsoft.com/office/drawing/2014/main" id="{22AA386E-0D60-13CE-B5D3-63125BEA17D8}"/>
                </a:ext>
              </a:extLst>
            </p:cNvPr>
            <p:cNvSpPr/>
            <p:nvPr/>
          </p:nvSpPr>
          <p:spPr>
            <a:xfrm>
              <a:off x="5382821" y="1833361"/>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1</a:t>
              </a:r>
            </a:p>
          </p:txBody>
        </p:sp>
      </p:grpSp>
    </p:spTree>
    <p:extLst>
      <p:ext uri="{BB962C8B-B14F-4D97-AF65-F5344CB8AC3E}">
        <p14:creationId xmlns:p14="http://schemas.microsoft.com/office/powerpoint/2010/main" val="3261548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9C04C-8899-F147-A5E9-FFEE8A4B4FA0}"/>
              </a:ext>
            </a:extLst>
          </p:cNvPr>
          <p:cNvSpPr>
            <a:spLocks noGrp="1"/>
          </p:cNvSpPr>
          <p:nvPr>
            <p:ph type="title"/>
          </p:nvPr>
        </p:nvSpPr>
        <p:spPr/>
        <p:txBody>
          <a:bodyPr/>
          <a:lstStyle/>
          <a:p>
            <a:r>
              <a:rPr lang="en-US" dirty="0"/>
              <a:t>Do You Need to be Doing Causal Inference?</a:t>
            </a:r>
          </a:p>
        </p:txBody>
      </p:sp>
      <p:sp>
        <p:nvSpPr>
          <p:cNvPr id="3" name="Content Placeholder 2">
            <a:extLst>
              <a:ext uri="{FF2B5EF4-FFF2-40B4-BE49-F238E27FC236}">
                <a16:creationId xmlns:a16="http://schemas.microsoft.com/office/drawing/2014/main" id="{4D3361B2-48AC-D64A-8594-900264E83046}"/>
              </a:ext>
            </a:extLst>
          </p:cNvPr>
          <p:cNvSpPr>
            <a:spLocks noGrp="1"/>
          </p:cNvSpPr>
          <p:nvPr>
            <p:ph idx="1"/>
          </p:nvPr>
        </p:nvSpPr>
        <p:spPr>
          <a:xfrm>
            <a:off x="838200" y="1651430"/>
            <a:ext cx="10515600" cy="5032375"/>
          </a:xfrm>
        </p:spPr>
        <p:txBody>
          <a:bodyPr>
            <a:normAutofit lnSpcReduction="10000"/>
          </a:bodyPr>
          <a:lstStyle/>
          <a:p>
            <a:r>
              <a:rPr lang="en-US" dirty="0"/>
              <a:t>No!</a:t>
            </a:r>
          </a:p>
          <a:p>
            <a:pPr lvl="1"/>
            <a:r>
              <a:rPr lang="en-US" dirty="0"/>
              <a:t>Not all studies will provide causal links between different variables of interest</a:t>
            </a:r>
          </a:p>
          <a:p>
            <a:pPr lvl="1"/>
            <a:r>
              <a:rPr lang="en-US" dirty="0"/>
              <a:t>If the study goal is predictive or descriptive rather than causal, this might not be needed</a:t>
            </a:r>
          </a:p>
          <a:p>
            <a:pPr lvl="1"/>
            <a:endParaRPr lang="en-US" dirty="0"/>
          </a:p>
          <a:p>
            <a:r>
              <a:rPr lang="en-US" dirty="0"/>
              <a:t>But…</a:t>
            </a:r>
          </a:p>
          <a:p>
            <a:pPr lvl="1"/>
            <a:r>
              <a:rPr lang="en-US" dirty="0"/>
              <a:t>We cannot hope to understand the world without developing an understanding of causal associations</a:t>
            </a:r>
          </a:p>
          <a:p>
            <a:pPr lvl="1"/>
            <a:endParaRPr lang="en-US" dirty="0"/>
          </a:p>
          <a:p>
            <a:r>
              <a:rPr lang="en-US" dirty="0"/>
              <a:t>Indeed</a:t>
            </a:r>
          </a:p>
          <a:p>
            <a:pPr lvl="1"/>
            <a:r>
              <a:rPr lang="en-US" dirty="0"/>
              <a:t>Understanding the clockwork machinery of the universe is an end goal of science – one which we can never achieve, but strive for!</a:t>
            </a:r>
          </a:p>
        </p:txBody>
      </p:sp>
    </p:spTree>
    <p:extLst>
      <p:ext uri="{BB962C8B-B14F-4D97-AF65-F5344CB8AC3E}">
        <p14:creationId xmlns:p14="http://schemas.microsoft.com/office/powerpoint/2010/main" val="1965440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FAB44B-6897-28C8-9E4E-8D47E4519DDE}"/>
              </a:ext>
            </a:extLst>
          </p:cNvPr>
          <p:cNvSpPr>
            <a:spLocks noGrp="1"/>
          </p:cNvSpPr>
          <p:nvPr>
            <p:ph type="title"/>
          </p:nvPr>
        </p:nvSpPr>
        <p:spPr>
          <a:xfrm>
            <a:off x="119269" y="115917"/>
            <a:ext cx="11244470" cy="1325563"/>
          </a:xfrm>
        </p:spPr>
        <p:txBody>
          <a:bodyPr/>
          <a:lstStyle/>
          <a:p>
            <a:r>
              <a:rPr lang="en-US" dirty="0"/>
              <a:t>So Let’s Draw a DAG: Where we Start</a:t>
            </a:r>
          </a:p>
        </p:txBody>
      </p:sp>
      <p:sp>
        <p:nvSpPr>
          <p:cNvPr id="2" name="TextBox 1">
            <a:extLst>
              <a:ext uri="{FF2B5EF4-FFF2-40B4-BE49-F238E27FC236}">
                <a16:creationId xmlns:a16="http://schemas.microsoft.com/office/drawing/2014/main" id="{8955CF1D-9A5C-4CE0-8B03-4404AF03B9C3}"/>
              </a:ext>
            </a:extLst>
          </p:cNvPr>
          <p:cNvSpPr txBox="1"/>
          <p:nvPr/>
        </p:nvSpPr>
        <p:spPr>
          <a:xfrm>
            <a:off x="4569984" y="5285920"/>
            <a:ext cx="1825244" cy="461664"/>
          </a:xfrm>
          <a:prstGeom prst="rect">
            <a:avLst/>
          </a:prstGeom>
          <a:noFill/>
          <a:ln>
            <a:solidFill>
              <a:schemeClr val="tx1"/>
            </a:solidFill>
          </a:ln>
        </p:spPr>
        <p:txBody>
          <a:bodyPr wrap="none" rtlCol="0">
            <a:spAutoFit/>
          </a:bodyPr>
          <a:lstStyle/>
          <a:p>
            <a:pPr algn="ctr"/>
            <a:r>
              <a:rPr lang="en-US" sz="2400" dirty="0">
                <a:latin typeface="Calibri Light"/>
                <a:cs typeface="Calibri Light"/>
              </a:rPr>
              <a:t>Invertebrates</a:t>
            </a:r>
          </a:p>
        </p:txBody>
      </p:sp>
      <p:sp>
        <p:nvSpPr>
          <p:cNvPr id="15" name="TextBox 14">
            <a:extLst>
              <a:ext uri="{FF2B5EF4-FFF2-40B4-BE49-F238E27FC236}">
                <a16:creationId xmlns:a16="http://schemas.microsoft.com/office/drawing/2014/main" id="{05977558-0693-648E-B560-1564C8972472}"/>
              </a:ext>
            </a:extLst>
          </p:cNvPr>
          <p:cNvSpPr txBox="1"/>
          <p:nvPr/>
        </p:nvSpPr>
        <p:spPr>
          <a:xfrm>
            <a:off x="4989298" y="2046855"/>
            <a:ext cx="986617" cy="461664"/>
          </a:xfrm>
          <a:prstGeom prst="rect">
            <a:avLst/>
          </a:prstGeom>
          <a:noFill/>
          <a:ln>
            <a:solidFill>
              <a:schemeClr val="tx1"/>
            </a:solidFill>
          </a:ln>
        </p:spPr>
        <p:txBody>
          <a:bodyPr wrap="none" rtlCol="0">
            <a:spAutoFit/>
          </a:bodyPr>
          <a:lstStyle/>
          <a:p>
            <a:pPr algn="ctr"/>
            <a:r>
              <a:rPr lang="en-US" sz="2400" dirty="0">
                <a:latin typeface="Calibri Light"/>
                <a:cs typeface="Calibri Light"/>
              </a:rPr>
              <a:t>Waves</a:t>
            </a:r>
          </a:p>
        </p:txBody>
      </p:sp>
      <p:cxnSp>
        <p:nvCxnSpPr>
          <p:cNvPr id="23" name="Straight Arrow Connector 22">
            <a:extLst>
              <a:ext uri="{FF2B5EF4-FFF2-40B4-BE49-F238E27FC236}">
                <a16:creationId xmlns:a16="http://schemas.microsoft.com/office/drawing/2014/main" id="{FAEA4F99-4F5E-6824-6371-8820A813D178}"/>
              </a:ext>
            </a:extLst>
          </p:cNvPr>
          <p:cNvCxnSpPr>
            <a:cxnSpLocks/>
            <a:stCxn id="15" idx="2"/>
            <a:endCxn id="2" idx="0"/>
          </p:cNvCxnSpPr>
          <p:nvPr/>
        </p:nvCxnSpPr>
        <p:spPr>
          <a:xfrm flipH="1">
            <a:off x="5482606" y="2508519"/>
            <a:ext cx="1" cy="277740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grpSp>
        <p:nvGrpSpPr>
          <p:cNvPr id="66" name="Group 65">
            <a:extLst>
              <a:ext uri="{FF2B5EF4-FFF2-40B4-BE49-F238E27FC236}">
                <a16:creationId xmlns:a16="http://schemas.microsoft.com/office/drawing/2014/main" id="{55263EDB-86BC-FABB-4A72-E7E7498595F5}"/>
              </a:ext>
            </a:extLst>
          </p:cNvPr>
          <p:cNvGrpSpPr/>
          <p:nvPr/>
        </p:nvGrpSpPr>
        <p:grpSpPr>
          <a:xfrm>
            <a:off x="6485448" y="5003420"/>
            <a:ext cx="2122153" cy="1236868"/>
            <a:chOff x="6485448" y="5003420"/>
            <a:chExt cx="2122153" cy="1236868"/>
          </a:xfrm>
        </p:grpSpPr>
        <p:sp>
          <p:nvSpPr>
            <p:cNvPr id="24" name="AutoShape 32">
              <a:extLst>
                <a:ext uri="{FF2B5EF4-FFF2-40B4-BE49-F238E27FC236}">
                  <a16:creationId xmlns:a16="http://schemas.microsoft.com/office/drawing/2014/main" id="{585B03BB-D06B-031A-7BC3-0AE11F88AEB0}"/>
                </a:ext>
              </a:extLst>
            </p:cNvPr>
            <p:cNvSpPr>
              <a:spLocks noChangeArrowheads="1"/>
            </p:cNvSpPr>
            <p:nvPr/>
          </p:nvSpPr>
          <p:spPr bwMode="auto">
            <a:xfrm>
              <a:off x="6802948" y="5737946"/>
              <a:ext cx="533400" cy="457200"/>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AutoShape 33">
              <a:extLst>
                <a:ext uri="{FF2B5EF4-FFF2-40B4-BE49-F238E27FC236}">
                  <a16:creationId xmlns:a16="http://schemas.microsoft.com/office/drawing/2014/main" id="{A776AE3F-9CBD-4F01-CF38-340368AF50FE}"/>
                </a:ext>
              </a:extLst>
            </p:cNvPr>
            <p:cNvSpPr>
              <a:spLocks noChangeArrowheads="1"/>
            </p:cNvSpPr>
            <p:nvPr/>
          </p:nvSpPr>
          <p:spPr bwMode="auto">
            <a:xfrm>
              <a:off x="7693201" y="5478288"/>
              <a:ext cx="914400" cy="762000"/>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 name="Group 141">
              <a:extLst>
                <a:ext uri="{FF2B5EF4-FFF2-40B4-BE49-F238E27FC236}">
                  <a16:creationId xmlns:a16="http://schemas.microsoft.com/office/drawing/2014/main" id="{F0B77C4C-0F00-4D6F-84FF-ABCCC29133FE}"/>
                </a:ext>
              </a:extLst>
            </p:cNvPr>
            <p:cNvGrpSpPr>
              <a:grpSpLocks/>
            </p:cNvGrpSpPr>
            <p:nvPr/>
          </p:nvGrpSpPr>
          <p:grpSpPr bwMode="auto">
            <a:xfrm>
              <a:off x="6485448" y="5003420"/>
              <a:ext cx="850900" cy="692150"/>
              <a:chOff x="2304" y="1104"/>
              <a:chExt cx="536" cy="436"/>
            </a:xfrm>
          </p:grpSpPr>
          <p:sp>
            <p:nvSpPr>
              <p:cNvPr id="27" name="AutoShape 133">
                <a:extLst>
                  <a:ext uri="{FF2B5EF4-FFF2-40B4-BE49-F238E27FC236}">
                    <a16:creationId xmlns:a16="http://schemas.microsoft.com/office/drawing/2014/main" id="{C7DA35FB-3DEE-AABB-8752-6E8568886ABD}"/>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8" name="Group 105">
                <a:extLst>
                  <a:ext uri="{FF2B5EF4-FFF2-40B4-BE49-F238E27FC236}">
                    <a16:creationId xmlns:a16="http://schemas.microsoft.com/office/drawing/2014/main" id="{7A6BCF5A-E9EB-1DA2-6274-BAC24CEEAD10}"/>
                  </a:ext>
                </a:extLst>
              </p:cNvPr>
              <p:cNvGrpSpPr>
                <a:grpSpLocks/>
              </p:cNvGrpSpPr>
              <p:nvPr/>
            </p:nvGrpSpPr>
            <p:grpSpPr bwMode="auto">
              <a:xfrm>
                <a:off x="2488" y="1104"/>
                <a:ext cx="48" cy="144"/>
                <a:chOff x="1200" y="912"/>
                <a:chExt cx="48" cy="144"/>
              </a:xfrm>
            </p:grpSpPr>
            <p:sp>
              <p:nvSpPr>
                <p:cNvPr id="52" name="Oval 106">
                  <a:extLst>
                    <a:ext uri="{FF2B5EF4-FFF2-40B4-BE49-F238E27FC236}">
                      <a16:creationId xmlns:a16="http://schemas.microsoft.com/office/drawing/2014/main" id="{7A901CC3-B2E8-481A-C0DE-A473D8816207}"/>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Oval 107">
                  <a:extLst>
                    <a:ext uri="{FF2B5EF4-FFF2-40B4-BE49-F238E27FC236}">
                      <a16:creationId xmlns:a16="http://schemas.microsoft.com/office/drawing/2014/main" id="{0EBA1F57-B467-56DF-F217-24D256085CE2}"/>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9" name="Group 108">
                <a:extLst>
                  <a:ext uri="{FF2B5EF4-FFF2-40B4-BE49-F238E27FC236}">
                    <a16:creationId xmlns:a16="http://schemas.microsoft.com/office/drawing/2014/main" id="{209085A6-EF91-5336-2326-E86D2A68AD3B}"/>
                  </a:ext>
                </a:extLst>
              </p:cNvPr>
              <p:cNvGrpSpPr>
                <a:grpSpLocks/>
              </p:cNvGrpSpPr>
              <p:nvPr/>
            </p:nvGrpSpPr>
            <p:grpSpPr bwMode="auto">
              <a:xfrm>
                <a:off x="2632" y="1104"/>
                <a:ext cx="48" cy="144"/>
                <a:chOff x="1200" y="912"/>
                <a:chExt cx="48" cy="144"/>
              </a:xfrm>
            </p:grpSpPr>
            <p:sp>
              <p:nvSpPr>
                <p:cNvPr id="50" name="Oval 109">
                  <a:extLst>
                    <a:ext uri="{FF2B5EF4-FFF2-40B4-BE49-F238E27FC236}">
                      <a16:creationId xmlns:a16="http://schemas.microsoft.com/office/drawing/2014/main" id="{1B464D7C-AE85-7A4B-D7EB-6BC1C4A39A4E}"/>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Oval 110">
                  <a:extLst>
                    <a:ext uri="{FF2B5EF4-FFF2-40B4-BE49-F238E27FC236}">
                      <a16:creationId xmlns:a16="http://schemas.microsoft.com/office/drawing/2014/main" id="{276C5BC2-C6E0-B6EF-B398-089A711072ED}"/>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0" name="Group 111">
                <a:extLst>
                  <a:ext uri="{FF2B5EF4-FFF2-40B4-BE49-F238E27FC236}">
                    <a16:creationId xmlns:a16="http://schemas.microsoft.com/office/drawing/2014/main" id="{54A876FA-3C3E-9BFB-7163-72D0A6B809A7}"/>
                  </a:ext>
                </a:extLst>
              </p:cNvPr>
              <p:cNvGrpSpPr>
                <a:grpSpLocks/>
              </p:cNvGrpSpPr>
              <p:nvPr/>
            </p:nvGrpSpPr>
            <p:grpSpPr bwMode="auto">
              <a:xfrm>
                <a:off x="2688" y="1212"/>
                <a:ext cx="152" cy="132"/>
                <a:chOff x="672" y="1020"/>
                <a:chExt cx="152" cy="132"/>
              </a:xfrm>
            </p:grpSpPr>
            <p:sp>
              <p:nvSpPr>
                <p:cNvPr id="45" name="Line 112">
                  <a:extLst>
                    <a:ext uri="{FF2B5EF4-FFF2-40B4-BE49-F238E27FC236}">
                      <a16:creationId xmlns:a16="http://schemas.microsoft.com/office/drawing/2014/main" id="{B9571094-463A-7310-6324-B9E816039B5B}"/>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113">
                  <a:extLst>
                    <a:ext uri="{FF2B5EF4-FFF2-40B4-BE49-F238E27FC236}">
                      <a16:creationId xmlns:a16="http://schemas.microsoft.com/office/drawing/2014/main" id="{103617E8-0210-0F68-9D5B-99EAB6D1FB9F}"/>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7" name="Group 114">
                  <a:extLst>
                    <a:ext uri="{FF2B5EF4-FFF2-40B4-BE49-F238E27FC236}">
                      <a16:creationId xmlns:a16="http://schemas.microsoft.com/office/drawing/2014/main" id="{2A313D97-27AE-E35C-6414-3B48A2110C56}"/>
                    </a:ext>
                  </a:extLst>
                </p:cNvPr>
                <p:cNvGrpSpPr>
                  <a:grpSpLocks/>
                </p:cNvGrpSpPr>
                <p:nvPr/>
              </p:nvGrpSpPr>
              <p:grpSpPr bwMode="auto">
                <a:xfrm>
                  <a:off x="680" y="1020"/>
                  <a:ext cx="144" cy="96"/>
                  <a:chOff x="680" y="1020"/>
                  <a:chExt cx="144" cy="96"/>
                </a:xfrm>
              </p:grpSpPr>
              <p:sp>
                <p:nvSpPr>
                  <p:cNvPr id="48" name="Line 115">
                    <a:extLst>
                      <a:ext uri="{FF2B5EF4-FFF2-40B4-BE49-F238E27FC236}">
                        <a16:creationId xmlns:a16="http://schemas.microsoft.com/office/drawing/2014/main" id="{ED4901E0-BB4E-9E0A-A0D1-FE194A2F9CF7}"/>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116">
                    <a:extLst>
                      <a:ext uri="{FF2B5EF4-FFF2-40B4-BE49-F238E27FC236}">
                        <a16:creationId xmlns:a16="http://schemas.microsoft.com/office/drawing/2014/main" id="{5AACF24E-FCE4-F05E-14DB-83713CA4786C}"/>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1" name="Group 121">
                <a:extLst>
                  <a:ext uri="{FF2B5EF4-FFF2-40B4-BE49-F238E27FC236}">
                    <a16:creationId xmlns:a16="http://schemas.microsoft.com/office/drawing/2014/main" id="{37322405-E2BE-B45B-D277-88CEFEBE99AA}"/>
                  </a:ext>
                </a:extLst>
              </p:cNvPr>
              <p:cNvGrpSpPr>
                <a:grpSpLocks/>
              </p:cNvGrpSpPr>
              <p:nvPr/>
            </p:nvGrpSpPr>
            <p:grpSpPr bwMode="auto">
              <a:xfrm flipH="1">
                <a:off x="2304" y="1212"/>
                <a:ext cx="152" cy="132"/>
                <a:chOff x="672" y="1020"/>
                <a:chExt cx="152" cy="132"/>
              </a:xfrm>
            </p:grpSpPr>
            <p:sp>
              <p:nvSpPr>
                <p:cNvPr id="40" name="Line 122">
                  <a:extLst>
                    <a:ext uri="{FF2B5EF4-FFF2-40B4-BE49-F238E27FC236}">
                      <a16:creationId xmlns:a16="http://schemas.microsoft.com/office/drawing/2014/main" id="{7BA7CE06-2C6B-92AF-6828-849D2AE7CEE3}"/>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123">
                  <a:extLst>
                    <a:ext uri="{FF2B5EF4-FFF2-40B4-BE49-F238E27FC236}">
                      <a16:creationId xmlns:a16="http://schemas.microsoft.com/office/drawing/2014/main" id="{B7A8D10A-10F9-89D4-9751-1091E8100630}"/>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2" name="Group 124">
                  <a:extLst>
                    <a:ext uri="{FF2B5EF4-FFF2-40B4-BE49-F238E27FC236}">
                      <a16:creationId xmlns:a16="http://schemas.microsoft.com/office/drawing/2014/main" id="{29BABB2E-948D-BE68-EA76-D743ED36CFEC}"/>
                    </a:ext>
                  </a:extLst>
                </p:cNvPr>
                <p:cNvGrpSpPr>
                  <a:grpSpLocks/>
                </p:cNvGrpSpPr>
                <p:nvPr/>
              </p:nvGrpSpPr>
              <p:grpSpPr bwMode="auto">
                <a:xfrm>
                  <a:off x="680" y="1020"/>
                  <a:ext cx="144" cy="96"/>
                  <a:chOff x="680" y="1020"/>
                  <a:chExt cx="144" cy="96"/>
                </a:xfrm>
              </p:grpSpPr>
              <p:sp>
                <p:nvSpPr>
                  <p:cNvPr id="43" name="Line 125">
                    <a:extLst>
                      <a:ext uri="{FF2B5EF4-FFF2-40B4-BE49-F238E27FC236}">
                        <a16:creationId xmlns:a16="http://schemas.microsoft.com/office/drawing/2014/main" id="{FA1E7396-EDDA-DF22-A721-2B3BE04E236D}"/>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126">
                    <a:extLst>
                      <a:ext uri="{FF2B5EF4-FFF2-40B4-BE49-F238E27FC236}">
                        <a16:creationId xmlns:a16="http://schemas.microsoft.com/office/drawing/2014/main" id="{5D094F71-5EE8-A803-DC42-0437C2B74C53}"/>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2" name="Group 136">
                <a:extLst>
                  <a:ext uri="{FF2B5EF4-FFF2-40B4-BE49-F238E27FC236}">
                    <a16:creationId xmlns:a16="http://schemas.microsoft.com/office/drawing/2014/main" id="{6A1AA94E-0BBB-69B2-9A2C-DD61C0230231}"/>
                  </a:ext>
                </a:extLst>
              </p:cNvPr>
              <p:cNvGrpSpPr>
                <a:grpSpLocks/>
              </p:cNvGrpSpPr>
              <p:nvPr/>
            </p:nvGrpSpPr>
            <p:grpSpPr bwMode="auto">
              <a:xfrm>
                <a:off x="2400" y="1300"/>
                <a:ext cx="96" cy="240"/>
                <a:chOff x="2400" y="1296"/>
                <a:chExt cx="96" cy="240"/>
              </a:xfrm>
            </p:grpSpPr>
            <p:sp>
              <p:nvSpPr>
                <p:cNvPr id="37" name="Line 117">
                  <a:extLst>
                    <a:ext uri="{FF2B5EF4-FFF2-40B4-BE49-F238E27FC236}">
                      <a16:creationId xmlns:a16="http://schemas.microsoft.com/office/drawing/2014/main" id="{FE345BAB-B126-7285-38C4-27E2B5D1A212}"/>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134">
                  <a:extLst>
                    <a:ext uri="{FF2B5EF4-FFF2-40B4-BE49-F238E27FC236}">
                      <a16:creationId xmlns:a16="http://schemas.microsoft.com/office/drawing/2014/main" id="{49282439-44FB-2B15-0487-B61246EDF694}"/>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135">
                  <a:extLst>
                    <a:ext uri="{FF2B5EF4-FFF2-40B4-BE49-F238E27FC236}">
                      <a16:creationId xmlns:a16="http://schemas.microsoft.com/office/drawing/2014/main" id="{31A01253-3741-D2EE-7F21-10703C7681C6}"/>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3" name="Group 137">
                <a:extLst>
                  <a:ext uri="{FF2B5EF4-FFF2-40B4-BE49-F238E27FC236}">
                    <a16:creationId xmlns:a16="http://schemas.microsoft.com/office/drawing/2014/main" id="{D31EA24F-5EC5-AEF3-9F88-A561F463BC6F}"/>
                  </a:ext>
                </a:extLst>
              </p:cNvPr>
              <p:cNvGrpSpPr>
                <a:grpSpLocks/>
              </p:cNvGrpSpPr>
              <p:nvPr/>
            </p:nvGrpSpPr>
            <p:grpSpPr bwMode="auto">
              <a:xfrm flipH="1">
                <a:off x="2640" y="1296"/>
                <a:ext cx="96" cy="240"/>
                <a:chOff x="2400" y="1296"/>
                <a:chExt cx="96" cy="240"/>
              </a:xfrm>
            </p:grpSpPr>
            <p:sp>
              <p:nvSpPr>
                <p:cNvPr id="34" name="Line 138">
                  <a:extLst>
                    <a:ext uri="{FF2B5EF4-FFF2-40B4-BE49-F238E27FC236}">
                      <a16:creationId xmlns:a16="http://schemas.microsoft.com/office/drawing/2014/main" id="{253ACEAF-1F67-3E84-C45D-F07B28FB58A3}"/>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139">
                  <a:extLst>
                    <a:ext uri="{FF2B5EF4-FFF2-40B4-BE49-F238E27FC236}">
                      <a16:creationId xmlns:a16="http://schemas.microsoft.com/office/drawing/2014/main" id="{F19AD024-654B-B3E4-C385-3AC65CE8656B}"/>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140">
                  <a:extLst>
                    <a:ext uri="{FF2B5EF4-FFF2-40B4-BE49-F238E27FC236}">
                      <a16:creationId xmlns:a16="http://schemas.microsoft.com/office/drawing/2014/main" id="{7B836C9C-BFFA-A86E-805F-6AA1AAFC54C3}"/>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54" name="Group 142">
              <a:extLst>
                <a:ext uri="{FF2B5EF4-FFF2-40B4-BE49-F238E27FC236}">
                  <a16:creationId xmlns:a16="http://schemas.microsoft.com/office/drawing/2014/main" id="{17844C08-456F-B4FD-7FCA-E56F36451026}"/>
                </a:ext>
              </a:extLst>
            </p:cNvPr>
            <p:cNvGrpSpPr>
              <a:grpSpLocks/>
            </p:cNvGrpSpPr>
            <p:nvPr/>
          </p:nvGrpSpPr>
          <p:grpSpPr bwMode="auto">
            <a:xfrm>
              <a:off x="7844451" y="5132007"/>
              <a:ext cx="304800" cy="290513"/>
              <a:chOff x="1776" y="2256"/>
              <a:chExt cx="288" cy="279"/>
            </a:xfrm>
          </p:grpSpPr>
          <p:grpSp>
            <p:nvGrpSpPr>
              <p:cNvPr id="55" name="Group 143">
                <a:extLst>
                  <a:ext uri="{FF2B5EF4-FFF2-40B4-BE49-F238E27FC236}">
                    <a16:creationId xmlns:a16="http://schemas.microsoft.com/office/drawing/2014/main" id="{0D3FAFD7-8920-AA74-D989-62A5019784BA}"/>
                  </a:ext>
                </a:extLst>
              </p:cNvPr>
              <p:cNvGrpSpPr>
                <a:grpSpLocks/>
              </p:cNvGrpSpPr>
              <p:nvPr/>
            </p:nvGrpSpPr>
            <p:grpSpPr bwMode="auto">
              <a:xfrm>
                <a:off x="1824" y="2256"/>
                <a:ext cx="240" cy="279"/>
                <a:chOff x="1392" y="3408"/>
                <a:chExt cx="240" cy="279"/>
              </a:xfrm>
            </p:grpSpPr>
            <p:sp>
              <p:nvSpPr>
                <p:cNvPr id="58" name="Line 144">
                  <a:extLst>
                    <a:ext uri="{FF2B5EF4-FFF2-40B4-BE49-F238E27FC236}">
                      <a16:creationId xmlns:a16="http://schemas.microsoft.com/office/drawing/2014/main" id="{17F6654F-0DE5-E4D9-E89F-E7F7DE2ABBAA}"/>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Arc 145">
                  <a:extLst>
                    <a:ext uri="{FF2B5EF4-FFF2-40B4-BE49-F238E27FC236}">
                      <a16:creationId xmlns:a16="http://schemas.microsoft.com/office/drawing/2014/main" id="{8B6C43C6-E056-BD62-364B-324711D45CE4}"/>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146">
                  <a:extLst>
                    <a:ext uri="{FF2B5EF4-FFF2-40B4-BE49-F238E27FC236}">
                      <a16:creationId xmlns:a16="http://schemas.microsoft.com/office/drawing/2014/main" id="{BC859AD7-8ACB-DA61-D2CD-6A9A6452333F}"/>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6" name="Arc 147">
                <a:extLst>
                  <a:ext uri="{FF2B5EF4-FFF2-40B4-BE49-F238E27FC236}">
                    <a16:creationId xmlns:a16="http://schemas.microsoft.com/office/drawing/2014/main" id="{6605066C-98F8-7260-79A7-391E004A2C34}"/>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Arc 148">
                <a:extLst>
                  <a:ext uri="{FF2B5EF4-FFF2-40B4-BE49-F238E27FC236}">
                    <a16:creationId xmlns:a16="http://schemas.microsoft.com/office/drawing/2014/main" id="{8B2CB98D-8F6C-94D2-46CD-74861E70839B}"/>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1" name="Group 60">
            <a:extLst>
              <a:ext uri="{FF2B5EF4-FFF2-40B4-BE49-F238E27FC236}">
                <a16:creationId xmlns:a16="http://schemas.microsoft.com/office/drawing/2014/main" id="{47C9332D-7C04-C0E7-F812-78B20806136E}"/>
              </a:ext>
            </a:extLst>
          </p:cNvPr>
          <p:cNvGrpSpPr/>
          <p:nvPr/>
        </p:nvGrpSpPr>
        <p:grpSpPr>
          <a:xfrm>
            <a:off x="2384844" y="1703464"/>
            <a:ext cx="2053157" cy="1559800"/>
            <a:chOff x="6346825" y="146200"/>
            <a:chExt cx="2737542" cy="2079733"/>
          </a:xfrm>
        </p:grpSpPr>
        <p:pic>
          <p:nvPicPr>
            <p:cNvPr id="62" name="Picture 2" descr="sea-waves-wallpaper">
              <a:extLst>
                <a:ext uri="{FF2B5EF4-FFF2-40B4-BE49-F238E27FC236}">
                  <a16:creationId xmlns:a16="http://schemas.microsoft.com/office/drawing/2014/main" id="{F127ECD8-C409-C54B-88DF-89FACC682411}"/>
                </a:ext>
              </a:extLst>
            </p:cNvPr>
            <p:cNvPicPr>
              <a:picLocks noChangeAspect="1" noChangeArrowheads="1"/>
            </p:cNvPicPr>
            <p:nvPr/>
          </p:nvPicPr>
          <p:blipFill>
            <a:blip r:embed="rId2"/>
            <a:srcRect/>
            <a:stretch>
              <a:fillRect/>
            </a:stretch>
          </p:blipFill>
          <p:spPr bwMode="auto">
            <a:xfrm>
              <a:off x="6346825" y="146201"/>
              <a:ext cx="1283771" cy="963666"/>
            </a:xfrm>
            <a:prstGeom prst="rect">
              <a:avLst/>
            </a:prstGeom>
            <a:noFill/>
          </p:spPr>
        </p:pic>
        <p:pic>
          <p:nvPicPr>
            <p:cNvPr id="63" name="Picture 2" descr="sea-waves-wallpaper">
              <a:extLst>
                <a:ext uri="{FF2B5EF4-FFF2-40B4-BE49-F238E27FC236}">
                  <a16:creationId xmlns:a16="http://schemas.microsoft.com/office/drawing/2014/main" id="{C8736A68-B40F-1F92-22EB-82CDDABC969F}"/>
                </a:ext>
              </a:extLst>
            </p:cNvPr>
            <p:cNvPicPr>
              <a:picLocks noChangeAspect="1" noChangeArrowheads="1"/>
            </p:cNvPicPr>
            <p:nvPr/>
          </p:nvPicPr>
          <p:blipFill>
            <a:blip r:embed="rId2"/>
            <a:srcRect/>
            <a:stretch>
              <a:fillRect/>
            </a:stretch>
          </p:blipFill>
          <p:spPr bwMode="auto">
            <a:xfrm>
              <a:off x="7800596" y="146200"/>
              <a:ext cx="1283771" cy="963666"/>
            </a:xfrm>
            <a:prstGeom prst="rect">
              <a:avLst/>
            </a:prstGeom>
            <a:noFill/>
          </p:spPr>
        </p:pic>
        <p:pic>
          <p:nvPicPr>
            <p:cNvPr id="64" name="Picture 2" descr="sea-waves-wallpaper">
              <a:extLst>
                <a:ext uri="{FF2B5EF4-FFF2-40B4-BE49-F238E27FC236}">
                  <a16:creationId xmlns:a16="http://schemas.microsoft.com/office/drawing/2014/main" id="{D102FEFA-B079-DC7C-208C-239E54B4A65A}"/>
                </a:ext>
              </a:extLst>
            </p:cNvPr>
            <p:cNvPicPr>
              <a:picLocks noChangeAspect="1" noChangeArrowheads="1"/>
            </p:cNvPicPr>
            <p:nvPr/>
          </p:nvPicPr>
          <p:blipFill>
            <a:blip r:embed="rId2"/>
            <a:srcRect/>
            <a:stretch>
              <a:fillRect/>
            </a:stretch>
          </p:blipFill>
          <p:spPr bwMode="auto">
            <a:xfrm>
              <a:off x="6346825" y="1262267"/>
              <a:ext cx="1283771" cy="963666"/>
            </a:xfrm>
            <a:prstGeom prst="rect">
              <a:avLst/>
            </a:prstGeom>
            <a:noFill/>
          </p:spPr>
        </p:pic>
        <p:pic>
          <p:nvPicPr>
            <p:cNvPr id="65" name="Picture 2" descr="sea-waves-wallpaper">
              <a:extLst>
                <a:ext uri="{FF2B5EF4-FFF2-40B4-BE49-F238E27FC236}">
                  <a16:creationId xmlns:a16="http://schemas.microsoft.com/office/drawing/2014/main" id="{4316B9F6-4C3C-43F0-F58E-6760BD48B326}"/>
                </a:ext>
              </a:extLst>
            </p:cNvPr>
            <p:cNvPicPr>
              <a:picLocks noChangeAspect="1" noChangeArrowheads="1"/>
            </p:cNvPicPr>
            <p:nvPr/>
          </p:nvPicPr>
          <p:blipFill>
            <a:blip r:embed="rId2"/>
            <a:srcRect/>
            <a:stretch>
              <a:fillRect/>
            </a:stretch>
          </p:blipFill>
          <p:spPr bwMode="auto">
            <a:xfrm>
              <a:off x="7800596" y="1262267"/>
              <a:ext cx="1283771" cy="963666"/>
            </a:xfrm>
            <a:prstGeom prst="rect">
              <a:avLst/>
            </a:prstGeom>
            <a:noFill/>
          </p:spPr>
        </p:pic>
      </p:grpSp>
    </p:spTree>
    <p:extLst>
      <p:ext uri="{BB962C8B-B14F-4D97-AF65-F5344CB8AC3E}">
        <p14:creationId xmlns:p14="http://schemas.microsoft.com/office/powerpoint/2010/main" val="5563734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CFFEAE-C7C4-9644-BDE4-7A7E82520C24}"/>
              </a:ext>
            </a:extLst>
          </p:cNvPr>
          <p:cNvSpPr txBox="1"/>
          <p:nvPr/>
        </p:nvSpPr>
        <p:spPr>
          <a:xfrm>
            <a:off x="4781446" y="3594576"/>
            <a:ext cx="6830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Kelp </a:t>
            </a:r>
          </a:p>
        </p:txBody>
      </p:sp>
      <p:sp>
        <p:nvSpPr>
          <p:cNvPr id="7" name="TextBox 6">
            <a:extLst>
              <a:ext uri="{FF2B5EF4-FFF2-40B4-BE49-F238E27FC236}">
                <a16:creationId xmlns:a16="http://schemas.microsoft.com/office/drawing/2014/main" id="{B2857731-4340-C847-BA3E-7D063EADB77C}"/>
              </a:ext>
            </a:extLst>
          </p:cNvPr>
          <p:cNvSpPr txBox="1"/>
          <p:nvPr/>
        </p:nvSpPr>
        <p:spPr>
          <a:xfrm>
            <a:off x="6132257" y="5151691"/>
            <a:ext cx="155190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Invertebrates</a:t>
            </a:r>
          </a:p>
        </p:txBody>
      </p:sp>
      <p:sp>
        <p:nvSpPr>
          <p:cNvPr id="8" name="TextBox 7">
            <a:extLst>
              <a:ext uri="{FF2B5EF4-FFF2-40B4-BE49-F238E27FC236}">
                <a16:creationId xmlns:a16="http://schemas.microsoft.com/office/drawing/2014/main" id="{A392B5C6-92FF-3A42-8AA4-998FCD4C6425}"/>
              </a:ext>
            </a:extLst>
          </p:cNvPr>
          <p:cNvSpPr txBox="1"/>
          <p:nvPr/>
        </p:nvSpPr>
        <p:spPr>
          <a:xfrm>
            <a:off x="4696199" y="1879850"/>
            <a:ext cx="853503"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Waves</a:t>
            </a:r>
          </a:p>
        </p:txBody>
      </p:sp>
      <p:cxnSp>
        <p:nvCxnSpPr>
          <p:cNvPr id="9" name="Straight Arrow Connector 8">
            <a:extLst>
              <a:ext uri="{FF2B5EF4-FFF2-40B4-BE49-F238E27FC236}">
                <a16:creationId xmlns:a16="http://schemas.microsoft.com/office/drawing/2014/main" id="{D97C525E-5700-9D4B-B1C6-366070D3408E}"/>
              </a:ext>
            </a:extLst>
          </p:cNvPr>
          <p:cNvCxnSpPr>
            <a:stCxn id="8" idx="2"/>
            <a:endCxn id="6" idx="0"/>
          </p:cNvCxnSpPr>
          <p:nvPr/>
        </p:nvCxnSpPr>
        <p:spPr>
          <a:xfrm flipH="1">
            <a:off x="5122950" y="2279960"/>
            <a:ext cx="1" cy="131461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74CE5DC3-0998-1243-80C8-D015572A77EF}"/>
              </a:ext>
            </a:extLst>
          </p:cNvPr>
          <p:cNvCxnSpPr>
            <a:cxnSpLocks/>
            <a:stCxn id="8" idx="2"/>
            <a:endCxn id="11" idx="0"/>
          </p:cNvCxnSpPr>
          <p:nvPr/>
        </p:nvCxnSpPr>
        <p:spPr>
          <a:xfrm>
            <a:off x="5122951" y="2279961"/>
            <a:ext cx="1785257" cy="135122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1B565649-FF15-5341-AE47-A3073050C208}"/>
              </a:ext>
            </a:extLst>
          </p:cNvPr>
          <p:cNvSpPr txBox="1"/>
          <p:nvPr/>
        </p:nvSpPr>
        <p:spPr>
          <a:xfrm>
            <a:off x="6561638" y="3631187"/>
            <a:ext cx="693138" cy="369332"/>
          </a:xfrm>
          <a:prstGeom prst="rect">
            <a:avLst/>
          </a:prstGeom>
          <a:solidFill>
            <a:schemeClr val="bg1"/>
          </a:solidFill>
          <a:ln>
            <a:solidFill>
              <a:schemeClr val="tx1"/>
            </a:solidFill>
          </a:ln>
        </p:spPr>
        <p:txBody>
          <a:bodyPr wrap="none" rtlCol="0">
            <a:spAutoFit/>
          </a:bodyPr>
          <a:lstStyle/>
          <a:p>
            <a:pPr algn="ctr"/>
            <a:r>
              <a:rPr lang="en-US" dirty="0">
                <a:latin typeface="Calibri Light"/>
                <a:cs typeface="Calibri Light"/>
              </a:rPr>
              <a:t>Algae</a:t>
            </a:r>
          </a:p>
        </p:txBody>
      </p:sp>
      <p:cxnSp>
        <p:nvCxnSpPr>
          <p:cNvPr id="12" name="Straight Arrow Connector 11">
            <a:extLst>
              <a:ext uri="{FF2B5EF4-FFF2-40B4-BE49-F238E27FC236}">
                <a16:creationId xmlns:a16="http://schemas.microsoft.com/office/drawing/2014/main" id="{42C29B46-1534-E04A-AC79-B448CFFD6003}"/>
              </a:ext>
            </a:extLst>
          </p:cNvPr>
          <p:cNvCxnSpPr>
            <a:cxnSpLocks/>
            <a:stCxn id="6" idx="3"/>
            <a:endCxn id="11" idx="1"/>
          </p:cNvCxnSpPr>
          <p:nvPr/>
        </p:nvCxnSpPr>
        <p:spPr>
          <a:xfrm>
            <a:off x="5464452" y="3794631"/>
            <a:ext cx="1097186" cy="2122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0566CD65-D287-5E42-B021-370C05DF8B21}"/>
              </a:ext>
            </a:extLst>
          </p:cNvPr>
          <p:cNvCxnSpPr>
            <a:cxnSpLocks/>
            <a:stCxn id="11" idx="2"/>
            <a:endCxn id="7" idx="0"/>
          </p:cNvCxnSpPr>
          <p:nvPr/>
        </p:nvCxnSpPr>
        <p:spPr>
          <a:xfrm>
            <a:off x="6908207" y="4000519"/>
            <a:ext cx="0" cy="11511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itle 2">
            <a:extLst>
              <a:ext uri="{FF2B5EF4-FFF2-40B4-BE49-F238E27FC236}">
                <a16:creationId xmlns:a16="http://schemas.microsoft.com/office/drawing/2014/main" id="{07FAB44B-6897-28C8-9E4E-8D47E4519DDE}"/>
              </a:ext>
            </a:extLst>
          </p:cNvPr>
          <p:cNvSpPr>
            <a:spLocks noGrp="1"/>
          </p:cNvSpPr>
          <p:nvPr>
            <p:ph type="title"/>
          </p:nvPr>
        </p:nvSpPr>
        <p:spPr>
          <a:xfrm>
            <a:off x="119269" y="115917"/>
            <a:ext cx="11244470" cy="1325563"/>
          </a:xfrm>
        </p:spPr>
        <p:txBody>
          <a:bodyPr/>
          <a:lstStyle/>
          <a:p>
            <a:r>
              <a:rPr lang="en-US" dirty="0"/>
              <a:t>But there are Mediators</a:t>
            </a:r>
          </a:p>
        </p:txBody>
      </p:sp>
      <p:grpSp>
        <p:nvGrpSpPr>
          <p:cNvPr id="29" name="Group 28">
            <a:extLst>
              <a:ext uri="{FF2B5EF4-FFF2-40B4-BE49-F238E27FC236}">
                <a16:creationId xmlns:a16="http://schemas.microsoft.com/office/drawing/2014/main" id="{F2BA79EE-C10C-E6D8-B742-38E0F4114F75}"/>
              </a:ext>
            </a:extLst>
          </p:cNvPr>
          <p:cNvGrpSpPr/>
          <p:nvPr/>
        </p:nvGrpSpPr>
        <p:grpSpPr>
          <a:xfrm>
            <a:off x="7875837" y="4933367"/>
            <a:ext cx="2122153" cy="1236868"/>
            <a:chOff x="6485448" y="5003420"/>
            <a:chExt cx="2122153" cy="1236868"/>
          </a:xfrm>
        </p:grpSpPr>
        <p:sp>
          <p:nvSpPr>
            <p:cNvPr id="30" name="AutoShape 32">
              <a:extLst>
                <a:ext uri="{FF2B5EF4-FFF2-40B4-BE49-F238E27FC236}">
                  <a16:creationId xmlns:a16="http://schemas.microsoft.com/office/drawing/2014/main" id="{57D4EDC7-2EF7-A97D-3A92-861E114E68D9}"/>
                </a:ext>
              </a:extLst>
            </p:cNvPr>
            <p:cNvSpPr>
              <a:spLocks noChangeArrowheads="1"/>
            </p:cNvSpPr>
            <p:nvPr/>
          </p:nvSpPr>
          <p:spPr bwMode="auto">
            <a:xfrm>
              <a:off x="6802948" y="5737946"/>
              <a:ext cx="533400" cy="457200"/>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AutoShape 33">
              <a:extLst>
                <a:ext uri="{FF2B5EF4-FFF2-40B4-BE49-F238E27FC236}">
                  <a16:creationId xmlns:a16="http://schemas.microsoft.com/office/drawing/2014/main" id="{7FD0424D-8917-CC8C-E5FE-08F2C328F6B2}"/>
                </a:ext>
              </a:extLst>
            </p:cNvPr>
            <p:cNvSpPr>
              <a:spLocks noChangeArrowheads="1"/>
            </p:cNvSpPr>
            <p:nvPr/>
          </p:nvSpPr>
          <p:spPr bwMode="auto">
            <a:xfrm>
              <a:off x="7693201" y="5478288"/>
              <a:ext cx="914400" cy="762000"/>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 name="Group 141">
              <a:extLst>
                <a:ext uri="{FF2B5EF4-FFF2-40B4-BE49-F238E27FC236}">
                  <a16:creationId xmlns:a16="http://schemas.microsoft.com/office/drawing/2014/main" id="{3A6BF60D-EB89-D3FF-C6D0-88F2CA309B15}"/>
                </a:ext>
              </a:extLst>
            </p:cNvPr>
            <p:cNvGrpSpPr>
              <a:grpSpLocks/>
            </p:cNvGrpSpPr>
            <p:nvPr/>
          </p:nvGrpSpPr>
          <p:grpSpPr bwMode="auto">
            <a:xfrm>
              <a:off x="6485448" y="5003420"/>
              <a:ext cx="850900" cy="692150"/>
              <a:chOff x="2304" y="1104"/>
              <a:chExt cx="536" cy="436"/>
            </a:xfrm>
          </p:grpSpPr>
          <p:sp>
            <p:nvSpPr>
              <p:cNvPr id="40" name="AutoShape 133">
                <a:extLst>
                  <a:ext uri="{FF2B5EF4-FFF2-40B4-BE49-F238E27FC236}">
                    <a16:creationId xmlns:a16="http://schemas.microsoft.com/office/drawing/2014/main" id="{2D71574F-4AB7-E140-21DB-F319F2BB039A}"/>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 name="Group 105">
                <a:extLst>
                  <a:ext uri="{FF2B5EF4-FFF2-40B4-BE49-F238E27FC236}">
                    <a16:creationId xmlns:a16="http://schemas.microsoft.com/office/drawing/2014/main" id="{AAA89C0F-133A-6FEC-714A-F97917479705}"/>
                  </a:ext>
                </a:extLst>
              </p:cNvPr>
              <p:cNvGrpSpPr>
                <a:grpSpLocks/>
              </p:cNvGrpSpPr>
              <p:nvPr/>
            </p:nvGrpSpPr>
            <p:grpSpPr bwMode="auto">
              <a:xfrm>
                <a:off x="2488" y="1104"/>
                <a:ext cx="48" cy="144"/>
                <a:chOff x="1200" y="912"/>
                <a:chExt cx="48" cy="144"/>
              </a:xfrm>
            </p:grpSpPr>
            <p:sp>
              <p:nvSpPr>
                <p:cNvPr id="65" name="Oval 106">
                  <a:extLst>
                    <a:ext uri="{FF2B5EF4-FFF2-40B4-BE49-F238E27FC236}">
                      <a16:creationId xmlns:a16="http://schemas.microsoft.com/office/drawing/2014/main" id="{F6842938-0531-08C1-738C-520D7EB0D804}"/>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107">
                  <a:extLst>
                    <a:ext uri="{FF2B5EF4-FFF2-40B4-BE49-F238E27FC236}">
                      <a16:creationId xmlns:a16="http://schemas.microsoft.com/office/drawing/2014/main" id="{2DA340D3-5AC1-F444-9869-4F7FC453BD8B}"/>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 name="Group 108">
                <a:extLst>
                  <a:ext uri="{FF2B5EF4-FFF2-40B4-BE49-F238E27FC236}">
                    <a16:creationId xmlns:a16="http://schemas.microsoft.com/office/drawing/2014/main" id="{C11DEDED-6821-314B-9296-4B3D53D4806F}"/>
                  </a:ext>
                </a:extLst>
              </p:cNvPr>
              <p:cNvGrpSpPr>
                <a:grpSpLocks/>
              </p:cNvGrpSpPr>
              <p:nvPr/>
            </p:nvGrpSpPr>
            <p:grpSpPr bwMode="auto">
              <a:xfrm>
                <a:off x="2632" y="1104"/>
                <a:ext cx="48" cy="144"/>
                <a:chOff x="1200" y="912"/>
                <a:chExt cx="48" cy="144"/>
              </a:xfrm>
            </p:grpSpPr>
            <p:sp>
              <p:nvSpPr>
                <p:cNvPr id="63" name="Oval 109">
                  <a:extLst>
                    <a:ext uri="{FF2B5EF4-FFF2-40B4-BE49-F238E27FC236}">
                      <a16:creationId xmlns:a16="http://schemas.microsoft.com/office/drawing/2014/main" id="{2F8D38F7-06EC-E907-3689-86CF41EC7315}"/>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Oval 110">
                  <a:extLst>
                    <a:ext uri="{FF2B5EF4-FFF2-40B4-BE49-F238E27FC236}">
                      <a16:creationId xmlns:a16="http://schemas.microsoft.com/office/drawing/2014/main" id="{AD44257E-F7E7-0EDC-7EF7-2858ACB025EE}"/>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 name="Group 111">
                <a:extLst>
                  <a:ext uri="{FF2B5EF4-FFF2-40B4-BE49-F238E27FC236}">
                    <a16:creationId xmlns:a16="http://schemas.microsoft.com/office/drawing/2014/main" id="{CB6E5947-4A01-7133-D7FD-37B4BCFE8133}"/>
                  </a:ext>
                </a:extLst>
              </p:cNvPr>
              <p:cNvGrpSpPr>
                <a:grpSpLocks/>
              </p:cNvGrpSpPr>
              <p:nvPr/>
            </p:nvGrpSpPr>
            <p:grpSpPr bwMode="auto">
              <a:xfrm>
                <a:off x="2688" y="1212"/>
                <a:ext cx="152" cy="132"/>
                <a:chOff x="672" y="1020"/>
                <a:chExt cx="152" cy="132"/>
              </a:xfrm>
            </p:grpSpPr>
            <p:sp>
              <p:nvSpPr>
                <p:cNvPr id="58" name="Line 112">
                  <a:extLst>
                    <a:ext uri="{FF2B5EF4-FFF2-40B4-BE49-F238E27FC236}">
                      <a16:creationId xmlns:a16="http://schemas.microsoft.com/office/drawing/2014/main" id="{B7B737EC-B50C-1DD6-3BC6-26B999B54582}"/>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113">
                  <a:extLst>
                    <a:ext uri="{FF2B5EF4-FFF2-40B4-BE49-F238E27FC236}">
                      <a16:creationId xmlns:a16="http://schemas.microsoft.com/office/drawing/2014/main" id="{8B063201-63C3-C6C7-EF17-9038F8301D46}"/>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0" name="Group 114">
                  <a:extLst>
                    <a:ext uri="{FF2B5EF4-FFF2-40B4-BE49-F238E27FC236}">
                      <a16:creationId xmlns:a16="http://schemas.microsoft.com/office/drawing/2014/main" id="{5F5B4C49-F1EB-37FC-A202-5FA0D6E91E30}"/>
                    </a:ext>
                  </a:extLst>
                </p:cNvPr>
                <p:cNvGrpSpPr>
                  <a:grpSpLocks/>
                </p:cNvGrpSpPr>
                <p:nvPr/>
              </p:nvGrpSpPr>
              <p:grpSpPr bwMode="auto">
                <a:xfrm>
                  <a:off x="680" y="1020"/>
                  <a:ext cx="144" cy="96"/>
                  <a:chOff x="680" y="1020"/>
                  <a:chExt cx="144" cy="96"/>
                </a:xfrm>
              </p:grpSpPr>
              <p:sp>
                <p:nvSpPr>
                  <p:cNvPr id="61" name="Line 115">
                    <a:extLst>
                      <a:ext uri="{FF2B5EF4-FFF2-40B4-BE49-F238E27FC236}">
                        <a16:creationId xmlns:a16="http://schemas.microsoft.com/office/drawing/2014/main" id="{0A848D6F-BF28-EE72-727D-4EDDFADBDC40}"/>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116">
                    <a:extLst>
                      <a:ext uri="{FF2B5EF4-FFF2-40B4-BE49-F238E27FC236}">
                        <a16:creationId xmlns:a16="http://schemas.microsoft.com/office/drawing/2014/main" id="{AC97C7BD-39E9-A52C-229E-F89B9071FCBE}"/>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4" name="Group 121">
                <a:extLst>
                  <a:ext uri="{FF2B5EF4-FFF2-40B4-BE49-F238E27FC236}">
                    <a16:creationId xmlns:a16="http://schemas.microsoft.com/office/drawing/2014/main" id="{2FB2EAC9-D840-AB45-1499-4B565BCC5DE0}"/>
                  </a:ext>
                </a:extLst>
              </p:cNvPr>
              <p:cNvGrpSpPr>
                <a:grpSpLocks/>
              </p:cNvGrpSpPr>
              <p:nvPr/>
            </p:nvGrpSpPr>
            <p:grpSpPr bwMode="auto">
              <a:xfrm flipH="1">
                <a:off x="2304" y="1212"/>
                <a:ext cx="152" cy="132"/>
                <a:chOff x="672" y="1020"/>
                <a:chExt cx="152" cy="132"/>
              </a:xfrm>
            </p:grpSpPr>
            <p:sp>
              <p:nvSpPr>
                <p:cNvPr id="53" name="Line 122">
                  <a:extLst>
                    <a:ext uri="{FF2B5EF4-FFF2-40B4-BE49-F238E27FC236}">
                      <a16:creationId xmlns:a16="http://schemas.microsoft.com/office/drawing/2014/main" id="{4B47B800-AB42-592D-A897-B6296B1BB285}"/>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Line 123">
                  <a:extLst>
                    <a:ext uri="{FF2B5EF4-FFF2-40B4-BE49-F238E27FC236}">
                      <a16:creationId xmlns:a16="http://schemas.microsoft.com/office/drawing/2014/main" id="{A2932922-A40C-9D71-BD6E-F149A984A45A}"/>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 name="Group 124">
                  <a:extLst>
                    <a:ext uri="{FF2B5EF4-FFF2-40B4-BE49-F238E27FC236}">
                      <a16:creationId xmlns:a16="http://schemas.microsoft.com/office/drawing/2014/main" id="{22B631C6-1EA0-CD85-DD8D-6152EE3738C6}"/>
                    </a:ext>
                  </a:extLst>
                </p:cNvPr>
                <p:cNvGrpSpPr>
                  <a:grpSpLocks/>
                </p:cNvGrpSpPr>
                <p:nvPr/>
              </p:nvGrpSpPr>
              <p:grpSpPr bwMode="auto">
                <a:xfrm>
                  <a:off x="680" y="1020"/>
                  <a:ext cx="144" cy="96"/>
                  <a:chOff x="680" y="1020"/>
                  <a:chExt cx="144" cy="96"/>
                </a:xfrm>
              </p:grpSpPr>
              <p:sp>
                <p:nvSpPr>
                  <p:cNvPr id="56" name="Line 125">
                    <a:extLst>
                      <a:ext uri="{FF2B5EF4-FFF2-40B4-BE49-F238E27FC236}">
                        <a16:creationId xmlns:a16="http://schemas.microsoft.com/office/drawing/2014/main" id="{F7576044-FDCC-39E1-DEAF-74986E95E1CD}"/>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126">
                    <a:extLst>
                      <a:ext uri="{FF2B5EF4-FFF2-40B4-BE49-F238E27FC236}">
                        <a16:creationId xmlns:a16="http://schemas.microsoft.com/office/drawing/2014/main" id="{84AEE55F-37FD-C506-15F5-C383D423C3C7}"/>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5" name="Group 136">
                <a:extLst>
                  <a:ext uri="{FF2B5EF4-FFF2-40B4-BE49-F238E27FC236}">
                    <a16:creationId xmlns:a16="http://schemas.microsoft.com/office/drawing/2014/main" id="{CBAEF35D-69E6-E92E-D891-C1B26399B9D5}"/>
                  </a:ext>
                </a:extLst>
              </p:cNvPr>
              <p:cNvGrpSpPr>
                <a:grpSpLocks/>
              </p:cNvGrpSpPr>
              <p:nvPr/>
            </p:nvGrpSpPr>
            <p:grpSpPr bwMode="auto">
              <a:xfrm>
                <a:off x="2400" y="1300"/>
                <a:ext cx="96" cy="240"/>
                <a:chOff x="2400" y="1296"/>
                <a:chExt cx="96" cy="240"/>
              </a:xfrm>
            </p:grpSpPr>
            <p:sp>
              <p:nvSpPr>
                <p:cNvPr id="50" name="Line 117">
                  <a:extLst>
                    <a:ext uri="{FF2B5EF4-FFF2-40B4-BE49-F238E27FC236}">
                      <a16:creationId xmlns:a16="http://schemas.microsoft.com/office/drawing/2014/main" id="{EAB80BF4-F291-8206-67A4-F8204304DF2C}"/>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134">
                  <a:extLst>
                    <a:ext uri="{FF2B5EF4-FFF2-40B4-BE49-F238E27FC236}">
                      <a16:creationId xmlns:a16="http://schemas.microsoft.com/office/drawing/2014/main" id="{6F1DD559-8BB9-C74A-D244-2828BE919FC3}"/>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135">
                  <a:extLst>
                    <a:ext uri="{FF2B5EF4-FFF2-40B4-BE49-F238E27FC236}">
                      <a16:creationId xmlns:a16="http://schemas.microsoft.com/office/drawing/2014/main" id="{C2A98946-ABEB-CFB6-67A7-CF27EA3DB4F2}"/>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6" name="Group 137">
                <a:extLst>
                  <a:ext uri="{FF2B5EF4-FFF2-40B4-BE49-F238E27FC236}">
                    <a16:creationId xmlns:a16="http://schemas.microsoft.com/office/drawing/2014/main" id="{F5BABB9D-905B-8CE9-2B77-32B61997BF10}"/>
                  </a:ext>
                </a:extLst>
              </p:cNvPr>
              <p:cNvGrpSpPr>
                <a:grpSpLocks/>
              </p:cNvGrpSpPr>
              <p:nvPr/>
            </p:nvGrpSpPr>
            <p:grpSpPr bwMode="auto">
              <a:xfrm flipH="1">
                <a:off x="2640" y="1296"/>
                <a:ext cx="96" cy="240"/>
                <a:chOff x="2400" y="1296"/>
                <a:chExt cx="96" cy="240"/>
              </a:xfrm>
            </p:grpSpPr>
            <p:sp>
              <p:nvSpPr>
                <p:cNvPr id="47" name="Line 138">
                  <a:extLst>
                    <a:ext uri="{FF2B5EF4-FFF2-40B4-BE49-F238E27FC236}">
                      <a16:creationId xmlns:a16="http://schemas.microsoft.com/office/drawing/2014/main" id="{2FEA652B-F564-7F7F-DA2C-A98285C12252}"/>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139">
                  <a:extLst>
                    <a:ext uri="{FF2B5EF4-FFF2-40B4-BE49-F238E27FC236}">
                      <a16:creationId xmlns:a16="http://schemas.microsoft.com/office/drawing/2014/main" id="{A4B27F64-B386-8166-AEC9-A560273409B5}"/>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140">
                  <a:extLst>
                    <a:ext uri="{FF2B5EF4-FFF2-40B4-BE49-F238E27FC236}">
                      <a16:creationId xmlns:a16="http://schemas.microsoft.com/office/drawing/2014/main" id="{2F8E650C-784C-70E8-19D8-9C3562684AFF}"/>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3" name="Group 142">
              <a:extLst>
                <a:ext uri="{FF2B5EF4-FFF2-40B4-BE49-F238E27FC236}">
                  <a16:creationId xmlns:a16="http://schemas.microsoft.com/office/drawing/2014/main" id="{FD470C36-B725-293E-BE9D-8E1EDBAD26E2}"/>
                </a:ext>
              </a:extLst>
            </p:cNvPr>
            <p:cNvGrpSpPr>
              <a:grpSpLocks/>
            </p:cNvGrpSpPr>
            <p:nvPr/>
          </p:nvGrpSpPr>
          <p:grpSpPr bwMode="auto">
            <a:xfrm>
              <a:off x="7844451" y="5132007"/>
              <a:ext cx="304800" cy="290513"/>
              <a:chOff x="1776" y="2256"/>
              <a:chExt cx="288" cy="279"/>
            </a:xfrm>
          </p:grpSpPr>
          <p:grpSp>
            <p:nvGrpSpPr>
              <p:cNvPr id="34" name="Group 143">
                <a:extLst>
                  <a:ext uri="{FF2B5EF4-FFF2-40B4-BE49-F238E27FC236}">
                    <a16:creationId xmlns:a16="http://schemas.microsoft.com/office/drawing/2014/main" id="{9F67F68C-6DC2-85C2-175F-43B6CC921590}"/>
                  </a:ext>
                </a:extLst>
              </p:cNvPr>
              <p:cNvGrpSpPr>
                <a:grpSpLocks/>
              </p:cNvGrpSpPr>
              <p:nvPr/>
            </p:nvGrpSpPr>
            <p:grpSpPr bwMode="auto">
              <a:xfrm>
                <a:off x="1824" y="2256"/>
                <a:ext cx="240" cy="279"/>
                <a:chOff x="1392" y="3408"/>
                <a:chExt cx="240" cy="279"/>
              </a:xfrm>
            </p:grpSpPr>
            <p:sp>
              <p:nvSpPr>
                <p:cNvPr id="37" name="Line 144">
                  <a:extLst>
                    <a:ext uri="{FF2B5EF4-FFF2-40B4-BE49-F238E27FC236}">
                      <a16:creationId xmlns:a16="http://schemas.microsoft.com/office/drawing/2014/main" id="{5F5402C9-D4C9-DDFA-4AC0-8BA098532AC7}"/>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Arc 145">
                  <a:extLst>
                    <a:ext uri="{FF2B5EF4-FFF2-40B4-BE49-F238E27FC236}">
                      <a16:creationId xmlns:a16="http://schemas.microsoft.com/office/drawing/2014/main" id="{94B4E37E-22D4-EE2C-7D41-881D7F36EDFD}"/>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146">
                  <a:extLst>
                    <a:ext uri="{FF2B5EF4-FFF2-40B4-BE49-F238E27FC236}">
                      <a16:creationId xmlns:a16="http://schemas.microsoft.com/office/drawing/2014/main" id="{C55EC7C3-4A66-4792-1D42-A485F0D9B4BD}"/>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 name="Arc 147">
                <a:extLst>
                  <a:ext uri="{FF2B5EF4-FFF2-40B4-BE49-F238E27FC236}">
                    <a16:creationId xmlns:a16="http://schemas.microsoft.com/office/drawing/2014/main" id="{8562D5F1-3201-89A2-6085-9837693579CD}"/>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Arc 148">
                <a:extLst>
                  <a:ext uri="{FF2B5EF4-FFF2-40B4-BE49-F238E27FC236}">
                    <a16:creationId xmlns:a16="http://schemas.microsoft.com/office/drawing/2014/main" id="{91227586-C3D5-9CCB-477B-2BC42BC3C69A}"/>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7" name="Group 66">
            <a:extLst>
              <a:ext uri="{FF2B5EF4-FFF2-40B4-BE49-F238E27FC236}">
                <a16:creationId xmlns:a16="http://schemas.microsoft.com/office/drawing/2014/main" id="{5DEBA1F2-5CA3-1201-E2AA-F4072B3EA667}"/>
              </a:ext>
            </a:extLst>
          </p:cNvPr>
          <p:cNvGrpSpPr/>
          <p:nvPr/>
        </p:nvGrpSpPr>
        <p:grpSpPr>
          <a:xfrm>
            <a:off x="2043214" y="1214986"/>
            <a:ext cx="2053157" cy="1559800"/>
            <a:chOff x="6346825" y="146200"/>
            <a:chExt cx="2737542" cy="2079733"/>
          </a:xfrm>
        </p:grpSpPr>
        <p:pic>
          <p:nvPicPr>
            <p:cNvPr id="68" name="Picture 2" descr="sea-waves-wallpaper">
              <a:extLst>
                <a:ext uri="{FF2B5EF4-FFF2-40B4-BE49-F238E27FC236}">
                  <a16:creationId xmlns:a16="http://schemas.microsoft.com/office/drawing/2014/main" id="{7D907224-F3F6-5DAF-6F7F-EBF65F5DA288}"/>
                </a:ext>
              </a:extLst>
            </p:cNvPr>
            <p:cNvPicPr>
              <a:picLocks noChangeAspect="1" noChangeArrowheads="1"/>
            </p:cNvPicPr>
            <p:nvPr/>
          </p:nvPicPr>
          <p:blipFill>
            <a:blip r:embed="rId2"/>
            <a:srcRect/>
            <a:stretch>
              <a:fillRect/>
            </a:stretch>
          </p:blipFill>
          <p:spPr bwMode="auto">
            <a:xfrm>
              <a:off x="6346825" y="146201"/>
              <a:ext cx="1283771" cy="963666"/>
            </a:xfrm>
            <a:prstGeom prst="rect">
              <a:avLst/>
            </a:prstGeom>
            <a:noFill/>
          </p:spPr>
        </p:pic>
        <p:pic>
          <p:nvPicPr>
            <p:cNvPr id="69" name="Picture 2" descr="sea-waves-wallpaper">
              <a:extLst>
                <a:ext uri="{FF2B5EF4-FFF2-40B4-BE49-F238E27FC236}">
                  <a16:creationId xmlns:a16="http://schemas.microsoft.com/office/drawing/2014/main" id="{B562BCF0-8E30-F4C5-73BB-34A80ED7839A}"/>
                </a:ext>
              </a:extLst>
            </p:cNvPr>
            <p:cNvPicPr>
              <a:picLocks noChangeAspect="1" noChangeArrowheads="1"/>
            </p:cNvPicPr>
            <p:nvPr/>
          </p:nvPicPr>
          <p:blipFill>
            <a:blip r:embed="rId2"/>
            <a:srcRect/>
            <a:stretch>
              <a:fillRect/>
            </a:stretch>
          </p:blipFill>
          <p:spPr bwMode="auto">
            <a:xfrm>
              <a:off x="7800596" y="146200"/>
              <a:ext cx="1283771" cy="963666"/>
            </a:xfrm>
            <a:prstGeom prst="rect">
              <a:avLst/>
            </a:prstGeom>
            <a:noFill/>
          </p:spPr>
        </p:pic>
        <p:pic>
          <p:nvPicPr>
            <p:cNvPr id="70" name="Picture 2" descr="sea-waves-wallpaper">
              <a:extLst>
                <a:ext uri="{FF2B5EF4-FFF2-40B4-BE49-F238E27FC236}">
                  <a16:creationId xmlns:a16="http://schemas.microsoft.com/office/drawing/2014/main" id="{E02BC015-199B-0B8B-41A7-57613CA372C1}"/>
                </a:ext>
              </a:extLst>
            </p:cNvPr>
            <p:cNvPicPr>
              <a:picLocks noChangeAspect="1" noChangeArrowheads="1"/>
            </p:cNvPicPr>
            <p:nvPr/>
          </p:nvPicPr>
          <p:blipFill>
            <a:blip r:embed="rId2"/>
            <a:srcRect/>
            <a:stretch>
              <a:fillRect/>
            </a:stretch>
          </p:blipFill>
          <p:spPr bwMode="auto">
            <a:xfrm>
              <a:off x="6346825" y="1262267"/>
              <a:ext cx="1283771" cy="963666"/>
            </a:xfrm>
            <a:prstGeom prst="rect">
              <a:avLst/>
            </a:prstGeom>
            <a:noFill/>
          </p:spPr>
        </p:pic>
        <p:pic>
          <p:nvPicPr>
            <p:cNvPr id="71" name="Picture 2" descr="sea-waves-wallpaper">
              <a:extLst>
                <a:ext uri="{FF2B5EF4-FFF2-40B4-BE49-F238E27FC236}">
                  <a16:creationId xmlns:a16="http://schemas.microsoft.com/office/drawing/2014/main" id="{5CF8B2E0-3596-32AA-4E4E-53888B27CC4A}"/>
                </a:ext>
              </a:extLst>
            </p:cNvPr>
            <p:cNvPicPr>
              <a:picLocks noChangeAspect="1" noChangeArrowheads="1"/>
            </p:cNvPicPr>
            <p:nvPr/>
          </p:nvPicPr>
          <p:blipFill>
            <a:blip r:embed="rId2"/>
            <a:srcRect/>
            <a:stretch>
              <a:fillRect/>
            </a:stretch>
          </p:blipFill>
          <p:spPr bwMode="auto">
            <a:xfrm>
              <a:off x="7800596" y="1262267"/>
              <a:ext cx="1283771" cy="963666"/>
            </a:xfrm>
            <a:prstGeom prst="rect">
              <a:avLst/>
            </a:prstGeom>
            <a:noFill/>
          </p:spPr>
        </p:pic>
      </p:grpSp>
    </p:spTree>
    <p:extLst>
      <p:ext uri="{BB962C8B-B14F-4D97-AF65-F5344CB8AC3E}">
        <p14:creationId xmlns:p14="http://schemas.microsoft.com/office/powerpoint/2010/main" val="4258990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CFFEAE-C7C4-9644-BDE4-7A7E82520C24}"/>
              </a:ext>
            </a:extLst>
          </p:cNvPr>
          <p:cNvSpPr txBox="1"/>
          <p:nvPr/>
        </p:nvSpPr>
        <p:spPr>
          <a:xfrm>
            <a:off x="4781446" y="3594576"/>
            <a:ext cx="6830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Kelp </a:t>
            </a:r>
          </a:p>
        </p:txBody>
      </p:sp>
      <p:sp>
        <p:nvSpPr>
          <p:cNvPr id="7" name="TextBox 6">
            <a:extLst>
              <a:ext uri="{FF2B5EF4-FFF2-40B4-BE49-F238E27FC236}">
                <a16:creationId xmlns:a16="http://schemas.microsoft.com/office/drawing/2014/main" id="{B2857731-4340-C847-BA3E-7D063EADB77C}"/>
              </a:ext>
            </a:extLst>
          </p:cNvPr>
          <p:cNvSpPr txBox="1"/>
          <p:nvPr/>
        </p:nvSpPr>
        <p:spPr>
          <a:xfrm>
            <a:off x="6132257" y="5151691"/>
            <a:ext cx="155190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Invertebrates</a:t>
            </a:r>
          </a:p>
        </p:txBody>
      </p:sp>
      <p:sp>
        <p:nvSpPr>
          <p:cNvPr id="8" name="TextBox 7">
            <a:extLst>
              <a:ext uri="{FF2B5EF4-FFF2-40B4-BE49-F238E27FC236}">
                <a16:creationId xmlns:a16="http://schemas.microsoft.com/office/drawing/2014/main" id="{A392B5C6-92FF-3A42-8AA4-998FCD4C6425}"/>
              </a:ext>
            </a:extLst>
          </p:cNvPr>
          <p:cNvSpPr txBox="1"/>
          <p:nvPr/>
        </p:nvSpPr>
        <p:spPr>
          <a:xfrm>
            <a:off x="4696199" y="1879850"/>
            <a:ext cx="853503"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Waves</a:t>
            </a:r>
          </a:p>
        </p:txBody>
      </p:sp>
      <p:cxnSp>
        <p:nvCxnSpPr>
          <p:cNvPr id="9" name="Straight Arrow Connector 8">
            <a:extLst>
              <a:ext uri="{FF2B5EF4-FFF2-40B4-BE49-F238E27FC236}">
                <a16:creationId xmlns:a16="http://schemas.microsoft.com/office/drawing/2014/main" id="{D97C525E-5700-9D4B-B1C6-366070D3408E}"/>
              </a:ext>
            </a:extLst>
          </p:cNvPr>
          <p:cNvCxnSpPr>
            <a:stCxn id="8" idx="2"/>
            <a:endCxn id="6" idx="0"/>
          </p:cNvCxnSpPr>
          <p:nvPr/>
        </p:nvCxnSpPr>
        <p:spPr>
          <a:xfrm flipH="1">
            <a:off x="5122950" y="2279960"/>
            <a:ext cx="1" cy="131461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74CE5DC3-0998-1243-80C8-D015572A77EF}"/>
              </a:ext>
            </a:extLst>
          </p:cNvPr>
          <p:cNvCxnSpPr>
            <a:cxnSpLocks/>
            <a:stCxn id="8" idx="2"/>
            <a:endCxn id="11" idx="0"/>
          </p:cNvCxnSpPr>
          <p:nvPr/>
        </p:nvCxnSpPr>
        <p:spPr>
          <a:xfrm>
            <a:off x="5122951" y="2279961"/>
            <a:ext cx="1785257" cy="135122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1B565649-FF15-5341-AE47-A3073050C208}"/>
              </a:ext>
            </a:extLst>
          </p:cNvPr>
          <p:cNvSpPr txBox="1"/>
          <p:nvPr/>
        </p:nvSpPr>
        <p:spPr>
          <a:xfrm>
            <a:off x="6561638" y="3631187"/>
            <a:ext cx="693138" cy="369332"/>
          </a:xfrm>
          <a:prstGeom prst="rect">
            <a:avLst/>
          </a:prstGeom>
          <a:solidFill>
            <a:schemeClr val="bg1"/>
          </a:solidFill>
          <a:ln>
            <a:solidFill>
              <a:schemeClr val="tx1"/>
            </a:solidFill>
          </a:ln>
        </p:spPr>
        <p:txBody>
          <a:bodyPr wrap="none" rtlCol="0">
            <a:spAutoFit/>
          </a:bodyPr>
          <a:lstStyle/>
          <a:p>
            <a:pPr algn="ctr"/>
            <a:r>
              <a:rPr lang="en-US" dirty="0">
                <a:latin typeface="Calibri Light"/>
                <a:cs typeface="Calibri Light"/>
              </a:rPr>
              <a:t>Algae</a:t>
            </a:r>
          </a:p>
        </p:txBody>
      </p:sp>
      <p:cxnSp>
        <p:nvCxnSpPr>
          <p:cNvPr id="12" name="Straight Arrow Connector 11">
            <a:extLst>
              <a:ext uri="{FF2B5EF4-FFF2-40B4-BE49-F238E27FC236}">
                <a16:creationId xmlns:a16="http://schemas.microsoft.com/office/drawing/2014/main" id="{42C29B46-1534-E04A-AC79-B448CFFD6003}"/>
              </a:ext>
            </a:extLst>
          </p:cNvPr>
          <p:cNvCxnSpPr>
            <a:cxnSpLocks/>
            <a:stCxn id="6" idx="3"/>
            <a:endCxn id="11" idx="1"/>
          </p:cNvCxnSpPr>
          <p:nvPr/>
        </p:nvCxnSpPr>
        <p:spPr>
          <a:xfrm>
            <a:off x="5464452" y="3794631"/>
            <a:ext cx="1097186" cy="2122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0566CD65-D287-5E42-B021-370C05DF8B21}"/>
              </a:ext>
            </a:extLst>
          </p:cNvPr>
          <p:cNvCxnSpPr>
            <a:cxnSpLocks/>
            <a:stCxn id="11" idx="2"/>
            <a:endCxn id="7" idx="0"/>
          </p:cNvCxnSpPr>
          <p:nvPr/>
        </p:nvCxnSpPr>
        <p:spPr>
          <a:xfrm>
            <a:off x="6908207" y="4000519"/>
            <a:ext cx="0" cy="11511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itle 2">
            <a:extLst>
              <a:ext uri="{FF2B5EF4-FFF2-40B4-BE49-F238E27FC236}">
                <a16:creationId xmlns:a16="http://schemas.microsoft.com/office/drawing/2014/main" id="{07FAB44B-6897-28C8-9E4E-8D47E4519DDE}"/>
              </a:ext>
            </a:extLst>
          </p:cNvPr>
          <p:cNvSpPr>
            <a:spLocks noGrp="1"/>
          </p:cNvSpPr>
          <p:nvPr>
            <p:ph type="title"/>
          </p:nvPr>
        </p:nvSpPr>
        <p:spPr>
          <a:xfrm>
            <a:off x="119269" y="115917"/>
            <a:ext cx="11244470" cy="1325563"/>
          </a:xfrm>
        </p:spPr>
        <p:txBody>
          <a:bodyPr/>
          <a:lstStyle/>
          <a:p>
            <a:r>
              <a:rPr lang="en-US" dirty="0"/>
              <a:t>So Waves are Conditionally Independent of Invertebrates</a:t>
            </a:r>
          </a:p>
        </p:txBody>
      </p:sp>
      <p:grpSp>
        <p:nvGrpSpPr>
          <p:cNvPr id="29" name="Group 28">
            <a:extLst>
              <a:ext uri="{FF2B5EF4-FFF2-40B4-BE49-F238E27FC236}">
                <a16:creationId xmlns:a16="http://schemas.microsoft.com/office/drawing/2014/main" id="{F2BA79EE-C10C-E6D8-B742-38E0F4114F75}"/>
              </a:ext>
            </a:extLst>
          </p:cNvPr>
          <p:cNvGrpSpPr/>
          <p:nvPr/>
        </p:nvGrpSpPr>
        <p:grpSpPr>
          <a:xfrm>
            <a:off x="7875837" y="4933367"/>
            <a:ext cx="2122153" cy="1236868"/>
            <a:chOff x="6485448" y="5003420"/>
            <a:chExt cx="2122153" cy="1236868"/>
          </a:xfrm>
        </p:grpSpPr>
        <p:sp>
          <p:nvSpPr>
            <p:cNvPr id="30" name="AutoShape 32">
              <a:extLst>
                <a:ext uri="{FF2B5EF4-FFF2-40B4-BE49-F238E27FC236}">
                  <a16:creationId xmlns:a16="http://schemas.microsoft.com/office/drawing/2014/main" id="{57D4EDC7-2EF7-A97D-3A92-861E114E68D9}"/>
                </a:ext>
              </a:extLst>
            </p:cNvPr>
            <p:cNvSpPr>
              <a:spLocks noChangeArrowheads="1"/>
            </p:cNvSpPr>
            <p:nvPr/>
          </p:nvSpPr>
          <p:spPr bwMode="auto">
            <a:xfrm>
              <a:off x="6802948" y="5737946"/>
              <a:ext cx="533400" cy="457200"/>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AutoShape 33">
              <a:extLst>
                <a:ext uri="{FF2B5EF4-FFF2-40B4-BE49-F238E27FC236}">
                  <a16:creationId xmlns:a16="http://schemas.microsoft.com/office/drawing/2014/main" id="{7FD0424D-8917-CC8C-E5FE-08F2C328F6B2}"/>
                </a:ext>
              </a:extLst>
            </p:cNvPr>
            <p:cNvSpPr>
              <a:spLocks noChangeArrowheads="1"/>
            </p:cNvSpPr>
            <p:nvPr/>
          </p:nvSpPr>
          <p:spPr bwMode="auto">
            <a:xfrm>
              <a:off x="7693201" y="5478288"/>
              <a:ext cx="914400" cy="762000"/>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 name="Group 141">
              <a:extLst>
                <a:ext uri="{FF2B5EF4-FFF2-40B4-BE49-F238E27FC236}">
                  <a16:creationId xmlns:a16="http://schemas.microsoft.com/office/drawing/2014/main" id="{3A6BF60D-EB89-D3FF-C6D0-88F2CA309B15}"/>
                </a:ext>
              </a:extLst>
            </p:cNvPr>
            <p:cNvGrpSpPr>
              <a:grpSpLocks/>
            </p:cNvGrpSpPr>
            <p:nvPr/>
          </p:nvGrpSpPr>
          <p:grpSpPr bwMode="auto">
            <a:xfrm>
              <a:off x="6485448" y="5003420"/>
              <a:ext cx="850900" cy="692150"/>
              <a:chOff x="2304" y="1104"/>
              <a:chExt cx="536" cy="436"/>
            </a:xfrm>
          </p:grpSpPr>
          <p:sp>
            <p:nvSpPr>
              <p:cNvPr id="40" name="AutoShape 133">
                <a:extLst>
                  <a:ext uri="{FF2B5EF4-FFF2-40B4-BE49-F238E27FC236}">
                    <a16:creationId xmlns:a16="http://schemas.microsoft.com/office/drawing/2014/main" id="{2D71574F-4AB7-E140-21DB-F319F2BB039A}"/>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 name="Group 105">
                <a:extLst>
                  <a:ext uri="{FF2B5EF4-FFF2-40B4-BE49-F238E27FC236}">
                    <a16:creationId xmlns:a16="http://schemas.microsoft.com/office/drawing/2014/main" id="{AAA89C0F-133A-6FEC-714A-F97917479705}"/>
                  </a:ext>
                </a:extLst>
              </p:cNvPr>
              <p:cNvGrpSpPr>
                <a:grpSpLocks/>
              </p:cNvGrpSpPr>
              <p:nvPr/>
            </p:nvGrpSpPr>
            <p:grpSpPr bwMode="auto">
              <a:xfrm>
                <a:off x="2488" y="1104"/>
                <a:ext cx="48" cy="144"/>
                <a:chOff x="1200" y="912"/>
                <a:chExt cx="48" cy="144"/>
              </a:xfrm>
            </p:grpSpPr>
            <p:sp>
              <p:nvSpPr>
                <p:cNvPr id="65" name="Oval 106">
                  <a:extLst>
                    <a:ext uri="{FF2B5EF4-FFF2-40B4-BE49-F238E27FC236}">
                      <a16:creationId xmlns:a16="http://schemas.microsoft.com/office/drawing/2014/main" id="{F6842938-0531-08C1-738C-520D7EB0D804}"/>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107">
                  <a:extLst>
                    <a:ext uri="{FF2B5EF4-FFF2-40B4-BE49-F238E27FC236}">
                      <a16:creationId xmlns:a16="http://schemas.microsoft.com/office/drawing/2014/main" id="{2DA340D3-5AC1-F444-9869-4F7FC453BD8B}"/>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 name="Group 108">
                <a:extLst>
                  <a:ext uri="{FF2B5EF4-FFF2-40B4-BE49-F238E27FC236}">
                    <a16:creationId xmlns:a16="http://schemas.microsoft.com/office/drawing/2014/main" id="{C11DEDED-6821-314B-9296-4B3D53D4806F}"/>
                  </a:ext>
                </a:extLst>
              </p:cNvPr>
              <p:cNvGrpSpPr>
                <a:grpSpLocks/>
              </p:cNvGrpSpPr>
              <p:nvPr/>
            </p:nvGrpSpPr>
            <p:grpSpPr bwMode="auto">
              <a:xfrm>
                <a:off x="2632" y="1104"/>
                <a:ext cx="48" cy="144"/>
                <a:chOff x="1200" y="912"/>
                <a:chExt cx="48" cy="144"/>
              </a:xfrm>
            </p:grpSpPr>
            <p:sp>
              <p:nvSpPr>
                <p:cNvPr id="63" name="Oval 109">
                  <a:extLst>
                    <a:ext uri="{FF2B5EF4-FFF2-40B4-BE49-F238E27FC236}">
                      <a16:creationId xmlns:a16="http://schemas.microsoft.com/office/drawing/2014/main" id="{2F8D38F7-06EC-E907-3689-86CF41EC7315}"/>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Oval 110">
                  <a:extLst>
                    <a:ext uri="{FF2B5EF4-FFF2-40B4-BE49-F238E27FC236}">
                      <a16:creationId xmlns:a16="http://schemas.microsoft.com/office/drawing/2014/main" id="{AD44257E-F7E7-0EDC-7EF7-2858ACB025EE}"/>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 name="Group 111">
                <a:extLst>
                  <a:ext uri="{FF2B5EF4-FFF2-40B4-BE49-F238E27FC236}">
                    <a16:creationId xmlns:a16="http://schemas.microsoft.com/office/drawing/2014/main" id="{CB6E5947-4A01-7133-D7FD-37B4BCFE8133}"/>
                  </a:ext>
                </a:extLst>
              </p:cNvPr>
              <p:cNvGrpSpPr>
                <a:grpSpLocks/>
              </p:cNvGrpSpPr>
              <p:nvPr/>
            </p:nvGrpSpPr>
            <p:grpSpPr bwMode="auto">
              <a:xfrm>
                <a:off x="2688" y="1212"/>
                <a:ext cx="152" cy="132"/>
                <a:chOff x="672" y="1020"/>
                <a:chExt cx="152" cy="132"/>
              </a:xfrm>
            </p:grpSpPr>
            <p:sp>
              <p:nvSpPr>
                <p:cNvPr id="58" name="Line 112">
                  <a:extLst>
                    <a:ext uri="{FF2B5EF4-FFF2-40B4-BE49-F238E27FC236}">
                      <a16:creationId xmlns:a16="http://schemas.microsoft.com/office/drawing/2014/main" id="{B7B737EC-B50C-1DD6-3BC6-26B999B54582}"/>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113">
                  <a:extLst>
                    <a:ext uri="{FF2B5EF4-FFF2-40B4-BE49-F238E27FC236}">
                      <a16:creationId xmlns:a16="http://schemas.microsoft.com/office/drawing/2014/main" id="{8B063201-63C3-C6C7-EF17-9038F8301D46}"/>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0" name="Group 114">
                  <a:extLst>
                    <a:ext uri="{FF2B5EF4-FFF2-40B4-BE49-F238E27FC236}">
                      <a16:creationId xmlns:a16="http://schemas.microsoft.com/office/drawing/2014/main" id="{5F5B4C49-F1EB-37FC-A202-5FA0D6E91E30}"/>
                    </a:ext>
                  </a:extLst>
                </p:cNvPr>
                <p:cNvGrpSpPr>
                  <a:grpSpLocks/>
                </p:cNvGrpSpPr>
                <p:nvPr/>
              </p:nvGrpSpPr>
              <p:grpSpPr bwMode="auto">
                <a:xfrm>
                  <a:off x="680" y="1020"/>
                  <a:ext cx="144" cy="96"/>
                  <a:chOff x="680" y="1020"/>
                  <a:chExt cx="144" cy="96"/>
                </a:xfrm>
              </p:grpSpPr>
              <p:sp>
                <p:nvSpPr>
                  <p:cNvPr id="61" name="Line 115">
                    <a:extLst>
                      <a:ext uri="{FF2B5EF4-FFF2-40B4-BE49-F238E27FC236}">
                        <a16:creationId xmlns:a16="http://schemas.microsoft.com/office/drawing/2014/main" id="{0A848D6F-BF28-EE72-727D-4EDDFADBDC40}"/>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116">
                    <a:extLst>
                      <a:ext uri="{FF2B5EF4-FFF2-40B4-BE49-F238E27FC236}">
                        <a16:creationId xmlns:a16="http://schemas.microsoft.com/office/drawing/2014/main" id="{AC97C7BD-39E9-A52C-229E-F89B9071FCBE}"/>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4" name="Group 121">
                <a:extLst>
                  <a:ext uri="{FF2B5EF4-FFF2-40B4-BE49-F238E27FC236}">
                    <a16:creationId xmlns:a16="http://schemas.microsoft.com/office/drawing/2014/main" id="{2FB2EAC9-D840-AB45-1499-4B565BCC5DE0}"/>
                  </a:ext>
                </a:extLst>
              </p:cNvPr>
              <p:cNvGrpSpPr>
                <a:grpSpLocks/>
              </p:cNvGrpSpPr>
              <p:nvPr/>
            </p:nvGrpSpPr>
            <p:grpSpPr bwMode="auto">
              <a:xfrm flipH="1">
                <a:off x="2304" y="1212"/>
                <a:ext cx="152" cy="132"/>
                <a:chOff x="672" y="1020"/>
                <a:chExt cx="152" cy="132"/>
              </a:xfrm>
            </p:grpSpPr>
            <p:sp>
              <p:nvSpPr>
                <p:cNvPr id="53" name="Line 122">
                  <a:extLst>
                    <a:ext uri="{FF2B5EF4-FFF2-40B4-BE49-F238E27FC236}">
                      <a16:creationId xmlns:a16="http://schemas.microsoft.com/office/drawing/2014/main" id="{4B47B800-AB42-592D-A897-B6296B1BB285}"/>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Line 123">
                  <a:extLst>
                    <a:ext uri="{FF2B5EF4-FFF2-40B4-BE49-F238E27FC236}">
                      <a16:creationId xmlns:a16="http://schemas.microsoft.com/office/drawing/2014/main" id="{A2932922-A40C-9D71-BD6E-F149A984A45A}"/>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 name="Group 124">
                  <a:extLst>
                    <a:ext uri="{FF2B5EF4-FFF2-40B4-BE49-F238E27FC236}">
                      <a16:creationId xmlns:a16="http://schemas.microsoft.com/office/drawing/2014/main" id="{22B631C6-1EA0-CD85-DD8D-6152EE3738C6}"/>
                    </a:ext>
                  </a:extLst>
                </p:cNvPr>
                <p:cNvGrpSpPr>
                  <a:grpSpLocks/>
                </p:cNvGrpSpPr>
                <p:nvPr/>
              </p:nvGrpSpPr>
              <p:grpSpPr bwMode="auto">
                <a:xfrm>
                  <a:off x="680" y="1020"/>
                  <a:ext cx="144" cy="96"/>
                  <a:chOff x="680" y="1020"/>
                  <a:chExt cx="144" cy="96"/>
                </a:xfrm>
              </p:grpSpPr>
              <p:sp>
                <p:nvSpPr>
                  <p:cNvPr id="56" name="Line 125">
                    <a:extLst>
                      <a:ext uri="{FF2B5EF4-FFF2-40B4-BE49-F238E27FC236}">
                        <a16:creationId xmlns:a16="http://schemas.microsoft.com/office/drawing/2014/main" id="{F7576044-FDCC-39E1-DEAF-74986E95E1CD}"/>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126">
                    <a:extLst>
                      <a:ext uri="{FF2B5EF4-FFF2-40B4-BE49-F238E27FC236}">
                        <a16:creationId xmlns:a16="http://schemas.microsoft.com/office/drawing/2014/main" id="{84AEE55F-37FD-C506-15F5-C383D423C3C7}"/>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5" name="Group 136">
                <a:extLst>
                  <a:ext uri="{FF2B5EF4-FFF2-40B4-BE49-F238E27FC236}">
                    <a16:creationId xmlns:a16="http://schemas.microsoft.com/office/drawing/2014/main" id="{CBAEF35D-69E6-E92E-D891-C1B26399B9D5}"/>
                  </a:ext>
                </a:extLst>
              </p:cNvPr>
              <p:cNvGrpSpPr>
                <a:grpSpLocks/>
              </p:cNvGrpSpPr>
              <p:nvPr/>
            </p:nvGrpSpPr>
            <p:grpSpPr bwMode="auto">
              <a:xfrm>
                <a:off x="2400" y="1300"/>
                <a:ext cx="96" cy="240"/>
                <a:chOff x="2400" y="1296"/>
                <a:chExt cx="96" cy="240"/>
              </a:xfrm>
            </p:grpSpPr>
            <p:sp>
              <p:nvSpPr>
                <p:cNvPr id="50" name="Line 117">
                  <a:extLst>
                    <a:ext uri="{FF2B5EF4-FFF2-40B4-BE49-F238E27FC236}">
                      <a16:creationId xmlns:a16="http://schemas.microsoft.com/office/drawing/2014/main" id="{EAB80BF4-F291-8206-67A4-F8204304DF2C}"/>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134">
                  <a:extLst>
                    <a:ext uri="{FF2B5EF4-FFF2-40B4-BE49-F238E27FC236}">
                      <a16:creationId xmlns:a16="http://schemas.microsoft.com/office/drawing/2014/main" id="{6F1DD559-8BB9-C74A-D244-2828BE919FC3}"/>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135">
                  <a:extLst>
                    <a:ext uri="{FF2B5EF4-FFF2-40B4-BE49-F238E27FC236}">
                      <a16:creationId xmlns:a16="http://schemas.microsoft.com/office/drawing/2014/main" id="{C2A98946-ABEB-CFB6-67A7-CF27EA3DB4F2}"/>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6" name="Group 137">
                <a:extLst>
                  <a:ext uri="{FF2B5EF4-FFF2-40B4-BE49-F238E27FC236}">
                    <a16:creationId xmlns:a16="http://schemas.microsoft.com/office/drawing/2014/main" id="{F5BABB9D-905B-8CE9-2B77-32B61997BF10}"/>
                  </a:ext>
                </a:extLst>
              </p:cNvPr>
              <p:cNvGrpSpPr>
                <a:grpSpLocks/>
              </p:cNvGrpSpPr>
              <p:nvPr/>
            </p:nvGrpSpPr>
            <p:grpSpPr bwMode="auto">
              <a:xfrm flipH="1">
                <a:off x="2640" y="1296"/>
                <a:ext cx="96" cy="240"/>
                <a:chOff x="2400" y="1296"/>
                <a:chExt cx="96" cy="240"/>
              </a:xfrm>
            </p:grpSpPr>
            <p:sp>
              <p:nvSpPr>
                <p:cNvPr id="47" name="Line 138">
                  <a:extLst>
                    <a:ext uri="{FF2B5EF4-FFF2-40B4-BE49-F238E27FC236}">
                      <a16:creationId xmlns:a16="http://schemas.microsoft.com/office/drawing/2014/main" id="{2FEA652B-F564-7F7F-DA2C-A98285C12252}"/>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139">
                  <a:extLst>
                    <a:ext uri="{FF2B5EF4-FFF2-40B4-BE49-F238E27FC236}">
                      <a16:creationId xmlns:a16="http://schemas.microsoft.com/office/drawing/2014/main" id="{A4B27F64-B386-8166-AEC9-A560273409B5}"/>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140">
                  <a:extLst>
                    <a:ext uri="{FF2B5EF4-FFF2-40B4-BE49-F238E27FC236}">
                      <a16:creationId xmlns:a16="http://schemas.microsoft.com/office/drawing/2014/main" id="{2F8E650C-784C-70E8-19D8-9C3562684AFF}"/>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3" name="Group 142">
              <a:extLst>
                <a:ext uri="{FF2B5EF4-FFF2-40B4-BE49-F238E27FC236}">
                  <a16:creationId xmlns:a16="http://schemas.microsoft.com/office/drawing/2014/main" id="{FD470C36-B725-293E-BE9D-8E1EDBAD26E2}"/>
                </a:ext>
              </a:extLst>
            </p:cNvPr>
            <p:cNvGrpSpPr>
              <a:grpSpLocks/>
            </p:cNvGrpSpPr>
            <p:nvPr/>
          </p:nvGrpSpPr>
          <p:grpSpPr bwMode="auto">
            <a:xfrm>
              <a:off x="7844451" y="5132007"/>
              <a:ext cx="304800" cy="290513"/>
              <a:chOff x="1776" y="2256"/>
              <a:chExt cx="288" cy="279"/>
            </a:xfrm>
          </p:grpSpPr>
          <p:grpSp>
            <p:nvGrpSpPr>
              <p:cNvPr id="34" name="Group 143">
                <a:extLst>
                  <a:ext uri="{FF2B5EF4-FFF2-40B4-BE49-F238E27FC236}">
                    <a16:creationId xmlns:a16="http://schemas.microsoft.com/office/drawing/2014/main" id="{9F67F68C-6DC2-85C2-175F-43B6CC921590}"/>
                  </a:ext>
                </a:extLst>
              </p:cNvPr>
              <p:cNvGrpSpPr>
                <a:grpSpLocks/>
              </p:cNvGrpSpPr>
              <p:nvPr/>
            </p:nvGrpSpPr>
            <p:grpSpPr bwMode="auto">
              <a:xfrm>
                <a:off x="1824" y="2256"/>
                <a:ext cx="240" cy="279"/>
                <a:chOff x="1392" y="3408"/>
                <a:chExt cx="240" cy="279"/>
              </a:xfrm>
            </p:grpSpPr>
            <p:sp>
              <p:nvSpPr>
                <p:cNvPr id="37" name="Line 144">
                  <a:extLst>
                    <a:ext uri="{FF2B5EF4-FFF2-40B4-BE49-F238E27FC236}">
                      <a16:creationId xmlns:a16="http://schemas.microsoft.com/office/drawing/2014/main" id="{5F5402C9-D4C9-DDFA-4AC0-8BA098532AC7}"/>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Arc 145">
                  <a:extLst>
                    <a:ext uri="{FF2B5EF4-FFF2-40B4-BE49-F238E27FC236}">
                      <a16:creationId xmlns:a16="http://schemas.microsoft.com/office/drawing/2014/main" id="{94B4E37E-22D4-EE2C-7D41-881D7F36EDFD}"/>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146">
                  <a:extLst>
                    <a:ext uri="{FF2B5EF4-FFF2-40B4-BE49-F238E27FC236}">
                      <a16:creationId xmlns:a16="http://schemas.microsoft.com/office/drawing/2014/main" id="{C55EC7C3-4A66-4792-1D42-A485F0D9B4BD}"/>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 name="Arc 147">
                <a:extLst>
                  <a:ext uri="{FF2B5EF4-FFF2-40B4-BE49-F238E27FC236}">
                    <a16:creationId xmlns:a16="http://schemas.microsoft.com/office/drawing/2014/main" id="{8562D5F1-3201-89A2-6085-9837693579CD}"/>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Arc 148">
                <a:extLst>
                  <a:ext uri="{FF2B5EF4-FFF2-40B4-BE49-F238E27FC236}">
                    <a16:creationId xmlns:a16="http://schemas.microsoft.com/office/drawing/2014/main" id="{91227586-C3D5-9CCB-477B-2BC42BC3C69A}"/>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7" name="Group 66">
            <a:extLst>
              <a:ext uri="{FF2B5EF4-FFF2-40B4-BE49-F238E27FC236}">
                <a16:creationId xmlns:a16="http://schemas.microsoft.com/office/drawing/2014/main" id="{5DEBA1F2-5CA3-1201-E2AA-F4072B3EA667}"/>
              </a:ext>
            </a:extLst>
          </p:cNvPr>
          <p:cNvGrpSpPr/>
          <p:nvPr/>
        </p:nvGrpSpPr>
        <p:grpSpPr>
          <a:xfrm>
            <a:off x="2043214" y="1500060"/>
            <a:ext cx="2053157" cy="1559800"/>
            <a:chOff x="6346825" y="146200"/>
            <a:chExt cx="2737542" cy="2079733"/>
          </a:xfrm>
        </p:grpSpPr>
        <p:pic>
          <p:nvPicPr>
            <p:cNvPr id="68" name="Picture 2" descr="sea-waves-wallpaper">
              <a:extLst>
                <a:ext uri="{FF2B5EF4-FFF2-40B4-BE49-F238E27FC236}">
                  <a16:creationId xmlns:a16="http://schemas.microsoft.com/office/drawing/2014/main" id="{7D907224-F3F6-5DAF-6F7F-EBF65F5DA288}"/>
                </a:ext>
              </a:extLst>
            </p:cNvPr>
            <p:cNvPicPr>
              <a:picLocks noChangeAspect="1" noChangeArrowheads="1"/>
            </p:cNvPicPr>
            <p:nvPr/>
          </p:nvPicPr>
          <p:blipFill>
            <a:blip r:embed="rId2"/>
            <a:srcRect/>
            <a:stretch>
              <a:fillRect/>
            </a:stretch>
          </p:blipFill>
          <p:spPr bwMode="auto">
            <a:xfrm>
              <a:off x="6346825" y="146201"/>
              <a:ext cx="1283771" cy="963666"/>
            </a:xfrm>
            <a:prstGeom prst="rect">
              <a:avLst/>
            </a:prstGeom>
            <a:noFill/>
          </p:spPr>
        </p:pic>
        <p:pic>
          <p:nvPicPr>
            <p:cNvPr id="69" name="Picture 2" descr="sea-waves-wallpaper">
              <a:extLst>
                <a:ext uri="{FF2B5EF4-FFF2-40B4-BE49-F238E27FC236}">
                  <a16:creationId xmlns:a16="http://schemas.microsoft.com/office/drawing/2014/main" id="{B562BCF0-8E30-F4C5-73BB-34A80ED7839A}"/>
                </a:ext>
              </a:extLst>
            </p:cNvPr>
            <p:cNvPicPr>
              <a:picLocks noChangeAspect="1" noChangeArrowheads="1"/>
            </p:cNvPicPr>
            <p:nvPr/>
          </p:nvPicPr>
          <p:blipFill>
            <a:blip r:embed="rId2"/>
            <a:srcRect/>
            <a:stretch>
              <a:fillRect/>
            </a:stretch>
          </p:blipFill>
          <p:spPr bwMode="auto">
            <a:xfrm>
              <a:off x="7800596" y="146200"/>
              <a:ext cx="1283771" cy="963666"/>
            </a:xfrm>
            <a:prstGeom prst="rect">
              <a:avLst/>
            </a:prstGeom>
            <a:noFill/>
          </p:spPr>
        </p:pic>
        <p:pic>
          <p:nvPicPr>
            <p:cNvPr id="70" name="Picture 2" descr="sea-waves-wallpaper">
              <a:extLst>
                <a:ext uri="{FF2B5EF4-FFF2-40B4-BE49-F238E27FC236}">
                  <a16:creationId xmlns:a16="http://schemas.microsoft.com/office/drawing/2014/main" id="{E02BC015-199B-0B8B-41A7-57613CA372C1}"/>
                </a:ext>
              </a:extLst>
            </p:cNvPr>
            <p:cNvPicPr>
              <a:picLocks noChangeAspect="1" noChangeArrowheads="1"/>
            </p:cNvPicPr>
            <p:nvPr/>
          </p:nvPicPr>
          <p:blipFill>
            <a:blip r:embed="rId2"/>
            <a:srcRect/>
            <a:stretch>
              <a:fillRect/>
            </a:stretch>
          </p:blipFill>
          <p:spPr bwMode="auto">
            <a:xfrm>
              <a:off x="6346825" y="1262267"/>
              <a:ext cx="1283771" cy="963666"/>
            </a:xfrm>
            <a:prstGeom prst="rect">
              <a:avLst/>
            </a:prstGeom>
            <a:noFill/>
          </p:spPr>
        </p:pic>
        <p:pic>
          <p:nvPicPr>
            <p:cNvPr id="71" name="Picture 2" descr="sea-waves-wallpaper">
              <a:extLst>
                <a:ext uri="{FF2B5EF4-FFF2-40B4-BE49-F238E27FC236}">
                  <a16:creationId xmlns:a16="http://schemas.microsoft.com/office/drawing/2014/main" id="{5CF8B2E0-3596-32AA-4E4E-53888B27CC4A}"/>
                </a:ext>
              </a:extLst>
            </p:cNvPr>
            <p:cNvPicPr>
              <a:picLocks noChangeAspect="1" noChangeArrowheads="1"/>
            </p:cNvPicPr>
            <p:nvPr/>
          </p:nvPicPr>
          <p:blipFill>
            <a:blip r:embed="rId2"/>
            <a:srcRect/>
            <a:stretch>
              <a:fillRect/>
            </a:stretch>
          </p:blipFill>
          <p:spPr bwMode="auto">
            <a:xfrm>
              <a:off x="7800596" y="1262267"/>
              <a:ext cx="1283771" cy="963666"/>
            </a:xfrm>
            <a:prstGeom prst="rect">
              <a:avLst/>
            </a:prstGeom>
            <a:noFill/>
          </p:spPr>
        </p:pic>
      </p:grpSp>
    </p:spTree>
    <p:extLst>
      <p:ext uri="{BB962C8B-B14F-4D97-AF65-F5344CB8AC3E}">
        <p14:creationId xmlns:p14="http://schemas.microsoft.com/office/powerpoint/2010/main" val="42813673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17009" y="1933839"/>
            <a:ext cx="3957981" cy="2520636"/>
            <a:chOff x="2178472" y="3605528"/>
            <a:chExt cx="5081940" cy="2520636"/>
          </a:xfrm>
        </p:grpSpPr>
        <p:sp>
          <p:nvSpPr>
            <p:cNvPr id="5" name="Rectangle 4"/>
            <p:cNvSpPr/>
            <p:nvPr/>
          </p:nvSpPr>
          <p:spPr>
            <a:xfrm>
              <a:off x="2178472" y="4600363"/>
              <a:ext cx="1667123" cy="543558"/>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2400" dirty="0" err="1"/>
                <a:t>x</a:t>
              </a:r>
              <a:endParaRPr lang="en-US" sz="2400" dirty="0"/>
            </a:p>
          </p:txBody>
        </p:sp>
        <p:sp>
          <p:nvSpPr>
            <p:cNvPr id="6" name="Rectangle 5"/>
            <p:cNvSpPr/>
            <p:nvPr/>
          </p:nvSpPr>
          <p:spPr>
            <a:xfrm>
              <a:off x="5936839" y="4600363"/>
              <a:ext cx="1323573" cy="543558"/>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2400" dirty="0"/>
                <a:t>y</a:t>
              </a:r>
              <a:r>
                <a:rPr lang="en-US" sz="2400" baseline="-25000" dirty="0"/>
                <a:t>3</a:t>
              </a:r>
            </a:p>
          </p:txBody>
        </p:sp>
        <p:sp>
          <p:nvSpPr>
            <p:cNvPr id="7" name="Rectangle 6"/>
            <p:cNvSpPr/>
            <p:nvPr/>
          </p:nvSpPr>
          <p:spPr>
            <a:xfrm>
              <a:off x="4077790" y="5582606"/>
              <a:ext cx="1323573" cy="543558"/>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2400" dirty="0"/>
                <a:t>y</a:t>
              </a:r>
              <a:r>
                <a:rPr lang="en-US" sz="2400" baseline="-25000" dirty="0"/>
                <a:t>2</a:t>
              </a:r>
            </a:p>
          </p:txBody>
        </p:sp>
        <p:cxnSp>
          <p:nvCxnSpPr>
            <p:cNvPr id="8" name="Straight Arrow Connector 7"/>
            <p:cNvCxnSpPr>
              <a:stCxn id="5" idx="2"/>
              <a:endCxn id="7" idx="1"/>
            </p:cNvCxnSpPr>
            <p:nvPr/>
          </p:nvCxnSpPr>
          <p:spPr>
            <a:xfrm rot="16200000" flipH="1">
              <a:off x="3189680" y="4966275"/>
              <a:ext cx="710464" cy="1065756"/>
            </a:xfrm>
            <a:prstGeom prst="straightConnector1">
              <a:avLst/>
            </a:prstGeom>
            <a:ln w="38100" cmpd="sng">
              <a:headEnd type="none"/>
              <a:tailEnd type="triangle"/>
            </a:ln>
            <a:effectLst/>
          </p:spPr>
          <p:style>
            <a:lnRef idx="2">
              <a:schemeClr val="dk1"/>
            </a:lnRef>
            <a:fillRef idx="0">
              <a:schemeClr val="dk1"/>
            </a:fillRef>
            <a:effectRef idx="1">
              <a:schemeClr val="dk1"/>
            </a:effectRef>
            <a:fontRef idx="minor">
              <a:schemeClr val="tx1"/>
            </a:fontRef>
          </p:style>
        </p:cxnSp>
        <p:cxnSp>
          <p:nvCxnSpPr>
            <p:cNvPr id="9" name="Straight Arrow Connector 8"/>
            <p:cNvCxnSpPr>
              <a:stCxn id="7" idx="3"/>
              <a:endCxn id="6" idx="2"/>
            </p:cNvCxnSpPr>
            <p:nvPr/>
          </p:nvCxnSpPr>
          <p:spPr>
            <a:xfrm flipV="1">
              <a:off x="5401362" y="5143921"/>
              <a:ext cx="1197263" cy="710464"/>
            </a:xfrm>
            <a:prstGeom prst="straightConnector1">
              <a:avLst/>
            </a:prstGeom>
            <a:ln w="38100" cmpd="sng">
              <a:headEnd type="none"/>
              <a:tailEnd type="triangle"/>
            </a:ln>
            <a:effectLst/>
          </p:spPr>
          <p:style>
            <a:lnRef idx="2">
              <a:schemeClr val="dk1"/>
            </a:lnRef>
            <a:fillRef idx="0">
              <a:schemeClr val="dk1"/>
            </a:fillRef>
            <a:effectRef idx="1">
              <a:schemeClr val="dk1"/>
            </a:effectRef>
            <a:fontRef idx="minor">
              <a:schemeClr val="tx1"/>
            </a:fontRef>
          </p:style>
        </p:cxnSp>
        <p:sp>
          <p:nvSpPr>
            <p:cNvPr id="10" name="Rectangle 9"/>
            <p:cNvSpPr/>
            <p:nvPr/>
          </p:nvSpPr>
          <p:spPr>
            <a:xfrm>
              <a:off x="4077792" y="3605528"/>
              <a:ext cx="1323573" cy="543558"/>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2400" dirty="0"/>
                <a:t>y</a:t>
              </a:r>
              <a:r>
                <a:rPr lang="en-US" sz="2400" baseline="-25000" dirty="0"/>
                <a:t>1</a:t>
              </a:r>
            </a:p>
          </p:txBody>
        </p:sp>
        <p:cxnSp>
          <p:nvCxnSpPr>
            <p:cNvPr id="11" name="Straight Arrow Connector 10"/>
            <p:cNvCxnSpPr>
              <a:stCxn id="5" idx="0"/>
              <a:endCxn id="10" idx="1"/>
            </p:cNvCxnSpPr>
            <p:nvPr/>
          </p:nvCxnSpPr>
          <p:spPr>
            <a:xfrm rot="5400000" flipH="1" flipV="1">
              <a:off x="3183385" y="3705956"/>
              <a:ext cx="723056" cy="1065759"/>
            </a:xfrm>
            <a:prstGeom prst="straightConnector1">
              <a:avLst/>
            </a:prstGeom>
            <a:ln w="38100" cmpd="sng">
              <a:headEnd type="none"/>
              <a:tailEnd type="triangle"/>
            </a:ln>
            <a:effectLst/>
          </p:spPr>
          <p:style>
            <a:lnRef idx="2">
              <a:schemeClr val="dk1"/>
            </a:lnRef>
            <a:fillRef idx="0">
              <a:schemeClr val="dk1"/>
            </a:fillRef>
            <a:effectRef idx="1">
              <a:schemeClr val="dk1"/>
            </a:effectRef>
            <a:fontRef idx="minor">
              <a:schemeClr val="tx1"/>
            </a:fontRef>
          </p:style>
        </p:cxnSp>
        <p:cxnSp>
          <p:nvCxnSpPr>
            <p:cNvPr id="12" name="Straight Arrow Connector 11"/>
            <p:cNvCxnSpPr>
              <a:stCxn id="10" idx="3"/>
              <a:endCxn id="6" idx="0"/>
            </p:cNvCxnSpPr>
            <p:nvPr/>
          </p:nvCxnSpPr>
          <p:spPr>
            <a:xfrm>
              <a:off x="5401365" y="3877307"/>
              <a:ext cx="1197261" cy="723056"/>
            </a:xfrm>
            <a:prstGeom prst="straightConnector1">
              <a:avLst/>
            </a:prstGeom>
            <a:ln w="38100" cmpd="sng">
              <a:headEnd type="none"/>
              <a:tailEnd type="triangle"/>
            </a:ln>
            <a:effectLst/>
          </p:spPr>
          <p:style>
            <a:lnRef idx="2">
              <a:schemeClr val="dk1"/>
            </a:lnRef>
            <a:fillRef idx="0">
              <a:schemeClr val="dk1"/>
            </a:fillRef>
            <a:effectRef idx="1">
              <a:schemeClr val="dk1"/>
            </a:effectRef>
            <a:fontRef idx="minor">
              <a:schemeClr val="tx1"/>
            </a:fontRef>
          </p:style>
        </p:cxnSp>
      </p:grpSp>
      <p:cxnSp>
        <p:nvCxnSpPr>
          <p:cNvPr id="13" name="Straight Arrow Connector 12"/>
          <p:cNvCxnSpPr>
            <a:stCxn id="7" idx="0"/>
            <a:endCxn id="10" idx="2"/>
          </p:cNvCxnSpPr>
          <p:nvPr/>
        </p:nvCxnSpPr>
        <p:spPr>
          <a:xfrm flipV="1">
            <a:off x="6111680" y="2477397"/>
            <a:ext cx="2" cy="1433520"/>
          </a:xfrm>
          <a:prstGeom prst="straightConnector1">
            <a:avLst/>
          </a:prstGeom>
          <a:ln w="38100" cmpd="sng">
            <a:solidFill>
              <a:srgbClr val="FF0000"/>
            </a:solidFill>
            <a:headEnd type="none" w="med" len="med"/>
            <a:tailEnd type="triangle" w="med" len="med"/>
          </a:ln>
          <a:effectLst/>
        </p:spPr>
        <p:style>
          <a:lnRef idx="2">
            <a:schemeClr val="dk1"/>
          </a:lnRef>
          <a:fillRef idx="0">
            <a:schemeClr val="dk1"/>
          </a:fillRef>
          <a:effectRef idx="1">
            <a:schemeClr val="dk1"/>
          </a:effectRef>
          <a:fontRef idx="minor">
            <a:schemeClr val="tx1"/>
          </a:fontRef>
        </p:style>
      </p:cxnSp>
      <p:cxnSp>
        <p:nvCxnSpPr>
          <p:cNvPr id="16" name="Straight Arrow Connector 15"/>
          <p:cNvCxnSpPr>
            <a:stCxn id="5" idx="3"/>
            <a:endCxn id="6" idx="1"/>
          </p:cNvCxnSpPr>
          <p:nvPr/>
        </p:nvCxnSpPr>
        <p:spPr>
          <a:xfrm>
            <a:off x="5415419" y="3200453"/>
            <a:ext cx="1628729" cy="0"/>
          </a:xfrm>
          <a:prstGeom prst="straightConnector1">
            <a:avLst/>
          </a:prstGeom>
          <a:ln w="38100" cmpd="sng">
            <a:solidFill>
              <a:srgbClr val="FF0000"/>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9" name="Rectangle 18"/>
          <p:cNvSpPr/>
          <p:nvPr/>
        </p:nvSpPr>
        <p:spPr>
          <a:xfrm>
            <a:off x="1917090" y="4924161"/>
            <a:ext cx="8414583" cy="1292662"/>
          </a:xfrm>
          <a:prstGeom prst="rect">
            <a:avLst/>
          </a:prstGeom>
        </p:spPr>
        <p:txBody>
          <a:bodyPr wrap="square">
            <a:spAutoFit/>
          </a:bodyPr>
          <a:lstStyle/>
          <a:p>
            <a:pPr marL="457200" indent="-457200">
              <a:buFont typeface="Arial" panose="020B0604020202020204" pitchFamily="34" charset="0"/>
              <a:buChar char="•"/>
            </a:pPr>
            <a:r>
              <a:rPr lang="en-US" sz="2600" dirty="0"/>
              <a:t>These two relationships are declared to be non-existent</a:t>
            </a:r>
          </a:p>
          <a:p>
            <a:pPr marL="457200" indent="-457200">
              <a:buFont typeface="Arial" panose="020B0604020202020204" pitchFamily="34" charset="0"/>
              <a:buChar char="•"/>
            </a:pPr>
            <a:r>
              <a:rPr lang="en-US" sz="2600" dirty="0"/>
              <a:t>This is a </a:t>
            </a:r>
            <a:r>
              <a:rPr lang="en-US" sz="2600" b="1" dirty="0"/>
              <a:t>hard causal claim</a:t>
            </a:r>
            <a:endParaRPr lang="en-US" sz="2600" dirty="0"/>
          </a:p>
          <a:p>
            <a:pPr marL="457200" indent="-457200">
              <a:buFont typeface="Arial" panose="020B0604020202020204" pitchFamily="34" charset="0"/>
              <a:buChar char="•"/>
            </a:pPr>
            <a:r>
              <a:rPr lang="en-US" sz="2600" dirty="0"/>
              <a:t>Is it real? How do we assess?</a:t>
            </a:r>
          </a:p>
        </p:txBody>
      </p:sp>
      <p:sp>
        <p:nvSpPr>
          <p:cNvPr id="14" name="Title 13">
            <a:extLst>
              <a:ext uri="{FF2B5EF4-FFF2-40B4-BE49-F238E27FC236}">
                <a16:creationId xmlns:a16="http://schemas.microsoft.com/office/drawing/2014/main" id="{23828F71-89D2-2625-8A72-EFC33BF59C1F}"/>
              </a:ext>
            </a:extLst>
          </p:cNvPr>
          <p:cNvSpPr>
            <a:spLocks noGrp="1"/>
          </p:cNvSpPr>
          <p:nvPr>
            <p:ph type="title"/>
          </p:nvPr>
        </p:nvSpPr>
        <p:spPr/>
        <p:txBody>
          <a:bodyPr/>
          <a:lstStyle/>
          <a:p>
            <a:r>
              <a:rPr lang="en-US" dirty="0"/>
              <a:t>Conditional Independence: The Hard Causal Claim</a:t>
            </a:r>
          </a:p>
        </p:txBody>
      </p:sp>
    </p:spTree>
    <p:extLst>
      <p:ext uri="{BB962C8B-B14F-4D97-AF65-F5344CB8AC3E}">
        <p14:creationId xmlns:p14="http://schemas.microsoft.com/office/powerpoint/2010/main" val="2895986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2650" y="1263650"/>
            <a:ext cx="7886700" cy="4351338"/>
          </a:xfrm>
        </p:spPr>
        <p:txBody>
          <a:bodyPr/>
          <a:lstStyle/>
          <a:p>
            <a:r>
              <a:rPr lang="en-US" dirty="0"/>
              <a:t>Conditional </a:t>
            </a:r>
            <a:r>
              <a:rPr lang="en-US" dirty="0" err="1"/>
              <a:t>indepdence</a:t>
            </a:r>
            <a:r>
              <a:rPr lang="en-US" dirty="0"/>
              <a:t> generally excludes non-linear components (interactions) </a:t>
            </a:r>
          </a:p>
        </p:txBody>
      </p:sp>
      <p:sp>
        <p:nvSpPr>
          <p:cNvPr id="15" name="Rectangle 14"/>
          <p:cNvSpPr/>
          <p:nvPr/>
        </p:nvSpPr>
        <p:spPr>
          <a:xfrm>
            <a:off x="3608440" y="2802194"/>
            <a:ext cx="924233" cy="5211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rPr>
              <a:t>x</a:t>
            </a:r>
            <a:r>
              <a:rPr lang="en-US" sz="2600" baseline="-25000" dirty="0">
                <a:solidFill>
                  <a:schemeClr val="tx1"/>
                </a:solidFill>
              </a:rPr>
              <a:t>1</a:t>
            </a:r>
          </a:p>
        </p:txBody>
      </p:sp>
      <p:sp>
        <p:nvSpPr>
          <p:cNvPr id="16" name="Rectangle 15"/>
          <p:cNvSpPr/>
          <p:nvPr/>
        </p:nvSpPr>
        <p:spPr>
          <a:xfrm>
            <a:off x="3608440" y="4317130"/>
            <a:ext cx="924233" cy="5211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rPr>
              <a:t>x</a:t>
            </a:r>
            <a:r>
              <a:rPr lang="en-US" sz="2600" baseline="-25000" dirty="0">
                <a:solidFill>
                  <a:schemeClr val="tx1"/>
                </a:solidFill>
              </a:rPr>
              <a:t>2</a:t>
            </a:r>
          </a:p>
        </p:txBody>
      </p:sp>
      <p:sp>
        <p:nvSpPr>
          <p:cNvPr id="17" name="Rectangle 16"/>
          <p:cNvSpPr/>
          <p:nvPr/>
        </p:nvSpPr>
        <p:spPr>
          <a:xfrm>
            <a:off x="5619136" y="3545298"/>
            <a:ext cx="924233" cy="5211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rPr>
              <a:t>y</a:t>
            </a:r>
            <a:r>
              <a:rPr lang="en-US" sz="2600" baseline="-25000" dirty="0">
                <a:solidFill>
                  <a:schemeClr val="tx1"/>
                </a:solidFill>
              </a:rPr>
              <a:t>1</a:t>
            </a:r>
          </a:p>
        </p:txBody>
      </p:sp>
      <p:sp>
        <p:nvSpPr>
          <p:cNvPr id="18" name="Rectangle 17"/>
          <p:cNvSpPr/>
          <p:nvPr/>
        </p:nvSpPr>
        <p:spPr>
          <a:xfrm>
            <a:off x="7465449" y="3545298"/>
            <a:ext cx="924233" cy="52111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a:solidFill>
                  <a:schemeClr val="tx1"/>
                </a:solidFill>
              </a:rPr>
              <a:t>y</a:t>
            </a:r>
            <a:r>
              <a:rPr lang="en-US" sz="2600" baseline="-25000" dirty="0">
                <a:solidFill>
                  <a:schemeClr val="tx1"/>
                </a:solidFill>
              </a:rPr>
              <a:t>2</a:t>
            </a:r>
          </a:p>
        </p:txBody>
      </p:sp>
      <p:cxnSp>
        <p:nvCxnSpPr>
          <p:cNvPr id="20" name="Straight Arrow Connector 19"/>
          <p:cNvCxnSpPr>
            <a:cxnSpLocks/>
            <a:stCxn id="15" idx="3"/>
            <a:endCxn id="4" idx="0"/>
          </p:cNvCxnSpPr>
          <p:nvPr/>
        </p:nvCxnSpPr>
        <p:spPr>
          <a:xfrm>
            <a:off x="4532673" y="3062749"/>
            <a:ext cx="429607" cy="6961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16" idx="3"/>
            <a:endCxn id="4" idx="4"/>
          </p:cNvCxnSpPr>
          <p:nvPr/>
        </p:nvCxnSpPr>
        <p:spPr>
          <a:xfrm flipV="1">
            <a:off x="4532673" y="3896057"/>
            <a:ext cx="429607" cy="6816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17" idx="3"/>
            <a:endCxn id="18" idx="1"/>
          </p:cNvCxnSpPr>
          <p:nvPr/>
        </p:nvCxnSpPr>
        <p:spPr>
          <a:xfrm>
            <a:off x="6543368" y="3805853"/>
            <a:ext cx="92208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Curved 27"/>
          <p:cNvCxnSpPr>
            <a:cxnSpLocks/>
            <a:stCxn id="15" idx="3"/>
            <a:endCxn id="18" idx="0"/>
          </p:cNvCxnSpPr>
          <p:nvPr/>
        </p:nvCxnSpPr>
        <p:spPr>
          <a:xfrm>
            <a:off x="4532673" y="3062750"/>
            <a:ext cx="3394893" cy="482549"/>
          </a:xfrm>
          <a:prstGeom prst="curved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p:cNvCxnSpPr>
            <a:cxnSpLocks/>
            <a:stCxn id="16" idx="3"/>
            <a:endCxn id="18" idx="2"/>
          </p:cNvCxnSpPr>
          <p:nvPr/>
        </p:nvCxnSpPr>
        <p:spPr>
          <a:xfrm flipV="1">
            <a:off x="4532673" y="4066409"/>
            <a:ext cx="3394893" cy="511277"/>
          </a:xfrm>
          <a:prstGeom prst="curved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7171239" y="5023845"/>
            <a:ext cx="3041217" cy="1292662"/>
          </a:xfrm>
          <a:prstGeom prst="rect">
            <a:avLst/>
          </a:prstGeom>
        </p:spPr>
        <p:txBody>
          <a:bodyPr wrap="none">
            <a:spAutoFit/>
          </a:bodyPr>
          <a:lstStyle/>
          <a:p>
            <a:pPr marL="514350" indent="-514350">
              <a:buFont typeface="+mj-lt"/>
              <a:buAutoNum type="arabicPeriod"/>
            </a:pPr>
            <a:r>
              <a:rPr lang="en-US" sz="2600" dirty="0"/>
              <a:t>x</a:t>
            </a:r>
            <a:r>
              <a:rPr lang="en-US" sz="2600" baseline="-25000" dirty="0"/>
              <a:t>1</a:t>
            </a:r>
            <a:r>
              <a:rPr lang="en-US" sz="2600" dirty="0"/>
              <a:t> </a:t>
            </a:r>
            <a:r>
              <a:rPr lang="en-US" sz="2600" dirty="0">
                <a:ea typeface="Cambria Math"/>
              </a:rPr>
              <a:t>⏊ y</a:t>
            </a:r>
            <a:r>
              <a:rPr lang="en-US" sz="2600" baseline="-25000" dirty="0">
                <a:ea typeface="Cambria Math"/>
              </a:rPr>
              <a:t>2</a:t>
            </a:r>
            <a:r>
              <a:rPr lang="en-US" sz="2600" dirty="0">
                <a:ea typeface="Cambria Math"/>
              </a:rPr>
              <a:t> | (y</a:t>
            </a:r>
            <a:r>
              <a:rPr lang="en-US" sz="2600" baseline="-25000" dirty="0">
                <a:ea typeface="Cambria Math"/>
              </a:rPr>
              <a:t>1</a:t>
            </a:r>
            <a:r>
              <a:rPr lang="en-US" sz="2600" dirty="0">
                <a:ea typeface="Cambria Math"/>
              </a:rPr>
              <a:t>)</a:t>
            </a:r>
          </a:p>
          <a:p>
            <a:pPr marL="514350" indent="-514350">
              <a:buFont typeface="+mj-lt"/>
              <a:buAutoNum type="arabicPeriod"/>
            </a:pPr>
            <a:r>
              <a:rPr lang="en-US" sz="2600" dirty="0"/>
              <a:t>x</a:t>
            </a:r>
            <a:r>
              <a:rPr lang="en-US" sz="2600" baseline="-25000" dirty="0"/>
              <a:t>2</a:t>
            </a:r>
            <a:r>
              <a:rPr lang="en-US" sz="2600" dirty="0"/>
              <a:t> </a:t>
            </a:r>
            <a:r>
              <a:rPr lang="en-US" sz="2600" dirty="0">
                <a:ea typeface="Cambria Math"/>
              </a:rPr>
              <a:t>⏊ y</a:t>
            </a:r>
            <a:r>
              <a:rPr lang="en-US" sz="2600" baseline="-25000" dirty="0">
                <a:ea typeface="Cambria Math"/>
              </a:rPr>
              <a:t>2</a:t>
            </a:r>
            <a:r>
              <a:rPr lang="en-US" sz="2600" dirty="0">
                <a:ea typeface="Cambria Math"/>
              </a:rPr>
              <a:t> | (y</a:t>
            </a:r>
            <a:r>
              <a:rPr lang="en-US" sz="2600" baseline="-25000" dirty="0">
                <a:ea typeface="Cambria Math"/>
              </a:rPr>
              <a:t>1</a:t>
            </a:r>
            <a:r>
              <a:rPr lang="en-US" sz="2600" dirty="0">
                <a:ea typeface="Cambria Math"/>
              </a:rPr>
              <a:t>)</a:t>
            </a:r>
          </a:p>
          <a:p>
            <a:pPr marL="514350" indent="-514350">
              <a:buFont typeface="+mj-lt"/>
              <a:buAutoNum type="arabicPeriod"/>
            </a:pPr>
            <a:r>
              <a:rPr lang="en-US" sz="2600" dirty="0"/>
              <a:t>x</a:t>
            </a:r>
            <a:r>
              <a:rPr lang="en-US" sz="2600" baseline="-25000" dirty="0"/>
              <a:t>1</a:t>
            </a:r>
            <a:r>
              <a:rPr lang="en-US" sz="2600" dirty="0"/>
              <a:t> * x</a:t>
            </a:r>
            <a:r>
              <a:rPr lang="en-US" sz="2600" baseline="-25000" dirty="0"/>
              <a:t>2 </a:t>
            </a:r>
            <a:r>
              <a:rPr lang="en-US" sz="2600" dirty="0">
                <a:ea typeface="Cambria Math"/>
              </a:rPr>
              <a:t>⏊ y</a:t>
            </a:r>
            <a:r>
              <a:rPr lang="en-US" sz="2600" baseline="-25000" dirty="0">
                <a:ea typeface="Cambria Math"/>
              </a:rPr>
              <a:t>2</a:t>
            </a:r>
            <a:r>
              <a:rPr lang="en-US" sz="2600" dirty="0">
                <a:ea typeface="Cambria Math"/>
              </a:rPr>
              <a:t> | (y</a:t>
            </a:r>
            <a:r>
              <a:rPr lang="en-US" sz="2600" baseline="-25000" dirty="0">
                <a:ea typeface="Cambria Math"/>
              </a:rPr>
              <a:t>1</a:t>
            </a:r>
            <a:r>
              <a:rPr lang="en-US" sz="2600" dirty="0">
                <a:ea typeface="Cambria Math"/>
              </a:rPr>
              <a:t>)</a:t>
            </a:r>
          </a:p>
        </p:txBody>
      </p:sp>
      <p:sp>
        <p:nvSpPr>
          <p:cNvPr id="37" name="Rectangle 36"/>
          <p:cNvSpPr/>
          <p:nvPr/>
        </p:nvSpPr>
        <p:spPr>
          <a:xfrm>
            <a:off x="7171238" y="5897382"/>
            <a:ext cx="2868112" cy="4725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4893699" y="3758897"/>
            <a:ext cx="137160" cy="13716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cxnSpLocks/>
            <a:stCxn id="4" idx="6"/>
            <a:endCxn id="17" idx="1"/>
          </p:cNvCxnSpPr>
          <p:nvPr/>
        </p:nvCxnSpPr>
        <p:spPr>
          <a:xfrm flipV="1">
            <a:off x="5030859" y="3805853"/>
            <a:ext cx="588276" cy="216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p:cNvCxnSpPr>
            <a:cxnSpLocks/>
            <a:stCxn id="4" idx="0"/>
            <a:endCxn id="18" idx="0"/>
          </p:cNvCxnSpPr>
          <p:nvPr/>
        </p:nvCxnSpPr>
        <p:spPr>
          <a:xfrm rot="5400000" flipH="1" flipV="1">
            <a:off x="6338124" y="2169455"/>
            <a:ext cx="213599" cy="2965286"/>
          </a:xfrm>
          <a:prstGeom prst="curvedConnector3">
            <a:avLst>
              <a:gd name="adj1" fmla="val 667337"/>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67284F51-9B41-B393-E5B3-462788803641}"/>
              </a:ext>
            </a:extLst>
          </p:cNvPr>
          <p:cNvSpPr>
            <a:spLocks noGrp="1"/>
          </p:cNvSpPr>
          <p:nvPr>
            <p:ph type="title"/>
          </p:nvPr>
        </p:nvSpPr>
        <p:spPr>
          <a:xfrm>
            <a:off x="67197" y="-61914"/>
            <a:ext cx="10515600" cy="1325563"/>
          </a:xfrm>
        </p:spPr>
        <p:txBody>
          <a:bodyPr/>
          <a:lstStyle/>
          <a:p>
            <a:r>
              <a:rPr lang="en-US" dirty="0"/>
              <a:t>Quick Note: Nonlinearities</a:t>
            </a:r>
          </a:p>
        </p:txBody>
      </p:sp>
    </p:spTree>
    <p:extLst>
      <p:ext uri="{BB962C8B-B14F-4D97-AF65-F5344CB8AC3E}">
        <p14:creationId xmlns:p14="http://schemas.microsoft.com/office/powerpoint/2010/main" val="1574426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par>
                                <p:cTn id="8" presetID="22" presetClass="entr" presetSubtype="4"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500"/>
                                        <p:tgtEl>
                                          <p:spTgt spid="2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22" presetClass="entr" presetSubtype="8"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left)">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par>
                                <p:cTn id="22" presetID="22" presetClass="exit" presetSubtype="2" fill="hold" nodeType="withEffect">
                                  <p:stCondLst>
                                    <p:cond delay="0"/>
                                  </p:stCondLst>
                                  <p:childTnLst>
                                    <p:animEffect transition="out" filter="wipe(right)">
                                      <p:cBhvr>
                                        <p:cTn id="23" dur="500"/>
                                        <p:tgtEl>
                                          <p:spTgt spid="23"/>
                                        </p:tgtEl>
                                      </p:cBhvr>
                                    </p:animEffect>
                                    <p:set>
                                      <p:cBhvr>
                                        <p:cTn id="24"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8031F-AE85-3AC4-8CAB-F573B4FBD059}"/>
              </a:ext>
            </a:extLst>
          </p:cNvPr>
          <p:cNvSpPr>
            <a:spLocks noGrp="1"/>
          </p:cNvSpPr>
          <p:nvPr>
            <p:ph type="title"/>
          </p:nvPr>
        </p:nvSpPr>
        <p:spPr>
          <a:xfrm>
            <a:off x="838200" y="1977888"/>
            <a:ext cx="10515600" cy="1919288"/>
          </a:xfrm>
        </p:spPr>
        <p:txBody>
          <a:bodyPr>
            <a:normAutofit/>
          </a:bodyPr>
          <a:lstStyle/>
          <a:p>
            <a:r>
              <a:rPr lang="en-US" dirty="0"/>
              <a:t>What claims of conditional independence do *you* have involving your response of interest?</a:t>
            </a:r>
          </a:p>
        </p:txBody>
      </p:sp>
      <p:sp>
        <p:nvSpPr>
          <p:cNvPr id="4" name="TextBox 3">
            <a:extLst>
              <a:ext uri="{FF2B5EF4-FFF2-40B4-BE49-F238E27FC236}">
                <a16:creationId xmlns:a16="http://schemas.microsoft.com/office/drawing/2014/main" id="{8F76F348-C03C-0EF3-4138-0F8FA481DA03}"/>
              </a:ext>
            </a:extLst>
          </p:cNvPr>
          <p:cNvSpPr txBox="1"/>
          <p:nvPr/>
        </p:nvSpPr>
        <p:spPr>
          <a:xfrm>
            <a:off x="4144617" y="4532244"/>
            <a:ext cx="2762103" cy="400110"/>
          </a:xfrm>
          <a:prstGeom prst="rect">
            <a:avLst/>
          </a:prstGeom>
          <a:noFill/>
        </p:spPr>
        <p:txBody>
          <a:bodyPr wrap="none" rtlCol="0">
            <a:spAutoFit/>
          </a:bodyPr>
          <a:lstStyle/>
          <a:p>
            <a:r>
              <a:rPr lang="en-US" sz="2000" dirty="0"/>
              <a:t>(and are they plausible?)</a:t>
            </a:r>
          </a:p>
        </p:txBody>
      </p:sp>
    </p:spTree>
    <p:extLst>
      <p:ext uri="{BB962C8B-B14F-4D97-AF65-F5344CB8AC3E}">
        <p14:creationId xmlns:p14="http://schemas.microsoft.com/office/powerpoint/2010/main" val="29035797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148510" y="2003582"/>
            <a:ext cx="3957981" cy="2520636"/>
            <a:chOff x="2178472" y="3605528"/>
            <a:chExt cx="5081940" cy="2520636"/>
          </a:xfrm>
        </p:grpSpPr>
        <p:sp>
          <p:nvSpPr>
            <p:cNvPr id="5" name="Rectangle 4"/>
            <p:cNvSpPr/>
            <p:nvPr/>
          </p:nvSpPr>
          <p:spPr>
            <a:xfrm>
              <a:off x="2178472" y="4600363"/>
              <a:ext cx="1667123" cy="543558"/>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2400" dirty="0" err="1"/>
                <a:t>x</a:t>
              </a:r>
              <a:endParaRPr lang="en-US" sz="2400" dirty="0"/>
            </a:p>
          </p:txBody>
        </p:sp>
        <p:sp>
          <p:nvSpPr>
            <p:cNvPr id="6" name="Rectangle 5"/>
            <p:cNvSpPr/>
            <p:nvPr/>
          </p:nvSpPr>
          <p:spPr>
            <a:xfrm>
              <a:off x="5936839" y="4600363"/>
              <a:ext cx="1323573" cy="543558"/>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2400" dirty="0"/>
                <a:t>y</a:t>
              </a:r>
              <a:r>
                <a:rPr lang="en-US" sz="2400" baseline="-25000" dirty="0"/>
                <a:t>3</a:t>
              </a:r>
            </a:p>
          </p:txBody>
        </p:sp>
        <p:sp>
          <p:nvSpPr>
            <p:cNvPr id="7" name="Rectangle 6"/>
            <p:cNvSpPr/>
            <p:nvPr/>
          </p:nvSpPr>
          <p:spPr>
            <a:xfrm>
              <a:off x="4077790" y="5582606"/>
              <a:ext cx="1323573" cy="543558"/>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2400" dirty="0"/>
                <a:t>y</a:t>
              </a:r>
              <a:r>
                <a:rPr lang="en-US" sz="2400" baseline="-25000" dirty="0"/>
                <a:t>2</a:t>
              </a:r>
            </a:p>
          </p:txBody>
        </p:sp>
        <p:cxnSp>
          <p:nvCxnSpPr>
            <p:cNvPr id="8" name="Straight Arrow Connector 7"/>
            <p:cNvCxnSpPr>
              <a:stCxn id="5" idx="2"/>
              <a:endCxn id="7" idx="1"/>
            </p:cNvCxnSpPr>
            <p:nvPr/>
          </p:nvCxnSpPr>
          <p:spPr>
            <a:xfrm rot="16200000" flipH="1">
              <a:off x="3189680" y="4966275"/>
              <a:ext cx="710464" cy="1065756"/>
            </a:xfrm>
            <a:prstGeom prst="straightConnector1">
              <a:avLst/>
            </a:prstGeom>
            <a:ln w="38100" cmpd="sng">
              <a:headEnd type="none"/>
              <a:tailEnd type="triangle"/>
            </a:ln>
            <a:effectLst/>
          </p:spPr>
          <p:style>
            <a:lnRef idx="2">
              <a:schemeClr val="dk1"/>
            </a:lnRef>
            <a:fillRef idx="0">
              <a:schemeClr val="dk1"/>
            </a:fillRef>
            <a:effectRef idx="1">
              <a:schemeClr val="dk1"/>
            </a:effectRef>
            <a:fontRef idx="minor">
              <a:schemeClr val="tx1"/>
            </a:fontRef>
          </p:style>
        </p:cxnSp>
        <p:cxnSp>
          <p:nvCxnSpPr>
            <p:cNvPr id="9" name="Straight Arrow Connector 8"/>
            <p:cNvCxnSpPr>
              <a:stCxn id="7" idx="3"/>
              <a:endCxn id="6" idx="2"/>
            </p:cNvCxnSpPr>
            <p:nvPr/>
          </p:nvCxnSpPr>
          <p:spPr>
            <a:xfrm flipV="1">
              <a:off x="5401362" y="5143921"/>
              <a:ext cx="1197263" cy="710464"/>
            </a:xfrm>
            <a:prstGeom prst="straightConnector1">
              <a:avLst/>
            </a:prstGeom>
            <a:ln w="38100" cmpd="sng">
              <a:headEnd type="none"/>
              <a:tailEnd type="triangle"/>
            </a:ln>
            <a:effectLst/>
          </p:spPr>
          <p:style>
            <a:lnRef idx="2">
              <a:schemeClr val="dk1"/>
            </a:lnRef>
            <a:fillRef idx="0">
              <a:schemeClr val="dk1"/>
            </a:fillRef>
            <a:effectRef idx="1">
              <a:schemeClr val="dk1"/>
            </a:effectRef>
            <a:fontRef idx="minor">
              <a:schemeClr val="tx1"/>
            </a:fontRef>
          </p:style>
        </p:cxnSp>
        <p:sp>
          <p:nvSpPr>
            <p:cNvPr id="10" name="Rectangle 9"/>
            <p:cNvSpPr/>
            <p:nvPr/>
          </p:nvSpPr>
          <p:spPr>
            <a:xfrm>
              <a:off x="4077792" y="3605528"/>
              <a:ext cx="1323573" cy="543558"/>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US" sz="2400" dirty="0"/>
                <a:t>y</a:t>
              </a:r>
              <a:r>
                <a:rPr lang="en-US" sz="2400" baseline="-25000" dirty="0"/>
                <a:t>1</a:t>
              </a:r>
            </a:p>
          </p:txBody>
        </p:sp>
        <p:cxnSp>
          <p:nvCxnSpPr>
            <p:cNvPr id="11" name="Straight Arrow Connector 10"/>
            <p:cNvCxnSpPr>
              <a:stCxn id="5" idx="0"/>
              <a:endCxn id="10" idx="1"/>
            </p:cNvCxnSpPr>
            <p:nvPr/>
          </p:nvCxnSpPr>
          <p:spPr>
            <a:xfrm rot="5400000" flipH="1" flipV="1">
              <a:off x="3183385" y="3705956"/>
              <a:ext cx="723056" cy="1065759"/>
            </a:xfrm>
            <a:prstGeom prst="straightConnector1">
              <a:avLst/>
            </a:prstGeom>
            <a:ln w="38100" cmpd="sng">
              <a:headEnd type="none"/>
              <a:tailEnd type="triangle"/>
            </a:ln>
            <a:effectLst/>
          </p:spPr>
          <p:style>
            <a:lnRef idx="2">
              <a:schemeClr val="dk1"/>
            </a:lnRef>
            <a:fillRef idx="0">
              <a:schemeClr val="dk1"/>
            </a:fillRef>
            <a:effectRef idx="1">
              <a:schemeClr val="dk1"/>
            </a:effectRef>
            <a:fontRef idx="minor">
              <a:schemeClr val="tx1"/>
            </a:fontRef>
          </p:style>
        </p:cxnSp>
        <p:cxnSp>
          <p:nvCxnSpPr>
            <p:cNvPr id="12" name="Straight Arrow Connector 11"/>
            <p:cNvCxnSpPr>
              <a:stCxn id="10" idx="3"/>
              <a:endCxn id="6" idx="0"/>
            </p:cNvCxnSpPr>
            <p:nvPr/>
          </p:nvCxnSpPr>
          <p:spPr>
            <a:xfrm>
              <a:off x="5401365" y="3877307"/>
              <a:ext cx="1197261" cy="723056"/>
            </a:xfrm>
            <a:prstGeom prst="straightConnector1">
              <a:avLst/>
            </a:prstGeom>
            <a:ln w="38100" cmpd="sng">
              <a:headEnd type="none"/>
              <a:tailEnd type="triangle"/>
            </a:ln>
            <a:effectLst/>
          </p:spPr>
          <p:style>
            <a:lnRef idx="2">
              <a:schemeClr val="dk1"/>
            </a:lnRef>
            <a:fillRef idx="0">
              <a:schemeClr val="dk1"/>
            </a:fillRef>
            <a:effectRef idx="1">
              <a:schemeClr val="dk1"/>
            </a:effectRef>
            <a:fontRef idx="minor">
              <a:schemeClr val="tx1"/>
            </a:fontRef>
          </p:style>
        </p:cxnSp>
      </p:grpSp>
      <p:cxnSp>
        <p:nvCxnSpPr>
          <p:cNvPr id="13" name="Straight Arrow Connector 12"/>
          <p:cNvCxnSpPr>
            <a:stCxn id="7" idx="0"/>
            <a:endCxn id="10" idx="2"/>
          </p:cNvCxnSpPr>
          <p:nvPr/>
        </p:nvCxnSpPr>
        <p:spPr>
          <a:xfrm flipV="1">
            <a:off x="4143181" y="2547140"/>
            <a:ext cx="2" cy="1433520"/>
          </a:xfrm>
          <a:prstGeom prst="straightConnector1">
            <a:avLst/>
          </a:prstGeom>
          <a:ln w="38100" cmpd="sng">
            <a:solidFill>
              <a:srgbClr val="FF0000"/>
            </a:solidFill>
            <a:headEnd type="none" w="med" len="med"/>
            <a:tailEnd type="triangle" w="med" len="med"/>
          </a:ln>
          <a:effectLst/>
        </p:spPr>
        <p:style>
          <a:lnRef idx="2">
            <a:schemeClr val="dk1"/>
          </a:lnRef>
          <a:fillRef idx="0">
            <a:schemeClr val="dk1"/>
          </a:fillRef>
          <a:effectRef idx="1">
            <a:schemeClr val="dk1"/>
          </a:effectRef>
          <a:fontRef idx="minor">
            <a:schemeClr val="tx1"/>
          </a:fontRef>
        </p:style>
      </p:cxnSp>
      <p:cxnSp>
        <p:nvCxnSpPr>
          <p:cNvPr id="16" name="Straight Arrow Connector 15"/>
          <p:cNvCxnSpPr>
            <a:stCxn id="5" idx="3"/>
            <a:endCxn id="6" idx="1"/>
          </p:cNvCxnSpPr>
          <p:nvPr/>
        </p:nvCxnSpPr>
        <p:spPr>
          <a:xfrm>
            <a:off x="3446920" y="3270196"/>
            <a:ext cx="1628729" cy="0"/>
          </a:xfrm>
          <a:prstGeom prst="straightConnector1">
            <a:avLst/>
          </a:prstGeom>
          <a:ln w="38100" cmpd="sng">
            <a:solidFill>
              <a:srgbClr val="FF0000"/>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Rectangle 2"/>
          <p:cNvSpPr/>
          <p:nvPr/>
        </p:nvSpPr>
        <p:spPr>
          <a:xfrm>
            <a:off x="6523534" y="1495261"/>
            <a:ext cx="3890466" cy="4093428"/>
          </a:xfrm>
          <a:prstGeom prst="rect">
            <a:avLst/>
          </a:prstGeom>
        </p:spPr>
        <p:txBody>
          <a:bodyPr wrap="square">
            <a:spAutoFit/>
          </a:bodyPr>
          <a:lstStyle/>
          <a:p>
            <a:pPr marL="285750" indent="-285750">
              <a:buFont typeface="Arial" panose="020B0604020202020204" pitchFamily="34" charset="0"/>
              <a:buChar char="•"/>
            </a:pPr>
            <a:r>
              <a:rPr lang="en-US" sz="2600" dirty="0"/>
              <a:t>Concept from Graph Theory</a:t>
            </a:r>
          </a:p>
          <a:p>
            <a:pPr marL="285750" indent="-285750">
              <a:buFont typeface="Arial" panose="020B0604020202020204" pitchFamily="34" charset="0"/>
              <a:buChar char="•"/>
            </a:pPr>
            <a:endParaRPr lang="en-US" sz="2600" dirty="0"/>
          </a:p>
          <a:p>
            <a:pPr marL="285750" indent="-285750">
              <a:buFont typeface="Arial" panose="020B0604020202020204" pitchFamily="34" charset="0"/>
              <a:buChar char="•"/>
            </a:pPr>
            <a:r>
              <a:rPr lang="en-US" sz="2600" dirty="0"/>
              <a:t>Two nodes are d-separated if they are </a:t>
            </a:r>
            <a:r>
              <a:rPr lang="en-US" sz="2600" i="1" dirty="0"/>
              <a:t>conditionally independent</a:t>
            </a:r>
            <a:r>
              <a:rPr lang="en-US" sz="2600" dirty="0"/>
              <a:t> e.g., the effect of </a:t>
            </a:r>
            <a:r>
              <a:rPr lang="en-US" sz="2600" i="1" dirty="0"/>
              <a:t>x</a:t>
            </a:r>
            <a:r>
              <a:rPr lang="en-US" sz="2600" dirty="0"/>
              <a:t> on </a:t>
            </a:r>
            <a:r>
              <a:rPr lang="en-US" sz="2600" i="1" dirty="0"/>
              <a:t>y</a:t>
            </a:r>
            <a:r>
              <a:rPr lang="en-US" sz="2600" i="1" baseline="-25000" dirty="0"/>
              <a:t>3</a:t>
            </a:r>
            <a:r>
              <a:rPr lang="en-US" sz="2600" dirty="0"/>
              <a:t> is zero conditioning on the influences of </a:t>
            </a:r>
            <a:r>
              <a:rPr lang="en-US" sz="2600" i="1" dirty="0"/>
              <a:t>y</a:t>
            </a:r>
            <a:r>
              <a:rPr lang="en-US" sz="2600" i="1" baseline="-25000" dirty="0"/>
              <a:t>1</a:t>
            </a:r>
            <a:r>
              <a:rPr lang="en-US" sz="2600" i="1" dirty="0"/>
              <a:t> </a:t>
            </a:r>
            <a:r>
              <a:rPr lang="en-US" sz="2600" dirty="0"/>
              <a:t>and </a:t>
            </a:r>
            <a:r>
              <a:rPr lang="en-US" sz="2600" i="1" dirty="0"/>
              <a:t>y</a:t>
            </a:r>
            <a:r>
              <a:rPr lang="en-US" sz="2600" i="1" baseline="-25000" dirty="0"/>
              <a:t>2</a:t>
            </a:r>
          </a:p>
        </p:txBody>
      </p:sp>
      <p:sp>
        <p:nvSpPr>
          <p:cNvPr id="15" name="Title 14">
            <a:extLst>
              <a:ext uri="{FF2B5EF4-FFF2-40B4-BE49-F238E27FC236}">
                <a16:creationId xmlns:a16="http://schemas.microsoft.com/office/drawing/2014/main" id="{91484B83-BFFB-BB7C-C1E4-B184913968B2}"/>
              </a:ext>
            </a:extLst>
          </p:cNvPr>
          <p:cNvSpPr>
            <a:spLocks noGrp="1"/>
          </p:cNvSpPr>
          <p:nvPr>
            <p:ph type="title"/>
          </p:nvPr>
        </p:nvSpPr>
        <p:spPr>
          <a:xfrm>
            <a:off x="333270" y="122015"/>
            <a:ext cx="10515600" cy="1325563"/>
          </a:xfrm>
        </p:spPr>
        <p:txBody>
          <a:bodyPr/>
          <a:lstStyle/>
          <a:p>
            <a:r>
              <a:rPr lang="en-US" dirty="0"/>
              <a:t>Conditional Independence (Directed Separation)</a:t>
            </a:r>
          </a:p>
        </p:txBody>
      </p:sp>
      <p:sp>
        <p:nvSpPr>
          <p:cNvPr id="18" name="TextBox 17">
            <a:extLst>
              <a:ext uri="{FF2B5EF4-FFF2-40B4-BE49-F238E27FC236}">
                <a16:creationId xmlns:a16="http://schemas.microsoft.com/office/drawing/2014/main" id="{03CF964C-3727-0FA9-63FA-AEC43392084D}"/>
              </a:ext>
            </a:extLst>
          </p:cNvPr>
          <p:cNvSpPr txBox="1"/>
          <p:nvPr/>
        </p:nvSpPr>
        <p:spPr>
          <a:xfrm>
            <a:off x="2542242" y="5894545"/>
            <a:ext cx="6097656" cy="646331"/>
          </a:xfrm>
          <a:prstGeom prst="rect">
            <a:avLst/>
          </a:prstGeom>
          <a:noFill/>
        </p:spPr>
        <p:txBody>
          <a:bodyPr wrap="square">
            <a:spAutoFit/>
          </a:bodyPr>
          <a:lstStyle/>
          <a:p>
            <a:pPr algn="ctr"/>
            <a:r>
              <a:rPr lang="en-US" sz="3600" dirty="0"/>
              <a:t> x ⊥ y3 | y1, y2</a:t>
            </a:r>
          </a:p>
        </p:txBody>
      </p:sp>
    </p:spTree>
    <p:extLst>
      <p:ext uri="{BB962C8B-B14F-4D97-AF65-F5344CB8AC3E}">
        <p14:creationId xmlns:p14="http://schemas.microsoft.com/office/powerpoint/2010/main" val="25596167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CFFEAE-C7C4-9644-BDE4-7A7E82520C24}"/>
              </a:ext>
            </a:extLst>
          </p:cNvPr>
          <p:cNvSpPr txBox="1"/>
          <p:nvPr/>
        </p:nvSpPr>
        <p:spPr>
          <a:xfrm>
            <a:off x="3016263" y="3594576"/>
            <a:ext cx="6830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Kelp </a:t>
            </a:r>
          </a:p>
        </p:txBody>
      </p:sp>
      <p:sp>
        <p:nvSpPr>
          <p:cNvPr id="7" name="TextBox 6">
            <a:extLst>
              <a:ext uri="{FF2B5EF4-FFF2-40B4-BE49-F238E27FC236}">
                <a16:creationId xmlns:a16="http://schemas.microsoft.com/office/drawing/2014/main" id="{B2857731-4340-C847-BA3E-7D063EADB77C}"/>
              </a:ext>
            </a:extLst>
          </p:cNvPr>
          <p:cNvSpPr txBox="1"/>
          <p:nvPr/>
        </p:nvSpPr>
        <p:spPr>
          <a:xfrm>
            <a:off x="4367074" y="5151691"/>
            <a:ext cx="155190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Invertebrates</a:t>
            </a:r>
          </a:p>
        </p:txBody>
      </p:sp>
      <p:sp>
        <p:nvSpPr>
          <p:cNvPr id="8" name="TextBox 7">
            <a:extLst>
              <a:ext uri="{FF2B5EF4-FFF2-40B4-BE49-F238E27FC236}">
                <a16:creationId xmlns:a16="http://schemas.microsoft.com/office/drawing/2014/main" id="{A392B5C6-92FF-3A42-8AA4-998FCD4C6425}"/>
              </a:ext>
            </a:extLst>
          </p:cNvPr>
          <p:cNvSpPr txBox="1"/>
          <p:nvPr/>
        </p:nvSpPr>
        <p:spPr>
          <a:xfrm>
            <a:off x="2931016" y="1879850"/>
            <a:ext cx="853503"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Waves</a:t>
            </a:r>
          </a:p>
        </p:txBody>
      </p:sp>
      <p:cxnSp>
        <p:nvCxnSpPr>
          <p:cNvPr id="9" name="Straight Arrow Connector 8">
            <a:extLst>
              <a:ext uri="{FF2B5EF4-FFF2-40B4-BE49-F238E27FC236}">
                <a16:creationId xmlns:a16="http://schemas.microsoft.com/office/drawing/2014/main" id="{D97C525E-5700-9D4B-B1C6-366070D3408E}"/>
              </a:ext>
            </a:extLst>
          </p:cNvPr>
          <p:cNvCxnSpPr>
            <a:stCxn id="8" idx="2"/>
            <a:endCxn id="6" idx="0"/>
          </p:cNvCxnSpPr>
          <p:nvPr/>
        </p:nvCxnSpPr>
        <p:spPr>
          <a:xfrm flipH="1">
            <a:off x="3357767" y="2279960"/>
            <a:ext cx="1" cy="131461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74CE5DC3-0998-1243-80C8-D015572A77EF}"/>
              </a:ext>
            </a:extLst>
          </p:cNvPr>
          <p:cNvCxnSpPr>
            <a:cxnSpLocks/>
            <a:stCxn id="8" idx="2"/>
            <a:endCxn id="11" idx="0"/>
          </p:cNvCxnSpPr>
          <p:nvPr/>
        </p:nvCxnSpPr>
        <p:spPr>
          <a:xfrm>
            <a:off x="3357768" y="2279961"/>
            <a:ext cx="1785257" cy="135122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1B565649-FF15-5341-AE47-A3073050C208}"/>
              </a:ext>
            </a:extLst>
          </p:cNvPr>
          <p:cNvSpPr txBox="1"/>
          <p:nvPr/>
        </p:nvSpPr>
        <p:spPr>
          <a:xfrm>
            <a:off x="4796455" y="3631187"/>
            <a:ext cx="693138" cy="369332"/>
          </a:xfrm>
          <a:prstGeom prst="rect">
            <a:avLst/>
          </a:prstGeom>
          <a:solidFill>
            <a:schemeClr val="bg1"/>
          </a:solidFill>
          <a:ln>
            <a:solidFill>
              <a:schemeClr val="tx1"/>
            </a:solidFill>
          </a:ln>
        </p:spPr>
        <p:txBody>
          <a:bodyPr wrap="none" rtlCol="0">
            <a:spAutoFit/>
          </a:bodyPr>
          <a:lstStyle/>
          <a:p>
            <a:pPr algn="ctr"/>
            <a:r>
              <a:rPr lang="en-US" dirty="0">
                <a:latin typeface="Calibri Light"/>
                <a:cs typeface="Calibri Light"/>
              </a:rPr>
              <a:t>Algae</a:t>
            </a:r>
          </a:p>
        </p:txBody>
      </p:sp>
      <p:cxnSp>
        <p:nvCxnSpPr>
          <p:cNvPr id="12" name="Straight Arrow Connector 11">
            <a:extLst>
              <a:ext uri="{FF2B5EF4-FFF2-40B4-BE49-F238E27FC236}">
                <a16:creationId xmlns:a16="http://schemas.microsoft.com/office/drawing/2014/main" id="{42C29B46-1534-E04A-AC79-B448CFFD6003}"/>
              </a:ext>
            </a:extLst>
          </p:cNvPr>
          <p:cNvCxnSpPr>
            <a:cxnSpLocks/>
            <a:stCxn id="6" idx="3"/>
            <a:endCxn id="11" idx="1"/>
          </p:cNvCxnSpPr>
          <p:nvPr/>
        </p:nvCxnSpPr>
        <p:spPr>
          <a:xfrm>
            <a:off x="3699269" y="3794631"/>
            <a:ext cx="1097186" cy="2122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0566CD65-D287-5E42-B021-370C05DF8B21}"/>
              </a:ext>
            </a:extLst>
          </p:cNvPr>
          <p:cNvCxnSpPr>
            <a:cxnSpLocks/>
            <a:stCxn id="11" idx="2"/>
            <a:endCxn id="7" idx="0"/>
          </p:cNvCxnSpPr>
          <p:nvPr/>
        </p:nvCxnSpPr>
        <p:spPr>
          <a:xfrm>
            <a:off x="5143024" y="4000519"/>
            <a:ext cx="0" cy="11511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itle 2">
            <a:extLst>
              <a:ext uri="{FF2B5EF4-FFF2-40B4-BE49-F238E27FC236}">
                <a16:creationId xmlns:a16="http://schemas.microsoft.com/office/drawing/2014/main" id="{07FAB44B-6897-28C8-9E4E-8D47E4519DDE}"/>
              </a:ext>
            </a:extLst>
          </p:cNvPr>
          <p:cNvSpPr>
            <a:spLocks noGrp="1"/>
          </p:cNvSpPr>
          <p:nvPr>
            <p:ph type="title"/>
          </p:nvPr>
        </p:nvSpPr>
        <p:spPr>
          <a:xfrm>
            <a:off x="119269" y="115917"/>
            <a:ext cx="11244470" cy="1325563"/>
          </a:xfrm>
        </p:spPr>
        <p:txBody>
          <a:bodyPr/>
          <a:lstStyle/>
          <a:p>
            <a:r>
              <a:rPr lang="en-US" dirty="0"/>
              <a:t>What does Conditional Independence Mean Here?</a:t>
            </a:r>
          </a:p>
        </p:txBody>
      </p:sp>
      <p:grpSp>
        <p:nvGrpSpPr>
          <p:cNvPr id="29" name="Group 28">
            <a:extLst>
              <a:ext uri="{FF2B5EF4-FFF2-40B4-BE49-F238E27FC236}">
                <a16:creationId xmlns:a16="http://schemas.microsoft.com/office/drawing/2014/main" id="{F2BA79EE-C10C-E6D8-B742-38E0F4114F75}"/>
              </a:ext>
            </a:extLst>
          </p:cNvPr>
          <p:cNvGrpSpPr/>
          <p:nvPr/>
        </p:nvGrpSpPr>
        <p:grpSpPr>
          <a:xfrm>
            <a:off x="2073650" y="4763860"/>
            <a:ext cx="2122153" cy="1236868"/>
            <a:chOff x="6485448" y="5003420"/>
            <a:chExt cx="2122153" cy="1236868"/>
          </a:xfrm>
        </p:grpSpPr>
        <p:sp>
          <p:nvSpPr>
            <p:cNvPr id="30" name="AutoShape 32">
              <a:extLst>
                <a:ext uri="{FF2B5EF4-FFF2-40B4-BE49-F238E27FC236}">
                  <a16:creationId xmlns:a16="http://schemas.microsoft.com/office/drawing/2014/main" id="{57D4EDC7-2EF7-A97D-3A92-861E114E68D9}"/>
                </a:ext>
              </a:extLst>
            </p:cNvPr>
            <p:cNvSpPr>
              <a:spLocks noChangeArrowheads="1"/>
            </p:cNvSpPr>
            <p:nvPr/>
          </p:nvSpPr>
          <p:spPr bwMode="auto">
            <a:xfrm>
              <a:off x="6802948" y="5737946"/>
              <a:ext cx="533400" cy="457200"/>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AutoShape 33">
              <a:extLst>
                <a:ext uri="{FF2B5EF4-FFF2-40B4-BE49-F238E27FC236}">
                  <a16:creationId xmlns:a16="http://schemas.microsoft.com/office/drawing/2014/main" id="{7FD0424D-8917-CC8C-E5FE-08F2C328F6B2}"/>
                </a:ext>
              </a:extLst>
            </p:cNvPr>
            <p:cNvSpPr>
              <a:spLocks noChangeArrowheads="1"/>
            </p:cNvSpPr>
            <p:nvPr/>
          </p:nvSpPr>
          <p:spPr bwMode="auto">
            <a:xfrm>
              <a:off x="7693201" y="5478288"/>
              <a:ext cx="914400" cy="762000"/>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 name="Group 141">
              <a:extLst>
                <a:ext uri="{FF2B5EF4-FFF2-40B4-BE49-F238E27FC236}">
                  <a16:creationId xmlns:a16="http://schemas.microsoft.com/office/drawing/2014/main" id="{3A6BF60D-EB89-D3FF-C6D0-88F2CA309B15}"/>
                </a:ext>
              </a:extLst>
            </p:cNvPr>
            <p:cNvGrpSpPr>
              <a:grpSpLocks/>
            </p:cNvGrpSpPr>
            <p:nvPr/>
          </p:nvGrpSpPr>
          <p:grpSpPr bwMode="auto">
            <a:xfrm>
              <a:off x="6485448" y="5003420"/>
              <a:ext cx="850900" cy="692150"/>
              <a:chOff x="2304" y="1104"/>
              <a:chExt cx="536" cy="436"/>
            </a:xfrm>
          </p:grpSpPr>
          <p:sp>
            <p:nvSpPr>
              <p:cNvPr id="40" name="AutoShape 133">
                <a:extLst>
                  <a:ext uri="{FF2B5EF4-FFF2-40B4-BE49-F238E27FC236}">
                    <a16:creationId xmlns:a16="http://schemas.microsoft.com/office/drawing/2014/main" id="{2D71574F-4AB7-E140-21DB-F319F2BB039A}"/>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 name="Group 105">
                <a:extLst>
                  <a:ext uri="{FF2B5EF4-FFF2-40B4-BE49-F238E27FC236}">
                    <a16:creationId xmlns:a16="http://schemas.microsoft.com/office/drawing/2014/main" id="{AAA89C0F-133A-6FEC-714A-F97917479705}"/>
                  </a:ext>
                </a:extLst>
              </p:cNvPr>
              <p:cNvGrpSpPr>
                <a:grpSpLocks/>
              </p:cNvGrpSpPr>
              <p:nvPr/>
            </p:nvGrpSpPr>
            <p:grpSpPr bwMode="auto">
              <a:xfrm>
                <a:off x="2488" y="1104"/>
                <a:ext cx="48" cy="144"/>
                <a:chOff x="1200" y="912"/>
                <a:chExt cx="48" cy="144"/>
              </a:xfrm>
            </p:grpSpPr>
            <p:sp>
              <p:nvSpPr>
                <p:cNvPr id="65" name="Oval 106">
                  <a:extLst>
                    <a:ext uri="{FF2B5EF4-FFF2-40B4-BE49-F238E27FC236}">
                      <a16:creationId xmlns:a16="http://schemas.microsoft.com/office/drawing/2014/main" id="{F6842938-0531-08C1-738C-520D7EB0D804}"/>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107">
                  <a:extLst>
                    <a:ext uri="{FF2B5EF4-FFF2-40B4-BE49-F238E27FC236}">
                      <a16:creationId xmlns:a16="http://schemas.microsoft.com/office/drawing/2014/main" id="{2DA340D3-5AC1-F444-9869-4F7FC453BD8B}"/>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 name="Group 108">
                <a:extLst>
                  <a:ext uri="{FF2B5EF4-FFF2-40B4-BE49-F238E27FC236}">
                    <a16:creationId xmlns:a16="http://schemas.microsoft.com/office/drawing/2014/main" id="{C11DEDED-6821-314B-9296-4B3D53D4806F}"/>
                  </a:ext>
                </a:extLst>
              </p:cNvPr>
              <p:cNvGrpSpPr>
                <a:grpSpLocks/>
              </p:cNvGrpSpPr>
              <p:nvPr/>
            </p:nvGrpSpPr>
            <p:grpSpPr bwMode="auto">
              <a:xfrm>
                <a:off x="2632" y="1104"/>
                <a:ext cx="48" cy="144"/>
                <a:chOff x="1200" y="912"/>
                <a:chExt cx="48" cy="144"/>
              </a:xfrm>
            </p:grpSpPr>
            <p:sp>
              <p:nvSpPr>
                <p:cNvPr id="63" name="Oval 109">
                  <a:extLst>
                    <a:ext uri="{FF2B5EF4-FFF2-40B4-BE49-F238E27FC236}">
                      <a16:creationId xmlns:a16="http://schemas.microsoft.com/office/drawing/2014/main" id="{2F8D38F7-06EC-E907-3689-86CF41EC7315}"/>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Oval 110">
                  <a:extLst>
                    <a:ext uri="{FF2B5EF4-FFF2-40B4-BE49-F238E27FC236}">
                      <a16:creationId xmlns:a16="http://schemas.microsoft.com/office/drawing/2014/main" id="{AD44257E-F7E7-0EDC-7EF7-2858ACB025EE}"/>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 name="Group 111">
                <a:extLst>
                  <a:ext uri="{FF2B5EF4-FFF2-40B4-BE49-F238E27FC236}">
                    <a16:creationId xmlns:a16="http://schemas.microsoft.com/office/drawing/2014/main" id="{CB6E5947-4A01-7133-D7FD-37B4BCFE8133}"/>
                  </a:ext>
                </a:extLst>
              </p:cNvPr>
              <p:cNvGrpSpPr>
                <a:grpSpLocks/>
              </p:cNvGrpSpPr>
              <p:nvPr/>
            </p:nvGrpSpPr>
            <p:grpSpPr bwMode="auto">
              <a:xfrm>
                <a:off x="2688" y="1212"/>
                <a:ext cx="152" cy="132"/>
                <a:chOff x="672" y="1020"/>
                <a:chExt cx="152" cy="132"/>
              </a:xfrm>
            </p:grpSpPr>
            <p:sp>
              <p:nvSpPr>
                <p:cNvPr id="58" name="Line 112">
                  <a:extLst>
                    <a:ext uri="{FF2B5EF4-FFF2-40B4-BE49-F238E27FC236}">
                      <a16:creationId xmlns:a16="http://schemas.microsoft.com/office/drawing/2014/main" id="{B7B737EC-B50C-1DD6-3BC6-26B999B54582}"/>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113">
                  <a:extLst>
                    <a:ext uri="{FF2B5EF4-FFF2-40B4-BE49-F238E27FC236}">
                      <a16:creationId xmlns:a16="http://schemas.microsoft.com/office/drawing/2014/main" id="{8B063201-63C3-C6C7-EF17-9038F8301D46}"/>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0" name="Group 114">
                  <a:extLst>
                    <a:ext uri="{FF2B5EF4-FFF2-40B4-BE49-F238E27FC236}">
                      <a16:creationId xmlns:a16="http://schemas.microsoft.com/office/drawing/2014/main" id="{5F5B4C49-F1EB-37FC-A202-5FA0D6E91E30}"/>
                    </a:ext>
                  </a:extLst>
                </p:cNvPr>
                <p:cNvGrpSpPr>
                  <a:grpSpLocks/>
                </p:cNvGrpSpPr>
                <p:nvPr/>
              </p:nvGrpSpPr>
              <p:grpSpPr bwMode="auto">
                <a:xfrm>
                  <a:off x="680" y="1020"/>
                  <a:ext cx="144" cy="96"/>
                  <a:chOff x="680" y="1020"/>
                  <a:chExt cx="144" cy="96"/>
                </a:xfrm>
              </p:grpSpPr>
              <p:sp>
                <p:nvSpPr>
                  <p:cNvPr id="61" name="Line 115">
                    <a:extLst>
                      <a:ext uri="{FF2B5EF4-FFF2-40B4-BE49-F238E27FC236}">
                        <a16:creationId xmlns:a16="http://schemas.microsoft.com/office/drawing/2014/main" id="{0A848D6F-BF28-EE72-727D-4EDDFADBDC40}"/>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116">
                    <a:extLst>
                      <a:ext uri="{FF2B5EF4-FFF2-40B4-BE49-F238E27FC236}">
                        <a16:creationId xmlns:a16="http://schemas.microsoft.com/office/drawing/2014/main" id="{AC97C7BD-39E9-A52C-229E-F89B9071FCBE}"/>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4" name="Group 121">
                <a:extLst>
                  <a:ext uri="{FF2B5EF4-FFF2-40B4-BE49-F238E27FC236}">
                    <a16:creationId xmlns:a16="http://schemas.microsoft.com/office/drawing/2014/main" id="{2FB2EAC9-D840-AB45-1499-4B565BCC5DE0}"/>
                  </a:ext>
                </a:extLst>
              </p:cNvPr>
              <p:cNvGrpSpPr>
                <a:grpSpLocks/>
              </p:cNvGrpSpPr>
              <p:nvPr/>
            </p:nvGrpSpPr>
            <p:grpSpPr bwMode="auto">
              <a:xfrm flipH="1">
                <a:off x="2304" y="1212"/>
                <a:ext cx="152" cy="132"/>
                <a:chOff x="672" y="1020"/>
                <a:chExt cx="152" cy="132"/>
              </a:xfrm>
            </p:grpSpPr>
            <p:sp>
              <p:nvSpPr>
                <p:cNvPr id="53" name="Line 122">
                  <a:extLst>
                    <a:ext uri="{FF2B5EF4-FFF2-40B4-BE49-F238E27FC236}">
                      <a16:creationId xmlns:a16="http://schemas.microsoft.com/office/drawing/2014/main" id="{4B47B800-AB42-592D-A897-B6296B1BB285}"/>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Line 123">
                  <a:extLst>
                    <a:ext uri="{FF2B5EF4-FFF2-40B4-BE49-F238E27FC236}">
                      <a16:creationId xmlns:a16="http://schemas.microsoft.com/office/drawing/2014/main" id="{A2932922-A40C-9D71-BD6E-F149A984A45A}"/>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 name="Group 124">
                  <a:extLst>
                    <a:ext uri="{FF2B5EF4-FFF2-40B4-BE49-F238E27FC236}">
                      <a16:creationId xmlns:a16="http://schemas.microsoft.com/office/drawing/2014/main" id="{22B631C6-1EA0-CD85-DD8D-6152EE3738C6}"/>
                    </a:ext>
                  </a:extLst>
                </p:cNvPr>
                <p:cNvGrpSpPr>
                  <a:grpSpLocks/>
                </p:cNvGrpSpPr>
                <p:nvPr/>
              </p:nvGrpSpPr>
              <p:grpSpPr bwMode="auto">
                <a:xfrm>
                  <a:off x="680" y="1020"/>
                  <a:ext cx="144" cy="96"/>
                  <a:chOff x="680" y="1020"/>
                  <a:chExt cx="144" cy="96"/>
                </a:xfrm>
              </p:grpSpPr>
              <p:sp>
                <p:nvSpPr>
                  <p:cNvPr id="56" name="Line 125">
                    <a:extLst>
                      <a:ext uri="{FF2B5EF4-FFF2-40B4-BE49-F238E27FC236}">
                        <a16:creationId xmlns:a16="http://schemas.microsoft.com/office/drawing/2014/main" id="{F7576044-FDCC-39E1-DEAF-74986E95E1CD}"/>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126">
                    <a:extLst>
                      <a:ext uri="{FF2B5EF4-FFF2-40B4-BE49-F238E27FC236}">
                        <a16:creationId xmlns:a16="http://schemas.microsoft.com/office/drawing/2014/main" id="{84AEE55F-37FD-C506-15F5-C383D423C3C7}"/>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5" name="Group 136">
                <a:extLst>
                  <a:ext uri="{FF2B5EF4-FFF2-40B4-BE49-F238E27FC236}">
                    <a16:creationId xmlns:a16="http://schemas.microsoft.com/office/drawing/2014/main" id="{CBAEF35D-69E6-E92E-D891-C1B26399B9D5}"/>
                  </a:ext>
                </a:extLst>
              </p:cNvPr>
              <p:cNvGrpSpPr>
                <a:grpSpLocks/>
              </p:cNvGrpSpPr>
              <p:nvPr/>
            </p:nvGrpSpPr>
            <p:grpSpPr bwMode="auto">
              <a:xfrm>
                <a:off x="2400" y="1300"/>
                <a:ext cx="96" cy="240"/>
                <a:chOff x="2400" y="1296"/>
                <a:chExt cx="96" cy="240"/>
              </a:xfrm>
            </p:grpSpPr>
            <p:sp>
              <p:nvSpPr>
                <p:cNvPr id="50" name="Line 117">
                  <a:extLst>
                    <a:ext uri="{FF2B5EF4-FFF2-40B4-BE49-F238E27FC236}">
                      <a16:creationId xmlns:a16="http://schemas.microsoft.com/office/drawing/2014/main" id="{EAB80BF4-F291-8206-67A4-F8204304DF2C}"/>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134">
                  <a:extLst>
                    <a:ext uri="{FF2B5EF4-FFF2-40B4-BE49-F238E27FC236}">
                      <a16:creationId xmlns:a16="http://schemas.microsoft.com/office/drawing/2014/main" id="{6F1DD559-8BB9-C74A-D244-2828BE919FC3}"/>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135">
                  <a:extLst>
                    <a:ext uri="{FF2B5EF4-FFF2-40B4-BE49-F238E27FC236}">
                      <a16:creationId xmlns:a16="http://schemas.microsoft.com/office/drawing/2014/main" id="{C2A98946-ABEB-CFB6-67A7-CF27EA3DB4F2}"/>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6" name="Group 137">
                <a:extLst>
                  <a:ext uri="{FF2B5EF4-FFF2-40B4-BE49-F238E27FC236}">
                    <a16:creationId xmlns:a16="http://schemas.microsoft.com/office/drawing/2014/main" id="{F5BABB9D-905B-8CE9-2B77-32B61997BF10}"/>
                  </a:ext>
                </a:extLst>
              </p:cNvPr>
              <p:cNvGrpSpPr>
                <a:grpSpLocks/>
              </p:cNvGrpSpPr>
              <p:nvPr/>
            </p:nvGrpSpPr>
            <p:grpSpPr bwMode="auto">
              <a:xfrm flipH="1">
                <a:off x="2640" y="1296"/>
                <a:ext cx="96" cy="240"/>
                <a:chOff x="2400" y="1296"/>
                <a:chExt cx="96" cy="240"/>
              </a:xfrm>
            </p:grpSpPr>
            <p:sp>
              <p:nvSpPr>
                <p:cNvPr id="47" name="Line 138">
                  <a:extLst>
                    <a:ext uri="{FF2B5EF4-FFF2-40B4-BE49-F238E27FC236}">
                      <a16:creationId xmlns:a16="http://schemas.microsoft.com/office/drawing/2014/main" id="{2FEA652B-F564-7F7F-DA2C-A98285C12252}"/>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139">
                  <a:extLst>
                    <a:ext uri="{FF2B5EF4-FFF2-40B4-BE49-F238E27FC236}">
                      <a16:creationId xmlns:a16="http://schemas.microsoft.com/office/drawing/2014/main" id="{A4B27F64-B386-8166-AEC9-A560273409B5}"/>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140">
                  <a:extLst>
                    <a:ext uri="{FF2B5EF4-FFF2-40B4-BE49-F238E27FC236}">
                      <a16:creationId xmlns:a16="http://schemas.microsoft.com/office/drawing/2014/main" id="{2F8E650C-784C-70E8-19D8-9C3562684AFF}"/>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3" name="Group 142">
              <a:extLst>
                <a:ext uri="{FF2B5EF4-FFF2-40B4-BE49-F238E27FC236}">
                  <a16:creationId xmlns:a16="http://schemas.microsoft.com/office/drawing/2014/main" id="{FD470C36-B725-293E-BE9D-8E1EDBAD26E2}"/>
                </a:ext>
              </a:extLst>
            </p:cNvPr>
            <p:cNvGrpSpPr>
              <a:grpSpLocks/>
            </p:cNvGrpSpPr>
            <p:nvPr/>
          </p:nvGrpSpPr>
          <p:grpSpPr bwMode="auto">
            <a:xfrm>
              <a:off x="7844451" y="5132007"/>
              <a:ext cx="304800" cy="290513"/>
              <a:chOff x="1776" y="2256"/>
              <a:chExt cx="288" cy="279"/>
            </a:xfrm>
          </p:grpSpPr>
          <p:grpSp>
            <p:nvGrpSpPr>
              <p:cNvPr id="34" name="Group 143">
                <a:extLst>
                  <a:ext uri="{FF2B5EF4-FFF2-40B4-BE49-F238E27FC236}">
                    <a16:creationId xmlns:a16="http://schemas.microsoft.com/office/drawing/2014/main" id="{9F67F68C-6DC2-85C2-175F-43B6CC921590}"/>
                  </a:ext>
                </a:extLst>
              </p:cNvPr>
              <p:cNvGrpSpPr>
                <a:grpSpLocks/>
              </p:cNvGrpSpPr>
              <p:nvPr/>
            </p:nvGrpSpPr>
            <p:grpSpPr bwMode="auto">
              <a:xfrm>
                <a:off x="1824" y="2256"/>
                <a:ext cx="240" cy="279"/>
                <a:chOff x="1392" y="3408"/>
                <a:chExt cx="240" cy="279"/>
              </a:xfrm>
            </p:grpSpPr>
            <p:sp>
              <p:nvSpPr>
                <p:cNvPr id="37" name="Line 144">
                  <a:extLst>
                    <a:ext uri="{FF2B5EF4-FFF2-40B4-BE49-F238E27FC236}">
                      <a16:creationId xmlns:a16="http://schemas.microsoft.com/office/drawing/2014/main" id="{5F5402C9-D4C9-DDFA-4AC0-8BA098532AC7}"/>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Arc 145">
                  <a:extLst>
                    <a:ext uri="{FF2B5EF4-FFF2-40B4-BE49-F238E27FC236}">
                      <a16:creationId xmlns:a16="http://schemas.microsoft.com/office/drawing/2014/main" id="{94B4E37E-22D4-EE2C-7D41-881D7F36EDFD}"/>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146">
                  <a:extLst>
                    <a:ext uri="{FF2B5EF4-FFF2-40B4-BE49-F238E27FC236}">
                      <a16:creationId xmlns:a16="http://schemas.microsoft.com/office/drawing/2014/main" id="{C55EC7C3-4A66-4792-1D42-A485F0D9B4BD}"/>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 name="Arc 147">
                <a:extLst>
                  <a:ext uri="{FF2B5EF4-FFF2-40B4-BE49-F238E27FC236}">
                    <a16:creationId xmlns:a16="http://schemas.microsoft.com/office/drawing/2014/main" id="{8562D5F1-3201-89A2-6085-9837693579CD}"/>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Arc 148">
                <a:extLst>
                  <a:ext uri="{FF2B5EF4-FFF2-40B4-BE49-F238E27FC236}">
                    <a16:creationId xmlns:a16="http://schemas.microsoft.com/office/drawing/2014/main" id="{91227586-C3D5-9CCB-477B-2BC42BC3C69A}"/>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67" name="Group 66">
            <a:extLst>
              <a:ext uri="{FF2B5EF4-FFF2-40B4-BE49-F238E27FC236}">
                <a16:creationId xmlns:a16="http://schemas.microsoft.com/office/drawing/2014/main" id="{5DEBA1F2-5CA3-1201-E2AA-F4072B3EA667}"/>
              </a:ext>
            </a:extLst>
          </p:cNvPr>
          <p:cNvGrpSpPr/>
          <p:nvPr/>
        </p:nvGrpSpPr>
        <p:grpSpPr>
          <a:xfrm>
            <a:off x="278031" y="1500060"/>
            <a:ext cx="2053157" cy="1559800"/>
            <a:chOff x="6346825" y="146200"/>
            <a:chExt cx="2737542" cy="2079733"/>
          </a:xfrm>
        </p:grpSpPr>
        <p:pic>
          <p:nvPicPr>
            <p:cNvPr id="68" name="Picture 2" descr="sea-waves-wallpaper">
              <a:extLst>
                <a:ext uri="{FF2B5EF4-FFF2-40B4-BE49-F238E27FC236}">
                  <a16:creationId xmlns:a16="http://schemas.microsoft.com/office/drawing/2014/main" id="{7D907224-F3F6-5DAF-6F7F-EBF65F5DA288}"/>
                </a:ext>
              </a:extLst>
            </p:cNvPr>
            <p:cNvPicPr>
              <a:picLocks noChangeAspect="1" noChangeArrowheads="1"/>
            </p:cNvPicPr>
            <p:nvPr/>
          </p:nvPicPr>
          <p:blipFill>
            <a:blip r:embed="rId2"/>
            <a:srcRect/>
            <a:stretch>
              <a:fillRect/>
            </a:stretch>
          </p:blipFill>
          <p:spPr bwMode="auto">
            <a:xfrm>
              <a:off x="6346825" y="146201"/>
              <a:ext cx="1283771" cy="963666"/>
            </a:xfrm>
            <a:prstGeom prst="rect">
              <a:avLst/>
            </a:prstGeom>
            <a:noFill/>
          </p:spPr>
        </p:pic>
        <p:pic>
          <p:nvPicPr>
            <p:cNvPr id="69" name="Picture 2" descr="sea-waves-wallpaper">
              <a:extLst>
                <a:ext uri="{FF2B5EF4-FFF2-40B4-BE49-F238E27FC236}">
                  <a16:creationId xmlns:a16="http://schemas.microsoft.com/office/drawing/2014/main" id="{B562BCF0-8E30-F4C5-73BB-34A80ED7839A}"/>
                </a:ext>
              </a:extLst>
            </p:cNvPr>
            <p:cNvPicPr>
              <a:picLocks noChangeAspect="1" noChangeArrowheads="1"/>
            </p:cNvPicPr>
            <p:nvPr/>
          </p:nvPicPr>
          <p:blipFill>
            <a:blip r:embed="rId2"/>
            <a:srcRect/>
            <a:stretch>
              <a:fillRect/>
            </a:stretch>
          </p:blipFill>
          <p:spPr bwMode="auto">
            <a:xfrm>
              <a:off x="7800596" y="146200"/>
              <a:ext cx="1283771" cy="963666"/>
            </a:xfrm>
            <a:prstGeom prst="rect">
              <a:avLst/>
            </a:prstGeom>
            <a:noFill/>
          </p:spPr>
        </p:pic>
        <p:pic>
          <p:nvPicPr>
            <p:cNvPr id="70" name="Picture 2" descr="sea-waves-wallpaper">
              <a:extLst>
                <a:ext uri="{FF2B5EF4-FFF2-40B4-BE49-F238E27FC236}">
                  <a16:creationId xmlns:a16="http://schemas.microsoft.com/office/drawing/2014/main" id="{E02BC015-199B-0B8B-41A7-57613CA372C1}"/>
                </a:ext>
              </a:extLst>
            </p:cNvPr>
            <p:cNvPicPr>
              <a:picLocks noChangeAspect="1" noChangeArrowheads="1"/>
            </p:cNvPicPr>
            <p:nvPr/>
          </p:nvPicPr>
          <p:blipFill>
            <a:blip r:embed="rId2"/>
            <a:srcRect/>
            <a:stretch>
              <a:fillRect/>
            </a:stretch>
          </p:blipFill>
          <p:spPr bwMode="auto">
            <a:xfrm>
              <a:off x="6346825" y="1262267"/>
              <a:ext cx="1283771" cy="963666"/>
            </a:xfrm>
            <a:prstGeom prst="rect">
              <a:avLst/>
            </a:prstGeom>
            <a:noFill/>
          </p:spPr>
        </p:pic>
        <p:pic>
          <p:nvPicPr>
            <p:cNvPr id="71" name="Picture 2" descr="sea-waves-wallpaper">
              <a:extLst>
                <a:ext uri="{FF2B5EF4-FFF2-40B4-BE49-F238E27FC236}">
                  <a16:creationId xmlns:a16="http://schemas.microsoft.com/office/drawing/2014/main" id="{5CF8B2E0-3596-32AA-4E4E-53888B27CC4A}"/>
                </a:ext>
              </a:extLst>
            </p:cNvPr>
            <p:cNvPicPr>
              <a:picLocks noChangeAspect="1" noChangeArrowheads="1"/>
            </p:cNvPicPr>
            <p:nvPr/>
          </p:nvPicPr>
          <p:blipFill>
            <a:blip r:embed="rId2"/>
            <a:srcRect/>
            <a:stretch>
              <a:fillRect/>
            </a:stretch>
          </p:blipFill>
          <p:spPr bwMode="auto">
            <a:xfrm>
              <a:off x="7800596" y="1262267"/>
              <a:ext cx="1283771" cy="963666"/>
            </a:xfrm>
            <a:prstGeom prst="rect">
              <a:avLst/>
            </a:prstGeom>
            <a:noFill/>
          </p:spPr>
        </p:pic>
      </p:grpSp>
      <p:sp>
        <p:nvSpPr>
          <p:cNvPr id="2" name="TextBox 1">
            <a:extLst>
              <a:ext uri="{FF2B5EF4-FFF2-40B4-BE49-F238E27FC236}">
                <a16:creationId xmlns:a16="http://schemas.microsoft.com/office/drawing/2014/main" id="{30878749-E347-5216-0DE1-623BC13C69F6}"/>
              </a:ext>
            </a:extLst>
          </p:cNvPr>
          <p:cNvSpPr txBox="1"/>
          <p:nvPr/>
        </p:nvSpPr>
        <p:spPr>
          <a:xfrm>
            <a:off x="278031" y="6170235"/>
            <a:ext cx="6097656" cy="646331"/>
          </a:xfrm>
          <a:prstGeom prst="rect">
            <a:avLst/>
          </a:prstGeom>
          <a:noFill/>
        </p:spPr>
        <p:txBody>
          <a:bodyPr wrap="square">
            <a:spAutoFit/>
          </a:bodyPr>
          <a:lstStyle/>
          <a:p>
            <a:pPr algn="ctr"/>
            <a:r>
              <a:rPr lang="en-US" sz="3600" dirty="0"/>
              <a:t> Waves ⊥ Inverts | Kelp, Algae</a:t>
            </a:r>
          </a:p>
        </p:txBody>
      </p:sp>
      <p:sp>
        <p:nvSpPr>
          <p:cNvPr id="4" name="Rectangle 3">
            <a:extLst>
              <a:ext uri="{FF2B5EF4-FFF2-40B4-BE49-F238E27FC236}">
                <a16:creationId xmlns:a16="http://schemas.microsoft.com/office/drawing/2014/main" id="{0965BF59-CAB4-9299-6C2E-99B0F2D56713}"/>
              </a:ext>
            </a:extLst>
          </p:cNvPr>
          <p:cNvSpPr/>
          <p:nvPr/>
        </p:nvSpPr>
        <p:spPr>
          <a:xfrm>
            <a:off x="6638811" y="1005713"/>
            <a:ext cx="5500878" cy="3693319"/>
          </a:xfrm>
          <a:prstGeom prst="rect">
            <a:avLst/>
          </a:prstGeom>
        </p:spPr>
        <p:txBody>
          <a:bodyPr wrap="square">
            <a:spAutoFit/>
          </a:bodyPr>
          <a:lstStyle/>
          <a:p>
            <a:pPr marL="285750" indent="-285750">
              <a:buFont typeface="Arial" panose="020B0604020202020204" pitchFamily="34" charset="0"/>
              <a:buChar char="•"/>
            </a:pPr>
            <a:r>
              <a:rPr lang="en-US" sz="2600" dirty="0"/>
              <a:t>Wave -&gt; Invert Analyses CANNOT include Kelp and Algae</a:t>
            </a:r>
          </a:p>
          <a:p>
            <a:pPr marL="742950" lvl="1" indent="-285750">
              <a:buFont typeface="Arial" panose="020B0604020202020204" pitchFamily="34" charset="0"/>
              <a:buChar char="•"/>
            </a:pPr>
            <a:r>
              <a:rPr lang="en-US" sz="2600" dirty="0"/>
              <a:t>It would only show conditional independence</a:t>
            </a:r>
          </a:p>
          <a:p>
            <a:pPr marL="285750" indent="-285750">
              <a:buFont typeface="Arial" panose="020B0604020202020204" pitchFamily="34" charset="0"/>
              <a:buChar char="•"/>
            </a:pPr>
            <a:endParaRPr lang="en-US" sz="2600" dirty="0"/>
          </a:p>
          <a:p>
            <a:pPr marL="285750" indent="-285750">
              <a:buFont typeface="Arial" panose="020B0604020202020204" pitchFamily="34" charset="0"/>
              <a:buChar char="•"/>
            </a:pPr>
            <a:r>
              <a:rPr lang="en-US" sz="2600" dirty="0"/>
              <a:t>Sampling must cover a wide range of kelp and algae</a:t>
            </a:r>
          </a:p>
          <a:p>
            <a:pPr marL="742950" lvl="1" indent="-285750">
              <a:buFont typeface="Arial" panose="020B0604020202020204" pitchFamily="34" charset="0"/>
              <a:buChar char="•"/>
            </a:pPr>
            <a:r>
              <a:rPr lang="en-US" sz="2600" dirty="0"/>
              <a:t>Otherwise, we would miss the wave -&gt; invert relationship</a:t>
            </a:r>
          </a:p>
        </p:txBody>
      </p:sp>
    </p:spTree>
    <p:extLst>
      <p:ext uri="{BB962C8B-B14F-4D97-AF65-F5344CB8AC3E}">
        <p14:creationId xmlns:p14="http://schemas.microsoft.com/office/powerpoint/2010/main" val="3211673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CFFEAE-C7C4-9644-BDE4-7A7E82520C24}"/>
              </a:ext>
            </a:extLst>
          </p:cNvPr>
          <p:cNvSpPr txBox="1"/>
          <p:nvPr/>
        </p:nvSpPr>
        <p:spPr>
          <a:xfrm>
            <a:off x="1897246" y="3509431"/>
            <a:ext cx="6830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Kelp </a:t>
            </a:r>
          </a:p>
        </p:txBody>
      </p:sp>
      <p:sp>
        <p:nvSpPr>
          <p:cNvPr id="7" name="TextBox 6">
            <a:extLst>
              <a:ext uri="{FF2B5EF4-FFF2-40B4-BE49-F238E27FC236}">
                <a16:creationId xmlns:a16="http://schemas.microsoft.com/office/drawing/2014/main" id="{B2857731-4340-C847-BA3E-7D063EADB77C}"/>
              </a:ext>
            </a:extLst>
          </p:cNvPr>
          <p:cNvSpPr txBox="1"/>
          <p:nvPr/>
        </p:nvSpPr>
        <p:spPr>
          <a:xfrm>
            <a:off x="2643903" y="5206121"/>
            <a:ext cx="155190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Invertebrates</a:t>
            </a:r>
          </a:p>
        </p:txBody>
      </p:sp>
      <p:sp>
        <p:nvSpPr>
          <p:cNvPr id="8" name="TextBox 7">
            <a:extLst>
              <a:ext uri="{FF2B5EF4-FFF2-40B4-BE49-F238E27FC236}">
                <a16:creationId xmlns:a16="http://schemas.microsoft.com/office/drawing/2014/main" id="{A392B5C6-92FF-3A42-8AA4-998FCD4C6425}"/>
              </a:ext>
            </a:extLst>
          </p:cNvPr>
          <p:cNvSpPr txBox="1"/>
          <p:nvPr/>
        </p:nvSpPr>
        <p:spPr>
          <a:xfrm>
            <a:off x="2931016" y="1879850"/>
            <a:ext cx="853503"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Waves</a:t>
            </a:r>
          </a:p>
        </p:txBody>
      </p:sp>
      <p:cxnSp>
        <p:nvCxnSpPr>
          <p:cNvPr id="9" name="Straight Arrow Connector 8">
            <a:extLst>
              <a:ext uri="{FF2B5EF4-FFF2-40B4-BE49-F238E27FC236}">
                <a16:creationId xmlns:a16="http://schemas.microsoft.com/office/drawing/2014/main" id="{D97C525E-5700-9D4B-B1C6-366070D3408E}"/>
              </a:ext>
            </a:extLst>
          </p:cNvPr>
          <p:cNvCxnSpPr>
            <a:stCxn id="8" idx="2"/>
            <a:endCxn id="6" idx="0"/>
          </p:cNvCxnSpPr>
          <p:nvPr/>
        </p:nvCxnSpPr>
        <p:spPr>
          <a:xfrm flipH="1">
            <a:off x="2238750" y="2279960"/>
            <a:ext cx="1119018" cy="122947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74CE5DC3-0998-1243-80C8-D015572A77EF}"/>
              </a:ext>
            </a:extLst>
          </p:cNvPr>
          <p:cNvCxnSpPr>
            <a:cxnSpLocks/>
            <a:stCxn id="8" idx="2"/>
            <a:endCxn id="11" idx="0"/>
          </p:cNvCxnSpPr>
          <p:nvPr/>
        </p:nvCxnSpPr>
        <p:spPr>
          <a:xfrm>
            <a:off x="3357768" y="2279960"/>
            <a:ext cx="1172393" cy="127841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1B565649-FF15-5341-AE47-A3073050C208}"/>
              </a:ext>
            </a:extLst>
          </p:cNvPr>
          <p:cNvSpPr txBox="1"/>
          <p:nvPr/>
        </p:nvSpPr>
        <p:spPr>
          <a:xfrm>
            <a:off x="4183592" y="3558375"/>
            <a:ext cx="693138" cy="369332"/>
          </a:xfrm>
          <a:prstGeom prst="rect">
            <a:avLst/>
          </a:prstGeom>
          <a:solidFill>
            <a:schemeClr val="bg1"/>
          </a:solidFill>
          <a:ln>
            <a:solidFill>
              <a:schemeClr val="tx1"/>
            </a:solidFill>
          </a:ln>
        </p:spPr>
        <p:txBody>
          <a:bodyPr wrap="none" rtlCol="0">
            <a:spAutoFit/>
          </a:bodyPr>
          <a:lstStyle/>
          <a:p>
            <a:pPr algn="ctr"/>
            <a:r>
              <a:rPr lang="en-US" dirty="0">
                <a:latin typeface="Calibri Light"/>
                <a:cs typeface="Calibri Light"/>
              </a:rPr>
              <a:t>Algae</a:t>
            </a:r>
          </a:p>
        </p:txBody>
      </p:sp>
      <p:cxnSp>
        <p:nvCxnSpPr>
          <p:cNvPr id="12" name="Straight Arrow Connector 11">
            <a:extLst>
              <a:ext uri="{FF2B5EF4-FFF2-40B4-BE49-F238E27FC236}">
                <a16:creationId xmlns:a16="http://schemas.microsoft.com/office/drawing/2014/main" id="{42C29B46-1534-E04A-AC79-B448CFFD6003}"/>
              </a:ext>
            </a:extLst>
          </p:cNvPr>
          <p:cNvCxnSpPr>
            <a:cxnSpLocks/>
            <a:stCxn id="6" idx="2"/>
            <a:endCxn id="7" idx="0"/>
          </p:cNvCxnSpPr>
          <p:nvPr/>
        </p:nvCxnSpPr>
        <p:spPr>
          <a:xfrm>
            <a:off x="2238750" y="3909541"/>
            <a:ext cx="1181103" cy="129658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0566CD65-D287-5E42-B021-370C05DF8B21}"/>
              </a:ext>
            </a:extLst>
          </p:cNvPr>
          <p:cNvCxnSpPr>
            <a:cxnSpLocks/>
            <a:stCxn id="11" idx="2"/>
            <a:endCxn id="7" idx="0"/>
          </p:cNvCxnSpPr>
          <p:nvPr/>
        </p:nvCxnSpPr>
        <p:spPr>
          <a:xfrm flipH="1">
            <a:off x="3419853" y="3927707"/>
            <a:ext cx="1110308" cy="1278414"/>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itle 2">
            <a:extLst>
              <a:ext uri="{FF2B5EF4-FFF2-40B4-BE49-F238E27FC236}">
                <a16:creationId xmlns:a16="http://schemas.microsoft.com/office/drawing/2014/main" id="{07FAB44B-6897-28C8-9E4E-8D47E4519DDE}"/>
              </a:ext>
            </a:extLst>
          </p:cNvPr>
          <p:cNvSpPr>
            <a:spLocks noGrp="1"/>
          </p:cNvSpPr>
          <p:nvPr>
            <p:ph type="title"/>
          </p:nvPr>
        </p:nvSpPr>
        <p:spPr>
          <a:xfrm>
            <a:off x="119269" y="115917"/>
            <a:ext cx="11244470" cy="1325563"/>
          </a:xfrm>
        </p:spPr>
        <p:txBody>
          <a:bodyPr/>
          <a:lstStyle/>
          <a:p>
            <a:r>
              <a:rPr lang="en-US" dirty="0"/>
              <a:t>What does Conditional Independence Mean Here?</a:t>
            </a:r>
          </a:p>
        </p:txBody>
      </p:sp>
      <p:grpSp>
        <p:nvGrpSpPr>
          <p:cNvPr id="29" name="Group 28">
            <a:extLst>
              <a:ext uri="{FF2B5EF4-FFF2-40B4-BE49-F238E27FC236}">
                <a16:creationId xmlns:a16="http://schemas.microsoft.com/office/drawing/2014/main" id="{F2BA79EE-C10C-E6D8-B742-38E0F4114F75}"/>
              </a:ext>
            </a:extLst>
          </p:cNvPr>
          <p:cNvGrpSpPr/>
          <p:nvPr/>
        </p:nvGrpSpPr>
        <p:grpSpPr>
          <a:xfrm>
            <a:off x="4420713" y="4957019"/>
            <a:ext cx="2122153" cy="1236868"/>
            <a:chOff x="6485448" y="5003420"/>
            <a:chExt cx="2122153" cy="1236868"/>
          </a:xfrm>
        </p:grpSpPr>
        <p:sp>
          <p:nvSpPr>
            <p:cNvPr id="30" name="AutoShape 32">
              <a:extLst>
                <a:ext uri="{FF2B5EF4-FFF2-40B4-BE49-F238E27FC236}">
                  <a16:creationId xmlns:a16="http://schemas.microsoft.com/office/drawing/2014/main" id="{57D4EDC7-2EF7-A97D-3A92-861E114E68D9}"/>
                </a:ext>
              </a:extLst>
            </p:cNvPr>
            <p:cNvSpPr>
              <a:spLocks noChangeArrowheads="1"/>
            </p:cNvSpPr>
            <p:nvPr/>
          </p:nvSpPr>
          <p:spPr bwMode="auto">
            <a:xfrm>
              <a:off x="6802948" y="5737946"/>
              <a:ext cx="533400" cy="457200"/>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AutoShape 33">
              <a:extLst>
                <a:ext uri="{FF2B5EF4-FFF2-40B4-BE49-F238E27FC236}">
                  <a16:creationId xmlns:a16="http://schemas.microsoft.com/office/drawing/2014/main" id="{7FD0424D-8917-CC8C-E5FE-08F2C328F6B2}"/>
                </a:ext>
              </a:extLst>
            </p:cNvPr>
            <p:cNvSpPr>
              <a:spLocks noChangeArrowheads="1"/>
            </p:cNvSpPr>
            <p:nvPr/>
          </p:nvSpPr>
          <p:spPr bwMode="auto">
            <a:xfrm>
              <a:off x="7693201" y="5478288"/>
              <a:ext cx="914400" cy="762000"/>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 name="Group 141">
              <a:extLst>
                <a:ext uri="{FF2B5EF4-FFF2-40B4-BE49-F238E27FC236}">
                  <a16:creationId xmlns:a16="http://schemas.microsoft.com/office/drawing/2014/main" id="{3A6BF60D-EB89-D3FF-C6D0-88F2CA309B15}"/>
                </a:ext>
              </a:extLst>
            </p:cNvPr>
            <p:cNvGrpSpPr>
              <a:grpSpLocks/>
            </p:cNvGrpSpPr>
            <p:nvPr/>
          </p:nvGrpSpPr>
          <p:grpSpPr bwMode="auto">
            <a:xfrm>
              <a:off x="6485448" y="5003420"/>
              <a:ext cx="850900" cy="692150"/>
              <a:chOff x="2304" y="1104"/>
              <a:chExt cx="536" cy="436"/>
            </a:xfrm>
          </p:grpSpPr>
          <p:sp>
            <p:nvSpPr>
              <p:cNvPr id="40" name="AutoShape 133">
                <a:extLst>
                  <a:ext uri="{FF2B5EF4-FFF2-40B4-BE49-F238E27FC236}">
                    <a16:creationId xmlns:a16="http://schemas.microsoft.com/office/drawing/2014/main" id="{2D71574F-4AB7-E140-21DB-F319F2BB039A}"/>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 name="Group 105">
                <a:extLst>
                  <a:ext uri="{FF2B5EF4-FFF2-40B4-BE49-F238E27FC236}">
                    <a16:creationId xmlns:a16="http://schemas.microsoft.com/office/drawing/2014/main" id="{AAA89C0F-133A-6FEC-714A-F97917479705}"/>
                  </a:ext>
                </a:extLst>
              </p:cNvPr>
              <p:cNvGrpSpPr>
                <a:grpSpLocks/>
              </p:cNvGrpSpPr>
              <p:nvPr/>
            </p:nvGrpSpPr>
            <p:grpSpPr bwMode="auto">
              <a:xfrm>
                <a:off x="2488" y="1104"/>
                <a:ext cx="48" cy="144"/>
                <a:chOff x="1200" y="912"/>
                <a:chExt cx="48" cy="144"/>
              </a:xfrm>
            </p:grpSpPr>
            <p:sp>
              <p:nvSpPr>
                <p:cNvPr id="65" name="Oval 106">
                  <a:extLst>
                    <a:ext uri="{FF2B5EF4-FFF2-40B4-BE49-F238E27FC236}">
                      <a16:creationId xmlns:a16="http://schemas.microsoft.com/office/drawing/2014/main" id="{F6842938-0531-08C1-738C-520D7EB0D804}"/>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107">
                  <a:extLst>
                    <a:ext uri="{FF2B5EF4-FFF2-40B4-BE49-F238E27FC236}">
                      <a16:creationId xmlns:a16="http://schemas.microsoft.com/office/drawing/2014/main" id="{2DA340D3-5AC1-F444-9869-4F7FC453BD8B}"/>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 name="Group 108">
                <a:extLst>
                  <a:ext uri="{FF2B5EF4-FFF2-40B4-BE49-F238E27FC236}">
                    <a16:creationId xmlns:a16="http://schemas.microsoft.com/office/drawing/2014/main" id="{C11DEDED-6821-314B-9296-4B3D53D4806F}"/>
                  </a:ext>
                </a:extLst>
              </p:cNvPr>
              <p:cNvGrpSpPr>
                <a:grpSpLocks/>
              </p:cNvGrpSpPr>
              <p:nvPr/>
            </p:nvGrpSpPr>
            <p:grpSpPr bwMode="auto">
              <a:xfrm>
                <a:off x="2632" y="1104"/>
                <a:ext cx="48" cy="144"/>
                <a:chOff x="1200" y="912"/>
                <a:chExt cx="48" cy="144"/>
              </a:xfrm>
            </p:grpSpPr>
            <p:sp>
              <p:nvSpPr>
                <p:cNvPr id="63" name="Oval 109">
                  <a:extLst>
                    <a:ext uri="{FF2B5EF4-FFF2-40B4-BE49-F238E27FC236}">
                      <a16:creationId xmlns:a16="http://schemas.microsoft.com/office/drawing/2014/main" id="{2F8D38F7-06EC-E907-3689-86CF41EC7315}"/>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Oval 110">
                  <a:extLst>
                    <a:ext uri="{FF2B5EF4-FFF2-40B4-BE49-F238E27FC236}">
                      <a16:creationId xmlns:a16="http://schemas.microsoft.com/office/drawing/2014/main" id="{AD44257E-F7E7-0EDC-7EF7-2858ACB025EE}"/>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 name="Group 111">
                <a:extLst>
                  <a:ext uri="{FF2B5EF4-FFF2-40B4-BE49-F238E27FC236}">
                    <a16:creationId xmlns:a16="http://schemas.microsoft.com/office/drawing/2014/main" id="{CB6E5947-4A01-7133-D7FD-37B4BCFE8133}"/>
                  </a:ext>
                </a:extLst>
              </p:cNvPr>
              <p:cNvGrpSpPr>
                <a:grpSpLocks/>
              </p:cNvGrpSpPr>
              <p:nvPr/>
            </p:nvGrpSpPr>
            <p:grpSpPr bwMode="auto">
              <a:xfrm>
                <a:off x="2688" y="1212"/>
                <a:ext cx="152" cy="132"/>
                <a:chOff x="672" y="1020"/>
                <a:chExt cx="152" cy="132"/>
              </a:xfrm>
            </p:grpSpPr>
            <p:sp>
              <p:nvSpPr>
                <p:cNvPr id="58" name="Line 112">
                  <a:extLst>
                    <a:ext uri="{FF2B5EF4-FFF2-40B4-BE49-F238E27FC236}">
                      <a16:creationId xmlns:a16="http://schemas.microsoft.com/office/drawing/2014/main" id="{B7B737EC-B50C-1DD6-3BC6-26B999B54582}"/>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113">
                  <a:extLst>
                    <a:ext uri="{FF2B5EF4-FFF2-40B4-BE49-F238E27FC236}">
                      <a16:creationId xmlns:a16="http://schemas.microsoft.com/office/drawing/2014/main" id="{8B063201-63C3-C6C7-EF17-9038F8301D46}"/>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0" name="Group 114">
                  <a:extLst>
                    <a:ext uri="{FF2B5EF4-FFF2-40B4-BE49-F238E27FC236}">
                      <a16:creationId xmlns:a16="http://schemas.microsoft.com/office/drawing/2014/main" id="{5F5B4C49-F1EB-37FC-A202-5FA0D6E91E30}"/>
                    </a:ext>
                  </a:extLst>
                </p:cNvPr>
                <p:cNvGrpSpPr>
                  <a:grpSpLocks/>
                </p:cNvGrpSpPr>
                <p:nvPr/>
              </p:nvGrpSpPr>
              <p:grpSpPr bwMode="auto">
                <a:xfrm>
                  <a:off x="680" y="1020"/>
                  <a:ext cx="144" cy="96"/>
                  <a:chOff x="680" y="1020"/>
                  <a:chExt cx="144" cy="96"/>
                </a:xfrm>
              </p:grpSpPr>
              <p:sp>
                <p:nvSpPr>
                  <p:cNvPr id="61" name="Line 115">
                    <a:extLst>
                      <a:ext uri="{FF2B5EF4-FFF2-40B4-BE49-F238E27FC236}">
                        <a16:creationId xmlns:a16="http://schemas.microsoft.com/office/drawing/2014/main" id="{0A848D6F-BF28-EE72-727D-4EDDFADBDC40}"/>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116">
                    <a:extLst>
                      <a:ext uri="{FF2B5EF4-FFF2-40B4-BE49-F238E27FC236}">
                        <a16:creationId xmlns:a16="http://schemas.microsoft.com/office/drawing/2014/main" id="{AC97C7BD-39E9-A52C-229E-F89B9071FCBE}"/>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4" name="Group 121">
                <a:extLst>
                  <a:ext uri="{FF2B5EF4-FFF2-40B4-BE49-F238E27FC236}">
                    <a16:creationId xmlns:a16="http://schemas.microsoft.com/office/drawing/2014/main" id="{2FB2EAC9-D840-AB45-1499-4B565BCC5DE0}"/>
                  </a:ext>
                </a:extLst>
              </p:cNvPr>
              <p:cNvGrpSpPr>
                <a:grpSpLocks/>
              </p:cNvGrpSpPr>
              <p:nvPr/>
            </p:nvGrpSpPr>
            <p:grpSpPr bwMode="auto">
              <a:xfrm flipH="1">
                <a:off x="2304" y="1212"/>
                <a:ext cx="152" cy="132"/>
                <a:chOff x="672" y="1020"/>
                <a:chExt cx="152" cy="132"/>
              </a:xfrm>
            </p:grpSpPr>
            <p:sp>
              <p:nvSpPr>
                <p:cNvPr id="53" name="Line 122">
                  <a:extLst>
                    <a:ext uri="{FF2B5EF4-FFF2-40B4-BE49-F238E27FC236}">
                      <a16:creationId xmlns:a16="http://schemas.microsoft.com/office/drawing/2014/main" id="{4B47B800-AB42-592D-A897-B6296B1BB285}"/>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Line 123">
                  <a:extLst>
                    <a:ext uri="{FF2B5EF4-FFF2-40B4-BE49-F238E27FC236}">
                      <a16:creationId xmlns:a16="http://schemas.microsoft.com/office/drawing/2014/main" id="{A2932922-A40C-9D71-BD6E-F149A984A45A}"/>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 name="Group 124">
                  <a:extLst>
                    <a:ext uri="{FF2B5EF4-FFF2-40B4-BE49-F238E27FC236}">
                      <a16:creationId xmlns:a16="http://schemas.microsoft.com/office/drawing/2014/main" id="{22B631C6-1EA0-CD85-DD8D-6152EE3738C6}"/>
                    </a:ext>
                  </a:extLst>
                </p:cNvPr>
                <p:cNvGrpSpPr>
                  <a:grpSpLocks/>
                </p:cNvGrpSpPr>
                <p:nvPr/>
              </p:nvGrpSpPr>
              <p:grpSpPr bwMode="auto">
                <a:xfrm>
                  <a:off x="680" y="1020"/>
                  <a:ext cx="144" cy="96"/>
                  <a:chOff x="680" y="1020"/>
                  <a:chExt cx="144" cy="96"/>
                </a:xfrm>
              </p:grpSpPr>
              <p:sp>
                <p:nvSpPr>
                  <p:cNvPr id="56" name="Line 125">
                    <a:extLst>
                      <a:ext uri="{FF2B5EF4-FFF2-40B4-BE49-F238E27FC236}">
                        <a16:creationId xmlns:a16="http://schemas.microsoft.com/office/drawing/2014/main" id="{F7576044-FDCC-39E1-DEAF-74986E95E1CD}"/>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126">
                    <a:extLst>
                      <a:ext uri="{FF2B5EF4-FFF2-40B4-BE49-F238E27FC236}">
                        <a16:creationId xmlns:a16="http://schemas.microsoft.com/office/drawing/2014/main" id="{84AEE55F-37FD-C506-15F5-C383D423C3C7}"/>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5" name="Group 136">
                <a:extLst>
                  <a:ext uri="{FF2B5EF4-FFF2-40B4-BE49-F238E27FC236}">
                    <a16:creationId xmlns:a16="http://schemas.microsoft.com/office/drawing/2014/main" id="{CBAEF35D-69E6-E92E-D891-C1B26399B9D5}"/>
                  </a:ext>
                </a:extLst>
              </p:cNvPr>
              <p:cNvGrpSpPr>
                <a:grpSpLocks/>
              </p:cNvGrpSpPr>
              <p:nvPr/>
            </p:nvGrpSpPr>
            <p:grpSpPr bwMode="auto">
              <a:xfrm>
                <a:off x="2400" y="1300"/>
                <a:ext cx="96" cy="240"/>
                <a:chOff x="2400" y="1296"/>
                <a:chExt cx="96" cy="240"/>
              </a:xfrm>
            </p:grpSpPr>
            <p:sp>
              <p:nvSpPr>
                <p:cNvPr id="50" name="Line 117">
                  <a:extLst>
                    <a:ext uri="{FF2B5EF4-FFF2-40B4-BE49-F238E27FC236}">
                      <a16:creationId xmlns:a16="http://schemas.microsoft.com/office/drawing/2014/main" id="{EAB80BF4-F291-8206-67A4-F8204304DF2C}"/>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134">
                  <a:extLst>
                    <a:ext uri="{FF2B5EF4-FFF2-40B4-BE49-F238E27FC236}">
                      <a16:creationId xmlns:a16="http://schemas.microsoft.com/office/drawing/2014/main" id="{6F1DD559-8BB9-C74A-D244-2828BE919FC3}"/>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135">
                  <a:extLst>
                    <a:ext uri="{FF2B5EF4-FFF2-40B4-BE49-F238E27FC236}">
                      <a16:creationId xmlns:a16="http://schemas.microsoft.com/office/drawing/2014/main" id="{C2A98946-ABEB-CFB6-67A7-CF27EA3DB4F2}"/>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6" name="Group 137">
                <a:extLst>
                  <a:ext uri="{FF2B5EF4-FFF2-40B4-BE49-F238E27FC236}">
                    <a16:creationId xmlns:a16="http://schemas.microsoft.com/office/drawing/2014/main" id="{F5BABB9D-905B-8CE9-2B77-32B61997BF10}"/>
                  </a:ext>
                </a:extLst>
              </p:cNvPr>
              <p:cNvGrpSpPr>
                <a:grpSpLocks/>
              </p:cNvGrpSpPr>
              <p:nvPr/>
            </p:nvGrpSpPr>
            <p:grpSpPr bwMode="auto">
              <a:xfrm flipH="1">
                <a:off x="2640" y="1296"/>
                <a:ext cx="96" cy="240"/>
                <a:chOff x="2400" y="1296"/>
                <a:chExt cx="96" cy="240"/>
              </a:xfrm>
            </p:grpSpPr>
            <p:sp>
              <p:nvSpPr>
                <p:cNvPr id="47" name="Line 138">
                  <a:extLst>
                    <a:ext uri="{FF2B5EF4-FFF2-40B4-BE49-F238E27FC236}">
                      <a16:creationId xmlns:a16="http://schemas.microsoft.com/office/drawing/2014/main" id="{2FEA652B-F564-7F7F-DA2C-A98285C12252}"/>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139">
                  <a:extLst>
                    <a:ext uri="{FF2B5EF4-FFF2-40B4-BE49-F238E27FC236}">
                      <a16:creationId xmlns:a16="http://schemas.microsoft.com/office/drawing/2014/main" id="{A4B27F64-B386-8166-AEC9-A560273409B5}"/>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140">
                  <a:extLst>
                    <a:ext uri="{FF2B5EF4-FFF2-40B4-BE49-F238E27FC236}">
                      <a16:creationId xmlns:a16="http://schemas.microsoft.com/office/drawing/2014/main" id="{2F8E650C-784C-70E8-19D8-9C3562684AFF}"/>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3" name="Group 142">
              <a:extLst>
                <a:ext uri="{FF2B5EF4-FFF2-40B4-BE49-F238E27FC236}">
                  <a16:creationId xmlns:a16="http://schemas.microsoft.com/office/drawing/2014/main" id="{FD470C36-B725-293E-BE9D-8E1EDBAD26E2}"/>
                </a:ext>
              </a:extLst>
            </p:cNvPr>
            <p:cNvGrpSpPr>
              <a:grpSpLocks/>
            </p:cNvGrpSpPr>
            <p:nvPr/>
          </p:nvGrpSpPr>
          <p:grpSpPr bwMode="auto">
            <a:xfrm>
              <a:off x="7844451" y="5132007"/>
              <a:ext cx="304800" cy="290513"/>
              <a:chOff x="1776" y="2256"/>
              <a:chExt cx="288" cy="279"/>
            </a:xfrm>
          </p:grpSpPr>
          <p:grpSp>
            <p:nvGrpSpPr>
              <p:cNvPr id="34" name="Group 143">
                <a:extLst>
                  <a:ext uri="{FF2B5EF4-FFF2-40B4-BE49-F238E27FC236}">
                    <a16:creationId xmlns:a16="http://schemas.microsoft.com/office/drawing/2014/main" id="{9F67F68C-6DC2-85C2-175F-43B6CC921590}"/>
                  </a:ext>
                </a:extLst>
              </p:cNvPr>
              <p:cNvGrpSpPr>
                <a:grpSpLocks/>
              </p:cNvGrpSpPr>
              <p:nvPr/>
            </p:nvGrpSpPr>
            <p:grpSpPr bwMode="auto">
              <a:xfrm>
                <a:off x="1824" y="2256"/>
                <a:ext cx="240" cy="279"/>
                <a:chOff x="1392" y="3408"/>
                <a:chExt cx="240" cy="279"/>
              </a:xfrm>
            </p:grpSpPr>
            <p:sp>
              <p:nvSpPr>
                <p:cNvPr id="37" name="Line 144">
                  <a:extLst>
                    <a:ext uri="{FF2B5EF4-FFF2-40B4-BE49-F238E27FC236}">
                      <a16:creationId xmlns:a16="http://schemas.microsoft.com/office/drawing/2014/main" id="{5F5402C9-D4C9-DDFA-4AC0-8BA098532AC7}"/>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Arc 145">
                  <a:extLst>
                    <a:ext uri="{FF2B5EF4-FFF2-40B4-BE49-F238E27FC236}">
                      <a16:creationId xmlns:a16="http://schemas.microsoft.com/office/drawing/2014/main" id="{94B4E37E-22D4-EE2C-7D41-881D7F36EDFD}"/>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146">
                  <a:extLst>
                    <a:ext uri="{FF2B5EF4-FFF2-40B4-BE49-F238E27FC236}">
                      <a16:creationId xmlns:a16="http://schemas.microsoft.com/office/drawing/2014/main" id="{C55EC7C3-4A66-4792-1D42-A485F0D9B4BD}"/>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 name="Arc 147">
                <a:extLst>
                  <a:ext uri="{FF2B5EF4-FFF2-40B4-BE49-F238E27FC236}">
                    <a16:creationId xmlns:a16="http://schemas.microsoft.com/office/drawing/2014/main" id="{8562D5F1-3201-89A2-6085-9837693579CD}"/>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Arc 148">
                <a:extLst>
                  <a:ext uri="{FF2B5EF4-FFF2-40B4-BE49-F238E27FC236}">
                    <a16:creationId xmlns:a16="http://schemas.microsoft.com/office/drawing/2014/main" id="{91227586-C3D5-9CCB-477B-2BC42BC3C69A}"/>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 name="TextBox 1">
            <a:extLst>
              <a:ext uri="{FF2B5EF4-FFF2-40B4-BE49-F238E27FC236}">
                <a16:creationId xmlns:a16="http://schemas.microsoft.com/office/drawing/2014/main" id="{30878749-E347-5216-0DE1-623BC13C69F6}"/>
              </a:ext>
            </a:extLst>
          </p:cNvPr>
          <p:cNvSpPr txBox="1"/>
          <p:nvPr/>
        </p:nvSpPr>
        <p:spPr>
          <a:xfrm>
            <a:off x="278031" y="6170235"/>
            <a:ext cx="6097656" cy="646331"/>
          </a:xfrm>
          <a:prstGeom prst="rect">
            <a:avLst/>
          </a:prstGeom>
          <a:noFill/>
        </p:spPr>
        <p:txBody>
          <a:bodyPr wrap="square">
            <a:spAutoFit/>
          </a:bodyPr>
          <a:lstStyle/>
          <a:p>
            <a:pPr algn="ctr"/>
            <a:r>
              <a:rPr lang="en-US" sz="3600" dirty="0"/>
              <a:t> Kelp ⊥ Algae | Waves</a:t>
            </a:r>
          </a:p>
        </p:txBody>
      </p:sp>
      <p:sp>
        <p:nvSpPr>
          <p:cNvPr id="4" name="Rectangle 3">
            <a:extLst>
              <a:ext uri="{FF2B5EF4-FFF2-40B4-BE49-F238E27FC236}">
                <a16:creationId xmlns:a16="http://schemas.microsoft.com/office/drawing/2014/main" id="{0965BF59-CAB4-9299-6C2E-99B0F2D56713}"/>
              </a:ext>
            </a:extLst>
          </p:cNvPr>
          <p:cNvSpPr/>
          <p:nvPr/>
        </p:nvSpPr>
        <p:spPr>
          <a:xfrm>
            <a:off x="6638811" y="1005713"/>
            <a:ext cx="5500878" cy="4093428"/>
          </a:xfrm>
          <a:prstGeom prst="rect">
            <a:avLst/>
          </a:prstGeom>
        </p:spPr>
        <p:txBody>
          <a:bodyPr wrap="square">
            <a:spAutoFit/>
          </a:bodyPr>
          <a:lstStyle/>
          <a:p>
            <a:pPr marL="285750" indent="-285750">
              <a:buFont typeface="Arial" panose="020B0604020202020204" pitchFamily="34" charset="0"/>
              <a:buChar char="•"/>
            </a:pPr>
            <a:r>
              <a:rPr lang="en-US" sz="2600" dirty="0"/>
              <a:t>If you tried to look at the relationship between kelp and algae, conditioned on invertebrates, you’d </a:t>
            </a:r>
            <a:r>
              <a:rPr lang="en-US" sz="2600" i="1" dirty="0"/>
              <a:t>induce conditional dependence</a:t>
            </a:r>
          </a:p>
          <a:p>
            <a:pPr marL="285750" indent="-285750">
              <a:buFont typeface="Arial" panose="020B0604020202020204" pitchFamily="34" charset="0"/>
              <a:buChar char="•"/>
            </a:pPr>
            <a:endParaRPr lang="en-US" sz="2600" dirty="0"/>
          </a:p>
          <a:p>
            <a:pPr marL="285750" indent="-285750">
              <a:buFont typeface="Arial" panose="020B0604020202020204" pitchFamily="34" charset="0"/>
              <a:buChar char="•"/>
            </a:pPr>
            <a:r>
              <a:rPr lang="en-US" sz="2600" dirty="0"/>
              <a:t>Any analysis of kelp on algae must include waves as a conditioning variable</a:t>
            </a:r>
          </a:p>
          <a:p>
            <a:pPr marL="742950" lvl="1" indent="-285750">
              <a:buFont typeface="Arial" panose="020B0604020202020204" pitchFamily="34" charset="0"/>
              <a:buChar char="•"/>
            </a:pPr>
            <a:r>
              <a:rPr lang="en-US" sz="2600" dirty="0"/>
              <a:t>Otherwise, waves would be a </a:t>
            </a:r>
            <a:r>
              <a:rPr lang="en-US" sz="2600" b="1" dirty="0"/>
              <a:t>confounding variable</a:t>
            </a:r>
            <a:endParaRPr lang="en-US" sz="2600" dirty="0"/>
          </a:p>
        </p:txBody>
      </p:sp>
    </p:spTree>
    <p:extLst>
      <p:ext uri="{BB962C8B-B14F-4D97-AF65-F5344CB8AC3E}">
        <p14:creationId xmlns:p14="http://schemas.microsoft.com/office/powerpoint/2010/main" val="4196419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6029-29CC-0A45-8B86-F6479F632FB7}"/>
              </a:ext>
            </a:extLst>
          </p:cNvPr>
          <p:cNvSpPr>
            <a:spLocks noGrp="1"/>
          </p:cNvSpPr>
          <p:nvPr>
            <p:ph type="title"/>
          </p:nvPr>
        </p:nvSpPr>
        <p:spPr>
          <a:xfrm>
            <a:off x="188843" y="365125"/>
            <a:ext cx="11164957" cy="1325563"/>
          </a:xfrm>
        </p:spPr>
        <p:txBody>
          <a:bodyPr/>
          <a:lstStyle/>
          <a:p>
            <a:r>
              <a:rPr lang="en-US" dirty="0"/>
              <a:t>Building an Understanding of Our System</a:t>
            </a:r>
          </a:p>
        </p:txBody>
      </p:sp>
      <p:sp>
        <p:nvSpPr>
          <p:cNvPr id="3" name="Content Placeholder 2">
            <a:extLst>
              <a:ext uri="{FF2B5EF4-FFF2-40B4-BE49-F238E27FC236}">
                <a16:creationId xmlns:a16="http://schemas.microsoft.com/office/drawing/2014/main" id="{E76CFA7B-0296-C540-8FEF-8EDDDE1917B8}"/>
              </a:ext>
            </a:extLst>
          </p:cNvPr>
          <p:cNvSpPr>
            <a:spLocks noGrp="1"/>
          </p:cNvSpPr>
          <p:nvPr>
            <p:ph idx="1"/>
          </p:nvPr>
        </p:nvSpPr>
        <p:spPr>
          <a:xfrm>
            <a:off x="838200" y="1825624"/>
            <a:ext cx="10515600" cy="4754079"/>
          </a:xfrm>
        </p:spPr>
        <p:txBody>
          <a:bodyPr>
            <a:normAutofit lnSpcReduction="10000"/>
          </a:bodyPr>
          <a:lstStyle/>
          <a:p>
            <a:pPr marL="514350" indent="-514350">
              <a:spcBef>
                <a:spcPts val="2200"/>
              </a:spcBef>
              <a:buFont typeface="+mj-lt"/>
              <a:buAutoNum type="arabicPeriod"/>
            </a:pPr>
            <a:r>
              <a:rPr lang="en-US" dirty="0"/>
              <a:t>Introduction to Causal Thinking</a:t>
            </a:r>
          </a:p>
          <a:p>
            <a:pPr marL="514350" indent="-514350">
              <a:spcBef>
                <a:spcPts val="2200"/>
              </a:spcBef>
              <a:buFont typeface="+mj-lt"/>
              <a:buAutoNum type="arabicPeriod"/>
            </a:pPr>
            <a:endParaRPr lang="en-US" dirty="0"/>
          </a:p>
          <a:p>
            <a:pPr marL="514350" indent="-514350">
              <a:spcBef>
                <a:spcPts val="2200"/>
              </a:spcBef>
              <a:buFont typeface="+mj-lt"/>
              <a:buAutoNum type="arabicPeriod"/>
            </a:pPr>
            <a:r>
              <a:rPr lang="en-US" dirty="0"/>
              <a:t>Anatomy of Causal Diagrams</a:t>
            </a:r>
          </a:p>
          <a:p>
            <a:pPr marL="514350" indent="-514350">
              <a:spcBef>
                <a:spcPts val="2200"/>
              </a:spcBef>
              <a:buFont typeface="+mj-lt"/>
              <a:buAutoNum type="arabicPeriod"/>
            </a:pPr>
            <a:endParaRPr lang="en-US" dirty="0"/>
          </a:p>
          <a:p>
            <a:pPr marL="514350" indent="-514350">
              <a:spcBef>
                <a:spcPts val="2200"/>
              </a:spcBef>
              <a:buFont typeface="+mj-lt"/>
              <a:buAutoNum type="arabicPeriod"/>
            </a:pPr>
            <a:r>
              <a:rPr lang="en-US" dirty="0"/>
              <a:t>Using our Causal Diagrams: </a:t>
            </a:r>
          </a:p>
          <a:p>
            <a:pPr lvl="1">
              <a:spcBef>
                <a:spcPts val="2200"/>
              </a:spcBef>
            </a:pPr>
            <a:r>
              <a:rPr lang="en-US" dirty="0"/>
              <a:t>Conditional Independence</a:t>
            </a:r>
          </a:p>
          <a:p>
            <a:pPr lvl="1">
              <a:spcBef>
                <a:spcPts val="2200"/>
              </a:spcBef>
            </a:pPr>
            <a:r>
              <a:rPr lang="en-US" dirty="0">
                <a:solidFill>
                  <a:srgbClr val="FF0000"/>
                </a:solidFill>
              </a:rPr>
              <a:t>Confounding, Backdoors, and </a:t>
            </a:r>
            <a:r>
              <a:rPr lang="en-US" dirty="0" err="1">
                <a:solidFill>
                  <a:srgbClr val="FF0000"/>
                </a:solidFill>
              </a:rPr>
              <a:t>Frontdoors</a:t>
            </a:r>
            <a:endParaRPr lang="en-US" dirty="0">
              <a:solidFill>
                <a:srgbClr val="FF0000"/>
              </a:solidFill>
            </a:endParaRPr>
          </a:p>
          <a:p>
            <a:pPr lvl="1">
              <a:spcBef>
                <a:spcPts val="2200"/>
              </a:spcBef>
            </a:pPr>
            <a:r>
              <a:rPr lang="en-US" dirty="0"/>
              <a:t>Counterfactual Thinking </a:t>
            </a:r>
          </a:p>
          <a:p>
            <a:pPr marL="971550" lvl="1" indent="-514350">
              <a:spcBef>
                <a:spcPts val="2200"/>
              </a:spcBef>
              <a:buFont typeface="+mj-lt"/>
              <a:buAutoNum type="arabicPeriod"/>
            </a:pPr>
            <a:endParaRPr lang="en-US" dirty="0"/>
          </a:p>
        </p:txBody>
      </p:sp>
    </p:spTree>
    <p:extLst>
      <p:ext uri="{BB962C8B-B14F-4D97-AF65-F5344CB8AC3E}">
        <p14:creationId xmlns:p14="http://schemas.microsoft.com/office/powerpoint/2010/main" val="1144038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6029-29CC-0A45-8B86-F6479F632FB7}"/>
              </a:ext>
            </a:extLst>
          </p:cNvPr>
          <p:cNvSpPr>
            <a:spLocks noGrp="1"/>
          </p:cNvSpPr>
          <p:nvPr>
            <p:ph type="title"/>
          </p:nvPr>
        </p:nvSpPr>
        <p:spPr>
          <a:xfrm>
            <a:off x="188843" y="365125"/>
            <a:ext cx="11164957" cy="1325563"/>
          </a:xfrm>
        </p:spPr>
        <p:txBody>
          <a:bodyPr/>
          <a:lstStyle/>
          <a:p>
            <a:r>
              <a:rPr lang="en-US" dirty="0"/>
              <a:t>Building an Understanding of Our System</a:t>
            </a:r>
          </a:p>
        </p:txBody>
      </p:sp>
      <p:sp>
        <p:nvSpPr>
          <p:cNvPr id="3" name="Content Placeholder 2">
            <a:extLst>
              <a:ext uri="{FF2B5EF4-FFF2-40B4-BE49-F238E27FC236}">
                <a16:creationId xmlns:a16="http://schemas.microsoft.com/office/drawing/2014/main" id="{E76CFA7B-0296-C540-8FEF-8EDDDE1917B8}"/>
              </a:ext>
            </a:extLst>
          </p:cNvPr>
          <p:cNvSpPr>
            <a:spLocks noGrp="1"/>
          </p:cNvSpPr>
          <p:nvPr>
            <p:ph idx="1"/>
          </p:nvPr>
        </p:nvSpPr>
        <p:spPr>
          <a:xfrm>
            <a:off x="838200" y="1825624"/>
            <a:ext cx="10515600" cy="4754079"/>
          </a:xfrm>
        </p:spPr>
        <p:txBody>
          <a:bodyPr>
            <a:normAutofit lnSpcReduction="10000"/>
          </a:bodyPr>
          <a:lstStyle/>
          <a:p>
            <a:pPr marL="514350" indent="-514350">
              <a:spcBef>
                <a:spcPts val="2200"/>
              </a:spcBef>
              <a:buFont typeface="+mj-lt"/>
              <a:buAutoNum type="arabicPeriod"/>
            </a:pPr>
            <a:r>
              <a:rPr lang="en-US" dirty="0"/>
              <a:t>Introduction to Causal Thinking and Potential Outcomes</a:t>
            </a:r>
          </a:p>
          <a:p>
            <a:pPr marL="514350" indent="-514350">
              <a:spcBef>
                <a:spcPts val="2200"/>
              </a:spcBef>
              <a:buFont typeface="+mj-lt"/>
              <a:buAutoNum type="arabicPeriod"/>
            </a:pPr>
            <a:endParaRPr lang="en-US" dirty="0"/>
          </a:p>
          <a:p>
            <a:pPr marL="514350" indent="-514350">
              <a:spcBef>
                <a:spcPts val="2200"/>
              </a:spcBef>
              <a:buFont typeface="+mj-lt"/>
              <a:buAutoNum type="arabicPeriod"/>
            </a:pPr>
            <a:r>
              <a:rPr lang="en-US" dirty="0"/>
              <a:t>Causal Diagrams</a:t>
            </a:r>
          </a:p>
          <a:p>
            <a:pPr marL="514350" indent="-514350">
              <a:spcBef>
                <a:spcPts val="2200"/>
              </a:spcBef>
              <a:buFont typeface="+mj-lt"/>
              <a:buAutoNum type="arabicPeriod"/>
            </a:pPr>
            <a:endParaRPr lang="en-US" dirty="0"/>
          </a:p>
          <a:p>
            <a:pPr marL="514350" indent="-514350">
              <a:spcBef>
                <a:spcPts val="2200"/>
              </a:spcBef>
              <a:buFont typeface="+mj-lt"/>
              <a:buAutoNum type="arabicPeriod"/>
            </a:pPr>
            <a:r>
              <a:rPr lang="en-US" dirty="0"/>
              <a:t>Using our Causal Diagrams: </a:t>
            </a:r>
          </a:p>
          <a:p>
            <a:pPr lvl="1">
              <a:spcBef>
                <a:spcPts val="2200"/>
              </a:spcBef>
            </a:pPr>
            <a:r>
              <a:rPr lang="en-US" dirty="0"/>
              <a:t>Conditional Independence</a:t>
            </a:r>
          </a:p>
          <a:p>
            <a:pPr lvl="1">
              <a:spcBef>
                <a:spcPts val="2200"/>
              </a:spcBef>
            </a:pPr>
            <a:r>
              <a:rPr lang="en-US" dirty="0"/>
              <a:t>Backdoors and </a:t>
            </a:r>
            <a:r>
              <a:rPr lang="en-US" dirty="0" err="1"/>
              <a:t>Frontdoors</a:t>
            </a:r>
            <a:endParaRPr lang="en-US" dirty="0"/>
          </a:p>
          <a:p>
            <a:pPr lvl="1">
              <a:spcBef>
                <a:spcPts val="2200"/>
              </a:spcBef>
            </a:pPr>
            <a:r>
              <a:rPr lang="en-US" dirty="0"/>
              <a:t>Counterfactual Thinking </a:t>
            </a:r>
          </a:p>
          <a:p>
            <a:pPr lvl="1">
              <a:spcBef>
                <a:spcPts val="2200"/>
              </a:spcBef>
            </a:pPr>
            <a:endParaRPr lang="en-US" dirty="0"/>
          </a:p>
          <a:p>
            <a:pPr marL="971550" lvl="1" indent="-514350">
              <a:spcBef>
                <a:spcPts val="2200"/>
              </a:spcBef>
              <a:buFont typeface="+mj-lt"/>
              <a:buAutoNum type="arabicPeriod"/>
            </a:pPr>
            <a:endParaRPr lang="en-US" dirty="0"/>
          </a:p>
        </p:txBody>
      </p:sp>
    </p:spTree>
    <p:extLst>
      <p:ext uri="{BB962C8B-B14F-4D97-AF65-F5344CB8AC3E}">
        <p14:creationId xmlns:p14="http://schemas.microsoft.com/office/powerpoint/2010/main" val="3044851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CFFEAE-C7C4-9644-BDE4-7A7E82520C24}"/>
              </a:ext>
            </a:extLst>
          </p:cNvPr>
          <p:cNvSpPr txBox="1"/>
          <p:nvPr/>
        </p:nvSpPr>
        <p:spPr>
          <a:xfrm>
            <a:off x="1897246" y="3509431"/>
            <a:ext cx="6830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Kelp </a:t>
            </a:r>
          </a:p>
        </p:txBody>
      </p:sp>
      <p:sp>
        <p:nvSpPr>
          <p:cNvPr id="7" name="TextBox 6">
            <a:extLst>
              <a:ext uri="{FF2B5EF4-FFF2-40B4-BE49-F238E27FC236}">
                <a16:creationId xmlns:a16="http://schemas.microsoft.com/office/drawing/2014/main" id="{B2857731-4340-C847-BA3E-7D063EADB77C}"/>
              </a:ext>
            </a:extLst>
          </p:cNvPr>
          <p:cNvSpPr txBox="1"/>
          <p:nvPr/>
        </p:nvSpPr>
        <p:spPr>
          <a:xfrm>
            <a:off x="2643903" y="5206121"/>
            <a:ext cx="155190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Invertebrates</a:t>
            </a:r>
          </a:p>
        </p:txBody>
      </p:sp>
      <p:sp>
        <p:nvSpPr>
          <p:cNvPr id="8" name="TextBox 7">
            <a:extLst>
              <a:ext uri="{FF2B5EF4-FFF2-40B4-BE49-F238E27FC236}">
                <a16:creationId xmlns:a16="http://schemas.microsoft.com/office/drawing/2014/main" id="{A392B5C6-92FF-3A42-8AA4-998FCD4C6425}"/>
              </a:ext>
            </a:extLst>
          </p:cNvPr>
          <p:cNvSpPr txBox="1"/>
          <p:nvPr/>
        </p:nvSpPr>
        <p:spPr>
          <a:xfrm>
            <a:off x="2931016" y="1879850"/>
            <a:ext cx="853503"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Waves</a:t>
            </a:r>
          </a:p>
        </p:txBody>
      </p:sp>
      <p:cxnSp>
        <p:nvCxnSpPr>
          <p:cNvPr id="9" name="Straight Arrow Connector 8">
            <a:extLst>
              <a:ext uri="{FF2B5EF4-FFF2-40B4-BE49-F238E27FC236}">
                <a16:creationId xmlns:a16="http://schemas.microsoft.com/office/drawing/2014/main" id="{D97C525E-5700-9D4B-B1C6-366070D3408E}"/>
              </a:ext>
            </a:extLst>
          </p:cNvPr>
          <p:cNvCxnSpPr>
            <a:stCxn id="8" idx="2"/>
            <a:endCxn id="6" idx="0"/>
          </p:cNvCxnSpPr>
          <p:nvPr/>
        </p:nvCxnSpPr>
        <p:spPr>
          <a:xfrm flipH="1">
            <a:off x="2238750" y="2279960"/>
            <a:ext cx="1119018" cy="122947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74CE5DC3-0998-1243-80C8-D015572A77EF}"/>
              </a:ext>
            </a:extLst>
          </p:cNvPr>
          <p:cNvCxnSpPr>
            <a:cxnSpLocks/>
            <a:stCxn id="8" idx="2"/>
            <a:endCxn id="11" idx="0"/>
          </p:cNvCxnSpPr>
          <p:nvPr/>
        </p:nvCxnSpPr>
        <p:spPr>
          <a:xfrm>
            <a:off x="3357768" y="2279960"/>
            <a:ext cx="1172393" cy="127841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1B565649-FF15-5341-AE47-A3073050C208}"/>
              </a:ext>
            </a:extLst>
          </p:cNvPr>
          <p:cNvSpPr txBox="1"/>
          <p:nvPr/>
        </p:nvSpPr>
        <p:spPr>
          <a:xfrm>
            <a:off x="4183592" y="3558375"/>
            <a:ext cx="693138" cy="369332"/>
          </a:xfrm>
          <a:prstGeom prst="rect">
            <a:avLst/>
          </a:prstGeom>
          <a:solidFill>
            <a:schemeClr val="bg1"/>
          </a:solidFill>
          <a:ln>
            <a:solidFill>
              <a:schemeClr val="tx1"/>
            </a:solidFill>
          </a:ln>
        </p:spPr>
        <p:txBody>
          <a:bodyPr wrap="none" rtlCol="0">
            <a:spAutoFit/>
          </a:bodyPr>
          <a:lstStyle/>
          <a:p>
            <a:pPr algn="ctr"/>
            <a:r>
              <a:rPr lang="en-US" dirty="0">
                <a:latin typeface="Calibri Light"/>
                <a:cs typeface="Calibri Light"/>
              </a:rPr>
              <a:t>Algae</a:t>
            </a:r>
          </a:p>
        </p:txBody>
      </p:sp>
      <p:cxnSp>
        <p:nvCxnSpPr>
          <p:cNvPr id="12" name="Straight Arrow Connector 11">
            <a:extLst>
              <a:ext uri="{FF2B5EF4-FFF2-40B4-BE49-F238E27FC236}">
                <a16:creationId xmlns:a16="http://schemas.microsoft.com/office/drawing/2014/main" id="{42C29B46-1534-E04A-AC79-B448CFFD6003}"/>
              </a:ext>
            </a:extLst>
          </p:cNvPr>
          <p:cNvCxnSpPr>
            <a:cxnSpLocks/>
            <a:stCxn id="6" idx="2"/>
            <a:endCxn id="7" idx="0"/>
          </p:cNvCxnSpPr>
          <p:nvPr/>
        </p:nvCxnSpPr>
        <p:spPr>
          <a:xfrm>
            <a:off x="2238750" y="3909541"/>
            <a:ext cx="1181103" cy="129658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0566CD65-D287-5E42-B021-370C05DF8B21}"/>
              </a:ext>
            </a:extLst>
          </p:cNvPr>
          <p:cNvCxnSpPr>
            <a:cxnSpLocks/>
            <a:stCxn id="11" idx="2"/>
            <a:endCxn id="7" idx="0"/>
          </p:cNvCxnSpPr>
          <p:nvPr/>
        </p:nvCxnSpPr>
        <p:spPr>
          <a:xfrm flipH="1">
            <a:off x="3419853" y="3927707"/>
            <a:ext cx="1110308" cy="1278414"/>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itle 2">
            <a:extLst>
              <a:ext uri="{FF2B5EF4-FFF2-40B4-BE49-F238E27FC236}">
                <a16:creationId xmlns:a16="http://schemas.microsoft.com/office/drawing/2014/main" id="{07FAB44B-6897-28C8-9E4E-8D47E4519DDE}"/>
              </a:ext>
            </a:extLst>
          </p:cNvPr>
          <p:cNvSpPr>
            <a:spLocks noGrp="1"/>
          </p:cNvSpPr>
          <p:nvPr>
            <p:ph type="title"/>
          </p:nvPr>
        </p:nvSpPr>
        <p:spPr>
          <a:xfrm>
            <a:off x="119269" y="115917"/>
            <a:ext cx="11244470" cy="1325563"/>
          </a:xfrm>
        </p:spPr>
        <p:txBody>
          <a:bodyPr/>
          <a:lstStyle/>
          <a:p>
            <a:r>
              <a:rPr lang="en-US" dirty="0"/>
              <a:t>Confounding Variables</a:t>
            </a:r>
          </a:p>
        </p:txBody>
      </p:sp>
      <p:grpSp>
        <p:nvGrpSpPr>
          <p:cNvPr id="29" name="Group 28">
            <a:extLst>
              <a:ext uri="{FF2B5EF4-FFF2-40B4-BE49-F238E27FC236}">
                <a16:creationId xmlns:a16="http://schemas.microsoft.com/office/drawing/2014/main" id="{F2BA79EE-C10C-E6D8-B742-38E0F4114F75}"/>
              </a:ext>
            </a:extLst>
          </p:cNvPr>
          <p:cNvGrpSpPr/>
          <p:nvPr/>
        </p:nvGrpSpPr>
        <p:grpSpPr>
          <a:xfrm>
            <a:off x="4420713" y="4957019"/>
            <a:ext cx="2122153" cy="1236868"/>
            <a:chOff x="6485448" y="5003420"/>
            <a:chExt cx="2122153" cy="1236868"/>
          </a:xfrm>
        </p:grpSpPr>
        <p:sp>
          <p:nvSpPr>
            <p:cNvPr id="30" name="AutoShape 32">
              <a:extLst>
                <a:ext uri="{FF2B5EF4-FFF2-40B4-BE49-F238E27FC236}">
                  <a16:creationId xmlns:a16="http://schemas.microsoft.com/office/drawing/2014/main" id="{57D4EDC7-2EF7-A97D-3A92-861E114E68D9}"/>
                </a:ext>
              </a:extLst>
            </p:cNvPr>
            <p:cNvSpPr>
              <a:spLocks noChangeArrowheads="1"/>
            </p:cNvSpPr>
            <p:nvPr/>
          </p:nvSpPr>
          <p:spPr bwMode="auto">
            <a:xfrm>
              <a:off x="6802948" y="5737946"/>
              <a:ext cx="533400" cy="457200"/>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AutoShape 33">
              <a:extLst>
                <a:ext uri="{FF2B5EF4-FFF2-40B4-BE49-F238E27FC236}">
                  <a16:creationId xmlns:a16="http://schemas.microsoft.com/office/drawing/2014/main" id="{7FD0424D-8917-CC8C-E5FE-08F2C328F6B2}"/>
                </a:ext>
              </a:extLst>
            </p:cNvPr>
            <p:cNvSpPr>
              <a:spLocks noChangeArrowheads="1"/>
            </p:cNvSpPr>
            <p:nvPr/>
          </p:nvSpPr>
          <p:spPr bwMode="auto">
            <a:xfrm>
              <a:off x="7693201" y="5478288"/>
              <a:ext cx="914400" cy="762000"/>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2" name="Group 141">
              <a:extLst>
                <a:ext uri="{FF2B5EF4-FFF2-40B4-BE49-F238E27FC236}">
                  <a16:creationId xmlns:a16="http://schemas.microsoft.com/office/drawing/2014/main" id="{3A6BF60D-EB89-D3FF-C6D0-88F2CA309B15}"/>
                </a:ext>
              </a:extLst>
            </p:cNvPr>
            <p:cNvGrpSpPr>
              <a:grpSpLocks/>
            </p:cNvGrpSpPr>
            <p:nvPr/>
          </p:nvGrpSpPr>
          <p:grpSpPr bwMode="auto">
            <a:xfrm>
              <a:off x="6485448" y="5003420"/>
              <a:ext cx="850900" cy="692150"/>
              <a:chOff x="2304" y="1104"/>
              <a:chExt cx="536" cy="436"/>
            </a:xfrm>
          </p:grpSpPr>
          <p:sp>
            <p:nvSpPr>
              <p:cNvPr id="40" name="AutoShape 133">
                <a:extLst>
                  <a:ext uri="{FF2B5EF4-FFF2-40B4-BE49-F238E27FC236}">
                    <a16:creationId xmlns:a16="http://schemas.microsoft.com/office/drawing/2014/main" id="{2D71574F-4AB7-E140-21DB-F319F2BB039A}"/>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 name="Group 105">
                <a:extLst>
                  <a:ext uri="{FF2B5EF4-FFF2-40B4-BE49-F238E27FC236}">
                    <a16:creationId xmlns:a16="http://schemas.microsoft.com/office/drawing/2014/main" id="{AAA89C0F-133A-6FEC-714A-F97917479705}"/>
                  </a:ext>
                </a:extLst>
              </p:cNvPr>
              <p:cNvGrpSpPr>
                <a:grpSpLocks/>
              </p:cNvGrpSpPr>
              <p:nvPr/>
            </p:nvGrpSpPr>
            <p:grpSpPr bwMode="auto">
              <a:xfrm>
                <a:off x="2488" y="1104"/>
                <a:ext cx="48" cy="144"/>
                <a:chOff x="1200" y="912"/>
                <a:chExt cx="48" cy="144"/>
              </a:xfrm>
            </p:grpSpPr>
            <p:sp>
              <p:nvSpPr>
                <p:cNvPr id="65" name="Oval 106">
                  <a:extLst>
                    <a:ext uri="{FF2B5EF4-FFF2-40B4-BE49-F238E27FC236}">
                      <a16:creationId xmlns:a16="http://schemas.microsoft.com/office/drawing/2014/main" id="{F6842938-0531-08C1-738C-520D7EB0D804}"/>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107">
                  <a:extLst>
                    <a:ext uri="{FF2B5EF4-FFF2-40B4-BE49-F238E27FC236}">
                      <a16:creationId xmlns:a16="http://schemas.microsoft.com/office/drawing/2014/main" id="{2DA340D3-5AC1-F444-9869-4F7FC453BD8B}"/>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2" name="Group 108">
                <a:extLst>
                  <a:ext uri="{FF2B5EF4-FFF2-40B4-BE49-F238E27FC236}">
                    <a16:creationId xmlns:a16="http://schemas.microsoft.com/office/drawing/2014/main" id="{C11DEDED-6821-314B-9296-4B3D53D4806F}"/>
                  </a:ext>
                </a:extLst>
              </p:cNvPr>
              <p:cNvGrpSpPr>
                <a:grpSpLocks/>
              </p:cNvGrpSpPr>
              <p:nvPr/>
            </p:nvGrpSpPr>
            <p:grpSpPr bwMode="auto">
              <a:xfrm>
                <a:off x="2632" y="1104"/>
                <a:ext cx="48" cy="144"/>
                <a:chOff x="1200" y="912"/>
                <a:chExt cx="48" cy="144"/>
              </a:xfrm>
            </p:grpSpPr>
            <p:sp>
              <p:nvSpPr>
                <p:cNvPr id="63" name="Oval 109">
                  <a:extLst>
                    <a:ext uri="{FF2B5EF4-FFF2-40B4-BE49-F238E27FC236}">
                      <a16:creationId xmlns:a16="http://schemas.microsoft.com/office/drawing/2014/main" id="{2F8D38F7-06EC-E907-3689-86CF41EC7315}"/>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Oval 110">
                  <a:extLst>
                    <a:ext uri="{FF2B5EF4-FFF2-40B4-BE49-F238E27FC236}">
                      <a16:creationId xmlns:a16="http://schemas.microsoft.com/office/drawing/2014/main" id="{AD44257E-F7E7-0EDC-7EF7-2858ACB025EE}"/>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3" name="Group 111">
                <a:extLst>
                  <a:ext uri="{FF2B5EF4-FFF2-40B4-BE49-F238E27FC236}">
                    <a16:creationId xmlns:a16="http://schemas.microsoft.com/office/drawing/2014/main" id="{CB6E5947-4A01-7133-D7FD-37B4BCFE8133}"/>
                  </a:ext>
                </a:extLst>
              </p:cNvPr>
              <p:cNvGrpSpPr>
                <a:grpSpLocks/>
              </p:cNvGrpSpPr>
              <p:nvPr/>
            </p:nvGrpSpPr>
            <p:grpSpPr bwMode="auto">
              <a:xfrm>
                <a:off x="2688" y="1212"/>
                <a:ext cx="152" cy="132"/>
                <a:chOff x="672" y="1020"/>
                <a:chExt cx="152" cy="132"/>
              </a:xfrm>
            </p:grpSpPr>
            <p:sp>
              <p:nvSpPr>
                <p:cNvPr id="58" name="Line 112">
                  <a:extLst>
                    <a:ext uri="{FF2B5EF4-FFF2-40B4-BE49-F238E27FC236}">
                      <a16:creationId xmlns:a16="http://schemas.microsoft.com/office/drawing/2014/main" id="{B7B737EC-B50C-1DD6-3BC6-26B999B54582}"/>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113">
                  <a:extLst>
                    <a:ext uri="{FF2B5EF4-FFF2-40B4-BE49-F238E27FC236}">
                      <a16:creationId xmlns:a16="http://schemas.microsoft.com/office/drawing/2014/main" id="{8B063201-63C3-C6C7-EF17-9038F8301D46}"/>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0" name="Group 114">
                  <a:extLst>
                    <a:ext uri="{FF2B5EF4-FFF2-40B4-BE49-F238E27FC236}">
                      <a16:creationId xmlns:a16="http://schemas.microsoft.com/office/drawing/2014/main" id="{5F5B4C49-F1EB-37FC-A202-5FA0D6E91E30}"/>
                    </a:ext>
                  </a:extLst>
                </p:cNvPr>
                <p:cNvGrpSpPr>
                  <a:grpSpLocks/>
                </p:cNvGrpSpPr>
                <p:nvPr/>
              </p:nvGrpSpPr>
              <p:grpSpPr bwMode="auto">
                <a:xfrm>
                  <a:off x="680" y="1020"/>
                  <a:ext cx="144" cy="96"/>
                  <a:chOff x="680" y="1020"/>
                  <a:chExt cx="144" cy="96"/>
                </a:xfrm>
              </p:grpSpPr>
              <p:sp>
                <p:nvSpPr>
                  <p:cNvPr id="61" name="Line 115">
                    <a:extLst>
                      <a:ext uri="{FF2B5EF4-FFF2-40B4-BE49-F238E27FC236}">
                        <a16:creationId xmlns:a16="http://schemas.microsoft.com/office/drawing/2014/main" id="{0A848D6F-BF28-EE72-727D-4EDDFADBDC40}"/>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116">
                    <a:extLst>
                      <a:ext uri="{FF2B5EF4-FFF2-40B4-BE49-F238E27FC236}">
                        <a16:creationId xmlns:a16="http://schemas.microsoft.com/office/drawing/2014/main" id="{AC97C7BD-39E9-A52C-229E-F89B9071FCBE}"/>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4" name="Group 121">
                <a:extLst>
                  <a:ext uri="{FF2B5EF4-FFF2-40B4-BE49-F238E27FC236}">
                    <a16:creationId xmlns:a16="http://schemas.microsoft.com/office/drawing/2014/main" id="{2FB2EAC9-D840-AB45-1499-4B565BCC5DE0}"/>
                  </a:ext>
                </a:extLst>
              </p:cNvPr>
              <p:cNvGrpSpPr>
                <a:grpSpLocks/>
              </p:cNvGrpSpPr>
              <p:nvPr/>
            </p:nvGrpSpPr>
            <p:grpSpPr bwMode="auto">
              <a:xfrm flipH="1">
                <a:off x="2304" y="1212"/>
                <a:ext cx="152" cy="132"/>
                <a:chOff x="672" y="1020"/>
                <a:chExt cx="152" cy="132"/>
              </a:xfrm>
            </p:grpSpPr>
            <p:sp>
              <p:nvSpPr>
                <p:cNvPr id="53" name="Line 122">
                  <a:extLst>
                    <a:ext uri="{FF2B5EF4-FFF2-40B4-BE49-F238E27FC236}">
                      <a16:creationId xmlns:a16="http://schemas.microsoft.com/office/drawing/2014/main" id="{4B47B800-AB42-592D-A897-B6296B1BB285}"/>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Line 123">
                  <a:extLst>
                    <a:ext uri="{FF2B5EF4-FFF2-40B4-BE49-F238E27FC236}">
                      <a16:creationId xmlns:a16="http://schemas.microsoft.com/office/drawing/2014/main" id="{A2932922-A40C-9D71-BD6E-F149A984A45A}"/>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5" name="Group 124">
                  <a:extLst>
                    <a:ext uri="{FF2B5EF4-FFF2-40B4-BE49-F238E27FC236}">
                      <a16:creationId xmlns:a16="http://schemas.microsoft.com/office/drawing/2014/main" id="{22B631C6-1EA0-CD85-DD8D-6152EE3738C6}"/>
                    </a:ext>
                  </a:extLst>
                </p:cNvPr>
                <p:cNvGrpSpPr>
                  <a:grpSpLocks/>
                </p:cNvGrpSpPr>
                <p:nvPr/>
              </p:nvGrpSpPr>
              <p:grpSpPr bwMode="auto">
                <a:xfrm>
                  <a:off x="680" y="1020"/>
                  <a:ext cx="144" cy="96"/>
                  <a:chOff x="680" y="1020"/>
                  <a:chExt cx="144" cy="96"/>
                </a:xfrm>
              </p:grpSpPr>
              <p:sp>
                <p:nvSpPr>
                  <p:cNvPr id="56" name="Line 125">
                    <a:extLst>
                      <a:ext uri="{FF2B5EF4-FFF2-40B4-BE49-F238E27FC236}">
                        <a16:creationId xmlns:a16="http://schemas.microsoft.com/office/drawing/2014/main" id="{F7576044-FDCC-39E1-DEAF-74986E95E1CD}"/>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126">
                    <a:extLst>
                      <a:ext uri="{FF2B5EF4-FFF2-40B4-BE49-F238E27FC236}">
                        <a16:creationId xmlns:a16="http://schemas.microsoft.com/office/drawing/2014/main" id="{84AEE55F-37FD-C506-15F5-C383D423C3C7}"/>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45" name="Group 136">
                <a:extLst>
                  <a:ext uri="{FF2B5EF4-FFF2-40B4-BE49-F238E27FC236}">
                    <a16:creationId xmlns:a16="http://schemas.microsoft.com/office/drawing/2014/main" id="{CBAEF35D-69E6-E92E-D891-C1B26399B9D5}"/>
                  </a:ext>
                </a:extLst>
              </p:cNvPr>
              <p:cNvGrpSpPr>
                <a:grpSpLocks/>
              </p:cNvGrpSpPr>
              <p:nvPr/>
            </p:nvGrpSpPr>
            <p:grpSpPr bwMode="auto">
              <a:xfrm>
                <a:off x="2400" y="1300"/>
                <a:ext cx="96" cy="240"/>
                <a:chOff x="2400" y="1296"/>
                <a:chExt cx="96" cy="240"/>
              </a:xfrm>
            </p:grpSpPr>
            <p:sp>
              <p:nvSpPr>
                <p:cNvPr id="50" name="Line 117">
                  <a:extLst>
                    <a:ext uri="{FF2B5EF4-FFF2-40B4-BE49-F238E27FC236}">
                      <a16:creationId xmlns:a16="http://schemas.microsoft.com/office/drawing/2014/main" id="{EAB80BF4-F291-8206-67A4-F8204304DF2C}"/>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134">
                  <a:extLst>
                    <a:ext uri="{FF2B5EF4-FFF2-40B4-BE49-F238E27FC236}">
                      <a16:creationId xmlns:a16="http://schemas.microsoft.com/office/drawing/2014/main" id="{6F1DD559-8BB9-C74A-D244-2828BE919FC3}"/>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135">
                  <a:extLst>
                    <a:ext uri="{FF2B5EF4-FFF2-40B4-BE49-F238E27FC236}">
                      <a16:creationId xmlns:a16="http://schemas.microsoft.com/office/drawing/2014/main" id="{C2A98946-ABEB-CFB6-67A7-CF27EA3DB4F2}"/>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6" name="Group 137">
                <a:extLst>
                  <a:ext uri="{FF2B5EF4-FFF2-40B4-BE49-F238E27FC236}">
                    <a16:creationId xmlns:a16="http://schemas.microsoft.com/office/drawing/2014/main" id="{F5BABB9D-905B-8CE9-2B77-32B61997BF10}"/>
                  </a:ext>
                </a:extLst>
              </p:cNvPr>
              <p:cNvGrpSpPr>
                <a:grpSpLocks/>
              </p:cNvGrpSpPr>
              <p:nvPr/>
            </p:nvGrpSpPr>
            <p:grpSpPr bwMode="auto">
              <a:xfrm flipH="1">
                <a:off x="2640" y="1296"/>
                <a:ext cx="96" cy="240"/>
                <a:chOff x="2400" y="1296"/>
                <a:chExt cx="96" cy="240"/>
              </a:xfrm>
            </p:grpSpPr>
            <p:sp>
              <p:nvSpPr>
                <p:cNvPr id="47" name="Line 138">
                  <a:extLst>
                    <a:ext uri="{FF2B5EF4-FFF2-40B4-BE49-F238E27FC236}">
                      <a16:creationId xmlns:a16="http://schemas.microsoft.com/office/drawing/2014/main" id="{2FEA652B-F564-7F7F-DA2C-A98285C12252}"/>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139">
                  <a:extLst>
                    <a:ext uri="{FF2B5EF4-FFF2-40B4-BE49-F238E27FC236}">
                      <a16:creationId xmlns:a16="http://schemas.microsoft.com/office/drawing/2014/main" id="{A4B27F64-B386-8166-AEC9-A560273409B5}"/>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140">
                  <a:extLst>
                    <a:ext uri="{FF2B5EF4-FFF2-40B4-BE49-F238E27FC236}">
                      <a16:creationId xmlns:a16="http://schemas.microsoft.com/office/drawing/2014/main" id="{2F8E650C-784C-70E8-19D8-9C3562684AFF}"/>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33" name="Group 142">
              <a:extLst>
                <a:ext uri="{FF2B5EF4-FFF2-40B4-BE49-F238E27FC236}">
                  <a16:creationId xmlns:a16="http://schemas.microsoft.com/office/drawing/2014/main" id="{FD470C36-B725-293E-BE9D-8E1EDBAD26E2}"/>
                </a:ext>
              </a:extLst>
            </p:cNvPr>
            <p:cNvGrpSpPr>
              <a:grpSpLocks/>
            </p:cNvGrpSpPr>
            <p:nvPr/>
          </p:nvGrpSpPr>
          <p:grpSpPr bwMode="auto">
            <a:xfrm>
              <a:off x="7844451" y="5132007"/>
              <a:ext cx="304800" cy="290513"/>
              <a:chOff x="1776" y="2256"/>
              <a:chExt cx="288" cy="279"/>
            </a:xfrm>
          </p:grpSpPr>
          <p:grpSp>
            <p:nvGrpSpPr>
              <p:cNvPr id="34" name="Group 143">
                <a:extLst>
                  <a:ext uri="{FF2B5EF4-FFF2-40B4-BE49-F238E27FC236}">
                    <a16:creationId xmlns:a16="http://schemas.microsoft.com/office/drawing/2014/main" id="{9F67F68C-6DC2-85C2-175F-43B6CC921590}"/>
                  </a:ext>
                </a:extLst>
              </p:cNvPr>
              <p:cNvGrpSpPr>
                <a:grpSpLocks/>
              </p:cNvGrpSpPr>
              <p:nvPr/>
            </p:nvGrpSpPr>
            <p:grpSpPr bwMode="auto">
              <a:xfrm>
                <a:off x="1824" y="2256"/>
                <a:ext cx="240" cy="279"/>
                <a:chOff x="1392" y="3408"/>
                <a:chExt cx="240" cy="279"/>
              </a:xfrm>
            </p:grpSpPr>
            <p:sp>
              <p:nvSpPr>
                <p:cNvPr id="37" name="Line 144">
                  <a:extLst>
                    <a:ext uri="{FF2B5EF4-FFF2-40B4-BE49-F238E27FC236}">
                      <a16:creationId xmlns:a16="http://schemas.microsoft.com/office/drawing/2014/main" id="{5F5402C9-D4C9-DDFA-4AC0-8BA098532AC7}"/>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Arc 145">
                  <a:extLst>
                    <a:ext uri="{FF2B5EF4-FFF2-40B4-BE49-F238E27FC236}">
                      <a16:creationId xmlns:a16="http://schemas.microsoft.com/office/drawing/2014/main" id="{94B4E37E-22D4-EE2C-7D41-881D7F36EDFD}"/>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146">
                  <a:extLst>
                    <a:ext uri="{FF2B5EF4-FFF2-40B4-BE49-F238E27FC236}">
                      <a16:creationId xmlns:a16="http://schemas.microsoft.com/office/drawing/2014/main" id="{C55EC7C3-4A66-4792-1D42-A485F0D9B4BD}"/>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 name="Arc 147">
                <a:extLst>
                  <a:ext uri="{FF2B5EF4-FFF2-40B4-BE49-F238E27FC236}">
                    <a16:creationId xmlns:a16="http://schemas.microsoft.com/office/drawing/2014/main" id="{8562D5F1-3201-89A2-6085-9837693579CD}"/>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Arc 148">
                <a:extLst>
                  <a:ext uri="{FF2B5EF4-FFF2-40B4-BE49-F238E27FC236}">
                    <a16:creationId xmlns:a16="http://schemas.microsoft.com/office/drawing/2014/main" id="{91227586-C3D5-9CCB-477B-2BC42BC3C69A}"/>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 name="TextBox 1">
            <a:extLst>
              <a:ext uri="{FF2B5EF4-FFF2-40B4-BE49-F238E27FC236}">
                <a16:creationId xmlns:a16="http://schemas.microsoft.com/office/drawing/2014/main" id="{30878749-E347-5216-0DE1-623BC13C69F6}"/>
              </a:ext>
            </a:extLst>
          </p:cNvPr>
          <p:cNvSpPr txBox="1"/>
          <p:nvPr/>
        </p:nvSpPr>
        <p:spPr>
          <a:xfrm>
            <a:off x="278031" y="6170235"/>
            <a:ext cx="6097656" cy="646331"/>
          </a:xfrm>
          <a:prstGeom prst="rect">
            <a:avLst/>
          </a:prstGeom>
          <a:noFill/>
        </p:spPr>
        <p:txBody>
          <a:bodyPr wrap="square">
            <a:spAutoFit/>
          </a:bodyPr>
          <a:lstStyle/>
          <a:p>
            <a:pPr algn="ctr"/>
            <a:r>
              <a:rPr lang="en-US" sz="3600" dirty="0"/>
              <a:t> Kelp ⊥ Algae | Waves</a:t>
            </a:r>
          </a:p>
        </p:txBody>
      </p:sp>
      <p:sp>
        <p:nvSpPr>
          <p:cNvPr id="4" name="Rectangle 3">
            <a:extLst>
              <a:ext uri="{FF2B5EF4-FFF2-40B4-BE49-F238E27FC236}">
                <a16:creationId xmlns:a16="http://schemas.microsoft.com/office/drawing/2014/main" id="{0965BF59-CAB4-9299-6C2E-99B0F2D56713}"/>
              </a:ext>
            </a:extLst>
          </p:cNvPr>
          <p:cNvSpPr/>
          <p:nvPr/>
        </p:nvSpPr>
        <p:spPr>
          <a:xfrm>
            <a:off x="6333167" y="1462970"/>
            <a:ext cx="5500878" cy="2492990"/>
          </a:xfrm>
          <a:prstGeom prst="rect">
            <a:avLst/>
          </a:prstGeom>
        </p:spPr>
        <p:txBody>
          <a:bodyPr wrap="square">
            <a:spAutoFit/>
          </a:bodyPr>
          <a:lstStyle/>
          <a:p>
            <a:pPr marL="285750" indent="-285750">
              <a:buFont typeface="Arial" panose="020B0604020202020204" pitchFamily="34" charset="0"/>
              <a:buChar char="•"/>
            </a:pPr>
            <a:endParaRPr lang="en-US" sz="2600" dirty="0"/>
          </a:p>
          <a:p>
            <a:pPr marL="285750" indent="-285750">
              <a:buFont typeface="Arial" panose="020B0604020202020204" pitchFamily="34" charset="0"/>
              <a:buChar char="•"/>
            </a:pPr>
            <a:r>
              <a:rPr lang="en-US" sz="2600" dirty="0"/>
              <a:t>Any analysis of kelp on algae must include waves as a conditioning variable</a:t>
            </a:r>
          </a:p>
          <a:p>
            <a:pPr marL="742950" lvl="1" indent="-285750">
              <a:buFont typeface="Arial" panose="020B0604020202020204" pitchFamily="34" charset="0"/>
              <a:buChar char="•"/>
            </a:pPr>
            <a:r>
              <a:rPr lang="en-US" sz="2600" dirty="0"/>
              <a:t>Otherwise, waves would be a </a:t>
            </a:r>
            <a:r>
              <a:rPr lang="en-US" sz="2600" b="1" dirty="0"/>
              <a:t>confounding variable</a:t>
            </a:r>
            <a:endParaRPr lang="en-US" sz="2600" dirty="0"/>
          </a:p>
        </p:txBody>
      </p:sp>
    </p:spTree>
    <p:extLst>
      <p:ext uri="{BB962C8B-B14F-4D97-AF65-F5344CB8AC3E}">
        <p14:creationId xmlns:p14="http://schemas.microsoft.com/office/powerpoint/2010/main" val="28350104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2C3C-0AAE-754E-A96D-CA1AC7F301DC}"/>
              </a:ext>
            </a:extLst>
          </p:cNvPr>
          <p:cNvSpPr>
            <a:spLocks noGrp="1"/>
          </p:cNvSpPr>
          <p:nvPr>
            <p:ph type="title"/>
          </p:nvPr>
        </p:nvSpPr>
        <p:spPr/>
        <p:txBody>
          <a:bodyPr/>
          <a:lstStyle/>
          <a:p>
            <a:r>
              <a:rPr lang="en-US" dirty="0"/>
              <a:t>What is a Confounder?</a:t>
            </a:r>
          </a:p>
        </p:txBody>
      </p:sp>
      <p:sp>
        <p:nvSpPr>
          <p:cNvPr id="5" name="Rectangle 3">
            <a:extLst>
              <a:ext uri="{FF2B5EF4-FFF2-40B4-BE49-F238E27FC236}">
                <a16:creationId xmlns:a16="http://schemas.microsoft.com/office/drawing/2014/main" id="{1C28181B-6656-8B4C-A61E-751A93454589}"/>
              </a:ext>
            </a:extLst>
          </p:cNvPr>
          <p:cNvSpPr>
            <a:spLocks noChangeArrowheads="1"/>
          </p:cNvSpPr>
          <p:nvPr/>
        </p:nvSpPr>
        <p:spPr bwMode="auto">
          <a:xfrm>
            <a:off x="3516539"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6" name="Rectangle 4">
            <a:extLst>
              <a:ext uri="{FF2B5EF4-FFF2-40B4-BE49-F238E27FC236}">
                <a16:creationId xmlns:a16="http://schemas.microsoft.com/office/drawing/2014/main" id="{8A3E688A-8FDE-9446-BE02-D06EB35B54C1}"/>
              </a:ext>
            </a:extLst>
          </p:cNvPr>
          <p:cNvSpPr>
            <a:spLocks noChangeArrowheads="1"/>
          </p:cNvSpPr>
          <p:nvPr/>
        </p:nvSpPr>
        <p:spPr bwMode="auto">
          <a:xfrm>
            <a:off x="7247660" y="4120755"/>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7" name="AutoShape 5">
            <a:extLst>
              <a:ext uri="{FF2B5EF4-FFF2-40B4-BE49-F238E27FC236}">
                <a16:creationId xmlns:a16="http://schemas.microsoft.com/office/drawing/2014/main" id="{F27458DB-9A39-1747-A63E-21CECF1FF671}"/>
              </a:ext>
            </a:extLst>
          </p:cNvPr>
          <p:cNvCxnSpPr>
            <a:cxnSpLocks noChangeShapeType="1"/>
            <a:endCxn id="5" idx="0"/>
          </p:cNvCxnSpPr>
          <p:nvPr/>
        </p:nvCxnSpPr>
        <p:spPr bwMode="auto">
          <a:xfrm flipH="1">
            <a:off x="4046187" y="2757589"/>
            <a:ext cx="1865560" cy="1364583"/>
          </a:xfrm>
          <a:prstGeom prst="straightConnector1">
            <a:avLst/>
          </a:prstGeom>
          <a:noFill/>
          <a:ln w="76200">
            <a:solidFill>
              <a:schemeClr val="tx1"/>
            </a:solidFill>
            <a:round/>
            <a:headEnd/>
            <a:tailEnd type="triangle" w="med" len="med"/>
          </a:ln>
        </p:spPr>
      </p:cxnSp>
      <p:cxnSp>
        <p:nvCxnSpPr>
          <p:cNvPr id="8" name="AutoShape 6">
            <a:extLst>
              <a:ext uri="{FF2B5EF4-FFF2-40B4-BE49-F238E27FC236}">
                <a16:creationId xmlns:a16="http://schemas.microsoft.com/office/drawing/2014/main" id="{D66F683B-7616-CE4E-9B70-9788AC5CE714}"/>
              </a:ext>
            </a:extLst>
          </p:cNvPr>
          <p:cNvCxnSpPr>
            <a:cxnSpLocks noChangeShapeType="1"/>
            <a:stCxn id="5" idx="3"/>
            <a:endCxn id="6" idx="1"/>
          </p:cNvCxnSpPr>
          <p:nvPr/>
        </p:nvCxnSpPr>
        <p:spPr bwMode="auto">
          <a:xfrm flipV="1">
            <a:off x="4575834" y="4418436"/>
            <a:ext cx="2671826" cy="709"/>
          </a:xfrm>
          <a:prstGeom prst="straightConnector1">
            <a:avLst/>
          </a:prstGeom>
          <a:noFill/>
          <a:ln w="76200">
            <a:solidFill>
              <a:schemeClr val="tx1"/>
            </a:solidFill>
            <a:round/>
            <a:headEnd/>
            <a:tailEnd type="triangle" w="med" len="med"/>
          </a:ln>
        </p:spPr>
      </p:cxnSp>
      <p:cxnSp>
        <p:nvCxnSpPr>
          <p:cNvPr id="15" name="AutoShape 5">
            <a:extLst>
              <a:ext uri="{FF2B5EF4-FFF2-40B4-BE49-F238E27FC236}">
                <a16:creationId xmlns:a16="http://schemas.microsoft.com/office/drawing/2014/main" id="{75142AF9-7CD1-3440-B627-B5857E497E52}"/>
              </a:ext>
            </a:extLst>
          </p:cNvPr>
          <p:cNvCxnSpPr>
            <a:cxnSpLocks noChangeShapeType="1"/>
            <a:endCxn id="6" idx="0"/>
          </p:cNvCxnSpPr>
          <p:nvPr/>
        </p:nvCxnSpPr>
        <p:spPr bwMode="auto">
          <a:xfrm>
            <a:off x="5911747" y="2757589"/>
            <a:ext cx="1864840" cy="1363166"/>
          </a:xfrm>
          <a:prstGeom prst="straightConnector1">
            <a:avLst/>
          </a:prstGeom>
          <a:noFill/>
          <a:ln w="76200">
            <a:solidFill>
              <a:schemeClr val="tx1"/>
            </a:solidFill>
            <a:round/>
            <a:headEnd/>
            <a:tailEnd type="triangle" w="med" len="med"/>
          </a:ln>
        </p:spPr>
      </p:cxnSp>
      <p:sp>
        <p:nvSpPr>
          <p:cNvPr id="22" name="Oval 21">
            <a:extLst>
              <a:ext uri="{FF2B5EF4-FFF2-40B4-BE49-F238E27FC236}">
                <a16:creationId xmlns:a16="http://schemas.microsoft.com/office/drawing/2014/main" id="{7E64F6AF-502E-2840-BD8C-A0FED3A0DF57}"/>
              </a:ext>
            </a:extLst>
          </p:cNvPr>
          <p:cNvSpPr/>
          <p:nvPr/>
        </p:nvSpPr>
        <p:spPr>
          <a:xfrm>
            <a:off x="5382821" y="1833361"/>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1</a:t>
            </a:r>
          </a:p>
        </p:txBody>
      </p:sp>
      <p:sp>
        <p:nvSpPr>
          <p:cNvPr id="30" name="TextBox 29">
            <a:extLst>
              <a:ext uri="{FF2B5EF4-FFF2-40B4-BE49-F238E27FC236}">
                <a16:creationId xmlns:a16="http://schemas.microsoft.com/office/drawing/2014/main" id="{B5CDF227-E8F0-E042-925F-9CCCD305B30E}"/>
              </a:ext>
            </a:extLst>
          </p:cNvPr>
          <p:cNvSpPr txBox="1"/>
          <p:nvPr/>
        </p:nvSpPr>
        <p:spPr>
          <a:xfrm>
            <a:off x="24013" y="5299254"/>
            <a:ext cx="12167988" cy="1077218"/>
          </a:xfrm>
          <a:prstGeom prst="rect">
            <a:avLst/>
          </a:prstGeom>
          <a:noFill/>
        </p:spPr>
        <p:txBody>
          <a:bodyPr wrap="square" rtlCol="0">
            <a:spAutoFit/>
          </a:bodyPr>
          <a:lstStyle/>
          <a:p>
            <a:pPr algn="ctr"/>
            <a:r>
              <a:rPr lang="en-US" sz="3200" dirty="0"/>
              <a:t>X1 is a </a:t>
            </a:r>
            <a:r>
              <a:rPr lang="en-US" sz="3200" b="1" dirty="0"/>
              <a:t>confounder - </a:t>
            </a:r>
            <a:r>
              <a:rPr lang="en-US" sz="3200" dirty="0"/>
              <a:t> it influences both y1 and y2</a:t>
            </a:r>
          </a:p>
          <a:p>
            <a:pPr algn="ctr"/>
            <a:r>
              <a:rPr lang="en-US" sz="3200" dirty="0"/>
              <a:t>- information flows from y1 to y2 via x1</a:t>
            </a:r>
          </a:p>
        </p:txBody>
      </p:sp>
    </p:spTree>
    <p:extLst>
      <p:ext uri="{BB962C8B-B14F-4D97-AF65-F5344CB8AC3E}">
        <p14:creationId xmlns:p14="http://schemas.microsoft.com/office/powerpoint/2010/main" val="321745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2C3C-0AAE-754E-A96D-CA1AC7F301DC}"/>
              </a:ext>
            </a:extLst>
          </p:cNvPr>
          <p:cNvSpPr>
            <a:spLocks noGrp="1"/>
          </p:cNvSpPr>
          <p:nvPr>
            <p:ph type="title"/>
          </p:nvPr>
        </p:nvSpPr>
        <p:spPr/>
        <p:txBody>
          <a:bodyPr/>
          <a:lstStyle/>
          <a:p>
            <a:r>
              <a:rPr lang="en-US" dirty="0"/>
              <a:t>The Back-Door Effect </a:t>
            </a:r>
            <a:r>
              <a:rPr lang="en-US" i="1" dirty="0" err="1"/>
              <a:t>sensu</a:t>
            </a:r>
            <a:r>
              <a:rPr lang="en-US" dirty="0"/>
              <a:t> Judea Pearl</a:t>
            </a:r>
          </a:p>
        </p:txBody>
      </p:sp>
      <p:sp>
        <p:nvSpPr>
          <p:cNvPr id="5" name="Rectangle 3">
            <a:extLst>
              <a:ext uri="{FF2B5EF4-FFF2-40B4-BE49-F238E27FC236}">
                <a16:creationId xmlns:a16="http://schemas.microsoft.com/office/drawing/2014/main" id="{1C28181B-6656-8B4C-A61E-751A93454589}"/>
              </a:ext>
            </a:extLst>
          </p:cNvPr>
          <p:cNvSpPr>
            <a:spLocks noChangeArrowheads="1"/>
          </p:cNvSpPr>
          <p:nvPr/>
        </p:nvSpPr>
        <p:spPr bwMode="auto">
          <a:xfrm>
            <a:off x="3516539"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6" name="Rectangle 4">
            <a:extLst>
              <a:ext uri="{FF2B5EF4-FFF2-40B4-BE49-F238E27FC236}">
                <a16:creationId xmlns:a16="http://schemas.microsoft.com/office/drawing/2014/main" id="{8A3E688A-8FDE-9446-BE02-D06EB35B54C1}"/>
              </a:ext>
            </a:extLst>
          </p:cNvPr>
          <p:cNvSpPr>
            <a:spLocks noChangeArrowheads="1"/>
          </p:cNvSpPr>
          <p:nvPr/>
        </p:nvSpPr>
        <p:spPr bwMode="auto">
          <a:xfrm>
            <a:off x="7247660" y="4120755"/>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7" name="AutoShape 5">
            <a:extLst>
              <a:ext uri="{FF2B5EF4-FFF2-40B4-BE49-F238E27FC236}">
                <a16:creationId xmlns:a16="http://schemas.microsoft.com/office/drawing/2014/main" id="{F27458DB-9A39-1747-A63E-21CECF1FF671}"/>
              </a:ext>
            </a:extLst>
          </p:cNvPr>
          <p:cNvCxnSpPr>
            <a:cxnSpLocks noChangeShapeType="1"/>
            <a:endCxn id="5" idx="0"/>
          </p:cNvCxnSpPr>
          <p:nvPr/>
        </p:nvCxnSpPr>
        <p:spPr bwMode="auto">
          <a:xfrm flipH="1">
            <a:off x="4046187" y="2757589"/>
            <a:ext cx="1865560" cy="1364583"/>
          </a:xfrm>
          <a:prstGeom prst="straightConnector1">
            <a:avLst/>
          </a:prstGeom>
          <a:noFill/>
          <a:ln w="76200">
            <a:solidFill>
              <a:schemeClr val="tx1"/>
            </a:solidFill>
            <a:round/>
            <a:headEnd/>
            <a:tailEnd type="triangle" w="med" len="med"/>
          </a:ln>
        </p:spPr>
      </p:cxnSp>
      <p:cxnSp>
        <p:nvCxnSpPr>
          <p:cNvPr id="8" name="AutoShape 6">
            <a:extLst>
              <a:ext uri="{FF2B5EF4-FFF2-40B4-BE49-F238E27FC236}">
                <a16:creationId xmlns:a16="http://schemas.microsoft.com/office/drawing/2014/main" id="{D66F683B-7616-CE4E-9B70-9788AC5CE714}"/>
              </a:ext>
            </a:extLst>
          </p:cNvPr>
          <p:cNvCxnSpPr>
            <a:cxnSpLocks noChangeShapeType="1"/>
            <a:stCxn id="5" idx="3"/>
            <a:endCxn id="6" idx="1"/>
          </p:cNvCxnSpPr>
          <p:nvPr/>
        </p:nvCxnSpPr>
        <p:spPr bwMode="auto">
          <a:xfrm flipV="1">
            <a:off x="4575834" y="4418436"/>
            <a:ext cx="2671826" cy="709"/>
          </a:xfrm>
          <a:prstGeom prst="straightConnector1">
            <a:avLst/>
          </a:prstGeom>
          <a:noFill/>
          <a:ln w="76200">
            <a:solidFill>
              <a:schemeClr val="tx1"/>
            </a:solidFill>
            <a:round/>
            <a:headEnd/>
            <a:tailEnd type="triangle" w="med" len="med"/>
          </a:ln>
        </p:spPr>
      </p:cxnSp>
      <p:cxnSp>
        <p:nvCxnSpPr>
          <p:cNvPr id="15" name="AutoShape 5">
            <a:extLst>
              <a:ext uri="{FF2B5EF4-FFF2-40B4-BE49-F238E27FC236}">
                <a16:creationId xmlns:a16="http://schemas.microsoft.com/office/drawing/2014/main" id="{75142AF9-7CD1-3440-B627-B5857E497E52}"/>
              </a:ext>
            </a:extLst>
          </p:cNvPr>
          <p:cNvCxnSpPr>
            <a:cxnSpLocks noChangeShapeType="1"/>
            <a:endCxn id="6" idx="0"/>
          </p:cNvCxnSpPr>
          <p:nvPr/>
        </p:nvCxnSpPr>
        <p:spPr bwMode="auto">
          <a:xfrm>
            <a:off x="5911747" y="2757589"/>
            <a:ext cx="1864840" cy="1363166"/>
          </a:xfrm>
          <a:prstGeom prst="straightConnector1">
            <a:avLst/>
          </a:prstGeom>
          <a:noFill/>
          <a:ln w="76200">
            <a:solidFill>
              <a:schemeClr val="tx1"/>
            </a:solidFill>
            <a:round/>
            <a:headEnd/>
            <a:tailEnd type="triangle" w="med" len="med"/>
          </a:ln>
        </p:spPr>
      </p:cxnSp>
      <p:sp>
        <p:nvSpPr>
          <p:cNvPr id="22" name="Oval 21">
            <a:extLst>
              <a:ext uri="{FF2B5EF4-FFF2-40B4-BE49-F238E27FC236}">
                <a16:creationId xmlns:a16="http://schemas.microsoft.com/office/drawing/2014/main" id="{7E64F6AF-502E-2840-BD8C-A0FED3A0DF57}"/>
              </a:ext>
            </a:extLst>
          </p:cNvPr>
          <p:cNvSpPr/>
          <p:nvPr/>
        </p:nvSpPr>
        <p:spPr>
          <a:xfrm>
            <a:off x="5382821" y="1833361"/>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1</a:t>
            </a:r>
          </a:p>
        </p:txBody>
      </p:sp>
      <p:sp>
        <p:nvSpPr>
          <p:cNvPr id="30" name="TextBox 29">
            <a:extLst>
              <a:ext uri="{FF2B5EF4-FFF2-40B4-BE49-F238E27FC236}">
                <a16:creationId xmlns:a16="http://schemas.microsoft.com/office/drawing/2014/main" id="{B5CDF227-E8F0-E042-925F-9CCCD305B30E}"/>
              </a:ext>
            </a:extLst>
          </p:cNvPr>
          <p:cNvSpPr txBox="1"/>
          <p:nvPr/>
        </p:nvSpPr>
        <p:spPr>
          <a:xfrm>
            <a:off x="24013" y="5299254"/>
            <a:ext cx="12167988" cy="584775"/>
          </a:xfrm>
          <a:prstGeom prst="rect">
            <a:avLst/>
          </a:prstGeom>
          <a:noFill/>
        </p:spPr>
        <p:txBody>
          <a:bodyPr wrap="square" rtlCol="0">
            <a:spAutoFit/>
          </a:bodyPr>
          <a:lstStyle/>
          <a:p>
            <a:pPr algn="ctr"/>
            <a:r>
              <a:rPr lang="en-US" sz="3200" dirty="0"/>
              <a:t>X1 is a </a:t>
            </a:r>
            <a:r>
              <a:rPr lang="en-US" sz="3200" b="1" dirty="0"/>
              <a:t>confounder - </a:t>
            </a:r>
            <a:r>
              <a:rPr lang="en-US" sz="3200" dirty="0"/>
              <a:t> We need to find a way to shut the back door!!!</a:t>
            </a:r>
          </a:p>
        </p:txBody>
      </p:sp>
    </p:spTree>
    <p:extLst>
      <p:ext uri="{BB962C8B-B14F-4D97-AF65-F5344CB8AC3E}">
        <p14:creationId xmlns:p14="http://schemas.microsoft.com/office/powerpoint/2010/main" val="34990672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2C3C-0AAE-754E-A96D-CA1AC7F301DC}"/>
              </a:ext>
            </a:extLst>
          </p:cNvPr>
          <p:cNvSpPr>
            <a:spLocks noGrp="1"/>
          </p:cNvSpPr>
          <p:nvPr>
            <p:ph type="title"/>
          </p:nvPr>
        </p:nvSpPr>
        <p:spPr>
          <a:xfrm>
            <a:off x="166255" y="365125"/>
            <a:ext cx="12025745" cy="1325563"/>
          </a:xfrm>
        </p:spPr>
        <p:txBody>
          <a:bodyPr/>
          <a:lstStyle/>
          <a:p>
            <a:r>
              <a:rPr lang="en-US" dirty="0"/>
              <a:t>Open Back Doors and Omitted Variable Bias</a:t>
            </a:r>
          </a:p>
        </p:txBody>
      </p:sp>
      <p:sp>
        <p:nvSpPr>
          <p:cNvPr id="5" name="Rectangle 3">
            <a:extLst>
              <a:ext uri="{FF2B5EF4-FFF2-40B4-BE49-F238E27FC236}">
                <a16:creationId xmlns:a16="http://schemas.microsoft.com/office/drawing/2014/main" id="{1C28181B-6656-8B4C-A61E-751A93454589}"/>
              </a:ext>
            </a:extLst>
          </p:cNvPr>
          <p:cNvSpPr>
            <a:spLocks noChangeArrowheads="1"/>
          </p:cNvSpPr>
          <p:nvPr/>
        </p:nvSpPr>
        <p:spPr bwMode="auto">
          <a:xfrm>
            <a:off x="3516539"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6" name="Rectangle 4">
            <a:extLst>
              <a:ext uri="{FF2B5EF4-FFF2-40B4-BE49-F238E27FC236}">
                <a16:creationId xmlns:a16="http://schemas.microsoft.com/office/drawing/2014/main" id="{8A3E688A-8FDE-9446-BE02-D06EB35B54C1}"/>
              </a:ext>
            </a:extLst>
          </p:cNvPr>
          <p:cNvSpPr>
            <a:spLocks noChangeArrowheads="1"/>
          </p:cNvSpPr>
          <p:nvPr/>
        </p:nvSpPr>
        <p:spPr bwMode="auto">
          <a:xfrm>
            <a:off x="7247660" y="4120755"/>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7" name="AutoShape 5">
            <a:extLst>
              <a:ext uri="{FF2B5EF4-FFF2-40B4-BE49-F238E27FC236}">
                <a16:creationId xmlns:a16="http://schemas.microsoft.com/office/drawing/2014/main" id="{F27458DB-9A39-1747-A63E-21CECF1FF671}"/>
              </a:ext>
            </a:extLst>
          </p:cNvPr>
          <p:cNvCxnSpPr>
            <a:cxnSpLocks noChangeShapeType="1"/>
            <a:endCxn id="5" idx="0"/>
          </p:cNvCxnSpPr>
          <p:nvPr/>
        </p:nvCxnSpPr>
        <p:spPr bwMode="auto">
          <a:xfrm flipH="1">
            <a:off x="4046187" y="2757589"/>
            <a:ext cx="1865560" cy="1364583"/>
          </a:xfrm>
          <a:prstGeom prst="straightConnector1">
            <a:avLst/>
          </a:prstGeom>
          <a:noFill/>
          <a:ln w="76200">
            <a:solidFill>
              <a:schemeClr val="tx1"/>
            </a:solidFill>
            <a:round/>
            <a:headEnd/>
            <a:tailEnd type="triangle" w="med" len="med"/>
          </a:ln>
        </p:spPr>
      </p:cxnSp>
      <p:cxnSp>
        <p:nvCxnSpPr>
          <p:cNvPr id="8" name="AutoShape 6">
            <a:extLst>
              <a:ext uri="{FF2B5EF4-FFF2-40B4-BE49-F238E27FC236}">
                <a16:creationId xmlns:a16="http://schemas.microsoft.com/office/drawing/2014/main" id="{D66F683B-7616-CE4E-9B70-9788AC5CE714}"/>
              </a:ext>
            </a:extLst>
          </p:cNvPr>
          <p:cNvCxnSpPr>
            <a:cxnSpLocks noChangeShapeType="1"/>
            <a:stCxn id="5" idx="3"/>
            <a:endCxn id="6" idx="1"/>
          </p:cNvCxnSpPr>
          <p:nvPr/>
        </p:nvCxnSpPr>
        <p:spPr bwMode="auto">
          <a:xfrm flipV="1">
            <a:off x="4575834" y="4418436"/>
            <a:ext cx="2671826" cy="709"/>
          </a:xfrm>
          <a:prstGeom prst="straightConnector1">
            <a:avLst/>
          </a:prstGeom>
          <a:noFill/>
          <a:ln w="76200">
            <a:solidFill>
              <a:schemeClr val="tx1"/>
            </a:solidFill>
            <a:round/>
            <a:headEnd/>
            <a:tailEnd type="triangle" w="med" len="med"/>
          </a:ln>
        </p:spPr>
      </p:cxnSp>
      <p:cxnSp>
        <p:nvCxnSpPr>
          <p:cNvPr id="15" name="AutoShape 5">
            <a:extLst>
              <a:ext uri="{FF2B5EF4-FFF2-40B4-BE49-F238E27FC236}">
                <a16:creationId xmlns:a16="http://schemas.microsoft.com/office/drawing/2014/main" id="{75142AF9-7CD1-3440-B627-B5857E497E52}"/>
              </a:ext>
            </a:extLst>
          </p:cNvPr>
          <p:cNvCxnSpPr>
            <a:cxnSpLocks noChangeShapeType="1"/>
            <a:endCxn id="6" idx="0"/>
          </p:cNvCxnSpPr>
          <p:nvPr/>
        </p:nvCxnSpPr>
        <p:spPr bwMode="auto">
          <a:xfrm>
            <a:off x="5911747" y="2757589"/>
            <a:ext cx="1864840" cy="1363166"/>
          </a:xfrm>
          <a:prstGeom prst="straightConnector1">
            <a:avLst/>
          </a:prstGeom>
          <a:noFill/>
          <a:ln w="76200">
            <a:solidFill>
              <a:schemeClr val="tx1"/>
            </a:solidFill>
            <a:round/>
            <a:headEnd/>
            <a:tailEnd type="triangle" w="med" len="med"/>
          </a:ln>
        </p:spPr>
      </p:cxnSp>
      <p:sp>
        <p:nvSpPr>
          <p:cNvPr id="22" name="Oval 21">
            <a:extLst>
              <a:ext uri="{FF2B5EF4-FFF2-40B4-BE49-F238E27FC236}">
                <a16:creationId xmlns:a16="http://schemas.microsoft.com/office/drawing/2014/main" id="{7E64F6AF-502E-2840-BD8C-A0FED3A0DF57}"/>
              </a:ext>
            </a:extLst>
          </p:cNvPr>
          <p:cNvSpPr/>
          <p:nvPr/>
        </p:nvSpPr>
        <p:spPr>
          <a:xfrm>
            <a:off x="5382821" y="1833361"/>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1</a:t>
            </a:r>
          </a:p>
        </p:txBody>
      </p:sp>
      <p:sp>
        <p:nvSpPr>
          <p:cNvPr id="30" name="TextBox 29">
            <a:extLst>
              <a:ext uri="{FF2B5EF4-FFF2-40B4-BE49-F238E27FC236}">
                <a16:creationId xmlns:a16="http://schemas.microsoft.com/office/drawing/2014/main" id="{B5CDF227-E8F0-E042-925F-9CCCD305B30E}"/>
              </a:ext>
            </a:extLst>
          </p:cNvPr>
          <p:cNvSpPr txBox="1"/>
          <p:nvPr/>
        </p:nvSpPr>
        <p:spPr>
          <a:xfrm>
            <a:off x="24013" y="5299254"/>
            <a:ext cx="12167988" cy="584775"/>
          </a:xfrm>
          <a:prstGeom prst="rect">
            <a:avLst/>
          </a:prstGeom>
          <a:noFill/>
        </p:spPr>
        <p:txBody>
          <a:bodyPr wrap="square" rtlCol="0">
            <a:spAutoFit/>
          </a:bodyPr>
          <a:lstStyle/>
          <a:p>
            <a:pPr algn="ctr"/>
            <a:r>
              <a:rPr lang="en-US" sz="3200" dirty="0"/>
              <a:t>If we omit x1 from a model, our results will be </a:t>
            </a:r>
            <a:r>
              <a:rPr lang="en-US" sz="3200" b="1" dirty="0"/>
              <a:t>BIASED</a:t>
            </a:r>
          </a:p>
        </p:txBody>
      </p:sp>
    </p:spTree>
    <p:extLst>
      <p:ext uri="{BB962C8B-B14F-4D97-AF65-F5344CB8AC3E}">
        <p14:creationId xmlns:p14="http://schemas.microsoft.com/office/powerpoint/2010/main" val="32576567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2C3C-0AAE-754E-A96D-CA1AC7F301DC}"/>
              </a:ext>
            </a:extLst>
          </p:cNvPr>
          <p:cNvSpPr>
            <a:spLocks noGrp="1"/>
          </p:cNvSpPr>
          <p:nvPr>
            <p:ph type="title"/>
          </p:nvPr>
        </p:nvSpPr>
        <p:spPr>
          <a:xfrm>
            <a:off x="166255" y="365125"/>
            <a:ext cx="12025745" cy="1325563"/>
          </a:xfrm>
        </p:spPr>
        <p:txBody>
          <a:bodyPr/>
          <a:lstStyle/>
          <a:p>
            <a:r>
              <a:rPr lang="en-US" dirty="0"/>
              <a:t>Where does OVB Come From in a Model?</a:t>
            </a:r>
          </a:p>
        </p:txBody>
      </p:sp>
      <p:sp>
        <p:nvSpPr>
          <p:cNvPr id="5" name="Rectangle 3">
            <a:extLst>
              <a:ext uri="{FF2B5EF4-FFF2-40B4-BE49-F238E27FC236}">
                <a16:creationId xmlns:a16="http://schemas.microsoft.com/office/drawing/2014/main" id="{1C28181B-6656-8B4C-A61E-751A93454589}"/>
              </a:ext>
            </a:extLst>
          </p:cNvPr>
          <p:cNvSpPr>
            <a:spLocks noChangeArrowheads="1"/>
          </p:cNvSpPr>
          <p:nvPr/>
        </p:nvSpPr>
        <p:spPr bwMode="auto">
          <a:xfrm>
            <a:off x="3516539"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6" name="Rectangle 4">
            <a:extLst>
              <a:ext uri="{FF2B5EF4-FFF2-40B4-BE49-F238E27FC236}">
                <a16:creationId xmlns:a16="http://schemas.microsoft.com/office/drawing/2014/main" id="{8A3E688A-8FDE-9446-BE02-D06EB35B54C1}"/>
              </a:ext>
            </a:extLst>
          </p:cNvPr>
          <p:cNvSpPr>
            <a:spLocks noChangeArrowheads="1"/>
          </p:cNvSpPr>
          <p:nvPr/>
        </p:nvSpPr>
        <p:spPr bwMode="auto">
          <a:xfrm>
            <a:off x="7247660" y="4120755"/>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7" name="AutoShape 5">
            <a:extLst>
              <a:ext uri="{FF2B5EF4-FFF2-40B4-BE49-F238E27FC236}">
                <a16:creationId xmlns:a16="http://schemas.microsoft.com/office/drawing/2014/main" id="{F27458DB-9A39-1747-A63E-21CECF1FF671}"/>
              </a:ext>
            </a:extLst>
          </p:cNvPr>
          <p:cNvCxnSpPr>
            <a:cxnSpLocks noChangeShapeType="1"/>
            <a:stCxn id="22" idx="4"/>
            <a:endCxn id="5" idx="0"/>
          </p:cNvCxnSpPr>
          <p:nvPr/>
        </p:nvCxnSpPr>
        <p:spPr bwMode="auto">
          <a:xfrm>
            <a:off x="4036805" y="3176379"/>
            <a:ext cx="9382" cy="945793"/>
          </a:xfrm>
          <a:prstGeom prst="straightConnector1">
            <a:avLst/>
          </a:prstGeom>
          <a:noFill/>
          <a:ln w="76200">
            <a:solidFill>
              <a:schemeClr val="tx1"/>
            </a:solidFill>
            <a:round/>
            <a:headEnd/>
            <a:tailEnd type="triangle" w="med" len="med"/>
          </a:ln>
        </p:spPr>
      </p:cxnSp>
      <p:cxnSp>
        <p:nvCxnSpPr>
          <p:cNvPr id="8" name="AutoShape 6">
            <a:extLst>
              <a:ext uri="{FF2B5EF4-FFF2-40B4-BE49-F238E27FC236}">
                <a16:creationId xmlns:a16="http://schemas.microsoft.com/office/drawing/2014/main" id="{D66F683B-7616-CE4E-9B70-9788AC5CE714}"/>
              </a:ext>
            </a:extLst>
          </p:cNvPr>
          <p:cNvCxnSpPr>
            <a:cxnSpLocks noChangeShapeType="1"/>
            <a:stCxn id="5" idx="3"/>
            <a:endCxn id="6" idx="1"/>
          </p:cNvCxnSpPr>
          <p:nvPr/>
        </p:nvCxnSpPr>
        <p:spPr bwMode="auto">
          <a:xfrm flipV="1">
            <a:off x="4575834" y="4418436"/>
            <a:ext cx="2671826" cy="709"/>
          </a:xfrm>
          <a:prstGeom prst="straightConnector1">
            <a:avLst/>
          </a:prstGeom>
          <a:noFill/>
          <a:ln w="76200">
            <a:solidFill>
              <a:schemeClr val="tx1"/>
            </a:solidFill>
            <a:round/>
            <a:headEnd/>
            <a:tailEnd type="triangle" w="med" len="med"/>
          </a:ln>
        </p:spPr>
      </p:cxnSp>
      <p:cxnSp>
        <p:nvCxnSpPr>
          <p:cNvPr id="15" name="AutoShape 5">
            <a:extLst>
              <a:ext uri="{FF2B5EF4-FFF2-40B4-BE49-F238E27FC236}">
                <a16:creationId xmlns:a16="http://schemas.microsoft.com/office/drawing/2014/main" id="{75142AF9-7CD1-3440-B627-B5857E497E52}"/>
              </a:ext>
            </a:extLst>
          </p:cNvPr>
          <p:cNvCxnSpPr>
            <a:cxnSpLocks noChangeShapeType="1"/>
            <a:stCxn id="22" idx="6"/>
            <a:endCxn id="3" idx="2"/>
          </p:cNvCxnSpPr>
          <p:nvPr/>
        </p:nvCxnSpPr>
        <p:spPr bwMode="auto">
          <a:xfrm>
            <a:off x="4575834" y="2714974"/>
            <a:ext cx="2651620" cy="15635"/>
          </a:xfrm>
          <a:prstGeom prst="straightConnector1">
            <a:avLst/>
          </a:prstGeom>
          <a:noFill/>
          <a:ln w="76200">
            <a:solidFill>
              <a:schemeClr val="tx1"/>
            </a:solidFill>
            <a:round/>
            <a:headEnd/>
            <a:tailEnd type="triangle" w="med" len="med"/>
          </a:ln>
        </p:spPr>
      </p:cxnSp>
      <p:sp>
        <p:nvSpPr>
          <p:cNvPr id="22" name="Oval 21">
            <a:extLst>
              <a:ext uri="{FF2B5EF4-FFF2-40B4-BE49-F238E27FC236}">
                <a16:creationId xmlns:a16="http://schemas.microsoft.com/office/drawing/2014/main" id="{7E64F6AF-502E-2840-BD8C-A0FED3A0DF57}"/>
              </a:ext>
            </a:extLst>
          </p:cNvPr>
          <p:cNvSpPr/>
          <p:nvPr/>
        </p:nvSpPr>
        <p:spPr>
          <a:xfrm>
            <a:off x="3497775" y="2253568"/>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1</a:t>
            </a:r>
          </a:p>
        </p:txBody>
      </p:sp>
      <p:sp>
        <p:nvSpPr>
          <p:cNvPr id="30" name="TextBox 29">
            <a:extLst>
              <a:ext uri="{FF2B5EF4-FFF2-40B4-BE49-F238E27FC236}">
                <a16:creationId xmlns:a16="http://schemas.microsoft.com/office/drawing/2014/main" id="{B5CDF227-E8F0-E042-925F-9CCCD305B30E}"/>
              </a:ext>
            </a:extLst>
          </p:cNvPr>
          <p:cNvSpPr txBox="1"/>
          <p:nvPr/>
        </p:nvSpPr>
        <p:spPr>
          <a:xfrm>
            <a:off x="24012" y="5040867"/>
            <a:ext cx="12167988" cy="1569660"/>
          </a:xfrm>
          <a:prstGeom prst="rect">
            <a:avLst/>
          </a:prstGeom>
          <a:noFill/>
        </p:spPr>
        <p:txBody>
          <a:bodyPr wrap="square" rtlCol="0">
            <a:spAutoFit/>
          </a:bodyPr>
          <a:lstStyle/>
          <a:p>
            <a:pPr marL="457200" indent="-457200">
              <a:buFont typeface="Arial" panose="020B0604020202020204" pitchFamily="34" charset="0"/>
              <a:buChar char="•"/>
            </a:pPr>
            <a:r>
              <a:rPr lang="en-US" sz="3200" dirty="0"/>
              <a:t>We have violated the assumption of </a:t>
            </a:r>
            <a:r>
              <a:rPr lang="en-US" sz="3200" b="1" dirty="0"/>
              <a:t>endogeneity</a:t>
            </a:r>
          </a:p>
          <a:p>
            <a:pPr marL="457200" indent="-457200">
              <a:buFont typeface="Arial" panose="020B0604020202020204" pitchFamily="34" charset="0"/>
              <a:buChar char="•"/>
            </a:pPr>
            <a:r>
              <a:rPr lang="en-US" sz="3200" dirty="0"/>
              <a:t>y1 is no longer </a:t>
            </a:r>
            <a:r>
              <a:rPr lang="en-US" sz="3200" b="1" dirty="0"/>
              <a:t>exogenous</a:t>
            </a:r>
            <a:r>
              <a:rPr lang="en-US" sz="3200" dirty="0"/>
              <a:t> to the system</a:t>
            </a:r>
          </a:p>
          <a:p>
            <a:pPr marL="457200" indent="-457200">
              <a:buFont typeface="Arial" panose="020B0604020202020204" pitchFamily="34" charset="0"/>
              <a:buChar char="•"/>
            </a:pPr>
            <a:r>
              <a:rPr lang="en-US" sz="3200" dirty="0"/>
              <a:t>We have induced a correlation between the random term and y1</a:t>
            </a:r>
          </a:p>
        </p:txBody>
      </p:sp>
      <p:sp>
        <p:nvSpPr>
          <p:cNvPr id="3" name="Oval 2">
            <a:extLst>
              <a:ext uri="{FF2B5EF4-FFF2-40B4-BE49-F238E27FC236}">
                <a16:creationId xmlns:a16="http://schemas.microsoft.com/office/drawing/2014/main" id="{7ED15D90-78AF-28D1-F3A8-CF00F0979154}"/>
              </a:ext>
            </a:extLst>
          </p:cNvPr>
          <p:cNvSpPr/>
          <p:nvPr/>
        </p:nvSpPr>
        <p:spPr>
          <a:xfrm>
            <a:off x="7227454" y="2269203"/>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e</a:t>
            </a:r>
            <a:endParaRPr lang="en-US" sz="3200" b="1" baseline="-25000" dirty="0">
              <a:solidFill>
                <a:schemeClr val="tx1"/>
              </a:solidFill>
            </a:endParaRPr>
          </a:p>
        </p:txBody>
      </p:sp>
      <p:cxnSp>
        <p:nvCxnSpPr>
          <p:cNvPr id="4" name="AutoShape 5">
            <a:extLst>
              <a:ext uri="{FF2B5EF4-FFF2-40B4-BE49-F238E27FC236}">
                <a16:creationId xmlns:a16="http://schemas.microsoft.com/office/drawing/2014/main" id="{383FA92F-75CB-6DC3-4454-CD4487DD7F3E}"/>
              </a:ext>
            </a:extLst>
          </p:cNvPr>
          <p:cNvCxnSpPr>
            <a:cxnSpLocks noChangeShapeType="1"/>
            <a:stCxn id="3" idx="4"/>
            <a:endCxn id="6" idx="0"/>
          </p:cNvCxnSpPr>
          <p:nvPr/>
        </p:nvCxnSpPr>
        <p:spPr bwMode="auto">
          <a:xfrm>
            <a:off x="7766484" y="3192014"/>
            <a:ext cx="10103" cy="928741"/>
          </a:xfrm>
          <a:prstGeom prst="straightConnector1">
            <a:avLst/>
          </a:prstGeom>
          <a:noFill/>
          <a:ln w="76200">
            <a:solidFill>
              <a:schemeClr val="tx1"/>
            </a:solidFill>
            <a:round/>
            <a:headEnd/>
            <a:tailEnd type="triangle" w="med" len="med"/>
          </a:ln>
        </p:spPr>
      </p:cxnSp>
    </p:spTree>
    <p:extLst>
      <p:ext uri="{BB962C8B-B14F-4D97-AF65-F5344CB8AC3E}">
        <p14:creationId xmlns:p14="http://schemas.microsoft.com/office/powerpoint/2010/main" val="4058679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sz="half" idx="2"/>
          </p:nvPr>
        </p:nvSpPr>
        <p:spPr>
          <a:xfrm>
            <a:off x="6226761" y="1421991"/>
            <a:ext cx="4235760" cy="4876800"/>
          </a:xfrm>
        </p:spPr>
        <p:txBody>
          <a:bodyPr>
            <a:normAutofit/>
          </a:bodyPr>
          <a:lstStyle/>
          <a:p>
            <a:pPr marL="0" indent="0" algn="ctr">
              <a:buNone/>
            </a:pPr>
            <a:endParaRPr lang="en-US" sz="3600" dirty="0">
              <a:latin typeface="Avenir Book" panose="02000503020000020003" pitchFamily="2" charset="0"/>
              <a:cs typeface="Calibri" panose="020F0502020204030204" pitchFamily="34" charset="0"/>
            </a:endParaRPr>
          </a:p>
          <a:p>
            <a:pPr marL="0" indent="0" algn="ctr">
              <a:buNone/>
            </a:pPr>
            <a:r>
              <a:rPr lang="en-US" sz="3600" dirty="0">
                <a:latin typeface="Avenir Book" panose="02000503020000020003" pitchFamily="2" charset="0"/>
                <a:cs typeface="Calibri" panose="020F0502020204030204" pitchFamily="34" charset="0"/>
              </a:rPr>
              <a:t>If we KNOWINGLY omit x1, models linking y1 and y2 are not </a:t>
            </a:r>
          </a:p>
          <a:p>
            <a:pPr marL="0" indent="0" algn="ctr">
              <a:buNone/>
            </a:pPr>
            <a:r>
              <a:rPr lang="en-US" sz="3600" b="1" i="1" dirty="0">
                <a:latin typeface="Avenir Book" panose="02000503020000020003" pitchFamily="2" charset="0"/>
                <a:cs typeface="Calibri" panose="020F0502020204030204" pitchFamily="34" charset="0"/>
              </a:rPr>
              <a:t>causally</a:t>
            </a:r>
          </a:p>
          <a:p>
            <a:pPr marL="0" indent="0" algn="ctr">
              <a:buNone/>
            </a:pPr>
            <a:r>
              <a:rPr lang="en-US" sz="3600" b="1" i="1" dirty="0">
                <a:latin typeface="Avenir Book" panose="02000503020000020003" pitchFamily="2" charset="0"/>
                <a:cs typeface="Calibri" panose="020F0502020204030204" pitchFamily="34" charset="0"/>
              </a:rPr>
              <a:t>identified</a:t>
            </a:r>
          </a:p>
        </p:txBody>
      </p:sp>
      <p:sp>
        <p:nvSpPr>
          <p:cNvPr id="9" name="Title 8">
            <a:extLst>
              <a:ext uri="{FF2B5EF4-FFF2-40B4-BE49-F238E27FC236}">
                <a16:creationId xmlns:a16="http://schemas.microsoft.com/office/drawing/2014/main" id="{B57ED780-7AE9-F94A-9931-1613B7BF8CF9}"/>
              </a:ext>
            </a:extLst>
          </p:cNvPr>
          <p:cNvSpPr>
            <a:spLocks noGrp="1"/>
          </p:cNvSpPr>
          <p:nvPr>
            <p:ph type="title"/>
          </p:nvPr>
        </p:nvSpPr>
        <p:spPr>
          <a:xfrm>
            <a:off x="166255" y="365125"/>
            <a:ext cx="11187545" cy="1325563"/>
          </a:xfrm>
        </p:spPr>
        <p:txBody>
          <a:bodyPr/>
          <a:lstStyle/>
          <a:p>
            <a:r>
              <a:rPr lang="en-US" dirty="0"/>
              <a:t>Omitted Variable Bias and Causal Identification</a:t>
            </a:r>
          </a:p>
        </p:txBody>
      </p:sp>
      <p:sp>
        <p:nvSpPr>
          <p:cNvPr id="11" name="Rectangle 3">
            <a:extLst>
              <a:ext uri="{FF2B5EF4-FFF2-40B4-BE49-F238E27FC236}">
                <a16:creationId xmlns:a16="http://schemas.microsoft.com/office/drawing/2014/main" id="{F745CB45-1333-4C44-3A85-805E2A08CDA7}"/>
              </a:ext>
            </a:extLst>
          </p:cNvPr>
          <p:cNvSpPr>
            <a:spLocks noChangeArrowheads="1"/>
          </p:cNvSpPr>
          <p:nvPr/>
        </p:nvSpPr>
        <p:spPr bwMode="auto">
          <a:xfrm>
            <a:off x="939593" y="4380766"/>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13" name="Rectangle 4">
            <a:extLst>
              <a:ext uri="{FF2B5EF4-FFF2-40B4-BE49-F238E27FC236}">
                <a16:creationId xmlns:a16="http://schemas.microsoft.com/office/drawing/2014/main" id="{151807C9-10DB-BEEA-D1CB-FA2F17A1165C}"/>
              </a:ext>
            </a:extLst>
          </p:cNvPr>
          <p:cNvSpPr>
            <a:spLocks noChangeArrowheads="1"/>
          </p:cNvSpPr>
          <p:nvPr/>
        </p:nvSpPr>
        <p:spPr bwMode="auto">
          <a:xfrm>
            <a:off x="4670714" y="4379349"/>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14" name="AutoShape 5">
            <a:extLst>
              <a:ext uri="{FF2B5EF4-FFF2-40B4-BE49-F238E27FC236}">
                <a16:creationId xmlns:a16="http://schemas.microsoft.com/office/drawing/2014/main" id="{AB0D4822-F6E6-012E-88DC-C891EF344B51}"/>
              </a:ext>
            </a:extLst>
          </p:cNvPr>
          <p:cNvCxnSpPr>
            <a:cxnSpLocks noChangeShapeType="1"/>
            <a:endCxn id="11" idx="0"/>
          </p:cNvCxnSpPr>
          <p:nvPr/>
        </p:nvCxnSpPr>
        <p:spPr bwMode="auto">
          <a:xfrm flipH="1">
            <a:off x="1469241" y="3016183"/>
            <a:ext cx="1865560" cy="1364583"/>
          </a:xfrm>
          <a:prstGeom prst="straightConnector1">
            <a:avLst/>
          </a:prstGeom>
          <a:noFill/>
          <a:ln w="76200">
            <a:solidFill>
              <a:schemeClr val="bg2">
                <a:lumMod val="50000"/>
              </a:schemeClr>
            </a:solidFill>
            <a:round/>
            <a:headEnd/>
            <a:tailEnd type="triangle" w="med" len="med"/>
          </a:ln>
        </p:spPr>
      </p:cxnSp>
      <p:cxnSp>
        <p:nvCxnSpPr>
          <p:cNvPr id="15" name="AutoShape 6">
            <a:extLst>
              <a:ext uri="{FF2B5EF4-FFF2-40B4-BE49-F238E27FC236}">
                <a16:creationId xmlns:a16="http://schemas.microsoft.com/office/drawing/2014/main" id="{B3EFF5CA-280F-EB01-129C-7FE3C212F635}"/>
              </a:ext>
            </a:extLst>
          </p:cNvPr>
          <p:cNvCxnSpPr>
            <a:cxnSpLocks noChangeShapeType="1"/>
            <a:stCxn id="11" idx="3"/>
            <a:endCxn id="13" idx="1"/>
          </p:cNvCxnSpPr>
          <p:nvPr/>
        </p:nvCxnSpPr>
        <p:spPr bwMode="auto">
          <a:xfrm flipV="1">
            <a:off x="1998888" y="4677030"/>
            <a:ext cx="2671826" cy="709"/>
          </a:xfrm>
          <a:prstGeom prst="straightConnector1">
            <a:avLst/>
          </a:prstGeom>
          <a:noFill/>
          <a:ln w="76200">
            <a:solidFill>
              <a:schemeClr val="tx1"/>
            </a:solidFill>
            <a:round/>
            <a:headEnd/>
            <a:tailEnd type="triangle" w="med" len="med"/>
          </a:ln>
        </p:spPr>
      </p:cxnSp>
      <p:cxnSp>
        <p:nvCxnSpPr>
          <p:cNvPr id="17" name="AutoShape 5">
            <a:extLst>
              <a:ext uri="{FF2B5EF4-FFF2-40B4-BE49-F238E27FC236}">
                <a16:creationId xmlns:a16="http://schemas.microsoft.com/office/drawing/2014/main" id="{B947302A-7264-CE72-8EE3-63C4ACBD9D1D}"/>
              </a:ext>
            </a:extLst>
          </p:cNvPr>
          <p:cNvCxnSpPr>
            <a:cxnSpLocks noChangeShapeType="1"/>
            <a:endCxn id="13" idx="0"/>
          </p:cNvCxnSpPr>
          <p:nvPr/>
        </p:nvCxnSpPr>
        <p:spPr bwMode="auto">
          <a:xfrm>
            <a:off x="3334801" y="3016183"/>
            <a:ext cx="1864840" cy="1363166"/>
          </a:xfrm>
          <a:prstGeom prst="straightConnector1">
            <a:avLst/>
          </a:prstGeom>
          <a:noFill/>
          <a:ln w="76200">
            <a:solidFill>
              <a:schemeClr val="bg2">
                <a:lumMod val="50000"/>
              </a:schemeClr>
            </a:solidFill>
            <a:round/>
            <a:headEnd/>
            <a:tailEnd type="triangle" w="med" len="med"/>
          </a:ln>
        </p:spPr>
      </p:cxnSp>
      <p:sp>
        <p:nvSpPr>
          <p:cNvPr id="18" name="Oval 17">
            <a:extLst>
              <a:ext uri="{FF2B5EF4-FFF2-40B4-BE49-F238E27FC236}">
                <a16:creationId xmlns:a16="http://schemas.microsoft.com/office/drawing/2014/main" id="{981B0A79-C348-C5CF-1BA5-8E30401618DE}"/>
              </a:ext>
            </a:extLst>
          </p:cNvPr>
          <p:cNvSpPr/>
          <p:nvPr/>
        </p:nvSpPr>
        <p:spPr>
          <a:xfrm>
            <a:off x="2805875" y="2091955"/>
            <a:ext cx="1078059" cy="922811"/>
          </a:xfrm>
          <a:prstGeom prst="ellipse">
            <a:avLst/>
          </a:prstGeom>
          <a:solidFill>
            <a:schemeClr val="bg1"/>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2">
                    <a:lumMod val="50000"/>
                  </a:schemeClr>
                </a:solidFill>
              </a:rPr>
              <a:t>x</a:t>
            </a:r>
            <a:r>
              <a:rPr lang="en-US" sz="3200" b="1" baseline="-25000" dirty="0">
                <a:solidFill>
                  <a:schemeClr val="bg2">
                    <a:lumMod val="50000"/>
                  </a:schemeClr>
                </a:solidFill>
              </a:rPr>
              <a:t>1</a:t>
            </a:r>
          </a:p>
        </p:txBody>
      </p:sp>
    </p:spTree>
    <p:extLst>
      <p:ext uri="{BB962C8B-B14F-4D97-AF65-F5344CB8AC3E}">
        <p14:creationId xmlns:p14="http://schemas.microsoft.com/office/powerpoint/2010/main" val="25781423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2902"/>
            <a:ext cx="10515600" cy="1325563"/>
          </a:xfrm>
        </p:spPr>
        <p:txBody>
          <a:bodyPr/>
          <a:lstStyle/>
          <a:p>
            <a:r>
              <a:rPr lang="en-US" dirty="0">
                <a:cs typeface="Calibri Light"/>
              </a:rPr>
              <a:t>Causal Identification</a:t>
            </a:r>
          </a:p>
        </p:txBody>
      </p:sp>
      <p:sp>
        <p:nvSpPr>
          <p:cNvPr id="16" name="Content Placeholder 15"/>
          <p:cNvSpPr>
            <a:spLocks noGrp="1"/>
          </p:cNvSpPr>
          <p:nvPr>
            <p:ph sz="half" idx="2"/>
          </p:nvPr>
        </p:nvSpPr>
        <p:spPr>
          <a:xfrm>
            <a:off x="6226761" y="1421991"/>
            <a:ext cx="5506060" cy="4876800"/>
          </a:xfrm>
        </p:spPr>
        <p:txBody>
          <a:bodyPr>
            <a:normAutofit lnSpcReduction="10000"/>
          </a:bodyPr>
          <a:lstStyle/>
          <a:p>
            <a:pPr marL="0" indent="0">
              <a:buNone/>
            </a:pPr>
            <a:r>
              <a:rPr lang="en-US" sz="3600" dirty="0"/>
              <a:t>Your model </a:t>
            </a:r>
            <a:r>
              <a:rPr lang="en-US" sz="3600" b="1" i="1" dirty="0"/>
              <a:t>need not be causally identified </a:t>
            </a:r>
            <a:r>
              <a:rPr lang="en-US" sz="3600" dirty="0"/>
              <a:t>– but be specific that you are only talking about associations/predictions</a:t>
            </a:r>
          </a:p>
          <a:p>
            <a:pPr marL="0" indent="0">
              <a:buNone/>
            </a:pPr>
            <a:endParaRPr lang="en-US" sz="3600" dirty="0"/>
          </a:p>
          <a:p>
            <a:pPr marL="0" indent="0">
              <a:buNone/>
            </a:pPr>
            <a:r>
              <a:rPr lang="en-US" sz="3600" dirty="0"/>
              <a:t>You can only make counterfactual statements if you are confident in causal identification</a:t>
            </a:r>
          </a:p>
        </p:txBody>
      </p:sp>
      <p:sp>
        <p:nvSpPr>
          <p:cNvPr id="3" name="Rectangle 3">
            <a:extLst>
              <a:ext uri="{FF2B5EF4-FFF2-40B4-BE49-F238E27FC236}">
                <a16:creationId xmlns:a16="http://schemas.microsoft.com/office/drawing/2014/main" id="{35C64D0D-3FF5-4112-C71B-3FCC9505B0BF}"/>
              </a:ext>
            </a:extLst>
          </p:cNvPr>
          <p:cNvSpPr>
            <a:spLocks noChangeArrowheads="1"/>
          </p:cNvSpPr>
          <p:nvPr/>
        </p:nvSpPr>
        <p:spPr bwMode="auto">
          <a:xfrm>
            <a:off x="939593" y="4380766"/>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9" name="Rectangle 4">
            <a:extLst>
              <a:ext uri="{FF2B5EF4-FFF2-40B4-BE49-F238E27FC236}">
                <a16:creationId xmlns:a16="http://schemas.microsoft.com/office/drawing/2014/main" id="{36883A63-2C01-8F14-7447-90B040A37BCD}"/>
              </a:ext>
            </a:extLst>
          </p:cNvPr>
          <p:cNvSpPr>
            <a:spLocks noChangeArrowheads="1"/>
          </p:cNvSpPr>
          <p:nvPr/>
        </p:nvSpPr>
        <p:spPr bwMode="auto">
          <a:xfrm>
            <a:off x="4670714" y="4379349"/>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11" name="AutoShape 5">
            <a:extLst>
              <a:ext uri="{FF2B5EF4-FFF2-40B4-BE49-F238E27FC236}">
                <a16:creationId xmlns:a16="http://schemas.microsoft.com/office/drawing/2014/main" id="{53FA9FD1-0AAB-A1BA-9093-FAABC7BD02DA}"/>
              </a:ext>
            </a:extLst>
          </p:cNvPr>
          <p:cNvCxnSpPr>
            <a:cxnSpLocks noChangeShapeType="1"/>
            <a:endCxn id="3" idx="0"/>
          </p:cNvCxnSpPr>
          <p:nvPr/>
        </p:nvCxnSpPr>
        <p:spPr bwMode="auto">
          <a:xfrm flipH="1">
            <a:off x="1469241" y="3016183"/>
            <a:ext cx="1865560" cy="1364583"/>
          </a:xfrm>
          <a:prstGeom prst="straightConnector1">
            <a:avLst/>
          </a:prstGeom>
          <a:noFill/>
          <a:ln w="76200">
            <a:solidFill>
              <a:schemeClr val="bg2">
                <a:lumMod val="50000"/>
              </a:schemeClr>
            </a:solidFill>
            <a:round/>
            <a:headEnd/>
            <a:tailEnd type="triangle" w="med" len="med"/>
          </a:ln>
        </p:spPr>
      </p:cxnSp>
      <p:cxnSp>
        <p:nvCxnSpPr>
          <p:cNvPr id="13" name="AutoShape 6">
            <a:extLst>
              <a:ext uri="{FF2B5EF4-FFF2-40B4-BE49-F238E27FC236}">
                <a16:creationId xmlns:a16="http://schemas.microsoft.com/office/drawing/2014/main" id="{6164F8A1-7697-3F9C-8FE0-AC03E3CD6454}"/>
              </a:ext>
            </a:extLst>
          </p:cNvPr>
          <p:cNvCxnSpPr>
            <a:cxnSpLocks noChangeShapeType="1"/>
            <a:stCxn id="3" idx="3"/>
            <a:endCxn id="9" idx="1"/>
          </p:cNvCxnSpPr>
          <p:nvPr/>
        </p:nvCxnSpPr>
        <p:spPr bwMode="auto">
          <a:xfrm flipV="1">
            <a:off x="1998888" y="4677030"/>
            <a:ext cx="2671826" cy="709"/>
          </a:xfrm>
          <a:prstGeom prst="straightConnector1">
            <a:avLst/>
          </a:prstGeom>
          <a:noFill/>
          <a:ln w="76200">
            <a:solidFill>
              <a:schemeClr val="tx1"/>
            </a:solidFill>
            <a:round/>
            <a:headEnd/>
            <a:tailEnd type="triangle" w="med" len="med"/>
          </a:ln>
        </p:spPr>
      </p:cxnSp>
      <p:cxnSp>
        <p:nvCxnSpPr>
          <p:cNvPr id="14" name="AutoShape 5">
            <a:extLst>
              <a:ext uri="{FF2B5EF4-FFF2-40B4-BE49-F238E27FC236}">
                <a16:creationId xmlns:a16="http://schemas.microsoft.com/office/drawing/2014/main" id="{F2966A1E-6E08-C425-9085-892E1B22AD28}"/>
              </a:ext>
            </a:extLst>
          </p:cNvPr>
          <p:cNvCxnSpPr>
            <a:cxnSpLocks noChangeShapeType="1"/>
            <a:endCxn id="9" idx="0"/>
          </p:cNvCxnSpPr>
          <p:nvPr/>
        </p:nvCxnSpPr>
        <p:spPr bwMode="auto">
          <a:xfrm>
            <a:off x="3334801" y="3016183"/>
            <a:ext cx="1864840" cy="1363166"/>
          </a:xfrm>
          <a:prstGeom prst="straightConnector1">
            <a:avLst/>
          </a:prstGeom>
          <a:noFill/>
          <a:ln w="76200">
            <a:solidFill>
              <a:schemeClr val="bg2">
                <a:lumMod val="50000"/>
              </a:schemeClr>
            </a:solidFill>
            <a:round/>
            <a:headEnd/>
            <a:tailEnd type="triangle" w="med" len="med"/>
          </a:ln>
        </p:spPr>
      </p:cxnSp>
      <p:sp>
        <p:nvSpPr>
          <p:cNvPr id="15" name="Oval 14">
            <a:extLst>
              <a:ext uri="{FF2B5EF4-FFF2-40B4-BE49-F238E27FC236}">
                <a16:creationId xmlns:a16="http://schemas.microsoft.com/office/drawing/2014/main" id="{567D116E-8A38-90F8-AD14-F30087506199}"/>
              </a:ext>
            </a:extLst>
          </p:cNvPr>
          <p:cNvSpPr/>
          <p:nvPr/>
        </p:nvSpPr>
        <p:spPr>
          <a:xfrm>
            <a:off x="2805875" y="2091955"/>
            <a:ext cx="1078059" cy="922811"/>
          </a:xfrm>
          <a:prstGeom prst="ellipse">
            <a:avLst/>
          </a:prstGeom>
          <a:solidFill>
            <a:schemeClr val="bg1"/>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2">
                    <a:lumMod val="50000"/>
                  </a:schemeClr>
                </a:solidFill>
              </a:rPr>
              <a:t>x</a:t>
            </a:r>
            <a:r>
              <a:rPr lang="en-US" sz="3200" b="1" baseline="-25000" dirty="0">
                <a:solidFill>
                  <a:schemeClr val="bg2">
                    <a:lumMod val="50000"/>
                  </a:schemeClr>
                </a:solidFill>
              </a:rPr>
              <a:t>1</a:t>
            </a:r>
          </a:p>
        </p:txBody>
      </p:sp>
    </p:spTree>
    <p:extLst>
      <p:ext uri="{BB962C8B-B14F-4D97-AF65-F5344CB8AC3E}">
        <p14:creationId xmlns:p14="http://schemas.microsoft.com/office/powerpoint/2010/main" val="3680276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767" y="171030"/>
            <a:ext cx="10515600" cy="1325563"/>
          </a:xfrm>
        </p:spPr>
        <p:txBody>
          <a:bodyPr/>
          <a:lstStyle/>
          <a:p>
            <a:r>
              <a:rPr lang="en-US" dirty="0">
                <a:cs typeface="Calibri Light"/>
              </a:rPr>
              <a:t>Causal Identification</a:t>
            </a:r>
          </a:p>
        </p:txBody>
      </p:sp>
      <p:sp>
        <p:nvSpPr>
          <p:cNvPr id="16" name="Content Placeholder 15"/>
          <p:cNvSpPr>
            <a:spLocks noGrp="1"/>
          </p:cNvSpPr>
          <p:nvPr>
            <p:ph sz="half" idx="2"/>
          </p:nvPr>
        </p:nvSpPr>
        <p:spPr>
          <a:xfrm>
            <a:off x="6226760" y="1421991"/>
            <a:ext cx="5411057" cy="4876800"/>
          </a:xfrm>
        </p:spPr>
        <p:txBody>
          <a:bodyPr>
            <a:normAutofit/>
          </a:bodyPr>
          <a:lstStyle/>
          <a:p>
            <a:pPr marL="0" indent="0">
              <a:buNone/>
            </a:pPr>
            <a:r>
              <a:rPr lang="en-US" sz="3600" dirty="0"/>
              <a:t>Causal identification does not require knowing ULTIMATE cause</a:t>
            </a:r>
          </a:p>
          <a:p>
            <a:pPr marL="0" indent="0">
              <a:buNone/>
            </a:pPr>
            <a:endParaRPr lang="en-US" sz="3600" dirty="0"/>
          </a:p>
          <a:p>
            <a:pPr marL="0" indent="0">
              <a:buNone/>
            </a:pPr>
            <a:r>
              <a:rPr lang="en-US" sz="3600" dirty="0"/>
              <a:t>Nor does it require knowing exact mechanisms within a causal pathway</a:t>
            </a:r>
          </a:p>
        </p:txBody>
      </p:sp>
      <p:sp>
        <p:nvSpPr>
          <p:cNvPr id="3" name="Rectangle 3">
            <a:extLst>
              <a:ext uri="{FF2B5EF4-FFF2-40B4-BE49-F238E27FC236}">
                <a16:creationId xmlns:a16="http://schemas.microsoft.com/office/drawing/2014/main" id="{78E834EF-9B7C-C779-2000-8BED4F88A13F}"/>
              </a:ext>
            </a:extLst>
          </p:cNvPr>
          <p:cNvSpPr>
            <a:spLocks noChangeArrowheads="1"/>
          </p:cNvSpPr>
          <p:nvPr/>
        </p:nvSpPr>
        <p:spPr bwMode="auto">
          <a:xfrm>
            <a:off x="939593" y="4380766"/>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9" name="Rectangle 4">
            <a:extLst>
              <a:ext uri="{FF2B5EF4-FFF2-40B4-BE49-F238E27FC236}">
                <a16:creationId xmlns:a16="http://schemas.microsoft.com/office/drawing/2014/main" id="{EE2FA008-3545-8E2F-734D-EF62BBF71639}"/>
              </a:ext>
            </a:extLst>
          </p:cNvPr>
          <p:cNvSpPr>
            <a:spLocks noChangeArrowheads="1"/>
          </p:cNvSpPr>
          <p:nvPr/>
        </p:nvSpPr>
        <p:spPr bwMode="auto">
          <a:xfrm>
            <a:off x="4670714" y="4379349"/>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11" name="AutoShape 5">
            <a:extLst>
              <a:ext uri="{FF2B5EF4-FFF2-40B4-BE49-F238E27FC236}">
                <a16:creationId xmlns:a16="http://schemas.microsoft.com/office/drawing/2014/main" id="{F7C832C4-E1F2-AB86-2EA5-03C4D2C96103}"/>
              </a:ext>
            </a:extLst>
          </p:cNvPr>
          <p:cNvCxnSpPr>
            <a:cxnSpLocks noChangeShapeType="1"/>
            <a:endCxn id="3" idx="0"/>
          </p:cNvCxnSpPr>
          <p:nvPr/>
        </p:nvCxnSpPr>
        <p:spPr bwMode="auto">
          <a:xfrm flipH="1">
            <a:off x="1469241" y="3016183"/>
            <a:ext cx="1865560" cy="1364583"/>
          </a:xfrm>
          <a:prstGeom prst="straightConnector1">
            <a:avLst/>
          </a:prstGeom>
          <a:noFill/>
          <a:ln w="76200">
            <a:solidFill>
              <a:schemeClr val="bg2">
                <a:lumMod val="50000"/>
              </a:schemeClr>
            </a:solidFill>
            <a:round/>
            <a:headEnd/>
            <a:tailEnd type="triangle" w="med" len="med"/>
          </a:ln>
        </p:spPr>
      </p:cxnSp>
      <p:cxnSp>
        <p:nvCxnSpPr>
          <p:cNvPr id="13" name="AutoShape 6">
            <a:extLst>
              <a:ext uri="{FF2B5EF4-FFF2-40B4-BE49-F238E27FC236}">
                <a16:creationId xmlns:a16="http://schemas.microsoft.com/office/drawing/2014/main" id="{8B8E9B21-8E4B-4C90-C65E-0A11199CBBF5}"/>
              </a:ext>
            </a:extLst>
          </p:cNvPr>
          <p:cNvCxnSpPr>
            <a:cxnSpLocks noChangeShapeType="1"/>
            <a:stCxn id="3" idx="3"/>
            <a:endCxn id="9" idx="1"/>
          </p:cNvCxnSpPr>
          <p:nvPr/>
        </p:nvCxnSpPr>
        <p:spPr bwMode="auto">
          <a:xfrm flipV="1">
            <a:off x="1998888" y="4677030"/>
            <a:ext cx="2671826" cy="709"/>
          </a:xfrm>
          <a:prstGeom prst="straightConnector1">
            <a:avLst/>
          </a:prstGeom>
          <a:noFill/>
          <a:ln w="76200">
            <a:solidFill>
              <a:schemeClr val="tx1"/>
            </a:solidFill>
            <a:round/>
            <a:headEnd/>
            <a:tailEnd type="triangle" w="med" len="med"/>
          </a:ln>
        </p:spPr>
      </p:cxnSp>
      <p:cxnSp>
        <p:nvCxnSpPr>
          <p:cNvPr id="14" name="AutoShape 5">
            <a:extLst>
              <a:ext uri="{FF2B5EF4-FFF2-40B4-BE49-F238E27FC236}">
                <a16:creationId xmlns:a16="http://schemas.microsoft.com/office/drawing/2014/main" id="{E6C95875-3259-0031-3FEB-90B4708C21FA}"/>
              </a:ext>
            </a:extLst>
          </p:cNvPr>
          <p:cNvCxnSpPr>
            <a:cxnSpLocks noChangeShapeType="1"/>
            <a:endCxn id="9" idx="0"/>
          </p:cNvCxnSpPr>
          <p:nvPr/>
        </p:nvCxnSpPr>
        <p:spPr bwMode="auto">
          <a:xfrm>
            <a:off x="3334801" y="3016183"/>
            <a:ext cx="1864840" cy="1363166"/>
          </a:xfrm>
          <a:prstGeom prst="straightConnector1">
            <a:avLst/>
          </a:prstGeom>
          <a:noFill/>
          <a:ln w="76200">
            <a:solidFill>
              <a:schemeClr val="bg2">
                <a:lumMod val="50000"/>
              </a:schemeClr>
            </a:solidFill>
            <a:round/>
            <a:headEnd/>
            <a:tailEnd type="triangle" w="med" len="med"/>
          </a:ln>
        </p:spPr>
      </p:cxnSp>
      <p:sp>
        <p:nvSpPr>
          <p:cNvPr id="15" name="Oval 14">
            <a:extLst>
              <a:ext uri="{FF2B5EF4-FFF2-40B4-BE49-F238E27FC236}">
                <a16:creationId xmlns:a16="http://schemas.microsoft.com/office/drawing/2014/main" id="{DB93EE10-6942-ACAB-7F14-FBF42B2C3907}"/>
              </a:ext>
            </a:extLst>
          </p:cNvPr>
          <p:cNvSpPr/>
          <p:nvPr/>
        </p:nvSpPr>
        <p:spPr>
          <a:xfrm>
            <a:off x="2805875" y="2091955"/>
            <a:ext cx="1078059" cy="922811"/>
          </a:xfrm>
          <a:prstGeom prst="ellipse">
            <a:avLst/>
          </a:prstGeom>
          <a:solidFill>
            <a:schemeClr val="bg1"/>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2">
                    <a:lumMod val="50000"/>
                  </a:schemeClr>
                </a:solidFill>
              </a:rPr>
              <a:t>x</a:t>
            </a:r>
            <a:r>
              <a:rPr lang="en-US" sz="3200" b="1" baseline="-25000" dirty="0">
                <a:solidFill>
                  <a:schemeClr val="bg2">
                    <a:lumMod val="50000"/>
                  </a:schemeClr>
                </a:solidFill>
              </a:rPr>
              <a:t>1</a:t>
            </a:r>
          </a:p>
        </p:txBody>
      </p:sp>
    </p:spTree>
    <p:extLst>
      <p:ext uri="{BB962C8B-B14F-4D97-AF65-F5344CB8AC3E}">
        <p14:creationId xmlns:p14="http://schemas.microsoft.com/office/powerpoint/2010/main" val="22481279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a:rPr>
              <a:t>How do we solve this problem?</a:t>
            </a:r>
          </a:p>
        </p:txBody>
      </p:sp>
      <p:sp>
        <p:nvSpPr>
          <p:cNvPr id="16" name="Content Placeholder 15"/>
          <p:cNvSpPr>
            <a:spLocks noGrp="1"/>
          </p:cNvSpPr>
          <p:nvPr>
            <p:ph sz="half" idx="2"/>
          </p:nvPr>
        </p:nvSpPr>
        <p:spPr>
          <a:xfrm>
            <a:off x="6226761" y="1421991"/>
            <a:ext cx="4235760" cy="4876800"/>
          </a:xfrm>
        </p:spPr>
        <p:txBody>
          <a:bodyPr>
            <a:normAutofit/>
          </a:bodyPr>
          <a:lstStyle/>
          <a:p>
            <a:pPr marL="0" indent="0" algn="ctr">
              <a:buNone/>
            </a:pPr>
            <a:endParaRPr lang="en-US" sz="3600" b="1" i="1" dirty="0"/>
          </a:p>
          <a:p>
            <a:pPr marL="0" indent="0" algn="ctr">
              <a:buNone/>
            </a:pPr>
            <a:r>
              <a:rPr lang="en-US" sz="3600" b="1" i="1" dirty="0"/>
              <a:t>This</a:t>
            </a:r>
          </a:p>
          <a:p>
            <a:pPr marL="0" indent="0" algn="ctr">
              <a:buNone/>
            </a:pPr>
            <a:r>
              <a:rPr lang="en-US" sz="3600" b="1" i="1" dirty="0"/>
              <a:t>relationship</a:t>
            </a:r>
          </a:p>
          <a:p>
            <a:pPr marL="0" indent="0" algn="ctr">
              <a:buNone/>
            </a:pPr>
            <a:r>
              <a:rPr lang="en-US" sz="3600" b="1" i="1" dirty="0"/>
              <a:t>is</a:t>
            </a:r>
          </a:p>
          <a:p>
            <a:pPr marL="0" indent="0" algn="ctr">
              <a:buNone/>
            </a:pPr>
            <a:r>
              <a:rPr lang="en-US" sz="3600" b="1" i="1" dirty="0"/>
              <a:t>not</a:t>
            </a:r>
          </a:p>
          <a:p>
            <a:pPr marL="0" indent="0" algn="ctr">
              <a:buNone/>
            </a:pPr>
            <a:r>
              <a:rPr lang="en-US" sz="3600" b="1" i="1" dirty="0"/>
              <a:t>causally</a:t>
            </a:r>
          </a:p>
          <a:p>
            <a:pPr marL="0" indent="0" algn="ctr">
              <a:buNone/>
            </a:pPr>
            <a:r>
              <a:rPr lang="en-US" sz="3600" b="1" i="1" dirty="0"/>
              <a:t>identified</a:t>
            </a:r>
          </a:p>
        </p:txBody>
      </p:sp>
      <p:sp>
        <p:nvSpPr>
          <p:cNvPr id="3" name="Rectangle 3">
            <a:extLst>
              <a:ext uri="{FF2B5EF4-FFF2-40B4-BE49-F238E27FC236}">
                <a16:creationId xmlns:a16="http://schemas.microsoft.com/office/drawing/2014/main" id="{5239F662-5DB8-7543-56CA-8473874C8E17}"/>
              </a:ext>
            </a:extLst>
          </p:cNvPr>
          <p:cNvSpPr>
            <a:spLocks noChangeArrowheads="1"/>
          </p:cNvSpPr>
          <p:nvPr/>
        </p:nvSpPr>
        <p:spPr bwMode="auto">
          <a:xfrm>
            <a:off x="939593" y="4380766"/>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9" name="Rectangle 4">
            <a:extLst>
              <a:ext uri="{FF2B5EF4-FFF2-40B4-BE49-F238E27FC236}">
                <a16:creationId xmlns:a16="http://schemas.microsoft.com/office/drawing/2014/main" id="{D6F4429B-B72E-41C9-7BAD-A3B133BC7D22}"/>
              </a:ext>
            </a:extLst>
          </p:cNvPr>
          <p:cNvSpPr>
            <a:spLocks noChangeArrowheads="1"/>
          </p:cNvSpPr>
          <p:nvPr/>
        </p:nvSpPr>
        <p:spPr bwMode="auto">
          <a:xfrm>
            <a:off x="4670714" y="4379349"/>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11" name="AutoShape 5">
            <a:extLst>
              <a:ext uri="{FF2B5EF4-FFF2-40B4-BE49-F238E27FC236}">
                <a16:creationId xmlns:a16="http://schemas.microsoft.com/office/drawing/2014/main" id="{5A4DFA7D-7115-0287-F6FE-088082DE9A22}"/>
              </a:ext>
            </a:extLst>
          </p:cNvPr>
          <p:cNvCxnSpPr>
            <a:cxnSpLocks noChangeShapeType="1"/>
            <a:endCxn id="3" idx="0"/>
          </p:cNvCxnSpPr>
          <p:nvPr/>
        </p:nvCxnSpPr>
        <p:spPr bwMode="auto">
          <a:xfrm flipH="1">
            <a:off x="1469241" y="3016183"/>
            <a:ext cx="1865560" cy="1364583"/>
          </a:xfrm>
          <a:prstGeom prst="straightConnector1">
            <a:avLst/>
          </a:prstGeom>
          <a:noFill/>
          <a:ln w="76200">
            <a:solidFill>
              <a:schemeClr val="bg2">
                <a:lumMod val="50000"/>
              </a:schemeClr>
            </a:solidFill>
            <a:round/>
            <a:headEnd/>
            <a:tailEnd type="triangle" w="med" len="med"/>
          </a:ln>
        </p:spPr>
      </p:cxnSp>
      <p:cxnSp>
        <p:nvCxnSpPr>
          <p:cNvPr id="13" name="AutoShape 6">
            <a:extLst>
              <a:ext uri="{FF2B5EF4-FFF2-40B4-BE49-F238E27FC236}">
                <a16:creationId xmlns:a16="http://schemas.microsoft.com/office/drawing/2014/main" id="{1E2073EA-6AD2-400F-05EB-8AC478160B8B}"/>
              </a:ext>
            </a:extLst>
          </p:cNvPr>
          <p:cNvCxnSpPr>
            <a:cxnSpLocks noChangeShapeType="1"/>
            <a:stCxn id="3" idx="3"/>
            <a:endCxn id="9" idx="1"/>
          </p:cNvCxnSpPr>
          <p:nvPr/>
        </p:nvCxnSpPr>
        <p:spPr bwMode="auto">
          <a:xfrm flipV="1">
            <a:off x="1998888" y="4677030"/>
            <a:ext cx="2671826" cy="709"/>
          </a:xfrm>
          <a:prstGeom prst="straightConnector1">
            <a:avLst/>
          </a:prstGeom>
          <a:noFill/>
          <a:ln w="76200">
            <a:solidFill>
              <a:schemeClr val="tx1"/>
            </a:solidFill>
            <a:round/>
            <a:headEnd/>
            <a:tailEnd type="triangle" w="med" len="med"/>
          </a:ln>
        </p:spPr>
      </p:cxnSp>
      <p:cxnSp>
        <p:nvCxnSpPr>
          <p:cNvPr id="14" name="AutoShape 5">
            <a:extLst>
              <a:ext uri="{FF2B5EF4-FFF2-40B4-BE49-F238E27FC236}">
                <a16:creationId xmlns:a16="http://schemas.microsoft.com/office/drawing/2014/main" id="{8D00DB4F-A6DB-79C2-EC48-CD97B4C5918C}"/>
              </a:ext>
            </a:extLst>
          </p:cNvPr>
          <p:cNvCxnSpPr>
            <a:cxnSpLocks noChangeShapeType="1"/>
            <a:endCxn id="9" idx="0"/>
          </p:cNvCxnSpPr>
          <p:nvPr/>
        </p:nvCxnSpPr>
        <p:spPr bwMode="auto">
          <a:xfrm>
            <a:off x="3334801" y="3016183"/>
            <a:ext cx="1864840" cy="1363166"/>
          </a:xfrm>
          <a:prstGeom prst="straightConnector1">
            <a:avLst/>
          </a:prstGeom>
          <a:noFill/>
          <a:ln w="76200">
            <a:solidFill>
              <a:schemeClr val="bg2">
                <a:lumMod val="50000"/>
              </a:schemeClr>
            </a:solidFill>
            <a:round/>
            <a:headEnd/>
            <a:tailEnd type="triangle" w="med" len="med"/>
          </a:ln>
        </p:spPr>
      </p:cxnSp>
      <p:sp>
        <p:nvSpPr>
          <p:cNvPr id="15" name="Oval 14">
            <a:extLst>
              <a:ext uri="{FF2B5EF4-FFF2-40B4-BE49-F238E27FC236}">
                <a16:creationId xmlns:a16="http://schemas.microsoft.com/office/drawing/2014/main" id="{5D95601C-D6B7-B0C0-E339-9165D7CA5CCF}"/>
              </a:ext>
            </a:extLst>
          </p:cNvPr>
          <p:cNvSpPr/>
          <p:nvPr/>
        </p:nvSpPr>
        <p:spPr>
          <a:xfrm>
            <a:off x="2805875" y="2091955"/>
            <a:ext cx="1078059" cy="922811"/>
          </a:xfrm>
          <a:prstGeom prst="ellipse">
            <a:avLst/>
          </a:prstGeom>
          <a:solidFill>
            <a:schemeClr val="bg1"/>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2">
                    <a:lumMod val="50000"/>
                  </a:schemeClr>
                </a:solidFill>
              </a:rPr>
              <a:t>x</a:t>
            </a:r>
            <a:r>
              <a:rPr lang="en-US" sz="3200" b="1" baseline="-25000" dirty="0">
                <a:solidFill>
                  <a:schemeClr val="bg2">
                    <a:lumMod val="50000"/>
                  </a:schemeClr>
                </a:solidFill>
              </a:rPr>
              <a:t>1</a:t>
            </a:r>
          </a:p>
        </p:txBody>
      </p:sp>
    </p:spTree>
    <p:extLst>
      <p:ext uri="{BB962C8B-B14F-4D97-AF65-F5344CB8AC3E}">
        <p14:creationId xmlns:p14="http://schemas.microsoft.com/office/powerpoint/2010/main" val="29689002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a:rPr>
              <a:t>Solution 1: Fulfill the Backdoor Criteria</a:t>
            </a:r>
          </a:p>
        </p:txBody>
      </p:sp>
      <p:sp>
        <p:nvSpPr>
          <p:cNvPr id="16" name="Content Placeholder 15"/>
          <p:cNvSpPr>
            <a:spLocks noGrp="1"/>
          </p:cNvSpPr>
          <p:nvPr>
            <p:ph sz="half" idx="2"/>
          </p:nvPr>
        </p:nvSpPr>
        <p:spPr>
          <a:xfrm>
            <a:off x="6432240" y="1652824"/>
            <a:ext cx="4235760" cy="4876800"/>
          </a:xfrm>
        </p:spPr>
        <p:txBody>
          <a:bodyPr>
            <a:normAutofit/>
          </a:bodyPr>
          <a:lstStyle/>
          <a:p>
            <a:r>
              <a:rPr lang="en-US" dirty="0"/>
              <a:t>Include variables that block the pathway from cause to effect</a:t>
            </a:r>
          </a:p>
          <a:p>
            <a:endParaRPr lang="en-US" dirty="0"/>
          </a:p>
          <a:p>
            <a:r>
              <a:rPr lang="en-US" dirty="0"/>
              <a:t>Variables must block all backdoor paths from cause to effect</a:t>
            </a:r>
          </a:p>
          <a:p>
            <a:endParaRPr lang="en-US" dirty="0"/>
          </a:p>
          <a:p>
            <a:r>
              <a:rPr lang="en-US" dirty="0"/>
              <a:t>AND variables must not be descendants of the cause</a:t>
            </a:r>
          </a:p>
        </p:txBody>
      </p:sp>
      <p:grpSp>
        <p:nvGrpSpPr>
          <p:cNvPr id="13" name="Group 12">
            <a:extLst>
              <a:ext uri="{FF2B5EF4-FFF2-40B4-BE49-F238E27FC236}">
                <a16:creationId xmlns:a16="http://schemas.microsoft.com/office/drawing/2014/main" id="{6CE56837-4F7B-8546-AD56-0BB34D965AC3}"/>
              </a:ext>
            </a:extLst>
          </p:cNvPr>
          <p:cNvGrpSpPr/>
          <p:nvPr/>
        </p:nvGrpSpPr>
        <p:grpSpPr>
          <a:xfrm>
            <a:off x="1736456" y="2078278"/>
            <a:ext cx="4336098" cy="2012947"/>
            <a:chOff x="1107183" y="1379777"/>
            <a:chExt cx="7036660" cy="2302741"/>
          </a:xfrm>
        </p:grpSpPr>
        <p:sp>
          <p:nvSpPr>
            <p:cNvPr id="14" name="TextBox 13">
              <a:extLst>
                <a:ext uri="{FF2B5EF4-FFF2-40B4-BE49-F238E27FC236}">
                  <a16:creationId xmlns:a16="http://schemas.microsoft.com/office/drawing/2014/main" id="{929E4E2E-0CA5-0445-9E1A-FDB3F291E1C7}"/>
                </a:ext>
              </a:extLst>
            </p:cNvPr>
            <p:cNvSpPr txBox="1"/>
            <p:nvPr/>
          </p:nvSpPr>
          <p:spPr>
            <a:xfrm>
              <a:off x="1107183" y="3154389"/>
              <a:ext cx="1613369" cy="528129"/>
            </a:xfrm>
            <a:prstGeom prst="rect">
              <a:avLst/>
            </a:prstGeom>
            <a:noFill/>
            <a:ln>
              <a:solidFill>
                <a:schemeClr val="tx1"/>
              </a:solidFill>
            </a:ln>
          </p:spPr>
          <p:txBody>
            <a:bodyPr wrap="none" rtlCol="0">
              <a:spAutoFit/>
            </a:bodyPr>
            <a:lstStyle/>
            <a:p>
              <a:pPr algn="ctr"/>
              <a:r>
                <a:rPr lang="en-US" sz="2400" dirty="0">
                  <a:latin typeface="Calibri Light"/>
                  <a:cs typeface="Calibri Light"/>
                </a:rPr>
                <a:t>Cause </a:t>
              </a:r>
            </a:p>
          </p:txBody>
        </p:sp>
        <p:sp>
          <p:nvSpPr>
            <p:cNvPr id="15" name="TextBox 14">
              <a:extLst>
                <a:ext uri="{FF2B5EF4-FFF2-40B4-BE49-F238E27FC236}">
                  <a16:creationId xmlns:a16="http://schemas.microsoft.com/office/drawing/2014/main" id="{7B6CB9A8-E120-C54C-A11C-96ACBFFAAE65}"/>
                </a:ext>
              </a:extLst>
            </p:cNvPr>
            <p:cNvSpPr txBox="1"/>
            <p:nvPr/>
          </p:nvSpPr>
          <p:spPr>
            <a:xfrm>
              <a:off x="6717772" y="3154389"/>
              <a:ext cx="1426071" cy="528129"/>
            </a:xfrm>
            <a:prstGeom prst="rect">
              <a:avLst/>
            </a:prstGeom>
            <a:noFill/>
            <a:ln>
              <a:solidFill>
                <a:schemeClr val="tx1"/>
              </a:solidFill>
            </a:ln>
          </p:spPr>
          <p:txBody>
            <a:bodyPr wrap="none" rtlCol="0">
              <a:spAutoFit/>
            </a:bodyPr>
            <a:lstStyle/>
            <a:p>
              <a:pPr algn="ctr"/>
              <a:r>
                <a:rPr lang="en-US" sz="2400" dirty="0">
                  <a:latin typeface="Calibri Light"/>
                  <a:cs typeface="Calibri Light"/>
                </a:rPr>
                <a:t>Effect</a:t>
              </a:r>
            </a:p>
          </p:txBody>
        </p:sp>
        <p:cxnSp>
          <p:nvCxnSpPr>
            <p:cNvPr id="17" name="Straight Arrow Connector 16">
              <a:extLst>
                <a:ext uri="{FF2B5EF4-FFF2-40B4-BE49-F238E27FC236}">
                  <a16:creationId xmlns:a16="http://schemas.microsoft.com/office/drawing/2014/main" id="{A2C10573-2D88-F545-8088-18A2D5029521}"/>
                </a:ext>
              </a:extLst>
            </p:cNvPr>
            <p:cNvCxnSpPr>
              <a:stCxn id="14" idx="3"/>
              <a:endCxn id="15" idx="1"/>
            </p:cNvCxnSpPr>
            <p:nvPr/>
          </p:nvCxnSpPr>
          <p:spPr>
            <a:xfrm>
              <a:off x="2720552" y="3418454"/>
              <a:ext cx="3997219"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D8FCFCE2-1406-3E40-B12A-0C8A7EF37A50}"/>
                </a:ext>
              </a:extLst>
            </p:cNvPr>
            <p:cNvSpPr txBox="1"/>
            <p:nvPr/>
          </p:nvSpPr>
          <p:spPr>
            <a:xfrm>
              <a:off x="3233858" y="1379777"/>
              <a:ext cx="2560162" cy="950632"/>
            </a:xfrm>
            <a:prstGeom prst="rect">
              <a:avLst/>
            </a:prstGeom>
            <a:noFill/>
            <a:ln>
              <a:solidFill>
                <a:schemeClr val="tx1"/>
              </a:solidFill>
            </a:ln>
          </p:spPr>
          <p:txBody>
            <a:bodyPr wrap="none" rtlCol="0">
              <a:spAutoFit/>
            </a:bodyPr>
            <a:lstStyle/>
            <a:p>
              <a:pPr algn="ctr"/>
              <a:r>
                <a:rPr lang="en-US" sz="2400" dirty="0">
                  <a:latin typeface="Calibri Light"/>
                  <a:cs typeface="Calibri Light"/>
                </a:rPr>
                <a:t>Exogenous </a:t>
              </a:r>
            </a:p>
            <a:p>
              <a:pPr algn="ctr"/>
              <a:r>
                <a:rPr lang="en-US" sz="2400" dirty="0">
                  <a:latin typeface="Calibri Light"/>
                  <a:cs typeface="Calibri Light"/>
                </a:rPr>
                <a:t>Cause</a:t>
              </a:r>
            </a:p>
          </p:txBody>
        </p:sp>
        <p:cxnSp>
          <p:nvCxnSpPr>
            <p:cNvPr id="19" name="Straight Arrow Connector 18">
              <a:extLst>
                <a:ext uri="{FF2B5EF4-FFF2-40B4-BE49-F238E27FC236}">
                  <a16:creationId xmlns:a16="http://schemas.microsoft.com/office/drawing/2014/main" id="{B201CE31-E2AB-C149-9E6E-360BA974761C}"/>
                </a:ext>
              </a:extLst>
            </p:cNvPr>
            <p:cNvCxnSpPr>
              <a:stCxn id="18" idx="2"/>
              <a:endCxn id="14" idx="0"/>
            </p:cNvCxnSpPr>
            <p:nvPr/>
          </p:nvCxnSpPr>
          <p:spPr>
            <a:xfrm flipH="1">
              <a:off x="1913869" y="2330409"/>
              <a:ext cx="2600071" cy="82398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4E70E0EC-E46C-5A41-97C7-FA3545F67738}"/>
                </a:ext>
              </a:extLst>
            </p:cNvPr>
            <p:cNvCxnSpPr>
              <a:stCxn id="18" idx="2"/>
              <a:endCxn id="15" idx="0"/>
            </p:cNvCxnSpPr>
            <p:nvPr/>
          </p:nvCxnSpPr>
          <p:spPr>
            <a:xfrm>
              <a:off x="4513940" y="2330409"/>
              <a:ext cx="2916868" cy="82398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grpSp>
      <p:grpSp>
        <p:nvGrpSpPr>
          <p:cNvPr id="29" name="Group 28">
            <a:extLst>
              <a:ext uri="{FF2B5EF4-FFF2-40B4-BE49-F238E27FC236}">
                <a16:creationId xmlns:a16="http://schemas.microsoft.com/office/drawing/2014/main" id="{9A8161C5-3CB6-AD48-8B93-6EC2050D6386}"/>
              </a:ext>
            </a:extLst>
          </p:cNvPr>
          <p:cNvGrpSpPr/>
          <p:nvPr/>
        </p:nvGrpSpPr>
        <p:grpSpPr>
          <a:xfrm>
            <a:off x="2565991" y="4797597"/>
            <a:ext cx="2951656" cy="1714460"/>
            <a:chOff x="106337" y="4252215"/>
            <a:chExt cx="3883913" cy="2255959"/>
          </a:xfrm>
        </p:grpSpPr>
        <p:sp>
          <p:nvSpPr>
            <p:cNvPr id="11" name="TextBox 10">
              <a:extLst>
                <a:ext uri="{FF2B5EF4-FFF2-40B4-BE49-F238E27FC236}">
                  <a16:creationId xmlns:a16="http://schemas.microsoft.com/office/drawing/2014/main" id="{AC57179A-538E-1643-816D-7506AABCCBA1}"/>
                </a:ext>
              </a:extLst>
            </p:cNvPr>
            <p:cNvSpPr txBox="1"/>
            <p:nvPr/>
          </p:nvSpPr>
          <p:spPr>
            <a:xfrm>
              <a:off x="439211" y="6062690"/>
              <a:ext cx="955934" cy="445484"/>
            </a:xfrm>
            <a:prstGeom prst="rect">
              <a:avLst/>
            </a:prstGeom>
            <a:noFill/>
            <a:ln>
              <a:solidFill>
                <a:schemeClr val="tx1"/>
              </a:solidFill>
            </a:ln>
          </p:spPr>
          <p:txBody>
            <a:bodyPr wrap="none" rtlCol="0">
              <a:spAutoFit/>
            </a:bodyPr>
            <a:lstStyle/>
            <a:p>
              <a:pPr algn="ctr"/>
              <a:r>
                <a:rPr lang="en-US" sz="1600" dirty="0">
                  <a:latin typeface="Calibri Light"/>
                  <a:cs typeface="Calibri Light"/>
                </a:rPr>
                <a:t>Cause </a:t>
              </a:r>
            </a:p>
          </p:txBody>
        </p:sp>
        <p:cxnSp>
          <p:nvCxnSpPr>
            <p:cNvPr id="12" name="Straight Arrow Connector 11">
              <a:extLst>
                <a:ext uri="{FF2B5EF4-FFF2-40B4-BE49-F238E27FC236}">
                  <a16:creationId xmlns:a16="http://schemas.microsoft.com/office/drawing/2014/main" id="{52B8AE83-3AB1-DE4B-AF65-1252CEB645B3}"/>
                </a:ext>
              </a:extLst>
            </p:cNvPr>
            <p:cNvCxnSpPr>
              <a:cxnSpLocks/>
              <a:stCxn id="11" idx="3"/>
              <a:endCxn id="24" idx="1"/>
            </p:cNvCxnSpPr>
            <p:nvPr/>
          </p:nvCxnSpPr>
          <p:spPr>
            <a:xfrm flipV="1">
              <a:off x="1395145" y="5659595"/>
              <a:ext cx="1744635" cy="62583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0" name="TextBox 19">
              <a:extLst>
                <a:ext uri="{FF2B5EF4-FFF2-40B4-BE49-F238E27FC236}">
                  <a16:creationId xmlns:a16="http://schemas.microsoft.com/office/drawing/2014/main" id="{7AEAA634-A3F7-2247-9E70-368DC1C3D1A3}"/>
                </a:ext>
              </a:extLst>
            </p:cNvPr>
            <p:cNvSpPr txBox="1"/>
            <p:nvPr/>
          </p:nvSpPr>
          <p:spPr>
            <a:xfrm>
              <a:off x="470998" y="4626350"/>
              <a:ext cx="1471279" cy="769472"/>
            </a:xfrm>
            <a:prstGeom prst="rect">
              <a:avLst/>
            </a:prstGeom>
            <a:noFill/>
            <a:ln>
              <a:solidFill>
                <a:schemeClr val="tx1"/>
              </a:solidFill>
            </a:ln>
          </p:spPr>
          <p:txBody>
            <a:bodyPr wrap="none" rtlCol="0">
              <a:spAutoFit/>
            </a:bodyPr>
            <a:lstStyle/>
            <a:p>
              <a:pPr algn="ctr"/>
              <a:r>
                <a:rPr lang="en-US" sz="1600" dirty="0">
                  <a:latin typeface="Calibri Light"/>
                  <a:cs typeface="Calibri Light"/>
                </a:rPr>
                <a:t>Exogenous </a:t>
              </a:r>
            </a:p>
            <a:p>
              <a:pPr algn="ctr"/>
              <a:r>
                <a:rPr lang="en-US" sz="1600" dirty="0">
                  <a:latin typeface="Calibri Light"/>
                  <a:cs typeface="Calibri Light"/>
                </a:rPr>
                <a:t>Cause</a:t>
              </a:r>
            </a:p>
          </p:txBody>
        </p:sp>
        <p:cxnSp>
          <p:nvCxnSpPr>
            <p:cNvPr id="22" name="Straight Arrow Connector 21">
              <a:extLst>
                <a:ext uri="{FF2B5EF4-FFF2-40B4-BE49-F238E27FC236}">
                  <a16:creationId xmlns:a16="http://schemas.microsoft.com/office/drawing/2014/main" id="{85D824A3-9AE7-5244-A95A-8EDE8AAA1688}"/>
                </a:ext>
              </a:extLst>
            </p:cNvPr>
            <p:cNvCxnSpPr>
              <a:cxnSpLocks/>
              <a:stCxn id="20" idx="1"/>
              <a:endCxn id="11" idx="1"/>
            </p:cNvCxnSpPr>
            <p:nvPr/>
          </p:nvCxnSpPr>
          <p:spPr>
            <a:xfrm rot="10800000" flipV="1">
              <a:off x="439212" y="5011086"/>
              <a:ext cx="31787" cy="1274346"/>
            </a:xfrm>
            <a:prstGeom prst="curvedConnector3">
              <a:avLst>
                <a:gd name="adj1" fmla="val 1046310"/>
              </a:avLst>
            </a:prstGeom>
            <a:ln w="57150" cmpd="sng">
              <a:solidFill>
                <a:schemeClr val="tx1"/>
              </a:solidFill>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612A83FB-7823-8F4B-AD0D-22E1B7A83FF0}"/>
                </a:ext>
              </a:extLst>
            </p:cNvPr>
            <p:cNvCxnSpPr>
              <a:cxnSpLocks/>
              <a:stCxn id="20" idx="3"/>
              <a:endCxn id="24" idx="1"/>
            </p:cNvCxnSpPr>
            <p:nvPr/>
          </p:nvCxnSpPr>
          <p:spPr>
            <a:xfrm>
              <a:off x="1942276" y="5011086"/>
              <a:ext cx="1197504" cy="648509"/>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4" name="TextBox 23">
              <a:extLst>
                <a:ext uri="{FF2B5EF4-FFF2-40B4-BE49-F238E27FC236}">
                  <a16:creationId xmlns:a16="http://schemas.microsoft.com/office/drawing/2014/main" id="{421AC015-E3FA-E448-BFEC-C43DC6BFC9AD}"/>
                </a:ext>
              </a:extLst>
            </p:cNvPr>
            <p:cNvSpPr txBox="1"/>
            <p:nvPr/>
          </p:nvSpPr>
          <p:spPr>
            <a:xfrm>
              <a:off x="3139780" y="5436853"/>
              <a:ext cx="850470" cy="445484"/>
            </a:xfrm>
            <a:prstGeom prst="rect">
              <a:avLst/>
            </a:prstGeom>
            <a:noFill/>
            <a:ln>
              <a:solidFill>
                <a:schemeClr val="tx1"/>
              </a:solidFill>
            </a:ln>
          </p:spPr>
          <p:txBody>
            <a:bodyPr wrap="none" rtlCol="0">
              <a:spAutoFit/>
            </a:bodyPr>
            <a:lstStyle/>
            <a:p>
              <a:pPr algn="ctr"/>
              <a:r>
                <a:rPr lang="en-US" sz="1600" dirty="0">
                  <a:latin typeface="Calibri Light"/>
                  <a:cs typeface="Calibri Light"/>
                </a:rPr>
                <a:t>Effect</a:t>
              </a:r>
            </a:p>
          </p:txBody>
        </p:sp>
        <p:sp>
          <p:nvSpPr>
            <p:cNvPr id="28" name="TextBox 27">
              <a:extLst>
                <a:ext uri="{FF2B5EF4-FFF2-40B4-BE49-F238E27FC236}">
                  <a16:creationId xmlns:a16="http://schemas.microsoft.com/office/drawing/2014/main" id="{4D8412C0-1F55-704F-A842-844FF4769A9F}"/>
                </a:ext>
              </a:extLst>
            </p:cNvPr>
            <p:cNvSpPr txBox="1"/>
            <p:nvPr/>
          </p:nvSpPr>
          <p:spPr>
            <a:xfrm>
              <a:off x="106337" y="4252215"/>
              <a:ext cx="1746078" cy="364487"/>
            </a:xfrm>
            <a:prstGeom prst="rect">
              <a:avLst/>
            </a:prstGeom>
            <a:noFill/>
          </p:spPr>
          <p:txBody>
            <a:bodyPr wrap="none" rtlCol="0">
              <a:spAutoFit/>
            </a:bodyPr>
            <a:lstStyle/>
            <a:p>
              <a:r>
                <a:rPr lang="en-US" sz="1200" b="1" i="1" dirty="0"/>
                <a:t>Regression Model</a:t>
              </a:r>
            </a:p>
          </p:txBody>
        </p:sp>
      </p:grpSp>
    </p:spTree>
    <p:extLst>
      <p:ext uri="{BB962C8B-B14F-4D97-AF65-F5344CB8AC3E}">
        <p14:creationId xmlns:p14="http://schemas.microsoft.com/office/powerpoint/2010/main" val="327668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38BCB0-48A1-C24B-8E41-02E5E6796B45}"/>
              </a:ext>
            </a:extLst>
          </p:cNvPr>
          <p:cNvPicPr>
            <a:picLocks noChangeAspect="1"/>
          </p:cNvPicPr>
          <p:nvPr/>
        </p:nvPicPr>
        <p:blipFill>
          <a:blip r:embed="rId2"/>
          <a:stretch>
            <a:fillRect/>
          </a:stretch>
        </p:blipFill>
        <p:spPr>
          <a:xfrm>
            <a:off x="3050381" y="2233010"/>
            <a:ext cx="6156900" cy="2474686"/>
          </a:xfrm>
          <a:prstGeom prst="rect">
            <a:avLst/>
          </a:prstGeom>
        </p:spPr>
      </p:pic>
      <p:sp>
        <p:nvSpPr>
          <p:cNvPr id="6" name="TextBox 5">
            <a:extLst>
              <a:ext uri="{FF2B5EF4-FFF2-40B4-BE49-F238E27FC236}">
                <a16:creationId xmlns:a16="http://schemas.microsoft.com/office/drawing/2014/main" id="{D565D4A4-EEDF-C84A-86AB-472E9B935D85}"/>
              </a:ext>
            </a:extLst>
          </p:cNvPr>
          <p:cNvSpPr txBox="1"/>
          <p:nvPr/>
        </p:nvSpPr>
        <p:spPr>
          <a:xfrm>
            <a:off x="2870978" y="4849586"/>
            <a:ext cx="602473" cy="369332"/>
          </a:xfrm>
          <a:prstGeom prst="rect">
            <a:avLst/>
          </a:prstGeom>
          <a:noFill/>
        </p:spPr>
        <p:txBody>
          <a:bodyPr wrap="none" rtlCol="0">
            <a:spAutoFit/>
          </a:bodyPr>
          <a:lstStyle/>
          <a:p>
            <a:r>
              <a:rPr lang="en-US" dirty="0" err="1">
                <a:solidFill>
                  <a:schemeClr val="bg1"/>
                </a:solidFill>
              </a:rPr>
              <a:t>xkcd</a:t>
            </a:r>
            <a:endParaRPr lang="en-US" dirty="0">
              <a:solidFill>
                <a:schemeClr val="bg1"/>
              </a:solidFill>
            </a:endParaRPr>
          </a:p>
        </p:txBody>
      </p:sp>
    </p:spTree>
    <p:extLst>
      <p:ext uri="{BB962C8B-B14F-4D97-AF65-F5344CB8AC3E}">
        <p14:creationId xmlns:p14="http://schemas.microsoft.com/office/powerpoint/2010/main" val="37230643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143000"/>
          </a:xfrm>
        </p:spPr>
        <p:txBody>
          <a:bodyPr/>
          <a:lstStyle/>
          <a:p>
            <a:r>
              <a:rPr lang="en-US" dirty="0">
                <a:cs typeface="Calibri Light"/>
              </a:rPr>
              <a:t>Proximate Backdoors</a:t>
            </a:r>
          </a:p>
        </p:txBody>
      </p:sp>
      <p:sp>
        <p:nvSpPr>
          <p:cNvPr id="14" name="TextBox 13"/>
          <p:cNvSpPr txBox="1"/>
          <p:nvPr/>
        </p:nvSpPr>
        <p:spPr>
          <a:xfrm>
            <a:off x="2663411" y="4779989"/>
            <a:ext cx="1534394"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Cause </a:t>
            </a:r>
          </a:p>
        </p:txBody>
      </p:sp>
      <p:sp>
        <p:nvSpPr>
          <p:cNvPr id="15" name="TextBox 14"/>
          <p:cNvSpPr txBox="1"/>
          <p:nvPr/>
        </p:nvSpPr>
        <p:spPr>
          <a:xfrm>
            <a:off x="8262601" y="4779989"/>
            <a:ext cx="1369886"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Effect</a:t>
            </a:r>
          </a:p>
        </p:txBody>
      </p:sp>
      <p:cxnSp>
        <p:nvCxnSpPr>
          <p:cNvPr id="17" name="Straight Arrow Connector 16"/>
          <p:cNvCxnSpPr>
            <a:stCxn id="14" idx="3"/>
            <a:endCxn id="15" idx="1"/>
          </p:cNvCxnSpPr>
          <p:nvPr/>
        </p:nvCxnSpPr>
        <p:spPr>
          <a:xfrm>
            <a:off x="4197805" y="5133932"/>
            <a:ext cx="4064796"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4140098" y="1438515"/>
            <a:ext cx="3742331"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Exogenous Cause</a:t>
            </a:r>
          </a:p>
        </p:txBody>
      </p:sp>
      <p:cxnSp>
        <p:nvCxnSpPr>
          <p:cNvPr id="19" name="Straight Arrow Connector 18"/>
          <p:cNvCxnSpPr>
            <a:stCxn id="18" idx="2"/>
            <a:endCxn id="14" idx="0"/>
          </p:cNvCxnSpPr>
          <p:nvPr/>
        </p:nvCxnSpPr>
        <p:spPr>
          <a:xfrm flipH="1">
            <a:off x="3430609" y="2146401"/>
            <a:ext cx="2580655" cy="2633588"/>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1" name="Straight Arrow Connector 20"/>
          <p:cNvCxnSpPr>
            <a:stCxn id="18" idx="2"/>
            <a:endCxn id="23" idx="0"/>
          </p:cNvCxnSpPr>
          <p:nvPr/>
        </p:nvCxnSpPr>
        <p:spPr>
          <a:xfrm>
            <a:off x="6011264" y="2146402"/>
            <a:ext cx="1750943" cy="115247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6300809" y="3298878"/>
            <a:ext cx="2922795" cy="584776"/>
          </a:xfrm>
          <a:prstGeom prst="rect">
            <a:avLst/>
          </a:prstGeom>
          <a:noFill/>
          <a:ln>
            <a:solidFill>
              <a:schemeClr val="tx1"/>
            </a:solidFill>
          </a:ln>
        </p:spPr>
        <p:txBody>
          <a:bodyPr wrap="none" rtlCol="0">
            <a:spAutoFit/>
          </a:bodyPr>
          <a:lstStyle/>
          <a:p>
            <a:pPr algn="ctr"/>
            <a:r>
              <a:rPr lang="en-US" sz="3200" dirty="0">
                <a:latin typeface="Calibri Light"/>
                <a:cs typeface="Calibri Light"/>
              </a:rPr>
              <a:t>Proximate Cause</a:t>
            </a:r>
          </a:p>
        </p:txBody>
      </p:sp>
      <p:cxnSp>
        <p:nvCxnSpPr>
          <p:cNvPr id="24" name="Straight Arrow Connector 23"/>
          <p:cNvCxnSpPr>
            <a:stCxn id="23" idx="2"/>
            <a:endCxn id="15" idx="0"/>
          </p:cNvCxnSpPr>
          <p:nvPr/>
        </p:nvCxnSpPr>
        <p:spPr>
          <a:xfrm>
            <a:off x="7762206" y="3883655"/>
            <a:ext cx="1185338" cy="89633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1524000" y="5962135"/>
            <a:ext cx="9144000" cy="830997"/>
          </a:xfrm>
          <a:prstGeom prst="rect">
            <a:avLst/>
          </a:prstGeom>
          <a:noFill/>
        </p:spPr>
        <p:txBody>
          <a:bodyPr wrap="square" rtlCol="0">
            <a:spAutoFit/>
          </a:bodyPr>
          <a:lstStyle/>
          <a:p>
            <a:r>
              <a:rPr lang="en-US" sz="2400" dirty="0"/>
              <a:t>Often we only have proximate variables in a backdoor path. Controlling for just them is sufficient.</a:t>
            </a:r>
          </a:p>
        </p:txBody>
      </p:sp>
    </p:spTree>
    <p:extLst>
      <p:ext uri="{BB962C8B-B14F-4D97-AF65-F5344CB8AC3E}">
        <p14:creationId xmlns:p14="http://schemas.microsoft.com/office/powerpoint/2010/main" val="2959799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19"/>
                                        </p:tgtEl>
                                        <p:attrNameLst>
                                          <p:attrName>style.opacity</p:attrName>
                                        </p:attrNameLst>
                                      </p:cBhvr>
                                      <p:to>
                                        <p:strVal val="0.5"/>
                                      </p:to>
                                    </p:set>
                                    <p:animEffect filter="image" prLst="opacity: 0.5">
                                      <p:cBhvr rctx="IE">
                                        <p:cTn id="7" dur="indefinite"/>
                                        <p:tgtEl>
                                          <p:spTgt spid="19"/>
                                        </p:tgtEl>
                                      </p:cBhvr>
                                    </p:animEffect>
                                  </p:childTnLst>
                                </p:cTn>
                              </p:par>
                              <p:par>
                                <p:cTn id="8" presetID="9" presetClass="emph" presetSubtype="0" grpId="0" nodeType="withEffect">
                                  <p:stCondLst>
                                    <p:cond delay="0"/>
                                  </p:stCondLst>
                                  <p:childTnLst>
                                    <p:set>
                                      <p:cBhvr rctx="PPT">
                                        <p:cTn id="9" dur="indefinite"/>
                                        <p:tgtEl>
                                          <p:spTgt spid="18"/>
                                        </p:tgtEl>
                                        <p:attrNameLst>
                                          <p:attrName>style.opacity</p:attrName>
                                        </p:attrNameLst>
                                      </p:cBhvr>
                                      <p:to>
                                        <p:strVal val="0.5"/>
                                      </p:to>
                                    </p:set>
                                    <p:animEffect filter="image" prLst="opacity: 0.5">
                                      <p:cBhvr rctx="IE">
                                        <p:cTn id="10" dur="indefinite"/>
                                        <p:tgtEl>
                                          <p:spTgt spid="18"/>
                                        </p:tgtEl>
                                      </p:cBhvr>
                                    </p:animEffect>
                                  </p:childTnLst>
                                </p:cTn>
                              </p:par>
                              <p:par>
                                <p:cTn id="11" presetID="9" presetClass="emph" presetSubtype="0" nodeType="withEffect">
                                  <p:stCondLst>
                                    <p:cond delay="0"/>
                                  </p:stCondLst>
                                  <p:childTnLst>
                                    <p:set>
                                      <p:cBhvr rctx="PPT">
                                        <p:cTn id="12" dur="indefinite"/>
                                        <p:tgtEl>
                                          <p:spTgt spid="21"/>
                                        </p:tgtEl>
                                        <p:attrNameLst>
                                          <p:attrName>style.opacity</p:attrName>
                                        </p:attrNameLst>
                                      </p:cBhvr>
                                      <p:to>
                                        <p:strVal val="0.5"/>
                                      </p:to>
                                    </p:set>
                                    <p:animEffect filter="image" prLst="opacity: 0.5">
                                      <p:cBhvr rctx="IE">
                                        <p:cTn id="13" dur="indefinite"/>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143000"/>
          </a:xfrm>
        </p:spPr>
        <p:txBody>
          <a:bodyPr>
            <a:normAutofit fontScale="90000"/>
          </a:bodyPr>
          <a:lstStyle/>
          <a:p>
            <a:r>
              <a:rPr lang="en-US" dirty="0">
                <a:cs typeface="Calibri Light"/>
              </a:rPr>
              <a:t>Proximate Backdoors and Regression</a:t>
            </a:r>
          </a:p>
        </p:txBody>
      </p:sp>
      <p:sp>
        <p:nvSpPr>
          <p:cNvPr id="16" name="TextBox 15">
            <a:extLst>
              <a:ext uri="{FF2B5EF4-FFF2-40B4-BE49-F238E27FC236}">
                <a16:creationId xmlns:a16="http://schemas.microsoft.com/office/drawing/2014/main" id="{7874A054-AD5C-4D4C-9961-0EFD8E66E9E0}"/>
              </a:ext>
            </a:extLst>
          </p:cNvPr>
          <p:cNvSpPr txBox="1"/>
          <p:nvPr/>
        </p:nvSpPr>
        <p:spPr>
          <a:xfrm>
            <a:off x="5272306" y="4633382"/>
            <a:ext cx="1399742" cy="646332"/>
          </a:xfrm>
          <a:prstGeom prst="rect">
            <a:avLst/>
          </a:prstGeom>
          <a:noFill/>
          <a:ln>
            <a:solidFill>
              <a:schemeClr val="tx1"/>
            </a:solidFill>
          </a:ln>
        </p:spPr>
        <p:txBody>
          <a:bodyPr wrap="none" rtlCol="0">
            <a:spAutoFit/>
          </a:bodyPr>
          <a:lstStyle/>
          <a:p>
            <a:pPr algn="ctr"/>
            <a:r>
              <a:rPr lang="en-US" sz="3600" dirty="0">
                <a:latin typeface="Calibri Light"/>
                <a:cs typeface="Calibri Light"/>
              </a:rPr>
              <a:t>Cause </a:t>
            </a:r>
          </a:p>
        </p:txBody>
      </p:sp>
      <p:cxnSp>
        <p:nvCxnSpPr>
          <p:cNvPr id="20" name="Straight Arrow Connector 19">
            <a:extLst>
              <a:ext uri="{FF2B5EF4-FFF2-40B4-BE49-F238E27FC236}">
                <a16:creationId xmlns:a16="http://schemas.microsoft.com/office/drawing/2014/main" id="{4893F2F8-B69A-A747-92C2-7E23EAE1A869}"/>
              </a:ext>
            </a:extLst>
          </p:cNvPr>
          <p:cNvCxnSpPr>
            <a:cxnSpLocks/>
            <a:stCxn id="16" idx="3"/>
            <a:endCxn id="27" idx="1"/>
          </p:cNvCxnSpPr>
          <p:nvPr/>
        </p:nvCxnSpPr>
        <p:spPr>
          <a:xfrm flipV="1">
            <a:off x="6672049" y="3996551"/>
            <a:ext cx="2748839" cy="959999"/>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2" name="TextBox 21">
            <a:extLst>
              <a:ext uri="{FF2B5EF4-FFF2-40B4-BE49-F238E27FC236}">
                <a16:creationId xmlns:a16="http://schemas.microsoft.com/office/drawing/2014/main" id="{139883FA-6042-314A-BBC1-70183CA201B2}"/>
              </a:ext>
            </a:extLst>
          </p:cNvPr>
          <p:cNvSpPr txBox="1"/>
          <p:nvPr/>
        </p:nvSpPr>
        <p:spPr>
          <a:xfrm>
            <a:off x="5340960" y="2430119"/>
            <a:ext cx="2150463" cy="1200329"/>
          </a:xfrm>
          <a:prstGeom prst="rect">
            <a:avLst/>
          </a:prstGeom>
          <a:noFill/>
          <a:ln>
            <a:solidFill>
              <a:schemeClr val="tx1"/>
            </a:solidFill>
          </a:ln>
        </p:spPr>
        <p:txBody>
          <a:bodyPr wrap="none" rtlCol="0">
            <a:spAutoFit/>
          </a:bodyPr>
          <a:lstStyle/>
          <a:p>
            <a:pPr algn="ctr"/>
            <a:r>
              <a:rPr lang="en-US" sz="3600" dirty="0">
                <a:latin typeface="Calibri Light"/>
                <a:cs typeface="Calibri Light"/>
              </a:rPr>
              <a:t>Proximate </a:t>
            </a:r>
          </a:p>
          <a:p>
            <a:pPr algn="ctr"/>
            <a:r>
              <a:rPr lang="en-US" sz="3600" dirty="0">
                <a:latin typeface="Calibri Light"/>
                <a:cs typeface="Calibri Light"/>
              </a:rPr>
              <a:t>Cause</a:t>
            </a:r>
          </a:p>
        </p:txBody>
      </p:sp>
      <p:cxnSp>
        <p:nvCxnSpPr>
          <p:cNvPr id="25" name="Straight Arrow Connector 21">
            <a:extLst>
              <a:ext uri="{FF2B5EF4-FFF2-40B4-BE49-F238E27FC236}">
                <a16:creationId xmlns:a16="http://schemas.microsoft.com/office/drawing/2014/main" id="{63A6ACA2-43E8-954A-85E4-8C2CBCA432C2}"/>
              </a:ext>
            </a:extLst>
          </p:cNvPr>
          <p:cNvCxnSpPr>
            <a:cxnSpLocks/>
            <a:stCxn id="22" idx="1"/>
            <a:endCxn id="16" idx="1"/>
          </p:cNvCxnSpPr>
          <p:nvPr/>
        </p:nvCxnSpPr>
        <p:spPr>
          <a:xfrm rot="10800000" flipV="1">
            <a:off x="5272307" y="3030284"/>
            <a:ext cx="68653" cy="1926265"/>
          </a:xfrm>
          <a:prstGeom prst="curvedConnector3">
            <a:avLst>
              <a:gd name="adj1" fmla="val 1176372"/>
            </a:avLst>
          </a:prstGeom>
          <a:ln w="57150" cmpd="sng">
            <a:solidFill>
              <a:schemeClr val="tx1"/>
            </a:solidFill>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C858DDF0-C268-E149-B2FD-33245B8C0E78}"/>
              </a:ext>
            </a:extLst>
          </p:cNvPr>
          <p:cNvCxnSpPr>
            <a:cxnSpLocks/>
            <a:stCxn id="22" idx="3"/>
            <a:endCxn id="27" idx="1"/>
          </p:cNvCxnSpPr>
          <p:nvPr/>
        </p:nvCxnSpPr>
        <p:spPr>
          <a:xfrm>
            <a:off x="7491422" y="3030283"/>
            <a:ext cx="1929464" cy="96626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C0AD3615-E150-F64C-857B-148412B235AF}"/>
              </a:ext>
            </a:extLst>
          </p:cNvPr>
          <p:cNvSpPr txBox="1"/>
          <p:nvPr/>
        </p:nvSpPr>
        <p:spPr>
          <a:xfrm>
            <a:off x="9420886" y="3673384"/>
            <a:ext cx="1225848" cy="646332"/>
          </a:xfrm>
          <a:prstGeom prst="rect">
            <a:avLst/>
          </a:prstGeom>
          <a:noFill/>
          <a:ln>
            <a:solidFill>
              <a:schemeClr val="tx1"/>
            </a:solidFill>
          </a:ln>
        </p:spPr>
        <p:txBody>
          <a:bodyPr wrap="none" rtlCol="0">
            <a:spAutoFit/>
          </a:bodyPr>
          <a:lstStyle/>
          <a:p>
            <a:pPr algn="ctr"/>
            <a:r>
              <a:rPr lang="en-US" sz="3600" dirty="0">
                <a:latin typeface="Calibri Light"/>
                <a:cs typeface="Calibri Light"/>
              </a:rPr>
              <a:t>Effect</a:t>
            </a:r>
          </a:p>
        </p:txBody>
      </p:sp>
      <p:sp>
        <p:nvSpPr>
          <p:cNvPr id="28" name="TextBox 27">
            <a:extLst>
              <a:ext uri="{FF2B5EF4-FFF2-40B4-BE49-F238E27FC236}">
                <a16:creationId xmlns:a16="http://schemas.microsoft.com/office/drawing/2014/main" id="{C7468350-4F48-6E4A-A93A-137C468DAE94}"/>
              </a:ext>
            </a:extLst>
          </p:cNvPr>
          <p:cNvSpPr txBox="1"/>
          <p:nvPr/>
        </p:nvSpPr>
        <p:spPr>
          <a:xfrm>
            <a:off x="4728393" y="1856216"/>
            <a:ext cx="2837188" cy="523220"/>
          </a:xfrm>
          <a:prstGeom prst="rect">
            <a:avLst/>
          </a:prstGeom>
          <a:noFill/>
        </p:spPr>
        <p:txBody>
          <a:bodyPr wrap="none" rtlCol="0">
            <a:spAutoFit/>
          </a:bodyPr>
          <a:lstStyle/>
          <a:p>
            <a:r>
              <a:rPr lang="en-US" sz="2800" b="1" i="1" dirty="0"/>
              <a:t>Regression Model</a:t>
            </a:r>
          </a:p>
        </p:txBody>
      </p:sp>
      <p:sp>
        <p:nvSpPr>
          <p:cNvPr id="29" name="TextBox 28">
            <a:extLst>
              <a:ext uri="{FF2B5EF4-FFF2-40B4-BE49-F238E27FC236}">
                <a16:creationId xmlns:a16="http://schemas.microsoft.com/office/drawing/2014/main" id="{FE9C1419-2E43-7042-9B05-C112F6A4AB4B}"/>
              </a:ext>
            </a:extLst>
          </p:cNvPr>
          <p:cNvSpPr txBox="1"/>
          <p:nvPr/>
        </p:nvSpPr>
        <p:spPr>
          <a:xfrm>
            <a:off x="1581566" y="3153111"/>
            <a:ext cx="2506263" cy="1323439"/>
          </a:xfrm>
          <a:prstGeom prst="rect">
            <a:avLst/>
          </a:prstGeom>
          <a:noFill/>
          <a:ln>
            <a:solidFill>
              <a:schemeClr val="bg1">
                <a:lumMod val="75000"/>
              </a:schemeClr>
            </a:solidFill>
          </a:ln>
        </p:spPr>
        <p:txBody>
          <a:bodyPr wrap="none" rtlCol="0">
            <a:spAutoFit/>
          </a:bodyPr>
          <a:lstStyle/>
          <a:p>
            <a:pPr algn="ctr"/>
            <a:r>
              <a:rPr lang="en-US" sz="4000" dirty="0">
                <a:solidFill>
                  <a:schemeClr val="bg1">
                    <a:lumMod val="75000"/>
                  </a:schemeClr>
                </a:solidFill>
                <a:latin typeface="Calibri Light"/>
                <a:cs typeface="Calibri Light"/>
              </a:rPr>
              <a:t>Exogenous </a:t>
            </a:r>
          </a:p>
          <a:p>
            <a:pPr algn="ctr"/>
            <a:r>
              <a:rPr lang="en-US" sz="4000" dirty="0">
                <a:solidFill>
                  <a:schemeClr val="bg1">
                    <a:lumMod val="75000"/>
                  </a:schemeClr>
                </a:solidFill>
                <a:latin typeface="Calibri Light"/>
                <a:cs typeface="Calibri Light"/>
              </a:rPr>
              <a:t>Cause</a:t>
            </a:r>
          </a:p>
        </p:txBody>
      </p:sp>
      <p:cxnSp>
        <p:nvCxnSpPr>
          <p:cNvPr id="30" name="Straight Arrow Connector 29">
            <a:extLst>
              <a:ext uri="{FF2B5EF4-FFF2-40B4-BE49-F238E27FC236}">
                <a16:creationId xmlns:a16="http://schemas.microsoft.com/office/drawing/2014/main" id="{B3AEB04E-6FE0-9F47-85A6-65753A46C845}"/>
              </a:ext>
            </a:extLst>
          </p:cNvPr>
          <p:cNvCxnSpPr>
            <a:cxnSpLocks/>
            <a:stCxn id="29" idx="3"/>
            <a:endCxn id="16" idx="1"/>
          </p:cNvCxnSpPr>
          <p:nvPr/>
        </p:nvCxnSpPr>
        <p:spPr>
          <a:xfrm>
            <a:off x="4087828" y="3814830"/>
            <a:ext cx="1184478" cy="1141718"/>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9C58DC9C-BE4A-DE45-8BBB-7F06DFE80925}"/>
              </a:ext>
            </a:extLst>
          </p:cNvPr>
          <p:cNvCxnSpPr>
            <a:cxnSpLocks/>
            <a:stCxn id="29" idx="3"/>
            <a:endCxn id="22" idx="1"/>
          </p:cNvCxnSpPr>
          <p:nvPr/>
        </p:nvCxnSpPr>
        <p:spPr>
          <a:xfrm flipV="1">
            <a:off x="4087829" y="3030284"/>
            <a:ext cx="1253131" cy="78454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51804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5"/>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143000"/>
          </a:xfrm>
        </p:spPr>
        <p:txBody>
          <a:bodyPr>
            <a:normAutofit fontScale="90000"/>
          </a:bodyPr>
          <a:lstStyle/>
          <a:p>
            <a:r>
              <a:rPr lang="en-US" dirty="0">
                <a:cs typeface="Calibri Light"/>
              </a:rPr>
              <a:t>What Variables Block the Back Door?</a:t>
            </a:r>
          </a:p>
        </p:txBody>
      </p:sp>
      <p:sp>
        <p:nvSpPr>
          <p:cNvPr id="14" name="TextBox 13"/>
          <p:cNvSpPr txBox="1"/>
          <p:nvPr/>
        </p:nvSpPr>
        <p:spPr>
          <a:xfrm>
            <a:off x="3091413" y="4779990"/>
            <a:ext cx="678391"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Y1 </a:t>
            </a:r>
          </a:p>
        </p:txBody>
      </p:sp>
      <p:sp>
        <p:nvSpPr>
          <p:cNvPr id="15" name="TextBox 14"/>
          <p:cNvSpPr txBox="1"/>
          <p:nvPr/>
        </p:nvSpPr>
        <p:spPr>
          <a:xfrm>
            <a:off x="8654837" y="4779990"/>
            <a:ext cx="585417"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Y4</a:t>
            </a:r>
          </a:p>
        </p:txBody>
      </p:sp>
      <p:cxnSp>
        <p:nvCxnSpPr>
          <p:cNvPr id="17" name="Straight Arrow Connector 16"/>
          <p:cNvCxnSpPr>
            <a:stCxn id="14" idx="3"/>
            <a:endCxn id="15" idx="1"/>
          </p:cNvCxnSpPr>
          <p:nvPr/>
        </p:nvCxnSpPr>
        <p:spPr>
          <a:xfrm>
            <a:off x="3769804" y="5072377"/>
            <a:ext cx="4885033"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5796880" y="1519620"/>
            <a:ext cx="598241"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X1</a:t>
            </a:r>
          </a:p>
        </p:txBody>
      </p:sp>
      <p:cxnSp>
        <p:nvCxnSpPr>
          <p:cNvPr id="19" name="Straight Arrow Connector 18"/>
          <p:cNvCxnSpPr>
            <a:stCxn id="18" idx="2"/>
            <a:endCxn id="14" idx="0"/>
          </p:cNvCxnSpPr>
          <p:nvPr/>
        </p:nvCxnSpPr>
        <p:spPr>
          <a:xfrm flipH="1">
            <a:off x="3430608" y="2104395"/>
            <a:ext cx="2665392" cy="267559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1" name="Straight Arrow Connector 20"/>
          <p:cNvCxnSpPr>
            <a:stCxn id="18" idx="2"/>
            <a:endCxn id="23" idx="0"/>
          </p:cNvCxnSpPr>
          <p:nvPr/>
        </p:nvCxnSpPr>
        <p:spPr>
          <a:xfrm flipH="1">
            <a:off x="6078550" y="2104395"/>
            <a:ext cx="17451" cy="111393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5779429" y="3218330"/>
            <a:ext cx="598241"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Y2</a:t>
            </a:r>
          </a:p>
        </p:txBody>
      </p:sp>
      <p:cxnSp>
        <p:nvCxnSpPr>
          <p:cNvPr id="24" name="Straight Arrow Connector 23"/>
          <p:cNvCxnSpPr>
            <a:cxnSpLocks/>
            <a:stCxn id="23" idx="3"/>
            <a:endCxn id="15" idx="0"/>
          </p:cNvCxnSpPr>
          <p:nvPr/>
        </p:nvCxnSpPr>
        <p:spPr>
          <a:xfrm>
            <a:off x="6377669" y="3510717"/>
            <a:ext cx="2569876" cy="12692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1524000" y="5714456"/>
            <a:ext cx="9144000" cy="830997"/>
          </a:xfrm>
          <a:prstGeom prst="rect">
            <a:avLst/>
          </a:prstGeom>
          <a:noFill/>
        </p:spPr>
        <p:txBody>
          <a:bodyPr wrap="square" rtlCol="0">
            <a:spAutoFit/>
          </a:bodyPr>
          <a:lstStyle/>
          <a:p>
            <a:r>
              <a:rPr lang="en-US" sz="2400" dirty="0"/>
              <a:t>There are two ways to build a multiple regression with closed back doors to determine if Y1 -&gt; Y4. What are they?</a:t>
            </a:r>
          </a:p>
        </p:txBody>
      </p:sp>
      <p:cxnSp>
        <p:nvCxnSpPr>
          <p:cNvPr id="16" name="Straight Arrow Connector 15">
            <a:extLst>
              <a:ext uri="{FF2B5EF4-FFF2-40B4-BE49-F238E27FC236}">
                <a16:creationId xmlns:a16="http://schemas.microsoft.com/office/drawing/2014/main" id="{4F17A378-2C5F-A443-AF65-8F407E34002C}"/>
              </a:ext>
            </a:extLst>
          </p:cNvPr>
          <p:cNvCxnSpPr>
            <a:cxnSpLocks/>
            <a:stCxn id="23" idx="1"/>
            <a:endCxn id="14" idx="0"/>
          </p:cNvCxnSpPr>
          <p:nvPr/>
        </p:nvCxnSpPr>
        <p:spPr>
          <a:xfrm flipH="1">
            <a:off x="3430608" y="3510717"/>
            <a:ext cx="2348820" cy="12692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0" name="TextBox 19">
            <a:extLst>
              <a:ext uri="{FF2B5EF4-FFF2-40B4-BE49-F238E27FC236}">
                <a16:creationId xmlns:a16="http://schemas.microsoft.com/office/drawing/2014/main" id="{695F7F94-A8A6-F54A-97CA-ED3A1E371B41}"/>
              </a:ext>
            </a:extLst>
          </p:cNvPr>
          <p:cNvSpPr txBox="1"/>
          <p:nvPr/>
        </p:nvSpPr>
        <p:spPr>
          <a:xfrm>
            <a:off x="8605144" y="3033244"/>
            <a:ext cx="598241"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Y3</a:t>
            </a:r>
          </a:p>
        </p:txBody>
      </p:sp>
      <p:cxnSp>
        <p:nvCxnSpPr>
          <p:cNvPr id="22" name="Straight Arrow Connector 21">
            <a:extLst>
              <a:ext uri="{FF2B5EF4-FFF2-40B4-BE49-F238E27FC236}">
                <a16:creationId xmlns:a16="http://schemas.microsoft.com/office/drawing/2014/main" id="{4F84F2C3-F1D9-A147-85B5-4A99857AAF38}"/>
              </a:ext>
            </a:extLst>
          </p:cNvPr>
          <p:cNvCxnSpPr>
            <a:cxnSpLocks/>
            <a:stCxn id="18" idx="2"/>
            <a:endCxn id="20" idx="1"/>
          </p:cNvCxnSpPr>
          <p:nvPr/>
        </p:nvCxnSpPr>
        <p:spPr>
          <a:xfrm>
            <a:off x="6096001" y="2104395"/>
            <a:ext cx="2509143" cy="122123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A620C6EC-F5D3-0A4E-8F74-8E681B043DF4}"/>
              </a:ext>
            </a:extLst>
          </p:cNvPr>
          <p:cNvCxnSpPr>
            <a:cxnSpLocks/>
            <a:stCxn id="20" idx="2"/>
            <a:endCxn id="15" idx="0"/>
          </p:cNvCxnSpPr>
          <p:nvPr/>
        </p:nvCxnSpPr>
        <p:spPr>
          <a:xfrm>
            <a:off x="8904265" y="3618019"/>
            <a:ext cx="43281" cy="116197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4833858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143000"/>
          </a:xfrm>
        </p:spPr>
        <p:txBody>
          <a:bodyPr>
            <a:normAutofit fontScale="90000"/>
          </a:bodyPr>
          <a:lstStyle/>
          <a:p>
            <a:r>
              <a:rPr lang="en-US" dirty="0">
                <a:cs typeface="Calibri Light"/>
              </a:rPr>
              <a:t>Sometimes We Cannot Shut the Backdoor</a:t>
            </a:r>
          </a:p>
        </p:txBody>
      </p:sp>
      <p:sp>
        <p:nvSpPr>
          <p:cNvPr id="13" name="TextBox 12">
            <a:extLst>
              <a:ext uri="{FF2B5EF4-FFF2-40B4-BE49-F238E27FC236}">
                <a16:creationId xmlns:a16="http://schemas.microsoft.com/office/drawing/2014/main" id="{BE5539E9-55A8-654B-BC17-73155B72608B}"/>
              </a:ext>
            </a:extLst>
          </p:cNvPr>
          <p:cNvSpPr txBox="1"/>
          <p:nvPr/>
        </p:nvSpPr>
        <p:spPr>
          <a:xfrm>
            <a:off x="3093572" y="4766749"/>
            <a:ext cx="1670650" cy="769441"/>
          </a:xfrm>
          <a:prstGeom prst="rect">
            <a:avLst/>
          </a:prstGeom>
          <a:noFill/>
          <a:ln>
            <a:solidFill>
              <a:schemeClr val="tx1"/>
            </a:solidFill>
          </a:ln>
        </p:spPr>
        <p:txBody>
          <a:bodyPr wrap="none" rtlCol="0" anchor="ctr" anchorCtr="0">
            <a:spAutoFit/>
          </a:bodyPr>
          <a:lstStyle/>
          <a:p>
            <a:pPr algn="ctr"/>
            <a:r>
              <a:rPr lang="en-US" sz="4400" dirty="0">
                <a:latin typeface="Calibri Light"/>
                <a:cs typeface="Calibri Light"/>
              </a:rPr>
              <a:t>Cause </a:t>
            </a:r>
          </a:p>
        </p:txBody>
      </p:sp>
      <p:sp>
        <p:nvSpPr>
          <p:cNvPr id="18" name="TextBox 17">
            <a:extLst>
              <a:ext uri="{FF2B5EF4-FFF2-40B4-BE49-F238E27FC236}">
                <a16:creationId xmlns:a16="http://schemas.microsoft.com/office/drawing/2014/main" id="{D018CAB8-303D-2340-B4DB-E39830C287B4}"/>
              </a:ext>
            </a:extLst>
          </p:cNvPr>
          <p:cNvSpPr txBox="1"/>
          <p:nvPr/>
        </p:nvSpPr>
        <p:spPr>
          <a:xfrm>
            <a:off x="8596320" y="4766749"/>
            <a:ext cx="1458220" cy="769441"/>
          </a:xfrm>
          <a:prstGeom prst="rect">
            <a:avLst/>
          </a:prstGeom>
          <a:noFill/>
          <a:ln>
            <a:solidFill>
              <a:schemeClr val="tx1"/>
            </a:solidFill>
          </a:ln>
        </p:spPr>
        <p:txBody>
          <a:bodyPr wrap="none" rtlCol="0" anchor="ctr" anchorCtr="0">
            <a:spAutoFit/>
          </a:bodyPr>
          <a:lstStyle/>
          <a:p>
            <a:pPr algn="ctr"/>
            <a:r>
              <a:rPr lang="en-US" sz="4400" dirty="0">
                <a:latin typeface="Calibri Light"/>
                <a:cs typeface="Calibri Light"/>
              </a:rPr>
              <a:t>Effect</a:t>
            </a:r>
          </a:p>
        </p:txBody>
      </p:sp>
      <p:cxnSp>
        <p:nvCxnSpPr>
          <p:cNvPr id="22" name="Straight Arrow Connector 21">
            <a:extLst>
              <a:ext uri="{FF2B5EF4-FFF2-40B4-BE49-F238E27FC236}">
                <a16:creationId xmlns:a16="http://schemas.microsoft.com/office/drawing/2014/main" id="{5D2AB2DD-FE7A-FE4C-A4C1-449199E0E953}"/>
              </a:ext>
            </a:extLst>
          </p:cNvPr>
          <p:cNvCxnSpPr>
            <a:cxnSpLocks/>
            <a:stCxn id="13" idx="3"/>
            <a:endCxn id="18" idx="1"/>
          </p:cNvCxnSpPr>
          <p:nvPr/>
        </p:nvCxnSpPr>
        <p:spPr>
          <a:xfrm>
            <a:off x="4764222" y="5151469"/>
            <a:ext cx="3832098"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3" name="TextBox 22">
            <a:extLst>
              <a:ext uri="{FF2B5EF4-FFF2-40B4-BE49-F238E27FC236}">
                <a16:creationId xmlns:a16="http://schemas.microsoft.com/office/drawing/2014/main" id="{0F5890D1-4A37-224A-BAF3-14507CC2C8CE}"/>
              </a:ext>
            </a:extLst>
          </p:cNvPr>
          <p:cNvSpPr txBox="1"/>
          <p:nvPr/>
        </p:nvSpPr>
        <p:spPr>
          <a:xfrm>
            <a:off x="3479344" y="1753703"/>
            <a:ext cx="5955092" cy="1446550"/>
          </a:xfrm>
          <a:prstGeom prst="rect">
            <a:avLst/>
          </a:prstGeom>
          <a:noFill/>
          <a:ln>
            <a:solidFill>
              <a:schemeClr val="tx1"/>
            </a:solidFill>
          </a:ln>
        </p:spPr>
        <p:txBody>
          <a:bodyPr wrap="none" rtlCol="0">
            <a:spAutoFit/>
          </a:bodyPr>
          <a:lstStyle/>
          <a:p>
            <a:pPr algn="ctr"/>
            <a:r>
              <a:rPr lang="en-US" sz="4400" dirty="0">
                <a:latin typeface="Calibri Light"/>
                <a:cs typeface="Calibri Light"/>
              </a:rPr>
              <a:t>Billion Dollar</a:t>
            </a:r>
          </a:p>
          <a:p>
            <a:pPr algn="ctr"/>
            <a:r>
              <a:rPr lang="en-US" sz="4400" dirty="0">
                <a:latin typeface="Calibri Light"/>
                <a:cs typeface="Calibri Light"/>
              </a:rPr>
              <a:t>Environmental Covariates</a:t>
            </a:r>
          </a:p>
        </p:txBody>
      </p:sp>
      <p:cxnSp>
        <p:nvCxnSpPr>
          <p:cNvPr id="24" name="Straight Arrow Connector 23">
            <a:extLst>
              <a:ext uri="{FF2B5EF4-FFF2-40B4-BE49-F238E27FC236}">
                <a16:creationId xmlns:a16="http://schemas.microsoft.com/office/drawing/2014/main" id="{41E38C7D-33A8-304E-A429-8839CD44A9FC}"/>
              </a:ext>
            </a:extLst>
          </p:cNvPr>
          <p:cNvCxnSpPr>
            <a:cxnSpLocks/>
            <a:stCxn id="23" idx="2"/>
            <a:endCxn id="13" idx="0"/>
          </p:cNvCxnSpPr>
          <p:nvPr/>
        </p:nvCxnSpPr>
        <p:spPr>
          <a:xfrm flipH="1">
            <a:off x="3928898" y="3200254"/>
            <a:ext cx="2527993" cy="156649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E12A58FC-CA44-A040-BC38-F6A684C89F8E}"/>
              </a:ext>
            </a:extLst>
          </p:cNvPr>
          <p:cNvCxnSpPr>
            <a:cxnSpLocks/>
            <a:stCxn id="23" idx="2"/>
            <a:endCxn id="18" idx="0"/>
          </p:cNvCxnSpPr>
          <p:nvPr/>
        </p:nvCxnSpPr>
        <p:spPr>
          <a:xfrm>
            <a:off x="6456890" y="3200254"/>
            <a:ext cx="2868540" cy="156649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2320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143000"/>
          </a:xfrm>
        </p:spPr>
        <p:txBody>
          <a:bodyPr>
            <a:normAutofit fontScale="90000"/>
          </a:bodyPr>
          <a:lstStyle/>
          <a:p>
            <a:r>
              <a:rPr lang="en-US" dirty="0">
                <a:cs typeface="Calibri Light"/>
              </a:rPr>
              <a:t>Or, we suspect, but don’t know, of backdoors</a:t>
            </a:r>
          </a:p>
        </p:txBody>
      </p:sp>
      <p:sp>
        <p:nvSpPr>
          <p:cNvPr id="14" name="TextBox 13"/>
          <p:cNvSpPr txBox="1"/>
          <p:nvPr/>
        </p:nvSpPr>
        <p:spPr>
          <a:xfrm>
            <a:off x="2663411" y="4779989"/>
            <a:ext cx="1534394"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Cause </a:t>
            </a:r>
          </a:p>
        </p:txBody>
      </p:sp>
      <p:sp>
        <p:nvSpPr>
          <p:cNvPr id="15" name="TextBox 14"/>
          <p:cNvSpPr txBox="1"/>
          <p:nvPr/>
        </p:nvSpPr>
        <p:spPr>
          <a:xfrm>
            <a:off x="8313401" y="4779989"/>
            <a:ext cx="1369886"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Effect</a:t>
            </a:r>
          </a:p>
        </p:txBody>
      </p:sp>
      <p:cxnSp>
        <p:nvCxnSpPr>
          <p:cNvPr id="17" name="Straight Arrow Connector 16"/>
          <p:cNvCxnSpPr>
            <a:stCxn id="14" idx="3"/>
            <a:endCxn id="15" idx="1"/>
          </p:cNvCxnSpPr>
          <p:nvPr/>
        </p:nvCxnSpPr>
        <p:spPr>
          <a:xfrm>
            <a:off x="4197805" y="5133932"/>
            <a:ext cx="4115596"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9" name="Straight Arrow Connector 18"/>
          <p:cNvCxnSpPr>
            <a:stCxn id="4" idx="4"/>
            <a:endCxn id="14" idx="0"/>
          </p:cNvCxnSpPr>
          <p:nvPr/>
        </p:nvCxnSpPr>
        <p:spPr>
          <a:xfrm flipH="1">
            <a:off x="3430609" y="2552701"/>
            <a:ext cx="2954943" cy="2227289"/>
          </a:xfrm>
          <a:prstGeom prst="straightConnector1">
            <a:avLst/>
          </a:prstGeom>
          <a:ln w="57150" cmpd="sng">
            <a:solidFill>
              <a:schemeClr val="tx1"/>
            </a:solidFill>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21" name="Straight Arrow Connector 20"/>
          <p:cNvCxnSpPr>
            <a:stCxn id="4" idx="4"/>
            <a:endCxn id="15" idx="0"/>
          </p:cNvCxnSpPr>
          <p:nvPr/>
        </p:nvCxnSpPr>
        <p:spPr>
          <a:xfrm>
            <a:off x="6385552" y="2552701"/>
            <a:ext cx="2612793" cy="2227289"/>
          </a:xfrm>
          <a:prstGeom prst="straightConnector1">
            <a:avLst/>
          </a:prstGeom>
          <a:ln w="57150" cmpd="sng">
            <a:solidFill>
              <a:schemeClr val="tx1"/>
            </a:solidFill>
            <a:headEnd type="triangle"/>
            <a:tailEnd type="triangle"/>
          </a:ln>
          <a:effectLst/>
        </p:spPr>
        <p:style>
          <a:lnRef idx="2">
            <a:schemeClr val="dk1"/>
          </a:lnRef>
          <a:fillRef idx="0">
            <a:schemeClr val="dk1"/>
          </a:fillRef>
          <a:effectRef idx="1">
            <a:schemeClr val="dk1"/>
          </a:effectRef>
          <a:fontRef idx="minor">
            <a:schemeClr val="tx1"/>
          </a:fontRef>
        </p:style>
      </p:cxnSp>
      <p:sp>
        <p:nvSpPr>
          <p:cNvPr id="4" name="Oval 3"/>
          <p:cNvSpPr/>
          <p:nvPr/>
        </p:nvSpPr>
        <p:spPr>
          <a:xfrm>
            <a:off x="4508501" y="1404938"/>
            <a:ext cx="3754101" cy="114776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800" dirty="0"/>
              <a:t>Who Knows</a:t>
            </a:r>
          </a:p>
        </p:txBody>
      </p:sp>
      <p:sp>
        <p:nvSpPr>
          <p:cNvPr id="7" name="TextBox 6"/>
          <p:cNvSpPr txBox="1"/>
          <p:nvPr/>
        </p:nvSpPr>
        <p:spPr>
          <a:xfrm>
            <a:off x="4215757" y="3022600"/>
            <a:ext cx="636287" cy="677108"/>
          </a:xfrm>
          <a:prstGeom prst="rect">
            <a:avLst/>
          </a:prstGeom>
          <a:noFill/>
        </p:spPr>
        <p:txBody>
          <a:bodyPr wrap="none" rtlCol="0">
            <a:spAutoFit/>
          </a:bodyPr>
          <a:lstStyle/>
          <a:p>
            <a:r>
              <a:rPr lang="en-US" sz="3800" dirty="0"/>
              <a:t>??</a:t>
            </a:r>
          </a:p>
        </p:txBody>
      </p:sp>
      <p:sp>
        <p:nvSpPr>
          <p:cNvPr id="16" name="TextBox 15"/>
          <p:cNvSpPr txBox="1"/>
          <p:nvPr/>
        </p:nvSpPr>
        <p:spPr>
          <a:xfrm>
            <a:off x="7645401" y="3022600"/>
            <a:ext cx="636287" cy="677108"/>
          </a:xfrm>
          <a:prstGeom prst="rect">
            <a:avLst/>
          </a:prstGeom>
          <a:noFill/>
        </p:spPr>
        <p:txBody>
          <a:bodyPr wrap="none" rtlCol="0">
            <a:spAutoFit/>
          </a:bodyPr>
          <a:lstStyle/>
          <a:p>
            <a:r>
              <a:rPr lang="en-US" sz="3800" dirty="0"/>
              <a:t>??</a:t>
            </a:r>
          </a:p>
        </p:txBody>
      </p:sp>
      <p:sp>
        <p:nvSpPr>
          <p:cNvPr id="20" name="TextBox 19"/>
          <p:cNvSpPr txBox="1"/>
          <p:nvPr/>
        </p:nvSpPr>
        <p:spPr>
          <a:xfrm>
            <a:off x="4858973" y="4373590"/>
            <a:ext cx="2832877" cy="1323439"/>
          </a:xfrm>
          <a:prstGeom prst="rect">
            <a:avLst/>
          </a:prstGeom>
          <a:solidFill>
            <a:srgbClr val="FFFFFF"/>
          </a:solidFill>
          <a:ln>
            <a:solidFill>
              <a:schemeClr val="tx1"/>
            </a:solidFill>
          </a:ln>
        </p:spPr>
        <p:txBody>
          <a:bodyPr wrap="none" rtlCol="0">
            <a:spAutoFit/>
          </a:bodyPr>
          <a:lstStyle/>
          <a:p>
            <a:pPr algn="ctr"/>
            <a:r>
              <a:rPr lang="en-US" sz="4000" dirty="0">
                <a:latin typeface="Calibri Light"/>
                <a:cs typeface="Calibri Light"/>
              </a:rPr>
              <a:t>Independent</a:t>
            </a:r>
          </a:p>
          <a:p>
            <a:pPr algn="ctr"/>
            <a:r>
              <a:rPr lang="en-US" sz="4000" dirty="0">
                <a:latin typeface="Calibri Light"/>
                <a:cs typeface="Calibri Light"/>
              </a:rPr>
              <a:t>Mediator</a:t>
            </a:r>
          </a:p>
        </p:txBody>
      </p:sp>
    </p:spTree>
    <p:extLst>
      <p:ext uri="{BB962C8B-B14F-4D97-AF65-F5344CB8AC3E}">
        <p14:creationId xmlns:p14="http://schemas.microsoft.com/office/powerpoint/2010/main" val="242553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Calibri Light"/>
              </a:rPr>
              <a:t>Solution 2: The Front-Door Criterion</a:t>
            </a:r>
          </a:p>
        </p:txBody>
      </p:sp>
      <p:sp>
        <p:nvSpPr>
          <p:cNvPr id="24" name="Content Placeholder 23"/>
          <p:cNvSpPr>
            <a:spLocks noGrp="1"/>
          </p:cNvSpPr>
          <p:nvPr>
            <p:ph sz="half" idx="2"/>
          </p:nvPr>
        </p:nvSpPr>
        <p:spPr>
          <a:xfrm>
            <a:off x="6311899" y="1600201"/>
            <a:ext cx="5207165" cy="4525963"/>
          </a:xfrm>
        </p:spPr>
        <p:txBody>
          <a:bodyPr>
            <a:normAutofit fontScale="92500" lnSpcReduction="10000"/>
          </a:bodyPr>
          <a:lstStyle/>
          <a:p>
            <a:r>
              <a:rPr lang="en-US" dirty="0"/>
              <a:t>A variable satisfies the front-door criteria when it blocks all paths from X to Y.</a:t>
            </a:r>
          </a:p>
          <a:p>
            <a:endParaRPr lang="en-US" dirty="0"/>
          </a:p>
          <a:p>
            <a:r>
              <a:rPr lang="en-US" dirty="0"/>
              <a:t>In practice, you need a causally identified mediating variable unaffected by anything else.</a:t>
            </a:r>
          </a:p>
          <a:p>
            <a:endParaRPr lang="en-US" dirty="0"/>
          </a:p>
          <a:p>
            <a:r>
              <a:rPr lang="en-US" dirty="0"/>
              <a:t>Thus, the influence of the cause is felt by the effect solely through its mediator.</a:t>
            </a:r>
          </a:p>
        </p:txBody>
      </p:sp>
      <p:grpSp>
        <p:nvGrpSpPr>
          <p:cNvPr id="10" name="Group 9"/>
          <p:cNvGrpSpPr/>
          <p:nvPr/>
        </p:nvGrpSpPr>
        <p:grpSpPr>
          <a:xfrm>
            <a:off x="1946735" y="1998695"/>
            <a:ext cx="4212684" cy="3330531"/>
            <a:chOff x="1059625" y="1404938"/>
            <a:chExt cx="7177884" cy="4000024"/>
          </a:xfrm>
        </p:grpSpPr>
        <p:sp>
          <p:nvSpPr>
            <p:cNvPr id="14" name="TextBox 13"/>
            <p:cNvSpPr txBox="1"/>
            <p:nvPr/>
          </p:nvSpPr>
          <p:spPr>
            <a:xfrm>
              <a:off x="1059625" y="4779988"/>
              <a:ext cx="1693963" cy="554467"/>
            </a:xfrm>
            <a:prstGeom prst="rect">
              <a:avLst/>
            </a:prstGeom>
            <a:noFill/>
            <a:ln>
              <a:solidFill>
                <a:schemeClr val="tx1"/>
              </a:solidFill>
            </a:ln>
          </p:spPr>
          <p:txBody>
            <a:bodyPr wrap="none" rtlCol="0">
              <a:spAutoFit/>
            </a:bodyPr>
            <a:lstStyle/>
            <a:p>
              <a:pPr algn="ctr"/>
              <a:r>
                <a:rPr lang="en-US" sz="2400" dirty="0">
                  <a:latin typeface="Calibri Light"/>
                  <a:cs typeface="Calibri Light"/>
                </a:rPr>
                <a:t>Cause </a:t>
              </a:r>
            </a:p>
          </p:txBody>
        </p:sp>
        <p:sp>
          <p:nvSpPr>
            <p:cNvPr id="15" name="TextBox 14"/>
            <p:cNvSpPr txBox="1"/>
            <p:nvPr/>
          </p:nvSpPr>
          <p:spPr>
            <a:xfrm>
              <a:off x="6711182" y="4779989"/>
              <a:ext cx="1526327" cy="554467"/>
            </a:xfrm>
            <a:prstGeom prst="rect">
              <a:avLst/>
            </a:prstGeom>
            <a:noFill/>
            <a:ln>
              <a:solidFill>
                <a:schemeClr val="tx1"/>
              </a:solidFill>
            </a:ln>
          </p:spPr>
          <p:txBody>
            <a:bodyPr wrap="none" rtlCol="0">
              <a:spAutoFit/>
            </a:bodyPr>
            <a:lstStyle/>
            <a:p>
              <a:pPr algn="ctr"/>
              <a:r>
                <a:rPr lang="en-US" sz="2400" dirty="0">
                  <a:latin typeface="Calibri Light"/>
                  <a:cs typeface="Calibri Light"/>
                </a:rPr>
                <a:t>Effect</a:t>
              </a:r>
            </a:p>
          </p:txBody>
        </p:sp>
        <p:cxnSp>
          <p:nvCxnSpPr>
            <p:cNvPr id="17" name="Straight Arrow Connector 16"/>
            <p:cNvCxnSpPr>
              <a:stCxn id="14" idx="3"/>
              <a:endCxn id="20" idx="1"/>
            </p:cNvCxnSpPr>
            <p:nvPr/>
          </p:nvCxnSpPr>
          <p:spPr>
            <a:xfrm flipV="1">
              <a:off x="2753588" y="5053799"/>
              <a:ext cx="938054" cy="3423"/>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9" name="Straight Arrow Connector 18"/>
            <p:cNvCxnSpPr>
              <a:stCxn id="4" idx="4"/>
              <a:endCxn id="14" idx="0"/>
            </p:cNvCxnSpPr>
            <p:nvPr/>
          </p:nvCxnSpPr>
          <p:spPr>
            <a:xfrm flipH="1">
              <a:off x="1906607" y="2552699"/>
              <a:ext cx="2954944" cy="2227288"/>
            </a:xfrm>
            <a:prstGeom prst="straightConnector1">
              <a:avLst/>
            </a:prstGeom>
            <a:ln w="57150" cmpd="sng">
              <a:solidFill>
                <a:schemeClr val="bg2"/>
              </a:solidFill>
              <a:headEnd type="triangle"/>
              <a:tailEnd type="triangle"/>
            </a:ln>
            <a:effectLst/>
          </p:spPr>
          <p:style>
            <a:lnRef idx="2">
              <a:schemeClr val="dk1"/>
            </a:lnRef>
            <a:fillRef idx="0">
              <a:schemeClr val="dk1"/>
            </a:fillRef>
            <a:effectRef idx="1">
              <a:schemeClr val="dk1"/>
            </a:effectRef>
            <a:fontRef idx="minor">
              <a:schemeClr val="tx1"/>
            </a:fontRef>
          </p:style>
        </p:cxnSp>
        <p:cxnSp>
          <p:nvCxnSpPr>
            <p:cNvPr id="21" name="Straight Arrow Connector 20"/>
            <p:cNvCxnSpPr>
              <a:stCxn id="4" idx="4"/>
              <a:endCxn id="15" idx="0"/>
            </p:cNvCxnSpPr>
            <p:nvPr/>
          </p:nvCxnSpPr>
          <p:spPr>
            <a:xfrm>
              <a:off x="4861551" y="2552701"/>
              <a:ext cx="2612794" cy="2227288"/>
            </a:xfrm>
            <a:prstGeom prst="straightConnector1">
              <a:avLst/>
            </a:prstGeom>
            <a:ln w="57150" cmpd="sng">
              <a:solidFill>
                <a:schemeClr val="bg2"/>
              </a:solidFill>
              <a:headEnd type="triangle"/>
              <a:tailEnd type="triangle"/>
            </a:ln>
            <a:effectLst/>
          </p:spPr>
          <p:style>
            <a:lnRef idx="2">
              <a:schemeClr val="dk1"/>
            </a:lnRef>
            <a:fillRef idx="0">
              <a:schemeClr val="dk1"/>
            </a:fillRef>
            <a:effectRef idx="1">
              <a:schemeClr val="dk1"/>
            </a:effectRef>
            <a:fontRef idx="minor">
              <a:schemeClr val="tx1"/>
            </a:fontRef>
          </p:style>
        </p:cxnSp>
        <p:sp>
          <p:nvSpPr>
            <p:cNvPr id="4" name="Oval 3"/>
            <p:cNvSpPr/>
            <p:nvPr/>
          </p:nvSpPr>
          <p:spPr>
            <a:xfrm>
              <a:off x="2984500" y="1404938"/>
              <a:ext cx="3754101" cy="1147762"/>
            </a:xfrm>
            <a:prstGeom prst="ellipse">
              <a:avLst/>
            </a:prstGeom>
            <a:ln>
              <a:solidFill>
                <a:srgbClr val="EEECE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bg2"/>
                  </a:solidFill>
                </a:rPr>
                <a:t>Who Knows</a:t>
              </a:r>
            </a:p>
          </p:txBody>
        </p:sp>
        <p:sp>
          <p:nvSpPr>
            <p:cNvPr id="7" name="TextBox 6"/>
            <p:cNvSpPr txBox="1"/>
            <p:nvPr/>
          </p:nvSpPr>
          <p:spPr>
            <a:xfrm>
              <a:off x="2691756" y="3022600"/>
              <a:ext cx="800651" cy="554467"/>
            </a:xfrm>
            <a:prstGeom prst="rect">
              <a:avLst/>
            </a:prstGeom>
            <a:noFill/>
          </p:spPr>
          <p:txBody>
            <a:bodyPr wrap="none" rtlCol="0">
              <a:spAutoFit/>
            </a:bodyPr>
            <a:lstStyle/>
            <a:p>
              <a:r>
                <a:rPr lang="en-US" sz="2400" dirty="0">
                  <a:solidFill>
                    <a:schemeClr val="bg2"/>
                  </a:solidFill>
                </a:rPr>
                <a:t>??</a:t>
              </a:r>
            </a:p>
          </p:txBody>
        </p:sp>
        <p:sp>
          <p:nvSpPr>
            <p:cNvPr id="16" name="TextBox 15"/>
            <p:cNvSpPr txBox="1"/>
            <p:nvPr/>
          </p:nvSpPr>
          <p:spPr>
            <a:xfrm>
              <a:off x="6121401" y="3022600"/>
              <a:ext cx="800651" cy="554467"/>
            </a:xfrm>
            <a:prstGeom prst="rect">
              <a:avLst/>
            </a:prstGeom>
            <a:noFill/>
          </p:spPr>
          <p:txBody>
            <a:bodyPr wrap="none" rtlCol="0">
              <a:spAutoFit/>
            </a:bodyPr>
            <a:lstStyle/>
            <a:p>
              <a:r>
                <a:rPr lang="en-US" sz="2400" dirty="0">
                  <a:solidFill>
                    <a:schemeClr val="bg2"/>
                  </a:solidFill>
                </a:rPr>
                <a:t>??</a:t>
              </a:r>
            </a:p>
          </p:txBody>
        </p:sp>
        <p:sp>
          <p:nvSpPr>
            <p:cNvPr id="20" name="TextBox 19"/>
            <p:cNvSpPr txBox="1"/>
            <p:nvPr/>
          </p:nvSpPr>
          <p:spPr>
            <a:xfrm>
              <a:off x="3691642" y="4702636"/>
              <a:ext cx="2119534" cy="702326"/>
            </a:xfrm>
            <a:prstGeom prst="rect">
              <a:avLst/>
            </a:prstGeom>
            <a:solidFill>
              <a:srgbClr val="FFFFFF"/>
            </a:solidFill>
            <a:ln>
              <a:solidFill>
                <a:schemeClr val="tx1"/>
              </a:solidFill>
            </a:ln>
          </p:spPr>
          <p:txBody>
            <a:bodyPr wrap="none" rtlCol="0">
              <a:spAutoFit/>
            </a:bodyPr>
            <a:lstStyle/>
            <a:p>
              <a:pPr algn="ctr"/>
              <a:r>
                <a:rPr lang="en-US" sz="1600" dirty="0">
                  <a:latin typeface="Calibri Light"/>
                  <a:cs typeface="Calibri Light"/>
                </a:rPr>
                <a:t>Independent</a:t>
              </a:r>
            </a:p>
            <a:p>
              <a:pPr algn="ctr"/>
              <a:r>
                <a:rPr lang="en-US" sz="1600" dirty="0">
                  <a:latin typeface="Calibri Light"/>
                  <a:cs typeface="Calibri Light"/>
                </a:rPr>
                <a:t>Mediator</a:t>
              </a:r>
            </a:p>
          </p:txBody>
        </p:sp>
        <p:cxnSp>
          <p:nvCxnSpPr>
            <p:cNvPr id="12" name="Straight Arrow Connector 11"/>
            <p:cNvCxnSpPr>
              <a:stCxn id="20" idx="3"/>
              <a:endCxn id="15" idx="1"/>
            </p:cNvCxnSpPr>
            <p:nvPr/>
          </p:nvCxnSpPr>
          <p:spPr>
            <a:xfrm>
              <a:off x="5811177" y="5053799"/>
              <a:ext cx="900005" cy="3424"/>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3946840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143000"/>
          </a:xfrm>
        </p:spPr>
        <p:txBody>
          <a:bodyPr>
            <a:normAutofit/>
          </a:bodyPr>
          <a:lstStyle/>
          <a:p>
            <a:r>
              <a:rPr lang="en-US" dirty="0">
                <a:cs typeface="Calibri Light"/>
              </a:rPr>
              <a:t>Example: Smoking and Cancer</a:t>
            </a:r>
          </a:p>
        </p:txBody>
      </p:sp>
      <p:sp>
        <p:nvSpPr>
          <p:cNvPr id="14" name="TextBox 13"/>
          <p:cNvSpPr txBox="1"/>
          <p:nvPr/>
        </p:nvSpPr>
        <p:spPr>
          <a:xfrm>
            <a:off x="2636164" y="4779989"/>
            <a:ext cx="1588897"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Smoking</a:t>
            </a:r>
          </a:p>
        </p:txBody>
      </p:sp>
      <p:sp>
        <p:nvSpPr>
          <p:cNvPr id="15" name="TextBox 14"/>
          <p:cNvSpPr txBox="1"/>
          <p:nvPr/>
        </p:nvSpPr>
        <p:spPr>
          <a:xfrm>
            <a:off x="8332941" y="4785966"/>
            <a:ext cx="1330814"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Cancer</a:t>
            </a:r>
          </a:p>
        </p:txBody>
      </p:sp>
      <p:cxnSp>
        <p:nvCxnSpPr>
          <p:cNvPr id="17" name="Straight Arrow Connector 16"/>
          <p:cNvCxnSpPr>
            <a:stCxn id="14" idx="3"/>
            <a:endCxn id="15" idx="1"/>
          </p:cNvCxnSpPr>
          <p:nvPr/>
        </p:nvCxnSpPr>
        <p:spPr>
          <a:xfrm>
            <a:off x="4225061" y="5072377"/>
            <a:ext cx="4107880" cy="597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9" name="Straight Arrow Connector 18"/>
          <p:cNvCxnSpPr>
            <a:cxnSpLocks/>
            <a:stCxn id="4" idx="4"/>
            <a:endCxn id="14" idx="0"/>
          </p:cNvCxnSpPr>
          <p:nvPr/>
        </p:nvCxnSpPr>
        <p:spPr>
          <a:xfrm flipH="1">
            <a:off x="3430613" y="2552700"/>
            <a:ext cx="2844927" cy="2227289"/>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1" name="Straight Arrow Connector 20"/>
          <p:cNvCxnSpPr>
            <a:cxnSpLocks/>
            <a:stCxn id="4" idx="4"/>
            <a:endCxn id="15" idx="0"/>
          </p:cNvCxnSpPr>
          <p:nvPr/>
        </p:nvCxnSpPr>
        <p:spPr>
          <a:xfrm>
            <a:off x="6275540" y="2552700"/>
            <a:ext cx="2722808" cy="223326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4" name="Oval 3"/>
          <p:cNvSpPr/>
          <p:nvPr/>
        </p:nvSpPr>
        <p:spPr>
          <a:xfrm>
            <a:off x="3181611" y="1404938"/>
            <a:ext cx="6187857" cy="114776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Other factors (genetic, stress, environment) </a:t>
            </a:r>
          </a:p>
        </p:txBody>
      </p:sp>
      <p:sp>
        <p:nvSpPr>
          <p:cNvPr id="20" name="TextBox 19"/>
          <p:cNvSpPr txBox="1"/>
          <p:nvPr/>
        </p:nvSpPr>
        <p:spPr>
          <a:xfrm>
            <a:off x="5651637" y="4550945"/>
            <a:ext cx="1133644" cy="1077218"/>
          </a:xfrm>
          <a:prstGeom prst="rect">
            <a:avLst/>
          </a:prstGeom>
          <a:solidFill>
            <a:srgbClr val="FFFFFF"/>
          </a:solidFill>
          <a:ln>
            <a:solidFill>
              <a:schemeClr val="tx1"/>
            </a:solidFill>
          </a:ln>
        </p:spPr>
        <p:txBody>
          <a:bodyPr wrap="none" rtlCol="0">
            <a:spAutoFit/>
          </a:bodyPr>
          <a:lstStyle/>
          <a:p>
            <a:pPr algn="ctr"/>
            <a:r>
              <a:rPr lang="en-US" sz="3200" dirty="0">
                <a:latin typeface="Calibri Light"/>
                <a:cs typeface="Calibri Light"/>
              </a:rPr>
              <a:t>Tar in</a:t>
            </a:r>
          </a:p>
          <a:p>
            <a:pPr algn="ctr"/>
            <a:r>
              <a:rPr lang="en-US" sz="3200" dirty="0">
                <a:latin typeface="Calibri Light"/>
                <a:cs typeface="Calibri Light"/>
              </a:rPr>
              <a:t>Lungs</a:t>
            </a:r>
          </a:p>
        </p:txBody>
      </p:sp>
      <p:cxnSp>
        <p:nvCxnSpPr>
          <p:cNvPr id="13" name="Straight Arrow Connector 12"/>
          <p:cNvCxnSpPr>
            <a:stCxn id="14" idx="3"/>
            <a:endCxn id="20" idx="1"/>
          </p:cNvCxnSpPr>
          <p:nvPr/>
        </p:nvCxnSpPr>
        <p:spPr>
          <a:xfrm>
            <a:off x="4225061" y="5072377"/>
            <a:ext cx="1426576" cy="1717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0C04A20B-D104-C740-802E-8C1DA0E7F981}"/>
              </a:ext>
            </a:extLst>
          </p:cNvPr>
          <p:cNvSpPr txBox="1"/>
          <p:nvPr/>
        </p:nvSpPr>
        <p:spPr>
          <a:xfrm>
            <a:off x="1524001" y="6422066"/>
            <a:ext cx="5265993" cy="338554"/>
          </a:xfrm>
          <a:prstGeom prst="rect">
            <a:avLst/>
          </a:prstGeom>
          <a:noFill/>
        </p:spPr>
        <p:txBody>
          <a:bodyPr wrap="none" rtlCol="0">
            <a:spAutoFit/>
          </a:bodyPr>
          <a:lstStyle/>
          <a:p>
            <a:r>
              <a:rPr lang="en-US" sz="1600" dirty="0">
                <a:latin typeface="Avenir" panose="02000503020000020003" pitchFamily="2" charset="0"/>
              </a:rPr>
              <a:t>See Pearl’s books and papers for the do calculus of this</a:t>
            </a:r>
          </a:p>
        </p:txBody>
      </p:sp>
    </p:spTree>
    <p:extLst>
      <p:ext uri="{BB962C8B-B14F-4D97-AF65-F5344CB8AC3E}">
        <p14:creationId xmlns:p14="http://schemas.microsoft.com/office/powerpoint/2010/main" val="4200157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9144000" cy="1143000"/>
          </a:xfrm>
        </p:spPr>
        <p:txBody>
          <a:bodyPr>
            <a:normAutofit/>
          </a:bodyPr>
          <a:lstStyle/>
          <a:p>
            <a:r>
              <a:rPr lang="en-US" dirty="0">
                <a:cs typeface="Calibri Light"/>
              </a:rPr>
              <a:t>Example: Sharing a Rideshare</a:t>
            </a:r>
          </a:p>
        </p:txBody>
      </p:sp>
      <p:sp>
        <p:nvSpPr>
          <p:cNvPr id="14" name="TextBox 13"/>
          <p:cNvSpPr txBox="1"/>
          <p:nvPr/>
        </p:nvSpPr>
        <p:spPr>
          <a:xfrm>
            <a:off x="626199" y="4558518"/>
            <a:ext cx="2812372" cy="1077218"/>
          </a:xfrm>
          <a:prstGeom prst="rect">
            <a:avLst/>
          </a:prstGeom>
          <a:noFill/>
          <a:ln>
            <a:solidFill>
              <a:schemeClr val="tx1"/>
            </a:solidFill>
          </a:ln>
        </p:spPr>
        <p:txBody>
          <a:bodyPr wrap="none" rtlCol="0">
            <a:spAutoFit/>
          </a:bodyPr>
          <a:lstStyle/>
          <a:p>
            <a:pPr algn="ctr"/>
            <a:r>
              <a:rPr lang="en-US" sz="3200" dirty="0">
                <a:latin typeface="Calibri Light"/>
                <a:cs typeface="Calibri Light"/>
              </a:rPr>
              <a:t>Chose a Shared </a:t>
            </a:r>
          </a:p>
          <a:p>
            <a:pPr algn="ctr"/>
            <a:r>
              <a:rPr lang="en-US" sz="3200" dirty="0">
                <a:latin typeface="Calibri Light"/>
                <a:cs typeface="Calibri Light"/>
              </a:rPr>
              <a:t>Lyft/Uber</a:t>
            </a:r>
          </a:p>
        </p:txBody>
      </p:sp>
      <p:sp>
        <p:nvSpPr>
          <p:cNvPr id="15" name="TextBox 14"/>
          <p:cNvSpPr txBox="1"/>
          <p:nvPr/>
        </p:nvSpPr>
        <p:spPr>
          <a:xfrm>
            <a:off x="9143862" y="4558518"/>
            <a:ext cx="1512722" cy="1077218"/>
          </a:xfrm>
          <a:prstGeom prst="rect">
            <a:avLst/>
          </a:prstGeom>
          <a:noFill/>
          <a:ln>
            <a:solidFill>
              <a:schemeClr val="tx1"/>
            </a:solidFill>
          </a:ln>
        </p:spPr>
        <p:txBody>
          <a:bodyPr wrap="none" rtlCol="0">
            <a:spAutoFit/>
          </a:bodyPr>
          <a:lstStyle/>
          <a:p>
            <a:pPr algn="ctr"/>
            <a:r>
              <a:rPr lang="en-US" sz="3200" dirty="0">
                <a:latin typeface="Calibri Light"/>
                <a:cs typeface="Calibri Light"/>
              </a:rPr>
              <a:t>Tip</a:t>
            </a:r>
          </a:p>
          <a:p>
            <a:pPr algn="ctr"/>
            <a:r>
              <a:rPr lang="en-US" sz="3200" dirty="0">
                <a:latin typeface="Calibri Light"/>
                <a:cs typeface="Calibri Light"/>
              </a:rPr>
              <a:t>Amount</a:t>
            </a:r>
          </a:p>
        </p:txBody>
      </p:sp>
      <p:cxnSp>
        <p:nvCxnSpPr>
          <p:cNvPr id="17" name="Straight Arrow Connector 16"/>
          <p:cNvCxnSpPr>
            <a:stCxn id="14" idx="3"/>
            <a:endCxn id="15" idx="1"/>
          </p:cNvCxnSpPr>
          <p:nvPr/>
        </p:nvCxnSpPr>
        <p:spPr>
          <a:xfrm>
            <a:off x="3438571" y="5097127"/>
            <a:ext cx="5705291"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9" name="Straight Arrow Connector 18"/>
          <p:cNvCxnSpPr>
            <a:cxnSpLocks/>
            <a:stCxn id="4" idx="4"/>
            <a:endCxn id="14" idx="0"/>
          </p:cNvCxnSpPr>
          <p:nvPr/>
        </p:nvCxnSpPr>
        <p:spPr>
          <a:xfrm flipH="1">
            <a:off x="2032385" y="2552700"/>
            <a:ext cx="4243155" cy="2005818"/>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1" name="Straight Arrow Connector 20"/>
          <p:cNvCxnSpPr>
            <a:cxnSpLocks/>
            <a:stCxn id="4" idx="4"/>
            <a:endCxn id="15" idx="0"/>
          </p:cNvCxnSpPr>
          <p:nvPr/>
        </p:nvCxnSpPr>
        <p:spPr>
          <a:xfrm>
            <a:off x="6275540" y="2552700"/>
            <a:ext cx="3624683" cy="2005818"/>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4" name="Oval 3"/>
          <p:cNvSpPr/>
          <p:nvPr/>
        </p:nvSpPr>
        <p:spPr>
          <a:xfrm>
            <a:off x="3181611" y="1404938"/>
            <a:ext cx="6187857" cy="114776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Cheap People make Cheap Choices</a:t>
            </a:r>
          </a:p>
        </p:txBody>
      </p:sp>
      <p:sp>
        <p:nvSpPr>
          <p:cNvPr id="20" name="TextBox 19"/>
          <p:cNvSpPr txBox="1"/>
          <p:nvPr/>
        </p:nvSpPr>
        <p:spPr>
          <a:xfrm>
            <a:off x="5020054" y="4550945"/>
            <a:ext cx="2396810" cy="1077218"/>
          </a:xfrm>
          <a:prstGeom prst="rect">
            <a:avLst/>
          </a:prstGeom>
          <a:solidFill>
            <a:srgbClr val="FFFFFF"/>
          </a:solidFill>
          <a:ln>
            <a:solidFill>
              <a:schemeClr val="tx1"/>
            </a:solidFill>
          </a:ln>
        </p:spPr>
        <p:txBody>
          <a:bodyPr wrap="none" rtlCol="0">
            <a:spAutoFit/>
          </a:bodyPr>
          <a:lstStyle/>
          <a:p>
            <a:pPr algn="ctr"/>
            <a:r>
              <a:rPr lang="en-US" sz="3200" dirty="0">
                <a:latin typeface="Calibri Light"/>
                <a:cs typeface="Calibri Light"/>
              </a:rPr>
              <a:t>Get a Shared </a:t>
            </a:r>
          </a:p>
          <a:p>
            <a:pPr algn="ctr"/>
            <a:r>
              <a:rPr lang="en-US" sz="3200" dirty="0">
                <a:latin typeface="Calibri Light"/>
                <a:cs typeface="Calibri Light"/>
              </a:rPr>
              <a:t>Lyft/Uber</a:t>
            </a:r>
          </a:p>
        </p:txBody>
      </p:sp>
      <p:cxnSp>
        <p:nvCxnSpPr>
          <p:cNvPr id="13" name="Straight Arrow Connector 12"/>
          <p:cNvCxnSpPr>
            <a:stCxn id="14" idx="3"/>
            <a:endCxn id="20" idx="1"/>
          </p:cNvCxnSpPr>
          <p:nvPr/>
        </p:nvCxnSpPr>
        <p:spPr>
          <a:xfrm flipV="1">
            <a:off x="3438571" y="5089554"/>
            <a:ext cx="1581483" cy="7573"/>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0C04A20B-D104-C740-802E-8C1DA0E7F981}"/>
              </a:ext>
            </a:extLst>
          </p:cNvPr>
          <p:cNvSpPr txBox="1"/>
          <p:nvPr/>
        </p:nvSpPr>
        <p:spPr>
          <a:xfrm>
            <a:off x="96034" y="6395059"/>
            <a:ext cx="9448356" cy="338554"/>
          </a:xfrm>
          <a:prstGeom prst="rect">
            <a:avLst/>
          </a:prstGeom>
          <a:noFill/>
        </p:spPr>
        <p:txBody>
          <a:bodyPr wrap="none" rtlCol="0">
            <a:spAutoFit/>
          </a:bodyPr>
          <a:lstStyle/>
          <a:p>
            <a:r>
              <a:rPr lang="en-US" sz="1600" dirty="0" err="1">
                <a:latin typeface="Avenir" panose="02000503020000020003" pitchFamily="2" charset="0"/>
              </a:rPr>
              <a:t>Bellemere</a:t>
            </a:r>
            <a:r>
              <a:rPr lang="en-US" sz="1600" dirty="0">
                <a:latin typeface="Avenir" panose="02000503020000020003" pitchFamily="2" charset="0"/>
              </a:rPr>
              <a:t> et al. 2022 The Paper of How: Estimating Treatment Effects Using the Front-Door Criterion∗</a:t>
            </a:r>
          </a:p>
        </p:txBody>
      </p:sp>
    </p:spTree>
    <p:extLst>
      <p:ext uri="{BB962C8B-B14F-4D97-AF65-F5344CB8AC3E}">
        <p14:creationId xmlns:p14="http://schemas.microsoft.com/office/powerpoint/2010/main" val="61776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6029-29CC-0A45-8B86-F6479F632FB7}"/>
              </a:ext>
            </a:extLst>
          </p:cNvPr>
          <p:cNvSpPr>
            <a:spLocks noGrp="1"/>
          </p:cNvSpPr>
          <p:nvPr>
            <p:ph type="title"/>
          </p:nvPr>
        </p:nvSpPr>
        <p:spPr>
          <a:xfrm>
            <a:off x="188843" y="365125"/>
            <a:ext cx="11164957" cy="1325563"/>
          </a:xfrm>
        </p:spPr>
        <p:txBody>
          <a:bodyPr/>
          <a:lstStyle/>
          <a:p>
            <a:r>
              <a:rPr lang="en-US" dirty="0"/>
              <a:t>Building an Understanding of Our System</a:t>
            </a:r>
          </a:p>
        </p:txBody>
      </p:sp>
      <p:sp>
        <p:nvSpPr>
          <p:cNvPr id="3" name="Content Placeholder 2">
            <a:extLst>
              <a:ext uri="{FF2B5EF4-FFF2-40B4-BE49-F238E27FC236}">
                <a16:creationId xmlns:a16="http://schemas.microsoft.com/office/drawing/2014/main" id="{E76CFA7B-0296-C540-8FEF-8EDDDE1917B8}"/>
              </a:ext>
            </a:extLst>
          </p:cNvPr>
          <p:cNvSpPr>
            <a:spLocks noGrp="1"/>
          </p:cNvSpPr>
          <p:nvPr>
            <p:ph idx="1"/>
          </p:nvPr>
        </p:nvSpPr>
        <p:spPr>
          <a:xfrm>
            <a:off x="838200" y="1825624"/>
            <a:ext cx="10515600" cy="4754079"/>
          </a:xfrm>
        </p:spPr>
        <p:txBody>
          <a:bodyPr>
            <a:normAutofit lnSpcReduction="10000"/>
          </a:bodyPr>
          <a:lstStyle/>
          <a:p>
            <a:pPr marL="514350" indent="-514350">
              <a:spcBef>
                <a:spcPts val="2200"/>
              </a:spcBef>
              <a:buFont typeface="+mj-lt"/>
              <a:buAutoNum type="arabicPeriod"/>
            </a:pPr>
            <a:r>
              <a:rPr lang="en-US" dirty="0"/>
              <a:t>Introduction to Causal Thinking</a:t>
            </a:r>
          </a:p>
          <a:p>
            <a:pPr marL="514350" indent="-514350">
              <a:spcBef>
                <a:spcPts val="2200"/>
              </a:spcBef>
              <a:buFont typeface="+mj-lt"/>
              <a:buAutoNum type="arabicPeriod"/>
            </a:pPr>
            <a:endParaRPr lang="en-US" dirty="0"/>
          </a:p>
          <a:p>
            <a:pPr marL="514350" indent="-514350">
              <a:spcBef>
                <a:spcPts val="2200"/>
              </a:spcBef>
              <a:buFont typeface="+mj-lt"/>
              <a:buAutoNum type="arabicPeriod"/>
            </a:pPr>
            <a:r>
              <a:rPr lang="en-US" dirty="0"/>
              <a:t>Anatomy of Causal Diagrams</a:t>
            </a:r>
          </a:p>
          <a:p>
            <a:pPr marL="514350" indent="-514350">
              <a:spcBef>
                <a:spcPts val="2200"/>
              </a:spcBef>
              <a:buFont typeface="+mj-lt"/>
              <a:buAutoNum type="arabicPeriod"/>
            </a:pPr>
            <a:endParaRPr lang="en-US" dirty="0"/>
          </a:p>
          <a:p>
            <a:pPr marL="514350" indent="-514350">
              <a:spcBef>
                <a:spcPts val="2200"/>
              </a:spcBef>
              <a:buFont typeface="+mj-lt"/>
              <a:buAutoNum type="arabicPeriod"/>
            </a:pPr>
            <a:r>
              <a:rPr lang="en-US" dirty="0"/>
              <a:t>Using our Causal Diagrams: </a:t>
            </a:r>
          </a:p>
          <a:p>
            <a:pPr lvl="1">
              <a:spcBef>
                <a:spcPts val="2200"/>
              </a:spcBef>
            </a:pPr>
            <a:r>
              <a:rPr lang="en-US" dirty="0"/>
              <a:t>Conditional Independence</a:t>
            </a:r>
          </a:p>
          <a:p>
            <a:pPr lvl="1">
              <a:spcBef>
                <a:spcPts val="2200"/>
              </a:spcBef>
            </a:pPr>
            <a:r>
              <a:rPr lang="en-US" dirty="0"/>
              <a:t>Confounding, Backdoors, and </a:t>
            </a:r>
            <a:r>
              <a:rPr lang="en-US" dirty="0" err="1"/>
              <a:t>Frontdoors</a:t>
            </a:r>
            <a:endParaRPr lang="en-US" dirty="0"/>
          </a:p>
          <a:p>
            <a:pPr lvl="1">
              <a:spcBef>
                <a:spcPts val="2200"/>
              </a:spcBef>
            </a:pPr>
            <a:r>
              <a:rPr lang="en-US" dirty="0">
                <a:solidFill>
                  <a:srgbClr val="FF0000"/>
                </a:solidFill>
              </a:rPr>
              <a:t>Counterfactual Thinking </a:t>
            </a:r>
          </a:p>
          <a:p>
            <a:pPr marL="971550" lvl="1" indent="-514350">
              <a:spcBef>
                <a:spcPts val="2200"/>
              </a:spcBef>
              <a:buFont typeface="+mj-lt"/>
              <a:buAutoNum type="arabicPeriod"/>
            </a:pPr>
            <a:endParaRPr lang="en-US" dirty="0"/>
          </a:p>
        </p:txBody>
      </p:sp>
    </p:spTree>
    <p:extLst>
      <p:ext uri="{BB962C8B-B14F-4D97-AF65-F5344CB8AC3E}">
        <p14:creationId xmlns:p14="http://schemas.microsoft.com/office/powerpoint/2010/main" val="709503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CFFEAE-C7C4-9644-BDE4-7A7E82520C24}"/>
              </a:ext>
            </a:extLst>
          </p:cNvPr>
          <p:cNvSpPr txBox="1"/>
          <p:nvPr/>
        </p:nvSpPr>
        <p:spPr>
          <a:xfrm>
            <a:off x="2100876" y="3807518"/>
            <a:ext cx="6830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Kelp </a:t>
            </a:r>
          </a:p>
        </p:txBody>
      </p:sp>
      <p:sp>
        <p:nvSpPr>
          <p:cNvPr id="7" name="TextBox 6">
            <a:extLst>
              <a:ext uri="{FF2B5EF4-FFF2-40B4-BE49-F238E27FC236}">
                <a16:creationId xmlns:a16="http://schemas.microsoft.com/office/drawing/2014/main" id="{B2857731-4340-C847-BA3E-7D063EADB77C}"/>
              </a:ext>
            </a:extLst>
          </p:cNvPr>
          <p:cNvSpPr txBox="1"/>
          <p:nvPr/>
        </p:nvSpPr>
        <p:spPr>
          <a:xfrm>
            <a:off x="3451687" y="5364633"/>
            <a:ext cx="155190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Invertebrates</a:t>
            </a:r>
          </a:p>
        </p:txBody>
      </p:sp>
      <p:sp>
        <p:nvSpPr>
          <p:cNvPr id="8" name="TextBox 7">
            <a:extLst>
              <a:ext uri="{FF2B5EF4-FFF2-40B4-BE49-F238E27FC236}">
                <a16:creationId xmlns:a16="http://schemas.microsoft.com/office/drawing/2014/main" id="{A392B5C6-92FF-3A42-8AA4-998FCD4C6425}"/>
              </a:ext>
            </a:extLst>
          </p:cNvPr>
          <p:cNvSpPr txBox="1"/>
          <p:nvPr/>
        </p:nvSpPr>
        <p:spPr>
          <a:xfrm>
            <a:off x="2015629" y="2092792"/>
            <a:ext cx="853503"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Waves</a:t>
            </a:r>
          </a:p>
        </p:txBody>
      </p:sp>
      <p:cxnSp>
        <p:nvCxnSpPr>
          <p:cNvPr id="9" name="Straight Arrow Connector 8">
            <a:extLst>
              <a:ext uri="{FF2B5EF4-FFF2-40B4-BE49-F238E27FC236}">
                <a16:creationId xmlns:a16="http://schemas.microsoft.com/office/drawing/2014/main" id="{D97C525E-5700-9D4B-B1C6-366070D3408E}"/>
              </a:ext>
            </a:extLst>
          </p:cNvPr>
          <p:cNvCxnSpPr>
            <a:stCxn id="8" idx="2"/>
            <a:endCxn id="6" idx="0"/>
          </p:cNvCxnSpPr>
          <p:nvPr/>
        </p:nvCxnSpPr>
        <p:spPr>
          <a:xfrm flipH="1">
            <a:off x="2442380" y="2492902"/>
            <a:ext cx="1" cy="131461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74CE5DC3-0998-1243-80C8-D015572A77EF}"/>
              </a:ext>
            </a:extLst>
          </p:cNvPr>
          <p:cNvCxnSpPr>
            <a:cxnSpLocks/>
            <a:stCxn id="8" idx="2"/>
            <a:endCxn id="11" idx="0"/>
          </p:cNvCxnSpPr>
          <p:nvPr/>
        </p:nvCxnSpPr>
        <p:spPr>
          <a:xfrm>
            <a:off x="2442381" y="2492903"/>
            <a:ext cx="1785257" cy="135122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1B565649-FF15-5341-AE47-A3073050C208}"/>
              </a:ext>
            </a:extLst>
          </p:cNvPr>
          <p:cNvSpPr txBox="1"/>
          <p:nvPr/>
        </p:nvSpPr>
        <p:spPr>
          <a:xfrm>
            <a:off x="3881068" y="3844129"/>
            <a:ext cx="693138" cy="369332"/>
          </a:xfrm>
          <a:prstGeom prst="rect">
            <a:avLst/>
          </a:prstGeom>
          <a:solidFill>
            <a:schemeClr val="bg1"/>
          </a:solidFill>
          <a:ln>
            <a:solidFill>
              <a:schemeClr val="tx1"/>
            </a:solidFill>
          </a:ln>
        </p:spPr>
        <p:txBody>
          <a:bodyPr wrap="none" rtlCol="0">
            <a:spAutoFit/>
          </a:bodyPr>
          <a:lstStyle/>
          <a:p>
            <a:pPr algn="ctr"/>
            <a:r>
              <a:rPr lang="en-US" dirty="0">
                <a:latin typeface="Calibri Light"/>
                <a:cs typeface="Calibri Light"/>
              </a:rPr>
              <a:t>Algae</a:t>
            </a:r>
          </a:p>
        </p:txBody>
      </p:sp>
      <p:cxnSp>
        <p:nvCxnSpPr>
          <p:cNvPr id="12" name="Straight Arrow Connector 11">
            <a:extLst>
              <a:ext uri="{FF2B5EF4-FFF2-40B4-BE49-F238E27FC236}">
                <a16:creationId xmlns:a16="http://schemas.microsoft.com/office/drawing/2014/main" id="{42C29B46-1534-E04A-AC79-B448CFFD6003}"/>
              </a:ext>
            </a:extLst>
          </p:cNvPr>
          <p:cNvCxnSpPr>
            <a:cxnSpLocks/>
            <a:stCxn id="6" idx="3"/>
            <a:endCxn id="11" idx="1"/>
          </p:cNvCxnSpPr>
          <p:nvPr/>
        </p:nvCxnSpPr>
        <p:spPr>
          <a:xfrm>
            <a:off x="2783882" y="4007573"/>
            <a:ext cx="1097186" cy="2122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0566CD65-D287-5E42-B021-370C05DF8B21}"/>
              </a:ext>
            </a:extLst>
          </p:cNvPr>
          <p:cNvCxnSpPr>
            <a:cxnSpLocks/>
            <a:stCxn id="11" idx="2"/>
            <a:endCxn id="7" idx="0"/>
          </p:cNvCxnSpPr>
          <p:nvPr/>
        </p:nvCxnSpPr>
        <p:spPr>
          <a:xfrm>
            <a:off x="4227637" y="4213461"/>
            <a:ext cx="0" cy="11511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itle 2">
            <a:extLst>
              <a:ext uri="{FF2B5EF4-FFF2-40B4-BE49-F238E27FC236}">
                <a16:creationId xmlns:a16="http://schemas.microsoft.com/office/drawing/2014/main" id="{07FAB44B-6897-28C8-9E4E-8D47E4519DDE}"/>
              </a:ext>
            </a:extLst>
          </p:cNvPr>
          <p:cNvSpPr>
            <a:spLocks noGrp="1"/>
          </p:cNvSpPr>
          <p:nvPr>
            <p:ph type="title"/>
          </p:nvPr>
        </p:nvSpPr>
        <p:spPr>
          <a:xfrm>
            <a:off x="119269" y="115917"/>
            <a:ext cx="11244470" cy="1325563"/>
          </a:xfrm>
        </p:spPr>
        <p:txBody>
          <a:bodyPr/>
          <a:lstStyle/>
          <a:p>
            <a:r>
              <a:rPr lang="en-US" dirty="0"/>
              <a:t>Counterfactual Thinking: What would Happen If….</a:t>
            </a:r>
          </a:p>
        </p:txBody>
      </p:sp>
      <p:pic>
        <p:nvPicPr>
          <p:cNvPr id="4" name="Picture 247" descr="(0)48">
            <a:extLst>
              <a:ext uri="{FF2B5EF4-FFF2-40B4-BE49-F238E27FC236}">
                <a16:creationId xmlns:a16="http://schemas.microsoft.com/office/drawing/2014/main" id="{5FD196BD-F1A6-8EE5-E23D-33208C88FC37}"/>
              </a:ext>
            </a:extLst>
          </p:cNvPr>
          <p:cNvPicPr>
            <a:picLocks noChangeAspect="1" noChangeArrowheads="1"/>
          </p:cNvPicPr>
          <p:nvPr/>
        </p:nvPicPr>
        <p:blipFill>
          <a:blip r:embed="rId2"/>
          <a:srcRect/>
          <a:stretch>
            <a:fillRect/>
          </a:stretch>
        </p:blipFill>
        <p:spPr bwMode="auto">
          <a:xfrm>
            <a:off x="8297917" y="796577"/>
            <a:ext cx="2432050" cy="1520825"/>
          </a:xfrm>
          <a:prstGeom prst="rect">
            <a:avLst/>
          </a:prstGeom>
          <a:noFill/>
        </p:spPr>
      </p:pic>
      <p:pic>
        <p:nvPicPr>
          <p:cNvPr id="5" name="Picture 2" descr="sea-waves-wallpaper">
            <a:extLst>
              <a:ext uri="{FF2B5EF4-FFF2-40B4-BE49-F238E27FC236}">
                <a16:creationId xmlns:a16="http://schemas.microsoft.com/office/drawing/2014/main" id="{2A57C079-294D-4C48-48E4-1559F6F8ED69}"/>
              </a:ext>
            </a:extLst>
          </p:cNvPr>
          <p:cNvPicPr>
            <a:picLocks noChangeAspect="1" noChangeArrowheads="1"/>
          </p:cNvPicPr>
          <p:nvPr/>
        </p:nvPicPr>
        <p:blipFill>
          <a:blip r:embed="rId3"/>
          <a:srcRect/>
          <a:stretch>
            <a:fillRect/>
          </a:stretch>
        </p:blipFill>
        <p:spPr bwMode="auto">
          <a:xfrm>
            <a:off x="8322884" y="2516187"/>
            <a:ext cx="2432050" cy="1825625"/>
          </a:xfrm>
          <a:prstGeom prst="rect">
            <a:avLst/>
          </a:prstGeom>
          <a:noFill/>
        </p:spPr>
      </p:pic>
      <p:grpSp>
        <p:nvGrpSpPr>
          <p:cNvPr id="14" name="Group 13">
            <a:extLst>
              <a:ext uri="{FF2B5EF4-FFF2-40B4-BE49-F238E27FC236}">
                <a16:creationId xmlns:a16="http://schemas.microsoft.com/office/drawing/2014/main" id="{A00524E2-27E0-BA6D-DE57-55DDF8582C62}"/>
              </a:ext>
            </a:extLst>
          </p:cNvPr>
          <p:cNvGrpSpPr/>
          <p:nvPr/>
        </p:nvGrpSpPr>
        <p:grpSpPr>
          <a:xfrm>
            <a:off x="8255138" y="4662350"/>
            <a:ext cx="2737542" cy="2079733"/>
            <a:chOff x="6346825" y="146200"/>
            <a:chExt cx="2737542" cy="2079733"/>
          </a:xfrm>
        </p:grpSpPr>
        <p:pic>
          <p:nvPicPr>
            <p:cNvPr id="16" name="Picture 2" descr="sea-waves-wallpaper">
              <a:extLst>
                <a:ext uri="{FF2B5EF4-FFF2-40B4-BE49-F238E27FC236}">
                  <a16:creationId xmlns:a16="http://schemas.microsoft.com/office/drawing/2014/main" id="{D475A208-C14C-B011-7FFC-6495D61FC315}"/>
                </a:ext>
              </a:extLst>
            </p:cNvPr>
            <p:cNvPicPr>
              <a:picLocks noChangeAspect="1" noChangeArrowheads="1"/>
            </p:cNvPicPr>
            <p:nvPr/>
          </p:nvPicPr>
          <p:blipFill>
            <a:blip r:embed="rId3"/>
            <a:srcRect/>
            <a:stretch>
              <a:fillRect/>
            </a:stretch>
          </p:blipFill>
          <p:spPr bwMode="auto">
            <a:xfrm>
              <a:off x="6346825" y="146201"/>
              <a:ext cx="1283771" cy="963666"/>
            </a:xfrm>
            <a:prstGeom prst="rect">
              <a:avLst/>
            </a:prstGeom>
            <a:noFill/>
          </p:spPr>
        </p:pic>
        <p:pic>
          <p:nvPicPr>
            <p:cNvPr id="17" name="Picture 2" descr="sea-waves-wallpaper">
              <a:extLst>
                <a:ext uri="{FF2B5EF4-FFF2-40B4-BE49-F238E27FC236}">
                  <a16:creationId xmlns:a16="http://schemas.microsoft.com/office/drawing/2014/main" id="{A528E564-FC30-2FB3-6E09-B52D9B02E40E}"/>
                </a:ext>
              </a:extLst>
            </p:cNvPr>
            <p:cNvPicPr>
              <a:picLocks noChangeAspect="1" noChangeArrowheads="1"/>
            </p:cNvPicPr>
            <p:nvPr/>
          </p:nvPicPr>
          <p:blipFill>
            <a:blip r:embed="rId3"/>
            <a:srcRect/>
            <a:stretch>
              <a:fillRect/>
            </a:stretch>
          </p:blipFill>
          <p:spPr bwMode="auto">
            <a:xfrm>
              <a:off x="7800596" y="146200"/>
              <a:ext cx="1283771" cy="963666"/>
            </a:xfrm>
            <a:prstGeom prst="rect">
              <a:avLst/>
            </a:prstGeom>
            <a:noFill/>
          </p:spPr>
        </p:pic>
        <p:pic>
          <p:nvPicPr>
            <p:cNvPr id="18" name="Picture 2" descr="sea-waves-wallpaper">
              <a:extLst>
                <a:ext uri="{FF2B5EF4-FFF2-40B4-BE49-F238E27FC236}">
                  <a16:creationId xmlns:a16="http://schemas.microsoft.com/office/drawing/2014/main" id="{0FBBDD8B-6C9D-4EF9-95A2-3AD8962B2C1F}"/>
                </a:ext>
              </a:extLst>
            </p:cNvPr>
            <p:cNvPicPr>
              <a:picLocks noChangeAspect="1" noChangeArrowheads="1"/>
            </p:cNvPicPr>
            <p:nvPr/>
          </p:nvPicPr>
          <p:blipFill>
            <a:blip r:embed="rId3"/>
            <a:srcRect/>
            <a:stretch>
              <a:fillRect/>
            </a:stretch>
          </p:blipFill>
          <p:spPr bwMode="auto">
            <a:xfrm>
              <a:off x="6346825" y="1262267"/>
              <a:ext cx="1283771" cy="963666"/>
            </a:xfrm>
            <a:prstGeom prst="rect">
              <a:avLst/>
            </a:prstGeom>
            <a:noFill/>
          </p:spPr>
        </p:pic>
        <p:pic>
          <p:nvPicPr>
            <p:cNvPr id="19" name="Picture 2" descr="sea-waves-wallpaper">
              <a:extLst>
                <a:ext uri="{FF2B5EF4-FFF2-40B4-BE49-F238E27FC236}">
                  <a16:creationId xmlns:a16="http://schemas.microsoft.com/office/drawing/2014/main" id="{CEF8ED06-513F-CD7B-7973-8A8D0A7780E9}"/>
                </a:ext>
              </a:extLst>
            </p:cNvPr>
            <p:cNvPicPr>
              <a:picLocks noChangeAspect="1" noChangeArrowheads="1"/>
            </p:cNvPicPr>
            <p:nvPr/>
          </p:nvPicPr>
          <p:blipFill>
            <a:blip r:embed="rId3"/>
            <a:srcRect/>
            <a:stretch>
              <a:fillRect/>
            </a:stretch>
          </p:blipFill>
          <p:spPr bwMode="auto">
            <a:xfrm>
              <a:off x="7800596" y="1262267"/>
              <a:ext cx="1283771" cy="963666"/>
            </a:xfrm>
            <a:prstGeom prst="rect">
              <a:avLst/>
            </a:prstGeom>
            <a:noFill/>
          </p:spPr>
        </p:pic>
      </p:grpSp>
      <p:sp>
        <p:nvSpPr>
          <p:cNvPr id="20" name="TextBox 19">
            <a:extLst>
              <a:ext uri="{FF2B5EF4-FFF2-40B4-BE49-F238E27FC236}">
                <a16:creationId xmlns:a16="http://schemas.microsoft.com/office/drawing/2014/main" id="{47D1E9FF-0493-B7EF-138F-A52237EF07D9}"/>
              </a:ext>
            </a:extLst>
          </p:cNvPr>
          <p:cNvSpPr txBox="1"/>
          <p:nvPr/>
        </p:nvSpPr>
        <p:spPr>
          <a:xfrm>
            <a:off x="6559825" y="1372323"/>
            <a:ext cx="1671740" cy="461665"/>
          </a:xfrm>
          <a:prstGeom prst="rect">
            <a:avLst/>
          </a:prstGeom>
          <a:noFill/>
        </p:spPr>
        <p:txBody>
          <a:bodyPr wrap="none" rtlCol="0">
            <a:spAutoFit/>
          </a:bodyPr>
          <a:lstStyle/>
          <a:p>
            <a:r>
              <a:rPr lang="en-US" sz="2400" dirty="0"/>
              <a:t>The Present</a:t>
            </a:r>
          </a:p>
        </p:txBody>
      </p:sp>
      <p:sp>
        <p:nvSpPr>
          <p:cNvPr id="21" name="TextBox 20">
            <a:extLst>
              <a:ext uri="{FF2B5EF4-FFF2-40B4-BE49-F238E27FC236}">
                <a16:creationId xmlns:a16="http://schemas.microsoft.com/office/drawing/2014/main" id="{A3A96848-3901-FDE1-B412-CD372D5B7869}"/>
              </a:ext>
            </a:extLst>
          </p:cNvPr>
          <p:cNvSpPr txBox="1"/>
          <p:nvPr/>
        </p:nvSpPr>
        <p:spPr>
          <a:xfrm>
            <a:off x="6537627" y="3425282"/>
            <a:ext cx="1685846" cy="461665"/>
          </a:xfrm>
          <a:prstGeom prst="rect">
            <a:avLst/>
          </a:prstGeom>
          <a:noFill/>
        </p:spPr>
        <p:txBody>
          <a:bodyPr wrap="none" rtlCol="0">
            <a:spAutoFit/>
          </a:bodyPr>
          <a:lstStyle/>
          <a:p>
            <a:r>
              <a:rPr lang="en-US" sz="2400" dirty="0"/>
              <a:t>Near Future</a:t>
            </a:r>
          </a:p>
        </p:txBody>
      </p:sp>
      <p:sp>
        <p:nvSpPr>
          <p:cNvPr id="22" name="TextBox 21">
            <a:extLst>
              <a:ext uri="{FF2B5EF4-FFF2-40B4-BE49-F238E27FC236}">
                <a16:creationId xmlns:a16="http://schemas.microsoft.com/office/drawing/2014/main" id="{D2C341A2-4DF6-7264-4624-04F9529CD3E8}"/>
              </a:ext>
            </a:extLst>
          </p:cNvPr>
          <p:cNvSpPr txBox="1"/>
          <p:nvPr/>
        </p:nvSpPr>
        <p:spPr>
          <a:xfrm>
            <a:off x="6694846" y="5441350"/>
            <a:ext cx="1465979" cy="461665"/>
          </a:xfrm>
          <a:prstGeom prst="rect">
            <a:avLst/>
          </a:prstGeom>
          <a:noFill/>
        </p:spPr>
        <p:txBody>
          <a:bodyPr wrap="none" rtlCol="0">
            <a:spAutoFit/>
          </a:bodyPr>
          <a:lstStyle/>
          <a:p>
            <a:r>
              <a:rPr lang="en-US" sz="2400" dirty="0"/>
              <a:t>Far Future</a:t>
            </a:r>
          </a:p>
        </p:txBody>
      </p:sp>
    </p:spTree>
    <p:extLst>
      <p:ext uri="{BB962C8B-B14F-4D97-AF65-F5344CB8AC3E}">
        <p14:creationId xmlns:p14="http://schemas.microsoft.com/office/powerpoint/2010/main" val="285931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2BAD3D-8205-270D-0F2E-9AFD8CA29BC5}"/>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4600">
                <a:latin typeface="+mj-lt"/>
              </a:rPr>
              <a:t>The Classic Example Used to Dissuade us from Causal Thinking</a:t>
            </a:r>
          </a:p>
        </p:txBody>
      </p:sp>
      <p:sp>
        <p:nvSpPr>
          <p:cNvPr id="1040"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90EA797B-C8F8-CC39-F0DD-51A1AC0717D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0206" y="2387420"/>
            <a:ext cx="6444015" cy="405972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il painting in the style of &quot;The Creation of Adam&quot; by Michelangelo (which shows Adam reclining and reaching out to touch God), but instead of God there is the Flying Spaghetti Monster; two large meatballs wrapped in noodles, with eyes on stalks which are also noodles, all floating in mid-air.">
            <a:extLst>
              <a:ext uri="{FF2B5EF4-FFF2-40B4-BE49-F238E27FC236}">
                <a16:creationId xmlns:a16="http://schemas.microsoft.com/office/drawing/2014/main" id="{BDCBDC53-F3F0-4673-6FFC-0A3BEF03603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38160" y="3091030"/>
            <a:ext cx="4930752" cy="237908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DEBF769-2CC0-06B8-90F3-9CC3E40F6AD1}"/>
              </a:ext>
            </a:extLst>
          </p:cNvPr>
          <p:cNvSpPr txBox="1"/>
          <p:nvPr/>
        </p:nvSpPr>
        <p:spPr>
          <a:xfrm>
            <a:off x="0" y="6581001"/>
            <a:ext cx="2618987" cy="276999"/>
          </a:xfrm>
          <a:prstGeom prst="rect">
            <a:avLst/>
          </a:prstGeom>
          <a:noFill/>
        </p:spPr>
        <p:txBody>
          <a:bodyPr wrap="none" rtlCol="0">
            <a:spAutoFit/>
          </a:bodyPr>
          <a:lstStyle/>
          <a:p>
            <a:r>
              <a:rPr lang="en-US" sz="1200" dirty="0"/>
              <a:t>Church of the Flying Spaghetti Monster</a:t>
            </a:r>
          </a:p>
        </p:txBody>
      </p:sp>
    </p:spTree>
    <p:extLst>
      <p:ext uri="{BB962C8B-B14F-4D97-AF65-F5344CB8AC3E}">
        <p14:creationId xmlns:p14="http://schemas.microsoft.com/office/powerpoint/2010/main" val="36819750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CFFEAE-C7C4-9644-BDE4-7A7E82520C24}"/>
              </a:ext>
            </a:extLst>
          </p:cNvPr>
          <p:cNvSpPr txBox="1"/>
          <p:nvPr/>
        </p:nvSpPr>
        <p:spPr>
          <a:xfrm>
            <a:off x="2100876" y="3807518"/>
            <a:ext cx="6830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Kelp </a:t>
            </a:r>
          </a:p>
        </p:txBody>
      </p:sp>
      <p:sp>
        <p:nvSpPr>
          <p:cNvPr id="7" name="TextBox 6">
            <a:extLst>
              <a:ext uri="{FF2B5EF4-FFF2-40B4-BE49-F238E27FC236}">
                <a16:creationId xmlns:a16="http://schemas.microsoft.com/office/drawing/2014/main" id="{B2857731-4340-C847-BA3E-7D063EADB77C}"/>
              </a:ext>
            </a:extLst>
          </p:cNvPr>
          <p:cNvSpPr txBox="1"/>
          <p:nvPr/>
        </p:nvSpPr>
        <p:spPr>
          <a:xfrm>
            <a:off x="3451687" y="5364633"/>
            <a:ext cx="155190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Invertebrates</a:t>
            </a:r>
          </a:p>
        </p:txBody>
      </p:sp>
      <p:sp>
        <p:nvSpPr>
          <p:cNvPr id="8" name="TextBox 7">
            <a:extLst>
              <a:ext uri="{FF2B5EF4-FFF2-40B4-BE49-F238E27FC236}">
                <a16:creationId xmlns:a16="http://schemas.microsoft.com/office/drawing/2014/main" id="{A392B5C6-92FF-3A42-8AA4-998FCD4C6425}"/>
              </a:ext>
            </a:extLst>
          </p:cNvPr>
          <p:cNvSpPr txBox="1"/>
          <p:nvPr/>
        </p:nvSpPr>
        <p:spPr>
          <a:xfrm>
            <a:off x="2015629" y="2092792"/>
            <a:ext cx="853503"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Waves</a:t>
            </a:r>
          </a:p>
        </p:txBody>
      </p:sp>
      <p:cxnSp>
        <p:nvCxnSpPr>
          <p:cNvPr id="9" name="Straight Arrow Connector 8">
            <a:extLst>
              <a:ext uri="{FF2B5EF4-FFF2-40B4-BE49-F238E27FC236}">
                <a16:creationId xmlns:a16="http://schemas.microsoft.com/office/drawing/2014/main" id="{D97C525E-5700-9D4B-B1C6-366070D3408E}"/>
              </a:ext>
            </a:extLst>
          </p:cNvPr>
          <p:cNvCxnSpPr>
            <a:stCxn id="8" idx="2"/>
            <a:endCxn id="6" idx="0"/>
          </p:cNvCxnSpPr>
          <p:nvPr/>
        </p:nvCxnSpPr>
        <p:spPr>
          <a:xfrm flipH="1">
            <a:off x="2442380" y="2492902"/>
            <a:ext cx="1" cy="131461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74CE5DC3-0998-1243-80C8-D015572A77EF}"/>
              </a:ext>
            </a:extLst>
          </p:cNvPr>
          <p:cNvCxnSpPr>
            <a:cxnSpLocks/>
            <a:stCxn id="8" idx="2"/>
            <a:endCxn id="11" idx="0"/>
          </p:cNvCxnSpPr>
          <p:nvPr/>
        </p:nvCxnSpPr>
        <p:spPr>
          <a:xfrm>
            <a:off x="2442381" y="2492903"/>
            <a:ext cx="1785257" cy="135122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1B565649-FF15-5341-AE47-A3073050C208}"/>
              </a:ext>
            </a:extLst>
          </p:cNvPr>
          <p:cNvSpPr txBox="1"/>
          <p:nvPr/>
        </p:nvSpPr>
        <p:spPr>
          <a:xfrm>
            <a:off x="3881068" y="3844129"/>
            <a:ext cx="693138" cy="369332"/>
          </a:xfrm>
          <a:prstGeom prst="rect">
            <a:avLst/>
          </a:prstGeom>
          <a:solidFill>
            <a:schemeClr val="bg1"/>
          </a:solidFill>
          <a:ln>
            <a:solidFill>
              <a:schemeClr val="tx1"/>
            </a:solidFill>
          </a:ln>
        </p:spPr>
        <p:txBody>
          <a:bodyPr wrap="none" rtlCol="0">
            <a:spAutoFit/>
          </a:bodyPr>
          <a:lstStyle/>
          <a:p>
            <a:pPr algn="ctr"/>
            <a:r>
              <a:rPr lang="en-US" dirty="0">
                <a:latin typeface="Calibri Light"/>
                <a:cs typeface="Calibri Light"/>
              </a:rPr>
              <a:t>Algae</a:t>
            </a:r>
          </a:p>
        </p:txBody>
      </p:sp>
      <p:cxnSp>
        <p:nvCxnSpPr>
          <p:cNvPr id="12" name="Straight Arrow Connector 11">
            <a:extLst>
              <a:ext uri="{FF2B5EF4-FFF2-40B4-BE49-F238E27FC236}">
                <a16:creationId xmlns:a16="http://schemas.microsoft.com/office/drawing/2014/main" id="{42C29B46-1534-E04A-AC79-B448CFFD6003}"/>
              </a:ext>
            </a:extLst>
          </p:cNvPr>
          <p:cNvCxnSpPr>
            <a:cxnSpLocks/>
            <a:stCxn id="6" idx="3"/>
            <a:endCxn id="11" idx="1"/>
          </p:cNvCxnSpPr>
          <p:nvPr/>
        </p:nvCxnSpPr>
        <p:spPr>
          <a:xfrm>
            <a:off x="2783882" y="4007573"/>
            <a:ext cx="1097186" cy="2122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0566CD65-D287-5E42-B021-370C05DF8B21}"/>
              </a:ext>
            </a:extLst>
          </p:cNvPr>
          <p:cNvCxnSpPr>
            <a:cxnSpLocks/>
            <a:stCxn id="11" idx="2"/>
            <a:endCxn id="7" idx="0"/>
          </p:cNvCxnSpPr>
          <p:nvPr/>
        </p:nvCxnSpPr>
        <p:spPr>
          <a:xfrm>
            <a:off x="4227637" y="4213461"/>
            <a:ext cx="0" cy="11511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itle 2">
            <a:extLst>
              <a:ext uri="{FF2B5EF4-FFF2-40B4-BE49-F238E27FC236}">
                <a16:creationId xmlns:a16="http://schemas.microsoft.com/office/drawing/2014/main" id="{07FAB44B-6897-28C8-9E4E-8D47E4519DDE}"/>
              </a:ext>
            </a:extLst>
          </p:cNvPr>
          <p:cNvSpPr>
            <a:spLocks noGrp="1"/>
          </p:cNvSpPr>
          <p:nvPr>
            <p:ph type="title"/>
          </p:nvPr>
        </p:nvSpPr>
        <p:spPr>
          <a:xfrm>
            <a:off x="119269" y="115917"/>
            <a:ext cx="11244470" cy="1325563"/>
          </a:xfrm>
        </p:spPr>
        <p:txBody>
          <a:bodyPr/>
          <a:lstStyle/>
          <a:p>
            <a:r>
              <a:rPr lang="en-US" dirty="0"/>
              <a:t>Seemingly Simple, But, At the Core of Understanding Causality</a:t>
            </a:r>
          </a:p>
        </p:txBody>
      </p:sp>
      <p:sp>
        <p:nvSpPr>
          <p:cNvPr id="2" name="TextBox 1">
            <a:extLst>
              <a:ext uri="{FF2B5EF4-FFF2-40B4-BE49-F238E27FC236}">
                <a16:creationId xmlns:a16="http://schemas.microsoft.com/office/drawing/2014/main" id="{31272FD8-E5B6-C319-0168-3338C518DB88}"/>
              </a:ext>
            </a:extLst>
          </p:cNvPr>
          <p:cNvSpPr txBox="1"/>
          <p:nvPr/>
        </p:nvSpPr>
        <p:spPr>
          <a:xfrm>
            <a:off x="5496339" y="1606915"/>
            <a:ext cx="6009861"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t>We want to estimate an </a:t>
            </a:r>
            <a:r>
              <a:rPr lang="en-US" sz="2000" b="1" dirty="0"/>
              <a:t>Average CAUSAL Effect</a:t>
            </a:r>
            <a:r>
              <a:rPr lang="en-US" sz="2000" dirty="0"/>
              <a:t> of waves on invertebrates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We observe Inverts With Waves – Inverts Without Waves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This is a </a:t>
            </a:r>
            <a:r>
              <a:rPr lang="en-US" sz="2000" i="1" dirty="0"/>
              <a:t>POPULATION</a:t>
            </a:r>
            <a:r>
              <a:rPr lang="en-US" sz="2000" dirty="0"/>
              <a:t> phenomenon – the </a:t>
            </a:r>
            <a:r>
              <a:rPr lang="en-US" sz="2000" b="1" dirty="0"/>
              <a:t>Average Treatment Effect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From our measurements, we only observe what happens with waves or no waves in the sample we have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What would have happened if those same replicates had opposite the “treatments”? Would our observation hold?</a:t>
            </a:r>
          </a:p>
        </p:txBody>
      </p:sp>
    </p:spTree>
    <p:extLst>
      <p:ext uri="{BB962C8B-B14F-4D97-AF65-F5344CB8AC3E}">
        <p14:creationId xmlns:p14="http://schemas.microsoft.com/office/powerpoint/2010/main" val="3430489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CFFEAE-C7C4-9644-BDE4-7A7E82520C24}"/>
              </a:ext>
            </a:extLst>
          </p:cNvPr>
          <p:cNvSpPr txBox="1"/>
          <p:nvPr/>
        </p:nvSpPr>
        <p:spPr>
          <a:xfrm>
            <a:off x="2100876" y="3807518"/>
            <a:ext cx="6830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Kelp </a:t>
            </a:r>
          </a:p>
        </p:txBody>
      </p:sp>
      <p:sp>
        <p:nvSpPr>
          <p:cNvPr id="7" name="TextBox 6">
            <a:extLst>
              <a:ext uri="{FF2B5EF4-FFF2-40B4-BE49-F238E27FC236}">
                <a16:creationId xmlns:a16="http://schemas.microsoft.com/office/drawing/2014/main" id="{B2857731-4340-C847-BA3E-7D063EADB77C}"/>
              </a:ext>
            </a:extLst>
          </p:cNvPr>
          <p:cNvSpPr txBox="1"/>
          <p:nvPr/>
        </p:nvSpPr>
        <p:spPr>
          <a:xfrm>
            <a:off x="3451687" y="5364633"/>
            <a:ext cx="155190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Invertebrates</a:t>
            </a:r>
          </a:p>
        </p:txBody>
      </p:sp>
      <p:sp>
        <p:nvSpPr>
          <p:cNvPr id="8" name="TextBox 7">
            <a:extLst>
              <a:ext uri="{FF2B5EF4-FFF2-40B4-BE49-F238E27FC236}">
                <a16:creationId xmlns:a16="http://schemas.microsoft.com/office/drawing/2014/main" id="{A392B5C6-92FF-3A42-8AA4-998FCD4C6425}"/>
              </a:ext>
            </a:extLst>
          </p:cNvPr>
          <p:cNvSpPr txBox="1"/>
          <p:nvPr/>
        </p:nvSpPr>
        <p:spPr>
          <a:xfrm>
            <a:off x="2015629" y="2092792"/>
            <a:ext cx="853503"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Waves</a:t>
            </a:r>
          </a:p>
        </p:txBody>
      </p:sp>
      <p:cxnSp>
        <p:nvCxnSpPr>
          <p:cNvPr id="9" name="Straight Arrow Connector 8">
            <a:extLst>
              <a:ext uri="{FF2B5EF4-FFF2-40B4-BE49-F238E27FC236}">
                <a16:creationId xmlns:a16="http://schemas.microsoft.com/office/drawing/2014/main" id="{D97C525E-5700-9D4B-B1C6-366070D3408E}"/>
              </a:ext>
            </a:extLst>
          </p:cNvPr>
          <p:cNvCxnSpPr>
            <a:stCxn id="8" idx="2"/>
            <a:endCxn id="6" idx="0"/>
          </p:cNvCxnSpPr>
          <p:nvPr/>
        </p:nvCxnSpPr>
        <p:spPr>
          <a:xfrm flipH="1">
            <a:off x="2442380" y="2492902"/>
            <a:ext cx="1" cy="131461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74CE5DC3-0998-1243-80C8-D015572A77EF}"/>
              </a:ext>
            </a:extLst>
          </p:cNvPr>
          <p:cNvCxnSpPr>
            <a:cxnSpLocks/>
            <a:stCxn id="8" idx="2"/>
            <a:endCxn id="11" idx="0"/>
          </p:cNvCxnSpPr>
          <p:nvPr/>
        </p:nvCxnSpPr>
        <p:spPr>
          <a:xfrm>
            <a:off x="2442381" y="2492903"/>
            <a:ext cx="1785257" cy="135122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1B565649-FF15-5341-AE47-A3073050C208}"/>
              </a:ext>
            </a:extLst>
          </p:cNvPr>
          <p:cNvSpPr txBox="1"/>
          <p:nvPr/>
        </p:nvSpPr>
        <p:spPr>
          <a:xfrm>
            <a:off x="3881068" y="3844129"/>
            <a:ext cx="693138" cy="369332"/>
          </a:xfrm>
          <a:prstGeom prst="rect">
            <a:avLst/>
          </a:prstGeom>
          <a:solidFill>
            <a:schemeClr val="bg1"/>
          </a:solidFill>
          <a:ln>
            <a:solidFill>
              <a:schemeClr val="tx1"/>
            </a:solidFill>
          </a:ln>
        </p:spPr>
        <p:txBody>
          <a:bodyPr wrap="none" rtlCol="0">
            <a:spAutoFit/>
          </a:bodyPr>
          <a:lstStyle/>
          <a:p>
            <a:pPr algn="ctr"/>
            <a:r>
              <a:rPr lang="en-US" dirty="0">
                <a:latin typeface="Calibri Light"/>
                <a:cs typeface="Calibri Light"/>
              </a:rPr>
              <a:t>Algae</a:t>
            </a:r>
          </a:p>
        </p:txBody>
      </p:sp>
      <p:cxnSp>
        <p:nvCxnSpPr>
          <p:cNvPr id="12" name="Straight Arrow Connector 11">
            <a:extLst>
              <a:ext uri="{FF2B5EF4-FFF2-40B4-BE49-F238E27FC236}">
                <a16:creationId xmlns:a16="http://schemas.microsoft.com/office/drawing/2014/main" id="{42C29B46-1534-E04A-AC79-B448CFFD6003}"/>
              </a:ext>
            </a:extLst>
          </p:cNvPr>
          <p:cNvCxnSpPr>
            <a:cxnSpLocks/>
            <a:stCxn id="6" idx="3"/>
            <a:endCxn id="11" idx="1"/>
          </p:cNvCxnSpPr>
          <p:nvPr/>
        </p:nvCxnSpPr>
        <p:spPr>
          <a:xfrm>
            <a:off x="2783882" y="4007573"/>
            <a:ext cx="1097186" cy="2122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0566CD65-D287-5E42-B021-370C05DF8B21}"/>
              </a:ext>
            </a:extLst>
          </p:cNvPr>
          <p:cNvCxnSpPr>
            <a:cxnSpLocks/>
            <a:stCxn id="11" idx="2"/>
            <a:endCxn id="7" idx="0"/>
          </p:cNvCxnSpPr>
          <p:nvPr/>
        </p:nvCxnSpPr>
        <p:spPr>
          <a:xfrm>
            <a:off x="4227637" y="4213461"/>
            <a:ext cx="0" cy="11511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itle 2">
            <a:extLst>
              <a:ext uri="{FF2B5EF4-FFF2-40B4-BE49-F238E27FC236}">
                <a16:creationId xmlns:a16="http://schemas.microsoft.com/office/drawing/2014/main" id="{07FAB44B-6897-28C8-9E4E-8D47E4519DDE}"/>
              </a:ext>
            </a:extLst>
          </p:cNvPr>
          <p:cNvSpPr>
            <a:spLocks noGrp="1"/>
          </p:cNvSpPr>
          <p:nvPr>
            <p:ph type="title"/>
          </p:nvPr>
        </p:nvSpPr>
        <p:spPr>
          <a:xfrm>
            <a:off x="119269" y="115917"/>
            <a:ext cx="11244470" cy="1325563"/>
          </a:xfrm>
        </p:spPr>
        <p:txBody>
          <a:bodyPr>
            <a:normAutofit/>
          </a:bodyPr>
          <a:lstStyle/>
          <a:p>
            <a:r>
              <a:rPr lang="en-US" sz="3600" dirty="0"/>
              <a:t>DAGs Let us See If We Can Estimate Valid ATEs and Make Counterfactual Predictions</a:t>
            </a:r>
          </a:p>
        </p:txBody>
      </p:sp>
      <p:sp>
        <p:nvSpPr>
          <p:cNvPr id="4" name="TextBox 3">
            <a:extLst>
              <a:ext uri="{FF2B5EF4-FFF2-40B4-BE49-F238E27FC236}">
                <a16:creationId xmlns:a16="http://schemas.microsoft.com/office/drawing/2014/main" id="{A6DF76C1-1BC6-A60D-E13C-73748CD44765}"/>
              </a:ext>
            </a:extLst>
          </p:cNvPr>
          <p:cNvSpPr txBox="1"/>
          <p:nvPr/>
        </p:nvSpPr>
        <p:spPr>
          <a:xfrm>
            <a:off x="5741504" y="1708072"/>
            <a:ext cx="6078395" cy="1569660"/>
          </a:xfrm>
          <a:prstGeom prst="rect">
            <a:avLst/>
          </a:prstGeom>
          <a:noFill/>
        </p:spPr>
        <p:txBody>
          <a:bodyPr wrap="none" rtlCol="0">
            <a:spAutoFit/>
          </a:bodyPr>
          <a:lstStyle/>
          <a:p>
            <a:r>
              <a:rPr lang="en-US" sz="3200" dirty="0"/>
              <a:t>ATE = Difference in means +</a:t>
            </a:r>
          </a:p>
          <a:p>
            <a:r>
              <a:rPr lang="en-US" sz="3200" dirty="0"/>
              <a:t>	Selection Bias +</a:t>
            </a:r>
          </a:p>
          <a:p>
            <a:r>
              <a:rPr lang="en-US" sz="3200" dirty="0"/>
              <a:t>	Treatment Heterogeneity Bias</a:t>
            </a:r>
          </a:p>
        </p:txBody>
      </p:sp>
      <p:sp>
        <p:nvSpPr>
          <p:cNvPr id="5" name="TextBox 4">
            <a:extLst>
              <a:ext uri="{FF2B5EF4-FFF2-40B4-BE49-F238E27FC236}">
                <a16:creationId xmlns:a16="http://schemas.microsoft.com/office/drawing/2014/main" id="{DB06DC04-649D-ED40-B66B-EA5C4BC7DFBB}"/>
              </a:ext>
            </a:extLst>
          </p:cNvPr>
          <p:cNvSpPr txBox="1"/>
          <p:nvPr/>
        </p:nvSpPr>
        <p:spPr>
          <a:xfrm>
            <a:off x="6137754" y="3832964"/>
            <a:ext cx="6054246"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Do confounders lead to selection bias?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Have we controlled for selection bias in our sample or experiment?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Are “treatments” uniform? Or being experienced in the same way?</a:t>
            </a:r>
          </a:p>
        </p:txBody>
      </p:sp>
    </p:spTree>
    <p:extLst>
      <p:ext uri="{BB962C8B-B14F-4D97-AF65-F5344CB8AC3E}">
        <p14:creationId xmlns:p14="http://schemas.microsoft.com/office/powerpoint/2010/main" val="129952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CFFEAE-C7C4-9644-BDE4-7A7E82520C24}"/>
              </a:ext>
            </a:extLst>
          </p:cNvPr>
          <p:cNvSpPr txBox="1"/>
          <p:nvPr/>
        </p:nvSpPr>
        <p:spPr>
          <a:xfrm>
            <a:off x="2100876" y="3807518"/>
            <a:ext cx="6830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Kelp </a:t>
            </a:r>
          </a:p>
        </p:txBody>
      </p:sp>
      <p:sp>
        <p:nvSpPr>
          <p:cNvPr id="7" name="TextBox 6">
            <a:extLst>
              <a:ext uri="{FF2B5EF4-FFF2-40B4-BE49-F238E27FC236}">
                <a16:creationId xmlns:a16="http://schemas.microsoft.com/office/drawing/2014/main" id="{B2857731-4340-C847-BA3E-7D063EADB77C}"/>
              </a:ext>
            </a:extLst>
          </p:cNvPr>
          <p:cNvSpPr txBox="1"/>
          <p:nvPr/>
        </p:nvSpPr>
        <p:spPr>
          <a:xfrm>
            <a:off x="3451687" y="5364633"/>
            <a:ext cx="155190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Invertebrates</a:t>
            </a:r>
          </a:p>
        </p:txBody>
      </p:sp>
      <p:sp>
        <p:nvSpPr>
          <p:cNvPr id="8" name="TextBox 7">
            <a:extLst>
              <a:ext uri="{FF2B5EF4-FFF2-40B4-BE49-F238E27FC236}">
                <a16:creationId xmlns:a16="http://schemas.microsoft.com/office/drawing/2014/main" id="{A392B5C6-92FF-3A42-8AA4-998FCD4C6425}"/>
              </a:ext>
            </a:extLst>
          </p:cNvPr>
          <p:cNvSpPr txBox="1"/>
          <p:nvPr/>
        </p:nvSpPr>
        <p:spPr>
          <a:xfrm>
            <a:off x="2015629" y="2092792"/>
            <a:ext cx="853503"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Waves</a:t>
            </a:r>
          </a:p>
        </p:txBody>
      </p:sp>
      <p:cxnSp>
        <p:nvCxnSpPr>
          <p:cNvPr id="9" name="Straight Arrow Connector 8">
            <a:extLst>
              <a:ext uri="{FF2B5EF4-FFF2-40B4-BE49-F238E27FC236}">
                <a16:creationId xmlns:a16="http://schemas.microsoft.com/office/drawing/2014/main" id="{D97C525E-5700-9D4B-B1C6-366070D3408E}"/>
              </a:ext>
            </a:extLst>
          </p:cNvPr>
          <p:cNvCxnSpPr>
            <a:stCxn id="8" idx="2"/>
            <a:endCxn id="6" idx="0"/>
          </p:cNvCxnSpPr>
          <p:nvPr/>
        </p:nvCxnSpPr>
        <p:spPr>
          <a:xfrm flipH="1">
            <a:off x="2442380" y="2492902"/>
            <a:ext cx="1" cy="131461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74CE5DC3-0998-1243-80C8-D015572A77EF}"/>
              </a:ext>
            </a:extLst>
          </p:cNvPr>
          <p:cNvCxnSpPr>
            <a:cxnSpLocks/>
            <a:stCxn id="8" idx="2"/>
            <a:endCxn id="11" idx="0"/>
          </p:cNvCxnSpPr>
          <p:nvPr/>
        </p:nvCxnSpPr>
        <p:spPr>
          <a:xfrm>
            <a:off x="2442381" y="2492903"/>
            <a:ext cx="1785257" cy="135122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1B565649-FF15-5341-AE47-A3073050C208}"/>
              </a:ext>
            </a:extLst>
          </p:cNvPr>
          <p:cNvSpPr txBox="1"/>
          <p:nvPr/>
        </p:nvSpPr>
        <p:spPr>
          <a:xfrm>
            <a:off x="3881068" y="3844129"/>
            <a:ext cx="693138" cy="369332"/>
          </a:xfrm>
          <a:prstGeom prst="rect">
            <a:avLst/>
          </a:prstGeom>
          <a:solidFill>
            <a:schemeClr val="bg1"/>
          </a:solidFill>
          <a:ln>
            <a:solidFill>
              <a:schemeClr val="tx1"/>
            </a:solidFill>
          </a:ln>
        </p:spPr>
        <p:txBody>
          <a:bodyPr wrap="none" rtlCol="0">
            <a:spAutoFit/>
          </a:bodyPr>
          <a:lstStyle/>
          <a:p>
            <a:pPr algn="ctr"/>
            <a:r>
              <a:rPr lang="en-US" dirty="0">
                <a:latin typeface="Calibri Light"/>
                <a:cs typeface="Calibri Light"/>
              </a:rPr>
              <a:t>Algae</a:t>
            </a:r>
          </a:p>
        </p:txBody>
      </p:sp>
      <p:cxnSp>
        <p:nvCxnSpPr>
          <p:cNvPr id="12" name="Straight Arrow Connector 11">
            <a:extLst>
              <a:ext uri="{FF2B5EF4-FFF2-40B4-BE49-F238E27FC236}">
                <a16:creationId xmlns:a16="http://schemas.microsoft.com/office/drawing/2014/main" id="{42C29B46-1534-E04A-AC79-B448CFFD6003}"/>
              </a:ext>
            </a:extLst>
          </p:cNvPr>
          <p:cNvCxnSpPr>
            <a:cxnSpLocks/>
            <a:stCxn id="6" idx="3"/>
            <a:endCxn id="11" idx="1"/>
          </p:cNvCxnSpPr>
          <p:nvPr/>
        </p:nvCxnSpPr>
        <p:spPr>
          <a:xfrm>
            <a:off x="2783882" y="4007573"/>
            <a:ext cx="1097186" cy="2122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0566CD65-D287-5E42-B021-370C05DF8B21}"/>
              </a:ext>
            </a:extLst>
          </p:cNvPr>
          <p:cNvCxnSpPr>
            <a:cxnSpLocks/>
            <a:stCxn id="11" idx="2"/>
            <a:endCxn id="7" idx="0"/>
          </p:cNvCxnSpPr>
          <p:nvPr/>
        </p:nvCxnSpPr>
        <p:spPr>
          <a:xfrm>
            <a:off x="4227637" y="4213461"/>
            <a:ext cx="0" cy="11511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itle 2">
            <a:extLst>
              <a:ext uri="{FF2B5EF4-FFF2-40B4-BE49-F238E27FC236}">
                <a16:creationId xmlns:a16="http://schemas.microsoft.com/office/drawing/2014/main" id="{07FAB44B-6897-28C8-9E4E-8D47E4519DDE}"/>
              </a:ext>
            </a:extLst>
          </p:cNvPr>
          <p:cNvSpPr>
            <a:spLocks noGrp="1"/>
          </p:cNvSpPr>
          <p:nvPr>
            <p:ph type="title"/>
          </p:nvPr>
        </p:nvSpPr>
        <p:spPr>
          <a:xfrm>
            <a:off x="0" y="0"/>
            <a:ext cx="11244470" cy="1325563"/>
          </a:xfrm>
        </p:spPr>
        <p:txBody>
          <a:bodyPr>
            <a:normAutofit/>
          </a:bodyPr>
          <a:lstStyle/>
          <a:p>
            <a:r>
              <a:rPr lang="en-US" sz="3600" dirty="0"/>
              <a:t>Using DAGs to Get ATEs for Inference Requires Methods to Remove Bias</a:t>
            </a:r>
          </a:p>
        </p:txBody>
      </p:sp>
      <p:sp>
        <p:nvSpPr>
          <p:cNvPr id="2" name="TextBox 1">
            <a:extLst>
              <a:ext uri="{FF2B5EF4-FFF2-40B4-BE49-F238E27FC236}">
                <a16:creationId xmlns:a16="http://schemas.microsoft.com/office/drawing/2014/main" id="{31272FD8-E5B6-C319-0168-3338C518DB88}"/>
              </a:ext>
            </a:extLst>
          </p:cNvPr>
          <p:cNvSpPr txBox="1"/>
          <p:nvPr/>
        </p:nvSpPr>
        <p:spPr>
          <a:xfrm>
            <a:off x="5524629" y="1225689"/>
            <a:ext cx="6009861"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t>ATE = Average Causal Effect + </a:t>
            </a:r>
          </a:p>
          <a:p>
            <a:r>
              <a:rPr lang="en-US" sz="2400" dirty="0"/>
              <a:t>		Selection Bias + </a:t>
            </a:r>
          </a:p>
          <a:p>
            <a:r>
              <a:rPr lang="en-US" sz="2400" dirty="0"/>
              <a:t>		Treatment Heterogeneity Bias</a:t>
            </a:r>
            <a:endParaRPr lang="en-US" sz="2400" i="1"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Our job is to remove bias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b="1" dirty="0"/>
              <a:t>Experiments</a:t>
            </a:r>
            <a:r>
              <a:rPr lang="en-US" sz="2400" dirty="0"/>
              <a:t> let us remove selection and heterogeneity bias by removing drivers of bias</a:t>
            </a:r>
          </a:p>
          <a:p>
            <a:pPr marL="285750" indent="-285750">
              <a:buFont typeface="Arial" panose="020B0604020202020204" pitchFamily="34" charset="0"/>
              <a:buChar char="•"/>
            </a:pPr>
            <a:endParaRPr lang="en-US" sz="2400" b="1" dirty="0"/>
          </a:p>
          <a:p>
            <a:pPr marL="285750" indent="-285750">
              <a:buFont typeface="Arial" panose="020B0604020202020204" pitchFamily="34" charset="0"/>
              <a:buChar char="•"/>
            </a:pPr>
            <a:r>
              <a:rPr lang="en-US" sz="2400" b="1" dirty="0"/>
              <a:t>Observational studies </a:t>
            </a:r>
            <a:r>
              <a:rPr lang="en-US" sz="2400" dirty="0"/>
              <a:t>let us remove bias via carefully constructed models based on DAGS</a:t>
            </a:r>
          </a:p>
          <a:p>
            <a:pPr marL="742950" lvl="1" indent="-285750">
              <a:buFont typeface="Arial" panose="020B0604020202020204" pitchFamily="34" charset="0"/>
              <a:buChar char="•"/>
            </a:pPr>
            <a:r>
              <a:rPr lang="en-US" sz="2400" dirty="0"/>
              <a:t>We can even include interactions!</a:t>
            </a:r>
          </a:p>
        </p:txBody>
      </p:sp>
    </p:spTree>
    <p:extLst>
      <p:ext uri="{BB962C8B-B14F-4D97-AF65-F5344CB8AC3E}">
        <p14:creationId xmlns:p14="http://schemas.microsoft.com/office/powerpoint/2010/main" val="2595430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bldLvl="2"/>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CFFEAE-C7C4-9644-BDE4-7A7E82520C24}"/>
              </a:ext>
            </a:extLst>
          </p:cNvPr>
          <p:cNvSpPr txBox="1"/>
          <p:nvPr/>
        </p:nvSpPr>
        <p:spPr>
          <a:xfrm>
            <a:off x="2100876" y="3807518"/>
            <a:ext cx="683007"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Kelp </a:t>
            </a:r>
          </a:p>
        </p:txBody>
      </p:sp>
      <p:sp>
        <p:nvSpPr>
          <p:cNvPr id="7" name="TextBox 6">
            <a:extLst>
              <a:ext uri="{FF2B5EF4-FFF2-40B4-BE49-F238E27FC236}">
                <a16:creationId xmlns:a16="http://schemas.microsoft.com/office/drawing/2014/main" id="{B2857731-4340-C847-BA3E-7D063EADB77C}"/>
              </a:ext>
            </a:extLst>
          </p:cNvPr>
          <p:cNvSpPr txBox="1"/>
          <p:nvPr/>
        </p:nvSpPr>
        <p:spPr>
          <a:xfrm>
            <a:off x="3451687" y="5364633"/>
            <a:ext cx="1551900"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Invertebrates</a:t>
            </a:r>
          </a:p>
        </p:txBody>
      </p:sp>
      <p:sp>
        <p:nvSpPr>
          <p:cNvPr id="8" name="TextBox 7">
            <a:extLst>
              <a:ext uri="{FF2B5EF4-FFF2-40B4-BE49-F238E27FC236}">
                <a16:creationId xmlns:a16="http://schemas.microsoft.com/office/drawing/2014/main" id="{A392B5C6-92FF-3A42-8AA4-998FCD4C6425}"/>
              </a:ext>
            </a:extLst>
          </p:cNvPr>
          <p:cNvSpPr txBox="1"/>
          <p:nvPr/>
        </p:nvSpPr>
        <p:spPr>
          <a:xfrm>
            <a:off x="2015629" y="2092792"/>
            <a:ext cx="853503" cy="400110"/>
          </a:xfrm>
          <a:prstGeom prst="rect">
            <a:avLst/>
          </a:prstGeom>
          <a:noFill/>
          <a:ln>
            <a:solidFill>
              <a:schemeClr val="tx1"/>
            </a:solidFill>
          </a:ln>
        </p:spPr>
        <p:txBody>
          <a:bodyPr wrap="none" rtlCol="0">
            <a:spAutoFit/>
          </a:bodyPr>
          <a:lstStyle/>
          <a:p>
            <a:pPr algn="ctr"/>
            <a:r>
              <a:rPr lang="en-US" sz="2000" dirty="0">
                <a:latin typeface="Calibri Light"/>
                <a:cs typeface="Calibri Light"/>
              </a:rPr>
              <a:t>Waves</a:t>
            </a:r>
          </a:p>
        </p:txBody>
      </p:sp>
      <p:cxnSp>
        <p:nvCxnSpPr>
          <p:cNvPr id="9" name="Straight Arrow Connector 8">
            <a:extLst>
              <a:ext uri="{FF2B5EF4-FFF2-40B4-BE49-F238E27FC236}">
                <a16:creationId xmlns:a16="http://schemas.microsoft.com/office/drawing/2014/main" id="{D97C525E-5700-9D4B-B1C6-366070D3408E}"/>
              </a:ext>
            </a:extLst>
          </p:cNvPr>
          <p:cNvCxnSpPr>
            <a:stCxn id="8" idx="2"/>
            <a:endCxn id="6" idx="0"/>
          </p:cNvCxnSpPr>
          <p:nvPr/>
        </p:nvCxnSpPr>
        <p:spPr>
          <a:xfrm flipH="1">
            <a:off x="2442380" y="2492902"/>
            <a:ext cx="1" cy="131461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74CE5DC3-0998-1243-80C8-D015572A77EF}"/>
              </a:ext>
            </a:extLst>
          </p:cNvPr>
          <p:cNvCxnSpPr>
            <a:cxnSpLocks/>
            <a:stCxn id="8" idx="2"/>
            <a:endCxn id="11" idx="0"/>
          </p:cNvCxnSpPr>
          <p:nvPr/>
        </p:nvCxnSpPr>
        <p:spPr>
          <a:xfrm>
            <a:off x="2442381" y="2492903"/>
            <a:ext cx="1785257" cy="135122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1B565649-FF15-5341-AE47-A3073050C208}"/>
              </a:ext>
            </a:extLst>
          </p:cNvPr>
          <p:cNvSpPr txBox="1"/>
          <p:nvPr/>
        </p:nvSpPr>
        <p:spPr>
          <a:xfrm>
            <a:off x="3881068" y="3844129"/>
            <a:ext cx="693138" cy="369332"/>
          </a:xfrm>
          <a:prstGeom prst="rect">
            <a:avLst/>
          </a:prstGeom>
          <a:solidFill>
            <a:schemeClr val="bg1"/>
          </a:solidFill>
          <a:ln>
            <a:solidFill>
              <a:schemeClr val="tx1"/>
            </a:solidFill>
          </a:ln>
        </p:spPr>
        <p:txBody>
          <a:bodyPr wrap="none" rtlCol="0">
            <a:spAutoFit/>
          </a:bodyPr>
          <a:lstStyle/>
          <a:p>
            <a:pPr algn="ctr"/>
            <a:r>
              <a:rPr lang="en-US" dirty="0">
                <a:latin typeface="Calibri Light"/>
                <a:cs typeface="Calibri Light"/>
              </a:rPr>
              <a:t>Algae</a:t>
            </a:r>
          </a:p>
        </p:txBody>
      </p:sp>
      <p:cxnSp>
        <p:nvCxnSpPr>
          <p:cNvPr id="12" name="Straight Arrow Connector 11">
            <a:extLst>
              <a:ext uri="{FF2B5EF4-FFF2-40B4-BE49-F238E27FC236}">
                <a16:creationId xmlns:a16="http://schemas.microsoft.com/office/drawing/2014/main" id="{42C29B46-1534-E04A-AC79-B448CFFD6003}"/>
              </a:ext>
            </a:extLst>
          </p:cNvPr>
          <p:cNvCxnSpPr>
            <a:cxnSpLocks/>
            <a:stCxn id="6" idx="3"/>
            <a:endCxn id="11" idx="1"/>
          </p:cNvCxnSpPr>
          <p:nvPr/>
        </p:nvCxnSpPr>
        <p:spPr>
          <a:xfrm>
            <a:off x="2783882" y="4007573"/>
            <a:ext cx="1097186" cy="2122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0566CD65-D287-5E42-B021-370C05DF8B21}"/>
              </a:ext>
            </a:extLst>
          </p:cNvPr>
          <p:cNvCxnSpPr>
            <a:cxnSpLocks/>
            <a:stCxn id="11" idx="2"/>
            <a:endCxn id="7" idx="0"/>
          </p:cNvCxnSpPr>
          <p:nvPr/>
        </p:nvCxnSpPr>
        <p:spPr>
          <a:xfrm>
            <a:off x="4227637" y="4213461"/>
            <a:ext cx="0" cy="11511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itle 2">
            <a:extLst>
              <a:ext uri="{FF2B5EF4-FFF2-40B4-BE49-F238E27FC236}">
                <a16:creationId xmlns:a16="http://schemas.microsoft.com/office/drawing/2014/main" id="{07FAB44B-6897-28C8-9E4E-8D47E4519DDE}"/>
              </a:ext>
            </a:extLst>
          </p:cNvPr>
          <p:cNvSpPr>
            <a:spLocks noGrp="1"/>
          </p:cNvSpPr>
          <p:nvPr>
            <p:ph type="title"/>
          </p:nvPr>
        </p:nvSpPr>
        <p:spPr>
          <a:xfrm>
            <a:off x="119269" y="115917"/>
            <a:ext cx="11244470" cy="1325563"/>
          </a:xfrm>
        </p:spPr>
        <p:txBody>
          <a:bodyPr/>
          <a:lstStyle/>
          <a:p>
            <a:r>
              <a:rPr lang="en-US" dirty="0"/>
              <a:t>DAGS + Counterfactuals = Clear Inference</a:t>
            </a:r>
          </a:p>
        </p:txBody>
      </p:sp>
      <p:sp>
        <p:nvSpPr>
          <p:cNvPr id="2" name="TextBox 1">
            <a:extLst>
              <a:ext uri="{FF2B5EF4-FFF2-40B4-BE49-F238E27FC236}">
                <a16:creationId xmlns:a16="http://schemas.microsoft.com/office/drawing/2014/main" id="{31272FD8-E5B6-C319-0168-3338C518DB88}"/>
              </a:ext>
            </a:extLst>
          </p:cNvPr>
          <p:cNvSpPr txBox="1"/>
          <p:nvPr/>
        </p:nvSpPr>
        <p:spPr>
          <a:xfrm>
            <a:off x="5671391" y="1948313"/>
            <a:ext cx="6009861"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With a DAG, we can see potential sources of bias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We can use counterfactual thinking here to understand how changing waves should cascade through the system</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In practice, we can see what variables might obscure our counterfactual inferences</a:t>
            </a:r>
          </a:p>
        </p:txBody>
      </p:sp>
    </p:spTree>
    <p:extLst>
      <p:ext uri="{BB962C8B-B14F-4D97-AF65-F5344CB8AC3E}">
        <p14:creationId xmlns:p14="http://schemas.microsoft.com/office/powerpoint/2010/main" val="95916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0225F-A57D-CC2C-6FB3-E40B535C6380}"/>
              </a:ext>
            </a:extLst>
          </p:cNvPr>
          <p:cNvSpPr>
            <a:spLocks noGrp="1"/>
          </p:cNvSpPr>
          <p:nvPr>
            <p:ph type="title"/>
          </p:nvPr>
        </p:nvSpPr>
        <p:spPr>
          <a:xfrm>
            <a:off x="838200" y="2217676"/>
            <a:ext cx="10515600" cy="1325563"/>
          </a:xfrm>
        </p:spPr>
        <p:txBody>
          <a:bodyPr/>
          <a:lstStyle/>
          <a:p>
            <a:r>
              <a:rPr lang="en-US" dirty="0"/>
              <a:t>What do you need to control for to have valid counterfactual inference?</a:t>
            </a:r>
          </a:p>
        </p:txBody>
      </p:sp>
    </p:spTree>
    <p:extLst>
      <p:ext uri="{BB962C8B-B14F-4D97-AF65-F5344CB8AC3E}">
        <p14:creationId xmlns:p14="http://schemas.microsoft.com/office/powerpoint/2010/main" val="21559560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9784D-CE29-3A41-90D0-996C12CC9FA0}"/>
              </a:ext>
            </a:extLst>
          </p:cNvPr>
          <p:cNvSpPr>
            <a:spLocks noGrp="1"/>
          </p:cNvSpPr>
          <p:nvPr>
            <p:ph type="title"/>
          </p:nvPr>
        </p:nvSpPr>
        <p:spPr>
          <a:xfrm>
            <a:off x="0" y="147321"/>
            <a:ext cx="10515600" cy="1325563"/>
          </a:xfrm>
        </p:spPr>
        <p:txBody>
          <a:bodyPr/>
          <a:lstStyle/>
          <a:p>
            <a:r>
              <a:rPr lang="en-US" dirty="0"/>
              <a:t>Boxes and Arrows, Oh My!	</a:t>
            </a:r>
          </a:p>
        </p:txBody>
      </p:sp>
      <p:sp>
        <p:nvSpPr>
          <p:cNvPr id="3" name="Content Placeholder 2">
            <a:extLst>
              <a:ext uri="{FF2B5EF4-FFF2-40B4-BE49-F238E27FC236}">
                <a16:creationId xmlns:a16="http://schemas.microsoft.com/office/drawing/2014/main" id="{4C3626EB-CD16-C248-BC31-A9EE8B59A3E0}"/>
              </a:ext>
            </a:extLst>
          </p:cNvPr>
          <p:cNvSpPr>
            <a:spLocks noGrp="1"/>
          </p:cNvSpPr>
          <p:nvPr>
            <p:ph idx="1"/>
          </p:nvPr>
        </p:nvSpPr>
        <p:spPr>
          <a:xfrm>
            <a:off x="0" y="1814195"/>
            <a:ext cx="6442710" cy="4351338"/>
          </a:xfrm>
        </p:spPr>
        <p:txBody>
          <a:bodyPr>
            <a:normAutofit fontScale="92500" lnSpcReduction="20000"/>
          </a:bodyPr>
          <a:lstStyle/>
          <a:p>
            <a:r>
              <a:rPr lang="en-US" dirty="0"/>
              <a:t>Causal Diagrams let you be specific about cause and effect in a system</a:t>
            </a:r>
          </a:p>
          <a:p>
            <a:endParaRPr lang="en-US" dirty="0"/>
          </a:p>
          <a:p>
            <a:r>
              <a:rPr lang="en-US" dirty="0"/>
              <a:t>We can incorporate many aspects of our knowledge into Causal Diagrams</a:t>
            </a:r>
          </a:p>
          <a:p>
            <a:endParaRPr lang="en-US" dirty="0"/>
          </a:p>
          <a:p>
            <a:r>
              <a:rPr lang="en-US" dirty="0"/>
              <a:t>Causal Diagrams illuminate potential confounders to watch out for via Back-Door effects</a:t>
            </a:r>
          </a:p>
          <a:p>
            <a:endParaRPr lang="en-US" dirty="0"/>
          </a:p>
          <a:p>
            <a:r>
              <a:rPr lang="en-US" dirty="0"/>
              <a:t>Causal diagrams let us design effective experiments and observational studies</a:t>
            </a:r>
          </a:p>
        </p:txBody>
      </p:sp>
      <p:pic>
        <p:nvPicPr>
          <p:cNvPr id="4" name="Picture 3">
            <a:extLst>
              <a:ext uri="{FF2B5EF4-FFF2-40B4-BE49-F238E27FC236}">
                <a16:creationId xmlns:a16="http://schemas.microsoft.com/office/drawing/2014/main" id="{D99A0C42-5CC6-8557-191E-86338B808027}"/>
              </a:ext>
            </a:extLst>
          </p:cNvPr>
          <p:cNvPicPr>
            <a:picLocks noChangeAspect="1"/>
          </p:cNvPicPr>
          <p:nvPr/>
        </p:nvPicPr>
        <p:blipFill>
          <a:blip r:embed="rId2"/>
          <a:stretch>
            <a:fillRect/>
          </a:stretch>
        </p:blipFill>
        <p:spPr>
          <a:xfrm>
            <a:off x="6442710" y="1472884"/>
            <a:ext cx="5589073" cy="4841239"/>
          </a:xfrm>
          <a:prstGeom prst="rect">
            <a:avLst/>
          </a:prstGeom>
        </p:spPr>
      </p:pic>
    </p:spTree>
    <p:extLst>
      <p:ext uri="{BB962C8B-B14F-4D97-AF65-F5344CB8AC3E}">
        <p14:creationId xmlns:p14="http://schemas.microsoft.com/office/powerpoint/2010/main" val="2237601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48AB9-08E5-8D72-F452-E70A8734BDEA}"/>
              </a:ext>
            </a:extLst>
          </p:cNvPr>
          <p:cNvSpPr>
            <a:spLocks noGrp="1"/>
          </p:cNvSpPr>
          <p:nvPr>
            <p:ph type="title"/>
          </p:nvPr>
        </p:nvSpPr>
        <p:spPr>
          <a:xfrm>
            <a:off x="0" y="32797"/>
            <a:ext cx="10515600" cy="1325563"/>
          </a:xfrm>
        </p:spPr>
        <p:txBody>
          <a:bodyPr/>
          <a:lstStyle/>
          <a:p>
            <a:r>
              <a:rPr lang="en-US" dirty="0"/>
              <a:t>What is Causal Thinking? </a:t>
            </a:r>
          </a:p>
        </p:txBody>
      </p:sp>
      <p:grpSp>
        <p:nvGrpSpPr>
          <p:cNvPr id="82" name="Group 81">
            <a:extLst>
              <a:ext uri="{FF2B5EF4-FFF2-40B4-BE49-F238E27FC236}">
                <a16:creationId xmlns:a16="http://schemas.microsoft.com/office/drawing/2014/main" id="{A47AECD9-2D07-E877-709A-4D50AEED002D}"/>
              </a:ext>
            </a:extLst>
          </p:cNvPr>
          <p:cNvGrpSpPr/>
          <p:nvPr/>
        </p:nvGrpSpPr>
        <p:grpSpPr>
          <a:xfrm>
            <a:off x="764088" y="3723347"/>
            <a:ext cx="2172419" cy="1266165"/>
            <a:chOff x="927024" y="3154681"/>
            <a:chExt cx="2524836" cy="1471566"/>
          </a:xfrm>
        </p:grpSpPr>
        <p:sp>
          <p:nvSpPr>
            <p:cNvPr id="4" name="AutoShape 32">
              <a:extLst>
                <a:ext uri="{FF2B5EF4-FFF2-40B4-BE49-F238E27FC236}">
                  <a16:creationId xmlns:a16="http://schemas.microsoft.com/office/drawing/2014/main" id="{7BCAECCB-DEFC-2539-ACCD-44A2029D9655}"/>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 name="AutoShape 33">
              <a:extLst>
                <a:ext uri="{FF2B5EF4-FFF2-40B4-BE49-F238E27FC236}">
                  <a16:creationId xmlns:a16="http://schemas.microsoft.com/office/drawing/2014/main" id="{2006CF3A-7417-4E58-347D-1AA85AF09A9B}"/>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6" name="Group 141">
              <a:extLst>
                <a:ext uri="{FF2B5EF4-FFF2-40B4-BE49-F238E27FC236}">
                  <a16:creationId xmlns:a16="http://schemas.microsoft.com/office/drawing/2014/main" id="{C9B7358E-F96A-1C34-C267-91587EF60FA2}"/>
                </a:ext>
              </a:extLst>
            </p:cNvPr>
            <p:cNvGrpSpPr>
              <a:grpSpLocks/>
            </p:cNvGrpSpPr>
            <p:nvPr/>
          </p:nvGrpSpPr>
          <p:grpSpPr bwMode="auto">
            <a:xfrm>
              <a:off x="927024" y="3154681"/>
              <a:ext cx="1012360" cy="823487"/>
              <a:chOff x="2304" y="1104"/>
              <a:chExt cx="536" cy="436"/>
            </a:xfrm>
          </p:grpSpPr>
          <p:sp>
            <p:nvSpPr>
              <p:cNvPr id="7" name="AutoShape 133">
                <a:extLst>
                  <a:ext uri="{FF2B5EF4-FFF2-40B4-BE49-F238E27FC236}">
                    <a16:creationId xmlns:a16="http://schemas.microsoft.com/office/drawing/2014/main" id="{114DF5BC-C4B8-2706-09D5-4791F308F600}"/>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8" name="Group 105">
                <a:extLst>
                  <a:ext uri="{FF2B5EF4-FFF2-40B4-BE49-F238E27FC236}">
                    <a16:creationId xmlns:a16="http://schemas.microsoft.com/office/drawing/2014/main" id="{6FF7E097-FCD4-475E-5DC5-5DE4F767B200}"/>
                  </a:ext>
                </a:extLst>
              </p:cNvPr>
              <p:cNvGrpSpPr>
                <a:grpSpLocks/>
              </p:cNvGrpSpPr>
              <p:nvPr/>
            </p:nvGrpSpPr>
            <p:grpSpPr bwMode="auto">
              <a:xfrm>
                <a:off x="2488" y="1104"/>
                <a:ext cx="48" cy="144"/>
                <a:chOff x="1200" y="912"/>
                <a:chExt cx="48" cy="144"/>
              </a:xfrm>
            </p:grpSpPr>
            <p:sp>
              <p:nvSpPr>
                <p:cNvPr id="32" name="Oval 106">
                  <a:extLst>
                    <a:ext uri="{FF2B5EF4-FFF2-40B4-BE49-F238E27FC236}">
                      <a16:creationId xmlns:a16="http://schemas.microsoft.com/office/drawing/2014/main" id="{C8DFAE39-63C0-A328-7ED4-29280C83B514}"/>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3" name="Oval 107">
                  <a:extLst>
                    <a:ext uri="{FF2B5EF4-FFF2-40B4-BE49-F238E27FC236}">
                      <a16:creationId xmlns:a16="http://schemas.microsoft.com/office/drawing/2014/main" id="{17B2A938-F4F9-A1F2-73F2-24698A44530D}"/>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9" name="Group 108">
                <a:extLst>
                  <a:ext uri="{FF2B5EF4-FFF2-40B4-BE49-F238E27FC236}">
                    <a16:creationId xmlns:a16="http://schemas.microsoft.com/office/drawing/2014/main" id="{41729486-8181-4CD0-6E0F-2D95008FF36F}"/>
                  </a:ext>
                </a:extLst>
              </p:cNvPr>
              <p:cNvGrpSpPr>
                <a:grpSpLocks/>
              </p:cNvGrpSpPr>
              <p:nvPr/>
            </p:nvGrpSpPr>
            <p:grpSpPr bwMode="auto">
              <a:xfrm>
                <a:off x="2632" y="1104"/>
                <a:ext cx="48" cy="144"/>
                <a:chOff x="1200" y="912"/>
                <a:chExt cx="48" cy="144"/>
              </a:xfrm>
            </p:grpSpPr>
            <p:sp>
              <p:nvSpPr>
                <p:cNvPr id="30" name="Oval 109">
                  <a:extLst>
                    <a:ext uri="{FF2B5EF4-FFF2-40B4-BE49-F238E27FC236}">
                      <a16:creationId xmlns:a16="http://schemas.microsoft.com/office/drawing/2014/main" id="{E40F83E6-BC81-FFA3-0111-57C2BE44676D}"/>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1" name="Oval 110">
                  <a:extLst>
                    <a:ext uri="{FF2B5EF4-FFF2-40B4-BE49-F238E27FC236}">
                      <a16:creationId xmlns:a16="http://schemas.microsoft.com/office/drawing/2014/main" id="{5F7517F5-4B26-A572-F511-984F4394DA31}"/>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0" name="Group 111">
                <a:extLst>
                  <a:ext uri="{FF2B5EF4-FFF2-40B4-BE49-F238E27FC236}">
                    <a16:creationId xmlns:a16="http://schemas.microsoft.com/office/drawing/2014/main" id="{1269D7F0-A037-791D-7FC8-5424A2438746}"/>
                  </a:ext>
                </a:extLst>
              </p:cNvPr>
              <p:cNvGrpSpPr>
                <a:grpSpLocks/>
              </p:cNvGrpSpPr>
              <p:nvPr/>
            </p:nvGrpSpPr>
            <p:grpSpPr bwMode="auto">
              <a:xfrm>
                <a:off x="2688" y="1212"/>
                <a:ext cx="152" cy="132"/>
                <a:chOff x="672" y="1020"/>
                <a:chExt cx="152" cy="132"/>
              </a:xfrm>
            </p:grpSpPr>
            <p:sp>
              <p:nvSpPr>
                <p:cNvPr id="25" name="Line 112">
                  <a:extLst>
                    <a:ext uri="{FF2B5EF4-FFF2-40B4-BE49-F238E27FC236}">
                      <a16:creationId xmlns:a16="http://schemas.microsoft.com/office/drawing/2014/main" id="{E3417C6D-7E0B-FC0E-70B7-45DB8C9BDFF8}"/>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6" name="Line 113">
                  <a:extLst>
                    <a:ext uri="{FF2B5EF4-FFF2-40B4-BE49-F238E27FC236}">
                      <a16:creationId xmlns:a16="http://schemas.microsoft.com/office/drawing/2014/main" id="{C77A8927-DAA7-1E94-765C-6D57521B61F0}"/>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7" name="Group 114">
                  <a:extLst>
                    <a:ext uri="{FF2B5EF4-FFF2-40B4-BE49-F238E27FC236}">
                      <a16:creationId xmlns:a16="http://schemas.microsoft.com/office/drawing/2014/main" id="{F0733B1B-F531-9880-C92B-4D5151F5370C}"/>
                    </a:ext>
                  </a:extLst>
                </p:cNvPr>
                <p:cNvGrpSpPr>
                  <a:grpSpLocks/>
                </p:cNvGrpSpPr>
                <p:nvPr/>
              </p:nvGrpSpPr>
              <p:grpSpPr bwMode="auto">
                <a:xfrm>
                  <a:off x="680" y="1020"/>
                  <a:ext cx="144" cy="96"/>
                  <a:chOff x="680" y="1020"/>
                  <a:chExt cx="144" cy="96"/>
                </a:xfrm>
              </p:grpSpPr>
              <p:sp>
                <p:nvSpPr>
                  <p:cNvPr id="28" name="Line 115">
                    <a:extLst>
                      <a:ext uri="{FF2B5EF4-FFF2-40B4-BE49-F238E27FC236}">
                        <a16:creationId xmlns:a16="http://schemas.microsoft.com/office/drawing/2014/main" id="{2C468A8B-747D-88CF-DC23-590D8EA4375E}"/>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9" name="Line 116">
                    <a:extLst>
                      <a:ext uri="{FF2B5EF4-FFF2-40B4-BE49-F238E27FC236}">
                        <a16:creationId xmlns:a16="http://schemas.microsoft.com/office/drawing/2014/main" id="{24D5F60B-9360-DD6A-E606-39CEAAB11EAB}"/>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1" name="Group 121">
                <a:extLst>
                  <a:ext uri="{FF2B5EF4-FFF2-40B4-BE49-F238E27FC236}">
                    <a16:creationId xmlns:a16="http://schemas.microsoft.com/office/drawing/2014/main" id="{9B147F66-6672-3790-C408-DF37B8EAC958}"/>
                  </a:ext>
                </a:extLst>
              </p:cNvPr>
              <p:cNvGrpSpPr>
                <a:grpSpLocks/>
              </p:cNvGrpSpPr>
              <p:nvPr/>
            </p:nvGrpSpPr>
            <p:grpSpPr bwMode="auto">
              <a:xfrm flipH="1">
                <a:off x="2304" y="1212"/>
                <a:ext cx="152" cy="132"/>
                <a:chOff x="672" y="1020"/>
                <a:chExt cx="152" cy="132"/>
              </a:xfrm>
            </p:grpSpPr>
            <p:sp>
              <p:nvSpPr>
                <p:cNvPr id="20" name="Line 122">
                  <a:extLst>
                    <a:ext uri="{FF2B5EF4-FFF2-40B4-BE49-F238E27FC236}">
                      <a16:creationId xmlns:a16="http://schemas.microsoft.com/office/drawing/2014/main" id="{2651194F-1FAD-7341-037A-2DEE232D8E35}"/>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1" name="Line 123">
                  <a:extLst>
                    <a:ext uri="{FF2B5EF4-FFF2-40B4-BE49-F238E27FC236}">
                      <a16:creationId xmlns:a16="http://schemas.microsoft.com/office/drawing/2014/main" id="{011B9339-F72D-8353-A9DA-261C29C2EB0C}"/>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2" name="Group 124">
                  <a:extLst>
                    <a:ext uri="{FF2B5EF4-FFF2-40B4-BE49-F238E27FC236}">
                      <a16:creationId xmlns:a16="http://schemas.microsoft.com/office/drawing/2014/main" id="{DA5F7D24-B870-82BD-FC43-33EEA5EECCBC}"/>
                    </a:ext>
                  </a:extLst>
                </p:cNvPr>
                <p:cNvGrpSpPr>
                  <a:grpSpLocks/>
                </p:cNvGrpSpPr>
                <p:nvPr/>
              </p:nvGrpSpPr>
              <p:grpSpPr bwMode="auto">
                <a:xfrm>
                  <a:off x="680" y="1020"/>
                  <a:ext cx="144" cy="96"/>
                  <a:chOff x="680" y="1020"/>
                  <a:chExt cx="144" cy="96"/>
                </a:xfrm>
              </p:grpSpPr>
              <p:sp>
                <p:nvSpPr>
                  <p:cNvPr id="23" name="Line 125">
                    <a:extLst>
                      <a:ext uri="{FF2B5EF4-FFF2-40B4-BE49-F238E27FC236}">
                        <a16:creationId xmlns:a16="http://schemas.microsoft.com/office/drawing/2014/main" id="{D598BBE2-1B29-516F-3DD2-1FA18F986EAE}"/>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4" name="Line 126">
                    <a:extLst>
                      <a:ext uri="{FF2B5EF4-FFF2-40B4-BE49-F238E27FC236}">
                        <a16:creationId xmlns:a16="http://schemas.microsoft.com/office/drawing/2014/main" id="{CD9BFC88-D901-ADD9-DED3-0839585B4A37}"/>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2" name="Group 136">
                <a:extLst>
                  <a:ext uri="{FF2B5EF4-FFF2-40B4-BE49-F238E27FC236}">
                    <a16:creationId xmlns:a16="http://schemas.microsoft.com/office/drawing/2014/main" id="{3A2D7839-0BDA-D53E-88BD-53536AD6821E}"/>
                  </a:ext>
                </a:extLst>
              </p:cNvPr>
              <p:cNvGrpSpPr>
                <a:grpSpLocks/>
              </p:cNvGrpSpPr>
              <p:nvPr/>
            </p:nvGrpSpPr>
            <p:grpSpPr bwMode="auto">
              <a:xfrm>
                <a:off x="2400" y="1300"/>
                <a:ext cx="96" cy="240"/>
                <a:chOff x="2400" y="1296"/>
                <a:chExt cx="96" cy="240"/>
              </a:xfrm>
            </p:grpSpPr>
            <p:sp>
              <p:nvSpPr>
                <p:cNvPr id="17" name="Line 117">
                  <a:extLst>
                    <a:ext uri="{FF2B5EF4-FFF2-40B4-BE49-F238E27FC236}">
                      <a16:creationId xmlns:a16="http://schemas.microsoft.com/office/drawing/2014/main" id="{FF335816-E4C9-40D3-B63B-25BBEAE30173}"/>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8" name="Line 134">
                  <a:extLst>
                    <a:ext uri="{FF2B5EF4-FFF2-40B4-BE49-F238E27FC236}">
                      <a16:creationId xmlns:a16="http://schemas.microsoft.com/office/drawing/2014/main" id="{A71B5313-BC2A-025F-3721-4ECB48608C04}"/>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 name="Line 135">
                  <a:extLst>
                    <a:ext uri="{FF2B5EF4-FFF2-40B4-BE49-F238E27FC236}">
                      <a16:creationId xmlns:a16="http://schemas.microsoft.com/office/drawing/2014/main" id="{EE844E3B-43A1-7CC9-0041-BA3C5C0AB395}"/>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3" name="Group 137">
                <a:extLst>
                  <a:ext uri="{FF2B5EF4-FFF2-40B4-BE49-F238E27FC236}">
                    <a16:creationId xmlns:a16="http://schemas.microsoft.com/office/drawing/2014/main" id="{26D50571-900E-F142-E5CF-E57597DDFBBF}"/>
                  </a:ext>
                </a:extLst>
              </p:cNvPr>
              <p:cNvGrpSpPr>
                <a:grpSpLocks/>
              </p:cNvGrpSpPr>
              <p:nvPr/>
            </p:nvGrpSpPr>
            <p:grpSpPr bwMode="auto">
              <a:xfrm flipH="1">
                <a:off x="2640" y="1296"/>
                <a:ext cx="96" cy="240"/>
                <a:chOff x="2400" y="1296"/>
                <a:chExt cx="96" cy="240"/>
              </a:xfrm>
            </p:grpSpPr>
            <p:sp>
              <p:nvSpPr>
                <p:cNvPr id="14" name="Line 138">
                  <a:extLst>
                    <a:ext uri="{FF2B5EF4-FFF2-40B4-BE49-F238E27FC236}">
                      <a16:creationId xmlns:a16="http://schemas.microsoft.com/office/drawing/2014/main" id="{025AF5D0-9984-81B8-A1EF-8D0C35B51AF2}"/>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 name="Line 139">
                  <a:extLst>
                    <a:ext uri="{FF2B5EF4-FFF2-40B4-BE49-F238E27FC236}">
                      <a16:creationId xmlns:a16="http://schemas.microsoft.com/office/drawing/2014/main" id="{D0BF704E-6A98-D9F4-786E-D387D5BE322E}"/>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6" name="Line 140">
                  <a:extLst>
                    <a:ext uri="{FF2B5EF4-FFF2-40B4-BE49-F238E27FC236}">
                      <a16:creationId xmlns:a16="http://schemas.microsoft.com/office/drawing/2014/main" id="{F6A92136-DD58-F3B8-2D19-4C059564BDB8}"/>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34" name="Group 142">
              <a:extLst>
                <a:ext uri="{FF2B5EF4-FFF2-40B4-BE49-F238E27FC236}">
                  <a16:creationId xmlns:a16="http://schemas.microsoft.com/office/drawing/2014/main" id="{834D2615-E207-5F59-6546-C54C8279CD23}"/>
                </a:ext>
              </a:extLst>
            </p:cNvPr>
            <p:cNvGrpSpPr>
              <a:grpSpLocks/>
            </p:cNvGrpSpPr>
            <p:nvPr/>
          </p:nvGrpSpPr>
          <p:grpSpPr bwMode="auto">
            <a:xfrm>
              <a:off x="2543901" y="3307668"/>
              <a:ext cx="362636" cy="345638"/>
              <a:chOff x="1776" y="2256"/>
              <a:chExt cx="288" cy="279"/>
            </a:xfrm>
          </p:grpSpPr>
          <p:grpSp>
            <p:nvGrpSpPr>
              <p:cNvPr id="35" name="Group 143">
                <a:extLst>
                  <a:ext uri="{FF2B5EF4-FFF2-40B4-BE49-F238E27FC236}">
                    <a16:creationId xmlns:a16="http://schemas.microsoft.com/office/drawing/2014/main" id="{1136CBEF-3981-C0E4-293B-08D1F44A0871}"/>
                  </a:ext>
                </a:extLst>
              </p:cNvPr>
              <p:cNvGrpSpPr>
                <a:grpSpLocks/>
              </p:cNvGrpSpPr>
              <p:nvPr/>
            </p:nvGrpSpPr>
            <p:grpSpPr bwMode="auto">
              <a:xfrm>
                <a:off x="1824" y="2256"/>
                <a:ext cx="240" cy="279"/>
                <a:chOff x="1392" y="3408"/>
                <a:chExt cx="240" cy="279"/>
              </a:xfrm>
            </p:grpSpPr>
            <p:sp>
              <p:nvSpPr>
                <p:cNvPr id="38" name="Line 144">
                  <a:extLst>
                    <a:ext uri="{FF2B5EF4-FFF2-40B4-BE49-F238E27FC236}">
                      <a16:creationId xmlns:a16="http://schemas.microsoft.com/office/drawing/2014/main" id="{0B8A62C6-DF0F-1490-F82E-61708E613E6D}"/>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9" name="Arc 145">
                  <a:extLst>
                    <a:ext uri="{FF2B5EF4-FFF2-40B4-BE49-F238E27FC236}">
                      <a16:creationId xmlns:a16="http://schemas.microsoft.com/office/drawing/2014/main" id="{13957CFB-4E21-52AF-70A6-88E6D7AA2361}"/>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0" name="Line 146">
                  <a:extLst>
                    <a:ext uri="{FF2B5EF4-FFF2-40B4-BE49-F238E27FC236}">
                      <a16:creationId xmlns:a16="http://schemas.microsoft.com/office/drawing/2014/main" id="{903679C3-C0F1-18EE-5850-FEA2A56452A0}"/>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36" name="Arc 147">
                <a:extLst>
                  <a:ext uri="{FF2B5EF4-FFF2-40B4-BE49-F238E27FC236}">
                    <a16:creationId xmlns:a16="http://schemas.microsoft.com/office/drawing/2014/main" id="{E41813EE-AA00-01F7-22E0-871C1A26827E}"/>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7" name="Arc 148">
                <a:extLst>
                  <a:ext uri="{FF2B5EF4-FFF2-40B4-BE49-F238E27FC236}">
                    <a16:creationId xmlns:a16="http://schemas.microsoft.com/office/drawing/2014/main" id="{822FDFCC-14C8-2473-3A28-FBF0B4B37B1A}"/>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pic>
        <p:nvPicPr>
          <p:cNvPr id="42" name="Picture 247" descr="(0)48">
            <a:extLst>
              <a:ext uri="{FF2B5EF4-FFF2-40B4-BE49-F238E27FC236}">
                <a16:creationId xmlns:a16="http://schemas.microsoft.com/office/drawing/2014/main" id="{8013E2B9-AE33-911A-B9E4-0C33C037BA04}"/>
              </a:ext>
            </a:extLst>
          </p:cNvPr>
          <p:cNvPicPr>
            <a:picLocks noChangeAspect="1" noChangeArrowheads="1"/>
          </p:cNvPicPr>
          <p:nvPr/>
        </p:nvPicPr>
        <p:blipFill>
          <a:blip r:embed="rId2"/>
          <a:srcRect/>
          <a:stretch>
            <a:fillRect/>
          </a:stretch>
        </p:blipFill>
        <p:spPr bwMode="auto">
          <a:xfrm>
            <a:off x="4394373" y="5148377"/>
            <a:ext cx="2339118" cy="1462712"/>
          </a:xfrm>
          <a:prstGeom prst="rect">
            <a:avLst/>
          </a:prstGeom>
          <a:noFill/>
        </p:spPr>
      </p:pic>
      <p:pic>
        <p:nvPicPr>
          <p:cNvPr id="43" name="Picture 2" descr="sea-waves-wallpaper">
            <a:extLst>
              <a:ext uri="{FF2B5EF4-FFF2-40B4-BE49-F238E27FC236}">
                <a16:creationId xmlns:a16="http://schemas.microsoft.com/office/drawing/2014/main" id="{77D3616B-6FA8-DD5C-A6A6-BCFF45E7A501}"/>
              </a:ext>
            </a:extLst>
          </p:cNvPr>
          <p:cNvPicPr>
            <a:picLocks noChangeAspect="1" noChangeArrowheads="1"/>
          </p:cNvPicPr>
          <p:nvPr/>
        </p:nvPicPr>
        <p:blipFill>
          <a:blip r:embed="rId3"/>
          <a:srcRect/>
          <a:stretch>
            <a:fillRect/>
          </a:stretch>
        </p:blipFill>
        <p:spPr bwMode="auto">
          <a:xfrm>
            <a:off x="4394373" y="2439056"/>
            <a:ext cx="2339118" cy="1755865"/>
          </a:xfrm>
          <a:prstGeom prst="rect">
            <a:avLst/>
          </a:prstGeom>
          <a:noFill/>
        </p:spPr>
      </p:pic>
      <p:grpSp>
        <p:nvGrpSpPr>
          <p:cNvPr id="159" name="Group 158">
            <a:extLst>
              <a:ext uri="{FF2B5EF4-FFF2-40B4-BE49-F238E27FC236}">
                <a16:creationId xmlns:a16="http://schemas.microsoft.com/office/drawing/2014/main" id="{1269BCA5-7F87-99D2-9A60-32542A56AF9F}"/>
              </a:ext>
            </a:extLst>
          </p:cNvPr>
          <p:cNvGrpSpPr/>
          <p:nvPr/>
        </p:nvGrpSpPr>
        <p:grpSpPr>
          <a:xfrm>
            <a:off x="8267125" y="2681451"/>
            <a:ext cx="2172419" cy="1266165"/>
            <a:chOff x="8908191" y="1956292"/>
            <a:chExt cx="2524836" cy="1471566"/>
          </a:xfrm>
        </p:grpSpPr>
        <p:sp>
          <p:nvSpPr>
            <p:cNvPr id="85" name="AutoShape 33">
              <a:extLst>
                <a:ext uri="{FF2B5EF4-FFF2-40B4-BE49-F238E27FC236}">
                  <a16:creationId xmlns:a16="http://schemas.microsoft.com/office/drawing/2014/main" id="{49845015-7192-8288-6E25-30A9DB16B299}"/>
                </a:ext>
              </a:extLst>
            </p:cNvPr>
            <p:cNvSpPr>
              <a:spLocks noChangeArrowheads="1"/>
            </p:cNvSpPr>
            <p:nvPr/>
          </p:nvSpPr>
          <p:spPr bwMode="auto">
            <a:xfrm>
              <a:off x="10345118" y="2521267"/>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86" name="Group 141">
              <a:extLst>
                <a:ext uri="{FF2B5EF4-FFF2-40B4-BE49-F238E27FC236}">
                  <a16:creationId xmlns:a16="http://schemas.microsoft.com/office/drawing/2014/main" id="{DAD11F82-CB01-B89B-024D-826572D7CCD7}"/>
                </a:ext>
              </a:extLst>
            </p:cNvPr>
            <p:cNvGrpSpPr>
              <a:grpSpLocks/>
            </p:cNvGrpSpPr>
            <p:nvPr/>
          </p:nvGrpSpPr>
          <p:grpSpPr bwMode="auto">
            <a:xfrm>
              <a:off x="8908191" y="1956292"/>
              <a:ext cx="1012360" cy="823487"/>
              <a:chOff x="2304" y="1104"/>
              <a:chExt cx="536" cy="436"/>
            </a:xfrm>
          </p:grpSpPr>
          <p:sp>
            <p:nvSpPr>
              <p:cNvPr id="94" name="AutoShape 133">
                <a:extLst>
                  <a:ext uri="{FF2B5EF4-FFF2-40B4-BE49-F238E27FC236}">
                    <a16:creationId xmlns:a16="http://schemas.microsoft.com/office/drawing/2014/main" id="{C2B3B101-1E1E-C2B3-4F86-343EA64552D2}"/>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95" name="Group 105">
                <a:extLst>
                  <a:ext uri="{FF2B5EF4-FFF2-40B4-BE49-F238E27FC236}">
                    <a16:creationId xmlns:a16="http://schemas.microsoft.com/office/drawing/2014/main" id="{5E683281-E993-BC5F-1C68-E7A071230051}"/>
                  </a:ext>
                </a:extLst>
              </p:cNvPr>
              <p:cNvGrpSpPr>
                <a:grpSpLocks/>
              </p:cNvGrpSpPr>
              <p:nvPr/>
            </p:nvGrpSpPr>
            <p:grpSpPr bwMode="auto">
              <a:xfrm>
                <a:off x="2488" y="1104"/>
                <a:ext cx="48" cy="144"/>
                <a:chOff x="1200" y="912"/>
                <a:chExt cx="48" cy="144"/>
              </a:xfrm>
            </p:grpSpPr>
            <p:sp>
              <p:nvSpPr>
                <p:cNvPr id="119" name="Oval 106">
                  <a:extLst>
                    <a:ext uri="{FF2B5EF4-FFF2-40B4-BE49-F238E27FC236}">
                      <a16:creationId xmlns:a16="http://schemas.microsoft.com/office/drawing/2014/main" id="{E0D3EE00-F4A3-24C0-827A-F1203A743E90}"/>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20" name="Oval 107">
                  <a:extLst>
                    <a:ext uri="{FF2B5EF4-FFF2-40B4-BE49-F238E27FC236}">
                      <a16:creationId xmlns:a16="http://schemas.microsoft.com/office/drawing/2014/main" id="{7A2D61A2-DDE5-EF2B-82D7-83654CDC57F0}"/>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96" name="Group 108">
                <a:extLst>
                  <a:ext uri="{FF2B5EF4-FFF2-40B4-BE49-F238E27FC236}">
                    <a16:creationId xmlns:a16="http://schemas.microsoft.com/office/drawing/2014/main" id="{4326311B-1CB1-A275-EB12-088EFFE67B69}"/>
                  </a:ext>
                </a:extLst>
              </p:cNvPr>
              <p:cNvGrpSpPr>
                <a:grpSpLocks/>
              </p:cNvGrpSpPr>
              <p:nvPr/>
            </p:nvGrpSpPr>
            <p:grpSpPr bwMode="auto">
              <a:xfrm>
                <a:off x="2632" y="1104"/>
                <a:ext cx="48" cy="144"/>
                <a:chOff x="1200" y="912"/>
                <a:chExt cx="48" cy="144"/>
              </a:xfrm>
            </p:grpSpPr>
            <p:sp>
              <p:nvSpPr>
                <p:cNvPr id="117" name="Oval 109">
                  <a:extLst>
                    <a:ext uri="{FF2B5EF4-FFF2-40B4-BE49-F238E27FC236}">
                      <a16:creationId xmlns:a16="http://schemas.microsoft.com/office/drawing/2014/main" id="{A5371B3B-E858-2B53-7262-B84563B0F071}"/>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8" name="Oval 110">
                  <a:extLst>
                    <a:ext uri="{FF2B5EF4-FFF2-40B4-BE49-F238E27FC236}">
                      <a16:creationId xmlns:a16="http://schemas.microsoft.com/office/drawing/2014/main" id="{BF17B0E6-373D-4C8A-1B56-31D434C56A58}"/>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97" name="Group 111">
                <a:extLst>
                  <a:ext uri="{FF2B5EF4-FFF2-40B4-BE49-F238E27FC236}">
                    <a16:creationId xmlns:a16="http://schemas.microsoft.com/office/drawing/2014/main" id="{892C747A-E0E1-B12D-2660-E7EAB36DD115}"/>
                  </a:ext>
                </a:extLst>
              </p:cNvPr>
              <p:cNvGrpSpPr>
                <a:grpSpLocks/>
              </p:cNvGrpSpPr>
              <p:nvPr/>
            </p:nvGrpSpPr>
            <p:grpSpPr bwMode="auto">
              <a:xfrm>
                <a:off x="2688" y="1212"/>
                <a:ext cx="152" cy="132"/>
                <a:chOff x="672" y="1020"/>
                <a:chExt cx="152" cy="132"/>
              </a:xfrm>
            </p:grpSpPr>
            <p:sp>
              <p:nvSpPr>
                <p:cNvPr id="112" name="Line 112">
                  <a:extLst>
                    <a:ext uri="{FF2B5EF4-FFF2-40B4-BE49-F238E27FC236}">
                      <a16:creationId xmlns:a16="http://schemas.microsoft.com/office/drawing/2014/main" id="{B04428F3-B8AE-8E89-00C2-CED23844D0B4}"/>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3" name="Line 113">
                  <a:extLst>
                    <a:ext uri="{FF2B5EF4-FFF2-40B4-BE49-F238E27FC236}">
                      <a16:creationId xmlns:a16="http://schemas.microsoft.com/office/drawing/2014/main" id="{4247E2CB-00CC-E341-DAA0-290401C07233}"/>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14" name="Group 114">
                  <a:extLst>
                    <a:ext uri="{FF2B5EF4-FFF2-40B4-BE49-F238E27FC236}">
                      <a16:creationId xmlns:a16="http://schemas.microsoft.com/office/drawing/2014/main" id="{F8050109-A13F-3540-8DE0-59C9DDE975A6}"/>
                    </a:ext>
                  </a:extLst>
                </p:cNvPr>
                <p:cNvGrpSpPr>
                  <a:grpSpLocks/>
                </p:cNvGrpSpPr>
                <p:nvPr/>
              </p:nvGrpSpPr>
              <p:grpSpPr bwMode="auto">
                <a:xfrm>
                  <a:off x="680" y="1020"/>
                  <a:ext cx="144" cy="96"/>
                  <a:chOff x="680" y="1020"/>
                  <a:chExt cx="144" cy="96"/>
                </a:xfrm>
              </p:grpSpPr>
              <p:sp>
                <p:nvSpPr>
                  <p:cNvPr id="115" name="Line 115">
                    <a:extLst>
                      <a:ext uri="{FF2B5EF4-FFF2-40B4-BE49-F238E27FC236}">
                        <a16:creationId xmlns:a16="http://schemas.microsoft.com/office/drawing/2014/main" id="{55E30ECB-322C-2007-3F33-32F0CBD1F37A}"/>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6" name="Line 116">
                    <a:extLst>
                      <a:ext uri="{FF2B5EF4-FFF2-40B4-BE49-F238E27FC236}">
                        <a16:creationId xmlns:a16="http://schemas.microsoft.com/office/drawing/2014/main" id="{1A7000C0-6741-0BB9-A3D3-D19B5D66945A}"/>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98" name="Group 121">
                <a:extLst>
                  <a:ext uri="{FF2B5EF4-FFF2-40B4-BE49-F238E27FC236}">
                    <a16:creationId xmlns:a16="http://schemas.microsoft.com/office/drawing/2014/main" id="{7E15360C-40A8-F90B-142F-20385492E3A8}"/>
                  </a:ext>
                </a:extLst>
              </p:cNvPr>
              <p:cNvGrpSpPr>
                <a:grpSpLocks/>
              </p:cNvGrpSpPr>
              <p:nvPr/>
            </p:nvGrpSpPr>
            <p:grpSpPr bwMode="auto">
              <a:xfrm flipH="1">
                <a:off x="2304" y="1212"/>
                <a:ext cx="152" cy="132"/>
                <a:chOff x="672" y="1020"/>
                <a:chExt cx="152" cy="132"/>
              </a:xfrm>
            </p:grpSpPr>
            <p:sp>
              <p:nvSpPr>
                <p:cNvPr id="107" name="Line 122">
                  <a:extLst>
                    <a:ext uri="{FF2B5EF4-FFF2-40B4-BE49-F238E27FC236}">
                      <a16:creationId xmlns:a16="http://schemas.microsoft.com/office/drawing/2014/main" id="{53DEF74E-0974-AB7A-0263-99341542477A}"/>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8" name="Line 123">
                  <a:extLst>
                    <a:ext uri="{FF2B5EF4-FFF2-40B4-BE49-F238E27FC236}">
                      <a16:creationId xmlns:a16="http://schemas.microsoft.com/office/drawing/2014/main" id="{244BB010-3252-ECA9-696D-358DF9975042}"/>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09" name="Group 124">
                  <a:extLst>
                    <a:ext uri="{FF2B5EF4-FFF2-40B4-BE49-F238E27FC236}">
                      <a16:creationId xmlns:a16="http://schemas.microsoft.com/office/drawing/2014/main" id="{C9C4238E-0BAB-E07E-976F-4D3D462E5243}"/>
                    </a:ext>
                  </a:extLst>
                </p:cNvPr>
                <p:cNvGrpSpPr>
                  <a:grpSpLocks/>
                </p:cNvGrpSpPr>
                <p:nvPr/>
              </p:nvGrpSpPr>
              <p:grpSpPr bwMode="auto">
                <a:xfrm>
                  <a:off x="680" y="1020"/>
                  <a:ext cx="144" cy="96"/>
                  <a:chOff x="680" y="1020"/>
                  <a:chExt cx="144" cy="96"/>
                </a:xfrm>
              </p:grpSpPr>
              <p:sp>
                <p:nvSpPr>
                  <p:cNvPr id="110" name="Line 125">
                    <a:extLst>
                      <a:ext uri="{FF2B5EF4-FFF2-40B4-BE49-F238E27FC236}">
                        <a16:creationId xmlns:a16="http://schemas.microsoft.com/office/drawing/2014/main" id="{4EE7D128-226F-B9D1-048E-18D43144EC3B}"/>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1" name="Line 126">
                    <a:extLst>
                      <a:ext uri="{FF2B5EF4-FFF2-40B4-BE49-F238E27FC236}">
                        <a16:creationId xmlns:a16="http://schemas.microsoft.com/office/drawing/2014/main" id="{08526ABE-AA20-461E-C855-AF99FA76D303}"/>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99" name="Group 136">
                <a:extLst>
                  <a:ext uri="{FF2B5EF4-FFF2-40B4-BE49-F238E27FC236}">
                    <a16:creationId xmlns:a16="http://schemas.microsoft.com/office/drawing/2014/main" id="{CB9A667D-38BF-439B-C78D-7C291CBBA7BC}"/>
                  </a:ext>
                </a:extLst>
              </p:cNvPr>
              <p:cNvGrpSpPr>
                <a:grpSpLocks/>
              </p:cNvGrpSpPr>
              <p:nvPr/>
            </p:nvGrpSpPr>
            <p:grpSpPr bwMode="auto">
              <a:xfrm>
                <a:off x="2400" y="1300"/>
                <a:ext cx="96" cy="240"/>
                <a:chOff x="2400" y="1296"/>
                <a:chExt cx="96" cy="240"/>
              </a:xfrm>
            </p:grpSpPr>
            <p:sp>
              <p:nvSpPr>
                <p:cNvPr id="104" name="Line 117">
                  <a:extLst>
                    <a:ext uri="{FF2B5EF4-FFF2-40B4-BE49-F238E27FC236}">
                      <a16:creationId xmlns:a16="http://schemas.microsoft.com/office/drawing/2014/main" id="{33C30EEE-77E1-4264-67FD-A3C232C321A8}"/>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5" name="Line 134">
                  <a:extLst>
                    <a:ext uri="{FF2B5EF4-FFF2-40B4-BE49-F238E27FC236}">
                      <a16:creationId xmlns:a16="http://schemas.microsoft.com/office/drawing/2014/main" id="{2BFC2296-9CB9-C04F-5A9F-A4395BC3BA3D}"/>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6" name="Line 135">
                  <a:extLst>
                    <a:ext uri="{FF2B5EF4-FFF2-40B4-BE49-F238E27FC236}">
                      <a16:creationId xmlns:a16="http://schemas.microsoft.com/office/drawing/2014/main" id="{793224DB-FF99-57FC-8D7E-D4D4D575A7FE}"/>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00" name="Group 137">
                <a:extLst>
                  <a:ext uri="{FF2B5EF4-FFF2-40B4-BE49-F238E27FC236}">
                    <a16:creationId xmlns:a16="http://schemas.microsoft.com/office/drawing/2014/main" id="{34CF2A75-1E40-4077-F2AE-01FD4619DD1C}"/>
                  </a:ext>
                </a:extLst>
              </p:cNvPr>
              <p:cNvGrpSpPr>
                <a:grpSpLocks/>
              </p:cNvGrpSpPr>
              <p:nvPr/>
            </p:nvGrpSpPr>
            <p:grpSpPr bwMode="auto">
              <a:xfrm flipH="1">
                <a:off x="2640" y="1296"/>
                <a:ext cx="96" cy="240"/>
                <a:chOff x="2400" y="1296"/>
                <a:chExt cx="96" cy="240"/>
              </a:xfrm>
            </p:grpSpPr>
            <p:sp>
              <p:nvSpPr>
                <p:cNvPr id="101" name="Line 138">
                  <a:extLst>
                    <a:ext uri="{FF2B5EF4-FFF2-40B4-BE49-F238E27FC236}">
                      <a16:creationId xmlns:a16="http://schemas.microsoft.com/office/drawing/2014/main" id="{B24685C1-E7DF-8F4A-1527-17C466B9C9FE}"/>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2" name="Line 139">
                  <a:extLst>
                    <a:ext uri="{FF2B5EF4-FFF2-40B4-BE49-F238E27FC236}">
                      <a16:creationId xmlns:a16="http://schemas.microsoft.com/office/drawing/2014/main" id="{FE118428-77BC-52C4-E579-0940FE50D32C}"/>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3" name="Line 140">
                  <a:extLst>
                    <a:ext uri="{FF2B5EF4-FFF2-40B4-BE49-F238E27FC236}">
                      <a16:creationId xmlns:a16="http://schemas.microsoft.com/office/drawing/2014/main" id="{78735848-3673-EBA9-5F69-903F80B5EDF5}"/>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nvGrpSpPr>
          <p:cNvPr id="121" name="Group 120">
            <a:extLst>
              <a:ext uri="{FF2B5EF4-FFF2-40B4-BE49-F238E27FC236}">
                <a16:creationId xmlns:a16="http://schemas.microsoft.com/office/drawing/2014/main" id="{6DF4E69F-72DB-B4A0-802F-F316EE51A7CB}"/>
              </a:ext>
            </a:extLst>
          </p:cNvPr>
          <p:cNvGrpSpPr/>
          <p:nvPr/>
        </p:nvGrpSpPr>
        <p:grpSpPr>
          <a:xfrm>
            <a:off x="8397065" y="5244196"/>
            <a:ext cx="2172419" cy="1266165"/>
            <a:chOff x="927024" y="3154681"/>
            <a:chExt cx="2524836" cy="1471566"/>
          </a:xfrm>
        </p:grpSpPr>
        <p:sp>
          <p:nvSpPr>
            <p:cNvPr id="122" name="AutoShape 32">
              <a:extLst>
                <a:ext uri="{FF2B5EF4-FFF2-40B4-BE49-F238E27FC236}">
                  <a16:creationId xmlns:a16="http://schemas.microsoft.com/office/drawing/2014/main" id="{CAE60A2E-50C4-565A-46E4-45EC7A659A1B}"/>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23" name="AutoShape 33">
              <a:extLst>
                <a:ext uri="{FF2B5EF4-FFF2-40B4-BE49-F238E27FC236}">
                  <a16:creationId xmlns:a16="http://schemas.microsoft.com/office/drawing/2014/main" id="{C06B926C-E188-12B6-6642-021AAA0438A3}"/>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24" name="Group 141">
              <a:extLst>
                <a:ext uri="{FF2B5EF4-FFF2-40B4-BE49-F238E27FC236}">
                  <a16:creationId xmlns:a16="http://schemas.microsoft.com/office/drawing/2014/main" id="{28361300-20D5-0DAD-F05E-FCF334B93FA4}"/>
                </a:ext>
              </a:extLst>
            </p:cNvPr>
            <p:cNvGrpSpPr>
              <a:grpSpLocks/>
            </p:cNvGrpSpPr>
            <p:nvPr/>
          </p:nvGrpSpPr>
          <p:grpSpPr bwMode="auto">
            <a:xfrm>
              <a:off x="927024" y="3154681"/>
              <a:ext cx="1012360" cy="823487"/>
              <a:chOff x="2304" y="1104"/>
              <a:chExt cx="536" cy="436"/>
            </a:xfrm>
          </p:grpSpPr>
          <p:sp>
            <p:nvSpPr>
              <p:cNvPr id="132" name="AutoShape 133">
                <a:extLst>
                  <a:ext uri="{FF2B5EF4-FFF2-40B4-BE49-F238E27FC236}">
                    <a16:creationId xmlns:a16="http://schemas.microsoft.com/office/drawing/2014/main" id="{8CB33589-0463-AB56-0E07-FCAFF2205AD8}"/>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33" name="Group 105">
                <a:extLst>
                  <a:ext uri="{FF2B5EF4-FFF2-40B4-BE49-F238E27FC236}">
                    <a16:creationId xmlns:a16="http://schemas.microsoft.com/office/drawing/2014/main" id="{10ECE4A8-854A-568F-5DF7-FB43DD5FC6D6}"/>
                  </a:ext>
                </a:extLst>
              </p:cNvPr>
              <p:cNvGrpSpPr>
                <a:grpSpLocks/>
              </p:cNvGrpSpPr>
              <p:nvPr/>
            </p:nvGrpSpPr>
            <p:grpSpPr bwMode="auto">
              <a:xfrm>
                <a:off x="2488" y="1104"/>
                <a:ext cx="48" cy="144"/>
                <a:chOff x="1200" y="912"/>
                <a:chExt cx="48" cy="144"/>
              </a:xfrm>
            </p:grpSpPr>
            <p:sp>
              <p:nvSpPr>
                <p:cNvPr id="157" name="Oval 106">
                  <a:extLst>
                    <a:ext uri="{FF2B5EF4-FFF2-40B4-BE49-F238E27FC236}">
                      <a16:creationId xmlns:a16="http://schemas.microsoft.com/office/drawing/2014/main" id="{F2E47191-EFB3-9032-7E0A-EFF4A11C5155}"/>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8" name="Oval 107">
                  <a:extLst>
                    <a:ext uri="{FF2B5EF4-FFF2-40B4-BE49-F238E27FC236}">
                      <a16:creationId xmlns:a16="http://schemas.microsoft.com/office/drawing/2014/main" id="{9107C685-5CE3-8089-4390-9CA806B09266}"/>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34" name="Group 108">
                <a:extLst>
                  <a:ext uri="{FF2B5EF4-FFF2-40B4-BE49-F238E27FC236}">
                    <a16:creationId xmlns:a16="http://schemas.microsoft.com/office/drawing/2014/main" id="{80CC7EBD-5E51-DB12-E382-290F12C686ED}"/>
                  </a:ext>
                </a:extLst>
              </p:cNvPr>
              <p:cNvGrpSpPr>
                <a:grpSpLocks/>
              </p:cNvGrpSpPr>
              <p:nvPr/>
            </p:nvGrpSpPr>
            <p:grpSpPr bwMode="auto">
              <a:xfrm>
                <a:off x="2632" y="1104"/>
                <a:ext cx="48" cy="144"/>
                <a:chOff x="1200" y="912"/>
                <a:chExt cx="48" cy="144"/>
              </a:xfrm>
            </p:grpSpPr>
            <p:sp>
              <p:nvSpPr>
                <p:cNvPr id="155" name="Oval 109">
                  <a:extLst>
                    <a:ext uri="{FF2B5EF4-FFF2-40B4-BE49-F238E27FC236}">
                      <a16:creationId xmlns:a16="http://schemas.microsoft.com/office/drawing/2014/main" id="{2DE16056-DA92-9A18-BAA7-CE7506E54EC1}"/>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6" name="Oval 110">
                  <a:extLst>
                    <a:ext uri="{FF2B5EF4-FFF2-40B4-BE49-F238E27FC236}">
                      <a16:creationId xmlns:a16="http://schemas.microsoft.com/office/drawing/2014/main" id="{34060F65-F181-95D1-A072-701982A9F4DF}"/>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35" name="Group 111">
                <a:extLst>
                  <a:ext uri="{FF2B5EF4-FFF2-40B4-BE49-F238E27FC236}">
                    <a16:creationId xmlns:a16="http://schemas.microsoft.com/office/drawing/2014/main" id="{C403D6FF-C3F4-190D-85CC-83EB799C6710}"/>
                  </a:ext>
                </a:extLst>
              </p:cNvPr>
              <p:cNvGrpSpPr>
                <a:grpSpLocks/>
              </p:cNvGrpSpPr>
              <p:nvPr/>
            </p:nvGrpSpPr>
            <p:grpSpPr bwMode="auto">
              <a:xfrm>
                <a:off x="2688" y="1212"/>
                <a:ext cx="152" cy="132"/>
                <a:chOff x="672" y="1020"/>
                <a:chExt cx="152" cy="132"/>
              </a:xfrm>
            </p:grpSpPr>
            <p:sp>
              <p:nvSpPr>
                <p:cNvPr id="150" name="Line 112">
                  <a:extLst>
                    <a:ext uri="{FF2B5EF4-FFF2-40B4-BE49-F238E27FC236}">
                      <a16:creationId xmlns:a16="http://schemas.microsoft.com/office/drawing/2014/main" id="{9A887DBF-9AC6-369E-B30C-C2B2FC1D44D6}"/>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1" name="Line 113">
                  <a:extLst>
                    <a:ext uri="{FF2B5EF4-FFF2-40B4-BE49-F238E27FC236}">
                      <a16:creationId xmlns:a16="http://schemas.microsoft.com/office/drawing/2014/main" id="{0E1A1920-6613-20A3-A480-697C7BA68AEC}"/>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52" name="Group 114">
                  <a:extLst>
                    <a:ext uri="{FF2B5EF4-FFF2-40B4-BE49-F238E27FC236}">
                      <a16:creationId xmlns:a16="http://schemas.microsoft.com/office/drawing/2014/main" id="{D5CDDE21-3FAA-ED2F-3585-6471F708A952}"/>
                    </a:ext>
                  </a:extLst>
                </p:cNvPr>
                <p:cNvGrpSpPr>
                  <a:grpSpLocks/>
                </p:cNvGrpSpPr>
                <p:nvPr/>
              </p:nvGrpSpPr>
              <p:grpSpPr bwMode="auto">
                <a:xfrm>
                  <a:off x="680" y="1020"/>
                  <a:ext cx="144" cy="96"/>
                  <a:chOff x="680" y="1020"/>
                  <a:chExt cx="144" cy="96"/>
                </a:xfrm>
              </p:grpSpPr>
              <p:sp>
                <p:nvSpPr>
                  <p:cNvPr id="153" name="Line 115">
                    <a:extLst>
                      <a:ext uri="{FF2B5EF4-FFF2-40B4-BE49-F238E27FC236}">
                        <a16:creationId xmlns:a16="http://schemas.microsoft.com/office/drawing/2014/main" id="{A57F510E-8A10-D5E4-2932-518C33A0FEE0}"/>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4" name="Line 116">
                    <a:extLst>
                      <a:ext uri="{FF2B5EF4-FFF2-40B4-BE49-F238E27FC236}">
                        <a16:creationId xmlns:a16="http://schemas.microsoft.com/office/drawing/2014/main" id="{B31D1EA5-82A0-337F-82C4-4C83444E79FD}"/>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36" name="Group 121">
                <a:extLst>
                  <a:ext uri="{FF2B5EF4-FFF2-40B4-BE49-F238E27FC236}">
                    <a16:creationId xmlns:a16="http://schemas.microsoft.com/office/drawing/2014/main" id="{012085F0-6201-B6EA-092F-76278428523B}"/>
                  </a:ext>
                </a:extLst>
              </p:cNvPr>
              <p:cNvGrpSpPr>
                <a:grpSpLocks/>
              </p:cNvGrpSpPr>
              <p:nvPr/>
            </p:nvGrpSpPr>
            <p:grpSpPr bwMode="auto">
              <a:xfrm flipH="1">
                <a:off x="2304" y="1212"/>
                <a:ext cx="152" cy="132"/>
                <a:chOff x="672" y="1020"/>
                <a:chExt cx="152" cy="132"/>
              </a:xfrm>
            </p:grpSpPr>
            <p:sp>
              <p:nvSpPr>
                <p:cNvPr id="145" name="Line 122">
                  <a:extLst>
                    <a:ext uri="{FF2B5EF4-FFF2-40B4-BE49-F238E27FC236}">
                      <a16:creationId xmlns:a16="http://schemas.microsoft.com/office/drawing/2014/main" id="{1E873042-A494-07B4-629A-027D01EE4576}"/>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6" name="Line 123">
                  <a:extLst>
                    <a:ext uri="{FF2B5EF4-FFF2-40B4-BE49-F238E27FC236}">
                      <a16:creationId xmlns:a16="http://schemas.microsoft.com/office/drawing/2014/main" id="{497FD2F0-E6B6-6209-C203-69281736B387}"/>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47" name="Group 124">
                  <a:extLst>
                    <a:ext uri="{FF2B5EF4-FFF2-40B4-BE49-F238E27FC236}">
                      <a16:creationId xmlns:a16="http://schemas.microsoft.com/office/drawing/2014/main" id="{82CF9DF2-4BA9-F46C-51D0-0691A443C86C}"/>
                    </a:ext>
                  </a:extLst>
                </p:cNvPr>
                <p:cNvGrpSpPr>
                  <a:grpSpLocks/>
                </p:cNvGrpSpPr>
                <p:nvPr/>
              </p:nvGrpSpPr>
              <p:grpSpPr bwMode="auto">
                <a:xfrm>
                  <a:off x="680" y="1020"/>
                  <a:ext cx="144" cy="96"/>
                  <a:chOff x="680" y="1020"/>
                  <a:chExt cx="144" cy="96"/>
                </a:xfrm>
              </p:grpSpPr>
              <p:sp>
                <p:nvSpPr>
                  <p:cNvPr id="148" name="Line 125">
                    <a:extLst>
                      <a:ext uri="{FF2B5EF4-FFF2-40B4-BE49-F238E27FC236}">
                        <a16:creationId xmlns:a16="http://schemas.microsoft.com/office/drawing/2014/main" id="{AC9D9FF1-6FEC-0B8D-4C97-CB7D394475A6}"/>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9" name="Line 126">
                    <a:extLst>
                      <a:ext uri="{FF2B5EF4-FFF2-40B4-BE49-F238E27FC236}">
                        <a16:creationId xmlns:a16="http://schemas.microsoft.com/office/drawing/2014/main" id="{99128459-A4DB-B117-9D37-DD0EFB806ABD}"/>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37" name="Group 136">
                <a:extLst>
                  <a:ext uri="{FF2B5EF4-FFF2-40B4-BE49-F238E27FC236}">
                    <a16:creationId xmlns:a16="http://schemas.microsoft.com/office/drawing/2014/main" id="{AB3829D7-A329-E230-4ADE-F389C1DB818C}"/>
                  </a:ext>
                </a:extLst>
              </p:cNvPr>
              <p:cNvGrpSpPr>
                <a:grpSpLocks/>
              </p:cNvGrpSpPr>
              <p:nvPr/>
            </p:nvGrpSpPr>
            <p:grpSpPr bwMode="auto">
              <a:xfrm>
                <a:off x="2400" y="1300"/>
                <a:ext cx="96" cy="240"/>
                <a:chOff x="2400" y="1296"/>
                <a:chExt cx="96" cy="240"/>
              </a:xfrm>
            </p:grpSpPr>
            <p:sp>
              <p:nvSpPr>
                <p:cNvPr id="142" name="Line 117">
                  <a:extLst>
                    <a:ext uri="{FF2B5EF4-FFF2-40B4-BE49-F238E27FC236}">
                      <a16:creationId xmlns:a16="http://schemas.microsoft.com/office/drawing/2014/main" id="{EC25A0A5-4CF2-9C69-8D32-201750512200}"/>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3" name="Line 134">
                  <a:extLst>
                    <a:ext uri="{FF2B5EF4-FFF2-40B4-BE49-F238E27FC236}">
                      <a16:creationId xmlns:a16="http://schemas.microsoft.com/office/drawing/2014/main" id="{21066A3F-87DA-C54B-1F92-6C42FCBE06A6}"/>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4" name="Line 135">
                  <a:extLst>
                    <a:ext uri="{FF2B5EF4-FFF2-40B4-BE49-F238E27FC236}">
                      <a16:creationId xmlns:a16="http://schemas.microsoft.com/office/drawing/2014/main" id="{F0BFB3E7-4211-5966-243A-0A07510F9730}"/>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38" name="Group 137">
                <a:extLst>
                  <a:ext uri="{FF2B5EF4-FFF2-40B4-BE49-F238E27FC236}">
                    <a16:creationId xmlns:a16="http://schemas.microsoft.com/office/drawing/2014/main" id="{33E364DB-867E-978A-37B2-519646EE1B67}"/>
                  </a:ext>
                </a:extLst>
              </p:cNvPr>
              <p:cNvGrpSpPr>
                <a:grpSpLocks/>
              </p:cNvGrpSpPr>
              <p:nvPr/>
            </p:nvGrpSpPr>
            <p:grpSpPr bwMode="auto">
              <a:xfrm flipH="1">
                <a:off x="2640" y="1296"/>
                <a:ext cx="96" cy="240"/>
                <a:chOff x="2400" y="1296"/>
                <a:chExt cx="96" cy="240"/>
              </a:xfrm>
            </p:grpSpPr>
            <p:sp>
              <p:nvSpPr>
                <p:cNvPr id="139" name="Line 138">
                  <a:extLst>
                    <a:ext uri="{FF2B5EF4-FFF2-40B4-BE49-F238E27FC236}">
                      <a16:creationId xmlns:a16="http://schemas.microsoft.com/office/drawing/2014/main" id="{066F6EDA-B12D-46BA-56A9-4441FBB28EDE}"/>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0" name="Line 139">
                  <a:extLst>
                    <a:ext uri="{FF2B5EF4-FFF2-40B4-BE49-F238E27FC236}">
                      <a16:creationId xmlns:a16="http://schemas.microsoft.com/office/drawing/2014/main" id="{AB9702F2-E35A-BF17-4F60-AC7905A94DA0}"/>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41" name="Line 140">
                  <a:extLst>
                    <a:ext uri="{FF2B5EF4-FFF2-40B4-BE49-F238E27FC236}">
                      <a16:creationId xmlns:a16="http://schemas.microsoft.com/office/drawing/2014/main" id="{073DB71B-542D-BAC2-F84D-C6EEDD8F9832}"/>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25" name="Group 142">
              <a:extLst>
                <a:ext uri="{FF2B5EF4-FFF2-40B4-BE49-F238E27FC236}">
                  <a16:creationId xmlns:a16="http://schemas.microsoft.com/office/drawing/2014/main" id="{7AAA9C40-1F68-1D3A-07F8-95A52DDE63C7}"/>
                </a:ext>
              </a:extLst>
            </p:cNvPr>
            <p:cNvGrpSpPr>
              <a:grpSpLocks/>
            </p:cNvGrpSpPr>
            <p:nvPr/>
          </p:nvGrpSpPr>
          <p:grpSpPr bwMode="auto">
            <a:xfrm>
              <a:off x="2543901" y="3307668"/>
              <a:ext cx="362636" cy="345638"/>
              <a:chOff x="1776" y="2256"/>
              <a:chExt cx="288" cy="279"/>
            </a:xfrm>
          </p:grpSpPr>
          <p:grpSp>
            <p:nvGrpSpPr>
              <p:cNvPr id="126" name="Group 143">
                <a:extLst>
                  <a:ext uri="{FF2B5EF4-FFF2-40B4-BE49-F238E27FC236}">
                    <a16:creationId xmlns:a16="http://schemas.microsoft.com/office/drawing/2014/main" id="{ED6F06D7-F58F-703E-5461-9ED1653B9E1E}"/>
                  </a:ext>
                </a:extLst>
              </p:cNvPr>
              <p:cNvGrpSpPr>
                <a:grpSpLocks/>
              </p:cNvGrpSpPr>
              <p:nvPr/>
            </p:nvGrpSpPr>
            <p:grpSpPr bwMode="auto">
              <a:xfrm>
                <a:off x="1824" y="2256"/>
                <a:ext cx="240" cy="279"/>
                <a:chOff x="1392" y="3408"/>
                <a:chExt cx="240" cy="279"/>
              </a:xfrm>
            </p:grpSpPr>
            <p:sp>
              <p:nvSpPr>
                <p:cNvPr id="129" name="Line 144">
                  <a:extLst>
                    <a:ext uri="{FF2B5EF4-FFF2-40B4-BE49-F238E27FC236}">
                      <a16:creationId xmlns:a16="http://schemas.microsoft.com/office/drawing/2014/main" id="{99CE6E83-E173-5E3B-BAB6-B05DFF33EF8F}"/>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30" name="Arc 145">
                  <a:extLst>
                    <a:ext uri="{FF2B5EF4-FFF2-40B4-BE49-F238E27FC236}">
                      <a16:creationId xmlns:a16="http://schemas.microsoft.com/office/drawing/2014/main" id="{8570AD3F-7A96-EFAC-09C4-27CB0597FED2}"/>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31" name="Line 146">
                  <a:extLst>
                    <a:ext uri="{FF2B5EF4-FFF2-40B4-BE49-F238E27FC236}">
                      <a16:creationId xmlns:a16="http://schemas.microsoft.com/office/drawing/2014/main" id="{6B7D2EB6-7172-2DAF-E751-0F8DD9578A61}"/>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127" name="Arc 147">
                <a:extLst>
                  <a:ext uri="{FF2B5EF4-FFF2-40B4-BE49-F238E27FC236}">
                    <a16:creationId xmlns:a16="http://schemas.microsoft.com/office/drawing/2014/main" id="{DBAD60D3-CF8A-4AD2-6728-45E6DB0B3EB1}"/>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28" name="Arc 148">
                <a:extLst>
                  <a:ext uri="{FF2B5EF4-FFF2-40B4-BE49-F238E27FC236}">
                    <a16:creationId xmlns:a16="http://schemas.microsoft.com/office/drawing/2014/main" id="{3BDBFAD9-D349-91C2-CFFD-6CCB6D7CEDF4}"/>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cxnSp>
        <p:nvCxnSpPr>
          <p:cNvPr id="161" name="Straight Arrow Connector 160">
            <a:extLst>
              <a:ext uri="{FF2B5EF4-FFF2-40B4-BE49-F238E27FC236}">
                <a16:creationId xmlns:a16="http://schemas.microsoft.com/office/drawing/2014/main" id="{1507AEBA-FCDB-02FF-A456-A9420FEE2077}"/>
              </a:ext>
            </a:extLst>
          </p:cNvPr>
          <p:cNvCxnSpPr>
            <a:cxnSpLocks/>
            <a:endCxn id="43" idx="1"/>
          </p:cNvCxnSpPr>
          <p:nvPr/>
        </p:nvCxnSpPr>
        <p:spPr>
          <a:xfrm flipV="1">
            <a:off x="2992087" y="3316989"/>
            <a:ext cx="1402286" cy="1036898"/>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30E81A74-6CFB-94D2-86B6-12E9D03AB810}"/>
              </a:ext>
            </a:extLst>
          </p:cNvPr>
          <p:cNvCxnSpPr>
            <a:cxnSpLocks/>
            <a:endCxn id="42" idx="1"/>
          </p:cNvCxnSpPr>
          <p:nvPr/>
        </p:nvCxnSpPr>
        <p:spPr>
          <a:xfrm>
            <a:off x="2962509" y="4509395"/>
            <a:ext cx="1431864" cy="1370338"/>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1815F957-F7CA-FA7D-DED2-8C1DC5846B8D}"/>
              </a:ext>
            </a:extLst>
          </p:cNvPr>
          <p:cNvCxnSpPr>
            <a:cxnSpLocks/>
            <a:stCxn id="43" idx="3"/>
          </p:cNvCxnSpPr>
          <p:nvPr/>
        </p:nvCxnSpPr>
        <p:spPr>
          <a:xfrm flipV="1">
            <a:off x="6733491" y="3305491"/>
            <a:ext cx="1398842" cy="11498"/>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B100E31D-BBD2-630E-3F13-61B9DF792480}"/>
              </a:ext>
            </a:extLst>
          </p:cNvPr>
          <p:cNvCxnSpPr>
            <a:cxnSpLocks/>
          </p:cNvCxnSpPr>
          <p:nvPr/>
        </p:nvCxnSpPr>
        <p:spPr>
          <a:xfrm flipV="1">
            <a:off x="6764208" y="5912328"/>
            <a:ext cx="1398842" cy="11498"/>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id="{EE5A7EAD-D0F2-7B67-8FD1-E0A08C9514C8}"/>
              </a:ext>
            </a:extLst>
          </p:cNvPr>
          <p:cNvSpPr txBox="1"/>
          <p:nvPr/>
        </p:nvSpPr>
        <p:spPr>
          <a:xfrm>
            <a:off x="1487466" y="2713758"/>
            <a:ext cx="806631" cy="523220"/>
          </a:xfrm>
          <a:prstGeom prst="rect">
            <a:avLst/>
          </a:prstGeom>
          <a:noFill/>
        </p:spPr>
        <p:txBody>
          <a:bodyPr wrap="none" rtlCol="0">
            <a:spAutoFit/>
          </a:bodyPr>
          <a:lstStyle/>
          <a:p>
            <a:r>
              <a:rPr lang="en-US" sz="2800" u="sng" dirty="0"/>
              <a:t>Unit</a:t>
            </a:r>
          </a:p>
        </p:txBody>
      </p:sp>
      <p:sp>
        <p:nvSpPr>
          <p:cNvPr id="185" name="TextBox 184">
            <a:extLst>
              <a:ext uri="{FF2B5EF4-FFF2-40B4-BE49-F238E27FC236}">
                <a16:creationId xmlns:a16="http://schemas.microsoft.com/office/drawing/2014/main" id="{149533F3-909A-C81C-7EDB-44E7E66BECEA}"/>
              </a:ext>
            </a:extLst>
          </p:cNvPr>
          <p:cNvSpPr txBox="1"/>
          <p:nvPr/>
        </p:nvSpPr>
        <p:spPr>
          <a:xfrm>
            <a:off x="1685418" y="3216910"/>
            <a:ext cx="408253" cy="523220"/>
          </a:xfrm>
          <a:prstGeom prst="rect">
            <a:avLst/>
          </a:prstGeom>
          <a:noFill/>
        </p:spPr>
        <p:txBody>
          <a:bodyPr wrap="none" rtlCol="0">
            <a:spAutoFit/>
          </a:bodyPr>
          <a:lstStyle/>
          <a:p>
            <a:r>
              <a:rPr lang="en-US" sz="2800" dirty="0"/>
              <a:t>Y</a:t>
            </a:r>
            <a:r>
              <a:rPr lang="en-US" sz="2800" baseline="-25000" dirty="0"/>
              <a:t>i</a:t>
            </a:r>
          </a:p>
        </p:txBody>
      </p:sp>
      <p:sp>
        <p:nvSpPr>
          <p:cNvPr id="186" name="TextBox 185">
            <a:extLst>
              <a:ext uri="{FF2B5EF4-FFF2-40B4-BE49-F238E27FC236}">
                <a16:creationId xmlns:a16="http://schemas.microsoft.com/office/drawing/2014/main" id="{909D6010-558D-C1FA-32C6-E283D7E8D03C}"/>
              </a:ext>
            </a:extLst>
          </p:cNvPr>
          <p:cNvSpPr txBox="1"/>
          <p:nvPr/>
        </p:nvSpPr>
        <p:spPr>
          <a:xfrm>
            <a:off x="4752681" y="1526004"/>
            <a:ext cx="1287019" cy="954107"/>
          </a:xfrm>
          <a:prstGeom prst="rect">
            <a:avLst/>
          </a:prstGeom>
          <a:noFill/>
        </p:spPr>
        <p:txBody>
          <a:bodyPr wrap="none" rtlCol="0">
            <a:spAutoFit/>
          </a:bodyPr>
          <a:lstStyle/>
          <a:p>
            <a:r>
              <a:rPr lang="en-US" sz="2800" u="sng" dirty="0"/>
              <a:t>Treated</a:t>
            </a:r>
          </a:p>
          <a:p>
            <a:r>
              <a:rPr lang="en-US" sz="2800" dirty="0"/>
              <a:t>D</a:t>
            </a:r>
            <a:r>
              <a:rPr lang="en-US" sz="2800" baseline="-25000" dirty="0"/>
              <a:t>i </a:t>
            </a:r>
            <a:r>
              <a:rPr lang="en-US" sz="2800" dirty="0"/>
              <a:t>= 1</a:t>
            </a:r>
            <a:endParaRPr lang="en-US" sz="2800" baseline="-25000" dirty="0"/>
          </a:p>
        </p:txBody>
      </p:sp>
      <p:sp>
        <p:nvSpPr>
          <p:cNvPr id="187" name="TextBox 186">
            <a:extLst>
              <a:ext uri="{FF2B5EF4-FFF2-40B4-BE49-F238E27FC236}">
                <a16:creationId xmlns:a16="http://schemas.microsoft.com/office/drawing/2014/main" id="{1D0A3AF0-453A-265C-8625-04C50A8D80B9}"/>
              </a:ext>
            </a:extLst>
          </p:cNvPr>
          <p:cNvSpPr txBox="1"/>
          <p:nvPr/>
        </p:nvSpPr>
        <p:spPr>
          <a:xfrm>
            <a:off x="4752681" y="4247637"/>
            <a:ext cx="1671420" cy="954107"/>
          </a:xfrm>
          <a:prstGeom prst="rect">
            <a:avLst/>
          </a:prstGeom>
          <a:noFill/>
        </p:spPr>
        <p:txBody>
          <a:bodyPr wrap="none" rtlCol="0">
            <a:spAutoFit/>
          </a:bodyPr>
          <a:lstStyle/>
          <a:p>
            <a:r>
              <a:rPr lang="en-US" sz="2800" u="sng" dirty="0"/>
              <a:t>Untreated</a:t>
            </a:r>
          </a:p>
          <a:p>
            <a:r>
              <a:rPr lang="en-US" sz="2800" dirty="0"/>
              <a:t>D</a:t>
            </a:r>
            <a:r>
              <a:rPr lang="en-US" sz="2800" baseline="-25000" dirty="0"/>
              <a:t>i </a:t>
            </a:r>
            <a:r>
              <a:rPr lang="en-US" sz="2800" dirty="0"/>
              <a:t>=0</a:t>
            </a:r>
            <a:endParaRPr lang="en-US" sz="2800" baseline="-25000" dirty="0"/>
          </a:p>
        </p:txBody>
      </p:sp>
      <p:sp>
        <p:nvSpPr>
          <p:cNvPr id="188" name="TextBox 187">
            <a:extLst>
              <a:ext uri="{FF2B5EF4-FFF2-40B4-BE49-F238E27FC236}">
                <a16:creationId xmlns:a16="http://schemas.microsoft.com/office/drawing/2014/main" id="{76F8CA53-434E-B9EE-D779-E4F83C5B91CD}"/>
              </a:ext>
            </a:extLst>
          </p:cNvPr>
          <p:cNvSpPr txBox="1"/>
          <p:nvPr/>
        </p:nvSpPr>
        <p:spPr>
          <a:xfrm>
            <a:off x="7381477" y="1471699"/>
            <a:ext cx="3657283" cy="523220"/>
          </a:xfrm>
          <a:prstGeom prst="rect">
            <a:avLst/>
          </a:prstGeom>
          <a:noFill/>
        </p:spPr>
        <p:txBody>
          <a:bodyPr wrap="none" rtlCol="0">
            <a:spAutoFit/>
          </a:bodyPr>
          <a:lstStyle/>
          <a:p>
            <a:r>
              <a:rPr lang="en-US" sz="2800" b="1" u="sng" dirty="0"/>
              <a:t>POTENTIAL OUTCOMES</a:t>
            </a:r>
            <a:endParaRPr lang="en-US" sz="2800" b="1" baseline="-25000" dirty="0"/>
          </a:p>
        </p:txBody>
      </p:sp>
      <p:sp>
        <p:nvSpPr>
          <p:cNvPr id="189" name="TextBox 188">
            <a:extLst>
              <a:ext uri="{FF2B5EF4-FFF2-40B4-BE49-F238E27FC236}">
                <a16:creationId xmlns:a16="http://schemas.microsoft.com/office/drawing/2014/main" id="{56CF1F76-9113-8FE2-A9E6-7EAA70395116}"/>
              </a:ext>
            </a:extLst>
          </p:cNvPr>
          <p:cNvSpPr txBox="1"/>
          <p:nvPr/>
        </p:nvSpPr>
        <p:spPr>
          <a:xfrm>
            <a:off x="9177114" y="2198186"/>
            <a:ext cx="535724" cy="523220"/>
          </a:xfrm>
          <a:prstGeom prst="rect">
            <a:avLst/>
          </a:prstGeom>
          <a:noFill/>
        </p:spPr>
        <p:txBody>
          <a:bodyPr wrap="none" rtlCol="0">
            <a:spAutoFit/>
          </a:bodyPr>
          <a:lstStyle/>
          <a:p>
            <a:r>
              <a:rPr lang="en-US" sz="2800" dirty="0"/>
              <a:t>Y</a:t>
            </a:r>
            <a:r>
              <a:rPr lang="en-US" sz="2800" baseline="-25000" dirty="0"/>
              <a:t>1i</a:t>
            </a:r>
          </a:p>
        </p:txBody>
      </p:sp>
      <p:sp>
        <p:nvSpPr>
          <p:cNvPr id="190" name="TextBox 189">
            <a:extLst>
              <a:ext uri="{FF2B5EF4-FFF2-40B4-BE49-F238E27FC236}">
                <a16:creationId xmlns:a16="http://schemas.microsoft.com/office/drawing/2014/main" id="{F7DA1379-3335-4EBC-5F7A-515529DCD0C1}"/>
              </a:ext>
            </a:extLst>
          </p:cNvPr>
          <p:cNvSpPr txBox="1"/>
          <p:nvPr/>
        </p:nvSpPr>
        <p:spPr>
          <a:xfrm>
            <a:off x="9229117" y="4677930"/>
            <a:ext cx="535724" cy="523220"/>
          </a:xfrm>
          <a:prstGeom prst="rect">
            <a:avLst/>
          </a:prstGeom>
          <a:noFill/>
        </p:spPr>
        <p:txBody>
          <a:bodyPr wrap="none" rtlCol="0">
            <a:spAutoFit/>
          </a:bodyPr>
          <a:lstStyle/>
          <a:p>
            <a:r>
              <a:rPr lang="en-US" sz="2800" dirty="0"/>
              <a:t>Y</a:t>
            </a:r>
            <a:r>
              <a:rPr lang="en-US" sz="2800" baseline="-25000" dirty="0"/>
              <a:t>0i</a:t>
            </a:r>
          </a:p>
        </p:txBody>
      </p:sp>
      <p:sp>
        <p:nvSpPr>
          <p:cNvPr id="3" name="TextBox 2">
            <a:extLst>
              <a:ext uri="{FF2B5EF4-FFF2-40B4-BE49-F238E27FC236}">
                <a16:creationId xmlns:a16="http://schemas.microsoft.com/office/drawing/2014/main" id="{0B86023E-840F-84B6-2850-D901F3E09032}"/>
              </a:ext>
            </a:extLst>
          </p:cNvPr>
          <p:cNvSpPr txBox="1"/>
          <p:nvPr/>
        </p:nvSpPr>
        <p:spPr>
          <a:xfrm>
            <a:off x="0" y="1029347"/>
            <a:ext cx="5789983" cy="461665"/>
          </a:xfrm>
          <a:prstGeom prst="rect">
            <a:avLst/>
          </a:prstGeom>
          <a:noFill/>
        </p:spPr>
        <p:txBody>
          <a:bodyPr wrap="none" rtlCol="0">
            <a:spAutoFit/>
          </a:bodyPr>
          <a:lstStyle/>
          <a:p>
            <a:r>
              <a:rPr lang="en-US" sz="2400" dirty="0"/>
              <a:t>Do waves drive biodiversity of invertebrates?</a:t>
            </a:r>
          </a:p>
        </p:txBody>
      </p:sp>
    </p:spTree>
    <p:extLst>
      <p:ext uri="{BB962C8B-B14F-4D97-AF65-F5344CB8AC3E}">
        <p14:creationId xmlns:p14="http://schemas.microsoft.com/office/powerpoint/2010/main" val="4243893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9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 grpId="0"/>
      <p:bldP spid="185" grpId="0"/>
      <p:bldP spid="186" grpId="0"/>
      <p:bldP spid="187" grpId="0"/>
      <p:bldP spid="188" grpId="0"/>
      <p:bldP spid="189" grpId="0"/>
      <p:bldP spid="190"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48AB9-08E5-8D72-F452-E70A8734BDEA}"/>
              </a:ext>
            </a:extLst>
          </p:cNvPr>
          <p:cNvSpPr>
            <a:spLocks noGrp="1"/>
          </p:cNvSpPr>
          <p:nvPr>
            <p:ph type="title"/>
          </p:nvPr>
        </p:nvSpPr>
        <p:spPr>
          <a:xfrm>
            <a:off x="0" y="32797"/>
            <a:ext cx="10515600" cy="1325563"/>
          </a:xfrm>
        </p:spPr>
        <p:txBody>
          <a:bodyPr/>
          <a:lstStyle/>
          <a:p>
            <a:r>
              <a:rPr lang="en-US" dirty="0"/>
              <a:t>If we Only Observed D</a:t>
            </a:r>
            <a:r>
              <a:rPr lang="en-US" baseline="-25000" dirty="0"/>
              <a:t>i</a:t>
            </a:r>
            <a:r>
              <a:rPr lang="en-US" dirty="0"/>
              <a:t> = 1, Y</a:t>
            </a:r>
            <a:r>
              <a:rPr lang="en-US" baseline="-25000" dirty="0"/>
              <a:t>0i</a:t>
            </a:r>
            <a:r>
              <a:rPr lang="en-US" dirty="0"/>
              <a:t> is </a:t>
            </a:r>
            <a:r>
              <a:rPr lang="en-US" b="1" dirty="0"/>
              <a:t>Counterfactual </a:t>
            </a:r>
            <a:r>
              <a:rPr lang="en-US" dirty="0"/>
              <a:t>and vice-versa</a:t>
            </a:r>
          </a:p>
        </p:txBody>
      </p:sp>
      <p:grpSp>
        <p:nvGrpSpPr>
          <p:cNvPr id="82" name="Group 81">
            <a:extLst>
              <a:ext uri="{FF2B5EF4-FFF2-40B4-BE49-F238E27FC236}">
                <a16:creationId xmlns:a16="http://schemas.microsoft.com/office/drawing/2014/main" id="{A47AECD9-2D07-E877-709A-4D50AEED002D}"/>
              </a:ext>
            </a:extLst>
          </p:cNvPr>
          <p:cNvGrpSpPr/>
          <p:nvPr/>
        </p:nvGrpSpPr>
        <p:grpSpPr>
          <a:xfrm>
            <a:off x="764088" y="3723347"/>
            <a:ext cx="2172419" cy="1266165"/>
            <a:chOff x="927024" y="3154681"/>
            <a:chExt cx="2524836" cy="1471566"/>
          </a:xfrm>
        </p:grpSpPr>
        <p:sp>
          <p:nvSpPr>
            <p:cNvPr id="4" name="AutoShape 32">
              <a:extLst>
                <a:ext uri="{FF2B5EF4-FFF2-40B4-BE49-F238E27FC236}">
                  <a16:creationId xmlns:a16="http://schemas.microsoft.com/office/drawing/2014/main" id="{7BCAECCB-DEFC-2539-ACCD-44A2029D9655}"/>
                </a:ext>
              </a:extLst>
            </p:cNvPr>
            <p:cNvSpPr>
              <a:spLocks noChangeArrowheads="1"/>
            </p:cNvSpPr>
            <p:nvPr/>
          </p:nvSpPr>
          <p:spPr bwMode="auto">
            <a:xfrm>
              <a:off x="1304770" y="4028585"/>
              <a:ext cx="634614" cy="543955"/>
            </a:xfrm>
            <a:prstGeom prst="star16">
              <a:avLst>
                <a:gd name="adj" fmla="val 37500"/>
              </a:avLst>
            </a:prstGeom>
            <a:solidFill>
              <a:srgbClr val="8111B5"/>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5" name="AutoShape 33">
              <a:extLst>
                <a:ext uri="{FF2B5EF4-FFF2-40B4-BE49-F238E27FC236}">
                  <a16:creationId xmlns:a16="http://schemas.microsoft.com/office/drawing/2014/main" id="{2006CF3A-7417-4E58-347D-1AA85AF09A9B}"/>
                </a:ext>
              </a:extLst>
            </p:cNvPr>
            <p:cNvSpPr>
              <a:spLocks noChangeArrowheads="1"/>
            </p:cNvSpPr>
            <p:nvPr/>
          </p:nvSpPr>
          <p:spPr bwMode="auto">
            <a:xfrm>
              <a:off x="2363951" y="3719656"/>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6" name="Group 141">
              <a:extLst>
                <a:ext uri="{FF2B5EF4-FFF2-40B4-BE49-F238E27FC236}">
                  <a16:creationId xmlns:a16="http://schemas.microsoft.com/office/drawing/2014/main" id="{C9B7358E-F96A-1C34-C267-91587EF60FA2}"/>
                </a:ext>
              </a:extLst>
            </p:cNvPr>
            <p:cNvGrpSpPr>
              <a:grpSpLocks/>
            </p:cNvGrpSpPr>
            <p:nvPr/>
          </p:nvGrpSpPr>
          <p:grpSpPr bwMode="auto">
            <a:xfrm>
              <a:off x="927024" y="3154681"/>
              <a:ext cx="1012360" cy="823487"/>
              <a:chOff x="2304" y="1104"/>
              <a:chExt cx="536" cy="436"/>
            </a:xfrm>
          </p:grpSpPr>
          <p:sp>
            <p:nvSpPr>
              <p:cNvPr id="7" name="AutoShape 133">
                <a:extLst>
                  <a:ext uri="{FF2B5EF4-FFF2-40B4-BE49-F238E27FC236}">
                    <a16:creationId xmlns:a16="http://schemas.microsoft.com/office/drawing/2014/main" id="{114DF5BC-C4B8-2706-09D5-4791F308F600}"/>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8" name="Group 105">
                <a:extLst>
                  <a:ext uri="{FF2B5EF4-FFF2-40B4-BE49-F238E27FC236}">
                    <a16:creationId xmlns:a16="http://schemas.microsoft.com/office/drawing/2014/main" id="{6FF7E097-FCD4-475E-5DC5-5DE4F767B200}"/>
                  </a:ext>
                </a:extLst>
              </p:cNvPr>
              <p:cNvGrpSpPr>
                <a:grpSpLocks/>
              </p:cNvGrpSpPr>
              <p:nvPr/>
            </p:nvGrpSpPr>
            <p:grpSpPr bwMode="auto">
              <a:xfrm>
                <a:off x="2488" y="1104"/>
                <a:ext cx="48" cy="144"/>
                <a:chOff x="1200" y="912"/>
                <a:chExt cx="48" cy="144"/>
              </a:xfrm>
            </p:grpSpPr>
            <p:sp>
              <p:nvSpPr>
                <p:cNvPr id="32" name="Oval 106">
                  <a:extLst>
                    <a:ext uri="{FF2B5EF4-FFF2-40B4-BE49-F238E27FC236}">
                      <a16:creationId xmlns:a16="http://schemas.microsoft.com/office/drawing/2014/main" id="{C8DFAE39-63C0-A328-7ED4-29280C83B514}"/>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3" name="Oval 107">
                  <a:extLst>
                    <a:ext uri="{FF2B5EF4-FFF2-40B4-BE49-F238E27FC236}">
                      <a16:creationId xmlns:a16="http://schemas.microsoft.com/office/drawing/2014/main" id="{17B2A938-F4F9-A1F2-73F2-24698A44530D}"/>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9" name="Group 108">
                <a:extLst>
                  <a:ext uri="{FF2B5EF4-FFF2-40B4-BE49-F238E27FC236}">
                    <a16:creationId xmlns:a16="http://schemas.microsoft.com/office/drawing/2014/main" id="{41729486-8181-4CD0-6E0F-2D95008FF36F}"/>
                  </a:ext>
                </a:extLst>
              </p:cNvPr>
              <p:cNvGrpSpPr>
                <a:grpSpLocks/>
              </p:cNvGrpSpPr>
              <p:nvPr/>
            </p:nvGrpSpPr>
            <p:grpSpPr bwMode="auto">
              <a:xfrm>
                <a:off x="2632" y="1104"/>
                <a:ext cx="48" cy="144"/>
                <a:chOff x="1200" y="912"/>
                <a:chExt cx="48" cy="144"/>
              </a:xfrm>
            </p:grpSpPr>
            <p:sp>
              <p:nvSpPr>
                <p:cNvPr id="30" name="Oval 109">
                  <a:extLst>
                    <a:ext uri="{FF2B5EF4-FFF2-40B4-BE49-F238E27FC236}">
                      <a16:creationId xmlns:a16="http://schemas.microsoft.com/office/drawing/2014/main" id="{E40F83E6-BC81-FFA3-0111-57C2BE44676D}"/>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1" name="Oval 110">
                  <a:extLst>
                    <a:ext uri="{FF2B5EF4-FFF2-40B4-BE49-F238E27FC236}">
                      <a16:creationId xmlns:a16="http://schemas.microsoft.com/office/drawing/2014/main" id="{5F7517F5-4B26-A572-F511-984F4394DA31}"/>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0" name="Group 111">
                <a:extLst>
                  <a:ext uri="{FF2B5EF4-FFF2-40B4-BE49-F238E27FC236}">
                    <a16:creationId xmlns:a16="http://schemas.microsoft.com/office/drawing/2014/main" id="{1269D7F0-A037-791D-7FC8-5424A2438746}"/>
                  </a:ext>
                </a:extLst>
              </p:cNvPr>
              <p:cNvGrpSpPr>
                <a:grpSpLocks/>
              </p:cNvGrpSpPr>
              <p:nvPr/>
            </p:nvGrpSpPr>
            <p:grpSpPr bwMode="auto">
              <a:xfrm>
                <a:off x="2688" y="1212"/>
                <a:ext cx="152" cy="132"/>
                <a:chOff x="672" y="1020"/>
                <a:chExt cx="152" cy="132"/>
              </a:xfrm>
            </p:grpSpPr>
            <p:sp>
              <p:nvSpPr>
                <p:cNvPr id="25" name="Line 112">
                  <a:extLst>
                    <a:ext uri="{FF2B5EF4-FFF2-40B4-BE49-F238E27FC236}">
                      <a16:creationId xmlns:a16="http://schemas.microsoft.com/office/drawing/2014/main" id="{E3417C6D-7E0B-FC0E-70B7-45DB8C9BDFF8}"/>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6" name="Line 113">
                  <a:extLst>
                    <a:ext uri="{FF2B5EF4-FFF2-40B4-BE49-F238E27FC236}">
                      <a16:creationId xmlns:a16="http://schemas.microsoft.com/office/drawing/2014/main" id="{C77A8927-DAA7-1E94-765C-6D57521B61F0}"/>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7" name="Group 114">
                  <a:extLst>
                    <a:ext uri="{FF2B5EF4-FFF2-40B4-BE49-F238E27FC236}">
                      <a16:creationId xmlns:a16="http://schemas.microsoft.com/office/drawing/2014/main" id="{F0733B1B-F531-9880-C92B-4D5151F5370C}"/>
                    </a:ext>
                  </a:extLst>
                </p:cNvPr>
                <p:cNvGrpSpPr>
                  <a:grpSpLocks/>
                </p:cNvGrpSpPr>
                <p:nvPr/>
              </p:nvGrpSpPr>
              <p:grpSpPr bwMode="auto">
                <a:xfrm>
                  <a:off x="680" y="1020"/>
                  <a:ext cx="144" cy="96"/>
                  <a:chOff x="680" y="1020"/>
                  <a:chExt cx="144" cy="96"/>
                </a:xfrm>
              </p:grpSpPr>
              <p:sp>
                <p:nvSpPr>
                  <p:cNvPr id="28" name="Line 115">
                    <a:extLst>
                      <a:ext uri="{FF2B5EF4-FFF2-40B4-BE49-F238E27FC236}">
                        <a16:creationId xmlns:a16="http://schemas.microsoft.com/office/drawing/2014/main" id="{2C468A8B-747D-88CF-DC23-590D8EA4375E}"/>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9" name="Line 116">
                    <a:extLst>
                      <a:ext uri="{FF2B5EF4-FFF2-40B4-BE49-F238E27FC236}">
                        <a16:creationId xmlns:a16="http://schemas.microsoft.com/office/drawing/2014/main" id="{24D5F60B-9360-DD6A-E606-39CEAAB11EAB}"/>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1" name="Group 121">
                <a:extLst>
                  <a:ext uri="{FF2B5EF4-FFF2-40B4-BE49-F238E27FC236}">
                    <a16:creationId xmlns:a16="http://schemas.microsoft.com/office/drawing/2014/main" id="{9B147F66-6672-3790-C408-DF37B8EAC958}"/>
                  </a:ext>
                </a:extLst>
              </p:cNvPr>
              <p:cNvGrpSpPr>
                <a:grpSpLocks/>
              </p:cNvGrpSpPr>
              <p:nvPr/>
            </p:nvGrpSpPr>
            <p:grpSpPr bwMode="auto">
              <a:xfrm flipH="1">
                <a:off x="2304" y="1212"/>
                <a:ext cx="152" cy="132"/>
                <a:chOff x="672" y="1020"/>
                <a:chExt cx="152" cy="132"/>
              </a:xfrm>
            </p:grpSpPr>
            <p:sp>
              <p:nvSpPr>
                <p:cNvPr id="20" name="Line 122">
                  <a:extLst>
                    <a:ext uri="{FF2B5EF4-FFF2-40B4-BE49-F238E27FC236}">
                      <a16:creationId xmlns:a16="http://schemas.microsoft.com/office/drawing/2014/main" id="{2651194F-1FAD-7341-037A-2DEE232D8E35}"/>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1" name="Line 123">
                  <a:extLst>
                    <a:ext uri="{FF2B5EF4-FFF2-40B4-BE49-F238E27FC236}">
                      <a16:creationId xmlns:a16="http://schemas.microsoft.com/office/drawing/2014/main" id="{011B9339-F72D-8353-A9DA-261C29C2EB0C}"/>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22" name="Group 124">
                  <a:extLst>
                    <a:ext uri="{FF2B5EF4-FFF2-40B4-BE49-F238E27FC236}">
                      <a16:creationId xmlns:a16="http://schemas.microsoft.com/office/drawing/2014/main" id="{DA5F7D24-B870-82BD-FC43-33EEA5EECCBC}"/>
                    </a:ext>
                  </a:extLst>
                </p:cNvPr>
                <p:cNvGrpSpPr>
                  <a:grpSpLocks/>
                </p:cNvGrpSpPr>
                <p:nvPr/>
              </p:nvGrpSpPr>
              <p:grpSpPr bwMode="auto">
                <a:xfrm>
                  <a:off x="680" y="1020"/>
                  <a:ext cx="144" cy="96"/>
                  <a:chOff x="680" y="1020"/>
                  <a:chExt cx="144" cy="96"/>
                </a:xfrm>
              </p:grpSpPr>
              <p:sp>
                <p:nvSpPr>
                  <p:cNvPr id="23" name="Line 125">
                    <a:extLst>
                      <a:ext uri="{FF2B5EF4-FFF2-40B4-BE49-F238E27FC236}">
                        <a16:creationId xmlns:a16="http://schemas.microsoft.com/office/drawing/2014/main" id="{D598BBE2-1B29-516F-3DD2-1FA18F986EAE}"/>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24" name="Line 126">
                    <a:extLst>
                      <a:ext uri="{FF2B5EF4-FFF2-40B4-BE49-F238E27FC236}">
                        <a16:creationId xmlns:a16="http://schemas.microsoft.com/office/drawing/2014/main" id="{CD9BFC88-D901-ADD9-DED3-0839585B4A37}"/>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12" name="Group 136">
                <a:extLst>
                  <a:ext uri="{FF2B5EF4-FFF2-40B4-BE49-F238E27FC236}">
                    <a16:creationId xmlns:a16="http://schemas.microsoft.com/office/drawing/2014/main" id="{3A2D7839-0BDA-D53E-88BD-53536AD6821E}"/>
                  </a:ext>
                </a:extLst>
              </p:cNvPr>
              <p:cNvGrpSpPr>
                <a:grpSpLocks/>
              </p:cNvGrpSpPr>
              <p:nvPr/>
            </p:nvGrpSpPr>
            <p:grpSpPr bwMode="auto">
              <a:xfrm>
                <a:off x="2400" y="1300"/>
                <a:ext cx="96" cy="240"/>
                <a:chOff x="2400" y="1296"/>
                <a:chExt cx="96" cy="240"/>
              </a:xfrm>
            </p:grpSpPr>
            <p:sp>
              <p:nvSpPr>
                <p:cNvPr id="17" name="Line 117">
                  <a:extLst>
                    <a:ext uri="{FF2B5EF4-FFF2-40B4-BE49-F238E27FC236}">
                      <a16:creationId xmlns:a16="http://schemas.microsoft.com/office/drawing/2014/main" id="{FF335816-E4C9-40D3-B63B-25BBEAE30173}"/>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8" name="Line 134">
                  <a:extLst>
                    <a:ext uri="{FF2B5EF4-FFF2-40B4-BE49-F238E27FC236}">
                      <a16:creationId xmlns:a16="http://schemas.microsoft.com/office/drawing/2014/main" id="{A71B5313-BC2A-025F-3721-4ECB48608C04}"/>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9" name="Line 135">
                  <a:extLst>
                    <a:ext uri="{FF2B5EF4-FFF2-40B4-BE49-F238E27FC236}">
                      <a16:creationId xmlns:a16="http://schemas.microsoft.com/office/drawing/2014/main" id="{EE844E3B-43A1-7CC9-0041-BA3C5C0AB395}"/>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3" name="Group 137">
                <a:extLst>
                  <a:ext uri="{FF2B5EF4-FFF2-40B4-BE49-F238E27FC236}">
                    <a16:creationId xmlns:a16="http://schemas.microsoft.com/office/drawing/2014/main" id="{26D50571-900E-F142-E5CF-E57597DDFBBF}"/>
                  </a:ext>
                </a:extLst>
              </p:cNvPr>
              <p:cNvGrpSpPr>
                <a:grpSpLocks/>
              </p:cNvGrpSpPr>
              <p:nvPr/>
            </p:nvGrpSpPr>
            <p:grpSpPr bwMode="auto">
              <a:xfrm flipH="1">
                <a:off x="2640" y="1296"/>
                <a:ext cx="96" cy="240"/>
                <a:chOff x="2400" y="1296"/>
                <a:chExt cx="96" cy="240"/>
              </a:xfrm>
            </p:grpSpPr>
            <p:sp>
              <p:nvSpPr>
                <p:cNvPr id="14" name="Line 138">
                  <a:extLst>
                    <a:ext uri="{FF2B5EF4-FFF2-40B4-BE49-F238E27FC236}">
                      <a16:creationId xmlns:a16="http://schemas.microsoft.com/office/drawing/2014/main" id="{025AF5D0-9984-81B8-A1EF-8D0C35B51AF2}"/>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5" name="Line 139">
                  <a:extLst>
                    <a:ext uri="{FF2B5EF4-FFF2-40B4-BE49-F238E27FC236}">
                      <a16:creationId xmlns:a16="http://schemas.microsoft.com/office/drawing/2014/main" id="{D0BF704E-6A98-D9F4-786E-D387D5BE322E}"/>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6" name="Line 140">
                  <a:extLst>
                    <a:ext uri="{FF2B5EF4-FFF2-40B4-BE49-F238E27FC236}">
                      <a16:creationId xmlns:a16="http://schemas.microsoft.com/office/drawing/2014/main" id="{F6A92136-DD58-F3B8-2D19-4C059564BDB8}"/>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34" name="Group 142">
              <a:extLst>
                <a:ext uri="{FF2B5EF4-FFF2-40B4-BE49-F238E27FC236}">
                  <a16:creationId xmlns:a16="http://schemas.microsoft.com/office/drawing/2014/main" id="{834D2615-E207-5F59-6546-C54C8279CD23}"/>
                </a:ext>
              </a:extLst>
            </p:cNvPr>
            <p:cNvGrpSpPr>
              <a:grpSpLocks/>
            </p:cNvGrpSpPr>
            <p:nvPr/>
          </p:nvGrpSpPr>
          <p:grpSpPr bwMode="auto">
            <a:xfrm>
              <a:off x="2543901" y="3307668"/>
              <a:ext cx="362636" cy="345638"/>
              <a:chOff x="1776" y="2256"/>
              <a:chExt cx="288" cy="279"/>
            </a:xfrm>
          </p:grpSpPr>
          <p:grpSp>
            <p:nvGrpSpPr>
              <p:cNvPr id="35" name="Group 143">
                <a:extLst>
                  <a:ext uri="{FF2B5EF4-FFF2-40B4-BE49-F238E27FC236}">
                    <a16:creationId xmlns:a16="http://schemas.microsoft.com/office/drawing/2014/main" id="{1136CBEF-3981-C0E4-293B-08D1F44A0871}"/>
                  </a:ext>
                </a:extLst>
              </p:cNvPr>
              <p:cNvGrpSpPr>
                <a:grpSpLocks/>
              </p:cNvGrpSpPr>
              <p:nvPr/>
            </p:nvGrpSpPr>
            <p:grpSpPr bwMode="auto">
              <a:xfrm>
                <a:off x="1824" y="2256"/>
                <a:ext cx="240" cy="279"/>
                <a:chOff x="1392" y="3408"/>
                <a:chExt cx="240" cy="279"/>
              </a:xfrm>
            </p:grpSpPr>
            <p:sp>
              <p:nvSpPr>
                <p:cNvPr id="38" name="Line 144">
                  <a:extLst>
                    <a:ext uri="{FF2B5EF4-FFF2-40B4-BE49-F238E27FC236}">
                      <a16:creationId xmlns:a16="http://schemas.microsoft.com/office/drawing/2014/main" id="{0B8A62C6-DF0F-1490-F82E-61708E613E6D}"/>
                    </a:ext>
                  </a:extLst>
                </p:cNvPr>
                <p:cNvSpPr>
                  <a:spLocks noChangeShapeType="1"/>
                </p:cNvSpPr>
                <p:nvPr/>
              </p:nvSpPr>
              <p:spPr bwMode="auto">
                <a:xfrm>
                  <a:off x="1488" y="3408"/>
                  <a:ext cx="144"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9" name="Arc 145">
                  <a:extLst>
                    <a:ext uri="{FF2B5EF4-FFF2-40B4-BE49-F238E27FC236}">
                      <a16:creationId xmlns:a16="http://schemas.microsoft.com/office/drawing/2014/main" id="{13957CFB-4E21-52AF-70A6-88E6D7AA2361}"/>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noFill/>
                <a:ln w="57150">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40" name="Line 146">
                  <a:extLst>
                    <a:ext uri="{FF2B5EF4-FFF2-40B4-BE49-F238E27FC236}">
                      <a16:creationId xmlns:a16="http://schemas.microsoft.com/office/drawing/2014/main" id="{903679C3-C0F1-18EE-5850-FEA2A56452A0}"/>
                    </a:ext>
                  </a:extLst>
                </p:cNvPr>
                <p:cNvSpPr>
                  <a:spLocks noChangeShapeType="1"/>
                </p:cNvSpPr>
                <p:nvPr/>
              </p:nvSpPr>
              <p:spPr bwMode="auto">
                <a:xfrm flipH="1">
                  <a:off x="1392" y="3408"/>
                  <a:ext cx="96" cy="192"/>
                </a:xfrm>
                <a:prstGeom prst="line">
                  <a:avLst/>
                </a:prstGeom>
                <a:noFill/>
                <a:ln w="571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sp>
            <p:nvSpPr>
              <p:cNvPr id="36" name="Arc 147">
                <a:extLst>
                  <a:ext uri="{FF2B5EF4-FFF2-40B4-BE49-F238E27FC236}">
                    <a16:creationId xmlns:a16="http://schemas.microsoft.com/office/drawing/2014/main" id="{E41813EE-AA00-01F7-22E0-871C1A26827E}"/>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37" name="Arc 148">
                <a:extLst>
                  <a:ext uri="{FF2B5EF4-FFF2-40B4-BE49-F238E27FC236}">
                    <a16:creationId xmlns:a16="http://schemas.microsoft.com/office/drawing/2014/main" id="{822FDFCC-14C8-2473-3A28-FBF0B4B37B1A}"/>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noFill/>
              <a:ln w="28575">
                <a:solidFill>
                  <a:srgbClr val="993300"/>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pic>
        <p:nvPicPr>
          <p:cNvPr id="42" name="Picture 247" descr="(0)48">
            <a:extLst>
              <a:ext uri="{FF2B5EF4-FFF2-40B4-BE49-F238E27FC236}">
                <a16:creationId xmlns:a16="http://schemas.microsoft.com/office/drawing/2014/main" id="{8013E2B9-AE33-911A-B9E4-0C33C037BA04}"/>
              </a:ext>
            </a:extLst>
          </p:cNvPr>
          <p:cNvPicPr>
            <a:picLocks noChangeAspect="1" noChangeArrowheads="1"/>
          </p:cNvPicPr>
          <p:nvPr/>
        </p:nvPicPr>
        <p:blipFill>
          <a:blip r:embed="rId2">
            <a:alphaModFix amt="50000"/>
          </a:blip>
          <a:srcRect/>
          <a:stretch>
            <a:fillRect/>
          </a:stretch>
        </p:blipFill>
        <p:spPr bwMode="auto">
          <a:xfrm>
            <a:off x="4394373" y="5148377"/>
            <a:ext cx="2339118" cy="1462712"/>
          </a:xfrm>
          <a:prstGeom prst="rect">
            <a:avLst/>
          </a:prstGeom>
          <a:solidFill>
            <a:schemeClr val="bg1">
              <a:alpha val="10941"/>
            </a:schemeClr>
          </a:solidFill>
          <a:ln>
            <a:solidFill>
              <a:schemeClr val="tx1">
                <a:alpha val="7916"/>
              </a:schemeClr>
            </a:solidFill>
          </a:ln>
        </p:spPr>
      </p:pic>
      <p:pic>
        <p:nvPicPr>
          <p:cNvPr id="43" name="Picture 2" descr="sea-waves-wallpaper">
            <a:extLst>
              <a:ext uri="{FF2B5EF4-FFF2-40B4-BE49-F238E27FC236}">
                <a16:creationId xmlns:a16="http://schemas.microsoft.com/office/drawing/2014/main" id="{77D3616B-6FA8-DD5C-A6A6-BCFF45E7A501}"/>
              </a:ext>
            </a:extLst>
          </p:cNvPr>
          <p:cNvPicPr>
            <a:picLocks noChangeAspect="1" noChangeArrowheads="1"/>
          </p:cNvPicPr>
          <p:nvPr/>
        </p:nvPicPr>
        <p:blipFill>
          <a:blip r:embed="rId3"/>
          <a:srcRect/>
          <a:stretch>
            <a:fillRect/>
          </a:stretch>
        </p:blipFill>
        <p:spPr bwMode="auto">
          <a:xfrm>
            <a:off x="4394373" y="2439056"/>
            <a:ext cx="2339118" cy="1755865"/>
          </a:xfrm>
          <a:prstGeom prst="rect">
            <a:avLst/>
          </a:prstGeom>
          <a:noFill/>
        </p:spPr>
      </p:pic>
      <p:grpSp>
        <p:nvGrpSpPr>
          <p:cNvPr id="159" name="Group 158">
            <a:extLst>
              <a:ext uri="{FF2B5EF4-FFF2-40B4-BE49-F238E27FC236}">
                <a16:creationId xmlns:a16="http://schemas.microsoft.com/office/drawing/2014/main" id="{1269BCA5-7F87-99D2-9A60-32542A56AF9F}"/>
              </a:ext>
            </a:extLst>
          </p:cNvPr>
          <p:cNvGrpSpPr/>
          <p:nvPr/>
        </p:nvGrpSpPr>
        <p:grpSpPr>
          <a:xfrm>
            <a:off x="8267125" y="2681451"/>
            <a:ext cx="2172419" cy="1266165"/>
            <a:chOff x="8908191" y="1956292"/>
            <a:chExt cx="2524836" cy="1471566"/>
          </a:xfrm>
        </p:grpSpPr>
        <p:sp>
          <p:nvSpPr>
            <p:cNvPr id="85" name="AutoShape 33">
              <a:extLst>
                <a:ext uri="{FF2B5EF4-FFF2-40B4-BE49-F238E27FC236}">
                  <a16:creationId xmlns:a16="http://schemas.microsoft.com/office/drawing/2014/main" id="{49845015-7192-8288-6E25-30A9DB16B299}"/>
                </a:ext>
              </a:extLst>
            </p:cNvPr>
            <p:cNvSpPr>
              <a:spLocks noChangeArrowheads="1"/>
            </p:cNvSpPr>
            <p:nvPr/>
          </p:nvSpPr>
          <p:spPr bwMode="auto">
            <a:xfrm>
              <a:off x="10345118" y="2521267"/>
              <a:ext cx="1087909" cy="906591"/>
            </a:xfrm>
            <a:prstGeom prst="star16">
              <a:avLst>
                <a:gd name="adj" fmla="val 37500"/>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86" name="Group 141">
              <a:extLst>
                <a:ext uri="{FF2B5EF4-FFF2-40B4-BE49-F238E27FC236}">
                  <a16:creationId xmlns:a16="http://schemas.microsoft.com/office/drawing/2014/main" id="{DAD11F82-CB01-B89B-024D-826572D7CCD7}"/>
                </a:ext>
              </a:extLst>
            </p:cNvPr>
            <p:cNvGrpSpPr>
              <a:grpSpLocks/>
            </p:cNvGrpSpPr>
            <p:nvPr/>
          </p:nvGrpSpPr>
          <p:grpSpPr bwMode="auto">
            <a:xfrm>
              <a:off x="8908191" y="1956292"/>
              <a:ext cx="1012360" cy="823487"/>
              <a:chOff x="2304" y="1104"/>
              <a:chExt cx="536" cy="436"/>
            </a:xfrm>
          </p:grpSpPr>
          <p:sp>
            <p:nvSpPr>
              <p:cNvPr id="94" name="AutoShape 133">
                <a:extLst>
                  <a:ext uri="{FF2B5EF4-FFF2-40B4-BE49-F238E27FC236}">
                    <a16:creationId xmlns:a16="http://schemas.microsoft.com/office/drawing/2014/main" id="{C2B3B101-1E1E-C2B3-4F86-343EA64552D2}"/>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008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95" name="Group 105">
                <a:extLst>
                  <a:ext uri="{FF2B5EF4-FFF2-40B4-BE49-F238E27FC236}">
                    <a16:creationId xmlns:a16="http://schemas.microsoft.com/office/drawing/2014/main" id="{5E683281-E993-BC5F-1C68-E7A071230051}"/>
                  </a:ext>
                </a:extLst>
              </p:cNvPr>
              <p:cNvGrpSpPr>
                <a:grpSpLocks/>
              </p:cNvGrpSpPr>
              <p:nvPr/>
            </p:nvGrpSpPr>
            <p:grpSpPr bwMode="auto">
              <a:xfrm>
                <a:off x="2488" y="1104"/>
                <a:ext cx="48" cy="144"/>
                <a:chOff x="1200" y="912"/>
                <a:chExt cx="48" cy="144"/>
              </a:xfrm>
            </p:grpSpPr>
            <p:sp>
              <p:nvSpPr>
                <p:cNvPr id="119" name="Oval 106">
                  <a:extLst>
                    <a:ext uri="{FF2B5EF4-FFF2-40B4-BE49-F238E27FC236}">
                      <a16:creationId xmlns:a16="http://schemas.microsoft.com/office/drawing/2014/main" id="{E0D3EE00-F4A3-24C0-827A-F1203A743E90}"/>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20" name="Oval 107">
                  <a:extLst>
                    <a:ext uri="{FF2B5EF4-FFF2-40B4-BE49-F238E27FC236}">
                      <a16:creationId xmlns:a16="http://schemas.microsoft.com/office/drawing/2014/main" id="{7A2D61A2-DDE5-EF2B-82D7-83654CDC57F0}"/>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96" name="Group 108">
                <a:extLst>
                  <a:ext uri="{FF2B5EF4-FFF2-40B4-BE49-F238E27FC236}">
                    <a16:creationId xmlns:a16="http://schemas.microsoft.com/office/drawing/2014/main" id="{4326311B-1CB1-A275-EB12-088EFFE67B69}"/>
                  </a:ext>
                </a:extLst>
              </p:cNvPr>
              <p:cNvGrpSpPr>
                <a:grpSpLocks/>
              </p:cNvGrpSpPr>
              <p:nvPr/>
            </p:nvGrpSpPr>
            <p:grpSpPr bwMode="auto">
              <a:xfrm>
                <a:off x="2632" y="1104"/>
                <a:ext cx="48" cy="144"/>
                <a:chOff x="1200" y="912"/>
                <a:chExt cx="48" cy="144"/>
              </a:xfrm>
            </p:grpSpPr>
            <p:sp>
              <p:nvSpPr>
                <p:cNvPr id="117" name="Oval 109">
                  <a:extLst>
                    <a:ext uri="{FF2B5EF4-FFF2-40B4-BE49-F238E27FC236}">
                      <a16:creationId xmlns:a16="http://schemas.microsoft.com/office/drawing/2014/main" id="{A5371B3B-E858-2B53-7262-B84563B0F071}"/>
                    </a:ext>
                  </a:extLst>
                </p:cNvPr>
                <p:cNvSpPr>
                  <a:spLocks noChangeArrowheads="1"/>
                </p:cNvSpPr>
                <p:nvPr/>
              </p:nvSpPr>
              <p:spPr bwMode="auto">
                <a:xfrm>
                  <a:off x="1200" y="912"/>
                  <a:ext cx="48" cy="14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8" name="Oval 110">
                  <a:extLst>
                    <a:ext uri="{FF2B5EF4-FFF2-40B4-BE49-F238E27FC236}">
                      <a16:creationId xmlns:a16="http://schemas.microsoft.com/office/drawing/2014/main" id="{BF17B0E6-373D-4C8A-1B56-31D434C56A58}"/>
                    </a:ext>
                  </a:extLst>
                </p:cNvPr>
                <p:cNvSpPr>
                  <a:spLocks noChangeArrowheads="1"/>
                </p:cNvSpPr>
                <p:nvPr/>
              </p:nvSpPr>
              <p:spPr bwMode="auto">
                <a:xfrm>
                  <a:off x="1200" y="960"/>
                  <a:ext cx="48"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97" name="Group 111">
                <a:extLst>
                  <a:ext uri="{FF2B5EF4-FFF2-40B4-BE49-F238E27FC236}">
                    <a16:creationId xmlns:a16="http://schemas.microsoft.com/office/drawing/2014/main" id="{892C747A-E0E1-B12D-2660-E7EAB36DD115}"/>
                  </a:ext>
                </a:extLst>
              </p:cNvPr>
              <p:cNvGrpSpPr>
                <a:grpSpLocks/>
              </p:cNvGrpSpPr>
              <p:nvPr/>
            </p:nvGrpSpPr>
            <p:grpSpPr bwMode="auto">
              <a:xfrm>
                <a:off x="2688" y="1212"/>
                <a:ext cx="152" cy="132"/>
                <a:chOff x="672" y="1020"/>
                <a:chExt cx="152" cy="132"/>
              </a:xfrm>
            </p:grpSpPr>
            <p:sp>
              <p:nvSpPr>
                <p:cNvPr id="112" name="Line 112">
                  <a:extLst>
                    <a:ext uri="{FF2B5EF4-FFF2-40B4-BE49-F238E27FC236}">
                      <a16:creationId xmlns:a16="http://schemas.microsoft.com/office/drawing/2014/main" id="{B04428F3-B8AE-8E89-00C2-CED23844D0B4}"/>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3" name="Line 113">
                  <a:extLst>
                    <a:ext uri="{FF2B5EF4-FFF2-40B4-BE49-F238E27FC236}">
                      <a16:creationId xmlns:a16="http://schemas.microsoft.com/office/drawing/2014/main" id="{4247E2CB-00CC-E341-DAA0-290401C07233}"/>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14" name="Group 114">
                  <a:extLst>
                    <a:ext uri="{FF2B5EF4-FFF2-40B4-BE49-F238E27FC236}">
                      <a16:creationId xmlns:a16="http://schemas.microsoft.com/office/drawing/2014/main" id="{F8050109-A13F-3540-8DE0-59C9DDE975A6}"/>
                    </a:ext>
                  </a:extLst>
                </p:cNvPr>
                <p:cNvGrpSpPr>
                  <a:grpSpLocks/>
                </p:cNvGrpSpPr>
                <p:nvPr/>
              </p:nvGrpSpPr>
              <p:grpSpPr bwMode="auto">
                <a:xfrm>
                  <a:off x="680" y="1020"/>
                  <a:ext cx="144" cy="96"/>
                  <a:chOff x="680" y="1020"/>
                  <a:chExt cx="144" cy="96"/>
                </a:xfrm>
              </p:grpSpPr>
              <p:sp>
                <p:nvSpPr>
                  <p:cNvPr id="115" name="Line 115">
                    <a:extLst>
                      <a:ext uri="{FF2B5EF4-FFF2-40B4-BE49-F238E27FC236}">
                        <a16:creationId xmlns:a16="http://schemas.microsoft.com/office/drawing/2014/main" id="{55E30ECB-322C-2007-3F33-32F0CBD1F37A}"/>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6" name="Line 116">
                    <a:extLst>
                      <a:ext uri="{FF2B5EF4-FFF2-40B4-BE49-F238E27FC236}">
                        <a16:creationId xmlns:a16="http://schemas.microsoft.com/office/drawing/2014/main" id="{1A7000C0-6741-0BB9-A3D3-D19B5D66945A}"/>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98" name="Group 121">
                <a:extLst>
                  <a:ext uri="{FF2B5EF4-FFF2-40B4-BE49-F238E27FC236}">
                    <a16:creationId xmlns:a16="http://schemas.microsoft.com/office/drawing/2014/main" id="{7E15360C-40A8-F90B-142F-20385492E3A8}"/>
                  </a:ext>
                </a:extLst>
              </p:cNvPr>
              <p:cNvGrpSpPr>
                <a:grpSpLocks/>
              </p:cNvGrpSpPr>
              <p:nvPr/>
            </p:nvGrpSpPr>
            <p:grpSpPr bwMode="auto">
              <a:xfrm flipH="1">
                <a:off x="2304" y="1212"/>
                <a:ext cx="152" cy="132"/>
                <a:chOff x="672" y="1020"/>
                <a:chExt cx="152" cy="132"/>
              </a:xfrm>
            </p:grpSpPr>
            <p:sp>
              <p:nvSpPr>
                <p:cNvPr id="107" name="Line 122">
                  <a:extLst>
                    <a:ext uri="{FF2B5EF4-FFF2-40B4-BE49-F238E27FC236}">
                      <a16:creationId xmlns:a16="http://schemas.microsoft.com/office/drawing/2014/main" id="{53DEF74E-0974-AB7A-0263-99341542477A}"/>
                    </a:ext>
                  </a:extLst>
                </p:cNvPr>
                <p:cNvSpPr>
                  <a:spLocks noChangeShapeType="1"/>
                </p:cNvSpPr>
                <p:nvPr/>
              </p:nvSpPr>
              <p:spPr bwMode="auto">
                <a:xfrm flipV="1">
                  <a:off x="672" y="1056"/>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8" name="Line 123">
                  <a:extLst>
                    <a:ext uri="{FF2B5EF4-FFF2-40B4-BE49-F238E27FC236}">
                      <a16:creationId xmlns:a16="http://schemas.microsoft.com/office/drawing/2014/main" id="{244BB010-3252-ECA9-696D-358DF9975042}"/>
                    </a:ext>
                  </a:extLst>
                </p:cNvPr>
                <p:cNvSpPr>
                  <a:spLocks noChangeShapeType="1"/>
                </p:cNvSpPr>
                <p:nvPr/>
              </p:nvSpPr>
              <p:spPr bwMode="auto">
                <a:xfrm flipH="1" flipV="1">
                  <a:off x="768" y="1056"/>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nvGrpSpPr>
                <p:cNvPr id="109" name="Group 124">
                  <a:extLst>
                    <a:ext uri="{FF2B5EF4-FFF2-40B4-BE49-F238E27FC236}">
                      <a16:creationId xmlns:a16="http://schemas.microsoft.com/office/drawing/2014/main" id="{C9C4238E-0BAB-E07E-976F-4D3D462E5243}"/>
                    </a:ext>
                  </a:extLst>
                </p:cNvPr>
                <p:cNvGrpSpPr>
                  <a:grpSpLocks/>
                </p:cNvGrpSpPr>
                <p:nvPr/>
              </p:nvGrpSpPr>
              <p:grpSpPr bwMode="auto">
                <a:xfrm>
                  <a:off x="680" y="1020"/>
                  <a:ext cx="144" cy="96"/>
                  <a:chOff x="680" y="1020"/>
                  <a:chExt cx="144" cy="96"/>
                </a:xfrm>
              </p:grpSpPr>
              <p:sp>
                <p:nvSpPr>
                  <p:cNvPr id="110" name="Line 125">
                    <a:extLst>
                      <a:ext uri="{FF2B5EF4-FFF2-40B4-BE49-F238E27FC236}">
                        <a16:creationId xmlns:a16="http://schemas.microsoft.com/office/drawing/2014/main" id="{4EE7D128-226F-B9D1-048E-18D43144EC3B}"/>
                      </a:ext>
                    </a:extLst>
                  </p:cNvPr>
                  <p:cNvSpPr>
                    <a:spLocks noChangeShapeType="1"/>
                  </p:cNvSpPr>
                  <p:nvPr/>
                </p:nvSpPr>
                <p:spPr bwMode="auto">
                  <a:xfrm flipV="1">
                    <a:off x="680" y="1020"/>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11" name="Line 126">
                    <a:extLst>
                      <a:ext uri="{FF2B5EF4-FFF2-40B4-BE49-F238E27FC236}">
                        <a16:creationId xmlns:a16="http://schemas.microsoft.com/office/drawing/2014/main" id="{08526ABE-AA20-461E-C855-AF99FA76D303}"/>
                      </a:ext>
                    </a:extLst>
                  </p:cNvPr>
                  <p:cNvSpPr>
                    <a:spLocks noChangeShapeType="1"/>
                  </p:cNvSpPr>
                  <p:nvPr/>
                </p:nvSpPr>
                <p:spPr bwMode="auto">
                  <a:xfrm flipH="1" flipV="1">
                    <a:off x="776" y="102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nvGrpSpPr>
              <p:cNvPr id="99" name="Group 136">
                <a:extLst>
                  <a:ext uri="{FF2B5EF4-FFF2-40B4-BE49-F238E27FC236}">
                    <a16:creationId xmlns:a16="http://schemas.microsoft.com/office/drawing/2014/main" id="{CB9A667D-38BF-439B-C78D-7C291CBBA7BC}"/>
                  </a:ext>
                </a:extLst>
              </p:cNvPr>
              <p:cNvGrpSpPr>
                <a:grpSpLocks/>
              </p:cNvGrpSpPr>
              <p:nvPr/>
            </p:nvGrpSpPr>
            <p:grpSpPr bwMode="auto">
              <a:xfrm>
                <a:off x="2400" y="1300"/>
                <a:ext cx="96" cy="240"/>
                <a:chOff x="2400" y="1296"/>
                <a:chExt cx="96" cy="240"/>
              </a:xfrm>
            </p:grpSpPr>
            <p:sp>
              <p:nvSpPr>
                <p:cNvPr id="104" name="Line 117">
                  <a:extLst>
                    <a:ext uri="{FF2B5EF4-FFF2-40B4-BE49-F238E27FC236}">
                      <a16:creationId xmlns:a16="http://schemas.microsoft.com/office/drawing/2014/main" id="{33C30EEE-77E1-4264-67FD-A3C232C321A8}"/>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5" name="Line 134">
                  <a:extLst>
                    <a:ext uri="{FF2B5EF4-FFF2-40B4-BE49-F238E27FC236}">
                      <a16:creationId xmlns:a16="http://schemas.microsoft.com/office/drawing/2014/main" id="{2BFC2296-9CB9-C04F-5A9F-A4395BC3BA3D}"/>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6" name="Line 135">
                  <a:extLst>
                    <a:ext uri="{FF2B5EF4-FFF2-40B4-BE49-F238E27FC236}">
                      <a16:creationId xmlns:a16="http://schemas.microsoft.com/office/drawing/2014/main" id="{793224DB-FF99-57FC-8D7E-D4D4D575A7FE}"/>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nvGrpSpPr>
              <p:cNvPr id="100" name="Group 137">
                <a:extLst>
                  <a:ext uri="{FF2B5EF4-FFF2-40B4-BE49-F238E27FC236}">
                    <a16:creationId xmlns:a16="http://schemas.microsoft.com/office/drawing/2014/main" id="{34CF2A75-1E40-4077-F2AE-01FD4619DD1C}"/>
                  </a:ext>
                </a:extLst>
              </p:cNvPr>
              <p:cNvGrpSpPr>
                <a:grpSpLocks/>
              </p:cNvGrpSpPr>
              <p:nvPr/>
            </p:nvGrpSpPr>
            <p:grpSpPr bwMode="auto">
              <a:xfrm flipH="1">
                <a:off x="2640" y="1296"/>
                <a:ext cx="96" cy="240"/>
                <a:chOff x="2400" y="1296"/>
                <a:chExt cx="96" cy="240"/>
              </a:xfrm>
            </p:grpSpPr>
            <p:sp>
              <p:nvSpPr>
                <p:cNvPr id="101" name="Line 138">
                  <a:extLst>
                    <a:ext uri="{FF2B5EF4-FFF2-40B4-BE49-F238E27FC236}">
                      <a16:creationId xmlns:a16="http://schemas.microsoft.com/office/drawing/2014/main" id="{B24685C1-E7DF-8F4A-1527-17C466B9C9FE}"/>
                    </a:ext>
                  </a:extLst>
                </p:cNvPr>
                <p:cNvSpPr>
                  <a:spLocks noChangeShapeType="1"/>
                </p:cNvSpPr>
                <p:nvPr/>
              </p:nvSpPr>
              <p:spPr bwMode="auto">
                <a:xfrm flipH="1">
                  <a:off x="2400" y="129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2" name="Line 139">
                  <a:extLst>
                    <a:ext uri="{FF2B5EF4-FFF2-40B4-BE49-F238E27FC236}">
                      <a16:creationId xmlns:a16="http://schemas.microsoft.com/office/drawing/2014/main" id="{FE118428-77BC-52C4-E579-0940FE50D32C}"/>
                    </a:ext>
                  </a:extLst>
                </p:cNvPr>
                <p:cNvSpPr>
                  <a:spLocks noChangeShapeType="1"/>
                </p:cNvSpPr>
                <p:nvPr/>
              </p:nvSpPr>
              <p:spPr bwMode="auto">
                <a:xfrm>
                  <a:off x="2400" y="1440"/>
                  <a:ext cx="96"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sp>
              <p:nvSpPr>
                <p:cNvPr id="103" name="Line 140">
                  <a:extLst>
                    <a:ext uri="{FF2B5EF4-FFF2-40B4-BE49-F238E27FC236}">
                      <a16:creationId xmlns:a16="http://schemas.microsoft.com/office/drawing/2014/main" id="{78735848-3673-EBA9-5F69-903F80B5EDF5}"/>
                    </a:ext>
                  </a:extLst>
                </p:cNvPr>
                <p:cNvSpPr>
                  <a:spLocks noChangeShapeType="1"/>
                </p:cNvSpPr>
                <p:nvPr/>
              </p:nvSpPr>
              <p:spPr bwMode="auto">
                <a:xfrm>
                  <a:off x="2400" y="1440"/>
                  <a:ext cx="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p>
              </p:txBody>
            </p:sp>
          </p:grpSp>
        </p:grpSp>
      </p:grpSp>
      <p:grpSp>
        <p:nvGrpSpPr>
          <p:cNvPr id="121" name="Group 120">
            <a:extLst>
              <a:ext uri="{FF2B5EF4-FFF2-40B4-BE49-F238E27FC236}">
                <a16:creationId xmlns:a16="http://schemas.microsoft.com/office/drawing/2014/main" id="{6DF4E69F-72DB-B4A0-802F-F316EE51A7CB}"/>
              </a:ext>
            </a:extLst>
          </p:cNvPr>
          <p:cNvGrpSpPr/>
          <p:nvPr/>
        </p:nvGrpSpPr>
        <p:grpSpPr>
          <a:xfrm>
            <a:off x="8397065" y="5244196"/>
            <a:ext cx="2172419" cy="1266165"/>
            <a:chOff x="927024" y="3154681"/>
            <a:chExt cx="2524836" cy="1471566"/>
          </a:xfrm>
          <a:solidFill>
            <a:schemeClr val="bg1">
              <a:alpha val="10941"/>
            </a:schemeClr>
          </a:solidFill>
        </p:grpSpPr>
        <p:sp>
          <p:nvSpPr>
            <p:cNvPr id="122" name="AutoShape 32">
              <a:extLst>
                <a:ext uri="{FF2B5EF4-FFF2-40B4-BE49-F238E27FC236}">
                  <a16:creationId xmlns:a16="http://schemas.microsoft.com/office/drawing/2014/main" id="{CAE60A2E-50C4-565A-46E4-45EC7A659A1B}"/>
                </a:ext>
              </a:extLst>
            </p:cNvPr>
            <p:cNvSpPr>
              <a:spLocks noChangeArrowheads="1"/>
            </p:cNvSpPr>
            <p:nvPr/>
          </p:nvSpPr>
          <p:spPr bwMode="auto">
            <a:xfrm>
              <a:off x="1304770" y="4028585"/>
              <a:ext cx="634614" cy="543955"/>
            </a:xfrm>
            <a:prstGeom prst="star16">
              <a:avLst>
                <a:gd name="adj" fmla="val 37500"/>
              </a:avLst>
            </a:prstGeom>
            <a:grpFill/>
            <a:ln w="9525">
              <a:solidFill>
                <a:schemeClr val="tx1">
                  <a:alpha val="7916"/>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sp>
          <p:nvSpPr>
            <p:cNvPr id="123" name="AutoShape 33">
              <a:extLst>
                <a:ext uri="{FF2B5EF4-FFF2-40B4-BE49-F238E27FC236}">
                  <a16:creationId xmlns:a16="http://schemas.microsoft.com/office/drawing/2014/main" id="{C06B926C-E188-12B6-6642-021AAA0438A3}"/>
                </a:ext>
              </a:extLst>
            </p:cNvPr>
            <p:cNvSpPr>
              <a:spLocks noChangeArrowheads="1"/>
            </p:cNvSpPr>
            <p:nvPr/>
          </p:nvSpPr>
          <p:spPr bwMode="auto">
            <a:xfrm>
              <a:off x="2363951" y="3719656"/>
              <a:ext cx="1087909" cy="906591"/>
            </a:xfrm>
            <a:prstGeom prst="star16">
              <a:avLst>
                <a:gd name="adj" fmla="val 37500"/>
              </a:avLst>
            </a:prstGeom>
            <a:grpFill/>
            <a:ln w="9525">
              <a:solidFill>
                <a:schemeClr val="tx1">
                  <a:alpha val="7916"/>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grpSp>
          <p:nvGrpSpPr>
            <p:cNvPr id="124" name="Group 141">
              <a:extLst>
                <a:ext uri="{FF2B5EF4-FFF2-40B4-BE49-F238E27FC236}">
                  <a16:creationId xmlns:a16="http://schemas.microsoft.com/office/drawing/2014/main" id="{28361300-20D5-0DAD-F05E-FCF334B93FA4}"/>
                </a:ext>
              </a:extLst>
            </p:cNvPr>
            <p:cNvGrpSpPr>
              <a:grpSpLocks/>
            </p:cNvGrpSpPr>
            <p:nvPr/>
          </p:nvGrpSpPr>
          <p:grpSpPr bwMode="auto">
            <a:xfrm>
              <a:off x="927024" y="3154681"/>
              <a:ext cx="1012360" cy="823487"/>
              <a:chOff x="2304" y="1104"/>
              <a:chExt cx="536" cy="436"/>
            </a:xfrm>
            <a:grpFill/>
          </p:grpSpPr>
          <p:sp>
            <p:nvSpPr>
              <p:cNvPr id="132" name="AutoShape 133">
                <a:extLst>
                  <a:ext uri="{FF2B5EF4-FFF2-40B4-BE49-F238E27FC236}">
                    <a16:creationId xmlns:a16="http://schemas.microsoft.com/office/drawing/2014/main" id="{8CB33589-0463-AB56-0E07-FCAFF2205AD8}"/>
                  </a:ext>
                </a:extLst>
              </p:cNvPr>
              <p:cNvSpPr>
                <a:spLocks noChangeArrowheads="1"/>
              </p:cNvSpPr>
              <p:nvPr/>
            </p:nvSpPr>
            <p:spPr bwMode="auto">
              <a:xfrm>
                <a:off x="2408" y="1200"/>
                <a:ext cx="336" cy="24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pFill/>
              <a:ln w="9525">
                <a:solidFill>
                  <a:schemeClr val="tx1">
                    <a:alpha val="7916"/>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grpSp>
            <p:nvGrpSpPr>
              <p:cNvPr id="133" name="Group 105">
                <a:extLst>
                  <a:ext uri="{FF2B5EF4-FFF2-40B4-BE49-F238E27FC236}">
                    <a16:creationId xmlns:a16="http://schemas.microsoft.com/office/drawing/2014/main" id="{10ECE4A8-854A-568F-5DF7-FB43DD5FC6D6}"/>
                  </a:ext>
                </a:extLst>
              </p:cNvPr>
              <p:cNvGrpSpPr>
                <a:grpSpLocks/>
              </p:cNvGrpSpPr>
              <p:nvPr/>
            </p:nvGrpSpPr>
            <p:grpSpPr bwMode="auto">
              <a:xfrm>
                <a:off x="2488" y="1104"/>
                <a:ext cx="48" cy="144"/>
                <a:chOff x="1200" y="912"/>
                <a:chExt cx="48" cy="144"/>
              </a:xfrm>
              <a:grpFill/>
            </p:grpSpPr>
            <p:sp>
              <p:nvSpPr>
                <p:cNvPr id="157" name="Oval 106">
                  <a:extLst>
                    <a:ext uri="{FF2B5EF4-FFF2-40B4-BE49-F238E27FC236}">
                      <a16:creationId xmlns:a16="http://schemas.microsoft.com/office/drawing/2014/main" id="{F2E47191-EFB3-9032-7E0A-EFF4A11C5155}"/>
                    </a:ext>
                  </a:extLst>
                </p:cNvPr>
                <p:cNvSpPr>
                  <a:spLocks noChangeArrowheads="1"/>
                </p:cNvSpPr>
                <p:nvPr/>
              </p:nvSpPr>
              <p:spPr bwMode="auto">
                <a:xfrm>
                  <a:off x="1200" y="912"/>
                  <a:ext cx="48" cy="144"/>
                </a:xfrm>
                <a:prstGeom prst="ellips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sp>
              <p:nvSpPr>
                <p:cNvPr id="158" name="Oval 107">
                  <a:extLst>
                    <a:ext uri="{FF2B5EF4-FFF2-40B4-BE49-F238E27FC236}">
                      <a16:creationId xmlns:a16="http://schemas.microsoft.com/office/drawing/2014/main" id="{9107C685-5CE3-8089-4390-9CA806B09266}"/>
                    </a:ext>
                  </a:extLst>
                </p:cNvPr>
                <p:cNvSpPr>
                  <a:spLocks noChangeArrowheads="1"/>
                </p:cNvSpPr>
                <p:nvPr/>
              </p:nvSpPr>
              <p:spPr bwMode="auto">
                <a:xfrm>
                  <a:off x="1200" y="960"/>
                  <a:ext cx="48" cy="48"/>
                </a:xfrm>
                <a:prstGeom prst="ellips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grpSp>
          <p:grpSp>
            <p:nvGrpSpPr>
              <p:cNvPr id="134" name="Group 108">
                <a:extLst>
                  <a:ext uri="{FF2B5EF4-FFF2-40B4-BE49-F238E27FC236}">
                    <a16:creationId xmlns:a16="http://schemas.microsoft.com/office/drawing/2014/main" id="{80CC7EBD-5E51-DB12-E382-290F12C686ED}"/>
                  </a:ext>
                </a:extLst>
              </p:cNvPr>
              <p:cNvGrpSpPr>
                <a:grpSpLocks/>
              </p:cNvGrpSpPr>
              <p:nvPr/>
            </p:nvGrpSpPr>
            <p:grpSpPr bwMode="auto">
              <a:xfrm>
                <a:off x="2632" y="1104"/>
                <a:ext cx="48" cy="144"/>
                <a:chOff x="1200" y="912"/>
                <a:chExt cx="48" cy="144"/>
              </a:xfrm>
              <a:grpFill/>
            </p:grpSpPr>
            <p:sp>
              <p:nvSpPr>
                <p:cNvPr id="155" name="Oval 109">
                  <a:extLst>
                    <a:ext uri="{FF2B5EF4-FFF2-40B4-BE49-F238E27FC236}">
                      <a16:creationId xmlns:a16="http://schemas.microsoft.com/office/drawing/2014/main" id="{2DE16056-DA92-9A18-BAA7-CE7506E54EC1}"/>
                    </a:ext>
                  </a:extLst>
                </p:cNvPr>
                <p:cNvSpPr>
                  <a:spLocks noChangeArrowheads="1"/>
                </p:cNvSpPr>
                <p:nvPr/>
              </p:nvSpPr>
              <p:spPr bwMode="auto">
                <a:xfrm>
                  <a:off x="1200" y="912"/>
                  <a:ext cx="48" cy="144"/>
                </a:xfrm>
                <a:prstGeom prst="ellips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sp>
              <p:nvSpPr>
                <p:cNvPr id="156" name="Oval 110">
                  <a:extLst>
                    <a:ext uri="{FF2B5EF4-FFF2-40B4-BE49-F238E27FC236}">
                      <a16:creationId xmlns:a16="http://schemas.microsoft.com/office/drawing/2014/main" id="{34060F65-F181-95D1-A072-701982A9F4DF}"/>
                    </a:ext>
                  </a:extLst>
                </p:cNvPr>
                <p:cNvSpPr>
                  <a:spLocks noChangeArrowheads="1"/>
                </p:cNvSpPr>
                <p:nvPr/>
              </p:nvSpPr>
              <p:spPr bwMode="auto">
                <a:xfrm>
                  <a:off x="1200" y="960"/>
                  <a:ext cx="48" cy="48"/>
                </a:xfrm>
                <a:prstGeom prst="ellips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grpSp>
          <p:grpSp>
            <p:nvGrpSpPr>
              <p:cNvPr id="135" name="Group 111">
                <a:extLst>
                  <a:ext uri="{FF2B5EF4-FFF2-40B4-BE49-F238E27FC236}">
                    <a16:creationId xmlns:a16="http://schemas.microsoft.com/office/drawing/2014/main" id="{C403D6FF-C3F4-190D-85CC-83EB799C6710}"/>
                  </a:ext>
                </a:extLst>
              </p:cNvPr>
              <p:cNvGrpSpPr>
                <a:grpSpLocks/>
              </p:cNvGrpSpPr>
              <p:nvPr/>
            </p:nvGrpSpPr>
            <p:grpSpPr bwMode="auto">
              <a:xfrm>
                <a:off x="2688" y="1212"/>
                <a:ext cx="152" cy="132"/>
                <a:chOff x="672" y="1020"/>
                <a:chExt cx="152" cy="132"/>
              </a:xfrm>
              <a:grpFill/>
            </p:grpSpPr>
            <p:sp>
              <p:nvSpPr>
                <p:cNvPr id="150" name="Line 112">
                  <a:extLst>
                    <a:ext uri="{FF2B5EF4-FFF2-40B4-BE49-F238E27FC236}">
                      <a16:creationId xmlns:a16="http://schemas.microsoft.com/office/drawing/2014/main" id="{9A887DBF-9AC6-369E-B30C-C2B2FC1D44D6}"/>
                    </a:ext>
                  </a:extLst>
                </p:cNvPr>
                <p:cNvSpPr>
                  <a:spLocks noChangeShapeType="1"/>
                </p:cNvSpPr>
                <p:nvPr/>
              </p:nvSpPr>
              <p:spPr bwMode="auto">
                <a:xfrm flipV="1">
                  <a:off x="672" y="1056"/>
                  <a:ext cx="96" cy="96"/>
                </a:xfrm>
                <a:prstGeom prst="lin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sp>
              <p:nvSpPr>
                <p:cNvPr id="151" name="Line 113">
                  <a:extLst>
                    <a:ext uri="{FF2B5EF4-FFF2-40B4-BE49-F238E27FC236}">
                      <a16:creationId xmlns:a16="http://schemas.microsoft.com/office/drawing/2014/main" id="{0E1A1920-6613-20A3-A480-697C7BA68AEC}"/>
                    </a:ext>
                  </a:extLst>
                </p:cNvPr>
                <p:cNvSpPr>
                  <a:spLocks noChangeShapeType="1"/>
                </p:cNvSpPr>
                <p:nvPr/>
              </p:nvSpPr>
              <p:spPr bwMode="auto">
                <a:xfrm flipH="1" flipV="1">
                  <a:off x="768" y="1056"/>
                  <a:ext cx="48" cy="96"/>
                </a:xfrm>
                <a:prstGeom prst="lin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grpSp>
              <p:nvGrpSpPr>
                <p:cNvPr id="152" name="Group 114">
                  <a:extLst>
                    <a:ext uri="{FF2B5EF4-FFF2-40B4-BE49-F238E27FC236}">
                      <a16:creationId xmlns:a16="http://schemas.microsoft.com/office/drawing/2014/main" id="{D5CDDE21-3FAA-ED2F-3585-6471F708A952}"/>
                    </a:ext>
                  </a:extLst>
                </p:cNvPr>
                <p:cNvGrpSpPr>
                  <a:grpSpLocks/>
                </p:cNvGrpSpPr>
                <p:nvPr/>
              </p:nvGrpSpPr>
              <p:grpSpPr bwMode="auto">
                <a:xfrm>
                  <a:off x="680" y="1020"/>
                  <a:ext cx="144" cy="96"/>
                  <a:chOff x="680" y="1020"/>
                  <a:chExt cx="144" cy="96"/>
                </a:xfrm>
                <a:grpFill/>
              </p:grpSpPr>
              <p:sp>
                <p:nvSpPr>
                  <p:cNvPr id="153" name="Line 115">
                    <a:extLst>
                      <a:ext uri="{FF2B5EF4-FFF2-40B4-BE49-F238E27FC236}">
                        <a16:creationId xmlns:a16="http://schemas.microsoft.com/office/drawing/2014/main" id="{A57F510E-8A10-D5E4-2932-518C33A0FEE0}"/>
                      </a:ext>
                    </a:extLst>
                  </p:cNvPr>
                  <p:cNvSpPr>
                    <a:spLocks noChangeShapeType="1"/>
                  </p:cNvSpPr>
                  <p:nvPr/>
                </p:nvSpPr>
                <p:spPr bwMode="auto">
                  <a:xfrm flipV="1">
                    <a:off x="680" y="1020"/>
                    <a:ext cx="96" cy="96"/>
                  </a:xfrm>
                  <a:prstGeom prst="lin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sp>
                <p:nvSpPr>
                  <p:cNvPr id="154" name="Line 116">
                    <a:extLst>
                      <a:ext uri="{FF2B5EF4-FFF2-40B4-BE49-F238E27FC236}">
                        <a16:creationId xmlns:a16="http://schemas.microsoft.com/office/drawing/2014/main" id="{B31D1EA5-82A0-337F-82C4-4C83444E79FD}"/>
                      </a:ext>
                    </a:extLst>
                  </p:cNvPr>
                  <p:cNvSpPr>
                    <a:spLocks noChangeShapeType="1"/>
                  </p:cNvSpPr>
                  <p:nvPr/>
                </p:nvSpPr>
                <p:spPr bwMode="auto">
                  <a:xfrm flipH="1" flipV="1">
                    <a:off x="776" y="1020"/>
                    <a:ext cx="48" cy="96"/>
                  </a:xfrm>
                  <a:prstGeom prst="lin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grpSp>
          </p:grpSp>
          <p:grpSp>
            <p:nvGrpSpPr>
              <p:cNvPr id="136" name="Group 121">
                <a:extLst>
                  <a:ext uri="{FF2B5EF4-FFF2-40B4-BE49-F238E27FC236}">
                    <a16:creationId xmlns:a16="http://schemas.microsoft.com/office/drawing/2014/main" id="{012085F0-6201-B6EA-092F-76278428523B}"/>
                  </a:ext>
                </a:extLst>
              </p:cNvPr>
              <p:cNvGrpSpPr>
                <a:grpSpLocks/>
              </p:cNvGrpSpPr>
              <p:nvPr/>
            </p:nvGrpSpPr>
            <p:grpSpPr bwMode="auto">
              <a:xfrm flipH="1">
                <a:off x="2304" y="1212"/>
                <a:ext cx="152" cy="132"/>
                <a:chOff x="672" y="1020"/>
                <a:chExt cx="152" cy="132"/>
              </a:xfrm>
              <a:grpFill/>
            </p:grpSpPr>
            <p:sp>
              <p:nvSpPr>
                <p:cNvPr id="145" name="Line 122">
                  <a:extLst>
                    <a:ext uri="{FF2B5EF4-FFF2-40B4-BE49-F238E27FC236}">
                      <a16:creationId xmlns:a16="http://schemas.microsoft.com/office/drawing/2014/main" id="{1E873042-A494-07B4-629A-027D01EE4576}"/>
                    </a:ext>
                  </a:extLst>
                </p:cNvPr>
                <p:cNvSpPr>
                  <a:spLocks noChangeShapeType="1"/>
                </p:cNvSpPr>
                <p:nvPr/>
              </p:nvSpPr>
              <p:spPr bwMode="auto">
                <a:xfrm flipV="1">
                  <a:off x="672" y="1056"/>
                  <a:ext cx="96" cy="96"/>
                </a:xfrm>
                <a:prstGeom prst="lin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sp>
              <p:nvSpPr>
                <p:cNvPr id="146" name="Line 123">
                  <a:extLst>
                    <a:ext uri="{FF2B5EF4-FFF2-40B4-BE49-F238E27FC236}">
                      <a16:creationId xmlns:a16="http://schemas.microsoft.com/office/drawing/2014/main" id="{497FD2F0-E6B6-6209-C203-69281736B387}"/>
                    </a:ext>
                  </a:extLst>
                </p:cNvPr>
                <p:cNvSpPr>
                  <a:spLocks noChangeShapeType="1"/>
                </p:cNvSpPr>
                <p:nvPr/>
              </p:nvSpPr>
              <p:spPr bwMode="auto">
                <a:xfrm flipH="1" flipV="1">
                  <a:off x="768" y="1056"/>
                  <a:ext cx="48" cy="96"/>
                </a:xfrm>
                <a:prstGeom prst="lin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grpSp>
              <p:nvGrpSpPr>
                <p:cNvPr id="147" name="Group 124">
                  <a:extLst>
                    <a:ext uri="{FF2B5EF4-FFF2-40B4-BE49-F238E27FC236}">
                      <a16:creationId xmlns:a16="http://schemas.microsoft.com/office/drawing/2014/main" id="{82CF9DF2-4BA9-F46C-51D0-0691A443C86C}"/>
                    </a:ext>
                  </a:extLst>
                </p:cNvPr>
                <p:cNvGrpSpPr>
                  <a:grpSpLocks/>
                </p:cNvGrpSpPr>
                <p:nvPr/>
              </p:nvGrpSpPr>
              <p:grpSpPr bwMode="auto">
                <a:xfrm>
                  <a:off x="680" y="1020"/>
                  <a:ext cx="144" cy="96"/>
                  <a:chOff x="680" y="1020"/>
                  <a:chExt cx="144" cy="96"/>
                </a:xfrm>
                <a:grpFill/>
              </p:grpSpPr>
              <p:sp>
                <p:nvSpPr>
                  <p:cNvPr id="148" name="Line 125">
                    <a:extLst>
                      <a:ext uri="{FF2B5EF4-FFF2-40B4-BE49-F238E27FC236}">
                        <a16:creationId xmlns:a16="http://schemas.microsoft.com/office/drawing/2014/main" id="{AC9D9FF1-6FEC-0B8D-4C97-CB7D394475A6}"/>
                      </a:ext>
                    </a:extLst>
                  </p:cNvPr>
                  <p:cNvSpPr>
                    <a:spLocks noChangeShapeType="1"/>
                  </p:cNvSpPr>
                  <p:nvPr/>
                </p:nvSpPr>
                <p:spPr bwMode="auto">
                  <a:xfrm flipV="1">
                    <a:off x="680" y="1020"/>
                    <a:ext cx="96" cy="96"/>
                  </a:xfrm>
                  <a:prstGeom prst="lin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sp>
                <p:nvSpPr>
                  <p:cNvPr id="149" name="Line 126">
                    <a:extLst>
                      <a:ext uri="{FF2B5EF4-FFF2-40B4-BE49-F238E27FC236}">
                        <a16:creationId xmlns:a16="http://schemas.microsoft.com/office/drawing/2014/main" id="{99128459-A4DB-B117-9D37-DD0EFB806ABD}"/>
                      </a:ext>
                    </a:extLst>
                  </p:cNvPr>
                  <p:cNvSpPr>
                    <a:spLocks noChangeShapeType="1"/>
                  </p:cNvSpPr>
                  <p:nvPr/>
                </p:nvSpPr>
                <p:spPr bwMode="auto">
                  <a:xfrm flipH="1" flipV="1">
                    <a:off x="776" y="1020"/>
                    <a:ext cx="48" cy="96"/>
                  </a:xfrm>
                  <a:prstGeom prst="lin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grpSp>
          </p:grpSp>
          <p:grpSp>
            <p:nvGrpSpPr>
              <p:cNvPr id="137" name="Group 136">
                <a:extLst>
                  <a:ext uri="{FF2B5EF4-FFF2-40B4-BE49-F238E27FC236}">
                    <a16:creationId xmlns:a16="http://schemas.microsoft.com/office/drawing/2014/main" id="{AB3829D7-A329-E230-4ADE-F389C1DB818C}"/>
                  </a:ext>
                </a:extLst>
              </p:cNvPr>
              <p:cNvGrpSpPr>
                <a:grpSpLocks/>
              </p:cNvGrpSpPr>
              <p:nvPr/>
            </p:nvGrpSpPr>
            <p:grpSpPr bwMode="auto">
              <a:xfrm>
                <a:off x="2400" y="1300"/>
                <a:ext cx="96" cy="240"/>
                <a:chOff x="2400" y="1296"/>
                <a:chExt cx="96" cy="240"/>
              </a:xfrm>
              <a:grpFill/>
            </p:grpSpPr>
            <p:sp>
              <p:nvSpPr>
                <p:cNvPr id="142" name="Line 117">
                  <a:extLst>
                    <a:ext uri="{FF2B5EF4-FFF2-40B4-BE49-F238E27FC236}">
                      <a16:creationId xmlns:a16="http://schemas.microsoft.com/office/drawing/2014/main" id="{EC25A0A5-4CF2-9C69-8D32-201750512200}"/>
                    </a:ext>
                  </a:extLst>
                </p:cNvPr>
                <p:cNvSpPr>
                  <a:spLocks noChangeShapeType="1"/>
                </p:cNvSpPr>
                <p:nvPr/>
              </p:nvSpPr>
              <p:spPr bwMode="auto">
                <a:xfrm flipH="1">
                  <a:off x="2400" y="1296"/>
                  <a:ext cx="96" cy="144"/>
                </a:xfrm>
                <a:prstGeom prst="lin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sp>
              <p:nvSpPr>
                <p:cNvPr id="143" name="Line 134">
                  <a:extLst>
                    <a:ext uri="{FF2B5EF4-FFF2-40B4-BE49-F238E27FC236}">
                      <a16:creationId xmlns:a16="http://schemas.microsoft.com/office/drawing/2014/main" id="{21066A3F-87DA-C54B-1F92-6C42FCBE06A6}"/>
                    </a:ext>
                  </a:extLst>
                </p:cNvPr>
                <p:cNvSpPr>
                  <a:spLocks noChangeShapeType="1"/>
                </p:cNvSpPr>
                <p:nvPr/>
              </p:nvSpPr>
              <p:spPr bwMode="auto">
                <a:xfrm>
                  <a:off x="2400" y="1440"/>
                  <a:ext cx="96" cy="48"/>
                </a:xfrm>
                <a:prstGeom prst="lin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sp>
              <p:nvSpPr>
                <p:cNvPr id="144" name="Line 135">
                  <a:extLst>
                    <a:ext uri="{FF2B5EF4-FFF2-40B4-BE49-F238E27FC236}">
                      <a16:creationId xmlns:a16="http://schemas.microsoft.com/office/drawing/2014/main" id="{F0BFB3E7-4211-5966-243A-0A07510F9730}"/>
                    </a:ext>
                  </a:extLst>
                </p:cNvPr>
                <p:cNvSpPr>
                  <a:spLocks noChangeShapeType="1"/>
                </p:cNvSpPr>
                <p:nvPr/>
              </p:nvSpPr>
              <p:spPr bwMode="auto">
                <a:xfrm>
                  <a:off x="2400" y="1440"/>
                  <a:ext cx="48" cy="96"/>
                </a:xfrm>
                <a:prstGeom prst="lin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grpSp>
          <p:grpSp>
            <p:nvGrpSpPr>
              <p:cNvPr id="138" name="Group 137">
                <a:extLst>
                  <a:ext uri="{FF2B5EF4-FFF2-40B4-BE49-F238E27FC236}">
                    <a16:creationId xmlns:a16="http://schemas.microsoft.com/office/drawing/2014/main" id="{33E364DB-867E-978A-37B2-519646EE1B67}"/>
                  </a:ext>
                </a:extLst>
              </p:cNvPr>
              <p:cNvGrpSpPr>
                <a:grpSpLocks/>
              </p:cNvGrpSpPr>
              <p:nvPr/>
            </p:nvGrpSpPr>
            <p:grpSpPr bwMode="auto">
              <a:xfrm flipH="1">
                <a:off x="2640" y="1296"/>
                <a:ext cx="96" cy="240"/>
                <a:chOff x="2400" y="1296"/>
                <a:chExt cx="96" cy="240"/>
              </a:xfrm>
              <a:grpFill/>
            </p:grpSpPr>
            <p:sp>
              <p:nvSpPr>
                <p:cNvPr id="139" name="Line 138">
                  <a:extLst>
                    <a:ext uri="{FF2B5EF4-FFF2-40B4-BE49-F238E27FC236}">
                      <a16:creationId xmlns:a16="http://schemas.microsoft.com/office/drawing/2014/main" id="{066F6EDA-B12D-46BA-56A9-4441FBB28EDE}"/>
                    </a:ext>
                  </a:extLst>
                </p:cNvPr>
                <p:cNvSpPr>
                  <a:spLocks noChangeShapeType="1"/>
                </p:cNvSpPr>
                <p:nvPr/>
              </p:nvSpPr>
              <p:spPr bwMode="auto">
                <a:xfrm flipH="1">
                  <a:off x="2400" y="1296"/>
                  <a:ext cx="96" cy="144"/>
                </a:xfrm>
                <a:prstGeom prst="lin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sp>
              <p:nvSpPr>
                <p:cNvPr id="140" name="Line 139">
                  <a:extLst>
                    <a:ext uri="{FF2B5EF4-FFF2-40B4-BE49-F238E27FC236}">
                      <a16:creationId xmlns:a16="http://schemas.microsoft.com/office/drawing/2014/main" id="{AB9702F2-E35A-BF17-4F60-AC7905A94DA0}"/>
                    </a:ext>
                  </a:extLst>
                </p:cNvPr>
                <p:cNvSpPr>
                  <a:spLocks noChangeShapeType="1"/>
                </p:cNvSpPr>
                <p:nvPr/>
              </p:nvSpPr>
              <p:spPr bwMode="auto">
                <a:xfrm>
                  <a:off x="2400" y="1440"/>
                  <a:ext cx="96" cy="48"/>
                </a:xfrm>
                <a:prstGeom prst="lin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sp>
              <p:nvSpPr>
                <p:cNvPr id="141" name="Line 140">
                  <a:extLst>
                    <a:ext uri="{FF2B5EF4-FFF2-40B4-BE49-F238E27FC236}">
                      <a16:creationId xmlns:a16="http://schemas.microsoft.com/office/drawing/2014/main" id="{073DB71B-542D-BAC2-F84D-C6EEDD8F9832}"/>
                    </a:ext>
                  </a:extLst>
                </p:cNvPr>
                <p:cNvSpPr>
                  <a:spLocks noChangeShapeType="1"/>
                </p:cNvSpPr>
                <p:nvPr/>
              </p:nvSpPr>
              <p:spPr bwMode="auto">
                <a:xfrm>
                  <a:off x="2400" y="1440"/>
                  <a:ext cx="48" cy="96"/>
                </a:xfrm>
                <a:prstGeom prst="line">
                  <a:avLst/>
                </a:prstGeom>
                <a:grpFill/>
                <a:ln w="952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grpSp>
        </p:grpSp>
        <p:grpSp>
          <p:nvGrpSpPr>
            <p:cNvPr id="125" name="Group 142">
              <a:extLst>
                <a:ext uri="{FF2B5EF4-FFF2-40B4-BE49-F238E27FC236}">
                  <a16:creationId xmlns:a16="http://schemas.microsoft.com/office/drawing/2014/main" id="{7AAA9C40-1F68-1D3A-07F8-95A52DDE63C7}"/>
                </a:ext>
              </a:extLst>
            </p:cNvPr>
            <p:cNvGrpSpPr>
              <a:grpSpLocks/>
            </p:cNvGrpSpPr>
            <p:nvPr/>
          </p:nvGrpSpPr>
          <p:grpSpPr bwMode="auto">
            <a:xfrm>
              <a:off x="2543901" y="3307668"/>
              <a:ext cx="362636" cy="345638"/>
              <a:chOff x="1776" y="2256"/>
              <a:chExt cx="288" cy="279"/>
            </a:xfrm>
            <a:grpFill/>
          </p:grpSpPr>
          <p:grpSp>
            <p:nvGrpSpPr>
              <p:cNvPr id="126" name="Group 143">
                <a:extLst>
                  <a:ext uri="{FF2B5EF4-FFF2-40B4-BE49-F238E27FC236}">
                    <a16:creationId xmlns:a16="http://schemas.microsoft.com/office/drawing/2014/main" id="{ED6F06D7-F58F-703E-5461-9ED1653B9E1E}"/>
                  </a:ext>
                </a:extLst>
              </p:cNvPr>
              <p:cNvGrpSpPr>
                <a:grpSpLocks/>
              </p:cNvGrpSpPr>
              <p:nvPr/>
            </p:nvGrpSpPr>
            <p:grpSpPr bwMode="auto">
              <a:xfrm>
                <a:off x="1824" y="2256"/>
                <a:ext cx="240" cy="279"/>
                <a:chOff x="1392" y="3408"/>
                <a:chExt cx="240" cy="279"/>
              </a:xfrm>
              <a:grpFill/>
            </p:grpSpPr>
            <p:sp>
              <p:nvSpPr>
                <p:cNvPr id="129" name="Line 144">
                  <a:extLst>
                    <a:ext uri="{FF2B5EF4-FFF2-40B4-BE49-F238E27FC236}">
                      <a16:creationId xmlns:a16="http://schemas.microsoft.com/office/drawing/2014/main" id="{99CE6E83-E173-5E3B-BAB6-B05DFF33EF8F}"/>
                    </a:ext>
                  </a:extLst>
                </p:cNvPr>
                <p:cNvSpPr>
                  <a:spLocks noChangeShapeType="1"/>
                </p:cNvSpPr>
                <p:nvPr/>
              </p:nvSpPr>
              <p:spPr bwMode="auto">
                <a:xfrm>
                  <a:off x="1488" y="3408"/>
                  <a:ext cx="144" cy="192"/>
                </a:xfrm>
                <a:prstGeom prst="line">
                  <a:avLst/>
                </a:prstGeom>
                <a:grpFill/>
                <a:ln w="57150">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sp>
              <p:nvSpPr>
                <p:cNvPr id="130" name="Arc 145">
                  <a:extLst>
                    <a:ext uri="{FF2B5EF4-FFF2-40B4-BE49-F238E27FC236}">
                      <a16:creationId xmlns:a16="http://schemas.microsoft.com/office/drawing/2014/main" id="{8570AD3F-7A96-EFAC-09C4-27CB0597FED2}"/>
                    </a:ext>
                  </a:extLst>
                </p:cNvPr>
                <p:cNvSpPr>
                  <a:spLocks/>
                </p:cNvSpPr>
                <p:nvPr/>
              </p:nvSpPr>
              <p:spPr bwMode="auto">
                <a:xfrm rot="8231743">
                  <a:off x="1421" y="3507"/>
                  <a:ext cx="185" cy="180"/>
                </a:xfrm>
                <a:custGeom>
                  <a:avLst/>
                  <a:gdLst>
                    <a:gd name="G0" fmla="+- 6128 0 0"/>
                    <a:gd name="G1" fmla="+- 21600 0 0"/>
                    <a:gd name="G2" fmla="+- 21600 0 0"/>
                    <a:gd name="T0" fmla="*/ 0 w 27728"/>
                    <a:gd name="T1" fmla="*/ 888 h 27046"/>
                    <a:gd name="T2" fmla="*/ 27029 w 27728"/>
                    <a:gd name="T3" fmla="*/ 27046 h 27046"/>
                    <a:gd name="T4" fmla="*/ 6128 w 27728"/>
                    <a:gd name="T5" fmla="*/ 21600 h 27046"/>
                  </a:gdLst>
                  <a:ahLst/>
                  <a:cxnLst>
                    <a:cxn ang="0">
                      <a:pos x="T0" y="T1"/>
                    </a:cxn>
                    <a:cxn ang="0">
                      <a:pos x="T2" y="T3"/>
                    </a:cxn>
                    <a:cxn ang="0">
                      <a:pos x="T4" y="T5"/>
                    </a:cxn>
                  </a:cxnLst>
                  <a:rect l="0" t="0" r="r" b="b"/>
                  <a:pathLst>
                    <a:path w="27728" h="27046" fill="none" extrusionOk="0">
                      <a:moveTo>
                        <a:pt x="-1" y="887"/>
                      </a:moveTo>
                      <a:cubicBezTo>
                        <a:pt x="1989" y="298"/>
                        <a:pt x="4053" y="0"/>
                        <a:pt x="6128" y="0"/>
                      </a:cubicBezTo>
                      <a:cubicBezTo>
                        <a:pt x="18057" y="0"/>
                        <a:pt x="27728" y="9670"/>
                        <a:pt x="27728" y="21600"/>
                      </a:cubicBezTo>
                      <a:cubicBezTo>
                        <a:pt x="27728" y="23437"/>
                        <a:pt x="27493" y="25267"/>
                        <a:pt x="27030" y="27046"/>
                      </a:cubicBezTo>
                    </a:path>
                    <a:path w="27728" h="27046" stroke="0" extrusionOk="0">
                      <a:moveTo>
                        <a:pt x="-1" y="887"/>
                      </a:moveTo>
                      <a:cubicBezTo>
                        <a:pt x="1989" y="298"/>
                        <a:pt x="4053" y="0"/>
                        <a:pt x="6128" y="0"/>
                      </a:cubicBezTo>
                      <a:cubicBezTo>
                        <a:pt x="18057" y="0"/>
                        <a:pt x="27728" y="9670"/>
                        <a:pt x="27728" y="21600"/>
                      </a:cubicBezTo>
                      <a:cubicBezTo>
                        <a:pt x="27728" y="23437"/>
                        <a:pt x="27493" y="25267"/>
                        <a:pt x="27030" y="27046"/>
                      </a:cubicBezTo>
                      <a:lnTo>
                        <a:pt x="6128" y="21600"/>
                      </a:lnTo>
                      <a:close/>
                    </a:path>
                  </a:pathLst>
                </a:custGeom>
                <a:grpFill/>
                <a:ln w="57150">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sp>
              <p:nvSpPr>
                <p:cNvPr id="131" name="Line 146">
                  <a:extLst>
                    <a:ext uri="{FF2B5EF4-FFF2-40B4-BE49-F238E27FC236}">
                      <a16:creationId xmlns:a16="http://schemas.microsoft.com/office/drawing/2014/main" id="{6B7D2EB6-7172-2DAF-E751-0F8DD9578A61}"/>
                    </a:ext>
                  </a:extLst>
                </p:cNvPr>
                <p:cNvSpPr>
                  <a:spLocks noChangeShapeType="1"/>
                </p:cNvSpPr>
                <p:nvPr/>
              </p:nvSpPr>
              <p:spPr bwMode="auto">
                <a:xfrm flipH="1">
                  <a:off x="1392" y="3408"/>
                  <a:ext cx="96" cy="192"/>
                </a:xfrm>
                <a:prstGeom prst="line">
                  <a:avLst/>
                </a:prstGeom>
                <a:grpFill/>
                <a:ln w="57150">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grpSp>
          <p:sp>
            <p:nvSpPr>
              <p:cNvPr id="127" name="Arc 147">
                <a:extLst>
                  <a:ext uri="{FF2B5EF4-FFF2-40B4-BE49-F238E27FC236}">
                    <a16:creationId xmlns:a16="http://schemas.microsoft.com/office/drawing/2014/main" id="{DBAD60D3-CF8A-4AD2-6728-45E6DB0B3EB1}"/>
                  </a:ext>
                </a:extLst>
              </p:cNvPr>
              <p:cNvSpPr>
                <a:spLocks/>
              </p:cNvSpPr>
              <p:nvPr/>
            </p:nvSpPr>
            <p:spPr bwMode="auto">
              <a:xfrm rot="5510091">
                <a:off x="1781" y="2299"/>
                <a:ext cx="181" cy="192"/>
              </a:xfrm>
              <a:custGeom>
                <a:avLst/>
                <a:gdLst>
                  <a:gd name="G0" fmla="+- 0 0 0"/>
                  <a:gd name="G1" fmla="+- 21600 0 0"/>
                  <a:gd name="G2" fmla="+- 21600 0 0"/>
                  <a:gd name="T0" fmla="*/ 0 w 20376"/>
                  <a:gd name="T1" fmla="*/ 0 h 21600"/>
                  <a:gd name="T2" fmla="*/ 20376 w 20376"/>
                  <a:gd name="T3" fmla="*/ 14435 h 21600"/>
                  <a:gd name="T4" fmla="*/ 0 w 20376"/>
                  <a:gd name="T5" fmla="*/ 21600 h 21600"/>
                </a:gdLst>
                <a:ahLst/>
                <a:cxnLst>
                  <a:cxn ang="0">
                    <a:pos x="T0" y="T1"/>
                  </a:cxn>
                  <a:cxn ang="0">
                    <a:pos x="T2" y="T3"/>
                  </a:cxn>
                  <a:cxn ang="0">
                    <a:pos x="T4" y="T5"/>
                  </a:cxn>
                </a:cxnLst>
                <a:rect l="0" t="0" r="r" b="b"/>
                <a:pathLst>
                  <a:path w="20376" h="21600" fill="none" extrusionOk="0">
                    <a:moveTo>
                      <a:pt x="0" y="0"/>
                    </a:moveTo>
                    <a:cubicBezTo>
                      <a:pt x="9167" y="0"/>
                      <a:pt x="17335" y="5786"/>
                      <a:pt x="20376" y="14434"/>
                    </a:cubicBezTo>
                  </a:path>
                  <a:path w="20376" h="21600" stroke="0" extrusionOk="0">
                    <a:moveTo>
                      <a:pt x="0" y="0"/>
                    </a:moveTo>
                    <a:cubicBezTo>
                      <a:pt x="9167" y="0"/>
                      <a:pt x="17335" y="5786"/>
                      <a:pt x="20376" y="14434"/>
                    </a:cubicBezTo>
                    <a:lnTo>
                      <a:pt x="0" y="21600"/>
                    </a:lnTo>
                    <a:close/>
                  </a:path>
                </a:pathLst>
              </a:custGeom>
              <a:grpFill/>
              <a:ln w="2857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sp>
            <p:nvSpPr>
              <p:cNvPr id="128" name="Arc 148">
                <a:extLst>
                  <a:ext uri="{FF2B5EF4-FFF2-40B4-BE49-F238E27FC236}">
                    <a16:creationId xmlns:a16="http://schemas.microsoft.com/office/drawing/2014/main" id="{3BDBFAD9-D349-91C2-CFFD-6CCB6D7CEDF4}"/>
                  </a:ext>
                </a:extLst>
              </p:cNvPr>
              <p:cNvSpPr>
                <a:spLocks/>
              </p:cNvSpPr>
              <p:nvPr/>
            </p:nvSpPr>
            <p:spPr bwMode="auto">
              <a:xfrm rot="5510091">
                <a:off x="1846" y="2330"/>
                <a:ext cx="148" cy="192"/>
              </a:xfrm>
              <a:custGeom>
                <a:avLst/>
                <a:gdLst>
                  <a:gd name="G0" fmla="+- 0 0 0"/>
                  <a:gd name="G1" fmla="+- 21600 0 0"/>
                  <a:gd name="G2" fmla="+- 21600 0 0"/>
                  <a:gd name="T0" fmla="*/ 0 w 16672"/>
                  <a:gd name="T1" fmla="*/ 0 h 21600"/>
                  <a:gd name="T2" fmla="*/ 16672 w 16672"/>
                  <a:gd name="T3" fmla="*/ 7868 h 21600"/>
                  <a:gd name="T4" fmla="*/ 0 w 16672"/>
                  <a:gd name="T5" fmla="*/ 21600 h 21600"/>
                </a:gdLst>
                <a:ahLst/>
                <a:cxnLst>
                  <a:cxn ang="0">
                    <a:pos x="T0" y="T1"/>
                  </a:cxn>
                  <a:cxn ang="0">
                    <a:pos x="T2" y="T3"/>
                  </a:cxn>
                  <a:cxn ang="0">
                    <a:pos x="T4" y="T5"/>
                  </a:cxn>
                </a:cxnLst>
                <a:rect l="0" t="0" r="r" b="b"/>
                <a:pathLst>
                  <a:path w="16672" h="21600" fill="none" extrusionOk="0">
                    <a:moveTo>
                      <a:pt x="0" y="0"/>
                    </a:moveTo>
                    <a:cubicBezTo>
                      <a:pt x="6453" y="0"/>
                      <a:pt x="12569" y="2885"/>
                      <a:pt x="16672" y="7867"/>
                    </a:cubicBezTo>
                  </a:path>
                  <a:path w="16672" h="21600" stroke="0" extrusionOk="0">
                    <a:moveTo>
                      <a:pt x="0" y="0"/>
                    </a:moveTo>
                    <a:cubicBezTo>
                      <a:pt x="6453" y="0"/>
                      <a:pt x="12569" y="2885"/>
                      <a:pt x="16672" y="7867"/>
                    </a:cubicBezTo>
                    <a:lnTo>
                      <a:pt x="0" y="21600"/>
                    </a:lnTo>
                    <a:close/>
                  </a:path>
                </a:pathLst>
              </a:custGeom>
              <a:grpFill/>
              <a:ln w="28575">
                <a:solidFill>
                  <a:schemeClr val="tx1">
                    <a:alpha val="7916"/>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solidFill>
                    <a:schemeClr val="bg1">
                      <a:lumMod val="65000"/>
                    </a:schemeClr>
                  </a:solidFill>
                </a:endParaRPr>
              </a:p>
            </p:txBody>
          </p:sp>
        </p:grpSp>
      </p:grpSp>
      <p:cxnSp>
        <p:nvCxnSpPr>
          <p:cNvPr id="161" name="Straight Arrow Connector 160">
            <a:extLst>
              <a:ext uri="{FF2B5EF4-FFF2-40B4-BE49-F238E27FC236}">
                <a16:creationId xmlns:a16="http://schemas.microsoft.com/office/drawing/2014/main" id="{1507AEBA-FCDB-02FF-A456-A9420FEE2077}"/>
              </a:ext>
            </a:extLst>
          </p:cNvPr>
          <p:cNvCxnSpPr>
            <a:cxnSpLocks/>
            <a:endCxn id="43" idx="1"/>
          </p:cNvCxnSpPr>
          <p:nvPr/>
        </p:nvCxnSpPr>
        <p:spPr>
          <a:xfrm flipV="1">
            <a:off x="2992087" y="3316989"/>
            <a:ext cx="1402286" cy="1036898"/>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30E81A74-6CFB-94D2-86B6-12E9D03AB810}"/>
              </a:ext>
            </a:extLst>
          </p:cNvPr>
          <p:cNvCxnSpPr>
            <a:cxnSpLocks/>
            <a:endCxn id="42" idx="1"/>
          </p:cNvCxnSpPr>
          <p:nvPr/>
        </p:nvCxnSpPr>
        <p:spPr>
          <a:xfrm>
            <a:off x="2962509" y="4509395"/>
            <a:ext cx="1431864" cy="1370338"/>
          </a:xfrm>
          <a:prstGeom prst="straightConnector1">
            <a:avLst/>
          </a:prstGeom>
          <a:ln w="127000">
            <a:solidFill>
              <a:schemeClr val="tx1">
                <a:alpha val="7916"/>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1815F957-F7CA-FA7D-DED2-8C1DC5846B8D}"/>
              </a:ext>
            </a:extLst>
          </p:cNvPr>
          <p:cNvCxnSpPr>
            <a:cxnSpLocks/>
            <a:stCxn id="43" idx="3"/>
          </p:cNvCxnSpPr>
          <p:nvPr/>
        </p:nvCxnSpPr>
        <p:spPr>
          <a:xfrm flipV="1">
            <a:off x="6733491" y="3305491"/>
            <a:ext cx="1398842" cy="11498"/>
          </a:xfrm>
          <a:prstGeom prst="straightConnector1">
            <a:avLst/>
          </a:prstGeom>
          <a:ln w="1270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B100E31D-BBD2-630E-3F13-61B9DF792480}"/>
              </a:ext>
            </a:extLst>
          </p:cNvPr>
          <p:cNvCxnSpPr>
            <a:cxnSpLocks/>
          </p:cNvCxnSpPr>
          <p:nvPr/>
        </p:nvCxnSpPr>
        <p:spPr>
          <a:xfrm flipV="1">
            <a:off x="6764208" y="5912328"/>
            <a:ext cx="1398842" cy="11498"/>
          </a:xfrm>
          <a:prstGeom prst="straightConnector1">
            <a:avLst/>
          </a:prstGeom>
          <a:ln w="127000">
            <a:solidFill>
              <a:schemeClr val="tx1">
                <a:alpha val="7916"/>
              </a:schemeClr>
            </a:solidFill>
            <a:tailEnd type="triangle"/>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id="{EE5A7EAD-D0F2-7B67-8FD1-E0A08C9514C8}"/>
              </a:ext>
            </a:extLst>
          </p:cNvPr>
          <p:cNvSpPr txBox="1"/>
          <p:nvPr/>
        </p:nvSpPr>
        <p:spPr>
          <a:xfrm>
            <a:off x="1487466" y="2713758"/>
            <a:ext cx="806631" cy="523220"/>
          </a:xfrm>
          <a:prstGeom prst="rect">
            <a:avLst/>
          </a:prstGeom>
          <a:noFill/>
        </p:spPr>
        <p:txBody>
          <a:bodyPr wrap="none" rtlCol="0">
            <a:spAutoFit/>
          </a:bodyPr>
          <a:lstStyle/>
          <a:p>
            <a:r>
              <a:rPr lang="en-US" sz="2800" u="sng" dirty="0"/>
              <a:t>Unit</a:t>
            </a:r>
          </a:p>
        </p:txBody>
      </p:sp>
      <p:sp>
        <p:nvSpPr>
          <p:cNvPr id="185" name="TextBox 184">
            <a:extLst>
              <a:ext uri="{FF2B5EF4-FFF2-40B4-BE49-F238E27FC236}">
                <a16:creationId xmlns:a16="http://schemas.microsoft.com/office/drawing/2014/main" id="{149533F3-909A-C81C-7EDB-44E7E66BECEA}"/>
              </a:ext>
            </a:extLst>
          </p:cNvPr>
          <p:cNvSpPr txBox="1"/>
          <p:nvPr/>
        </p:nvSpPr>
        <p:spPr>
          <a:xfrm>
            <a:off x="1685418" y="3216910"/>
            <a:ext cx="408253" cy="523220"/>
          </a:xfrm>
          <a:prstGeom prst="rect">
            <a:avLst/>
          </a:prstGeom>
          <a:noFill/>
        </p:spPr>
        <p:txBody>
          <a:bodyPr wrap="none" rtlCol="0">
            <a:spAutoFit/>
          </a:bodyPr>
          <a:lstStyle/>
          <a:p>
            <a:r>
              <a:rPr lang="en-US" sz="2800" dirty="0"/>
              <a:t>Y</a:t>
            </a:r>
            <a:r>
              <a:rPr lang="en-US" sz="2800" baseline="-25000" dirty="0"/>
              <a:t>i</a:t>
            </a:r>
          </a:p>
        </p:txBody>
      </p:sp>
      <p:sp>
        <p:nvSpPr>
          <p:cNvPr id="186" name="TextBox 185">
            <a:extLst>
              <a:ext uri="{FF2B5EF4-FFF2-40B4-BE49-F238E27FC236}">
                <a16:creationId xmlns:a16="http://schemas.microsoft.com/office/drawing/2014/main" id="{909D6010-558D-C1FA-32C6-E283D7E8D03C}"/>
              </a:ext>
            </a:extLst>
          </p:cNvPr>
          <p:cNvSpPr txBox="1"/>
          <p:nvPr/>
        </p:nvSpPr>
        <p:spPr>
          <a:xfrm>
            <a:off x="4752681" y="1506722"/>
            <a:ext cx="1287019" cy="954107"/>
          </a:xfrm>
          <a:prstGeom prst="rect">
            <a:avLst/>
          </a:prstGeom>
          <a:noFill/>
        </p:spPr>
        <p:txBody>
          <a:bodyPr wrap="none" rtlCol="0">
            <a:spAutoFit/>
          </a:bodyPr>
          <a:lstStyle/>
          <a:p>
            <a:r>
              <a:rPr lang="en-US" sz="2800" u="sng" dirty="0"/>
              <a:t>Treated</a:t>
            </a:r>
          </a:p>
          <a:p>
            <a:r>
              <a:rPr lang="en-US" sz="2800" dirty="0"/>
              <a:t>D</a:t>
            </a:r>
            <a:r>
              <a:rPr lang="en-US" sz="2800" baseline="-25000" dirty="0"/>
              <a:t>i </a:t>
            </a:r>
            <a:r>
              <a:rPr lang="en-US" sz="2800" dirty="0"/>
              <a:t>= 1</a:t>
            </a:r>
            <a:endParaRPr lang="en-US" sz="2800" baseline="-25000" dirty="0"/>
          </a:p>
        </p:txBody>
      </p:sp>
      <p:sp>
        <p:nvSpPr>
          <p:cNvPr id="187" name="TextBox 186">
            <a:extLst>
              <a:ext uri="{FF2B5EF4-FFF2-40B4-BE49-F238E27FC236}">
                <a16:creationId xmlns:a16="http://schemas.microsoft.com/office/drawing/2014/main" id="{1D0A3AF0-453A-265C-8625-04C50A8D80B9}"/>
              </a:ext>
            </a:extLst>
          </p:cNvPr>
          <p:cNvSpPr txBox="1"/>
          <p:nvPr/>
        </p:nvSpPr>
        <p:spPr>
          <a:xfrm>
            <a:off x="4752681" y="4278459"/>
            <a:ext cx="1671420" cy="954107"/>
          </a:xfrm>
          <a:prstGeom prst="rect">
            <a:avLst/>
          </a:prstGeom>
          <a:solidFill>
            <a:schemeClr val="bg1">
              <a:alpha val="10941"/>
            </a:schemeClr>
          </a:solidFill>
          <a:ln>
            <a:solidFill>
              <a:schemeClr val="tx1">
                <a:alpha val="7916"/>
              </a:schemeClr>
            </a:solidFill>
          </a:ln>
        </p:spPr>
        <p:txBody>
          <a:bodyPr wrap="none" rtlCol="0">
            <a:spAutoFit/>
          </a:bodyPr>
          <a:lstStyle/>
          <a:p>
            <a:r>
              <a:rPr lang="en-US" sz="2800" u="sng" dirty="0">
                <a:solidFill>
                  <a:schemeClr val="bg1">
                    <a:lumMod val="65000"/>
                  </a:schemeClr>
                </a:solidFill>
              </a:rPr>
              <a:t>Untreated</a:t>
            </a:r>
          </a:p>
          <a:p>
            <a:r>
              <a:rPr lang="en-US" sz="2800" dirty="0">
                <a:solidFill>
                  <a:schemeClr val="bg1">
                    <a:lumMod val="65000"/>
                  </a:schemeClr>
                </a:solidFill>
              </a:rPr>
              <a:t>D</a:t>
            </a:r>
            <a:r>
              <a:rPr lang="en-US" sz="2800" baseline="-25000" dirty="0">
                <a:solidFill>
                  <a:schemeClr val="bg1">
                    <a:lumMod val="65000"/>
                  </a:schemeClr>
                </a:solidFill>
              </a:rPr>
              <a:t>i </a:t>
            </a:r>
            <a:r>
              <a:rPr lang="en-US" sz="2800" dirty="0">
                <a:solidFill>
                  <a:schemeClr val="bg1">
                    <a:lumMod val="65000"/>
                  </a:schemeClr>
                </a:solidFill>
              </a:rPr>
              <a:t>=0</a:t>
            </a:r>
            <a:endParaRPr lang="en-US" sz="2800" baseline="-25000" dirty="0">
              <a:solidFill>
                <a:schemeClr val="bg1">
                  <a:lumMod val="65000"/>
                </a:schemeClr>
              </a:solidFill>
            </a:endParaRPr>
          </a:p>
        </p:txBody>
      </p:sp>
      <p:sp>
        <p:nvSpPr>
          <p:cNvPr id="188" name="TextBox 187">
            <a:extLst>
              <a:ext uri="{FF2B5EF4-FFF2-40B4-BE49-F238E27FC236}">
                <a16:creationId xmlns:a16="http://schemas.microsoft.com/office/drawing/2014/main" id="{76F8CA53-434E-B9EE-D779-E4F83C5B91CD}"/>
              </a:ext>
            </a:extLst>
          </p:cNvPr>
          <p:cNvSpPr txBox="1"/>
          <p:nvPr/>
        </p:nvSpPr>
        <p:spPr>
          <a:xfrm>
            <a:off x="7381477" y="1471699"/>
            <a:ext cx="3657283" cy="523220"/>
          </a:xfrm>
          <a:prstGeom prst="rect">
            <a:avLst/>
          </a:prstGeom>
          <a:noFill/>
        </p:spPr>
        <p:txBody>
          <a:bodyPr wrap="none" rtlCol="0">
            <a:spAutoFit/>
          </a:bodyPr>
          <a:lstStyle/>
          <a:p>
            <a:r>
              <a:rPr lang="en-US" sz="2800" b="1" u="sng" dirty="0"/>
              <a:t>POTENTIAL OUTCOMES</a:t>
            </a:r>
            <a:endParaRPr lang="en-US" sz="2800" b="1" baseline="-25000" dirty="0"/>
          </a:p>
        </p:txBody>
      </p:sp>
      <p:sp>
        <p:nvSpPr>
          <p:cNvPr id="189" name="TextBox 188">
            <a:extLst>
              <a:ext uri="{FF2B5EF4-FFF2-40B4-BE49-F238E27FC236}">
                <a16:creationId xmlns:a16="http://schemas.microsoft.com/office/drawing/2014/main" id="{56CF1F76-9113-8FE2-A9E6-7EAA70395116}"/>
              </a:ext>
            </a:extLst>
          </p:cNvPr>
          <p:cNvSpPr txBox="1"/>
          <p:nvPr/>
        </p:nvSpPr>
        <p:spPr>
          <a:xfrm>
            <a:off x="9177114" y="2198186"/>
            <a:ext cx="535724" cy="523220"/>
          </a:xfrm>
          <a:prstGeom prst="rect">
            <a:avLst/>
          </a:prstGeom>
          <a:noFill/>
        </p:spPr>
        <p:txBody>
          <a:bodyPr wrap="none" rtlCol="0">
            <a:spAutoFit/>
          </a:bodyPr>
          <a:lstStyle/>
          <a:p>
            <a:r>
              <a:rPr lang="en-US" sz="2800" dirty="0"/>
              <a:t>Y</a:t>
            </a:r>
            <a:r>
              <a:rPr lang="en-US" sz="2800" baseline="-25000" dirty="0"/>
              <a:t>1i</a:t>
            </a:r>
          </a:p>
        </p:txBody>
      </p:sp>
      <p:sp>
        <p:nvSpPr>
          <p:cNvPr id="190" name="TextBox 189">
            <a:extLst>
              <a:ext uri="{FF2B5EF4-FFF2-40B4-BE49-F238E27FC236}">
                <a16:creationId xmlns:a16="http://schemas.microsoft.com/office/drawing/2014/main" id="{F7DA1379-3335-4EBC-5F7A-515529DCD0C1}"/>
              </a:ext>
            </a:extLst>
          </p:cNvPr>
          <p:cNvSpPr txBox="1"/>
          <p:nvPr/>
        </p:nvSpPr>
        <p:spPr>
          <a:xfrm>
            <a:off x="9229117" y="4677930"/>
            <a:ext cx="535724" cy="523220"/>
          </a:xfrm>
          <a:prstGeom prst="rect">
            <a:avLst/>
          </a:prstGeom>
          <a:solidFill>
            <a:schemeClr val="bg1">
              <a:alpha val="10941"/>
            </a:schemeClr>
          </a:solidFill>
          <a:ln>
            <a:solidFill>
              <a:schemeClr val="tx1">
                <a:alpha val="7916"/>
              </a:schemeClr>
            </a:solidFill>
          </a:ln>
        </p:spPr>
        <p:txBody>
          <a:bodyPr wrap="none" rtlCol="0">
            <a:spAutoFit/>
          </a:bodyPr>
          <a:lstStyle/>
          <a:p>
            <a:r>
              <a:rPr lang="en-US" sz="2800" dirty="0">
                <a:solidFill>
                  <a:schemeClr val="bg1">
                    <a:lumMod val="65000"/>
                  </a:schemeClr>
                </a:solidFill>
              </a:rPr>
              <a:t>Y</a:t>
            </a:r>
            <a:r>
              <a:rPr lang="en-US" sz="2800" baseline="-25000" dirty="0">
                <a:solidFill>
                  <a:schemeClr val="bg1">
                    <a:lumMod val="65000"/>
                  </a:schemeClr>
                </a:solidFill>
              </a:rPr>
              <a:t>0i</a:t>
            </a:r>
          </a:p>
        </p:txBody>
      </p:sp>
    </p:spTree>
    <p:extLst>
      <p:ext uri="{BB962C8B-B14F-4D97-AF65-F5344CB8AC3E}">
        <p14:creationId xmlns:p14="http://schemas.microsoft.com/office/powerpoint/2010/main" val="3308740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2138</TotalTime>
  <Words>2692</Words>
  <Application>Microsoft Macintosh PowerPoint</Application>
  <PresentationFormat>Widescreen</PresentationFormat>
  <Paragraphs>659</Paragraphs>
  <Slides>75</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75</vt:i4>
      </vt:variant>
    </vt:vector>
  </HeadingPairs>
  <TitlesOfParts>
    <vt:vector size="82" baseType="lpstr">
      <vt:lpstr>Arial</vt:lpstr>
      <vt:lpstr>Avenir</vt:lpstr>
      <vt:lpstr>Avenir Book</vt:lpstr>
      <vt:lpstr>Calibri</vt:lpstr>
      <vt:lpstr>Calibri Light</vt:lpstr>
      <vt:lpstr>Symbol</vt:lpstr>
      <vt:lpstr>Office Theme</vt:lpstr>
      <vt:lpstr>Causal Inference</vt:lpstr>
      <vt:lpstr>Goals of Science and Links Between Them</vt:lpstr>
      <vt:lpstr>What is your question? Is it fundamentally causal? Or not?</vt:lpstr>
      <vt:lpstr>Do You Need to be Doing Causal Inference?</vt:lpstr>
      <vt:lpstr>Building an Understanding of Our System</vt:lpstr>
      <vt:lpstr>PowerPoint Presentation</vt:lpstr>
      <vt:lpstr>The Classic Example Used to Dissuade us from Causal Thinking</vt:lpstr>
      <vt:lpstr>What is Causal Thinking? </vt:lpstr>
      <vt:lpstr>If we Only Observed Di = 1, Y0i is Counterfactual and vice-versa</vt:lpstr>
      <vt:lpstr>What we Want to Know: The Potential Outcomes Framework</vt:lpstr>
      <vt:lpstr>What We Hope For</vt:lpstr>
      <vt:lpstr>What We Have</vt:lpstr>
      <vt:lpstr>Treatment Effects in a Partially Observed World</vt:lpstr>
      <vt:lpstr>Selection Bias: Unequal Representation</vt:lpstr>
      <vt:lpstr>Treatment Heterogeneity Bias</vt:lpstr>
      <vt:lpstr>What are Our Potential Enemies and Solutions for Potential Outcomes?</vt:lpstr>
      <vt:lpstr>PowerPoint Presentation</vt:lpstr>
      <vt:lpstr>Building an Understanding of Our System</vt:lpstr>
      <vt:lpstr>The Core of Causal Inference – what you want to evaluate</vt:lpstr>
      <vt:lpstr>Directed Acyclic Graphs as a Means of Describing the World</vt:lpstr>
      <vt:lpstr>Directed Acyclic Graphs as a Means of Describing the World</vt:lpstr>
      <vt:lpstr>Directed Acyclic Graphs as a Means of Describing the World</vt:lpstr>
      <vt:lpstr>Exogenous Drivers of a System</vt:lpstr>
      <vt:lpstr>Endogenous Variables are Inside of a System</vt:lpstr>
      <vt:lpstr>Mediators are Endogenous Variables that Can Also Be Predictors</vt:lpstr>
      <vt:lpstr>Direct Effects Have No Mediators</vt:lpstr>
      <vt:lpstr>Indirect Effects Flow Through a Mediators</vt:lpstr>
      <vt:lpstr>Unobserved Variables are Error or Things We Have Not Measured</vt:lpstr>
      <vt:lpstr>There Can Be Connections Between Unobserved Variables</vt:lpstr>
      <vt:lpstr>You Can Have Multiple Unobserved Variables: Random v. Systematic Error</vt:lpstr>
      <vt:lpstr>Interaction Effects: Moderators</vt:lpstr>
      <vt:lpstr>You Can Have an Uncertain of Unanalyzed Correlation Between Variables</vt:lpstr>
      <vt:lpstr>Really This Represents a Correlation Between Unexplained Variances</vt:lpstr>
      <vt:lpstr>Could be Due to a Shared Driver</vt:lpstr>
      <vt:lpstr>Could Be Due to a Directed Relationship</vt:lpstr>
      <vt:lpstr>Why All of this Worry About Structure of a Whole System?</vt:lpstr>
      <vt:lpstr>Draw Your System</vt:lpstr>
      <vt:lpstr>Building an Understanding of Our System</vt:lpstr>
      <vt:lpstr>What Is It Good For?</vt:lpstr>
      <vt:lpstr>So Let’s Draw a DAG: Where we Start</vt:lpstr>
      <vt:lpstr>But there are Mediators</vt:lpstr>
      <vt:lpstr>So Waves are Conditionally Independent of Invertebrates</vt:lpstr>
      <vt:lpstr>Conditional Independence: The Hard Causal Claim</vt:lpstr>
      <vt:lpstr>Quick Note: Nonlinearities</vt:lpstr>
      <vt:lpstr>What claims of conditional independence do *you* have involving your response of interest?</vt:lpstr>
      <vt:lpstr>Conditional Independence (Directed Separation)</vt:lpstr>
      <vt:lpstr>What does Conditional Independence Mean Here?</vt:lpstr>
      <vt:lpstr>What does Conditional Independence Mean Here?</vt:lpstr>
      <vt:lpstr>Building an Understanding of Our System</vt:lpstr>
      <vt:lpstr>Confounding Variables</vt:lpstr>
      <vt:lpstr>What is a Confounder?</vt:lpstr>
      <vt:lpstr>The Back-Door Effect sensu Judea Pearl</vt:lpstr>
      <vt:lpstr>Open Back Doors and Omitted Variable Bias</vt:lpstr>
      <vt:lpstr>Where does OVB Come From in a Model?</vt:lpstr>
      <vt:lpstr>Omitted Variable Bias and Causal Identification</vt:lpstr>
      <vt:lpstr>Causal Identification</vt:lpstr>
      <vt:lpstr>Causal Identification</vt:lpstr>
      <vt:lpstr>How do we solve this problem?</vt:lpstr>
      <vt:lpstr>Solution 1: Fulfill the Backdoor Criteria</vt:lpstr>
      <vt:lpstr>Proximate Backdoors</vt:lpstr>
      <vt:lpstr>Proximate Backdoors and Regression</vt:lpstr>
      <vt:lpstr>What Variables Block the Back Door?</vt:lpstr>
      <vt:lpstr>Sometimes We Cannot Shut the Backdoor</vt:lpstr>
      <vt:lpstr>Or, we suspect, but don’t know, of backdoors</vt:lpstr>
      <vt:lpstr>Solution 2: The Front-Door Criterion</vt:lpstr>
      <vt:lpstr>Example: Smoking and Cancer</vt:lpstr>
      <vt:lpstr>Example: Sharing a Rideshare</vt:lpstr>
      <vt:lpstr>Building an Understanding of Our System</vt:lpstr>
      <vt:lpstr>Counterfactual Thinking: What would Happen If….</vt:lpstr>
      <vt:lpstr>Seemingly Simple, But, At the Core of Understanding Causality</vt:lpstr>
      <vt:lpstr>DAGs Let us See If We Can Estimate Valid ATEs and Make Counterfactual Predictions</vt:lpstr>
      <vt:lpstr>Using DAGs to Get ATEs for Inference Requires Methods to Remove Bias</vt:lpstr>
      <vt:lpstr>DAGS + Counterfactuals = Clear Inference</vt:lpstr>
      <vt:lpstr>What do you need to control for to have valid counterfactual inference?</vt:lpstr>
      <vt:lpstr>Boxes and Arrows, Oh My!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Deriving Inference from Nature</dc:title>
  <dc:creator>Jarrett Byrnes</dc:creator>
  <cp:lastModifiedBy>Jarrett Byrnes</cp:lastModifiedBy>
  <cp:revision>33</cp:revision>
  <dcterms:created xsi:type="dcterms:W3CDTF">2020-11-30T21:25:26Z</dcterms:created>
  <dcterms:modified xsi:type="dcterms:W3CDTF">2023-11-07T15:17:09Z</dcterms:modified>
</cp:coreProperties>
</file>