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448" r:id="rId2"/>
    <p:sldId id="487" r:id="rId3"/>
    <p:sldId id="433" r:id="rId4"/>
    <p:sldId id="473" r:id="rId5"/>
    <p:sldId id="427" r:id="rId6"/>
    <p:sldId id="475" r:id="rId7"/>
    <p:sldId id="435" r:id="rId8"/>
    <p:sldId id="436" r:id="rId9"/>
    <p:sldId id="437" r:id="rId10"/>
    <p:sldId id="476" r:id="rId11"/>
    <p:sldId id="445" r:id="rId12"/>
    <p:sldId id="488" r:id="rId13"/>
    <p:sldId id="277" r:id="rId14"/>
    <p:sldId id="258" r:id="rId15"/>
    <p:sldId id="266" r:id="rId16"/>
    <p:sldId id="267" r:id="rId17"/>
    <p:sldId id="284" r:id="rId18"/>
    <p:sldId id="268" r:id="rId19"/>
    <p:sldId id="477" r:id="rId20"/>
    <p:sldId id="489" r:id="rId21"/>
    <p:sldId id="474" r:id="rId22"/>
    <p:sldId id="426" r:id="rId23"/>
    <p:sldId id="259" r:id="rId24"/>
    <p:sldId id="263" r:id="rId25"/>
    <p:sldId id="262" r:id="rId26"/>
    <p:sldId id="285" r:id="rId27"/>
    <p:sldId id="287" r:id="rId28"/>
    <p:sldId id="290" r:id="rId29"/>
    <p:sldId id="472" r:id="rId30"/>
    <p:sldId id="264" r:id="rId31"/>
    <p:sldId id="288" r:id="rId32"/>
    <p:sldId id="490" r:id="rId33"/>
    <p:sldId id="480" r:id="rId34"/>
    <p:sldId id="478" r:id="rId35"/>
    <p:sldId id="479" r:id="rId36"/>
    <p:sldId id="481" r:id="rId37"/>
    <p:sldId id="482" r:id="rId38"/>
    <p:sldId id="483" r:id="rId39"/>
    <p:sldId id="484" r:id="rId40"/>
    <p:sldId id="485" r:id="rId41"/>
    <p:sldId id="486" r:id="rId42"/>
    <p:sldId id="303" r:id="rId43"/>
    <p:sldId id="45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646"/>
    <a:srgbClr val="FC9CFF"/>
    <a:srgbClr val="62A0DB"/>
    <a:srgbClr val="FFC728"/>
    <a:srgbClr val="77B550"/>
    <a:srgbClr val="FFF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6"/>
    <p:restoredTop sz="96291"/>
  </p:normalViewPr>
  <p:slideViewPr>
    <p:cSldViewPr snapToGrid="0" snapToObjects="1">
      <p:cViewPr varScale="1">
        <p:scale>
          <a:sx n="104" d="100"/>
          <a:sy n="104" d="100"/>
        </p:scale>
        <p:origin x="22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11147-5945-B04E-9EBD-13A4838CA61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32D3B-FEDF-6C43-A016-1D93B22A1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2D3B-FEDF-6C43-A016-1D93B22A1D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16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response surface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DF047-1B25-3B46-81D9-720B09124FC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4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317C-2CDC-5F4A-8117-8E43F940F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venir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E1747-0F1F-E34F-8BB7-18E094C0E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venir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65564-13C7-7847-9811-6B12801E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53E8-0956-2C49-8D77-27824B9C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F8561-3671-6346-BC1D-47124E9C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8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F058-1C6D-1A4B-A612-6D055C6E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AA9BC-CB48-324A-B464-439D65D6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BC180-7AC7-8B4B-9D78-04709E7B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4F63E-C57C-D64F-9108-6D38A105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6BEF1-8DC6-854C-95B3-C5A0C909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5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AD612-7F12-AE42-8CBF-E2A66D142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965FB-9220-2B4E-8D40-858747DF4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BFC1E-50C7-184B-B2F4-E16141B4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67A30-C031-9746-9CB5-6C998DD1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9F44F-8008-5447-86FB-B22F47AB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3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65FC-4012-2B40-949A-10E3F260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9EA2-67F6-5F41-BE85-CF86B7CEB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D3AC6-C2B1-E549-BFA8-D8F99D9C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B9A1E-5E2A-4746-A297-12B50814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EB054-58AD-C247-86A4-84D50396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1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0096-3756-C141-AF31-A87344F6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0B7BA-1667-8F4B-882A-6DE0973DE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CB738-9BE4-C54C-8496-E2A8C1AA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E4B92-1823-E849-90CB-782E1901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46F00-98AC-394B-BEE7-680E92B8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5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F265-5A52-F646-BE70-E5FF97E7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276D-C56A-A049-948A-FE68B6DB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2EFC8-9859-1742-A36A-369A2501D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BD1AD-5B1C-1544-867B-B892117B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B5FA1-23F6-E74B-918C-4AC0FF19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6B81C-6FC1-7144-BEE5-B6269894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5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66E1-7BFF-D943-97F4-FE3D114D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AB86A-BECD-4448-BD42-1AEDD35B6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58660-CCD4-A645-9B26-AF667AF53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8722D-3A5C-2D4C-BDC8-40522E15C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63C9C-9C2E-5341-99D3-76153F701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2A759-E61A-8146-99BA-02E226BF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3C4-76F9-7242-824E-6D192851FC2F}" type="datetimeFigureOut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B0B09-E56A-4547-8043-F7AC7437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8071C-FEB7-8642-890B-7852C384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0013-F351-A34B-A783-D8A8F552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6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85AF-03F1-4B4E-824D-EC738A32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A1190-ED82-7D4B-B3DD-9527CA7E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4/15/25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531D1-F39C-6746-8484-08C4D620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C19FB-8DC5-E845-A76B-829AA2B3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1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C8592-9F76-4D4B-A40D-2B0C4FD8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4/15/25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AAAF7-8A8E-CF41-9834-2680D267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81CF1-7E1C-D648-9F32-49BDE999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3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BCEB-2EF4-9249-811B-F3ED801C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10243-7641-D84B-82DF-0E6405EBB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venir" panose="02000503020000020003" pitchFamily="2" charset="0"/>
              </a:defRPr>
            </a:lvl1pPr>
            <a:lvl2pPr>
              <a:defRPr sz="2800">
                <a:latin typeface="Avenir" panose="02000503020000020003" pitchFamily="2" charset="0"/>
              </a:defRPr>
            </a:lvl2pPr>
            <a:lvl3pPr>
              <a:defRPr sz="2400">
                <a:latin typeface="Avenir" panose="02000503020000020003" pitchFamily="2" charset="0"/>
              </a:defRPr>
            </a:lvl3pPr>
            <a:lvl4pPr>
              <a:defRPr sz="2000">
                <a:latin typeface="Avenir" panose="02000503020000020003" pitchFamily="2" charset="0"/>
              </a:defRPr>
            </a:lvl4pPr>
            <a:lvl5pPr>
              <a:defRPr sz="2000">
                <a:latin typeface="Avenir" panose="02000503020000020003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27BCD-DC92-1542-9149-538C8E1C4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venir" panose="02000503020000020003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D381F-9B82-4641-A1FA-7B546D91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C28DB-B830-F446-A72E-6855711C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B7516-8162-AF41-9056-36F701FD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9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A398-E5EC-5A47-872A-FEAB94AC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7A0B8-B9BB-1242-AFDE-7E9285AFE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venir" panose="02000503020000020003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4C2EC-5565-EC4B-A224-9F79B76D6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venir" panose="02000503020000020003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32E20-B90A-2343-A3E2-0473BDB6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92CA1-66E2-D84B-B353-ADE785B0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AD721-F8E6-114B-814A-50B24BCD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B0B13-5F99-7649-A6E4-8A4A095C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EA87C-B4DE-0247-8313-67A2B1FB7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3CF0C-509A-9B49-9BAB-579A5D2AD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DBB62-C349-D843-A79B-E14A5CC54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54313-5B26-8F41-9029-94A038A69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0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vgsilh.com/fr/image/3301936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hyperlink" Target="https://www.rawpixel.com/search/conch%20shell" TargetMode="External"/><Relationship Id="rId4" Type="http://schemas.microsoft.com/office/2007/relationships/hdphoto" Target="../media/hdphoto1.wdp"/><Relationship Id="rId9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focusing multiple stressor research around the targets and scales of  ecological impacts | Nature Ecology &amp; Evolution">
            <a:extLst>
              <a:ext uri="{FF2B5EF4-FFF2-40B4-BE49-F238E27FC236}">
                <a16:creationId xmlns:a16="http://schemas.microsoft.com/office/drawing/2014/main" id="{E0549606-0868-4C4C-0540-4E5BA9E4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0"/>
            <a:ext cx="9990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C795A0-D46A-5A4A-8218-0CFA6A2B1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732" y="2126974"/>
            <a:ext cx="9144000" cy="243583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>
                <a:latin typeface="Avenir" panose="02000503020000020003" pitchFamily="2" charset="0"/>
                <a:cs typeface="Calibri Light"/>
              </a:rPr>
              <a:t>Multifactor Experimental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9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3DC24-C2A4-4F0D-B527-0A9E3BB9D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7898-4D90-35B0-6980-CFB14F1E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4" y="365125"/>
            <a:ext cx="856599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 – Diagram it to Devise Procedural Controls with Separate Exogenous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BD135-9DD6-14E6-3626-6B3B508C2E2A}"/>
              </a:ext>
            </a:extLst>
          </p:cNvPr>
          <p:cNvSpPr txBox="1"/>
          <p:nvPr/>
        </p:nvSpPr>
        <p:spPr>
          <a:xfrm>
            <a:off x="8691852" y="3422018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68D4B6-27F7-30E3-3707-DDB9B02EA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9617"/>
            <a:ext cx="2430966" cy="1820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6A2C7D-5ECE-9531-1AB2-73B1DA4DA89D}"/>
              </a:ext>
            </a:extLst>
          </p:cNvPr>
          <p:cNvSpPr txBox="1"/>
          <p:nvPr/>
        </p:nvSpPr>
        <p:spPr>
          <a:xfrm>
            <a:off x="4583381" y="4371001"/>
            <a:ext cx="25025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Flow of Water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4DF85-30E1-EE50-FD16-B71BBDABD45D}"/>
              </a:ext>
            </a:extLst>
          </p:cNvPr>
          <p:cNvSpPr txBox="1"/>
          <p:nvPr/>
        </p:nvSpPr>
        <p:spPr>
          <a:xfrm>
            <a:off x="4428914" y="2289429"/>
            <a:ext cx="281147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Predator Access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4FFBC4-EDC1-43B1-EB94-027FCFFA6C1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42792" y="4663387"/>
            <a:ext cx="1640589" cy="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7D55E4-A3F1-1DB4-604F-59CB450ED2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40389" y="2581817"/>
            <a:ext cx="1451463" cy="113258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60EADB-D522-8BAF-8130-382D261097C6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7085926" y="3714406"/>
            <a:ext cx="1605926" cy="9489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319BC4-AE89-AC9E-C0E1-5EB2FFBBC439}"/>
              </a:ext>
            </a:extLst>
          </p:cNvPr>
          <p:cNvCxnSpPr>
            <a:cxnSpLocks/>
            <a:stCxn id="28" idx="3"/>
            <a:endCxn id="9" idx="1"/>
          </p:cNvCxnSpPr>
          <p:nvPr/>
        </p:nvCxnSpPr>
        <p:spPr>
          <a:xfrm flipV="1">
            <a:off x="2889420" y="2581817"/>
            <a:ext cx="1539494" cy="108722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9EF403D-BFEE-4FA9-B6D8-E3A9D70797B4}"/>
              </a:ext>
            </a:extLst>
          </p:cNvPr>
          <p:cNvSpPr txBox="1"/>
          <p:nvPr/>
        </p:nvSpPr>
        <p:spPr>
          <a:xfrm>
            <a:off x="659660" y="3376656"/>
            <a:ext cx="22297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Caged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0EEE3-A470-9F7F-11CC-A6B25FCCB6B1}"/>
              </a:ext>
            </a:extLst>
          </p:cNvPr>
          <p:cNvSpPr txBox="1"/>
          <p:nvPr/>
        </p:nvSpPr>
        <p:spPr>
          <a:xfrm>
            <a:off x="704265" y="4371000"/>
            <a:ext cx="22297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Sides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96947B-6499-473D-5A9C-0DCE86D1B09D}"/>
              </a:ext>
            </a:extLst>
          </p:cNvPr>
          <p:cNvSpPr txBox="1"/>
          <p:nvPr/>
        </p:nvSpPr>
        <p:spPr>
          <a:xfrm>
            <a:off x="704265" y="2271757"/>
            <a:ext cx="22297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Open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D28DE9-EC12-9845-73DE-9769E788827A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2934025" y="2564145"/>
            <a:ext cx="1494889" cy="1767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EB7D59-17AB-70F3-F2C0-419D6D583B74}"/>
              </a:ext>
            </a:extLst>
          </p:cNvPr>
          <p:cNvCxnSpPr>
            <a:cxnSpLocks/>
            <a:stCxn id="28" idx="3"/>
            <a:endCxn id="8" idx="1"/>
          </p:cNvCxnSpPr>
          <p:nvPr/>
        </p:nvCxnSpPr>
        <p:spPr>
          <a:xfrm>
            <a:off x="2889420" y="3669044"/>
            <a:ext cx="1693961" cy="99434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4AC47D9-6CF4-A964-4F3A-46550C0F4CF7}"/>
              </a:ext>
            </a:extLst>
          </p:cNvPr>
          <p:cNvSpPr txBox="1"/>
          <p:nvPr/>
        </p:nvSpPr>
        <p:spPr>
          <a:xfrm>
            <a:off x="1189052" y="5626826"/>
            <a:ext cx="9291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Compare (Caged v. Uncaged) - (Uncaged v. Sides)</a:t>
            </a:r>
          </a:p>
        </p:txBody>
      </p:sp>
    </p:spTree>
    <p:extLst>
      <p:ext uri="{BB962C8B-B14F-4D97-AF65-F5344CB8AC3E}">
        <p14:creationId xmlns:p14="http://schemas.microsoft.com/office/powerpoint/2010/main" val="305960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BFD7-E96C-554D-85E7-66B592A6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Diagrams of an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D07D-6895-3F40-8684-A189500D5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Re-diagram your system as an experiment</a:t>
            </a:r>
          </a:p>
          <a:p>
            <a:endParaRPr lang="en-US" dirty="0"/>
          </a:p>
          <a:p>
            <a:r>
              <a:rPr lang="en-US" dirty="0"/>
              <a:t>Think carefully about what is added and what is subtracted</a:t>
            </a:r>
          </a:p>
          <a:p>
            <a:endParaRPr lang="en-US" dirty="0"/>
          </a:p>
          <a:p>
            <a:r>
              <a:rPr lang="en-US" dirty="0"/>
              <a:t>What is the scope of your inference when you compare your diagram of an experiment to that of the world?</a:t>
            </a:r>
          </a:p>
          <a:p>
            <a:endParaRPr lang="en-US" dirty="0"/>
          </a:p>
          <a:p>
            <a:r>
              <a:rPr lang="en-US" dirty="0"/>
              <a:t>Does your manipulation change things other than the effect you are interested in?</a:t>
            </a:r>
          </a:p>
        </p:txBody>
      </p:sp>
    </p:spTree>
    <p:extLst>
      <p:ext uri="{BB962C8B-B14F-4D97-AF65-F5344CB8AC3E}">
        <p14:creationId xmlns:p14="http://schemas.microsoft.com/office/powerpoint/2010/main" val="3980546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B93AF-5B4F-8040-7D0F-76487C0A2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93CE-1B6C-6DE7-DB00-458071B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A Simple Set of Treatments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2232C-4D4F-ADAE-6E33-6FCFE2ADC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sz="3200" dirty="0"/>
              <a:t>When your manipulation creates a need for additional treatments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Dealing with gradients in experimental design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sz="3200" dirty="0"/>
              <a:t>Combining multiple drivers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sz="3200" dirty="0"/>
              <a:t>A bestiary of nonlinear designs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117C7F-051A-9846-56F0-C282A76E121A}"/>
              </a:ext>
            </a:extLst>
          </p:cNvPr>
          <p:cNvGrpSpPr/>
          <p:nvPr/>
        </p:nvGrpSpPr>
        <p:grpSpPr>
          <a:xfrm>
            <a:off x="8907710" y="3018679"/>
            <a:ext cx="3138068" cy="3720465"/>
            <a:chOff x="2491740" y="1480185"/>
            <a:chExt cx="3138068" cy="3720465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465830F-5608-9E6B-E7D5-65767C7EA49E}"/>
                </a:ext>
              </a:extLst>
            </p:cNvPr>
            <p:cNvSpPr/>
            <p:nvPr/>
          </p:nvSpPr>
          <p:spPr>
            <a:xfrm>
              <a:off x="2491740" y="2011680"/>
              <a:ext cx="1233068" cy="1062990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85E67B1E-6AED-5635-6CE0-DFC296BC51D1}"/>
                </a:ext>
              </a:extLst>
            </p:cNvPr>
            <p:cNvSpPr/>
            <p:nvPr/>
          </p:nvSpPr>
          <p:spPr>
            <a:xfrm>
              <a:off x="3444240" y="1480185"/>
              <a:ext cx="1233068" cy="1062990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EA6126B7-5842-7FDB-67ED-3E4486974112}"/>
                </a:ext>
              </a:extLst>
            </p:cNvPr>
            <p:cNvSpPr/>
            <p:nvPr/>
          </p:nvSpPr>
          <p:spPr>
            <a:xfrm>
              <a:off x="4396740" y="2011680"/>
              <a:ext cx="1233068" cy="1062990"/>
            </a:xfrm>
            <a:prstGeom prst="hexagon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6673A7DA-9182-3C42-2281-13F8668B4687}"/>
                </a:ext>
              </a:extLst>
            </p:cNvPr>
            <p:cNvSpPr/>
            <p:nvPr/>
          </p:nvSpPr>
          <p:spPr>
            <a:xfrm>
              <a:off x="3444240" y="2543175"/>
              <a:ext cx="1233068" cy="1062990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C87854F6-2FBA-523A-6BC0-1DCADDD2C5B8}"/>
                </a:ext>
              </a:extLst>
            </p:cNvPr>
            <p:cNvSpPr/>
            <p:nvPr/>
          </p:nvSpPr>
          <p:spPr>
            <a:xfrm>
              <a:off x="2491740" y="3074670"/>
              <a:ext cx="1233068" cy="1062990"/>
            </a:xfrm>
            <a:prstGeom prst="hexagon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56C71774-9001-9CA4-5A18-98CF22427C19}"/>
                </a:ext>
              </a:extLst>
            </p:cNvPr>
            <p:cNvSpPr/>
            <p:nvPr/>
          </p:nvSpPr>
          <p:spPr>
            <a:xfrm>
              <a:off x="4396740" y="3074670"/>
              <a:ext cx="1233068" cy="1062990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F8330576-D803-14C0-FAFF-334F602BD7F4}"/>
                </a:ext>
              </a:extLst>
            </p:cNvPr>
            <p:cNvSpPr/>
            <p:nvPr/>
          </p:nvSpPr>
          <p:spPr>
            <a:xfrm>
              <a:off x="3444240" y="3606165"/>
              <a:ext cx="1233068" cy="1062990"/>
            </a:xfrm>
            <a:prstGeom prst="hexagon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B2D0BBCA-118E-92DB-2CD3-4AFA30B4BDE0}"/>
                </a:ext>
              </a:extLst>
            </p:cNvPr>
            <p:cNvSpPr/>
            <p:nvPr/>
          </p:nvSpPr>
          <p:spPr>
            <a:xfrm>
              <a:off x="2491740" y="4137660"/>
              <a:ext cx="1233068" cy="1062990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1D9570C0-0BEA-0B31-4C86-A16BFA6C4981}"/>
                </a:ext>
              </a:extLst>
            </p:cNvPr>
            <p:cNvSpPr/>
            <p:nvPr/>
          </p:nvSpPr>
          <p:spPr>
            <a:xfrm>
              <a:off x="4396740" y="4137660"/>
              <a:ext cx="1233068" cy="1062990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339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Replicate Placement – In An Area of Minimal Variation in Other Conditions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271849" y="1370549"/>
            <a:ext cx="53609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Randomize coordinates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Or petri dish placement, </a:t>
            </a:r>
            <a:r>
              <a:rPr lang="en-US" sz="3200" dirty="0" err="1">
                <a:latin typeface="Avenir" panose="02000503020000020003" pitchFamily="2" charset="0"/>
              </a:rPr>
              <a:t>labbies</a:t>
            </a:r>
            <a:r>
              <a:rPr lang="en-US" sz="3200" dirty="0">
                <a:latin typeface="Avenir" panose="02000503020000020003" pitchFamily="2" charset="0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Once you accommodate, gradients, etc., it’s a different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Note – this is done at one *time* as well</a:t>
            </a:r>
          </a:p>
        </p:txBody>
      </p:sp>
    </p:spTree>
    <p:extLst>
      <p:ext uri="{BB962C8B-B14F-4D97-AF65-F5344CB8AC3E}">
        <p14:creationId xmlns:p14="http://schemas.microsoft.com/office/powerpoint/2010/main" val="354654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There is a Gradient?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65B2B-F35C-504B-A896-821CFEE45EF9}"/>
              </a:ext>
            </a:extLst>
          </p:cNvPr>
          <p:cNvSpPr txBox="1"/>
          <p:nvPr/>
        </p:nvSpPr>
        <p:spPr>
          <a:xfrm>
            <a:off x="374868" y="2494061"/>
            <a:ext cx="2353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" panose="02000503020000020003" pitchFamily="2" charset="0"/>
              </a:rPr>
              <a:t>Tide Height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E5DD69-76D0-CC4D-A640-4A82BAAD8AF2}"/>
              </a:ext>
            </a:extLst>
          </p:cNvPr>
          <p:cNvCxnSpPr>
            <a:cxnSpLocks/>
          </p:cNvCxnSpPr>
          <p:nvPr/>
        </p:nvCxnSpPr>
        <p:spPr>
          <a:xfrm>
            <a:off x="1551633" y="3171803"/>
            <a:ext cx="0" cy="2116184"/>
          </a:xfrm>
          <a:prstGeom prst="straightConnector1">
            <a:avLst/>
          </a:prstGeom>
          <a:ln w="317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563829DA-8E3D-B407-6F0B-2159CE84E6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55684" r="-1" b="14230"/>
          <a:stretch/>
        </p:blipFill>
        <p:spPr bwMode="auto">
          <a:xfrm>
            <a:off x="2728397" y="2261286"/>
            <a:ext cx="9581856" cy="355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577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D1C06E-346F-524D-9A87-8AB454EFFF24}"/>
              </a:ext>
            </a:extLst>
          </p:cNvPr>
          <p:cNvGrpSpPr/>
          <p:nvPr/>
        </p:nvGrpSpPr>
        <p:grpSpPr>
          <a:xfrm>
            <a:off x="5298132" y="1432560"/>
            <a:ext cx="6055668" cy="542544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398818" y="969818"/>
              <a:ext cx="1951182" cy="650394"/>
              <a:chOff x="311727" y="969818"/>
              <a:chExt cx="3048000" cy="101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11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327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343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609936" y="2020839"/>
              <a:ext cx="1951182" cy="650394"/>
              <a:chOff x="311727" y="969818"/>
              <a:chExt cx="3048000" cy="1016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11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327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343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703618" y="3225800"/>
              <a:ext cx="1951182" cy="650394"/>
              <a:chOff x="311727" y="969818"/>
              <a:chExt cx="3048000" cy="10160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11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27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343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699606" y="4428835"/>
              <a:ext cx="1951182" cy="650394"/>
              <a:chOff x="311727" y="969818"/>
              <a:chExt cx="3048000" cy="101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11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27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343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2724E13-220C-C545-B245-271D923B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98" y="176532"/>
            <a:ext cx="10515600" cy="1325563"/>
          </a:xfrm>
        </p:spPr>
        <p:txBody>
          <a:bodyPr/>
          <a:lstStyle/>
          <a:p>
            <a:r>
              <a:rPr lang="en-US" dirty="0"/>
              <a:t>Two-Way Blocked Design: Additivity with n = 1 per block/treatment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4A9CF1-3FDA-9A48-9AC9-8E88A27B703C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FE780A-3AC9-0846-8353-4CEBA0292F74}"/>
              </a:ext>
            </a:extLst>
          </p:cNvPr>
          <p:cNvSpPr txBox="1"/>
          <p:nvPr/>
        </p:nvSpPr>
        <p:spPr>
          <a:xfrm>
            <a:off x="176031" y="1763600"/>
            <a:ext cx="187227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593203-DFC5-D643-8543-76E4E70C51FB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1112166" y="2840818"/>
            <a:ext cx="783450" cy="29957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F357FB5-3042-E34E-9FB4-15B96211C664}"/>
              </a:ext>
            </a:extLst>
          </p:cNvPr>
          <p:cNvSpPr txBox="1"/>
          <p:nvPr/>
        </p:nvSpPr>
        <p:spPr>
          <a:xfrm>
            <a:off x="2790835" y="2009821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Block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BF1E91-2EDA-8341-9091-6D6753D7DF22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2048301" y="2594596"/>
            <a:ext cx="1678669" cy="32419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1677F55-7DB6-4040-A531-E823AE3942A6}"/>
              </a:ext>
            </a:extLst>
          </p:cNvPr>
          <p:cNvSpPr txBox="1"/>
          <p:nvPr/>
        </p:nvSpPr>
        <p:spPr>
          <a:xfrm>
            <a:off x="3093243" y="3894006"/>
            <a:ext cx="2093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model would you use?</a:t>
            </a:r>
          </a:p>
        </p:txBody>
      </p:sp>
    </p:spTree>
    <p:extLst>
      <p:ext uri="{BB962C8B-B14F-4D97-AF65-F5344CB8AC3E}">
        <p14:creationId xmlns:p14="http://schemas.microsoft.com/office/powerpoint/2010/main" val="290339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CE7387-8C86-7E4C-AE6E-568250306BA1}"/>
              </a:ext>
            </a:extLst>
          </p:cNvPr>
          <p:cNvGrpSpPr/>
          <p:nvPr/>
        </p:nvGrpSpPr>
        <p:grpSpPr>
          <a:xfrm>
            <a:off x="5477320" y="1600200"/>
            <a:ext cx="5868554" cy="525780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8818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9606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09936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60330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10724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03618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54012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04406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99606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50000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00394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508EA02-CAD0-464C-BD1D-0C9B0A73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961"/>
            <a:ext cx="12192000" cy="1325563"/>
          </a:xfrm>
        </p:spPr>
        <p:txBody>
          <a:bodyPr/>
          <a:lstStyle/>
          <a:p>
            <a:r>
              <a:rPr lang="en-US" dirty="0"/>
              <a:t>Randomized Controlled Blocked Design (RCBD)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A0ED8-083B-974C-A82B-03E525B2B920}"/>
              </a:ext>
            </a:extLst>
          </p:cNvPr>
          <p:cNvSpPr txBox="1"/>
          <p:nvPr/>
        </p:nvSpPr>
        <p:spPr>
          <a:xfrm>
            <a:off x="172995" y="1766112"/>
            <a:ext cx="52938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Randomize treatment placement within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Accommodates potential other gradients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Avenir" panose="02000503020000020003" pitchFamily="2" charset="0"/>
              </a:rPr>
              <a:t>n</a:t>
            </a:r>
            <a:r>
              <a:rPr lang="en-US" sz="3600" baseline="-25000" dirty="0" err="1">
                <a:latin typeface="Avenir" panose="02000503020000020003" pitchFamily="2" charset="0"/>
              </a:rPr>
              <a:t>block</a:t>
            </a:r>
            <a:r>
              <a:rPr lang="en-US" sz="3600" dirty="0">
                <a:latin typeface="Avenir" panose="02000503020000020003" pitchFamily="2" charset="0"/>
              </a:rPr>
              <a:t> = </a:t>
            </a:r>
            <a:r>
              <a:rPr lang="en-US" sz="3600" dirty="0" err="1">
                <a:latin typeface="Avenir" panose="02000503020000020003" pitchFamily="2" charset="0"/>
              </a:rPr>
              <a:t>n</a:t>
            </a:r>
            <a:r>
              <a:rPr lang="en-US" sz="3600" baseline="-25000" dirty="0" err="1">
                <a:latin typeface="Avenir" panose="02000503020000020003" pitchFamily="2" charset="0"/>
              </a:rPr>
              <a:t>trt</a:t>
            </a:r>
            <a:r>
              <a:rPr lang="en-US" sz="3600" dirty="0">
                <a:latin typeface="Avenir" panose="02000503020000020003" pitchFamily="2" charset="0"/>
              </a:rPr>
              <a:t> replicates</a:t>
            </a:r>
          </a:p>
        </p:txBody>
      </p:sp>
    </p:spTree>
    <p:extLst>
      <p:ext uri="{BB962C8B-B14F-4D97-AF65-F5344CB8AC3E}">
        <p14:creationId xmlns:p14="http://schemas.microsoft.com/office/powerpoint/2010/main" val="1084646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CE7387-8C86-7E4C-AE6E-568250306BA1}"/>
              </a:ext>
            </a:extLst>
          </p:cNvPr>
          <p:cNvGrpSpPr/>
          <p:nvPr/>
        </p:nvGrpSpPr>
        <p:grpSpPr>
          <a:xfrm>
            <a:off x="5477320" y="1600200"/>
            <a:ext cx="5868554" cy="525780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8818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9606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09936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60330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10724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03618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54012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04406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99606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50000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00394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508EA02-CAD0-464C-BD1D-0C9B0A73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961"/>
            <a:ext cx="12192000" cy="1325563"/>
          </a:xfrm>
        </p:spPr>
        <p:txBody>
          <a:bodyPr/>
          <a:lstStyle/>
          <a:p>
            <a:r>
              <a:rPr lang="en-US" dirty="0"/>
              <a:t>What Can Blocks Be?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A0ED8-083B-974C-A82B-03E525B2B920}"/>
              </a:ext>
            </a:extLst>
          </p:cNvPr>
          <p:cNvSpPr txBox="1"/>
          <p:nvPr/>
        </p:nvSpPr>
        <p:spPr>
          <a:xfrm>
            <a:off x="182305" y="1533571"/>
            <a:ext cx="52938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Areas along a gradient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Plots close together in patches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Replicates run at the same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3989377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1AA10B-2111-C744-8F1A-9C59FE5451F4}"/>
              </a:ext>
            </a:extLst>
          </p:cNvPr>
          <p:cNvGrpSpPr/>
          <p:nvPr/>
        </p:nvGrpSpPr>
        <p:grpSpPr>
          <a:xfrm>
            <a:off x="1094334" y="1407846"/>
            <a:ext cx="5817523" cy="521208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80648" y="195502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12041" y="195502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79997" y="1955029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80648" y="2815165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12041" y="281516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79997" y="2815165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80648" y="3837709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12041" y="383770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79997" y="38377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D15AC9D-7CAB-9447-B95F-F10B6EC0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Gradients? Latin Squares!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D99FA-DBE9-F64A-B3D0-972033EDC67F}"/>
              </a:ext>
            </a:extLst>
          </p:cNvPr>
          <p:cNvSpPr txBox="1"/>
          <p:nvPr/>
        </p:nvSpPr>
        <p:spPr>
          <a:xfrm rot="16200000">
            <a:off x="1840493" y="3640850"/>
            <a:ext cx="1157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" panose="02000503020000020003" pitchFamily="2" charset="0"/>
              </a:rPr>
              <a:t>Rows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943E3-B277-794A-8BC7-21535AF7EF66}"/>
              </a:ext>
            </a:extLst>
          </p:cNvPr>
          <p:cNvSpPr txBox="1"/>
          <p:nvPr/>
        </p:nvSpPr>
        <p:spPr>
          <a:xfrm>
            <a:off x="3106054" y="2113532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" panose="02000503020000020003" pitchFamily="2" charset="0"/>
              </a:rPr>
              <a:t>Columns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028984-2744-FF49-A037-2362D36B0CEC}"/>
              </a:ext>
            </a:extLst>
          </p:cNvPr>
          <p:cNvSpPr txBox="1"/>
          <p:nvPr/>
        </p:nvSpPr>
        <p:spPr>
          <a:xfrm>
            <a:off x="8512638" y="551743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5D8B6-BA40-7048-8B19-956740339450}"/>
              </a:ext>
            </a:extLst>
          </p:cNvPr>
          <p:cNvSpPr txBox="1"/>
          <p:nvPr/>
        </p:nvSpPr>
        <p:spPr>
          <a:xfrm>
            <a:off x="8423010" y="2318838"/>
            <a:ext cx="187227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032877-8AA4-AA47-825F-1BD42FF0268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9359145" y="3396056"/>
            <a:ext cx="40916" cy="21213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C590FE9-52B0-1347-9348-BBD3BEF28E03}"/>
              </a:ext>
            </a:extLst>
          </p:cNvPr>
          <p:cNvSpPr txBox="1"/>
          <p:nvPr/>
        </p:nvSpPr>
        <p:spPr>
          <a:xfrm>
            <a:off x="10197855" y="3749282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Column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17BF7A-8F75-9D40-AAAE-869645209877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 flipH="1">
            <a:off x="9400061" y="4334057"/>
            <a:ext cx="1733929" cy="11833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AD6BC6-14B8-C540-B701-0793814EF6E4}"/>
              </a:ext>
            </a:extLst>
          </p:cNvPr>
          <p:cNvSpPr txBox="1"/>
          <p:nvPr/>
        </p:nvSpPr>
        <p:spPr>
          <a:xfrm>
            <a:off x="6952773" y="3798308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Row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B373EE-32F9-474D-80AC-9AF69DC6EEF7}"/>
              </a:ext>
            </a:extLst>
          </p:cNvPr>
          <p:cNvCxnSpPr>
            <a:cxnSpLocks/>
            <a:stCxn id="26" idx="2"/>
            <a:endCxn id="18" idx="0"/>
          </p:cNvCxnSpPr>
          <p:nvPr/>
        </p:nvCxnSpPr>
        <p:spPr>
          <a:xfrm>
            <a:off x="7888908" y="4383083"/>
            <a:ext cx="1511153" cy="113435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802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151FA-09F2-8168-F462-78722BAE3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9F01D2-E36D-17AE-F841-559D2EFA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77"/>
            <a:ext cx="11353800" cy="1325563"/>
          </a:xfrm>
        </p:spPr>
        <p:txBody>
          <a:bodyPr/>
          <a:lstStyle/>
          <a:p>
            <a:r>
              <a:rPr lang="en-US" dirty="0"/>
              <a:t>Many Many Gradients? Blocked Latin Squares!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E1AA3A-1ADB-341E-8796-24EAD3D6A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251440"/>
              </p:ext>
            </p:extLst>
          </p:nvPr>
        </p:nvGraphicFramePr>
        <p:xfrm>
          <a:off x="1369993" y="4181445"/>
          <a:ext cx="2902356" cy="1760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452">
                  <a:extLst>
                    <a:ext uri="{9D8B030D-6E8A-4147-A177-3AD203B41FA5}">
                      <a16:colId xmlns:a16="http://schemas.microsoft.com/office/drawing/2014/main" val="3083027575"/>
                    </a:ext>
                  </a:extLst>
                </a:gridCol>
                <a:gridCol w="967452">
                  <a:extLst>
                    <a:ext uri="{9D8B030D-6E8A-4147-A177-3AD203B41FA5}">
                      <a16:colId xmlns:a16="http://schemas.microsoft.com/office/drawing/2014/main" val="925099240"/>
                    </a:ext>
                  </a:extLst>
                </a:gridCol>
                <a:gridCol w="967452">
                  <a:extLst>
                    <a:ext uri="{9D8B030D-6E8A-4147-A177-3AD203B41FA5}">
                      <a16:colId xmlns:a16="http://schemas.microsoft.com/office/drawing/2014/main" val="3263911196"/>
                    </a:ext>
                  </a:extLst>
                </a:gridCol>
              </a:tblGrid>
              <a:tr h="5868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324644"/>
                  </a:ext>
                </a:extLst>
              </a:tr>
              <a:tr h="5868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146208"/>
                  </a:ext>
                </a:extLst>
              </a:tr>
              <a:tr h="5868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02878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3BC9EDC-5DF6-A214-F351-0E5599968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866271"/>
              </p:ext>
            </p:extLst>
          </p:nvPr>
        </p:nvGraphicFramePr>
        <p:xfrm>
          <a:off x="4739781" y="4181445"/>
          <a:ext cx="2902356" cy="1760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452">
                  <a:extLst>
                    <a:ext uri="{9D8B030D-6E8A-4147-A177-3AD203B41FA5}">
                      <a16:colId xmlns:a16="http://schemas.microsoft.com/office/drawing/2014/main" val="3083027575"/>
                    </a:ext>
                  </a:extLst>
                </a:gridCol>
                <a:gridCol w="967452">
                  <a:extLst>
                    <a:ext uri="{9D8B030D-6E8A-4147-A177-3AD203B41FA5}">
                      <a16:colId xmlns:a16="http://schemas.microsoft.com/office/drawing/2014/main" val="925099240"/>
                    </a:ext>
                  </a:extLst>
                </a:gridCol>
                <a:gridCol w="967452">
                  <a:extLst>
                    <a:ext uri="{9D8B030D-6E8A-4147-A177-3AD203B41FA5}">
                      <a16:colId xmlns:a16="http://schemas.microsoft.com/office/drawing/2014/main" val="3263911196"/>
                    </a:ext>
                  </a:extLst>
                </a:gridCol>
              </a:tblGrid>
              <a:tr h="5868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324644"/>
                  </a:ext>
                </a:extLst>
              </a:tr>
              <a:tr h="5868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146208"/>
                  </a:ext>
                </a:extLst>
              </a:tr>
              <a:tr h="5868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02878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5002134-CC45-84EB-854D-0867158BA89D}"/>
              </a:ext>
            </a:extLst>
          </p:cNvPr>
          <p:cNvSpPr txBox="1"/>
          <p:nvPr/>
        </p:nvSpPr>
        <p:spPr>
          <a:xfrm>
            <a:off x="12358" y="3812113"/>
            <a:ext cx="127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Tide Height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F20E64-24BE-35D3-EEA7-54860F675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675238"/>
              </p:ext>
            </p:extLst>
          </p:nvPr>
        </p:nvGraphicFramePr>
        <p:xfrm>
          <a:off x="8248348" y="4181445"/>
          <a:ext cx="2902356" cy="1760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452">
                  <a:extLst>
                    <a:ext uri="{9D8B030D-6E8A-4147-A177-3AD203B41FA5}">
                      <a16:colId xmlns:a16="http://schemas.microsoft.com/office/drawing/2014/main" val="3083027575"/>
                    </a:ext>
                  </a:extLst>
                </a:gridCol>
                <a:gridCol w="967452">
                  <a:extLst>
                    <a:ext uri="{9D8B030D-6E8A-4147-A177-3AD203B41FA5}">
                      <a16:colId xmlns:a16="http://schemas.microsoft.com/office/drawing/2014/main" val="925099240"/>
                    </a:ext>
                  </a:extLst>
                </a:gridCol>
                <a:gridCol w="967452">
                  <a:extLst>
                    <a:ext uri="{9D8B030D-6E8A-4147-A177-3AD203B41FA5}">
                      <a16:colId xmlns:a16="http://schemas.microsoft.com/office/drawing/2014/main" val="3263911196"/>
                    </a:ext>
                  </a:extLst>
                </a:gridCol>
              </a:tblGrid>
              <a:tr h="5868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324644"/>
                  </a:ext>
                </a:extLst>
              </a:tr>
              <a:tr h="5868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146208"/>
                  </a:ext>
                </a:extLst>
              </a:tr>
              <a:tr h="5868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02878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6CDBB99-8769-D057-A92C-987CB229E416}"/>
              </a:ext>
            </a:extLst>
          </p:cNvPr>
          <p:cNvSpPr txBox="1"/>
          <p:nvPr/>
        </p:nvSpPr>
        <p:spPr>
          <a:xfrm>
            <a:off x="2393008" y="602400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DEDEF9-8EFA-D7EE-E1E2-98A1159EE93B}"/>
              </a:ext>
            </a:extLst>
          </p:cNvPr>
          <p:cNvSpPr txBox="1"/>
          <p:nvPr/>
        </p:nvSpPr>
        <p:spPr>
          <a:xfrm>
            <a:off x="5755583" y="602400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D94A8B-A011-3EB0-A3BF-4D974AF8B4C8}"/>
              </a:ext>
            </a:extLst>
          </p:cNvPr>
          <p:cNvSpPr txBox="1"/>
          <p:nvPr/>
        </p:nvSpPr>
        <p:spPr>
          <a:xfrm>
            <a:off x="9264150" y="603023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 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5052BB-808B-72C5-0890-C29E9C1BC04E}"/>
              </a:ext>
            </a:extLst>
          </p:cNvPr>
          <p:cNvCxnSpPr/>
          <p:nvPr/>
        </p:nvCxnSpPr>
        <p:spPr>
          <a:xfrm>
            <a:off x="629578" y="4402094"/>
            <a:ext cx="0" cy="176022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>
            <a:extLst>
              <a:ext uri="{FF2B5EF4-FFF2-40B4-BE49-F238E27FC236}">
                <a16:creationId xmlns:a16="http://schemas.microsoft.com/office/drawing/2014/main" id="{C37808EE-37BE-702A-D3A3-AC975EFE24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55684" r="-1" b="14230"/>
          <a:stretch/>
        </p:blipFill>
        <p:spPr bwMode="auto">
          <a:xfrm>
            <a:off x="2250949" y="1052620"/>
            <a:ext cx="7863100" cy="291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0601ED-216E-4220-1C01-E73EDD43EE1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821171" y="3064476"/>
            <a:ext cx="442588" cy="111696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A6ED6A-0970-1B79-D23D-0F72534D11C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806967" y="3163330"/>
            <a:ext cx="383992" cy="101811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5FD064-00A2-67D5-8C7D-3022881E11EF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709323" y="3081415"/>
            <a:ext cx="990203" cy="110003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30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6864C-AF54-6A22-04FE-DC1292D92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9A44-EE62-B7E7-82A2-E40DCA44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A Simple Set of Treatments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09D6-EAF9-0059-1C45-2615408BE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sz="3200" dirty="0"/>
              <a:t>When your manipulation creates a need for additional treatments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sz="3200" dirty="0"/>
              <a:t>Dealing with gradients in experimental design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sz="3200" dirty="0"/>
              <a:t>Combining multiple drivers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sz="3200" dirty="0"/>
              <a:t>A bestiary of nonlinear designs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EFE478-7102-3E42-149D-F84A5C03B894}"/>
              </a:ext>
            </a:extLst>
          </p:cNvPr>
          <p:cNvGrpSpPr/>
          <p:nvPr/>
        </p:nvGrpSpPr>
        <p:grpSpPr>
          <a:xfrm>
            <a:off x="9014802" y="3099692"/>
            <a:ext cx="3138068" cy="3720465"/>
            <a:chOff x="2491740" y="1480185"/>
            <a:chExt cx="3138068" cy="3720465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FA74F3E-8991-1AC0-1046-D96DAA0F45F6}"/>
                </a:ext>
              </a:extLst>
            </p:cNvPr>
            <p:cNvSpPr/>
            <p:nvPr/>
          </p:nvSpPr>
          <p:spPr>
            <a:xfrm>
              <a:off x="2491740" y="2011680"/>
              <a:ext cx="1233068" cy="1062990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257C95A0-496D-5948-EE8C-0CAFAF4DC578}"/>
                </a:ext>
              </a:extLst>
            </p:cNvPr>
            <p:cNvSpPr/>
            <p:nvPr/>
          </p:nvSpPr>
          <p:spPr>
            <a:xfrm>
              <a:off x="3444240" y="1480185"/>
              <a:ext cx="1233068" cy="1062990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56C3706A-C1B9-6203-C80D-A465888D1A9E}"/>
                </a:ext>
              </a:extLst>
            </p:cNvPr>
            <p:cNvSpPr/>
            <p:nvPr/>
          </p:nvSpPr>
          <p:spPr>
            <a:xfrm>
              <a:off x="4396740" y="2011680"/>
              <a:ext cx="1233068" cy="1062990"/>
            </a:xfrm>
            <a:prstGeom prst="hexagon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0EB4343D-CCD5-5C89-EB5C-54AD8FA7005B}"/>
                </a:ext>
              </a:extLst>
            </p:cNvPr>
            <p:cNvSpPr/>
            <p:nvPr/>
          </p:nvSpPr>
          <p:spPr>
            <a:xfrm>
              <a:off x="3444240" y="2543175"/>
              <a:ext cx="1233068" cy="1062990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8D6A8FAA-03CE-42E0-61C2-E952273917CB}"/>
                </a:ext>
              </a:extLst>
            </p:cNvPr>
            <p:cNvSpPr/>
            <p:nvPr/>
          </p:nvSpPr>
          <p:spPr>
            <a:xfrm>
              <a:off x="2491740" y="3074670"/>
              <a:ext cx="1233068" cy="1062990"/>
            </a:xfrm>
            <a:prstGeom prst="hexagon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530F511E-34FA-B2FD-32AC-3111CFBF39FC}"/>
                </a:ext>
              </a:extLst>
            </p:cNvPr>
            <p:cNvSpPr/>
            <p:nvPr/>
          </p:nvSpPr>
          <p:spPr>
            <a:xfrm>
              <a:off x="4396740" y="3074670"/>
              <a:ext cx="1233068" cy="1062990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FA2B04B6-EC2D-67D0-3809-7A2AFCFBD7E9}"/>
                </a:ext>
              </a:extLst>
            </p:cNvPr>
            <p:cNvSpPr/>
            <p:nvPr/>
          </p:nvSpPr>
          <p:spPr>
            <a:xfrm>
              <a:off x="3444240" y="3606165"/>
              <a:ext cx="1233068" cy="1062990"/>
            </a:xfrm>
            <a:prstGeom prst="hexagon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763788F5-2312-85C5-1332-B4C976458115}"/>
                </a:ext>
              </a:extLst>
            </p:cNvPr>
            <p:cNvSpPr/>
            <p:nvPr/>
          </p:nvSpPr>
          <p:spPr>
            <a:xfrm>
              <a:off x="2491740" y="4137660"/>
              <a:ext cx="1233068" cy="1062990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CD5AC291-97B4-02F1-C406-178112C1564A}"/>
                </a:ext>
              </a:extLst>
            </p:cNvPr>
            <p:cNvSpPr/>
            <p:nvPr/>
          </p:nvSpPr>
          <p:spPr>
            <a:xfrm>
              <a:off x="4396740" y="4137660"/>
              <a:ext cx="1233068" cy="1062990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489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9DA20-4F1C-78F3-16EC-61CF779EB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C5E9-C707-900F-5D31-1BA55690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A Simple Set of Treatments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7A8E-5F3A-5A21-008B-66C258892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sz="3200" dirty="0"/>
              <a:t>When your manipulation creates a need for additional treatments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sz="3200" dirty="0"/>
              <a:t>Dealing with gradients in experimental design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Combining multiple drivers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sz="3200" dirty="0"/>
              <a:t>A bestiary of nonlinear designs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1CBEAD-8B83-496B-22AB-4F13A96B60D9}"/>
              </a:ext>
            </a:extLst>
          </p:cNvPr>
          <p:cNvGrpSpPr/>
          <p:nvPr/>
        </p:nvGrpSpPr>
        <p:grpSpPr>
          <a:xfrm>
            <a:off x="9014802" y="3099692"/>
            <a:ext cx="3138068" cy="3720465"/>
            <a:chOff x="2491740" y="1480185"/>
            <a:chExt cx="3138068" cy="3720465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91D089F1-AA7E-67E6-A248-B262F920235B}"/>
                </a:ext>
              </a:extLst>
            </p:cNvPr>
            <p:cNvSpPr/>
            <p:nvPr/>
          </p:nvSpPr>
          <p:spPr>
            <a:xfrm>
              <a:off x="2491740" y="2011680"/>
              <a:ext cx="1233068" cy="1062990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83D5DC83-BE38-4DDD-92C8-498FE47C29A9}"/>
                </a:ext>
              </a:extLst>
            </p:cNvPr>
            <p:cNvSpPr/>
            <p:nvPr/>
          </p:nvSpPr>
          <p:spPr>
            <a:xfrm>
              <a:off x="3444240" y="1480185"/>
              <a:ext cx="1233068" cy="1062990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8AD2C5C7-E55A-CF56-25F4-A8DDCD09517A}"/>
                </a:ext>
              </a:extLst>
            </p:cNvPr>
            <p:cNvSpPr/>
            <p:nvPr/>
          </p:nvSpPr>
          <p:spPr>
            <a:xfrm>
              <a:off x="4396740" y="2011680"/>
              <a:ext cx="1233068" cy="1062990"/>
            </a:xfrm>
            <a:prstGeom prst="hexagon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34B98B60-2BCD-67A7-663E-5FD2399E29CB}"/>
                </a:ext>
              </a:extLst>
            </p:cNvPr>
            <p:cNvSpPr/>
            <p:nvPr/>
          </p:nvSpPr>
          <p:spPr>
            <a:xfrm>
              <a:off x="3444240" y="2543175"/>
              <a:ext cx="1233068" cy="1062990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BDDA300-24C6-E45C-AEB5-636D0E938738}"/>
                </a:ext>
              </a:extLst>
            </p:cNvPr>
            <p:cNvSpPr/>
            <p:nvPr/>
          </p:nvSpPr>
          <p:spPr>
            <a:xfrm>
              <a:off x="2491740" y="3074670"/>
              <a:ext cx="1233068" cy="1062990"/>
            </a:xfrm>
            <a:prstGeom prst="hexagon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06A0E95B-AF0C-740A-3E7C-03735EDE8B60}"/>
                </a:ext>
              </a:extLst>
            </p:cNvPr>
            <p:cNvSpPr/>
            <p:nvPr/>
          </p:nvSpPr>
          <p:spPr>
            <a:xfrm>
              <a:off x="4396740" y="3074670"/>
              <a:ext cx="1233068" cy="1062990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5495E347-BB60-E004-B6D3-868C0F7C0CA0}"/>
                </a:ext>
              </a:extLst>
            </p:cNvPr>
            <p:cNvSpPr/>
            <p:nvPr/>
          </p:nvSpPr>
          <p:spPr>
            <a:xfrm>
              <a:off x="3444240" y="3606165"/>
              <a:ext cx="1233068" cy="1062990"/>
            </a:xfrm>
            <a:prstGeom prst="hexagon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4819D7A1-C262-0CCC-ABB7-F02B0D07E20B}"/>
                </a:ext>
              </a:extLst>
            </p:cNvPr>
            <p:cNvSpPr/>
            <p:nvPr/>
          </p:nvSpPr>
          <p:spPr>
            <a:xfrm>
              <a:off x="2491740" y="4137660"/>
              <a:ext cx="1233068" cy="1062990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5A7422AC-B1B3-D3D3-EF30-9106A997183F}"/>
                </a:ext>
              </a:extLst>
            </p:cNvPr>
            <p:cNvSpPr/>
            <p:nvPr/>
          </p:nvSpPr>
          <p:spPr>
            <a:xfrm>
              <a:off x="4396740" y="4137660"/>
              <a:ext cx="1233068" cy="1062990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7669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8F591-7A8D-9BFB-A94D-16FA800C2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0828-5CBA-1739-E656-3D8E59EF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0515600" cy="1325563"/>
          </a:xfrm>
        </p:spPr>
        <p:txBody>
          <a:bodyPr/>
          <a:lstStyle/>
          <a:p>
            <a:r>
              <a:rPr lang="en-US" dirty="0"/>
              <a:t>Considering Multiple Drivers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372D7-EDE3-0BF6-BEE1-3EF4FE0EB353}"/>
              </a:ext>
            </a:extLst>
          </p:cNvPr>
          <p:cNvSpPr txBox="1"/>
          <p:nvPr/>
        </p:nvSpPr>
        <p:spPr>
          <a:xfrm>
            <a:off x="6907656" y="3198994"/>
            <a:ext cx="1774845" cy="58477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87271-59F4-7271-CE6A-A6300898C022}"/>
              </a:ext>
            </a:extLst>
          </p:cNvPr>
          <p:cNvSpPr txBox="1"/>
          <p:nvPr/>
        </p:nvSpPr>
        <p:spPr>
          <a:xfrm>
            <a:off x="213732" y="4670287"/>
            <a:ext cx="2869500" cy="206210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9F1E7-4074-1E76-2D2D-6A6E52CBA313}"/>
              </a:ext>
            </a:extLst>
          </p:cNvPr>
          <p:cNvSpPr txBox="1"/>
          <p:nvPr/>
        </p:nvSpPr>
        <p:spPr>
          <a:xfrm>
            <a:off x="119803" y="1813851"/>
            <a:ext cx="2869501" cy="107721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 = none, 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772E5-7C4B-3F73-1DB5-0B792F87387D}"/>
              </a:ext>
            </a:extLst>
          </p:cNvPr>
          <p:cNvSpPr txBox="1"/>
          <p:nvPr/>
        </p:nvSpPr>
        <p:spPr>
          <a:xfrm>
            <a:off x="879517" y="3339764"/>
            <a:ext cx="2226059" cy="5847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90000"/>
                  </a:schemeClr>
                </a:solidFill>
                <a:latin typeface="Calibri Light"/>
                <a:cs typeface="Calibri Light"/>
              </a:rPr>
              <a:t>Recruitment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9FD354-5C55-55DA-604F-66129FDB3728}"/>
              </a:ext>
            </a:extLst>
          </p:cNvPr>
          <p:cNvSpPr/>
          <p:nvPr/>
        </p:nvSpPr>
        <p:spPr>
          <a:xfrm>
            <a:off x="7531705" y="1324359"/>
            <a:ext cx="4349013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>
                    <a:lumMod val="90000"/>
                  </a:schemeClr>
                </a:solidFill>
              </a:rPr>
              <a:t>Other Site Factors</a:t>
            </a:r>
            <a:endParaRPr lang="en-US" sz="3200" baseline="-250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4129AC-780C-A47B-B405-9F032BE1157F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83232" y="4452738"/>
            <a:ext cx="1377256" cy="124860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95DDDF-A84B-0919-D0F7-809073DEBEB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105576" y="3096322"/>
            <a:ext cx="1551917" cy="535830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3F7348-7269-9C33-903F-420B10A91A7E}"/>
              </a:ext>
            </a:extLst>
          </p:cNvPr>
          <p:cNvCxnSpPr>
            <a:cxnSpLocks/>
          </p:cNvCxnSpPr>
          <p:nvPr/>
        </p:nvCxnSpPr>
        <p:spPr>
          <a:xfrm>
            <a:off x="3037339" y="2275736"/>
            <a:ext cx="1620154" cy="82058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A0C5B2-ADBA-B59B-3483-E979A6C44BC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657493" y="3096322"/>
            <a:ext cx="2250163" cy="39506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0D2963-5BE4-2EAC-5A52-5E39D5DEF25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460488" y="3491382"/>
            <a:ext cx="2447168" cy="10027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2EED36-E6D3-1FF0-8711-B3CB4689B8F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05576" y="3632152"/>
            <a:ext cx="1354912" cy="862001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D461AE-625E-92EA-F393-D7626BD24582}"/>
              </a:ext>
            </a:extLst>
          </p:cNvPr>
          <p:cNvCxnSpPr>
            <a:cxnSpLocks/>
          </p:cNvCxnSpPr>
          <p:nvPr/>
        </p:nvCxnSpPr>
        <p:spPr>
          <a:xfrm flipH="1">
            <a:off x="8682501" y="2488610"/>
            <a:ext cx="1099367" cy="910580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2B369F-C059-9630-555E-3E865EEAC30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032931" y="1906485"/>
            <a:ext cx="4498774" cy="214863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589B76-D8AE-17A1-4AB5-73E4583BB836}"/>
              </a:ext>
            </a:extLst>
          </p:cNvPr>
          <p:cNvSpPr txBox="1"/>
          <p:nvPr/>
        </p:nvSpPr>
        <p:spPr>
          <a:xfrm>
            <a:off x="9022117" y="2449770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22C6C2-D430-E1C9-E2D1-674BFAC166FE}"/>
              </a:ext>
            </a:extLst>
          </p:cNvPr>
          <p:cNvSpPr txBox="1"/>
          <p:nvPr/>
        </p:nvSpPr>
        <p:spPr>
          <a:xfrm>
            <a:off x="5986432" y="1420265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BEDF5-019B-63A6-4065-FBB985103B31}"/>
              </a:ext>
            </a:extLst>
          </p:cNvPr>
          <p:cNvSpPr txBox="1"/>
          <p:nvPr/>
        </p:nvSpPr>
        <p:spPr>
          <a:xfrm>
            <a:off x="3653774" y="2847576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BCDB3A-7545-698B-4B3E-589D63D62A06}"/>
              </a:ext>
            </a:extLst>
          </p:cNvPr>
          <p:cNvSpPr txBox="1"/>
          <p:nvPr/>
        </p:nvSpPr>
        <p:spPr>
          <a:xfrm>
            <a:off x="3515674" y="3515712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CA7D3-E6EB-4AB2-7669-BDF355F35D45}"/>
              </a:ext>
            </a:extLst>
          </p:cNvPr>
          <p:cNvSpPr txBox="1"/>
          <p:nvPr/>
        </p:nvSpPr>
        <p:spPr>
          <a:xfrm>
            <a:off x="6213621" y="4569028"/>
            <a:ext cx="49377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How do we design experiments to give us meaningful inference about &gt;1 driver?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30F141-3049-8DC5-FD2D-5E8EBAFAFE34}"/>
              </a:ext>
            </a:extLst>
          </p:cNvPr>
          <p:cNvCxnSpPr>
            <a:cxnSpLocks/>
          </p:cNvCxnSpPr>
          <p:nvPr/>
        </p:nvCxnSpPr>
        <p:spPr>
          <a:xfrm flipV="1">
            <a:off x="4460488" y="3339764"/>
            <a:ext cx="1359544" cy="111297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28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8ECC-0B84-5B4A-A06C-EDB1B57C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131"/>
            <a:ext cx="1197641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Decisions as to How to Treat Moderators &amp; Validity – Averaging Over versus Holding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7ED1C-523B-8E4D-8017-E323CB67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239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we wanted to know the direct causal effect of substrate type, should we hold predation pressure constant, or do the experiment at many levels of predation?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234A9-E518-2D49-B076-26E1E278C23B}"/>
              </a:ext>
            </a:extLst>
          </p:cNvPr>
          <p:cNvSpPr txBox="1"/>
          <p:nvPr/>
        </p:nvSpPr>
        <p:spPr>
          <a:xfrm>
            <a:off x="7844897" y="4700109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46E7B-6CC9-EB47-89A0-2338AE839D0D}"/>
              </a:ext>
            </a:extLst>
          </p:cNvPr>
          <p:cNvSpPr txBox="1"/>
          <p:nvPr/>
        </p:nvSpPr>
        <p:spPr>
          <a:xfrm>
            <a:off x="1772517" y="5428567"/>
            <a:ext cx="17405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6ADEB-E826-9742-AE28-B5EBD9A26FAA}"/>
              </a:ext>
            </a:extLst>
          </p:cNvPr>
          <p:cNvSpPr txBox="1"/>
          <p:nvPr/>
        </p:nvSpPr>
        <p:spPr>
          <a:xfrm>
            <a:off x="1772517" y="3941930"/>
            <a:ext cx="17847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17A3FA-1E3C-9E41-B193-EE4989E9F8C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513057" y="4992497"/>
            <a:ext cx="1619792" cy="97467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2F6BB0-0881-8341-A332-17F09500D70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132849" y="4992497"/>
            <a:ext cx="2712048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C4A626-FE48-1340-AA3A-02AE4D5427F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557301" y="4234318"/>
            <a:ext cx="1575548" cy="86200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240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 Designs are Not Just for Blocks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3FC8BD-1424-AC4B-A9BF-C1AFDC02B459}"/>
              </a:ext>
            </a:extLst>
          </p:cNvPr>
          <p:cNvSpPr/>
          <p:nvPr/>
        </p:nvSpPr>
        <p:spPr>
          <a:xfrm>
            <a:off x="5888013" y="1690688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unched Tape 4">
            <a:extLst>
              <a:ext uri="{FF2B5EF4-FFF2-40B4-BE49-F238E27FC236}">
                <a16:creationId xmlns:a16="http://schemas.microsoft.com/office/drawing/2014/main" id="{FEB8643E-6A81-704D-8EFE-5377B0FCFCF5}"/>
              </a:ext>
            </a:extLst>
          </p:cNvPr>
          <p:cNvSpPr/>
          <p:nvPr/>
        </p:nvSpPr>
        <p:spPr>
          <a:xfrm rot="16966438">
            <a:off x="6995185" y="2279266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FC122F-C00E-BE47-90DA-EAACE6E734ED}"/>
              </a:ext>
            </a:extLst>
          </p:cNvPr>
          <p:cNvSpPr/>
          <p:nvPr/>
        </p:nvSpPr>
        <p:spPr>
          <a:xfrm>
            <a:off x="7440575" y="290360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636D4C-24C1-8C4C-B1F8-709065071343}"/>
              </a:ext>
            </a:extLst>
          </p:cNvPr>
          <p:cNvSpPr/>
          <p:nvPr/>
        </p:nvSpPr>
        <p:spPr>
          <a:xfrm>
            <a:off x="8058883" y="2419129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FE688-00FB-5B4D-B56C-6666F8E7E50F}"/>
              </a:ext>
            </a:extLst>
          </p:cNvPr>
          <p:cNvSpPr/>
          <p:nvPr/>
        </p:nvSpPr>
        <p:spPr>
          <a:xfrm>
            <a:off x="8791660" y="2663388"/>
            <a:ext cx="488518" cy="488518"/>
          </a:xfrm>
          <a:prstGeom prst="rect">
            <a:avLst/>
          </a:prstGeom>
          <a:pattFill prst="lgGrid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DD02AA-963F-4A48-A185-30549CA2A890}"/>
              </a:ext>
            </a:extLst>
          </p:cNvPr>
          <p:cNvSpPr/>
          <p:nvPr/>
        </p:nvSpPr>
        <p:spPr>
          <a:xfrm>
            <a:off x="8173352" y="3392118"/>
            <a:ext cx="488518" cy="488518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5F35C8-F2A8-224E-A912-15124C1A49D5}"/>
              </a:ext>
            </a:extLst>
          </p:cNvPr>
          <p:cNvSpPr/>
          <p:nvPr/>
        </p:nvSpPr>
        <p:spPr>
          <a:xfrm>
            <a:off x="7799303" y="5064065"/>
            <a:ext cx="488518" cy="488518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6360BD-3309-C94B-8EF0-2BD0B663C2DF}"/>
              </a:ext>
            </a:extLst>
          </p:cNvPr>
          <p:cNvSpPr/>
          <p:nvPr/>
        </p:nvSpPr>
        <p:spPr>
          <a:xfrm>
            <a:off x="9193748" y="3565557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2412F4-3836-844B-BF5B-81642FB74AF5}"/>
              </a:ext>
            </a:extLst>
          </p:cNvPr>
          <p:cNvSpPr/>
          <p:nvPr/>
        </p:nvSpPr>
        <p:spPr>
          <a:xfrm>
            <a:off x="8661870" y="4235029"/>
            <a:ext cx="488518" cy="488518"/>
          </a:xfrm>
          <a:prstGeom prst="rect">
            <a:avLst/>
          </a:prstGeom>
          <a:pattFill prst="lgGrid">
            <a:fgClr>
              <a:schemeClr val="accent6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D65C12-7886-8A43-8DCD-357869B26A13}"/>
              </a:ext>
            </a:extLst>
          </p:cNvPr>
          <p:cNvSpPr/>
          <p:nvPr/>
        </p:nvSpPr>
        <p:spPr>
          <a:xfrm>
            <a:off x="9410545" y="5400246"/>
            <a:ext cx="488518" cy="488518"/>
          </a:xfrm>
          <a:prstGeom prst="rect">
            <a:avLst/>
          </a:prstGeom>
          <a:pattFill prst="lgGrid">
            <a:fgClr>
              <a:schemeClr val="accent4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D11433-3BF4-4F41-B41A-6E7E09B2002E}"/>
              </a:ext>
            </a:extLst>
          </p:cNvPr>
          <p:cNvSpPr/>
          <p:nvPr/>
        </p:nvSpPr>
        <p:spPr>
          <a:xfrm>
            <a:off x="8532080" y="5155986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49581-3630-BD43-9AEA-40DF9BA44AF7}"/>
              </a:ext>
            </a:extLst>
          </p:cNvPr>
          <p:cNvSpPr/>
          <p:nvPr/>
        </p:nvSpPr>
        <p:spPr>
          <a:xfrm>
            <a:off x="9654804" y="2550942"/>
            <a:ext cx="488518" cy="488518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8B2575-00BC-0C44-8C1C-A23841E88513}"/>
              </a:ext>
            </a:extLst>
          </p:cNvPr>
          <p:cNvSpPr txBox="1"/>
          <p:nvPr/>
        </p:nvSpPr>
        <p:spPr>
          <a:xfrm>
            <a:off x="3907848" y="357233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4C258-126E-C946-AEDD-9CF857EAB12B}"/>
              </a:ext>
            </a:extLst>
          </p:cNvPr>
          <p:cNvSpPr txBox="1"/>
          <p:nvPr/>
        </p:nvSpPr>
        <p:spPr>
          <a:xfrm>
            <a:off x="213732" y="4670287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C0CFF2-B200-764B-A199-D5E75C1A45C9}"/>
              </a:ext>
            </a:extLst>
          </p:cNvPr>
          <p:cNvSpPr txBox="1"/>
          <p:nvPr/>
        </p:nvSpPr>
        <p:spPr>
          <a:xfrm>
            <a:off x="-32593" y="1813851"/>
            <a:ext cx="302189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 = Caged, Uncaged, Cage Control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D43B87-AA28-4040-9175-25DD67ACA84A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2989305" y="2598681"/>
            <a:ext cx="918543" cy="126604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E533A5-D04D-BC41-8598-309720E3E2E3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3083232" y="3864722"/>
            <a:ext cx="824616" cy="183661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D82C2C5-9033-E141-8A77-4FC8FA4D6551}"/>
              </a:ext>
            </a:extLst>
          </p:cNvPr>
          <p:cNvSpPr txBox="1"/>
          <p:nvPr/>
        </p:nvSpPr>
        <p:spPr>
          <a:xfrm>
            <a:off x="3485483" y="5516673"/>
            <a:ext cx="2313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venir" panose="02000503020000020003" pitchFamily="2" charset="0"/>
              </a:rPr>
              <a:t>But assumes additivity</a:t>
            </a:r>
          </a:p>
        </p:txBody>
      </p:sp>
    </p:spTree>
    <p:extLst>
      <p:ext uri="{BB962C8B-B14F-4D97-AF65-F5344CB8AC3E}">
        <p14:creationId xmlns:p14="http://schemas.microsoft.com/office/powerpoint/2010/main" val="360587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F061-0B9A-BE41-9EA3-54F16493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Additivity: Factorial Designs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735DB7-F318-4C41-B261-3B98DE7E4BE5}"/>
              </a:ext>
            </a:extLst>
          </p:cNvPr>
          <p:cNvGraphicFramePr>
            <a:graphicFrameLocks noGrp="1"/>
          </p:cNvGraphicFramePr>
          <p:nvPr/>
        </p:nvGraphicFramePr>
        <p:xfrm>
          <a:off x="1698625" y="2272983"/>
          <a:ext cx="7092951" cy="3387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4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9242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55" marR="91455" marT="45722" marB="4572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Treatment A, Level 1</a:t>
                      </a:r>
                    </a:p>
                  </a:txBody>
                  <a:tcPr marL="91455" marR="91455" marT="45722" marB="45722"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Treatment A, Level 2</a:t>
                      </a:r>
                    </a:p>
                  </a:txBody>
                  <a:tcPr marL="91455" marR="91455" marT="45722" marB="45722"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9242">
                <a:tc>
                  <a:txBody>
                    <a:bodyPr/>
                    <a:lstStyle/>
                    <a:p>
                      <a:r>
                        <a:rPr lang="en-US" sz="2400" b="1" dirty="0"/>
                        <a:t>Treatment</a:t>
                      </a:r>
                      <a:r>
                        <a:rPr lang="en-US" sz="2400" b="1" baseline="0" dirty="0"/>
                        <a:t> B, Level 1</a:t>
                      </a:r>
                      <a:endParaRPr lang="en-US" sz="2400" b="1" dirty="0"/>
                    </a:p>
                  </a:txBody>
                  <a:tcPr marL="91455" marR="91455" marT="45722" marB="45722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N=5</a:t>
                      </a:r>
                    </a:p>
                  </a:txBody>
                  <a:tcPr marL="91455" marR="91455" marT="45722" marB="45722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N=5</a:t>
                      </a:r>
                    </a:p>
                  </a:txBody>
                  <a:tcPr marL="91455" marR="91455" marT="45722" marB="45722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9242">
                <a:tc>
                  <a:txBody>
                    <a:bodyPr/>
                    <a:lstStyle/>
                    <a:p>
                      <a:r>
                        <a:rPr lang="en-US" sz="2400" b="1" dirty="0"/>
                        <a:t>Treatment B, Level 2</a:t>
                      </a:r>
                    </a:p>
                  </a:txBody>
                  <a:tcPr marL="91455" marR="91455" marT="45722" marB="45722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N=5</a:t>
                      </a:r>
                    </a:p>
                  </a:txBody>
                  <a:tcPr marL="91455" marR="91455" marT="45722" marB="45722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N=5</a:t>
                      </a:r>
                    </a:p>
                  </a:txBody>
                  <a:tcPr marL="91455" marR="91455" marT="45722" marB="45722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821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68" y="142421"/>
            <a:ext cx="10515600" cy="1325563"/>
          </a:xfrm>
        </p:spPr>
        <p:txBody>
          <a:bodyPr/>
          <a:lstStyle/>
          <a:p>
            <a:r>
              <a:rPr lang="en-US" dirty="0"/>
              <a:t>Factorial Blocked Design: Does your Treatment Vary by Block?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C0BC65F-CB86-3540-989A-204F1E95F701}"/>
              </a:ext>
            </a:extLst>
          </p:cNvPr>
          <p:cNvGrpSpPr/>
          <p:nvPr/>
        </p:nvGrpSpPr>
        <p:grpSpPr>
          <a:xfrm>
            <a:off x="5154631" y="2267851"/>
            <a:ext cx="6550025" cy="3560762"/>
            <a:chOff x="2114868" y="2243138"/>
            <a:chExt cx="6550025" cy="35607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67C9BA9-7689-ED45-A712-F9A5B6C13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868" y="2705100"/>
              <a:ext cx="2068512" cy="3098800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FECE1B-CB15-8F41-A51E-0962367C8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943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C1D99B-A6B0-6D4E-9CAA-AB6F441EE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268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5F9D5E-DEC0-EF48-B85B-5D3BCAE6D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593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DB3EC6-D060-1C44-9F15-D61B92ADB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943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19FD17-A1F6-544F-A929-F6983AFB6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268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F7B5DE-22B0-074C-82A1-19CA419EE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593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0B9727-72CF-344D-820D-606F9AB7B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943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EBD830-E007-A047-81CC-56C8BFBA8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268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E13015-F095-9342-BA8F-E2DF8086C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593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6C553B-5B12-8841-99A7-62BE56F0D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943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4D3D9A-93CD-A74C-831D-06B64CBA6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268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2940EF-AE94-2442-B1F1-D14F33B8C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593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57B3DD-18D3-6D48-B2ED-D21548584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780" y="2705100"/>
              <a:ext cx="2070100" cy="3098800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7EF2FE-474F-5342-9813-48F27BAE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855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B63275-2F81-4B49-9E8B-26F1D440B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180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AA8CBF-C3B5-6740-A224-53D465089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505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668767-CA40-FF40-B33A-C635B90E6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855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DB0A9B-FA12-A643-94BE-7E46C0C57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180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C1F14E-F2E0-C442-A94A-9E168D276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505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CF073C-0D07-8344-804D-DF806EDFA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855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A3D889D-0191-184B-9406-47D41223C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180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FCFDBA-D483-514F-8C3A-FCB01E327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505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1C99679-0C72-6042-9600-DC479F79C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855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C4F1AC5-B295-D249-A75D-35C8B5B36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180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2A510E-8E3E-8741-8D0E-EE3888333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505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1F5579A-AECF-984A-B23A-B0049E424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6380" y="2705100"/>
              <a:ext cx="2068513" cy="3098800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C6BF55-BF05-8747-BEE3-D022BD9A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455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6BA0BE-0A2B-1240-95A4-BB062C45C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80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5EF532-A054-C94C-9826-D9A6A91FB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105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D14A83A-E299-0940-B012-5E15E3D8D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455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BA9E9A7-19F7-6744-8839-483465DA0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80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5A2A07D-8175-594C-B225-43A721D1D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105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43CAB24-807D-0F41-9739-2904AEAD3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455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8078345-FF78-E346-B570-7746178AE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80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69B9167-E7D0-3A43-8613-05595E19D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105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3B8EFD2-88AD-354D-930B-A148C75CC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455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E8C94DD-9C68-D944-A960-C67A311BE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80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7C5902-1B5A-E84C-8D20-FFF3CFE5F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105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TextBox 46">
              <a:extLst>
                <a:ext uri="{FF2B5EF4-FFF2-40B4-BE49-F238E27FC236}">
                  <a16:creationId xmlns:a16="http://schemas.microsoft.com/office/drawing/2014/main" id="{B41AC1F2-57D9-C944-ADB3-9F68FD499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8105" y="2243138"/>
              <a:ext cx="110013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/>
                <a:t>Block 1</a:t>
              </a:r>
            </a:p>
          </p:txBody>
        </p:sp>
        <p:sp>
          <p:nvSpPr>
            <p:cNvPr id="43" name="TextBox 47">
              <a:extLst>
                <a:ext uri="{FF2B5EF4-FFF2-40B4-BE49-F238E27FC236}">
                  <a16:creationId xmlns:a16="http://schemas.microsoft.com/office/drawing/2014/main" id="{80FF9BAA-8FA2-8B48-8A7A-8911198A9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043" y="2243138"/>
              <a:ext cx="11001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/>
                <a:t>Block 2</a:t>
              </a:r>
            </a:p>
          </p:txBody>
        </p:sp>
        <p:sp>
          <p:nvSpPr>
            <p:cNvPr id="44" name="TextBox 48">
              <a:extLst>
                <a:ext uri="{FF2B5EF4-FFF2-40B4-BE49-F238E27FC236}">
                  <a16:creationId xmlns:a16="http://schemas.microsoft.com/office/drawing/2014/main" id="{47A5CF56-7FD9-054E-9AC0-2F5C3F208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3268" y="2243138"/>
              <a:ext cx="11017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/>
                <a:t>Block 3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748E030-71DD-CA40-8303-EB8B8E27CFB3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89C4F1-54ED-F34B-91BA-F301DB865352}"/>
              </a:ext>
            </a:extLst>
          </p:cNvPr>
          <p:cNvSpPr txBox="1"/>
          <p:nvPr/>
        </p:nvSpPr>
        <p:spPr>
          <a:xfrm>
            <a:off x="176031" y="1763600"/>
            <a:ext cx="187227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381915-ABA5-9B4D-81AF-C5877BB53DFE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>
            <a:off x="1112166" y="2840818"/>
            <a:ext cx="783450" cy="29957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C9EECBC-6A34-194B-AEF7-F7EA26519BB3}"/>
              </a:ext>
            </a:extLst>
          </p:cNvPr>
          <p:cNvSpPr txBox="1"/>
          <p:nvPr/>
        </p:nvSpPr>
        <p:spPr>
          <a:xfrm>
            <a:off x="2790835" y="2009821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Block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B756BCC-0A24-D548-BB29-B71216720006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2048301" y="2594596"/>
            <a:ext cx="1678669" cy="32419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84CF36-A48E-E84B-989A-E27E5465FDD7}"/>
              </a:ext>
            </a:extLst>
          </p:cNvPr>
          <p:cNvSpPr txBox="1"/>
          <p:nvPr/>
        </p:nvSpPr>
        <p:spPr>
          <a:xfrm>
            <a:off x="3093243" y="3894006"/>
            <a:ext cx="2093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model would you use?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F638D8-BEF9-EF4C-9DC4-D296FC0F1888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2300532" y="2594596"/>
            <a:ext cx="1426438" cy="191337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ED6019-2B05-1949-9943-BBE203281D3F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112166" y="2840818"/>
            <a:ext cx="1184579" cy="16177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034A08-3601-4B45-9A3E-D359A9971255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1895616" y="4439577"/>
            <a:ext cx="404916" cy="139699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D382433-9C7C-984B-9FCC-F18102688D0D}"/>
              </a:ext>
            </a:extLst>
          </p:cNvPr>
          <p:cNvSpPr txBox="1"/>
          <p:nvPr/>
        </p:nvSpPr>
        <p:spPr>
          <a:xfrm>
            <a:off x="3404915" y="6197263"/>
            <a:ext cx="8787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" panose="02000503020000020003" pitchFamily="2" charset="0"/>
              </a:rPr>
              <a:t>Useful for site variation, temporal variation, and more</a:t>
            </a:r>
          </a:p>
        </p:txBody>
      </p:sp>
    </p:spTree>
    <p:extLst>
      <p:ext uri="{BB962C8B-B14F-4D97-AF65-F5344CB8AC3E}">
        <p14:creationId xmlns:p14="http://schemas.microsoft.com/office/powerpoint/2010/main" val="114027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Designs are Not Just for Blocks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3FC8BD-1424-AC4B-A9BF-C1AFDC02B459}"/>
              </a:ext>
            </a:extLst>
          </p:cNvPr>
          <p:cNvSpPr/>
          <p:nvPr/>
        </p:nvSpPr>
        <p:spPr>
          <a:xfrm>
            <a:off x="5888013" y="1690688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unched Tape 4">
            <a:extLst>
              <a:ext uri="{FF2B5EF4-FFF2-40B4-BE49-F238E27FC236}">
                <a16:creationId xmlns:a16="http://schemas.microsoft.com/office/drawing/2014/main" id="{FEB8643E-6A81-704D-8EFE-5377B0FCFCF5}"/>
              </a:ext>
            </a:extLst>
          </p:cNvPr>
          <p:cNvSpPr/>
          <p:nvPr/>
        </p:nvSpPr>
        <p:spPr>
          <a:xfrm rot="16966438">
            <a:off x="6995185" y="2279266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8B2575-00BC-0C44-8C1C-A23841E88513}"/>
              </a:ext>
            </a:extLst>
          </p:cNvPr>
          <p:cNvSpPr txBox="1"/>
          <p:nvPr/>
        </p:nvSpPr>
        <p:spPr>
          <a:xfrm>
            <a:off x="3907848" y="357233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4C258-126E-C946-AEDD-9CF857EAB12B}"/>
              </a:ext>
            </a:extLst>
          </p:cNvPr>
          <p:cNvSpPr txBox="1"/>
          <p:nvPr/>
        </p:nvSpPr>
        <p:spPr>
          <a:xfrm>
            <a:off x="213732" y="4670287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C0CFF2-B200-764B-A199-D5E75C1A45C9}"/>
              </a:ext>
            </a:extLst>
          </p:cNvPr>
          <p:cNvSpPr txBox="1"/>
          <p:nvPr/>
        </p:nvSpPr>
        <p:spPr>
          <a:xfrm>
            <a:off x="-32593" y="1813851"/>
            <a:ext cx="302189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 = Caged, Uncaged, Cage Control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D43B87-AA28-4040-9175-25DD67ACA84A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2989305" y="2598681"/>
            <a:ext cx="918543" cy="126604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E533A5-D04D-BC41-8598-309720E3E2E3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3083232" y="3864722"/>
            <a:ext cx="824616" cy="183661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3094A2-9134-9D41-93D4-3F1B17F948A2}"/>
              </a:ext>
            </a:extLst>
          </p:cNvPr>
          <p:cNvGrpSpPr/>
          <p:nvPr/>
        </p:nvGrpSpPr>
        <p:grpSpPr>
          <a:xfrm>
            <a:off x="7440575" y="2178989"/>
            <a:ext cx="1517086" cy="1947550"/>
            <a:chOff x="7440575" y="2419129"/>
            <a:chExt cx="2702747" cy="346963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6581281-B99D-BA4E-BC97-4C26B4ED2E14}"/>
                </a:ext>
              </a:extLst>
            </p:cNvPr>
            <p:cNvSpPr/>
            <p:nvPr/>
          </p:nvSpPr>
          <p:spPr>
            <a:xfrm>
              <a:off x="7440575" y="2903600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D72B38D-FE20-D949-BC04-2BBDAB1A30A9}"/>
                </a:ext>
              </a:extLst>
            </p:cNvPr>
            <p:cNvSpPr/>
            <p:nvPr/>
          </p:nvSpPr>
          <p:spPr>
            <a:xfrm>
              <a:off x="8058883" y="2419129"/>
              <a:ext cx="488518" cy="4885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246C3A-A6CE-204C-B704-2DD57B791AE9}"/>
                </a:ext>
              </a:extLst>
            </p:cNvPr>
            <p:cNvSpPr/>
            <p:nvPr/>
          </p:nvSpPr>
          <p:spPr>
            <a:xfrm>
              <a:off x="8791660" y="2663388"/>
              <a:ext cx="488518" cy="488518"/>
            </a:xfrm>
            <a:prstGeom prst="rect">
              <a:avLst/>
            </a:prstGeom>
            <a:pattFill prst="lgGrid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7F15AC8-3057-3549-BB2D-3F03C25EEAC5}"/>
                </a:ext>
              </a:extLst>
            </p:cNvPr>
            <p:cNvSpPr/>
            <p:nvPr/>
          </p:nvSpPr>
          <p:spPr>
            <a:xfrm>
              <a:off x="8173352" y="3392118"/>
              <a:ext cx="488518" cy="488518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D1D383-B45F-0746-80CD-95A44B493F03}"/>
                </a:ext>
              </a:extLst>
            </p:cNvPr>
            <p:cNvSpPr/>
            <p:nvPr/>
          </p:nvSpPr>
          <p:spPr>
            <a:xfrm>
              <a:off x="7799303" y="5064065"/>
              <a:ext cx="488518" cy="488518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CEDB1D6-22B7-BF40-B636-27B70DF6C143}"/>
                </a:ext>
              </a:extLst>
            </p:cNvPr>
            <p:cNvSpPr/>
            <p:nvPr/>
          </p:nvSpPr>
          <p:spPr>
            <a:xfrm>
              <a:off x="9193748" y="3565557"/>
              <a:ext cx="488518" cy="4885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7462BB5-A468-4443-9943-C40C857E29A6}"/>
                </a:ext>
              </a:extLst>
            </p:cNvPr>
            <p:cNvSpPr/>
            <p:nvPr/>
          </p:nvSpPr>
          <p:spPr>
            <a:xfrm>
              <a:off x="8661870" y="4235029"/>
              <a:ext cx="488518" cy="488518"/>
            </a:xfrm>
            <a:prstGeom prst="rect">
              <a:avLst/>
            </a:prstGeom>
            <a:pattFill prst="lgGrid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1DC0330-44E3-C045-9A2F-97E7D3F61290}"/>
                </a:ext>
              </a:extLst>
            </p:cNvPr>
            <p:cNvSpPr/>
            <p:nvPr/>
          </p:nvSpPr>
          <p:spPr>
            <a:xfrm>
              <a:off x="9410545" y="5400246"/>
              <a:ext cx="488518" cy="488518"/>
            </a:xfrm>
            <a:prstGeom prst="rect">
              <a:avLst/>
            </a:prstGeom>
            <a:pattFill prst="lgGrid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99938CA-5673-FE49-B94F-A16D7C45D898}"/>
                </a:ext>
              </a:extLst>
            </p:cNvPr>
            <p:cNvSpPr/>
            <p:nvPr/>
          </p:nvSpPr>
          <p:spPr>
            <a:xfrm>
              <a:off x="8532080" y="5155986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6838A3A-708A-AB4E-A56A-4FA67123498C}"/>
                </a:ext>
              </a:extLst>
            </p:cNvPr>
            <p:cNvSpPr/>
            <p:nvPr/>
          </p:nvSpPr>
          <p:spPr>
            <a:xfrm>
              <a:off x="9654804" y="2550942"/>
              <a:ext cx="488518" cy="488518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DC09552-7203-5C4F-B4E8-BF826ED818A2}"/>
              </a:ext>
            </a:extLst>
          </p:cNvPr>
          <p:cNvGrpSpPr/>
          <p:nvPr/>
        </p:nvGrpSpPr>
        <p:grpSpPr>
          <a:xfrm>
            <a:off x="8656566" y="2970543"/>
            <a:ext cx="1517086" cy="1947550"/>
            <a:chOff x="7440575" y="2419129"/>
            <a:chExt cx="2702747" cy="346963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56A6A9-5A55-E44E-8A07-1A7C7DD8E470}"/>
                </a:ext>
              </a:extLst>
            </p:cNvPr>
            <p:cNvSpPr/>
            <p:nvPr/>
          </p:nvSpPr>
          <p:spPr>
            <a:xfrm>
              <a:off x="7440575" y="2903600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367237F-9D47-FA43-AEAC-B48D8BE2871A}"/>
                </a:ext>
              </a:extLst>
            </p:cNvPr>
            <p:cNvSpPr/>
            <p:nvPr/>
          </p:nvSpPr>
          <p:spPr>
            <a:xfrm>
              <a:off x="8058883" y="2419129"/>
              <a:ext cx="488518" cy="4885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57D56C-73D4-1B4E-B4AD-FA09A96AC381}"/>
                </a:ext>
              </a:extLst>
            </p:cNvPr>
            <p:cNvSpPr/>
            <p:nvPr/>
          </p:nvSpPr>
          <p:spPr>
            <a:xfrm>
              <a:off x="8791660" y="2663388"/>
              <a:ext cx="488518" cy="488518"/>
            </a:xfrm>
            <a:prstGeom prst="rect">
              <a:avLst/>
            </a:prstGeom>
            <a:pattFill prst="lgGrid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7FD5EB7-F6DE-1C4B-AE93-F1FBA05C68D6}"/>
                </a:ext>
              </a:extLst>
            </p:cNvPr>
            <p:cNvSpPr/>
            <p:nvPr/>
          </p:nvSpPr>
          <p:spPr>
            <a:xfrm>
              <a:off x="8173352" y="3392118"/>
              <a:ext cx="488518" cy="488518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8D3593-F6A7-0C40-A56A-2BBD99DDE932}"/>
                </a:ext>
              </a:extLst>
            </p:cNvPr>
            <p:cNvSpPr/>
            <p:nvPr/>
          </p:nvSpPr>
          <p:spPr>
            <a:xfrm>
              <a:off x="7799303" y="5064065"/>
              <a:ext cx="488518" cy="488518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B9255C-F0CF-9149-B29E-C7A885EE0F34}"/>
                </a:ext>
              </a:extLst>
            </p:cNvPr>
            <p:cNvSpPr/>
            <p:nvPr/>
          </p:nvSpPr>
          <p:spPr>
            <a:xfrm>
              <a:off x="9193748" y="3565557"/>
              <a:ext cx="488518" cy="4885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86DF9CC-44C3-714C-BA28-20687ABBA441}"/>
                </a:ext>
              </a:extLst>
            </p:cNvPr>
            <p:cNvSpPr/>
            <p:nvPr/>
          </p:nvSpPr>
          <p:spPr>
            <a:xfrm>
              <a:off x="8661870" y="4235029"/>
              <a:ext cx="488518" cy="488518"/>
            </a:xfrm>
            <a:prstGeom prst="rect">
              <a:avLst/>
            </a:prstGeom>
            <a:pattFill prst="lgGrid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EA67CD-36ED-2D44-8A52-B4CD01B828A6}"/>
                </a:ext>
              </a:extLst>
            </p:cNvPr>
            <p:cNvSpPr/>
            <p:nvPr/>
          </p:nvSpPr>
          <p:spPr>
            <a:xfrm>
              <a:off x="9410545" y="5400246"/>
              <a:ext cx="488518" cy="488518"/>
            </a:xfrm>
            <a:prstGeom prst="rect">
              <a:avLst/>
            </a:prstGeom>
            <a:pattFill prst="lgGrid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F1A29EC-8B63-3140-88D0-A4C7FDC61442}"/>
                </a:ext>
              </a:extLst>
            </p:cNvPr>
            <p:cNvSpPr/>
            <p:nvPr/>
          </p:nvSpPr>
          <p:spPr>
            <a:xfrm>
              <a:off x="8532080" y="5155986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CAE6AA1-D0F4-554E-91C6-26DC211598AA}"/>
                </a:ext>
              </a:extLst>
            </p:cNvPr>
            <p:cNvSpPr/>
            <p:nvPr/>
          </p:nvSpPr>
          <p:spPr>
            <a:xfrm>
              <a:off x="9654804" y="2550942"/>
              <a:ext cx="488518" cy="488518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FEBE76F-3897-BD4E-9B8B-353089D06ED0}"/>
              </a:ext>
            </a:extLst>
          </p:cNvPr>
          <p:cNvGrpSpPr/>
          <p:nvPr/>
        </p:nvGrpSpPr>
        <p:grpSpPr>
          <a:xfrm>
            <a:off x="7641934" y="4036577"/>
            <a:ext cx="1517086" cy="1947550"/>
            <a:chOff x="7440575" y="2419129"/>
            <a:chExt cx="2702747" cy="346963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417409B-23C6-EC40-943A-42B0828FD359}"/>
                </a:ext>
              </a:extLst>
            </p:cNvPr>
            <p:cNvSpPr/>
            <p:nvPr/>
          </p:nvSpPr>
          <p:spPr>
            <a:xfrm>
              <a:off x="7440575" y="2903600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654C73-B81E-B94B-92D0-F886E97BA78F}"/>
                </a:ext>
              </a:extLst>
            </p:cNvPr>
            <p:cNvSpPr/>
            <p:nvPr/>
          </p:nvSpPr>
          <p:spPr>
            <a:xfrm>
              <a:off x="8058883" y="2419129"/>
              <a:ext cx="488518" cy="4885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D5B714-45FD-C240-AD77-77E678C0DBD6}"/>
                </a:ext>
              </a:extLst>
            </p:cNvPr>
            <p:cNvSpPr/>
            <p:nvPr/>
          </p:nvSpPr>
          <p:spPr>
            <a:xfrm>
              <a:off x="8791660" y="2663388"/>
              <a:ext cx="488518" cy="488518"/>
            </a:xfrm>
            <a:prstGeom prst="rect">
              <a:avLst/>
            </a:prstGeom>
            <a:pattFill prst="lgGrid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451C0D2-896C-7648-B6F1-8BD2A9E7F65B}"/>
                </a:ext>
              </a:extLst>
            </p:cNvPr>
            <p:cNvSpPr/>
            <p:nvPr/>
          </p:nvSpPr>
          <p:spPr>
            <a:xfrm>
              <a:off x="8173352" y="3392118"/>
              <a:ext cx="488518" cy="488518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D0EBD92-32F6-E74B-88E6-154DFCC59E92}"/>
                </a:ext>
              </a:extLst>
            </p:cNvPr>
            <p:cNvSpPr/>
            <p:nvPr/>
          </p:nvSpPr>
          <p:spPr>
            <a:xfrm>
              <a:off x="7799303" y="5064065"/>
              <a:ext cx="488518" cy="488518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10BFEF6-E63B-F64C-B477-7029F09896D2}"/>
                </a:ext>
              </a:extLst>
            </p:cNvPr>
            <p:cNvSpPr/>
            <p:nvPr/>
          </p:nvSpPr>
          <p:spPr>
            <a:xfrm>
              <a:off x="9193748" y="3565557"/>
              <a:ext cx="488518" cy="4885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B6D107F-1F5C-2C49-8AE9-437D359CA32E}"/>
                </a:ext>
              </a:extLst>
            </p:cNvPr>
            <p:cNvSpPr/>
            <p:nvPr/>
          </p:nvSpPr>
          <p:spPr>
            <a:xfrm>
              <a:off x="8661870" y="4235029"/>
              <a:ext cx="488518" cy="488518"/>
            </a:xfrm>
            <a:prstGeom prst="rect">
              <a:avLst/>
            </a:prstGeom>
            <a:pattFill prst="lgGrid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0FBA0B2-3C28-5A45-8A71-F8ECC56344D3}"/>
                </a:ext>
              </a:extLst>
            </p:cNvPr>
            <p:cNvSpPr/>
            <p:nvPr/>
          </p:nvSpPr>
          <p:spPr>
            <a:xfrm>
              <a:off x="9410545" y="5400246"/>
              <a:ext cx="488518" cy="488518"/>
            </a:xfrm>
            <a:prstGeom prst="rect">
              <a:avLst/>
            </a:prstGeom>
            <a:pattFill prst="lgGrid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2236D76-28C2-6A4E-9737-7EF85A238CAC}"/>
                </a:ext>
              </a:extLst>
            </p:cNvPr>
            <p:cNvSpPr/>
            <p:nvPr/>
          </p:nvSpPr>
          <p:spPr>
            <a:xfrm>
              <a:off x="8532080" y="5155986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5BDE011-C94A-EE41-91AE-CBE608233779}"/>
                </a:ext>
              </a:extLst>
            </p:cNvPr>
            <p:cNvSpPr/>
            <p:nvPr/>
          </p:nvSpPr>
          <p:spPr>
            <a:xfrm>
              <a:off x="9654804" y="2550942"/>
              <a:ext cx="488518" cy="488518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CD6CF28-C31B-C842-9B66-D86D36B48CE2}"/>
              </a:ext>
            </a:extLst>
          </p:cNvPr>
          <p:cNvSpPr txBox="1"/>
          <p:nvPr/>
        </p:nvSpPr>
        <p:spPr>
          <a:xfrm>
            <a:off x="988541" y="38553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11F1CA-FDB7-6440-BBC5-68863977B904}"/>
              </a:ext>
            </a:extLst>
          </p:cNvPr>
          <p:cNvSpPr txBox="1"/>
          <p:nvPr/>
        </p:nvSpPr>
        <p:spPr>
          <a:xfrm>
            <a:off x="213732" y="3516694"/>
            <a:ext cx="215397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Predation*Substrate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27493B-AE85-8B4E-BF51-6C44C9C991CE}"/>
              </a:ext>
            </a:extLst>
          </p:cNvPr>
          <p:cNvCxnSpPr>
            <a:cxnSpLocks/>
            <a:stCxn id="57" idx="3"/>
            <a:endCxn id="18" idx="1"/>
          </p:cNvCxnSpPr>
          <p:nvPr/>
        </p:nvCxnSpPr>
        <p:spPr>
          <a:xfrm flipV="1">
            <a:off x="2367705" y="3864722"/>
            <a:ext cx="1540143" cy="19058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654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can Mix Things – e.g., Blocks and Factorial Design (re-randomize each block)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ABB575-FB72-3949-BD81-7160F5D38FC8}"/>
              </a:ext>
            </a:extLst>
          </p:cNvPr>
          <p:cNvGrpSpPr/>
          <p:nvPr/>
        </p:nvGrpSpPr>
        <p:grpSpPr>
          <a:xfrm>
            <a:off x="8284367" y="2374364"/>
            <a:ext cx="3667565" cy="3841194"/>
            <a:chOff x="7068536" y="2178989"/>
            <a:chExt cx="3667565" cy="3841194"/>
          </a:xfrm>
        </p:grpSpPr>
        <p:sp>
          <p:nvSpPr>
            <p:cNvPr id="5" name="Punched Tape 4">
              <a:extLst>
                <a:ext uri="{FF2B5EF4-FFF2-40B4-BE49-F238E27FC236}">
                  <a16:creationId xmlns:a16="http://schemas.microsoft.com/office/drawing/2014/main" id="{FEB8643E-6A81-704D-8EFE-5377B0FCFCF5}"/>
                </a:ext>
              </a:extLst>
            </p:cNvPr>
            <p:cNvSpPr/>
            <p:nvPr/>
          </p:nvSpPr>
          <p:spPr>
            <a:xfrm rot="16966438">
              <a:off x="6995185" y="2279266"/>
              <a:ext cx="3814268" cy="3667565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B3094A2-9134-9D41-93D4-3F1B17F948A2}"/>
                </a:ext>
              </a:extLst>
            </p:cNvPr>
            <p:cNvGrpSpPr/>
            <p:nvPr/>
          </p:nvGrpSpPr>
          <p:grpSpPr>
            <a:xfrm>
              <a:off x="7440575" y="2178989"/>
              <a:ext cx="1517086" cy="1947550"/>
              <a:chOff x="7440575" y="2419129"/>
              <a:chExt cx="2702747" cy="346963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6581281-B99D-BA4E-BC97-4C26B4ED2E14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D72B38D-FE20-D949-BC04-2BBDAB1A30A9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C246C3A-A6CE-204C-B704-2DD57B791AE9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7F15AC8-3057-3549-BB2D-3F03C25EEAC5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8D1D383-B45F-0746-80CD-95A44B493F03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CEDB1D6-22B7-BF40-B636-27B70DF6C143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7462BB5-A468-4443-9943-C40C857E29A6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1DC0330-44E3-C045-9A2F-97E7D3F61290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99938CA-5673-FE49-B94F-A16D7C45D898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838A3A-708A-AB4E-A56A-4FA67123498C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DC09552-7203-5C4F-B4E8-BF826ED818A2}"/>
                </a:ext>
              </a:extLst>
            </p:cNvPr>
            <p:cNvGrpSpPr/>
            <p:nvPr/>
          </p:nvGrpSpPr>
          <p:grpSpPr>
            <a:xfrm>
              <a:off x="8656566" y="2970543"/>
              <a:ext cx="1517086" cy="1947550"/>
              <a:chOff x="7440575" y="2419129"/>
              <a:chExt cx="2702747" cy="346963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856A6A9-5A55-E44E-8A07-1A7C7DD8E470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367237F-9D47-FA43-AEAC-B48D8BE2871A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057D56C-73D4-1B4E-B4AD-FA09A96AC381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7FD5EB7-F6DE-1C4B-AE93-F1FBA05C68D6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58D3593-F6A7-0C40-A56A-2BBD99DDE932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7B9255C-F0CF-9149-B29E-C7A885EE0F34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86DF9CC-44C3-714C-BA28-20687ABBA441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5EA67CD-36ED-2D44-8A52-B4CD01B828A6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F1A29EC-8B63-3140-88D0-A4C7FDC61442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CAE6AA1-D0F4-554E-91C6-26DC211598AA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FEBE76F-3897-BD4E-9B8B-353089D06ED0}"/>
                </a:ext>
              </a:extLst>
            </p:cNvPr>
            <p:cNvGrpSpPr/>
            <p:nvPr/>
          </p:nvGrpSpPr>
          <p:grpSpPr>
            <a:xfrm>
              <a:off x="7641934" y="4036577"/>
              <a:ext cx="1517086" cy="1947550"/>
              <a:chOff x="7440575" y="2419129"/>
              <a:chExt cx="2702747" cy="3469635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417409B-23C6-EC40-943A-42B0828FD359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A654C73-B81E-B94B-92D0-F886E97BA78F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4D5B714-45FD-C240-AD77-77E678C0DBD6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451C0D2-896C-7648-B6F1-8BD2A9E7F65B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D0EBD92-32F6-E74B-88E6-154DFCC59E92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10BFEF6-E63B-F64C-B477-7029F09896D2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B6D107F-1F5C-2C49-8AE9-437D359CA32E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0FBA0B2-3C28-5A45-8A71-F8ECC56344D3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2236D76-28C2-6A4E-9737-7EF85A238CAC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5BDE011-C94A-EE41-91AE-CBE608233779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5209FE-03B2-1148-9EC3-7D7E069F339A}"/>
              </a:ext>
            </a:extLst>
          </p:cNvPr>
          <p:cNvGrpSpPr/>
          <p:nvPr/>
        </p:nvGrpSpPr>
        <p:grpSpPr>
          <a:xfrm>
            <a:off x="4725736" y="2317824"/>
            <a:ext cx="3667565" cy="3841194"/>
            <a:chOff x="7068536" y="2178989"/>
            <a:chExt cx="3667565" cy="3841194"/>
          </a:xfrm>
        </p:grpSpPr>
        <p:sp>
          <p:nvSpPr>
            <p:cNvPr id="60" name="Punched Tape 59">
              <a:extLst>
                <a:ext uri="{FF2B5EF4-FFF2-40B4-BE49-F238E27FC236}">
                  <a16:creationId xmlns:a16="http://schemas.microsoft.com/office/drawing/2014/main" id="{0EE994C7-8739-F443-B746-8DE75A039223}"/>
                </a:ext>
              </a:extLst>
            </p:cNvPr>
            <p:cNvSpPr/>
            <p:nvPr/>
          </p:nvSpPr>
          <p:spPr>
            <a:xfrm rot="16966438">
              <a:off x="6995185" y="2279266"/>
              <a:ext cx="3814268" cy="3667565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AA48CBC-FFC2-E645-9CD6-4C16074733D6}"/>
                </a:ext>
              </a:extLst>
            </p:cNvPr>
            <p:cNvGrpSpPr/>
            <p:nvPr/>
          </p:nvGrpSpPr>
          <p:grpSpPr>
            <a:xfrm>
              <a:off x="7440575" y="2178989"/>
              <a:ext cx="1517086" cy="1947550"/>
              <a:chOff x="7440575" y="2419129"/>
              <a:chExt cx="2702747" cy="3469635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94AAD39-2850-EE45-AE1E-89E594C83AF7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A880B62-27AD-9940-891E-FDBDC27B4866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93046E5-0DE9-EF4F-92F2-AD80834403AE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462DC97-21C3-D14C-AD70-720079FD1644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0FEA27F-26DC-D648-BF16-1647EBF3DDFA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CE98B81-49F9-9948-9053-9FB26A45AD56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D370BE9-88AB-F646-82DD-6E2825D40245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378B375-374A-B648-8895-29DFCEADA489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F72F813-7111-4148-938A-148E9BB1ACCE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97BAE6E-01BB-6D4E-926C-24D1328A7CDA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991DDCC-C65D-4248-97DD-04812B9D1719}"/>
                </a:ext>
              </a:extLst>
            </p:cNvPr>
            <p:cNvGrpSpPr/>
            <p:nvPr/>
          </p:nvGrpSpPr>
          <p:grpSpPr>
            <a:xfrm>
              <a:off x="8656566" y="2970543"/>
              <a:ext cx="1517086" cy="1947550"/>
              <a:chOff x="7440575" y="2419129"/>
              <a:chExt cx="2702747" cy="3469635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5423467-C6D6-3646-88BB-0F69F38D093F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E139B8A-BA72-5244-9721-F444C62BC5FA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1484B2A-B4C5-884C-9110-68D2A657BB0B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AF60C55-6279-1A4C-9E90-D29FF67BB6AE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8D9AEF2-3E79-9B46-BB6B-A012D0B5A31C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8380A76-087D-CA40-A401-56CBCCF3A0A2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48CF1EC-04C0-6B46-A6EB-0E7CC04633D4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6A6958B-BE27-D846-A445-C831CADDA84D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B1CA5CE-BC43-814D-9CA0-71763074C9D4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8299668-3FFB-5F45-ABDC-7DCD47955FA9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0CB0F65-3EDE-F14E-9727-41E2F7727891}"/>
                </a:ext>
              </a:extLst>
            </p:cNvPr>
            <p:cNvGrpSpPr/>
            <p:nvPr/>
          </p:nvGrpSpPr>
          <p:grpSpPr>
            <a:xfrm>
              <a:off x="7641934" y="4036577"/>
              <a:ext cx="1517086" cy="1947550"/>
              <a:chOff x="7440575" y="2419129"/>
              <a:chExt cx="2702747" cy="3469635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EE3A6D1-6A44-9648-BD85-D4CB844952F7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C0A6EB1-B481-A042-9DF2-72C7FF4AF875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3D6B49D-9339-AE45-9188-4560EEDA7D77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3C74E0-4E4F-C848-898A-2D0BE2A12351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C9E33BD-253C-5346-BDAA-6576E2896888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09B11BB-8CFC-F047-9C18-43B17BDC4DE3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42CA501-1897-F643-832D-3AE6BCE8DE06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C77EA45-1780-8C45-997C-95B2817B4E41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55A4EF7-DE24-3D40-BD5C-3FDD78E10F85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76A8CE5-A104-A64B-AACF-4D583397A9B9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E305D46-FCF9-0C4D-8651-92978A77FBC9}"/>
              </a:ext>
            </a:extLst>
          </p:cNvPr>
          <p:cNvGrpSpPr/>
          <p:nvPr/>
        </p:nvGrpSpPr>
        <p:grpSpPr>
          <a:xfrm>
            <a:off x="872836" y="2221235"/>
            <a:ext cx="3667565" cy="3841194"/>
            <a:chOff x="7068536" y="2178989"/>
            <a:chExt cx="3667565" cy="3841194"/>
          </a:xfrm>
        </p:grpSpPr>
        <p:sp>
          <p:nvSpPr>
            <p:cNvPr id="95" name="Punched Tape 94">
              <a:extLst>
                <a:ext uri="{FF2B5EF4-FFF2-40B4-BE49-F238E27FC236}">
                  <a16:creationId xmlns:a16="http://schemas.microsoft.com/office/drawing/2014/main" id="{29CCA23B-747C-9648-B2D6-A2D2C5AA4DC8}"/>
                </a:ext>
              </a:extLst>
            </p:cNvPr>
            <p:cNvSpPr/>
            <p:nvPr/>
          </p:nvSpPr>
          <p:spPr>
            <a:xfrm rot="16966438">
              <a:off x="6995185" y="2279266"/>
              <a:ext cx="3814268" cy="3667565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C9E5E41-91C9-1B49-9A4C-1881C358A1F0}"/>
                </a:ext>
              </a:extLst>
            </p:cNvPr>
            <p:cNvGrpSpPr/>
            <p:nvPr/>
          </p:nvGrpSpPr>
          <p:grpSpPr>
            <a:xfrm>
              <a:off x="7440575" y="2178989"/>
              <a:ext cx="1517086" cy="1947550"/>
              <a:chOff x="7440575" y="2419129"/>
              <a:chExt cx="2702747" cy="346963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4C9DB2B-58E8-C44A-9AF1-9C475B5F512D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5EB18FD3-EDEE-7E4C-B4B7-CE80208FF616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117CF1B-524C-7541-9D40-6285FBFAEEC9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C21162D-9488-FB48-A965-D6CED68E1314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2B7C7F4-BE6B-374C-8F05-16DD42FC1C88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51895A0-D917-284F-9B1F-F39FDD5E6260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455D688-219D-AC40-BF90-2C06AD880859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5BDD7FB-5F05-634A-9FA2-CBBF96DA6E42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06C9F96-ADF6-9C4C-9E92-4DBB680EB666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92158E7-B5BA-5F43-8E50-9023CE5AB229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F7E37CB1-CBB5-9D4D-B6E2-0277B177717E}"/>
                </a:ext>
              </a:extLst>
            </p:cNvPr>
            <p:cNvGrpSpPr/>
            <p:nvPr/>
          </p:nvGrpSpPr>
          <p:grpSpPr>
            <a:xfrm>
              <a:off x="8656566" y="2970543"/>
              <a:ext cx="1517086" cy="1947550"/>
              <a:chOff x="7440575" y="2419129"/>
              <a:chExt cx="2702747" cy="3469635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AB0B65A-C5EF-454A-84DB-06BF3A979CFD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538C2DA-C822-0346-A2FE-E812C07B30F5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240A6E6-D7A7-3E4C-930C-2AF92E90FC46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B533C7E-73E9-A140-A55A-79C8F988619A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05DFE1E-DB5B-5A44-8779-C4F3E1A67063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FD87F05-E728-4C4A-9DEF-BFC80F0C3950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AABDFBEA-92D3-8046-8B1D-C925121AA973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C960420-3455-CD44-B14F-E8B435ADA5E8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D144EA4-1847-6E4B-8016-D368015DD655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7655261-7FBC-AF43-A7DA-4AB5189318AE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FD5C3A4-179B-794E-B165-850D657213A3}"/>
                </a:ext>
              </a:extLst>
            </p:cNvPr>
            <p:cNvGrpSpPr/>
            <p:nvPr/>
          </p:nvGrpSpPr>
          <p:grpSpPr>
            <a:xfrm>
              <a:off x="7641934" y="4036577"/>
              <a:ext cx="1517086" cy="1947550"/>
              <a:chOff x="7440575" y="2419129"/>
              <a:chExt cx="2702747" cy="3469635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43FFEE3-CF92-E046-89DF-0A65AA03CEE9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E757FEA-FF5C-084C-A788-308D09CB020D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6674F67-AE38-6F4D-A442-B0ACC22E0140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3C529C2-F7E9-6440-8060-AFBDF921D3EF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989E111-1A4E-1B40-8B6C-11F013A851A1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2A8AA3-5F48-5D48-83E3-7228EE735B65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1E2DF63-6BDE-B746-9855-1C548D978CDD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21A13ED-7896-954A-BFB8-7B5A8692279C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0EF61DC-0D53-7F40-9AE4-FF9FC9001F6E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67EDC84-5E69-2348-A2DC-DC0155703935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938F428-A288-0745-9BE1-A8D58BD59668}"/>
              </a:ext>
            </a:extLst>
          </p:cNvPr>
          <p:cNvSpPr txBox="1"/>
          <p:nvPr/>
        </p:nvSpPr>
        <p:spPr>
          <a:xfrm>
            <a:off x="1547516" y="6252935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" panose="02000503020000020003" pitchFamily="2" charset="0"/>
              </a:rPr>
              <a:t>Block 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5574304-040C-974F-9083-2F21C72B7F3D}"/>
              </a:ext>
            </a:extLst>
          </p:cNvPr>
          <p:cNvSpPr txBox="1"/>
          <p:nvPr/>
        </p:nvSpPr>
        <p:spPr>
          <a:xfrm>
            <a:off x="5435061" y="6259036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" panose="02000503020000020003" pitchFamily="2" charset="0"/>
              </a:rPr>
              <a:t>Block 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24B2A55-B4AE-C544-B0ED-86A902BED2DE}"/>
              </a:ext>
            </a:extLst>
          </p:cNvPr>
          <p:cNvSpPr txBox="1"/>
          <p:nvPr/>
        </p:nvSpPr>
        <p:spPr>
          <a:xfrm>
            <a:off x="8959047" y="6259036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" panose="02000503020000020003" pitchFamily="2" charset="0"/>
              </a:rPr>
              <a:t>Block 3</a:t>
            </a:r>
          </a:p>
        </p:txBody>
      </p:sp>
    </p:spTree>
    <p:extLst>
      <p:ext uri="{BB962C8B-B14F-4D97-AF65-F5344CB8AC3E}">
        <p14:creationId xmlns:p14="http://schemas.microsoft.com/office/powerpoint/2010/main" val="677609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4EED0E-641E-FC4B-9AAA-D33BD939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Split Plot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9F2BB7-7DEE-4642-ADD5-0295F3F4B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one treatment must be applied to a non-independent set of a plots?</a:t>
            </a:r>
          </a:p>
          <a:p>
            <a:endParaRPr lang="en-US" dirty="0"/>
          </a:p>
          <a:p>
            <a:r>
              <a:rPr lang="en-US" dirty="0"/>
              <a:t>E.g. You have been gifted with barnacle cages that cover 3 plates at once, and you don’t have the $$$ to afford more</a:t>
            </a:r>
          </a:p>
          <a:p>
            <a:endParaRPr lang="en-US" dirty="0"/>
          </a:p>
          <a:p>
            <a:r>
              <a:rPr lang="en-US" dirty="0"/>
              <a:t>Or, you are studying the effect of a drug on different cell types in subjects, but all of the cell types from each subject have experienced the same treatment</a:t>
            </a:r>
          </a:p>
        </p:txBody>
      </p:sp>
    </p:spTree>
    <p:extLst>
      <p:ext uri="{BB962C8B-B14F-4D97-AF65-F5344CB8AC3E}">
        <p14:creationId xmlns:p14="http://schemas.microsoft.com/office/powerpoint/2010/main" val="1416274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3ABFF-9FA6-BF35-2889-B479DE2D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Application: Cage Covers 3 Panels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02760F2-A14F-4EE5-184E-0EC08FFAEE06}"/>
              </a:ext>
            </a:extLst>
          </p:cNvPr>
          <p:cNvGrpSpPr/>
          <p:nvPr/>
        </p:nvGrpSpPr>
        <p:grpSpPr>
          <a:xfrm>
            <a:off x="524691" y="3468346"/>
            <a:ext cx="4905135" cy="1657970"/>
            <a:chOff x="838200" y="2828772"/>
            <a:chExt cx="4905135" cy="16579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B3FFF4-968C-D1F8-00CA-F63C2594BC70}"/>
                </a:ext>
              </a:extLst>
            </p:cNvPr>
            <p:cNvSpPr/>
            <p:nvPr/>
          </p:nvSpPr>
          <p:spPr>
            <a:xfrm rot="5400000">
              <a:off x="2427398" y="2828773"/>
              <a:ext cx="1657969" cy="165796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BF1E70-1B1E-5AFF-10AC-742E13197CF0}"/>
                </a:ext>
              </a:extLst>
            </p:cNvPr>
            <p:cNvSpPr/>
            <p:nvPr/>
          </p:nvSpPr>
          <p:spPr>
            <a:xfrm rot="5400000">
              <a:off x="4085366" y="2828773"/>
              <a:ext cx="1657969" cy="165796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B33DD6-E795-EC2C-CD40-92928F4BC619}"/>
                </a:ext>
              </a:extLst>
            </p:cNvPr>
            <p:cNvSpPr/>
            <p:nvPr/>
          </p:nvSpPr>
          <p:spPr>
            <a:xfrm rot="5400000">
              <a:off x="838199" y="2828774"/>
              <a:ext cx="1657969" cy="165796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9B4E95F-669E-EC5A-5823-D73B5D16AB81}"/>
              </a:ext>
            </a:extLst>
          </p:cNvPr>
          <p:cNvGrpSpPr/>
          <p:nvPr/>
        </p:nvGrpSpPr>
        <p:grpSpPr>
          <a:xfrm>
            <a:off x="6448665" y="3429000"/>
            <a:ext cx="4905135" cy="1657970"/>
            <a:chOff x="838200" y="2828772"/>
            <a:chExt cx="4905135" cy="165797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3D3488-3581-E6DF-FF19-CF6A3E197B08}"/>
                </a:ext>
              </a:extLst>
            </p:cNvPr>
            <p:cNvSpPr/>
            <p:nvPr/>
          </p:nvSpPr>
          <p:spPr>
            <a:xfrm rot="5400000">
              <a:off x="2427398" y="2828773"/>
              <a:ext cx="1657969" cy="165796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17202E-F4E7-4B7C-4781-F33F423C614D}"/>
                </a:ext>
              </a:extLst>
            </p:cNvPr>
            <p:cNvSpPr/>
            <p:nvPr/>
          </p:nvSpPr>
          <p:spPr>
            <a:xfrm rot="5400000">
              <a:off x="4085366" y="2828773"/>
              <a:ext cx="1657969" cy="165796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1DDD0B0-53F3-BACE-509F-8A6DB5AD0E00}"/>
                </a:ext>
              </a:extLst>
            </p:cNvPr>
            <p:cNvSpPr/>
            <p:nvPr/>
          </p:nvSpPr>
          <p:spPr>
            <a:xfrm rot="5400000">
              <a:off x="838199" y="2828774"/>
              <a:ext cx="1657969" cy="165796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518AE096-10BD-F4A5-90C9-84E00EFB4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444507" y="2268272"/>
            <a:ext cx="7106564" cy="368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9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0515600" cy="1325563"/>
          </a:xfrm>
        </p:spPr>
        <p:txBody>
          <a:bodyPr/>
          <a:lstStyle/>
          <a:p>
            <a:r>
              <a:rPr lang="en-US" dirty="0"/>
              <a:t>Internal Validity versus External Validity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FA5B2-561F-0948-86CD-891F501DAA2E}"/>
              </a:ext>
            </a:extLst>
          </p:cNvPr>
          <p:cNvSpPr txBox="1"/>
          <p:nvPr/>
        </p:nvSpPr>
        <p:spPr>
          <a:xfrm>
            <a:off x="6907656" y="3198994"/>
            <a:ext cx="1774845" cy="58477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E57BB-D596-554B-B78A-9FA1AD60937C}"/>
              </a:ext>
            </a:extLst>
          </p:cNvPr>
          <p:cNvSpPr txBox="1"/>
          <p:nvPr/>
        </p:nvSpPr>
        <p:spPr>
          <a:xfrm>
            <a:off x="213732" y="4670287"/>
            <a:ext cx="2869500" cy="206210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086EB-E3F7-494D-B087-72E83E64E1F0}"/>
              </a:ext>
            </a:extLst>
          </p:cNvPr>
          <p:cNvSpPr txBox="1"/>
          <p:nvPr/>
        </p:nvSpPr>
        <p:spPr>
          <a:xfrm>
            <a:off x="158719" y="1813851"/>
            <a:ext cx="2830586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 Light"/>
              </a:rPr>
              <a:t>Predation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74419-7687-0A4F-88B7-B411954F1802}"/>
              </a:ext>
            </a:extLst>
          </p:cNvPr>
          <p:cNvSpPr txBox="1"/>
          <p:nvPr/>
        </p:nvSpPr>
        <p:spPr>
          <a:xfrm>
            <a:off x="879517" y="3339764"/>
            <a:ext cx="2226059" cy="5847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90000"/>
                  </a:schemeClr>
                </a:solidFill>
                <a:latin typeface="Calibri Light"/>
                <a:cs typeface="Calibri Light"/>
              </a:rPr>
              <a:t>Recruitment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E70276-9FE2-4242-9D0B-E007226EFBBA}"/>
              </a:ext>
            </a:extLst>
          </p:cNvPr>
          <p:cNvSpPr/>
          <p:nvPr/>
        </p:nvSpPr>
        <p:spPr>
          <a:xfrm>
            <a:off x="7531705" y="1324359"/>
            <a:ext cx="4349013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>
                    <a:lumMod val="90000"/>
                  </a:schemeClr>
                </a:solidFill>
              </a:rPr>
              <a:t>Other Site Factors</a:t>
            </a:r>
            <a:endParaRPr lang="en-US" sz="3200" baseline="-250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8DFC6D-1CB8-CA44-BC48-DC84BEB8B02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83232" y="4452738"/>
            <a:ext cx="1377256" cy="124860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2E55F-AD4F-B645-96DE-990CA214EB1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105576" y="3096322"/>
            <a:ext cx="1551917" cy="535830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1FF659-2911-4E48-A00C-E60E2F72B553}"/>
              </a:ext>
            </a:extLst>
          </p:cNvPr>
          <p:cNvCxnSpPr>
            <a:cxnSpLocks/>
          </p:cNvCxnSpPr>
          <p:nvPr/>
        </p:nvCxnSpPr>
        <p:spPr>
          <a:xfrm>
            <a:off x="3037339" y="2275736"/>
            <a:ext cx="1620154" cy="820586"/>
          </a:xfrm>
          <a:prstGeom prst="straightConnector1">
            <a:avLst/>
          </a:prstGeom>
          <a:ln w="57150" cmpd="sng">
            <a:solidFill>
              <a:schemeClr val="bg2">
                <a:lumMod val="90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E1D161-F487-B14A-94EA-8367E7E1989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657493" y="3096322"/>
            <a:ext cx="2250163" cy="395060"/>
          </a:xfrm>
          <a:prstGeom prst="straightConnector1">
            <a:avLst/>
          </a:prstGeom>
          <a:ln w="57150" cmpd="sng">
            <a:solidFill>
              <a:schemeClr val="bg2">
                <a:lumMod val="90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FC03E7-811E-C044-A478-F81BF89C0F7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460488" y="3491382"/>
            <a:ext cx="2447168" cy="10027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A5BAC5-4A9B-8B43-A998-2E5F80E3A39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05576" y="3632152"/>
            <a:ext cx="1354912" cy="862001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12352-A97B-1349-BB42-E1EAF4F83529}"/>
              </a:ext>
            </a:extLst>
          </p:cNvPr>
          <p:cNvCxnSpPr>
            <a:cxnSpLocks/>
          </p:cNvCxnSpPr>
          <p:nvPr/>
        </p:nvCxnSpPr>
        <p:spPr>
          <a:xfrm flipH="1">
            <a:off x="8682501" y="2488610"/>
            <a:ext cx="1099367" cy="910580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357DD1-1D2A-C143-93F3-22FA7775C76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032931" y="1906485"/>
            <a:ext cx="4498774" cy="214863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8BE498-6377-D54D-B50A-CD0004FF8487}"/>
              </a:ext>
            </a:extLst>
          </p:cNvPr>
          <p:cNvSpPr txBox="1"/>
          <p:nvPr/>
        </p:nvSpPr>
        <p:spPr>
          <a:xfrm>
            <a:off x="9022117" y="2449770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A814E3-988D-8D4A-8849-639CC6BDAB9C}"/>
              </a:ext>
            </a:extLst>
          </p:cNvPr>
          <p:cNvSpPr txBox="1"/>
          <p:nvPr/>
        </p:nvSpPr>
        <p:spPr>
          <a:xfrm>
            <a:off x="5986432" y="1420265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C20E08-6E95-0B4E-8B6D-16CD5BFD4756}"/>
              </a:ext>
            </a:extLst>
          </p:cNvPr>
          <p:cNvSpPr txBox="1"/>
          <p:nvPr/>
        </p:nvSpPr>
        <p:spPr>
          <a:xfrm>
            <a:off x="3653774" y="2847576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D099FE-E94F-A643-8289-E4D947BC649A}"/>
              </a:ext>
            </a:extLst>
          </p:cNvPr>
          <p:cNvSpPr txBox="1"/>
          <p:nvPr/>
        </p:nvSpPr>
        <p:spPr>
          <a:xfrm>
            <a:off x="3515674" y="3515712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96278A-6949-4849-B2E8-147A1D4826CC}"/>
              </a:ext>
            </a:extLst>
          </p:cNvPr>
          <p:cNvSpPr txBox="1"/>
          <p:nvPr/>
        </p:nvSpPr>
        <p:spPr>
          <a:xfrm>
            <a:off x="5264666" y="4311968"/>
            <a:ext cx="7023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" panose="02000503020000020003" pitchFamily="2" charset="0"/>
              </a:rPr>
              <a:t>Results are valid for one site where experiment was conducted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venir" panose="02000503020000020003" pitchFamily="2" charset="0"/>
              </a:rPr>
              <a:t>High Internal Validity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latin typeface="Avenir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" panose="02000503020000020003" pitchFamily="2" charset="0"/>
              </a:rPr>
              <a:t>What do they teach us about predation and substrate in nature?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" panose="02000503020000020003" pitchFamily="2" charset="0"/>
              </a:rPr>
              <a:t>If no recruitment  interaction</a:t>
            </a:r>
            <a:r>
              <a:rPr lang="en-US" sz="2000" b="1" dirty="0">
                <a:latin typeface="Avenir" panose="02000503020000020003" pitchFamily="2" charset="0"/>
              </a:rPr>
              <a:t>, High External Validity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" panose="02000503020000020003" pitchFamily="2" charset="0"/>
              </a:rPr>
              <a:t>Otherwise, </a:t>
            </a:r>
            <a:r>
              <a:rPr lang="en-US" sz="2000" b="1" dirty="0">
                <a:latin typeface="Avenir" panose="02000503020000020003" pitchFamily="2" charset="0"/>
              </a:rPr>
              <a:t>Low External Validity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99495-9D14-2B38-1458-A9498477F212}"/>
              </a:ext>
            </a:extLst>
          </p:cNvPr>
          <p:cNvSpPr txBox="1"/>
          <p:nvPr/>
        </p:nvSpPr>
        <p:spPr>
          <a:xfrm>
            <a:off x="3701808" y="2190597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6112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>
            <a:extLst>
              <a:ext uri="{FF2B5EF4-FFF2-40B4-BE49-F238E27FC236}">
                <a16:creationId xmlns:a16="http://schemas.microsoft.com/office/drawing/2014/main" id="{CB9FBB44-FFFC-E44B-AC55-3A78E396593C}"/>
              </a:ext>
            </a:extLst>
          </p:cNvPr>
          <p:cNvSpPr/>
          <p:nvPr/>
        </p:nvSpPr>
        <p:spPr>
          <a:xfrm>
            <a:off x="-271849" y="1334530"/>
            <a:ext cx="12801600" cy="5507278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82119-EA52-9143-9FFB-61AAB73B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82" y="19185"/>
            <a:ext cx="10515600" cy="2004931"/>
          </a:xfrm>
        </p:spPr>
        <p:txBody>
          <a:bodyPr>
            <a:normAutofit/>
          </a:bodyPr>
          <a:lstStyle/>
          <a:p>
            <a:r>
              <a:rPr lang="en-US" sz="4000" dirty="0"/>
              <a:t>Split-Plot Design: If You Have to Have Non-Independence, What are Your Sources of Error?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F6E2F2-CD20-C04E-9F7E-AF2C6BAB705F}"/>
              </a:ext>
            </a:extLst>
          </p:cNvPr>
          <p:cNvSpPr/>
          <p:nvPr/>
        </p:nvSpPr>
        <p:spPr>
          <a:xfrm>
            <a:off x="1240063" y="284065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DB421F-B428-644A-A3C8-6ECBDB0C3678}"/>
              </a:ext>
            </a:extLst>
          </p:cNvPr>
          <p:cNvSpPr/>
          <p:nvPr/>
        </p:nvSpPr>
        <p:spPr>
          <a:xfrm>
            <a:off x="1240063" y="2391752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1F016F-07E1-224F-8055-8569F9457687}"/>
              </a:ext>
            </a:extLst>
          </p:cNvPr>
          <p:cNvSpPr/>
          <p:nvPr/>
        </p:nvSpPr>
        <p:spPr>
          <a:xfrm>
            <a:off x="2141758" y="2602090"/>
            <a:ext cx="488518" cy="488518"/>
          </a:xfrm>
          <a:prstGeom prst="rect">
            <a:avLst/>
          </a:prstGeom>
          <a:pattFill prst="lgGrid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C9F35F-2E23-1941-B87A-2456C2F12E29}"/>
              </a:ext>
            </a:extLst>
          </p:cNvPr>
          <p:cNvSpPr/>
          <p:nvPr/>
        </p:nvSpPr>
        <p:spPr>
          <a:xfrm>
            <a:off x="2398664" y="4646775"/>
            <a:ext cx="488518" cy="488518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705D78F-B745-654D-B8D9-B24E7635A9AE}"/>
              </a:ext>
            </a:extLst>
          </p:cNvPr>
          <p:cNvSpPr/>
          <p:nvPr/>
        </p:nvSpPr>
        <p:spPr>
          <a:xfrm>
            <a:off x="1871547" y="4646775"/>
            <a:ext cx="488518" cy="488518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DB122A-7315-0749-96AE-71C72577E8C8}"/>
              </a:ext>
            </a:extLst>
          </p:cNvPr>
          <p:cNvSpPr/>
          <p:nvPr/>
        </p:nvSpPr>
        <p:spPr>
          <a:xfrm>
            <a:off x="1240063" y="3335930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3BC294-A446-A141-A87F-1F9932FDA51B}"/>
              </a:ext>
            </a:extLst>
          </p:cNvPr>
          <p:cNvSpPr/>
          <p:nvPr/>
        </p:nvSpPr>
        <p:spPr>
          <a:xfrm>
            <a:off x="2130410" y="3091671"/>
            <a:ext cx="488518" cy="488518"/>
          </a:xfrm>
          <a:prstGeom prst="rect">
            <a:avLst/>
          </a:prstGeom>
          <a:pattFill prst="lgGrid">
            <a:fgClr>
              <a:schemeClr val="accent6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8FF6D44-0533-644E-BF8A-3C627DEE4EB2}"/>
              </a:ext>
            </a:extLst>
          </p:cNvPr>
          <p:cNvSpPr/>
          <p:nvPr/>
        </p:nvSpPr>
        <p:spPr>
          <a:xfrm>
            <a:off x="2142014" y="3586292"/>
            <a:ext cx="488518" cy="488518"/>
          </a:xfrm>
          <a:prstGeom prst="rect">
            <a:avLst/>
          </a:prstGeom>
          <a:pattFill prst="lgGrid">
            <a:fgClr>
              <a:schemeClr val="accent4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AB8AA3E-6D72-614B-B5F7-2D55DD5295D6}"/>
              </a:ext>
            </a:extLst>
          </p:cNvPr>
          <p:cNvSpPr/>
          <p:nvPr/>
        </p:nvSpPr>
        <p:spPr>
          <a:xfrm>
            <a:off x="1426399" y="4640982"/>
            <a:ext cx="488518" cy="488518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A74BBC9-6202-404D-BFE7-CE308AC20BF2}"/>
              </a:ext>
            </a:extLst>
          </p:cNvPr>
          <p:cNvSpPr/>
          <p:nvPr/>
        </p:nvSpPr>
        <p:spPr>
          <a:xfrm>
            <a:off x="5607482" y="5149634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90F83F-D9B4-0A4E-89A3-46DA6F93B507}"/>
              </a:ext>
            </a:extLst>
          </p:cNvPr>
          <p:cNvSpPr/>
          <p:nvPr/>
        </p:nvSpPr>
        <p:spPr>
          <a:xfrm>
            <a:off x="4178763" y="3059947"/>
            <a:ext cx="488518" cy="488518"/>
          </a:xfrm>
          <a:prstGeom prst="rect">
            <a:avLst/>
          </a:prstGeom>
          <a:pattFill prst="lgGrid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4355F1B-2F71-5943-BE55-CF44408719B5}"/>
              </a:ext>
            </a:extLst>
          </p:cNvPr>
          <p:cNvSpPr/>
          <p:nvPr/>
        </p:nvSpPr>
        <p:spPr>
          <a:xfrm>
            <a:off x="6352939" y="2969321"/>
            <a:ext cx="488518" cy="488518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67242F-6EDE-CF4E-B489-84D0FC5B0131}"/>
              </a:ext>
            </a:extLst>
          </p:cNvPr>
          <p:cNvSpPr/>
          <p:nvPr/>
        </p:nvSpPr>
        <p:spPr>
          <a:xfrm>
            <a:off x="6340434" y="2474311"/>
            <a:ext cx="488518" cy="488518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DC96D68-6275-8949-85BD-2C745D35D6C4}"/>
              </a:ext>
            </a:extLst>
          </p:cNvPr>
          <p:cNvSpPr/>
          <p:nvPr/>
        </p:nvSpPr>
        <p:spPr>
          <a:xfrm>
            <a:off x="6572548" y="5126157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7C9DCE3-FF67-774F-843E-5E12C636FBC7}"/>
              </a:ext>
            </a:extLst>
          </p:cNvPr>
          <p:cNvSpPr/>
          <p:nvPr/>
        </p:nvSpPr>
        <p:spPr>
          <a:xfrm>
            <a:off x="4204308" y="3509755"/>
            <a:ext cx="488518" cy="488518"/>
          </a:xfrm>
          <a:prstGeom prst="rect">
            <a:avLst/>
          </a:prstGeom>
          <a:pattFill prst="lgGrid">
            <a:fgClr>
              <a:schemeClr val="accent6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FFFC81E-7FDF-C643-9EF1-FA99683116F2}"/>
              </a:ext>
            </a:extLst>
          </p:cNvPr>
          <p:cNvSpPr/>
          <p:nvPr/>
        </p:nvSpPr>
        <p:spPr>
          <a:xfrm>
            <a:off x="4211061" y="4008815"/>
            <a:ext cx="488518" cy="488518"/>
          </a:xfrm>
          <a:prstGeom prst="rect">
            <a:avLst/>
          </a:prstGeom>
          <a:pattFill prst="lgGrid">
            <a:fgClr>
              <a:schemeClr val="accent4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5135510-B1DD-C147-9591-003EBC57FB9E}"/>
              </a:ext>
            </a:extLst>
          </p:cNvPr>
          <p:cNvSpPr/>
          <p:nvPr/>
        </p:nvSpPr>
        <p:spPr>
          <a:xfrm>
            <a:off x="6123562" y="5142462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F938345-2A6A-114B-BB02-3AABFCA41B2D}"/>
              </a:ext>
            </a:extLst>
          </p:cNvPr>
          <p:cNvSpPr/>
          <p:nvPr/>
        </p:nvSpPr>
        <p:spPr>
          <a:xfrm>
            <a:off x="6353497" y="3410507"/>
            <a:ext cx="488518" cy="488518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E487DFD-46EF-D547-86C4-3890F46F0F9B}"/>
              </a:ext>
            </a:extLst>
          </p:cNvPr>
          <p:cNvSpPr/>
          <p:nvPr/>
        </p:nvSpPr>
        <p:spPr>
          <a:xfrm>
            <a:off x="10074979" y="243489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96CBFA3-55E5-3942-851E-5B0EB4B676AC}"/>
              </a:ext>
            </a:extLst>
          </p:cNvPr>
          <p:cNvSpPr/>
          <p:nvPr/>
        </p:nvSpPr>
        <p:spPr>
          <a:xfrm>
            <a:off x="10074979" y="2955036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B320BE-EFD1-D546-B718-D8192EC8A60A}"/>
              </a:ext>
            </a:extLst>
          </p:cNvPr>
          <p:cNvSpPr/>
          <p:nvPr/>
        </p:nvSpPr>
        <p:spPr>
          <a:xfrm>
            <a:off x="9698847" y="5269934"/>
            <a:ext cx="488518" cy="488518"/>
          </a:xfrm>
          <a:prstGeom prst="rect">
            <a:avLst/>
          </a:prstGeom>
          <a:pattFill prst="lgGrid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A97ED56-CD62-6A4C-95C8-653E237BE0B3}"/>
              </a:ext>
            </a:extLst>
          </p:cNvPr>
          <p:cNvSpPr/>
          <p:nvPr/>
        </p:nvSpPr>
        <p:spPr>
          <a:xfrm>
            <a:off x="8349038" y="3777438"/>
            <a:ext cx="488518" cy="488518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767D04C-F34F-C548-ACC0-3462256DB7FA}"/>
              </a:ext>
            </a:extLst>
          </p:cNvPr>
          <p:cNvSpPr/>
          <p:nvPr/>
        </p:nvSpPr>
        <p:spPr>
          <a:xfrm>
            <a:off x="8375853" y="4253074"/>
            <a:ext cx="488518" cy="488518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0E679BE-2283-3647-A813-345FFEB25114}"/>
              </a:ext>
            </a:extLst>
          </p:cNvPr>
          <p:cNvSpPr/>
          <p:nvPr/>
        </p:nvSpPr>
        <p:spPr>
          <a:xfrm>
            <a:off x="10063817" y="3459282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23A855B-3601-3942-90D2-9DACBA97E687}"/>
              </a:ext>
            </a:extLst>
          </p:cNvPr>
          <p:cNvSpPr/>
          <p:nvPr/>
        </p:nvSpPr>
        <p:spPr>
          <a:xfrm>
            <a:off x="10175395" y="5267269"/>
            <a:ext cx="488518" cy="488518"/>
          </a:xfrm>
          <a:prstGeom prst="rect">
            <a:avLst/>
          </a:prstGeom>
          <a:pattFill prst="lgGrid">
            <a:fgClr>
              <a:schemeClr val="accent6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387D72A-7A47-BC4C-A94C-923F03226813}"/>
              </a:ext>
            </a:extLst>
          </p:cNvPr>
          <p:cNvSpPr/>
          <p:nvPr/>
        </p:nvSpPr>
        <p:spPr>
          <a:xfrm>
            <a:off x="10663913" y="5269934"/>
            <a:ext cx="488518" cy="488518"/>
          </a:xfrm>
          <a:prstGeom prst="rect">
            <a:avLst/>
          </a:prstGeom>
          <a:pattFill prst="lgGrid">
            <a:fgClr>
              <a:schemeClr val="accent4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BB670C0-93C2-ED4D-B122-B28D476ECC97}"/>
              </a:ext>
            </a:extLst>
          </p:cNvPr>
          <p:cNvSpPr/>
          <p:nvPr/>
        </p:nvSpPr>
        <p:spPr>
          <a:xfrm>
            <a:off x="8363422" y="3301802"/>
            <a:ext cx="488518" cy="488518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75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AA50-A968-7743-9359-9E075070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188837"/>
            <a:ext cx="11318789" cy="1325563"/>
          </a:xfrm>
        </p:spPr>
        <p:txBody>
          <a:bodyPr>
            <a:normAutofit/>
          </a:bodyPr>
          <a:lstStyle/>
          <a:p>
            <a:r>
              <a:rPr lang="en-US" dirty="0"/>
              <a:t>Split-Plot Design: Start Getting into Thinking About Error in your Causal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6010F-AFCF-A949-B889-2A6C77DF1590}"/>
              </a:ext>
            </a:extLst>
          </p:cNvPr>
          <p:cNvSpPr txBox="1"/>
          <p:nvPr/>
        </p:nvSpPr>
        <p:spPr>
          <a:xfrm>
            <a:off x="5761362" y="3747586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DE282-37B3-9440-99AA-56AA20221E3E}"/>
              </a:ext>
            </a:extLst>
          </p:cNvPr>
          <p:cNvSpPr txBox="1"/>
          <p:nvPr/>
        </p:nvSpPr>
        <p:spPr>
          <a:xfrm>
            <a:off x="213732" y="4670287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ADAA4-6259-2048-85CA-40B8E10B63E8}"/>
              </a:ext>
            </a:extLst>
          </p:cNvPr>
          <p:cNvSpPr txBox="1"/>
          <p:nvPr/>
        </p:nvSpPr>
        <p:spPr>
          <a:xfrm>
            <a:off x="-32593" y="1813851"/>
            <a:ext cx="302189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 = Caged, Uncaged, Cage Control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C26577-EE75-DC40-8957-0F0C54E2BA66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2989305" y="2598681"/>
            <a:ext cx="2772057" cy="144129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FB5DE2-5C3C-6C45-8810-746603B084B7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3083232" y="4039974"/>
            <a:ext cx="2678130" cy="166136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071A6E-AE5C-EE4F-89C8-D3BDBB9EF8FA}"/>
              </a:ext>
            </a:extLst>
          </p:cNvPr>
          <p:cNvSpPr txBox="1"/>
          <p:nvPr/>
        </p:nvSpPr>
        <p:spPr>
          <a:xfrm>
            <a:off x="988541" y="38553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C5A79-E3DA-C746-A958-FF252048CB2D}"/>
              </a:ext>
            </a:extLst>
          </p:cNvPr>
          <p:cNvSpPr txBox="1"/>
          <p:nvPr/>
        </p:nvSpPr>
        <p:spPr>
          <a:xfrm>
            <a:off x="213732" y="3516694"/>
            <a:ext cx="215397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Predation*Substrate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0B5D00-1ADA-5E4F-9659-EF0C807F8FDE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2367705" y="4039974"/>
            <a:ext cx="3393657" cy="1532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CDCFCF2-E547-8846-9548-F6C269C65F8F}"/>
              </a:ext>
            </a:extLst>
          </p:cNvPr>
          <p:cNvSpPr/>
          <p:nvPr/>
        </p:nvSpPr>
        <p:spPr>
          <a:xfrm>
            <a:off x="8861854" y="2075935"/>
            <a:ext cx="1754659" cy="1440759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venir" panose="02000503020000020003" pitchFamily="2" charset="0"/>
              </a:rPr>
              <a:t>error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9AE2AF-2BFD-FC44-8257-7C4A7AC64EC2}"/>
              </a:ext>
            </a:extLst>
          </p:cNvPr>
          <p:cNvSpPr/>
          <p:nvPr/>
        </p:nvSpPr>
        <p:spPr>
          <a:xfrm>
            <a:off x="8431427" y="4870656"/>
            <a:ext cx="2615514" cy="1440759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venir" panose="02000503020000020003" pitchFamily="2" charset="0"/>
              </a:rPr>
              <a:t>“Plot”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Avenir" panose="02000503020000020003" pitchFamily="2" charset="0"/>
              </a:rPr>
              <a:t>error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7D053C-54FA-274B-BDC2-201711D7C827}"/>
              </a:ext>
            </a:extLst>
          </p:cNvPr>
          <p:cNvCxnSpPr>
            <a:cxnSpLocks/>
            <a:stCxn id="17" idx="2"/>
          </p:cNvCxnSpPr>
          <p:nvPr/>
        </p:nvCxnSpPr>
        <p:spPr>
          <a:xfrm flipH="1" flipV="1">
            <a:off x="6648784" y="4332361"/>
            <a:ext cx="1782643" cy="125867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C118F7-A3A0-F04C-B698-E120A019F84E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 flipH="1">
            <a:off x="6648785" y="2796315"/>
            <a:ext cx="2213069" cy="9512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9C8A250-4876-A14B-B342-B8FDDDE3F0BD}"/>
              </a:ext>
            </a:extLst>
          </p:cNvPr>
          <p:cNvSpPr txBox="1"/>
          <p:nvPr/>
        </p:nvSpPr>
        <p:spPr>
          <a:xfrm>
            <a:off x="3891215" y="5578258"/>
            <a:ext cx="4151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venir" panose="02000503020000020003" pitchFamily="2" charset="0"/>
              </a:rPr>
              <a:t>Random Effect!</a:t>
            </a:r>
          </a:p>
        </p:txBody>
      </p:sp>
    </p:spTree>
    <p:extLst>
      <p:ext uri="{BB962C8B-B14F-4D97-AF65-F5344CB8AC3E}">
        <p14:creationId xmlns:p14="http://schemas.microsoft.com/office/powerpoint/2010/main" val="425941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06534-DA62-D052-843F-287D277E0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7A1C-C627-AA4B-66F4-ED142773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A Simple Set of Treatments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248A-9873-765C-F431-A682C1EB4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sz="3200" dirty="0"/>
              <a:t>When your manipulation creates a need for additional treatments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sz="3200" dirty="0"/>
              <a:t>Dealing with gradients in experimental design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sz="3200" dirty="0"/>
              <a:t>Combining multiple drivers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A bestiary of nonlinear designs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96718E-73AE-8A26-4E49-17008A98E24C}"/>
              </a:ext>
            </a:extLst>
          </p:cNvPr>
          <p:cNvGrpSpPr/>
          <p:nvPr/>
        </p:nvGrpSpPr>
        <p:grpSpPr>
          <a:xfrm>
            <a:off x="9014802" y="3099692"/>
            <a:ext cx="3138068" cy="3720465"/>
            <a:chOff x="2491740" y="1480185"/>
            <a:chExt cx="3138068" cy="3720465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4C122546-B166-AE51-CEB1-C3CD520482A6}"/>
                </a:ext>
              </a:extLst>
            </p:cNvPr>
            <p:cNvSpPr/>
            <p:nvPr/>
          </p:nvSpPr>
          <p:spPr>
            <a:xfrm>
              <a:off x="2491740" y="2011680"/>
              <a:ext cx="1233068" cy="1062990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981E0E3E-FAB7-EC69-1C61-CA20F03B799D}"/>
                </a:ext>
              </a:extLst>
            </p:cNvPr>
            <p:cNvSpPr/>
            <p:nvPr/>
          </p:nvSpPr>
          <p:spPr>
            <a:xfrm>
              <a:off x="3444240" y="1480185"/>
              <a:ext cx="1233068" cy="1062990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2D9F83D8-15FD-1441-6E33-7C2FA01D6A5F}"/>
                </a:ext>
              </a:extLst>
            </p:cNvPr>
            <p:cNvSpPr/>
            <p:nvPr/>
          </p:nvSpPr>
          <p:spPr>
            <a:xfrm>
              <a:off x="4396740" y="2011680"/>
              <a:ext cx="1233068" cy="1062990"/>
            </a:xfrm>
            <a:prstGeom prst="hexagon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0348514F-17FC-68A3-C2A9-770C030753D8}"/>
                </a:ext>
              </a:extLst>
            </p:cNvPr>
            <p:cNvSpPr/>
            <p:nvPr/>
          </p:nvSpPr>
          <p:spPr>
            <a:xfrm>
              <a:off x="3444240" y="2543175"/>
              <a:ext cx="1233068" cy="1062990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82B941E4-6214-9722-4F1C-6E4CE0C4C897}"/>
                </a:ext>
              </a:extLst>
            </p:cNvPr>
            <p:cNvSpPr/>
            <p:nvPr/>
          </p:nvSpPr>
          <p:spPr>
            <a:xfrm>
              <a:off x="2491740" y="3074670"/>
              <a:ext cx="1233068" cy="1062990"/>
            </a:xfrm>
            <a:prstGeom prst="hexagon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0A8CD02F-4BC9-2023-E8EB-3D1DA24FBBD9}"/>
                </a:ext>
              </a:extLst>
            </p:cNvPr>
            <p:cNvSpPr/>
            <p:nvPr/>
          </p:nvSpPr>
          <p:spPr>
            <a:xfrm>
              <a:off x="4396740" y="3074670"/>
              <a:ext cx="1233068" cy="1062990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DF5D1020-250B-8EF4-D95C-C30C51DBD89E}"/>
                </a:ext>
              </a:extLst>
            </p:cNvPr>
            <p:cNvSpPr/>
            <p:nvPr/>
          </p:nvSpPr>
          <p:spPr>
            <a:xfrm>
              <a:off x="3444240" y="3606165"/>
              <a:ext cx="1233068" cy="1062990"/>
            </a:xfrm>
            <a:prstGeom prst="hexagon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62B8B98D-4D57-3CB8-D4B4-3896D8255455}"/>
                </a:ext>
              </a:extLst>
            </p:cNvPr>
            <p:cNvSpPr/>
            <p:nvPr/>
          </p:nvSpPr>
          <p:spPr>
            <a:xfrm>
              <a:off x="2491740" y="4137660"/>
              <a:ext cx="1233068" cy="1062990"/>
            </a:xfrm>
            <a:prstGeom prst="hexag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AE0EEA78-AAB4-A004-4A3A-811027C3C3E6}"/>
                </a:ext>
              </a:extLst>
            </p:cNvPr>
            <p:cNvSpPr/>
            <p:nvPr/>
          </p:nvSpPr>
          <p:spPr>
            <a:xfrm>
              <a:off x="4396740" y="4137660"/>
              <a:ext cx="1233068" cy="1062990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141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4CAE-B83C-70EB-0A93-494E7893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Remember: DAGs Do Not Have a Functional Form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71DD3-A621-8835-6C41-A3F7CC7B3C54}"/>
              </a:ext>
            </a:extLst>
          </p:cNvPr>
          <p:cNvGrpSpPr/>
          <p:nvPr/>
        </p:nvGrpSpPr>
        <p:grpSpPr>
          <a:xfrm>
            <a:off x="1316007" y="2324298"/>
            <a:ext cx="8680608" cy="2563855"/>
            <a:chOff x="1772517" y="3941930"/>
            <a:chExt cx="7847225" cy="256385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4D8FE6-2B02-C8C9-2E9B-4F1B71412210}"/>
                </a:ext>
              </a:extLst>
            </p:cNvPr>
            <p:cNvSpPr txBox="1"/>
            <p:nvPr/>
          </p:nvSpPr>
          <p:spPr>
            <a:xfrm>
              <a:off x="7844897" y="4749537"/>
              <a:ext cx="17748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Calibri Light"/>
                  <a:cs typeface="Calibri Light"/>
                </a:rPr>
                <a:t>Barnacles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0D733A-C059-5FE9-F718-03F1718DCF75}"/>
                </a:ext>
              </a:extLst>
            </p:cNvPr>
            <p:cNvSpPr txBox="1"/>
            <p:nvPr/>
          </p:nvSpPr>
          <p:spPr>
            <a:xfrm>
              <a:off x="1772517" y="5428567"/>
              <a:ext cx="1740540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Calibri Light"/>
                  <a:cs typeface="Calibri Light"/>
                </a:rPr>
                <a:t>Substrate</a:t>
              </a:r>
            </a:p>
            <a:p>
              <a:pPr algn="ctr"/>
              <a:r>
                <a:rPr lang="en-US" sz="3200" dirty="0">
                  <a:latin typeface="Calibri Light"/>
                  <a:cs typeface="Calibri Light"/>
                </a:rPr>
                <a:t>Type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66FE4B-EC70-AAD8-9CF4-4BCC3EC331DF}"/>
                </a:ext>
              </a:extLst>
            </p:cNvPr>
            <p:cNvSpPr txBox="1"/>
            <p:nvPr/>
          </p:nvSpPr>
          <p:spPr>
            <a:xfrm>
              <a:off x="1772517" y="3941930"/>
              <a:ext cx="178478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Calibri Light"/>
                  <a:cs typeface="Calibri Light"/>
                </a:rPr>
                <a:t>Predation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FB75088-5675-9EB6-24A7-88B707066ECA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3513057" y="4992497"/>
              <a:ext cx="1619792" cy="974679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E61384A-FF6D-CE3C-6B9A-197EFD602527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5132849" y="5041925"/>
              <a:ext cx="2712048" cy="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F825A15-7875-F686-C3B9-D66F813D5F82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557301" y="4234318"/>
              <a:ext cx="1575548" cy="862001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8927F29-A9AA-30F9-25D6-6792B3F0DF5D}"/>
              </a:ext>
            </a:extLst>
          </p:cNvPr>
          <p:cNvSpPr txBox="1"/>
          <p:nvPr/>
        </p:nvSpPr>
        <p:spPr>
          <a:xfrm>
            <a:off x="37071" y="5790015"/>
            <a:ext cx="12209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While the effect of Substrate might depend on Predation, it might not be strictly multiplicative</a:t>
            </a:r>
          </a:p>
        </p:txBody>
      </p:sp>
    </p:spTree>
    <p:extLst>
      <p:ext uri="{BB962C8B-B14F-4D97-AF65-F5344CB8AC3E}">
        <p14:creationId xmlns:p14="http://schemas.microsoft.com/office/powerpoint/2010/main" val="1315412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A08D-879F-FF7B-780D-51FCB117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1" y="148281"/>
            <a:ext cx="10515600" cy="1325563"/>
          </a:xfrm>
        </p:spPr>
        <p:txBody>
          <a:bodyPr/>
          <a:lstStyle/>
          <a:p>
            <a:r>
              <a:rPr lang="en-US" dirty="0"/>
              <a:t>How Do We Design an Experiment to Characterize This?</a:t>
            </a:r>
          </a:p>
        </p:txBody>
      </p:sp>
      <p:pic>
        <p:nvPicPr>
          <p:cNvPr id="2050" name="Picture 2" descr="Iterative Methods for Computing Eigenvectors of Nonlinear Operators |  SpringerLink">
            <a:extLst>
              <a:ext uri="{FF2B5EF4-FFF2-40B4-BE49-F238E27FC236}">
                <a16:creationId xmlns:a16="http://schemas.microsoft.com/office/drawing/2014/main" id="{41A7D939-5508-CB71-FF74-0696F0C9B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66"/>
          <a:stretch/>
        </p:blipFill>
        <p:spPr bwMode="auto">
          <a:xfrm>
            <a:off x="3086679" y="1579516"/>
            <a:ext cx="6416258" cy="499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E2C6DF-EA66-FC1F-ED75-8B1F428FB34D}"/>
              </a:ext>
            </a:extLst>
          </p:cNvPr>
          <p:cNvSpPr txBox="1"/>
          <p:nvPr/>
        </p:nvSpPr>
        <p:spPr>
          <a:xfrm rot="20476712">
            <a:off x="6501852" y="5849477"/>
            <a:ext cx="2842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Substrate Roughness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7D4D0-233B-3FB4-BA8A-FFBA679B974D}"/>
              </a:ext>
            </a:extLst>
          </p:cNvPr>
          <p:cNvSpPr txBox="1"/>
          <p:nvPr/>
        </p:nvSpPr>
        <p:spPr>
          <a:xfrm rot="1577844">
            <a:off x="2969234" y="5559380"/>
            <a:ext cx="260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Predation Pressure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57740-1816-EB85-8877-062E6AECBAF3}"/>
              </a:ext>
            </a:extLst>
          </p:cNvPr>
          <p:cNvSpPr txBox="1"/>
          <p:nvPr/>
        </p:nvSpPr>
        <p:spPr>
          <a:xfrm rot="16200000">
            <a:off x="1029273" y="3644802"/>
            <a:ext cx="3483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Fraction Barnacle Survival</a:t>
            </a:r>
          </a:p>
        </p:txBody>
      </p:sp>
    </p:spTree>
    <p:extLst>
      <p:ext uri="{BB962C8B-B14F-4D97-AF65-F5344CB8AC3E}">
        <p14:creationId xmlns:p14="http://schemas.microsoft.com/office/powerpoint/2010/main" val="3374301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43CE-0392-EA4F-CD87-46AAFB45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51" y="105544"/>
            <a:ext cx="11493843" cy="1325563"/>
          </a:xfrm>
        </p:spPr>
        <p:txBody>
          <a:bodyPr/>
          <a:lstStyle/>
          <a:p>
            <a:r>
              <a:rPr lang="en-US" dirty="0"/>
              <a:t>Simple Factorial Design Could Miss Things</a:t>
            </a:r>
          </a:p>
        </p:txBody>
      </p:sp>
      <p:pic>
        <p:nvPicPr>
          <p:cNvPr id="3074" name="Picture 2" descr="2D density contour plots in ggplot2 | R CHARTS">
            <a:extLst>
              <a:ext uri="{FF2B5EF4-FFF2-40B4-BE49-F238E27FC236}">
                <a16:creationId xmlns:a16="http://schemas.microsoft.com/office/drawing/2014/main" id="{A68FCC89-3732-E762-D98D-CF0E1FE48E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r="22949" b="5324"/>
          <a:stretch/>
        </p:blipFill>
        <p:spPr bwMode="auto">
          <a:xfrm>
            <a:off x="3212756" y="1327996"/>
            <a:ext cx="5251622" cy="553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6BC8190-3438-A80B-6518-7006808A873B}"/>
              </a:ext>
            </a:extLst>
          </p:cNvPr>
          <p:cNvSpPr/>
          <p:nvPr/>
        </p:nvSpPr>
        <p:spPr>
          <a:xfrm>
            <a:off x="3880022" y="1927654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5C7502-E7B3-E9DC-E11F-6EF487FDFA25}"/>
              </a:ext>
            </a:extLst>
          </p:cNvPr>
          <p:cNvSpPr/>
          <p:nvPr/>
        </p:nvSpPr>
        <p:spPr>
          <a:xfrm>
            <a:off x="7393459" y="1915297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3F8B2E-8E43-5012-7EC9-D748B94C1DBB}"/>
              </a:ext>
            </a:extLst>
          </p:cNvPr>
          <p:cNvSpPr/>
          <p:nvPr/>
        </p:nvSpPr>
        <p:spPr>
          <a:xfrm>
            <a:off x="7434648" y="5750010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00EE1C-CB6B-E20B-29A5-F914BCE0161F}"/>
              </a:ext>
            </a:extLst>
          </p:cNvPr>
          <p:cNvSpPr/>
          <p:nvPr/>
        </p:nvSpPr>
        <p:spPr>
          <a:xfrm>
            <a:off x="4024183" y="5750010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142373-DCFD-5C90-B95A-D8995089069F}"/>
              </a:ext>
            </a:extLst>
          </p:cNvPr>
          <p:cNvSpPr txBox="1"/>
          <p:nvPr/>
        </p:nvSpPr>
        <p:spPr>
          <a:xfrm>
            <a:off x="439695" y="1880917"/>
            <a:ext cx="24425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Concludes no Interaction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146304-9503-BF48-B117-8D42700C47EB}"/>
              </a:ext>
            </a:extLst>
          </p:cNvPr>
          <p:cNvGrpSpPr/>
          <p:nvPr/>
        </p:nvGrpSpPr>
        <p:grpSpPr>
          <a:xfrm>
            <a:off x="4745071" y="2738886"/>
            <a:ext cx="2048057" cy="2187340"/>
            <a:chOff x="3759081" y="1626462"/>
            <a:chExt cx="4118481" cy="4398569"/>
          </a:xfrm>
          <a:solidFill>
            <a:srgbClr val="FC9CFF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FEF9862-9CE9-9255-1CBD-BBF6FC677010}"/>
                </a:ext>
              </a:extLst>
            </p:cNvPr>
            <p:cNvSpPr/>
            <p:nvPr/>
          </p:nvSpPr>
          <p:spPr>
            <a:xfrm>
              <a:off x="3759081" y="1638819"/>
              <a:ext cx="563856" cy="56385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6BE172D-C69C-D753-C7BA-4A5F071F50B8}"/>
                </a:ext>
              </a:extLst>
            </p:cNvPr>
            <p:cNvSpPr/>
            <p:nvPr/>
          </p:nvSpPr>
          <p:spPr>
            <a:xfrm>
              <a:off x="7272518" y="1626462"/>
              <a:ext cx="563856" cy="56385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78C58A4-28D9-3E2B-81D7-D8C56426AE99}"/>
                </a:ext>
              </a:extLst>
            </p:cNvPr>
            <p:cNvSpPr/>
            <p:nvPr/>
          </p:nvSpPr>
          <p:spPr>
            <a:xfrm>
              <a:off x="7313706" y="5461175"/>
              <a:ext cx="563856" cy="56385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6893805-210F-BD12-50D2-3F1D1B11B60E}"/>
                </a:ext>
              </a:extLst>
            </p:cNvPr>
            <p:cNvSpPr/>
            <p:nvPr/>
          </p:nvSpPr>
          <p:spPr>
            <a:xfrm>
              <a:off x="3903242" y="5461175"/>
              <a:ext cx="563856" cy="56385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0E27461-C9FA-6597-9104-AE29AA8AA931}"/>
              </a:ext>
            </a:extLst>
          </p:cNvPr>
          <p:cNvSpPr txBox="1"/>
          <p:nvPr/>
        </p:nvSpPr>
        <p:spPr>
          <a:xfrm>
            <a:off x="323254" y="3788030"/>
            <a:ext cx="24425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C9CFF"/>
                </a:solidFill>
              </a:rPr>
              <a:t>Concludes no Interaction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14B46E-C279-46A7-F307-92547045766F}"/>
              </a:ext>
            </a:extLst>
          </p:cNvPr>
          <p:cNvGrpSpPr/>
          <p:nvPr/>
        </p:nvGrpSpPr>
        <p:grpSpPr>
          <a:xfrm>
            <a:off x="5233085" y="1927654"/>
            <a:ext cx="2064222" cy="2203505"/>
            <a:chOff x="4032422" y="2067697"/>
            <a:chExt cx="4150989" cy="4431075"/>
          </a:xfrm>
          <a:solidFill>
            <a:srgbClr val="FFC000"/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A83EF1-D926-15A1-116E-E2EC266FE3E1}"/>
                </a:ext>
              </a:extLst>
            </p:cNvPr>
            <p:cNvSpPr/>
            <p:nvPr/>
          </p:nvSpPr>
          <p:spPr>
            <a:xfrm>
              <a:off x="4032422" y="2080054"/>
              <a:ext cx="596363" cy="596363"/>
            </a:xfrm>
            <a:prstGeom prst="ellipse">
              <a:avLst/>
            </a:prstGeom>
            <a:grpFill/>
            <a:ln>
              <a:solidFill>
                <a:srgbClr val="F386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6E6846-CB4A-1380-D24D-6A0C3A97BC92}"/>
                </a:ext>
              </a:extLst>
            </p:cNvPr>
            <p:cNvSpPr/>
            <p:nvPr/>
          </p:nvSpPr>
          <p:spPr>
            <a:xfrm>
              <a:off x="7545860" y="2067697"/>
              <a:ext cx="596363" cy="596363"/>
            </a:xfrm>
            <a:prstGeom prst="ellipse">
              <a:avLst/>
            </a:prstGeom>
            <a:grpFill/>
            <a:ln>
              <a:solidFill>
                <a:srgbClr val="F386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0883A1D-16FA-E027-AF8D-E369505109DA}"/>
                </a:ext>
              </a:extLst>
            </p:cNvPr>
            <p:cNvSpPr/>
            <p:nvPr/>
          </p:nvSpPr>
          <p:spPr>
            <a:xfrm>
              <a:off x="7587048" y="5902409"/>
              <a:ext cx="596363" cy="596363"/>
            </a:xfrm>
            <a:prstGeom prst="ellipse">
              <a:avLst/>
            </a:prstGeom>
            <a:grpFill/>
            <a:ln>
              <a:solidFill>
                <a:srgbClr val="F386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29FFB43-190A-CF35-4A09-457B3B6D0FA2}"/>
                </a:ext>
              </a:extLst>
            </p:cNvPr>
            <p:cNvSpPr/>
            <p:nvPr/>
          </p:nvSpPr>
          <p:spPr>
            <a:xfrm>
              <a:off x="4176583" y="5902409"/>
              <a:ext cx="596363" cy="596363"/>
            </a:xfrm>
            <a:prstGeom prst="ellipse">
              <a:avLst/>
            </a:prstGeom>
            <a:grpFill/>
            <a:ln>
              <a:solidFill>
                <a:srgbClr val="F386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5E740BA-F643-7C9C-0134-D658CCAF6813}"/>
              </a:ext>
            </a:extLst>
          </p:cNvPr>
          <p:cNvSpPr txBox="1"/>
          <p:nvPr/>
        </p:nvSpPr>
        <p:spPr>
          <a:xfrm>
            <a:off x="8840147" y="2898058"/>
            <a:ext cx="3158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38646"/>
                </a:solidFill>
              </a:rPr>
              <a:t>AH HA! INTERACTION!</a:t>
            </a:r>
          </a:p>
        </p:txBody>
      </p:sp>
    </p:spTree>
    <p:extLst>
      <p:ext uri="{BB962C8B-B14F-4D97-AF65-F5344CB8AC3E}">
        <p14:creationId xmlns:p14="http://schemas.microsoft.com/office/powerpoint/2010/main" val="303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E5AB-5392-BC5F-7CD6-975D0F99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6805"/>
            <a:ext cx="3608173" cy="3815805"/>
          </a:xfrm>
        </p:spPr>
        <p:txBody>
          <a:bodyPr>
            <a:normAutofit/>
          </a:bodyPr>
          <a:lstStyle/>
          <a:p>
            <a:r>
              <a:rPr lang="en-US" dirty="0"/>
              <a:t>Moving Towards a Response Surface</a:t>
            </a:r>
          </a:p>
        </p:txBody>
      </p:sp>
      <p:pic>
        <p:nvPicPr>
          <p:cNvPr id="4" name="Picture 2" descr="2D density contour plots in ggplot2 | R CHARTS">
            <a:extLst>
              <a:ext uri="{FF2B5EF4-FFF2-40B4-BE49-F238E27FC236}">
                <a16:creationId xmlns:a16="http://schemas.microsoft.com/office/drawing/2014/main" id="{E65CDC1E-166D-D9F7-7942-94E0932386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7" t="5562" r="29423" b="15271"/>
          <a:stretch/>
        </p:blipFill>
        <p:spPr bwMode="auto">
          <a:xfrm>
            <a:off x="4090085" y="-98899"/>
            <a:ext cx="6573795" cy="708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5627583-4ECC-8A3B-4DE8-5CEB52D8CE5B}"/>
              </a:ext>
            </a:extLst>
          </p:cNvPr>
          <p:cNvSpPr/>
          <p:nvPr/>
        </p:nvSpPr>
        <p:spPr>
          <a:xfrm>
            <a:off x="4374292" y="185351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D06DDA-70D7-1148-9B8C-FF1581091D37}"/>
              </a:ext>
            </a:extLst>
          </p:cNvPr>
          <p:cNvSpPr/>
          <p:nvPr/>
        </p:nvSpPr>
        <p:spPr>
          <a:xfrm>
            <a:off x="10037804" y="185351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82DB55-61B4-9A40-E46B-432E73B69597}"/>
              </a:ext>
            </a:extLst>
          </p:cNvPr>
          <p:cNvSpPr/>
          <p:nvPr/>
        </p:nvSpPr>
        <p:spPr>
          <a:xfrm>
            <a:off x="9889523" y="6376087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BC3805-CCD2-46A9-C2D1-08F6989F07D6}"/>
              </a:ext>
            </a:extLst>
          </p:cNvPr>
          <p:cNvSpPr/>
          <p:nvPr/>
        </p:nvSpPr>
        <p:spPr>
          <a:xfrm>
            <a:off x="4522573" y="6376087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AD6714-F3C3-2D5B-3A2E-86B515749C32}"/>
              </a:ext>
            </a:extLst>
          </p:cNvPr>
          <p:cNvSpPr/>
          <p:nvPr/>
        </p:nvSpPr>
        <p:spPr>
          <a:xfrm>
            <a:off x="7224586" y="6425514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E96A8D-B735-F4B0-E853-9B6B81070F51}"/>
              </a:ext>
            </a:extLst>
          </p:cNvPr>
          <p:cNvSpPr/>
          <p:nvPr/>
        </p:nvSpPr>
        <p:spPr>
          <a:xfrm>
            <a:off x="9856570" y="3429000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2CAFC8-9349-B882-EE73-13A04BBFFFD7}"/>
              </a:ext>
            </a:extLst>
          </p:cNvPr>
          <p:cNvSpPr/>
          <p:nvPr/>
        </p:nvSpPr>
        <p:spPr>
          <a:xfrm>
            <a:off x="4489620" y="3429000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B1F48F-0BC6-40B9-5BD1-09AE3CF3C11F}"/>
              </a:ext>
            </a:extLst>
          </p:cNvPr>
          <p:cNvSpPr/>
          <p:nvPr/>
        </p:nvSpPr>
        <p:spPr>
          <a:xfrm>
            <a:off x="7191633" y="3478427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FE67A8-C158-A8D0-B5C1-F84D05469290}"/>
              </a:ext>
            </a:extLst>
          </p:cNvPr>
          <p:cNvSpPr/>
          <p:nvPr/>
        </p:nvSpPr>
        <p:spPr>
          <a:xfrm>
            <a:off x="7232826" y="67940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A37F22-EAC2-97CC-92B8-1B6C75D2A306}"/>
              </a:ext>
            </a:extLst>
          </p:cNvPr>
          <p:cNvSpPr/>
          <p:nvPr/>
        </p:nvSpPr>
        <p:spPr>
          <a:xfrm>
            <a:off x="9856570" y="4794422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257093-1789-5F5F-857E-3FD26E78152C}"/>
              </a:ext>
            </a:extLst>
          </p:cNvPr>
          <p:cNvSpPr/>
          <p:nvPr/>
        </p:nvSpPr>
        <p:spPr>
          <a:xfrm>
            <a:off x="4489620" y="4794422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F93EF4-D5E8-9921-0514-28B39B587DC3}"/>
              </a:ext>
            </a:extLst>
          </p:cNvPr>
          <p:cNvSpPr/>
          <p:nvPr/>
        </p:nvSpPr>
        <p:spPr>
          <a:xfrm>
            <a:off x="6096000" y="4794422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EA1FE9-86C9-07EE-83CE-61D7B72F599B}"/>
              </a:ext>
            </a:extLst>
          </p:cNvPr>
          <p:cNvSpPr/>
          <p:nvPr/>
        </p:nvSpPr>
        <p:spPr>
          <a:xfrm>
            <a:off x="8250190" y="4794422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6B99D7-3098-39E7-B495-A185491B0A3D}"/>
              </a:ext>
            </a:extLst>
          </p:cNvPr>
          <p:cNvSpPr/>
          <p:nvPr/>
        </p:nvSpPr>
        <p:spPr>
          <a:xfrm>
            <a:off x="9856570" y="1788640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4F0731-AFDA-4FA8-6514-1245CF77412B}"/>
              </a:ext>
            </a:extLst>
          </p:cNvPr>
          <p:cNvSpPr/>
          <p:nvPr/>
        </p:nvSpPr>
        <p:spPr>
          <a:xfrm>
            <a:off x="4489620" y="1788640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2F6DA0-CC97-3C63-8500-0D1770C086B2}"/>
              </a:ext>
            </a:extLst>
          </p:cNvPr>
          <p:cNvSpPr/>
          <p:nvPr/>
        </p:nvSpPr>
        <p:spPr>
          <a:xfrm>
            <a:off x="6096000" y="1788640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C9E4DB-DD50-442E-3EF2-8636F6D4C521}"/>
              </a:ext>
            </a:extLst>
          </p:cNvPr>
          <p:cNvSpPr/>
          <p:nvPr/>
        </p:nvSpPr>
        <p:spPr>
          <a:xfrm>
            <a:off x="8250190" y="1788640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167C451-0B87-C3C7-96D9-C091A18D983C}"/>
              </a:ext>
            </a:extLst>
          </p:cNvPr>
          <p:cNvSpPr/>
          <p:nvPr/>
        </p:nvSpPr>
        <p:spPr>
          <a:xfrm>
            <a:off x="6096000" y="83397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EDA6C3-74C3-6A59-82D2-9ABBB7E256B3}"/>
              </a:ext>
            </a:extLst>
          </p:cNvPr>
          <p:cNvSpPr/>
          <p:nvPr/>
        </p:nvSpPr>
        <p:spPr>
          <a:xfrm>
            <a:off x="8250190" y="83397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6D84AC-A625-28A4-A5F3-F3BCF863C721}"/>
              </a:ext>
            </a:extLst>
          </p:cNvPr>
          <p:cNvSpPr/>
          <p:nvPr/>
        </p:nvSpPr>
        <p:spPr>
          <a:xfrm>
            <a:off x="6096000" y="6425514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4C1FDE-66FB-73B5-75E9-2F90996288BF}"/>
              </a:ext>
            </a:extLst>
          </p:cNvPr>
          <p:cNvSpPr/>
          <p:nvPr/>
        </p:nvSpPr>
        <p:spPr>
          <a:xfrm>
            <a:off x="8250190" y="6425514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40EEA2-A3B0-54F7-233D-561CEB9C46CD}"/>
              </a:ext>
            </a:extLst>
          </p:cNvPr>
          <p:cNvSpPr txBox="1"/>
          <p:nvPr/>
        </p:nvSpPr>
        <p:spPr>
          <a:xfrm>
            <a:off x="90816" y="3429000"/>
            <a:ext cx="37995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Each iteration searches more space</a:t>
            </a:r>
          </a:p>
          <a:p>
            <a:endParaRPr lang="en-US" sz="2400" b="1" dirty="0"/>
          </a:p>
          <a:p>
            <a:r>
              <a:rPr lang="en-US" sz="2400" b="1" dirty="0"/>
              <a:t>Replicating each treatment combo helps build knowledge of nonlinear interactions</a:t>
            </a:r>
          </a:p>
        </p:txBody>
      </p:sp>
    </p:spTree>
    <p:extLst>
      <p:ext uri="{BB962C8B-B14F-4D97-AF65-F5344CB8AC3E}">
        <p14:creationId xmlns:p14="http://schemas.microsoft.com/office/powerpoint/2010/main" val="148292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66FE551-ACB1-9776-756A-F3BDDDAA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09227"/>
            <a:ext cx="4090085" cy="4489248"/>
          </a:xfrm>
        </p:spPr>
        <p:txBody>
          <a:bodyPr>
            <a:normAutofit/>
          </a:bodyPr>
          <a:lstStyle/>
          <a:p>
            <a:r>
              <a:rPr lang="en-US" dirty="0"/>
              <a:t>Response Surfaces Fully Characterize Nonlinear Interactions</a:t>
            </a:r>
          </a:p>
        </p:txBody>
      </p:sp>
      <p:pic>
        <p:nvPicPr>
          <p:cNvPr id="6" name="Picture 2" descr="2D density contour plots in ggplot2 | R CHARTS">
            <a:extLst>
              <a:ext uri="{FF2B5EF4-FFF2-40B4-BE49-F238E27FC236}">
                <a16:creationId xmlns:a16="http://schemas.microsoft.com/office/drawing/2014/main" id="{C38E5A31-CD1A-A626-14FD-43D1CCAAD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7" t="5562" r="29423" b="15271"/>
          <a:stretch/>
        </p:blipFill>
        <p:spPr bwMode="auto">
          <a:xfrm>
            <a:off x="4090085" y="-98899"/>
            <a:ext cx="6573795" cy="708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559335F-5A27-9187-4E60-164ECF744999}"/>
              </a:ext>
            </a:extLst>
          </p:cNvPr>
          <p:cNvGrpSpPr/>
          <p:nvPr/>
        </p:nvGrpSpPr>
        <p:grpSpPr>
          <a:xfrm>
            <a:off x="4201295" y="6388444"/>
            <a:ext cx="6425498" cy="296562"/>
            <a:chOff x="4201295" y="6388444"/>
            <a:chExt cx="6425498" cy="29656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908EC7-D635-20B8-E4E1-AEA50AC0FFE3}"/>
                </a:ext>
              </a:extLst>
            </p:cNvPr>
            <p:cNvSpPr/>
            <p:nvPr/>
          </p:nvSpPr>
          <p:spPr>
            <a:xfrm>
              <a:off x="4201295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859984-8955-1979-780C-5D27B0D82150}"/>
                </a:ext>
              </a:extLst>
            </p:cNvPr>
            <p:cNvSpPr/>
            <p:nvPr/>
          </p:nvSpPr>
          <p:spPr>
            <a:xfrm>
              <a:off x="4967412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155050-5ED1-8754-9195-E3D9F76AB901}"/>
                </a:ext>
              </a:extLst>
            </p:cNvPr>
            <p:cNvSpPr/>
            <p:nvPr/>
          </p:nvSpPr>
          <p:spPr>
            <a:xfrm>
              <a:off x="5733529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C8FD58C-A859-DEA5-121C-C42F5EB6D2E3}"/>
                </a:ext>
              </a:extLst>
            </p:cNvPr>
            <p:cNvSpPr/>
            <p:nvPr/>
          </p:nvSpPr>
          <p:spPr>
            <a:xfrm>
              <a:off x="6499646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56CFAD8-D035-3128-E8E5-25C7E88D5B67}"/>
                </a:ext>
              </a:extLst>
            </p:cNvPr>
            <p:cNvSpPr/>
            <p:nvPr/>
          </p:nvSpPr>
          <p:spPr>
            <a:xfrm>
              <a:off x="7265763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F3C0F58-12E9-F8BB-3CD2-3D1464984042}"/>
                </a:ext>
              </a:extLst>
            </p:cNvPr>
            <p:cNvSpPr/>
            <p:nvPr/>
          </p:nvSpPr>
          <p:spPr>
            <a:xfrm>
              <a:off x="8031880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E115648-70B4-AD59-56A9-42B2B1D9B0E2}"/>
                </a:ext>
              </a:extLst>
            </p:cNvPr>
            <p:cNvSpPr/>
            <p:nvPr/>
          </p:nvSpPr>
          <p:spPr>
            <a:xfrm>
              <a:off x="8797997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DE9328C-5D47-2514-0B89-44497D858B17}"/>
                </a:ext>
              </a:extLst>
            </p:cNvPr>
            <p:cNvSpPr/>
            <p:nvPr/>
          </p:nvSpPr>
          <p:spPr>
            <a:xfrm>
              <a:off x="9564114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FA4C8EC-9281-8823-2E3E-E93A6748F1FD}"/>
                </a:ext>
              </a:extLst>
            </p:cNvPr>
            <p:cNvSpPr/>
            <p:nvPr/>
          </p:nvSpPr>
          <p:spPr>
            <a:xfrm>
              <a:off x="10330231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C45502-F52A-D816-E0BB-F0FDCFC8B9EB}"/>
              </a:ext>
            </a:extLst>
          </p:cNvPr>
          <p:cNvGrpSpPr/>
          <p:nvPr/>
        </p:nvGrpSpPr>
        <p:grpSpPr>
          <a:xfrm>
            <a:off x="4201291" y="5782964"/>
            <a:ext cx="6425498" cy="296562"/>
            <a:chOff x="4201295" y="6388444"/>
            <a:chExt cx="6425498" cy="29656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ACE35E6-6D2E-122A-7148-D99CD260988B}"/>
                </a:ext>
              </a:extLst>
            </p:cNvPr>
            <p:cNvSpPr/>
            <p:nvPr/>
          </p:nvSpPr>
          <p:spPr>
            <a:xfrm>
              <a:off x="4201295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9F2222-2F1C-23B8-5757-62910B28F149}"/>
                </a:ext>
              </a:extLst>
            </p:cNvPr>
            <p:cNvSpPr/>
            <p:nvPr/>
          </p:nvSpPr>
          <p:spPr>
            <a:xfrm>
              <a:off x="4967412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08463E4-1146-5C27-D8A5-21CC58CADFE6}"/>
                </a:ext>
              </a:extLst>
            </p:cNvPr>
            <p:cNvSpPr/>
            <p:nvPr/>
          </p:nvSpPr>
          <p:spPr>
            <a:xfrm>
              <a:off x="5733529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D4CEB6A-488C-40C2-C9EA-B42D04208A8B}"/>
                </a:ext>
              </a:extLst>
            </p:cNvPr>
            <p:cNvSpPr/>
            <p:nvPr/>
          </p:nvSpPr>
          <p:spPr>
            <a:xfrm>
              <a:off x="6499646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9794579-E7BC-0C37-CA8D-3C1BA88373EF}"/>
                </a:ext>
              </a:extLst>
            </p:cNvPr>
            <p:cNvSpPr/>
            <p:nvPr/>
          </p:nvSpPr>
          <p:spPr>
            <a:xfrm>
              <a:off x="7265763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A0E357-2FAE-4D16-38DC-B5B570637630}"/>
                </a:ext>
              </a:extLst>
            </p:cNvPr>
            <p:cNvSpPr/>
            <p:nvPr/>
          </p:nvSpPr>
          <p:spPr>
            <a:xfrm>
              <a:off x="8031880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C1E39E2-0431-6EEF-5F84-0183E1508597}"/>
                </a:ext>
              </a:extLst>
            </p:cNvPr>
            <p:cNvSpPr/>
            <p:nvPr/>
          </p:nvSpPr>
          <p:spPr>
            <a:xfrm>
              <a:off x="8797997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0F91B9-84BE-803D-E625-83E9AC4A8DF2}"/>
                </a:ext>
              </a:extLst>
            </p:cNvPr>
            <p:cNvSpPr/>
            <p:nvPr/>
          </p:nvSpPr>
          <p:spPr>
            <a:xfrm>
              <a:off x="9564114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4365F0C-39F2-11C2-23EB-776C200FFACF}"/>
                </a:ext>
              </a:extLst>
            </p:cNvPr>
            <p:cNvSpPr/>
            <p:nvPr/>
          </p:nvSpPr>
          <p:spPr>
            <a:xfrm>
              <a:off x="10330231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9AA3AD-2AD2-A5F7-603F-1B0079D53388}"/>
              </a:ext>
            </a:extLst>
          </p:cNvPr>
          <p:cNvGrpSpPr/>
          <p:nvPr/>
        </p:nvGrpSpPr>
        <p:grpSpPr>
          <a:xfrm>
            <a:off x="4188926" y="5177484"/>
            <a:ext cx="6425498" cy="296562"/>
            <a:chOff x="4201295" y="6388444"/>
            <a:chExt cx="6425498" cy="29656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31F98C7-9B58-B928-0A58-13C8139895C8}"/>
                </a:ext>
              </a:extLst>
            </p:cNvPr>
            <p:cNvSpPr/>
            <p:nvPr/>
          </p:nvSpPr>
          <p:spPr>
            <a:xfrm>
              <a:off x="4201295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C0AA697-9DC7-000D-4BBC-F0AFAE7C18C3}"/>
                </a:ext>
              </a:extLst>
            </p:cNvPr>
            <p:cNvSpPr/>
            <p:nvPr/>
          </p:nvSpPr>
          <p:spPr>
            <a:xfrm>
              <a:off x="4967412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063E630-0269-F30B-2B83-FC1791C61F62}"/>
                </a:ext>
              </a:extLst>
            </p:cNvPr>
            <p:cNvSpPr/>
            <p:nvPr/>
          </p:nvSpPr>
          <p:spPr>
            <a:xfrm>
              <a:off x="5733529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85BB6A-6A78-18A8-B7B1-8262E2A867D9}"/>
                </a:ext>
              </a:extLst>
            </p:cNvPr>
            <p:cNvSpPr/>
            <p:nvPr/>
          </p:nvSpPr>
          <p:spPr>
            <a:xfrm>
              <a:off x="6499646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FDE1A04-5D03-EF55-DE9B-EE6586978ED7}"/>
                </a:ext>
              </a:extLst>
            </p:cNvPr>
            <p:cNvSpPr/>
            <p:nvPr/>
          </p:nvSpPr>
          <p:spPr>
            <a:xfrm>
              <a:off x="7265763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7344238-5911-9EBE-3DEA-9006BE961198}"/>
                </a:ext>
              </a:extLst>
            </p:cNvPr>
            <p:cNvSpPr/>
            <p:nvPr/>
          </p:nvSpPr>
          <p:spPr>
            <a:xfrm>
              <a:off x="8031880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5E42D04-8A6A-BB32-62F3-73A474691A38}"/>
                </a:ext>
              </a:extLst>
            </p:cNvPr>
            <p:cNvSpPr/>
            <p:nvPr/>
          </p:nvSpPr>
          <p:spPr>
            <a:xfrm>
              <a:off x="8797997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A72AE1-8311-0BB0-2501-33FDD6A37822}"/>
                </a:ext>
              </a:extLst>
            </p:cNvPr>
            <p:cNvSpPr/>
            <p:nvPr/>
          </p:nvSpPr>
          <p:spPr>
            <a:xfrm>
              <a:off x="9564114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240166D-3CD8-49F0-C4CE-DAA4458949E4}"/>
                </a:ext>
              </a:extLst>
            </p:cNvPr>
            <p:cNvSpPr/>
            <p:nvPr/>
          </p:nvSpPr>
          <p:spPr>
            <a:xfrm>
              <a:off x="10330231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87ACF5-74C7-6675-A5CC-F12A7258FF73}"/>
              </a:ext>
            </a:extLst>
          </p:cNvPr>
          <p:cNvGrpSpPr/>
          <p:nvPr/>
        </p:nvGrpSpPr>
        <p:grpSpPr>
          <a:xfrm>
            <a:off x="4188926" y="4615247"/>
            <a:ext cx="6425498" cy="296562"/>
            <a:chOff x="4201295" y="6388444"/>
            <a:chExt cx="6425498" cy="29656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412A91E-9C9F-CD21-4BC4-0B0807867974}"/>
                </a:ext>
              </a:extLst>
            </p:cNvPr>
            <p:cNvSpPr/>
            <p:nvPr/>
          </p:nvSpPr>
          <p:spPr>
            <a:xfrm>
              <a:off x="4201295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5EE1DAD-700E-15D7-641F-7704BC79A245}"/>
                </a:ext>
              </a:extLst>
            </p:cNvPr>
            <p:cNvSpPr/>
            <p:nvPr/>
          </p:nvSpPr>
          <p:spPr>
            <a:xfrm>
              <a:off x="4967412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FF72FAE-453B-F8C2-8159-DCF9221CB6C2}"/>
                </a:ext>
              </a:extLst>
            </p:cNvPr>
            <p:cNvSpPr/>
            <p:nvPr/>
          </p:nvSpPr>
          <p:spPr>
            <a:xfrm>
              <a:off x="5733529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E4E080D-44DE-F5D4-7494-5F9A87D00043}"/>
                </a:ext>
              </a:extLst>
            </p:cNvPr>
            <p:cNvSpPr/>
            <p:nvPr/>
          </p:nvSpPr>
          <p:spPr>
            <a:xfrm>
              <a:off x="6499646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3CE0593-9707-FFDD-E46D-BFF705B78C1C}"/>
                </a:ext>
              </a:extLst>
            </p:cNvPr>
            <p:cNvSpPr/>
            <p:nvPr/>
          </p:nvSpPr>
          <p:spPr>
            <a:xfrm>
              <a:off x="7265763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0DB4035-3C0D-2CAF-4746-AD71F9B505D7}"/>
                </a:ext>
              </a:extLst>
            </p:cNvPr>
            <p:cNvSpPr/>
            <p:nvPr/>
          </p:nvSpPr>
          <p:spPr>
            <a:xfrm>
              <a:off x="8031880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90BB106-90D8-DC1D-C3AA-4C508BF33C07}"/>
                </a:ext>
              </a:extLst>
            </p:cNvPr>
            <p:cNvSpPr/>
            <p:nvPr/>
          </p:nvSpPr>
          <p:spPr>
            <a:xfrm>
              <a:off x="8797997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1D8995E-4AB1-7B54-7D79-ACC6613A9852}"/>
                </a:ext>
              </a:extLst>
            </p:cNvPr>
            <p:cNvSpPr/>
            <p:nvPr/>
          </p:nvSpPr>
          <p:spPr>
            <a:xfrm>
              <a:off x="9564114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B0AAF05-343E-384F-3FF4-C64AE0B304C9}"/>
                </a:ext>
              </a:extLst>
            </p:cNvPr>
            <p:cNvSpPr/>
            <p:nvPr/>
          </p:nvSpPr>
          <p:spPr>
            <a:xfrm>
              <a:off x="10330231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453BB07-F6D2-DA70-292A-7BFC53E4E29A}"/>
              </a:ext>
            </a:extLst>
          </p:cNvPr>
          <p:cNvGrpSpPr/>
          <p:nvPr/>
        </p:nvGrpSpPr>
        <p:grpSpPr>
          <a:xfrm>
            <a:off x="4188922" y="4009767"/>
            <a:ext cx="6425498" cy="296562"/>
            <a:chOff x="4201295" y="6388444"/>
            <a:chExt cx="6425498" cy="29656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999E754-00B9-AD6F-8837-A50FEA5E63B8}"/>
                </a:ext>
              </a:extLst>
            </p:cNvPr>
            <p:cNvSpPr/>
            <p:nvPr/>
          </p:nvSpPr>
          <p:spPr>
            <a:xfrm>
              <a:off x="4201295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9A79048-B616-3FED-E125-D712C7DC644E}"/>
                </a:ext>
              </a:extLst>
            </p:cNvPr>
            <p:cNvSpPr/>
            <p:nvPr/>
          </p:nvSpPr>
          <p:spPr>
            <a:xfrm>
              <a:off x="4967412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DE35F4F-AEE6-CE89-347D-6B3396D5C353}"/>
                </a:ext>
              </a:extLst>
            </p:cNvPr>
            <p:cNvSpPr/>
            <p:nvPr/>
          </p:nvSpPr>
          <p:spPr>
            <a:xfrm>
              <a:off x="5733529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5A7DE4-A63B-A97C-538E-DB1F4AD4666E}"/>
                </a:ext>
              </a:extLst>
            </p:cNvPr>
            <p:cNvSpPr/>
            <p:nvPr/>
          </p:nvSpPr>
          <p:spPr>
            <a:xfrm>
              <a:off x="6499646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94A8DD-B6B3-674B-64D9-B0B2D874CC4F}"/>
                </a:ext>
              </a:extLst>
            </p:cNvPr>
            <p:cNvSpPr/>
            <p:nvPr/>
          </p:nvSpPr>
          <p:spPr>
            <a:xfrm>
              <a:off x="7265763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C1B6741-9854-BC51-7E27-AF79242B78F0}"/>
                </a:ext>
              </a:extLst>
            </p:cNvPr>
            <p:cNvSpPr/>
            <p:nvPr/>
          </p:nvSpPr>
          <p:spPr>
            <a:xfrm>
              <a:off x="8031880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8ADB761-3566-723A-5601-B7C75F97D656}"/>
                </a:ext>
              </a:extLst>
            </p:cNvPr>
            <p:cNvSpPr/>
            <p:nvPr/>
          </p:nvSpPr>
          <p:spPr>
            <a:xfrm>
              <a:off x="8797997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F2CB053-D165-D65A-C83D-1CBC5EBE9078}"/>
                </a:ext>
              </a:extLst>
            </p:cNvPr>
            <p:cNvSpPr/>
            <p:nvPr/>
          </p:nvSpPr>
          <p:spPr>
            <a:xfrm>
              <a:off x="9564114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75D685A-5C9E-333B-0D28-55D534E3C30F}"/>
                </a:ext>
              </a:extLst>
            </p:cNvPr>
            <p:cNvSpPr/>
            <p:nvPr/>
          </p:nvSpPr>
          <p:spPr>
            <a:xfrm>
              <a:off x="10330231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08F5FA4-1B46-BAA7-4B1E-1157486C49D1}"/>
              </a:ext>
            </a:extLst>
          </p:cNvPr>
          <p:cNvGrpSpPr/>
          <p:nvPr/>
        </p:nvGrpSpPr>
        <p:grpSpPr>
          <a:xfrm>
            <a:off x="4176557" y="3404287"/>
            <a:ext cx="6425498" cy="296562"/>
            <a:chOff x="4201295" y="6388444"/>
            <a:chExt cx="6425498" cy="29656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1E95E1D-4699-CE98-6A05-72F890085AB5}"/>
                </a:ext>
              </a:extLst>
            </p:cNvPr>
            <p:cNvSpPr/>
            <p:nvPr/>
          </p:nvSpPr>
          <p:spPr>
            <a:xfrm>
              <a:off x="4201295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A15220A-482D-0877-B462-2B0CD167750C}"/>
                </a:ext>
              </a:extLst>
            </p:cNvPr>
            <p:cNvSpPr/>
            <p:nvPr/>
          </p:nvSpPr>
          <p:spPr>
            <a:xfrm>
              <a:off x="4967412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7DB61A9-8080-D7C7-91A5-D143720C6752}"/>
                </a:ext>
              </a:extLst>
            </p:cNvPr>
            <p:cNvSpPr/>
            <p:nvPr/>
          </p:nvSpPr>
          <p:spPr>
            <a:xfrm>
              <a:off x="5733529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767DBE5-17E2-86FD-00D9-6A6931323901}"/>
                </a:ext>
              </a:extLst>
            </p:cNvPr>
            <p:cNvSpPr/>
            <p:nvPr/>
          </p:nvSpPr>
          <p:spPr>
            <a:xfrm>
              <a:off x="6499646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7DE5DE0-8B4C-0CF6-ED38-7375E2BE511B}"/>
                </a:ext>
              </a:extLst>
            </p:cNvPr>
            <p:cNvSpPr/>
            <p:nvPr/>
          </p:nvSpPr>
          <p:spPr>
            <a:xfrm>
              <a:off x="7265763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2BDF5D8-E447-F0EB-5B30-F7683482F945}"/>
                </a:ext>
              </a:extLst>
            </p:cNvPr>
            <p:cNvSpPr/>
            <p:nvPr/>
          </p:nvSpPr>
          <p:spPr>
            <a:xfrm>
              <a:off x="8031880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386CAC6-211A-7D37-2C5A-B1A2B09E30F4}"/>
                </a:ext>
              </a:extLst>
            </p:cNvPr>
            <p:cNvSpPr/>
            <p:nvPr/>
          </p:nvSpPr>
          <p:spPr>
            <a:xfrm>
              <a:off x="8797997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C32BAC9-0CA6-BEEA-76F6-E7F443EFE2A2}"/>
                </a:ext>
              </a:extLst>
            </p:cNvPr>
            <p:cNvSpPr/>
            <p:nvPr/>
          </p:nvSpPr>
          <p:spPr>
            <a:xfrm>
              <a:off x="9564114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F7A9A32-4795-874E-BD82-1C89762130D3}"/>
                </a:ext>
              </a:extLst>
            </p:cNvPr>
            <p:cNvSpPr/>
            <p:nvPr/>
          </p:nvSpPr>
          <p:spPr>
            <a:xfrm>
              <a:off x="10330231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42DF88-4452-E408-3FE1-C18C09482B8A}"/>
              </a:ext>
            </a:extLst>
          </p:cNvPr>
          <p:cNvGrpSpPr/>
          <p:nvPr/>
        </p:nvGrpSpPr>
        <p:grpSpPr>
          <a:xfrm>
            <a:off x="4188940" y="2848233"/>
            <a:ext cx="6425498" cy="296562"/>
            <a:chOff x="4201295" y="6388444"/>
            <a:chExt cx="6425498" cy="29656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FF292D9-CA8A-1C0B-0D80-4FC1880A8D72}"/>
                </a:ext>
              </a:extLst>
            </p:cNvPr>
            <p:cNvSpPr/>
            <p:nvPr/>
          </p:nvSpPr>
          <p:spPr>
            <a:xfrm>
              <a:off x="4201295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BE3DE3C-701D-BD30-1A9D-B4725B5C45F1}"/>
                </a:ext>
              </a:extLst>
            </p:cNvPr>
            <p:cNvSpPr/>
            <p:nvPr/>
          </p:nvSpPr>
          <p:spPr>
            <a:xfrm>
              <a:off x="4967412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0804FF0-EF3D-0A24-F95C-5D0D9908CFE2}"/>
                </a:ext>
              </a:extLst>
            </p:cNvPr>
            <p:cNvSpPr/>
            <p:nvPr/>
          </p:nvSpPr>
          <p:spPr>
            <a:xfrm>
              <a:off x="5733529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368990D-8369-8332-27E3-094C90AB3F63}"/>
                </a:ext>
              </a:extLst>
            </p:cNvPr>
            <p:cNvSpPr/>
            <p:nvPr/>
          </p:nvSpPr>
          <p:spPr>
            <a:xfrm>
              <a:off x="6499646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DB1C3AE-4061-E0D3-4260-B9C879155AD1}"/>
                </a:ext>
              </a:extLst>
            </p:cNvPr>
            <p:cNvSpPr/>
            <p:nvPr/>
          </p:nvSpPr>
          <p:spPr>
            <a:xfrm>
              <a:off x="7265763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9A061BD-C090-4C4D-735D-0257BDC39F44}"/>
                </a:ext>
              </a:extLst>
            </p:cNvPr>
            <p:cNvSpPr/>
            <p:nvPr/>
          </p:nvSpPr>
          <p:spPr>
            <a:xfrm>
              <a:off x="8031880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6761796-91AC-F105-6C77-5ACDBDD5D359}"/>
                </a:ext>
              </a:extLst>
            </p:cNvPr>
            <p:cNvSpPr/>
            <p:nvPr/>
          </p:nvSpPr>
          <p:spPr>
            <a:xfrm>
              <a:off x="8797997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B386BFD-F549-542A-4AAE-AD4586604786}"/>
                </a:ext>
              </a:extLst>
            </p:cNvPr>
            <p:cNvSpPr/>
            <p:nvPr/>
          </p:nvSpPr>
          <p:spPr>
            <a:xfrm>
              <a:off x="9564114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4B24C6-A64C-6C86-E48C-527D1F431F64}"/>
                </a:ext>
              </a:extLst>
            </p:cNvPr>
            <p:cNvSpPr/>
            <p:nvPr/>
          </p:nvSpPr>
          <p:spPr>
            <a:xfrm>
              <a:off x="10330231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8DC370C-82E0-48CE-660E-B76CB03E3673}"/>
              </a:ext>
            </a:extLst>
          </p:cNvPr>
          <p:cNvGrpSpPr/>
          <p:nvPr/>
        </p:nvGrpSpPr>
        <p:grpSpPr>
          <a:xfrm>
            <a:off x="4188936" y="2242753"/>
            <a:ext cx="6425498" cy="296562"/>
            <a:chOff x="4201295" y="6388444"/>
            <a:chExt cx="6425498" cy="29656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92EDAD6-C8B4-6F29-C883-224F6BD65A28}"/>
                </a:ext>
              </a:extLst>
            </p:cNvPr>
            <p:cNvSpPr/>
            <p:nvPr/>
          </p:nvSpPr>
          <p:spPr>
            <a:xfrm>
              <a:off x="4201295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D832C83-B201-E942-05A0-EBBC09771654}"/>
                </a:ext>
              </a:extLst>
            </p:cNvPr>
            <p:cNvSpPr/>
            <p:nvPr/>
          </p:nvSpPr>
          <p:spPr>
            <a:xfrm>
              <a:off x="4967412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E3DF30A-6505-D7E5-33A5-8B6369CE9D3F}"/>
                </a:ext>
              </a:extLst>
            </p:cNvPr>
            <p:cNvSpPr/>
            <p:nvPr/>
          </p:nvSpPr>
          <p:spPr>
            <a:xfrm>
              <a:off x="5733529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CF1BF3B-17B3-3735-5CB7-15FF640C7032}"/>
                </a:ext>
              </a:extLst>
            </p:cNvPr>
            <p:cNvSpPr/>
            <p:nvPr/>
          </p:nvSpPr>
          <p:spPr>
            <a:xfrm>
              <a:off x="6499646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7DFE0B2-DF81-E06D-6D01-61D563D65D0B}"/>
                </a:ext>
              </a:extLst>
            </p:cNvPr>
            <p:cNvSpPr/>
            <p:nvPr/>
          </p:nvSpPr>
          <p:spPr>
            <a:xfrm>
              <a:off x="7265763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C60B49F-66A9-7F3F-6A9F-58B28EB56EAC}"/>
                </a:ext>
              </a:extLst>
            </p:cNvPr>
            <p:cNvSpPr/>
            <p:nvPr/>
          </p:nvSpPr>
          <p:spPr>
            <a:xfrm>
              <a:off x="8031880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EF1F57A-F632-7E04-8BF4-7013242455E7}"/>
                </a:ext>
              </a:extLst>
            </p:cNvPr>
            <p:cNvSpPr/>
            <p:nvPr/>
          </p:nvSpPr>
          <p:spPr>
            <a:xfrm>
              <a:off x="8797997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940C95A-495C-188B-0206-A03BC5AE38EE}"/>
                </a:ext>
              </a:extLst>
            </p:cNvPr>
            <p:cNvSpPr/>
            <p:nvPr/>
          </p:nvSpPr>
          <p:spPr>
            <a:xfrm>
              <a:off x="9564114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4939CD8-538C-D153-7AD4-46C85105CF5D}"/>
                </a:ext>
              </a:extLst>
            </p:cNvPr>
            <p:cNvSpPr/>
            <p:nvPr/>
          </p:nvSpPr>
          <p:spPr>
            <a:xfrm>
              <a:off x="10330231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65EF74A-4D0B-941A-C155-6B64A7CA3EBE}"/>
              </a:ext>
            </a:extLst>
          </p:cNvPr>
          <p:cNvGrpSpPr/>
          <p:nvPr/>
        </p:nvGrpSpPr>
        <p:grpSpPr>
          <a:xfrm>
            <a:off x="4176571" y="1637273"/>
            <a:ext cx="6425498" cy="296562"/>
            <a:chOff x="4201295" y="6388444"/>
            <a:chExt cx="6425498" cy="296562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19B2E8C-DC6F-777B-FA86-DC086705F34C}"/>
                </a:ext>
              </a:extLst>
            </p:cNvPr>
            <p:cNvSpPr/>
            <p:nvPr/>
          </p:nvSpPr>
          <p:spPr>
            <a:xfrm>
              <a:off x="4201295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9D930C4-F238-747F-4FC5-43D92063DCE2}"/>
                </a:ext>
              </a:extLst>
            </p:cNvPr>
            <p:cNvSpPr/>
            <p:nvPr/>
          </p:nvSpPr>
          <p:spPr>
            <a:xfrm>
              <a:off x="4967412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97FAAEC-09CE-39F4-9543-53062F6DF253}"/>
                </a:ext>
              </a:extLst>
            </p:cNvPr>
            <p:cNvSpPr/>
            <p:nvPr/>
          </p:nvSpPr>
          <p:spPr>
            <a:xfrm>
              <a:off x="5733529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A6A0CE5-A74A-29FE-7838-43273D2070A6}"/>
                </a:ext>
              </a:extLst>
            </p:cNvPr>
            <p:cNvSpPr/>
            <p:nvPr/>
          </p:nvSpPr>
          <p:spPr>
            <a:xfrm>
              <a:off x="6499646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1A4C0D5-9D41-36D3-E92F-5144413F802C}"/>
                </a:ext>
              </a:extLst>
            </p:cNvPr>
            <p:cNvSpPr/>
            <p:nvPr/>
          </p:nvSpPr>
          <p:spPr>
            <a:xfrm>
              <a:off x="7265763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16D00F1-2FC5-9F0C-FA2B-048C3C515A91}"/>
                </a:ext>
              </a:extLst>
            </p:cNvPr>
            <p:cNvSpPr/>
            <p:nvPr/>
          </p:nvSpPr>
          <p:spPr>
            <a:xfrm>
              <a:off x="8031880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E8CB5F9-4143-EEF0-8A3D-569C1E65F8AC}"/>
                </a:ext>
              </a:extLst>
            </p:cNvPr>
            <p:cNvSpPr/>
            <p:nvPr/>
          </p:nvSpPr>
          <p:spPr>
            <a:xfrm>
              <a:off x="8797997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A89D19B-B150-874D-8844-E89975847112}"/>
                </a:ext>
              </a:extLst>
            </p:cNvPr>
            <p:cNvSpPr/>
            <p:nvPr/>
          </p:nvSpPr>
          <p:spPr>
            <a:xfrm>
              <a:off x="9564114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FB3A252-6DA6-D549-83E3-E2938061BCD6}"/>
                </a:ext>
              </a:extLst>
            </p:cNvPr>
            <p:cNvSpPr/>
            <p:nvPr/>
          </p:nvSpPr>
          <p:spPr>
            <a:xfrm>
              <a:off x="10330231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F03AD2D-5757-9942-D0D9-A87F952D29A9}"/>
              </a:ext>
            </a:extLst>
          </p:cNvPr>
          <p:cNvGrpSpPr/>
          <p:nvPr/>
        </p:nvGrpSpPr>
        <p:grpSpPr>
          <a:xfrm>
            <a:off x="4176597" y="1149132"/>
            <a:ext cx="6425498" cy="296562"/>
            <a:chOff x="4201295" y="6388444"/>
            <a:chExt cx="6425498" cy="296562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BFEAEFB-B1BE-FF7D-46E5-FB5963A89237}"/>
                </a:ext>
              </a:extLst>
            </p:cNvPr>
            <p:cNvSpPr/>
            <p:nvPr/>
          </p:nvSpPr>
          <p:spPr>
            <a:xfrm>
              <a:off x="4201295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0592E69E-3D6F-CD71-BF83-F551F2A6B61A}"/>
                </a:ext>
              </a:extLst>
            </p:cNvPr>
            <p:cNvSpPr/>
            <p:nvPr/>
          </p:nvSpPr>
          <p:spPr>
            <a:xfrm>
              <a:off x="4967412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2BC0DCB-A133-A61C-9E4E-4E294DEFE48F}"/>
                </a:ext>
              </a:extLst>
            </p:cNvPr>
            <p:cNvSpPr/>
            <p:nvPr/>
          </p:nvSpPr>
          <p:spPr>
            <a:xfrm>
              <a:off x="5733529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D736BD5-C8F5-B3C9-82F6-5242F5CE79D7}"/>
                </a:ext>
              </a:extLst>
            </p:cNvPr>
            <p:cNvSpPr/>
            <p:nvPr/>
          </p:nvSpPr>
          <p:spPr>
            <a:xfrm>
              <a:off x="6499646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44EF349-476C-DAB2-83B6-A2F3CF318DA3}"/>
                </a:ext>
              </a:extLst>
            </p:cNvPr>
            <p:cNvSpPr/>
            <p:nvPr/>
          </p:nvSpPr>
          <p:spPr>
            <a:xfrm>
              <a:off x="7265763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F3FBE85-CBCB-7869-C1C1-F92D6A466341}"/>
                </a:ext>
              </a:extLst>
            </p:cNvPr>
            <p:cNvSpPr/>
            <p:nvPr/>
          </p:nvSpPr>
          <p:spPr>
            <a:xfrm>
              <a:off x="8031880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922EC56-9876-C6D9-454C-E26F98D7EEA4}"/>
                </a:ext>
              </a:extLst>
            </p:cNvPr>
            <p:cNvSpPr/>
            <p:nvPr/>
          </p:nvSpPr>
          <p:spPr>
            <a:xfrm>
              <a:off x="8797997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E92C498-7C52-B4E1-1FDC-3A8BEAFDDEF1}"/>
                </a:ext>
              </a:extLst>
            </p:cNvPr>
            <p:cNvSpPr/>
            <p:nvPr/>
          </p:nvSpPr>
          <p:spPr>
            <a:xfrm>
              <a:off x="9564114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9D063D5-BDE5-1B02-606D-44405FB88282}"/>
                </a:ext>
              </a:extLst>
            </p:cNvPr>
            <p:cNvSpPr/>
            <p:nvPr/>
          </p:nvSpPr>
          <p:spPr>
            <a:xfrm>
              <a:off x="10330231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2F1C618-8A73-CC05-8548-019D4B371885}"/>
              </a:ext>
            </a:extLst>
          </p:cNvPr>
          <p:cNvGrpSpPr/>
          <p:nvPr/>
        </p:nvGrpSpPr>
        <p:grpSpPr>
          <a:xfrm>
            <a:off x="4176593" y="543652"/>
            <a:ext cx="6425498" cy="296562"/>
            <a:chOff x="4201295" y="6388444"/>
            <a:chExt cx="6425498" cy="296562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CAA0F51-61C9-E111-5A24-CC395DA79C87}"/>
                </a:ext>
              </a:extLst>
            </p:cNvPr>
            <p:cNvSpPr/>
            <p:nvPr/>
          </p:nvSpPr>
          <p:spPr>
            <a:xfrm>
              <a:off x="4201295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B777017-D7D3-7012-A27B-9A3D4B4702F9}"/>
                </a:ext>
              </a:extLst>
            </p:cNvPr>
            <p:cNvSpPr/>
            <p:nvPr/>
          </p:nvSpPr>
          <p:spPr>
            <a:xfrm>
              <a:off x="4967412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BF6D594-4558-C068-3C97-805DB36D846F}"/>
                </a:ext>
              </a:extLst>
            </p:cNvPr>
            <p:cNvSpPr/>
            <p:nvPr/>
          </p:nvSpPr>
          <p:spPr>
            <a:xfrm>
              <a:off x="5733529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31E9F02-F8FE-AD92-4D34-E25A58799A3D}"/>
                </a:ext>
              </a:extLst>
            </p:cNvPr>
            <p:cNvSpPr/>
            <p:nvPr/>
          </p:nvSpPr>
          <p:spPr>
            <a:xfrm>
              <a:off x="6499646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E6A4D25-8242-DFEF-5A90-B7D180C03D51}"/>
                </a:ext>
              </a:extLst>
            </p:cNvPr>
            <p:cNvSpPr/>
            <p:nvPr/>
          </p:nvSpPr>
          <p:spPr>
            <a:xfrm>
              <a:off x="7265763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EE88CD-5AE2-E29B-4D5F-227CF16CF869}"/>
                </a:ext>
              </a:extLst>
            </p:cNvPr>
            <p:cNvSpPr/>
            <p:nvPr/>
          </p:nvSpPr>
          <p:spPr>
            <a:xfrm>
              <a:off x="8031880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E529BDA-56A7-0AA7-EAAC-E70791CD8905}"/>
                </a:ext>
              </a:extLst>
            </p:cNvPr>
            <p:cNvSpPr/>
            <p:nvPr/>
          </p:nvSpPr>
          <p:spPr>
            <a:xfrm>
              <a:off x="8797997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B0004E5-1645-1AEE-5989-727564B9F3FA}"/>
                </a:ext>
              </a:extLst>
            </p:cNvPr>
            <p:cNvSpPr/>
            <p:nvPr/>
          </p:nvSpPr>
          <p:spPr>
            <a:xfrm>
              <a:off x="9564114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8941C35-F6B0-E1D9-AA1F-ECD343CB7D29}"/>
                </a:ext>
              </a:extLst>
            </p:cNvPr>
            <p:cNvSpPr/>
            <p:nvPr/>
          </p:nvSpPr>
          <p:spPr>
            <a:xfrm>
              <a:off x="10330231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4D67B31-904A-220A-7E9E-2A93360F13D1}"/>
              </a:ext>
            </a:extLst>
          </p:cNvPr>
          <p:cNvGrpSpPr/>
          <p:nvPr/>
        </p:nvGrpSpPr>
        <p:grpSpPr>
          <a:xfrm>
            <a:off x="4164228" y="-61828"/>
            <a:ext cx="6425498" cy="296562"/>
            <a:chOff x="4201295" y="6388444"/>
            <a:chExt cx="6425498" cy="296562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A8B33E0-2322-D9DE-8288-BC001189D308}"/>
                </a:ext>
              </a:extLst>
            </p:cNvPr>
            <p:cNvSpPr/>
            <p:nvPr/>
          </p:nvSpPr>
          <p:spPr>
            <a:xfrm>
              <a:off x="4201295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07DBB5ED-7BD8-CEE1-4111-0AFA518BF1F0}"/>
                </a:ext>
              </a:extLst>
            </p:cNvPr>
            <p:cNvSpPr/>
            <p:nvPr/>
          </p:nvSpPr>
          <p:spPr>
            <a:xfrm>
              <a:off x="4967412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B93A502-F64C-2C20-7B63-22CDD1902C7D}"/>
                </a:ext>
              </a:extLst>
            </p:cNvPr>
            <p:cNvSpPr/>
            <p:nvPr/>
          </p:nvSpPr>
          <p:spPr>
            <a:xfrm>
              <a:off x="5733529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FF95F46-60AE-0986-FBD2-0CE58032778A}"/>
                </a:ext>
              </a:extLst>
            </p:cNvPr>
            <p:cNvSpPr/>
            <p:nvPr/>
          </p:nvSpPr>
          <p:spPr>
            <a:xfrm>
              <a:off x="6499646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C91FA355-D287-A2DA-214F-7F1B35D8D17B}"/>
                </a:ext>
              </a:extLst>
            </p:cNvPr>
            <p:cNvSpPr/>
            <p:nvPr/>
          </p:nvSpPr>
          <p:spPr>
            <a:xfrm>
              <a:off x="7265763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434D06C-ECA3-D7CA-C772-D4A50AB7FE79}"/>
                </a:ext>
              </a:extLst>
            </p:cNvPr>
            <p:cNvSpPr/>
            <p:nvPr/>
          </p:nvSpPr>
          <p:spPr>
            <a:xfrm>
              <a:off x="8031880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1753FD7-0B3E-7A37-6625-E6F531E454A4}"/>
                </a:ext>
              </a:extLst>
            </p:cNvPr>
            <p:cNvSpPr/>
            <p:nvPr/>
          </p:nvSpPr>
          <p:spPr>
            <a:xfrm>
              <a:off x="8797997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0007FA29-9ADA-4BFC-F9C3-047C0D5865C9}"/>
                </a:ext>
              </a:extLst>
            </p:cNvPr>
            <p:cNvSpPr/>
            <p:nvPr/>
          </p:nvSpPr>
          <p:spPr>
            <a:xfrm>
              <a:off x="9564114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1FD55DA-C8C9-4C14-1705-953CDADD3838}"/>
                </a:ext>
              </a:extLst>
            </p:cNvPr>
            <p:cNvSpPr/>
            <p:nvPr/>
          </p:nvSpPr>
          <p:spPr>
            <a:xfrm>
              <a:off x="10330231" y="6388444"/>
              <a:ext cx="296562" cy="29656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5DA4CD0B-67CB-8C33-DE17-06119C9558C6}"/>
              </a:ext>
            </a:extLst>
          </p:cNvPr>
          <p:cNvSpPr txBox="1"/>
          <p:nvPr/>
        </p:nvSpPr>
        <p:spPr>
          <a:xfrm>
            <a:off x="0" y="3195916"/>
            <a:ext cx="37873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is Great!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can even reduce replication per combo – all continuous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BUT – is this possible?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many combos do you need?</a:t>
            </a:r>
          </a:p>
        </p:txBody>
      </p:sp>
    </p:spTree>
    <p:extLst>
      <p:ext uri="{BB962C8B-B14F-4D97-AF65-F5344CB8AC3E}">
        <p14:creationId xmlns:p14="http://schemas.microsoft.com/office/powerpoint/2010/main" val="360254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CC41F14-94D6-4C04-2F09-D8BAB339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717" y="-1018173"/>
            <a:ext cx="4090085" cy="4489248"/>
          </a:xfrm>
        </p:spPr>
        <p:txBody>
          <a:bodyPr>
            <a:normAutofit/>
          </a:bodyPr>
          <a:lstStyle/>
          <a:p>
            <a:r>
              <a:rPr lang="en-US" dirty="0"/>
              <a:t>Quadratic Designs Target If a Nonlinear Synergy Exists</a:t>
            </a:r>
          </a:p>
        </p:txBody>
      </p:sp>
      <p:pic>
        <p:nvPicPr>
          <p:cNvPr id="4" name="Picture 2" descr="2D density contour plots in ggplot2 | R CHARTS">
            <a:extLst>
              <a:ext uri="{FF2B5EF4-FFF2-40B4-BE49-F238E27FC236}">
                <a16:creationId xmlns:a16="http://schemas.microsoft.com/office/drawing/2014/main" id="{1596C24C-9CFF-75A3-FC2D-89C318202B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7" t="5562" r="29423" b="15271"/>
          <a:stretch/>
        </p:blipFill>
        <p:spPr bwMode="auto">
          <a:xfrm>
            <a:off x="4090085" y="-98899"/>
            <a:ext cx="6573795" cy="708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54A885C-43F4-B398-AE7D-BE021BC2464D}"/>
              </a:ext>
            </a:extLst>
          </p:cNvPr>
          <p:cNvSpPr/>
          <p:nvPr/>
        </p:nvSpPr>
        <p:spPr>
          <a:xfrm>
            <a:off x="6845641" y="3095367"/>
            <a:ext cx="766119" cy="7661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6CE21C-DE66-B119-AE6C-54CB44EB92BD}"/>
              </a:ext>
            </a:extLst>
          </p:cNvPr>
          <p:cNvSpPr/>
          <p:nvPr/>
        </p:nvSpPr>
        <p:spPr>
          <a:xfrm>
            <a:off x="9623847" y="5016845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078197-4A17-EEF4-DCDF-4E2C8A8645A8}"/>
              </a:ext>
            </a:extLst>
          </p:cNvPr>
          <p:cNvSpPr/>
          <p:nvPr/>
        </p:nvSpPr>
        <p:spPr>
          <a:xfrm>
            <a:off x="4355756" y="3441334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7A5DDE-B9FB-B526-5561-26C7EB568E78}"/>
              </a:ext>
            </a:extLst>
          </p:cNvPr>
          <p:cNvSpPr/>
          <p:nvPr/>
        </p:nvSpPr>
        <p:spPr>
          <a:xfrm>
            <a:off x="10165489" y="3478427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F74E76-731E-0BEA-8C52-58118E010F93}"/>
              </a:ext>
            </a:extLst>
          </p:cNvPr>
          <p:cNvSpPr/>
          <p:nvPr/>
        </p:nvSpPr>
        <p:spPr>
          <a:xfrm>
            <a:off x="4909748" y="1213372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20B8DC-4988-6DF9-03DC-42D3791FF436}"/>
              </a:ext>
            </a:extLst>
          </p:cNvPr>
          <p:cNvSpPr/>
          <p:nvPr/>
        </p:nvSpPr>
        <p:spPr>
          <a:xfrm>
            <a:off x="7228701" y="67940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912443-60CA-EBF0-138B-64A182FA57C5}"/>
              </a:ext>
            </a:extLst>
          </p:cNvPr>
          <p:cNvSpPr/>
          <p:nvPr/>
        </p:nvSpPr>
        <p:spPr>
          <a:xfrm>
            <a:off x="9623847" y="1357348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F8846E-748A-EBC3-756C-010DEA902CE1}"/>
              </a:ext>
            </a:extLst>
          </p:cNvPr>
          <p:cNvSpPr/>
          <p:nvPr/>
        </p:nvSpPr>
        <p:spPr>
          <a:xfrm>
            <a:off x="5266036" y="5165125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06173E-0E3F-1F0A-565E-06BFB8C6FF27}"/>
              </a:ext>
            </a:extLst>
          </p:cNvPr>
          <p:cNvSpPr/>
          <p:nvPr/>
        </p:nvSpPr>
        <p:spPr>
          <a:xfrm>
            <a:off x="7191633" y="6493498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AE698-7A4B-5184-4F13-F4BCDE4C37ED}"/>
              </a:ext>
            </a:extLst>
          </p:cNvPr>
          <p:cNvSpPr txBox="1"/>
          <p:nvPr/>
        </p:nvSpPr>
        <p:spPr>
          <a:xfrm>
            <a:off x="181228" y="2457253"/>
            <a:ext cx="35793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Higher replication in the middle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Could also be a second “ring” of treatments in the middle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Efficiently explores IF there is a nonlinearity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Might not get exact shape</a:t>
            </a:r>
          </a:p>
        </p:txBody>
      </p:sp>
    </p:spTree>
    <p:extLst>
      <p:ext uri="{BB962C8B-B14F-4D97-AF65-F5344CB8AC3E}">
        <p14:creationId xmlns:p14="http://schemas.microsoft.com/office/powerpoint/2010/main" val="1315603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B1082-CBF6-4F4A-8CD0-E8AB16887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1348237-F27F-03B0-828B-3C7D6B16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09227"/>
            <a:ext cx="4090085" cy="4489248"/>
          </a:xfrm>
        </p:spPr>
        <p:txBody>
          <a:bodyPr>
            <a:normAutofit/>
          </a:bodyPr>
          <a:lstStyle/>
          <a:p>
            <a:r>
              <a:rPr lang="en-US" dirty="0"/>
              <a:t>Or, Optimize Based on Constraints and Fill Space </a:t>
            </a:r>
          </a:p>
        </p:txBody>
      </p:sp>
      <p:pic>
        <p:nvPicPr>
          <p:cNvPr id="4" name="Picture 2" descr="2D density contour plots in ggplot2 | R CHARTS">
            <a:extLst>
              <a:ext uri="{FF2B5EF4-FFF2-40B4-BE49-F238E27FC236}">
                <a16:creationId xmlns:a16="http://schemas.microsoft.com/office/drawing/2014/main" id="{69747819-F29C-C87B-72B3-D2D8EE9D1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7" t="5562" r="29423" b="15271"/>
          <a:stretch/>
        </p:blipFill>
        <p:spPr bwMode="auto">
          <a:xfrm>
            <a:off x="4090085" y="-98899"/>
            <a:ext cx="6573795" cy="708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D99C835-48BD-A60A-E6B6-52513E846ACA}"/>
              </a:ext>
            </a:extLst>
          </p:cNvPr>
          <p:cNvSpPr/>
          <p:nvPr/>
        </p:nvSpPr>
        <p:spPr>
          <a:xfrm>
            <a:off x="5465803" y="1635397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8E69FE-8FC0-6687-9352-D3A080D32B48}"/>
              </a:ext>
            </a:extLst>
          </p:cNvPr>
          <p:cNvSpPr/>
          <p:nvPr/>
        </p:nvSpPr>
        <p:spPr>
          <a:xfrm>
            <a:off x="9094568" y="1644663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DBE05C-D9E3-1713-3B6F-C91209E59434}"/>
              </a:ext>
            </a:extLst>
          </p:cNvPr>
          <p:cNvSpPr/>
          <p:nvPr/>
        </p:nvSpPr>
        <p:spPr>
          <a:xfrm>
            <a:off x="9955424" y="6141309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8719FC-8A92-988E-31EA-07AA1E936C34}"/>
              </a:ext>
            </a:extLst>
          </p:cNvPr>
          <p:cNvSpPr/>
          <p:nvPr/>
        </p:nvSpPr>
        <p:spPr>
          <a:xfrm>
            <a:off x="5614084" y="4855872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AB8501-A350-FB78-EDB4-12AA31E1B34F}"/>
              </a:ext>
            </a:extLst>
          </p:cNvPr>
          <p:cNvSpPr/>
          <p:nvPr/>
        </p:nvSpPr>
        <p:spPr>
          <a:xfrm>
            <a:off x="6444045" y="3132438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BD1C659-5496-C7B2-7AB2-CB3442986217}"/>
              </a:ext>
            </a:extLst>
          </p:cNvPr>
          <p:cNvSpPr/>
          <p:nvPr/>
        </p:nvSpPr>
        <p:spPr>
          <a:xfrm>
            <a:off x="8530280" y="4454589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892E60-E86A-691C-9C19-D27112230D7D}"/>
              </a:ext>
            </a:extLst>
          </p:cNvPr>
          <p:cNvSpPr/>
          <p:nvPr/>
        </p:nvSpPr>
        <p:spPr>
          <a:xfrm>
            <a:off x="7434646" y="123522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8650DF-6EAC-AA17-E348-E7F4C6A9AFFE}"/>
              </a:ext>
            </a:extLst>
          </p:cNvPr>
          <p:cNvSpPr/>
          <p:nvPr/>
        </p:nvSpPr>
        <p:spPr>
          <a:xfrm>
            <a:off x="4530806" y="5993028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735AF-16F0-B074-A986-8C1554C761E3}"/>
              </a:ext>
            </a:extLst>
          </p:cNvPr>
          <p:cNvSpPr txBox="1"/>
          <p:nvPr/>
        </p:nvSpPr>
        <p:spPr>
          <a:xfrm>
            <a:off x="32952" y="2890276"/>
            <a:ext cx="40859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E.g., I can have 8 treatments – how do I best assign treatment levels?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Optimizes to fill n-dimensional treatment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Common in computer science – Latin Hypercube</a:t>
            </a:r>
          </a:p>
        </p:txBody>
      </p:sp>
    </p:spTree>
    <p:extLst>
      <p:ext uri="{BB962C8B-B14F-4D97-AF65-F5344CB8AC3E}">
        <p14:creationId xmlns:p14="http://schemas.microsoft.com/office/powerpoint/2010/main" val="158261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A0239-6D12-4ADB-4960-FF45D0A3F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7D9E9-1F29-A470-98FE-0161A263A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0515600" cy="1325563"/>
          </a:xfrm>
        </p:spPr>
        <p:txBody>
          <a:bodyPr/>
          <a:lstStyle/>
          <a:p>
            <a:r>
              <a:rPr lang="en-US" dirty="0"/>
              <a:t>The Hidden Treatment Problem of Manipulations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5A949F-DE45-854F-7647-DCE898210DC3}"/>
              </a:ext>
            </a:extLst>
          </p:cNvPr>
          <p:cNvSpPr txBox="1"/>
          <p:nvPr/>
        </p:nvSpPr>
        <p:spPr>
          <a:xfrm>
            <a:off x="6907656" y="3198994"/>
            <a:ext cx="1774845" cy="58477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F81FB-105E-EED3-BD81-70481D1B504C}"/>
              </a:ext>
            </a:extLst>
          </p:cNvPr>
          <p:cNvSpPr txBox="1"/>
          <p:nvPr/>
        </p:nvSpPr>
        <p:spPr>
          <a:xfrm>
            <a:off x="213732" y="4670287"/>
            <a:ext cx="2869500" cy="2062103"/>
          </a:xfrm>
          <a:prstGeom prst="rect">
            <a:avLst/>
          </a:prstGeom>
          <a:noFill/>
          <a:ln w="3492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Calibri Light"/>
                <a:cs typeface="Calibri Light"/>
              </a:rPr>
              <a:t>Type = slate, granite, concrete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DBB3F-A390-419A-2101-715A3110CA83}"/>
              </a:ext>
            </a:extLst>
          </p:cNvPr>
          <p:cNvSpPr txBox="1"/>
          <p:nvPr/>
        </p:nvSpPr>
        <p:spPr>
          <a:xfrm>
            <a:off x="119803" y="1813851"/>
            <a:ext cx="2869501" cy="58477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9C928-390E-7598-A91E-E8F8A158ECA2}"/>
              </a:ext>
            </a:extLst>
          </p:cNvPr>
          <p:cNvSpPr txBox="1"/>
          <p:nvPr/>
        </p:nvSpPr>
        <p:spPr>
          <a:xfrm>
            <a:off x="879517" y="3339764"/>
            <a:ext cx="2226059" cy="5847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90000"/>
                  </a:schemeClr>
                </a:solidFill>
                <a:latin typeface="Calibri Light"/>
                <a:cs typeface="Calibri Light"/>
              </a:rPr>
              <a:t>Recruitment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A3C019-0BA2-9A18-0DFE-A84263B8B7A3}"/>
              </a:ext>
            </a:extLst>
          </p:cNvPr>
          <p:cNvSpPr/>
          <p:nvPr/>
        </p:nvSpPr>
        <p:spPr>
          <a:xfrm>
            <a:off x="7531705" y="1324359"/>
            <a:ext cx="4349013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>
                    <a:lumMod val="90000"/>
                  </a:schemeClr>
                </a:solidFill>
              </a:rPr>
              <a:t>Other Site Factors</a:t>
            </a:r>
            <a:endParaRPr lang="en-US" sz="3200" baseline="-250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1EBF09-1B61-0B4C-D8B0-8FE67E68D3D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83232" y="4452738"/>
            <a:ext cx="1377256" cy="1248601"/>
          </a:xfrm>
          <a:prstGeom prst="straightConnector1">
            <a:avLst/>
          </a:prstGeom>
          <a:ln w="57150" cmpd="sng">
            <a:solidFill>
              <a:schemeClr val="bg2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484F5F-99C5-BC49-717F-BE1EB6ED7D1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105576" y="3096322"/>
            <a:ext cx="1551917" cy="535830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EB10DA-DD5B-4F10-2D46-73FAD6C41B6B}"/>
              </a:ext>
            </a:extLst>
          </p:cNvPr>
          <p:cNvCxnSpPr>
            <a:cxnSpLocks/>
          </p:cNvCxnSpPr>
          <p:nvPr/>
        </p:nvCxnSpPr>
        <p:spPr>
          <a:xfrm>
            <a:off x="3037339" y="2275736"/>
            <a:ext cx="1620154" cy="82058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A6CE8B-9180-5448-3328-02C2E29CA9A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657493" y="3096322"/>
            <a:ext cx="2250163" cy="39506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5C24F5-A106-BF8C-1D1B-05F682729CC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460488" y="3491382"/>
            <a:ext cx="2447168" cy="1002771"/>
          </a:xfrm>
          <a:prstGeom prst="straightConnector1">
            <a:avLst/>
          </a:prstGeom>
          <a:ln w="57150" cmpd="sng">
            <a:solidFill>
              <a:schemeClr val="bg2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DA7EB3-2882-2522-5BF8-23DACF871E5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05576" y="3632152"/>
            <a:ext cx="1354912" cy="862001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D7EBD0-7401-A135-BB69-74C589AC3958}"/>
              </a:ext>
            </a:extLst>
          </p:cNvPr>
          <p:cNvCxnSpPr>
            <a:cxnSpLocks/>
          </p:cNvCxnSpPr>
          <p:nvPr/>
        </p:nvCxnSpPr>
        <p:spPr>
          <a:xfrm flipH="1">
            <a:off x="8682501" y="2488610"/>
            <a:ext cx="1099367" cy="910580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8DB093-F9BE-35F6-B254-5ABC5E9E0CDF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032931" y="1906485"/>
            <a:ext cx="4498774" cy="214863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3CA5D7-CC03-9EE8-EBDF-197E0C99867A}"/>
              </a:ext>
            </a:extLst>
          </p:cNvPr>
          <p:cNvSpPr txBox="1"/>
          <p:nvPr/>
        </p:nvSpPr>
        <p:spPr>
          <a:xfrm>
            <a:off x="9022117" y="2449770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85B47B-4AF4-80FD-54A7-D3E3406D4F0E}"/>
              </a:ext>
            </a:extLst>
          </p:cNvPr>
          <p:cNvSpPr txBox="1"/>
          <p:nvPr/>
        </p:nvSpPr>
        <p:spPr>
          <a:xfrm>
            <a:off x="5986432" y="1420265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336732-2353-2EAC-8304-F23D95AF993A}"/>
              </a:ext>
            </a:extLst>
          </p:cNvPr>
          <p:cNvSpPr txBox="1"/>
          <p:nvPr/>
        </p:nvSpPr>
        <p:spPr>
          <a:xfrm>
            <a:off x="3653774" y="2847576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DD4487-B700-9AB4-654A-025B21E0F297}"/>
              </a:ext>
            </a:extLst>
          </p:cNvPr>
          <p:cNvSpPr txBox="1"/>
          <p:nvPr/>
        </p:nvSpPr>
        <p:spPr>
          <a:xfrm>
            <a:off x="3515674" y="3515712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9A8919-4322-77DB-1A9F-76CF92D698D6}"/>
              </a:ext>
            </a:extLst>
          </p:cNvPr>
          <p:cNvSpPr txBox="1"/>
          <p:nvPr/>
        </p:nvSpPr>
        <p:spPr>
          <a:xfrm>
            <a:off x="6213621" y="4569028"/>
            <a:ext cx="49377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How do we design experiments to give us meaningful inference about &gt;1 driver?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881414-99F5-1776-410A-04A1EA80722B}"/>
              </a:ext>
            </a:extLst>
          </p:cNvPr>
          <p:cNvSpPr txBox="1"/>
          <p:nvPr/>
        </p:nvSpPr>
        <p:spPr>
          <a:xfrm>
            <a:off x="5273928" y="3601601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B817DC-DEB8-A4DC-5DE4-4488E8B1C757}"/>
              </a:ext>
            </a:extLst>
          </p:cNvPr>
          <p:cNvSpPr txBox="1"/>
          <p:nvPr/>
        </p:nvSpPr>
        <p:spPr>
          <a:xfrm>
            <a:off x="3417171" y="4667130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1748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EE50D-4617-198D-D444-8EAA402E1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8E5130A-1954-D588-54CD-EE9F8111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09227"/>
            <a:ext cx="4090085" cy="4489248"/>
          </a:xfrm>
        </p:spPr>
        <p:txBody>
          <a:bodyPr>
            <a:normAutofit/>
          </a:bodyPr>
          <a:lstStyle/>
          <a:p>
            <a:r>
              <a:rPr lang="en-US" dirty="0"/>
              <a:t>Use Prior Knowledge to Fill Space </a:t>
            </a:r>
          </a:p>
        </p:txBody>
      </p:sp>
      <p:pic>
        <p:nvPicPr>
          <p:cNvPr id="4" name="Picture 2" descr="2D density contour plots in ggplot2 | R CHARTS">
            <a:extLst>
              <a:ext uri="{FF2B5EF4-FFF2-40B4-BE49-F238E27FC236}">
                <a16:creationId xmlns:a16="http://schemas.microsoft.com/office/drawing/2014/main" id="{FDCACC95-495E-3D65-B993-0317184FD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7" t="5562" r="29423" b="15271"/>
          <a:stretch/>
        </p:blipFill>
        <p:spPr bwMode="auto">
          <a:xfrm>
            <a:off x="4090085" y="-98899"/>
            <a:ext cx="6573795" cy="708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E528E4F-6861-ADE2-86D2-3B080CB71B9E}"/>
              </a:ext>
            </a:extLst>
          </p:cNvPr>
          <p:cNvSpPr/>
          <p:nvPr/>
        </p:nvSpPr>
        <p:spPr>
          <a:xfrm>
            <a:off x="6124830" y="2143238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DE250C-61DC-BD53-A64C-E0DEFB9F721C}"/>
              </a:ext>
            </a:extLst>
          </p:cNvPr>
          <p:cNvSpPr/>
          <p:nvPr/>
        </p:nvSpPr>
        <p:spPr>
          <a:xfrm>
            <a:off x="8031889" y="2447852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FD524E-A48B-341B-2980-4EB2D2ABCFAB}"/>
              </a:ext>
            </a:extLst>
          </p:cNvPr>
          <p:cNvSpPr/>
          <p:nvPr/>
        </p:nvSpPr>
        <p:spPr>
          <a:xfrm>
            <a:off x="9955424" y="6141309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88DB59-5D42-8071-3138-1D456A7CC19D}"/>
              </a:ext>
            </a:extLst>
          </p:cNvPr>
          <p:cNvSpPr/>
          <p:nvPr/>
        </p:nvSpPr>
        <p:spPr>
          <a:xfrm>
            <a:off x="6932139" y="3280719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8F066-C411-2374-DF81-D892F70DD839}"/>
              </a:ext>
            </a:extLst>
          </p:cNvPr>
          <p:cNvSpPr/>
          <p:nvPr/>
        </p:nvSpPr>
        <p:spPr>
          <a:xfrm>
            <a:off x="7282246" y="4293951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555486-03CF-CBB8-2C63-3284AE8475AD}"/>
              </a:ext>
            </a:extLst>
          </p:cNvPr>
          <p:cNvSpPr/>
          <p:nvPr/>
        </p:nvSpPr>
        <p:spPr>
          <a:xfrm>
            <a:off x="7434646" y="123522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ADDF82-C1E7-E6E7-6FCA-CD352B16FACC}"/>
              </a:ext>
            </a:extLst>
          </p:cNvPr>
          <p:cNvSpPr/>
          <p:nvPr/>
        </p:nvSpPr>
        <p:spPr>
          <a:xfrm>
            <a:off x="4530806" y="5993028"/>
            <a:ext cx="296562" cy="2965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9D218B-8734-A498-84BA-2AF3F1B66861}"/>
              </a:ext>
            </a:extLst>
          </p:cNvPr>
          <p:cNvSpPr txBox="1"/>
          <p:nvPr/>
        </p:nvSpPr>
        <p:spPr>
          <a:xfrm>
            <a:off x="32952" y="2890276"/>
            <a:ext cx="40859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use prior knowledge to bias where you will randomly put treatment combinations to sample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Very efficient – but, your prior knowledge must be right</a:t>
            </a:r>
          </a:p>
        </p:txBody>
      </p:sp>
    </p:spTree>
    <p:extLst>
      <p:ext uri="{BB962C8B-B14F-4D97-AF65-F5344CB8AC3E}">
        <p14:creationId xmlns:p14="http://schemas.microsoft.com/office/powerpoint/2010/main" val="995435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B616D-C5B1-7297-7996-7324272C8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B7E1-2758-A8F4-2BAB-7F9AF52D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Ultimately, You Bring System-Specific Knowledge to your DAG to Determine Design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1F9C07-D247-DDFD-1AA0-D9C46B0EA107}"/>
              </a:ext>
            </a:extLst>
          </p:cNvPr>
          <p:cNvGrpSpPr/>
          <p:nvPr/>
        </p:nvGrpSpPr>
        <p:grpSpPr>
          <a:xfrm>
            <a:off x="1316007" y="2324298"/>
            <a:ext cx="8680608" cy="2563855"/>
            <a:chOff x="1772517" y="3941930"/>
            <a:chExt cx="7847225" cy="256385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01BBCB7-659E-F552-5B8A-1307A9BE205C}"/>
                </a:ext>
              </a:extLst>
            </p:cNvPr>
            <p:cNvSpPr txBox="1"/>
            <p:nvPr/>
          </p:nvSpPr>
          <p:spPr>
            <a:xfrm>
              <a:off x="7844897" y="4749537"/>
              <a:ext cx="17748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Calibri Light"/>
                  <a:cs typeface="Calibri Light"/>
                </a:rPr>
                <a:t>Barnacles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E5798F-8FD1-0DEF-41EB-D5C066B3AC3D}"/>
                </a:ext>
              </a:extLst>
            </p:cNvPr>
            <p:cNvSpPr txBox="1"/>
            <p:nvPr/>
          </p:nvSpPr>
          <p:spPr>
            <a:xfrm>
              <a:off x="1772517" y="5428567"/>
              <a:ext cx="1740540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Calibri Light"/>
                  <a:cs typeface="Calibri Light"/>
                </a:rPr>
                <a:t>Substrate</a:t>
              </a:r>
            </a:p>
            <a:p>
              <a:pPr algn="ctr"/>
              <a:r>
                <a:rPr lang="en-US" sz="3200" dirty="0">
                  <a:latin typeface="Calibri Light"/>
                  <a:cs typeface="Calibri Light"/>
                </a:rPr>
                <a:t>Type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373C38-1AE4-9061-5B65-DB6E46F9C380}"/>
                </a:ext>
              </a:extLst>
            </p:cNvPr>
            <p:cNvSpPr txBox="1"/>
            <p:nvPr/>
          </p:nvSpPr>
          <p:spPr>
            <a:xfrm>
              <a:off x="1772517" y="3941930"/>
              <a:ext cx="178478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Calibri Light"/>
                  <a:cs typeface="Calibri Light"/>
                </a:rPr>
                <a:t>Predation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C8AE53-B29B-3CA8-6DC0-EC98D0514787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3513057" y="4992497"/>
              <a:ext cx="1619792" cy="974679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38EEF6F-B2E5-BDD8-2C1E-3397139C6328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5132849" y="5041925"/>
              <a:ext cx="2712048" cy="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F217201-E7C9-0917-2432-90089A57769B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557301" y="4234318"/>
              <a:ext cx="1575548" cy="862001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B897B82-6B34-5959-5027-0DC3105FBFEF}"/>
              </a:ext>
            </a:extLst>
          </p:cNvPr>
          <p:cNvSpPr txBox="1"/>
          <p:nvPr/>
        </p:nvSpPr>
        <p:spPr>
          <a:xfrm>
            <a:off x="37071" y="5790015"/>
            <a:ext cx="1217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Start exploratory then tighten down, or run small trials exploring parameter space if uncertain</a:t>
            </a:r>
          </a:p>
        </p:txBody>
      </p:sp>
    </p:spTree>
    <p:extLst>
      <p:ext uri="{BB962C8B-B14F-4D97-AF65-F5344CB8AC3E}">
        <p14:creationId xmlns:p14="http://schemas.microsoft.com/office/powerpoint/2010/main" val="3534258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C8CA-B0E4-5842-BC8A-6ADE7CC8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Notes On Experimental Design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B05FE-6D9C-9943-B689-1D42E5204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Elements of any and all of these designs can be combined</a:t>
            </a:r>
          </a:p>
          <a:p>
            <a:endParaRPr lang="en-US" sz="3600" dirty="0"/>
          </a:p>
          <a:p>
            <a:r>
              <a:rPr lang="en-US" sz="3600" dirty="0"/>
              <a:t>Thinking about site, time, location, arrangement in a room, etc., are all key in designing effective experiments</a:t>
            </a:r>
          </a:p>
          <a:p>
            <a:endParaRPr lang="en-US" sz="3600" dirty="0"/>
          </a:p>
          <a:p>
            <a:r>
              <a:rPr lang="en-US" sz="3600" dirty="0"/>
              <a:t>Always diagram out not just your system of interest, but the experimental system you are constructing</a:t>
            </a:r>
          </a:p>
        </p:txBody>
      </p:sp>
    </p:spTree>
    <p:extLst>
      <p:ext uri="{BB962C8B-B14F-4D97-AF65-F5344CB8AC3E}">
        <p14:creationId xmlns:p14="http://schemas.microsoft.com/office/powerpoint/2010/main" val="3267272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8D5D-4D3B-3C40-9D24-45B7452C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41" y="504497"/>
            <a:ext cx="10515600" cy="5749157"/>
          </a:xfrm>
        </p:spPr>
        <p:txBody>
          <a:bodyPr>
            <a:normAutofit/>
          </a:bodyPr>
          <a:lstStyle/>
          <a:p>
            <a:r>
              <a:rPr lang="en-US" dirty="0"/>
              <a:t>Take your question, your system diagram, and make a “schematic” of an experimental design.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Are there artefacts to control?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Are there gradients?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More than one thing to manipulate?</a:t>
            </a:r>
          </a:p>
        </p:txBody>
      </p:sp>
    </p:spTree>
    <p:extLst>
      <p:ext uri="{BB962C8B-B14F-4D97-AF65-F5344CB8AC3E}">
        <p14:creationId xmlns:p14="http://schemas.microsoft.com/office/powerpoint/2010/main" val="392808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7129-6E12-E14F-86C8-9A968696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260"/>
            <a:ext cx="10515600" cy="1325563"/>
          </a:xfrm>
        </p:spPr>
        <p:txBody>
          <a:bodyPr/>
          <a:lstStyle/>
          <a:p>
            <a:r>
              <a:rPr lang="en-US" dirty="0"/>
              <a:t>What Does it Mean to Test An Effect of the Environmental Driver </a:t>
            </a:r>
            <a:r>
              <a:rPr lang="en-US" i="1" dirty="0"/>
              <a:t>in vivo</a:t>
            </a:r>
            <a:r>
              <a:rPr lang="en-US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55E7A-FF6A-9343-A972-6F1D56683FE8}"/>
              </a:ext>
            </a:extLst>
          </p:cNvPr>
          <p:cNvSpPr txBox="1"/>
          <p:nvPr/>
        </p:nvSpPr>
        <p:spPr>
          <a:xfrm>
            <a:off x="1860897" y="1843276"/>
            <a:ext cx="329660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 = Caged,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Uncaged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D5E6B8-AC46-9246-8549-C9F27BD2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38" y="3257586"/>
            <a:ext cx="4806726" cy="36004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7AF88B-90BF-4685-81DE-428643A5A02A}"/>
              </a:ext>
            </a:extLst>
          </p:cNvPr>
          <p:cNvSpPr txBox="1"/>
          <p:nvPr/>
        </p:nvSpPr>
        <p:spPr>
          <a:xfrm>
            <a:off x="7422263" y="1843276"/>
            <a:ext cx="421993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 = Caged with Snails, Caged Empty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F2D789-4CBD-F5EA-E1D3-FF2C58ACD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870" y="3257586"/>
            <a:ext cx="4806726" cy="3600405"/>
          </a:xfrm>
          <a:prstGeom prst="rect">
            <a:avLst/>
          </a:prstGeom>
        </p:spPr>
      </p:pic>
      <p:pic>
        <p:nvPicPr>
          <p:cNvPr id="21" name="Picture 20" descr="A black and white drawing of a shell&#10;&#10;AI-generated content may be incorrect.">
            <a:extLst>
              <a:ext uri="{FF2B5EF4-FFF2-40B4-BE49-F238E27FC236}">
                <a16:creationId xmlns:a16="http://schemas.microsoft.com/office/drawing/2014/main" id="{6148F5F4-7905-4D79-B225-93D8F9DF4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418736" y="4235636"/>
            <a:ext cx="1199513" cy="976527"/>
          </a:xfrm>
          <a:prstGeom prst="rect">
            <a:avLst/>
          </a:prstGeom>
        </p:spPr>
      </p:pic>
      <p:pic>
        <p:nvPicPr>
          <p:cNvPr id="22" name="Picture 21" descr="A black and white drawing of a shell&#10;&#10;AI-generated content may be incorrect.">
            <a:extLst>
              <a:ext uri="{FF2B5EF4-FFF2-40B4-BE49-F238E27FC236}">
                <a16:creationId xmlns:a16="http://schemas.microsoft.com/office/drawing/2014/main" id="{2A2B4151-5CE9-2A2D-3428-3BEA883B3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447338" y="4534576"/>
            <a:ext cx="1199513" cy="976527"/>
          </a:xfrm>
          <a:prstGeom prst="rect">
            <a:avLst/>
          </a:prstGeom>
        </p:spPr>
      </p:pic>
      <p:pic>
        <p:nvPicPr>
          <p:cNvPr id="23" name="Picture 22" descr="A black and white drawing of a shell&#10;&#10;AI-generated content may be incorrect.">
            <a:extLst>
              <a:ext uri="{FF2B5EF4-FFF2-40B4-BE49-F238E27FC236}">
                <a16:creationId xmlns:a16="http://schemas.microsoft.com/office/drawing/2014/main" id="{5A485A47-2274-74BD-DEE8-43970F3E2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640612" y="3856124"/>
            <a:ext cx="1199513" cy="976527"/>
          </a:xfrm>
          <a:prstGeom prst="rect">
            <a:avLst/>
          </a:prstGeom>
        </p:spPr>
      </p:pic>
      <p:pic>
        <p:nvPicPr>
          <p:cNvPr id="24" name="Picture 23" descr="A black and white drawing of a shell&#10;&#10;AI-generated content may be incorrect.">
            <a:extLst>
              <a:ext uri="{FF2B5EF4-FFF2-40B4-BE49-F238E27FC236}">
                <a16:creationId xmlns:a16="http://schemas.microsoft.com/office/drawing/2014/main" id="{E516C924-4FE1-F5B1-607A-C380D762A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61140" y="5385609"/>
            <a:ext cx="1199513" cy="976527"/>
          </a:xfrm>
          <a:prstGeom prst="rect">
            <a:avLst/>
          </a:prstGeom>
        </p:spPr>
      </p:pic>
      <p:pic>
        <p:nvPicPr>
          <p:cNvPr id="25" name="Picture 24" descr="A black and white drawing of a shell&#10;&#10;AI-generated content may be incorrect.">
            <a:extLst>
              <a:ext uri="{FF2B5EF4-FFF2-40B4-BE49-F238E27FC236}">
                <a16:creationId xmlns:a16="http://schemas.microsoft.com/office/drawing/2014/main" id="{7FD303E7-D2F1-6A95-8626-EABE53846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018492" y="3656501"/>
            <a:ext cx="1199513" cy="97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8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6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9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CFDB3-8C95-A5FD-B6E2-652CC14CA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FDE4-1E04-1341-B886-089CD05E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Introducing Hidden Treatments?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EE189-2058-740C-863D-FFBFA83B370A}"/>
              </a:ext>
            </a:extLst>
          </p:cNvPr>
          <p:cNvSpPr txBox="1"/>
          <p:nvPr/>
        </p:nvSpPr>
        <p:spPr>
          <a:xfrm>
            <a:off x="7822056" y="2262292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0750E-9621-C270-1030-3DDD2C802AD8}"/>
              </a:ext>
            </a:extLst>
          </p:cNvPr>
          <p:cNvSpPr txBox="1"/>
          <p:nvPr/>
        </p:nvSpPr>
        <p:spPr>
          <a:xfrm>
            <a:off x="1236527" y="2039267"/>
            <a:ext cx="329660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 = Caged,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Uncaged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EA1DBD-C324-1800-8B50-6AEA0D7B4F8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4533135" y="2554680"/>
            <a:ext cx="3288921" cy="2319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711B559-8F6D-BEBA-9A14-034548C1B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369" y="3362480"/>
            <a:ext cx="4307012" cy="322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5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7129-6E12-E14F-86C8-9A968696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4" y="365125"/>
            <a:ext cx="8565995" cy="1325563"/>
          </a:xfrm>
        </p:spPr>
        <p:txBody>
          <a:bodyPr/>
          <a:lstStyle/>
          <a:p>
            <a:r>
              <a:rPr lang="en-US" dirty="0"/>
              <a:t>Are You Introducing Hidden Treatments?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AD61E-FBAD-1E4D-96D3-1C3D743B43D5}"/>
              </a:ext>
            </a:extLst>
          </p:cNvPr>
          <p:cNvSpPr txBox="1"/>
          <p:nvPr/>
        </p:nvSpPr>
        <p:spPr>
          <a:xfrm>
            <a:off x="8691852" y="3422018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55E7A-FF6A-9343-A972-6F1D56683FE8}"/>
              </a:ext>
            </a:extLst>
          </p:cNvPr>
          <p:cNvSpPr txBox="1"/>
          <p:nvPr/>
        </p:nvSpPr>
        <p:spPr>
          <a:xfrm>
            <a:off x="201206" y="2866354"/>
            <a:ext cx="356790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Cage Treatment = Caged,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Uncaged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A16E46-B111-E444-B804-F885084BEF1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769112" y="2581817"/>
            <a:ext cx="659802" cy="106936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5D5E6B8-AC46-9246-8549-C9F27BD2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9617"/>
            <a:ext cx="2430966" cy="1820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728084-8D39-8449-AFFB-A30A02785792}"/>
              </a:ext>
            </a:extLst>
          </p:cNvPr>
          <p:cNvSpPr txBox="1"/>
          <p:nvPr/>
        </p:nvSpPr>
        <p:spPr>
          <a:xfrm>
            <a:off x="4583381" y="4371001"/>
            <a:ext cx="2502545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Flow of Water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DD7D3-3375-9D41-AB30-0759E8DE1574}"/>
              </a:ext>
            </a:extLst>
          </p:cNvPr>
          <p:cNvSpPr txBox="1"/>
          <p:nvPr/>
        </p:nvSpPr>
        <p:spPr>
          <a:xfrm>
            <a:off x="4428914" y="2289429"/>
            <a:ext cx="281147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Predator Access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E2E8CB-24E9-6C49-ABE6-6C0C1672AC7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769112" y="3651184"/>
            <a:ext cx="814269" cy="1012205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02A848-2588-5147-A6FB-1A05E66102D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40389" y="2581817"/>
            <a:ext cx="1451463" cy="113258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C6C078-47E4-6C4F-BEE6-4E9B2B2D005C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7085926" y="3714406"/>
            <a:ext cx="1605926" cy="948983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E995B0-1FB7-A33B-A1E5-5FFBA437F66E}"/>
              </a:ext>
            </a:extLst>
          </p:cNvPr>
          <p:cNvSpPr txBox="1"/>
          <p:nvPr/>
        </p:nvSpPr>
        <p:spPr>
          <a:xfrm>
            <a:off x="0" y="5911831"/>
            <a:ext cx="1210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Violation of </a:t>
            </a:r>
            <a:r>
              <a:rPr lang="en-US" sz="2400" b="1" dirty="0"/>
              <a:t>excludability</a:t>
            </a:r>
            <a:r>
              <a:rPr lang="en-US" sz="2400" dirty="0"/>
              <a:t>  - outcomes responding solely to treatment through desired pathway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D040C-039A-050F-49CC-014FCE05CB1F}"/>
              </a:ext>
            </a:extLst>
          </p:cNvPr>
          <p:cNvSpPr txBox="1"/>
          <p:nvPr/>
        </p:nvSpPr>
        <p:spPr>
          <a:xfrm>
            <a:off x="10168873" y="6492875"/>
            <a:ext cx="193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Kimmel et al. 2021</a:t>
            </a:r>
          </a:p>
        </p:txBody>
      </p:sp>
    </p:spTree>
    <p:extLst>
      <p:ext uri="{BB962C8B-B14F-4D97-AF65-F5344CB8AC3E}">
        <p14:creationId xmlns:p14="http://schemas.microsoft.com/office/powerpoint/2010/main" val="387886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7129-6E12-E14F-86C8-9A968696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4" y="365125"/>
            <a:ext cx="951952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 – Diagram it to Devise </a:t>
            </a:r>
            <a:r>
              <a:rPr lang="en-US" b="1" dirty="0"/>
              <a:t>Procedural Controls </a:t>
            </a:r>
            <a:r>
              <a:rPr lang="en-US" dirty="0"/>
              <a:t>– More Treatments!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AD61E-FBAD-1E4D-96D3-1C3D743B43D5}"/>
              </a:ext>
            </a:extLst>
          </p:cNvPr>
          <p:cNvSpPr txBox="1"/>
          <p:nvPr/>
        </p:nvSpPr>
        <p:spPr>
          <a:xfrm>
            <a:off x="8691852" y="3422018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D5E6B8-AC46-9246-8549-C9F27BD2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9617"/>
            <a:ext cx="2430966" cy="1820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728084-8D39-8449-AFFB-A30A02785792}"/>
              </a:ext>
            </a:extLst>
          </p:cNvPr>
          <p:cNvSpPr txBox="1"/>
          <p:nvPr/>
        </p:nvSpPr>
        <p:spPr>
          <a:xfrm>
            <a:off x="4583381" y="4371001"/>
            <a:ext cx="25025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Flow of Water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DD7D3-3375-9D41-AB30-0759E8DE1574}"/>
              </a:ext>
            </a:extLst>
          </p:cNvPr>
          <p:cNvSpPr txBox="1"/>
          <p:nvPr/>
        </p:nvSpPr>
        <p:spPr>
          <a:xfrm>
            <a:off x="4428914" y="2289429"/>
            <a:ext cx="281147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Predator Access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E2E8CB-24E9-6C49-ABE6-6C0C1672AC7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769112" y="3714405"/>
            <a:ext cx="814269" cy="94898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02A848-2588-5147-A6FB-1A05E66102D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40389" y="2581817"/>
            <a:ext cx="1451463" cy="113258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C6C078-47E4-6C4F-BEE6-4E9B2B2D005C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7085926" y="3714406"/>
            <a:ext cx="1605926" cy="9489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360E74-E848-AD45-9317-C67F3DC2220B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769112" y="2852792"/>
            <a:ext cx="716636" cy="79839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25CA4A-C78D-1D4E-B2C5-92648A3418EC}"/>
              </a:ext>
            </a:extLst>
          </p:cNvPr>
          <p:cNvSpPr txBox="1"/>
          <p:nvPr/>
        </p:nvSpPr>
        <p:spPr>
          <a:xfrm>
            <a:off x="201206" y="2866354"/>
            <a:ext cx="356790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Cage Treatment = Caged,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Uncaged, Sides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FE174-13A5-DD13-EAAB-3B62E6985F3C}"/>
              </a:ext>
            </a:extLst>
          </p:cNvPr>
          <p:cNvSpPr txBox="1"/>
          <p:nvPr/>
        </p:nvSpPr>
        <p:spPr>
          <a:xfrm>
            <a:off x="947795" y="5738123"/>
            <a:ext cx="10005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But will this work? What does it mean to have K = 3?</a:t>
            </a:r>
          </a:p>
        </p:txBody>
      </p:sp>
    </p:spTree>
    <p:extLst>
      <p:ext uri="{BB962C8B-B14F-4D97-AF65-F5344CB8AC3E}">
        <p14:creationId xmlns:p14="http://schemas.microsoft.com/office/powerpoint/2010/main" val="336201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7129-6E12-E14F-86C8-9A968696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4" y="365125"/>
            <a:ext cx="856599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 – Diagram it to Devise Procedural Controls with Separate Exogenous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AD61E-FBAD-1E4D-96D3-1C3D743B43D5}"/>
              </a:ext>
            </a:extLst>
          </p:cNvPr>
          <p:cNvSpPr txBox="1"/>
          <p:nvPr/>
        </p:nvSpPr>
        <p:spPr>
          <a:xfrm>
            <a:off x="8691852" y="3422018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D5E6B8-AC46-9246-8549-C9F27BD2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9617"/>
            <a:ext cx="2430966" cy="1820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728084-8D39-8449-AFFB-A30A02785792}"/>
              </a:ext>
            </a:extLst>
          </p:cNvPr>
          <p:cNvSpPr txBox="1"/>
          <p:nvPr/>
        </p:nvSpPr>
        <p:spPr>
          <a:xfrm>
            <a:off x="4583381" y="4371001"/>
            <a:ext cx="25025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Flow of Water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DD7D3-3375-9D41-AB30-0759E8DE1574}"/>
              </a:ext>
            </a:extLst>
          </p:cNvPr>
          <p:cNvSpPr txBox="1"/>
          <p:nvPr/>
        </p:nvSpPr>
        <p:spPr>
          <a:xfrm>
            <a:off x="4428914" y="2289429"/>
            <a:ext cx="281147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Predator Access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E2E8CB-24E9-6C49-ABE6-6C0C1672AC7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42792" y="4663387"/>
            <a:ext cx="1640589" cy="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02A848-2588-5147-A6FB-1A05E66102D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40389" y="2581817"/>
            <a:ext cx="1451463" cy="113258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C6C078-47E4-6C4F-BEE6-4E9B2B2D005C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7085926" y="3714406"/>
            <a:ext cx="1605926" cy="9489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360E74-E848-AD45-9317-C67F3DC2220B}"/>
              </a:ext>
            </a:extLst>
          </p:cNvPr>
          <p:cNvCxnSpPr>
            <a:cxnSpLocks/>
            <a:stCxn id="28" idx="3"/>
            <a:endCxn id="9" idx="1"/>
          </p:cNvCxnSpPr>
          <p:nvPr/>
        </p:nvCxnSpPr>
        <p:spPr>
          <a:xfrm flipV="1">
            <a:off x="2889420" y="2581817"/>
            <a:ext cx="1539494" cy="108722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25CA4A-C78D-1D4E-B2C5-92648A3418EC}"/>
              </a:ext>
            </a:extLst>
          </p:cNvPr>
          <p:cNvSpPr txBox="1"/>
          <p:nvPr/>
        </p:nvSpPr>
        <p:spPr>
          <a:xfrm>
            <a:off x="659660" y="3376656"/>
            <a:ext cx="22297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Caged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DB3E59-DD59-034A-97B6-8549AFFDFB5B}"/>
              </a:ext>
            </a:extLst>
          </p:cNvPr>
          <p:cNvSpPr txBox="1"/>
          <p:nvPr/>
        </p:nvSpPr>
        <p:spPr>
          <a:xfrm>
            <a:off x="704265" y="4371000"/>
            <a:ext cx="22297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Sides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6E932D-FFE8-2341-9144-5595B1D69492}"/>
              </a:ext>
            </a:extLst>
          </p:cNvPr>
          <p:cNvSpPr txBox="1"/>
          <p:nvPr/>
        </p:nvSpPr>
        <p:spPr>
          <a:xfrm>
            <a:off x="704265" y="2271757"/>
            <a:ext cx="22297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Open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EC19C8-32FC-CD4D-A698-A4A08369E0AE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2934025" y="2564145"/>
            <a:ext cx="1494889" cy="1767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C8183A-9D62-7344-AB41-DAF31E842835}"/>
              </a:ext>
            </a:extLst>
          </p:cNvPr>
          <p:cNvCxnSpPr>
            <a:cxnSpLocks/>
            <a:stCxn id="28" idx="3"/>
            <a:endCxn id="8" idx="1"/>
          </p:cNvCxnSpPr>
          <p:nvPr/>
        </p:nvCxnSpPr>
        <p:spPr>
          <a:xfrm>
            <a:off x="2889420" y="3669044"/>
            <a:ext cx="1693961" cy="99434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711FC4-9E38-AE97-F4DD-4FD5335C6AB2}"/>
              </a:ext>
            </a:extLst>
          </p:cNvPr>
          <p:cNvSpPr txBox="1"/>
          <p:nvPr/>
        </p:nvSpPr>
        <p:spPr>
          <a:xfrm>
            <a:off x="294031" y="5727449"/>
            <a:ext cx="11081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This is also a way of ensuring you are not violating excludability in your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58178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4685</TotalTime>
  <Words>1363</Words>
  <Application>Microsoft Macintosh PowerPoint</Application>
  <PresentationFormat>Widescreen</PresentationFormat>
  <Paragraphs>273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Avenir</vt:lpstr>
      <vt:lpstr>Calibri</vt:lpstr>
      <vt:lpstr>Calibri Light</vt:lpstr>
      <vt:lpstr>Office Theme</vt:lpstr>
      <vt:lpstr>Multifactor Experimental Design</vt:lpstr>
      <vt:lpstr>More than A Simple Set of Treatments</vt:lpstr>
      <vt:lpstr>Internal Validity versus External Validity</vt:lpstr>
      <vt:lpstr>The Hidden Treatment Problem of Manipulations</vt:lpstr>
      <vt:lpstr>What Does it Mean to Test An Effect of the Environmental Driver in vivo?</vt:lpstr>
      <vt:lpstr>Are You Introducing Hidden Treatments?</vt:lpstr>
      <vt:lpstr>Are You Introducing Hidden Treatments?</vt:lpstr>
      <vt:lpstr>Solution – Diagram it to Devise Procedural Controls – More Treatments!</vt:lpstr>
      <vt:lpstr>Solution – Diagram it to Devise Procedural Controls with Separate Exogenous Variables</vt:lpstr>
      <vt:lpstr>Solution – Diagram it to Devise Procedural Controls with Separate Exogenous Variables</vt:lpstr>
      <vt:lpstr>Causal Diagrams of an Experiment</vt:lpstr>
      <vt:lpstr>More than A Simple Set of Treatments</vt:lpstr>
      <vt:lpstr>Replicate Placement – In An Area of Minimal Variation in Other Conditions</vt:lpstr>
      <vt:lpstr>What if There is a Gradient?</vt:lpstr>
      <vt:lpstr>Two-Way Blocked Design: Additivity with n = 1 per block/treatment</vt:lpstr>
      <vt:lpstr>Randomized Controlled Blocked Design (RCBD)</vt:lpstr>
      <vt:lpstr>What Can Blocks Be?</vt:lpstr>
      <vt:lpstr>Many Gradients? Latin Squares!</vt:lpstr>
      <vt:lpstr>Many Many Gradients? Blocked Latin Squares!</vt:lpstr>
      <vt:lpstr>More than A Simple Set of Treatments</vt:lpstr>
      <vt:lpstr>Considering Multiple Drivers</vt:lpstr>
      <vt:lpstr>Decisions as to How to Treat Moderators &amp; Validity – Averaging Over versus Holding Constant</vt:lpstr>
      <vt:lpstr>Two Way Designs are Not Just for Blocks</vt:lpstr>
      <vt:lpstr>Beyond Additivity: Factorial Designs</vt:lpstr>
      <vt:lpstr>Factorial Blocked Design: Does your Treatment Vary by Block?</vt:lpstr>
      <vt:lpstr>Factorial Designs are Not Just for Blocks</vt:lpstr>
      <vt:lpstr>You can Mix Things – e.g., Blocks and Factorial Design (re-randomize each block)</vt:lpstr>
      <vt:lpstr>The Split Plot Problem</vt:lpstr>
      <vt:lpstr>Treatment Application: Cage Covers 3 Panels</vt:lpstr>
      <vt:lpstr>Split-Plot Design: If You Have to Have Non-Independence, What are Your Sources of Error?</vt:lpstr>
      <vt:lpstr>Split-Plot Design: Start Getting into Thinking About Error in your Causal Model</vt:lpstr>
      <vt:lpstr>More than A Simple Set of Treatments</vt:lpstr>
      <vt:lpstr>Remember: DAGs Do Not Have a Functional Form</vt:lpstr>
      <vt:lpstr>How Do We Design an Experiment to Characterize This?</vt:lpstr>
      <vt:lpstr>Simple Factorial Design Could Miss Things</vt:lpstr>
      <vt:lpstr>Moving Towards a Response Surface</vt:lpstr>
      <vt:lpstr>Response Surfaces Fully Characterize Nonlinear Interactions</vt:lpstr>
      <vt:lpstr>Quadratic Designs Target If a Nonlinear Synergy Exists</vt:lpstr>
      <vt:lpstr>Or, Optimize Based on Constraints and Fill Space </vt:lpstr>
      <vt:lpstr>Use Prior Knowledge to Fill Space </vt:lpstr>
      <vt:lpstr>Ultimately, You Bring System-Specific Knowledge to your DAG to Determine Design</vt:lpstr>
      <vt:lpstr>Final Notes On Experimental Design Basics</vt:lpstr>
      <vt:lpstr>Take your question, your system diagram, and make a “schematic” of an experimental design.   Are there artefacts to control?   Are there gradients?   More than one thing to manipulate?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Deriving Inference from Nature</dc:title>
  <dc:creator>Jarrett Byrnes</dc:creator>
  <cp:lastModifiedBy>Jarrett Byrnes</cp:lastModifiedBy>
  <cp:revision>50</cp:revision>
  <dcterms:created xsi:type="dcterms:W3CDTF">2020-11-30T21:25:26Z</dcterms:created>
  <dcterms:modified xsi:type="dcterms:W3CDTF">2025-04-17T02:51:35Z</dcterms:modified>
</cp:coreProperties>
</file>