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7" r:id="rId3"/>
    <p:sldId id="438" r:id="rId4"/>
    <p:sldId id="402" r:id="rId5"/>
    <p:sldId id="405" r:id="rId6"/>
    <p:sldId id="404" r:id="rId7"/>
    <p:sldId id="406" r:id="rId8"/>
    <p:sldId id="448" r:id="rId9"/>
    <p:sldId id="439" r:id="rId10"/>
    <p:sldId id="322" r:id="rId11"/>
    <p:sldId id="362" r:id="rId12"/>
    <p:sldId id="413" r:id="rId13"/>
    <p:sldId id="412" r:id="rId14"/>
    <p:sldId id="363" r:id="rId15"/>
    <p:sldId id="364" r:id="rId16"/>
    <p:sldId id="414" r:id="rId17"/>
    <p:sldId id="415" r:id="rId18"/>
    <p:sldId id="416" r:id="rId19"/>
    <p:sldId id="417" r:id="rId20"/>
    <p:sldId id="418" r:id="rId21"/>
    <p:sldId id="419" r:id="rId22"/>
    <p:sldId id="425" r:id="rId23"/>
    <p:sldId id="375" r:id="rId24"/>
    <p:sldId id="376" r:id="rId25"/>
    <p:sldId id="420" r:id="rId26"/>
    <p:sldId id="421" r:id="rId27"/>
    <p:sldId id="422" r:id="rId28"/>
    <p:sldId id="423" r:id="rId29"/>
    <p:sldId id="443" r:id="rId30"/>
    <p:sldId id="440" r:id="rId31"/>
    <p:sldId id="410" r:id="rId32"/>
    <p:sldId id="323" r:id="rId33"/>
    <p:sldId id="324" r:id="rId34"/>
    <p:sldId id="325" r:id="rId35"/>
    <p:sldId id="441" r:id="rId36"/>
    <p:sldId id="429" r:id="rId37"/>
    <p:sldId id="431" r:id="rId38"/>
    <p:sldId id="430" r:id="rId39"/>
    <p:sldId id="432" r:id="rId40"/>
    <p:sldId id="434" r:id="rId41"/>
    <p:sldId id="444" r:id="rId42"/>
    <p:sldId id="447" r:id="rId43"/>
    <p:sldId id="442" r:id="rId44"/>
    <p:sldId id="326" r:id="rId45"/>
    <p:sldId id="433" r:id="rId46"/>
    <p:sldId id="426" r:id="rId47"/>
    <p:sldId id="427" r:id="rId48"/>
    <p:sldId id="435" r:id="rId49"/>
    <p:sldId id="436" r:id="rId50"/>
    <p:sldId id="437" r:id="rId51"/>
    <p:sldId id="445" r:id="rId52"/>
    <p:sldId id="44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9CFF"/>
    <a:srgbClr val="FFFE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7"/>
    <p:restoredTop sz="96291"/>
  </p:normalViewPr>
  <p:slideViewPr>
    <p:cSldViewPr snapToGrid="0" snapToObjects="1">
      <p:cViewPr varScale="1">
        <p:scale>
          <a:sx n="72" d="100"/>
          <a:sy n="72" d="100"/>
        </p:scale>
        <p:origin x="208" y="110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11147-5945-B04E-9EBD-13A4838CA614}" type="datetimeFigureOut">
              <a:rPr lang="en-US" smtClean="0"/>
              <a:t>11/30/20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32D3B-FEDF-6C43-A016-1D93B22A1D6C}" type="slidenum">
              <a:rPr lang="en-US" smtClean="0"/>
              <a:t>‹#›</a:t>
            </a:fld>
            <a:endParaRPr lang="en-US"/>
          </a:p>
        </p:txBody>
      </p:sp>
    </p:spTree>
    <p:extLst>
      <p:ext uri="{BB962C8B-B14F-4D97-AF65-F5344CB8AC3E}">
        <p14:creationId xmlns:p14="http://schemas.microsoft.com/office/powerpoint/2010/main" val="35282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you only measure cause and effect, you might not be getting the right coefficients/assessment of causality</a:t>
            </a:r>
          </a:p>
          <a:p>
            <a:r>
              <a:rPr lang="en-US" dirty="0"/>
              <a:t>Heck, if you even measure what you think is the whole world,</a:t>
            </a:r>
            <a:r>
              <a:rPr lang="en-US" baseline="0" dirty="0"/>
              <a:t> but miss just one thing, you can still F it up.</a:t>
            </a:r>
          </a:p>
          <a:p>
            <a:r>
              <a:rPr lang="en-US" baseline="0" dirty="0"/>
              <a:t>Indeed – even if you included  the mediator, but not cause 2, you’d still have problems</a:t>
            </a:r>
          </a:p>
          <a:p>
            <a:r>
              <a:rPr lang="en-US" baseline="0" dirty="0"/>
              <a:t>GET EXAMPLES FROM CLASS</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32</a:t>
            </a:fld>
            <a:endParaRPr lang="en-US"/>
          </a:p>
        </p:txBody>
      </p:sp>
    </p:spTree>
    <p:extLst>
      <p:ext uri="{BB962C8B-B14F-4D97-AF65-F5344CB8AC3E}">
        <p14:creationId xmlns:p14="http://schemas.microsoft.com/office/powerpoint/2010/main" val="1906798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Severing this mediation can be the hardest of all, and so in many cases we need to either include the</a:t>
            </a:r>
            <a:r>
              <a:rPr lang="en-US" baseline="0" dirty="0"/>
              <a:t> mediator in the analysis or content ourselves that we are looking at summed effects!</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33</a:t>
            </a:fld>
            <a:endParaRPr lang="en-US"/>
          </a:p>
        </p:txBody>
      </p:sp>
    </p:spTree>
    <p:extLst>
      <p:ext uri="{BB962C8B-B14F-4D97-AF65-F5344CB8AC3E}">
        <p14:creationId xmlns:p14="http://schemas.microsoft.com/office/powerpoint/2010/main" val="4093656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Severing this mediation can be the hardest of all, and so in many cases we need to either include the</a:t>
            </a:r>
            <a:r>
              <a:rPr lang="en-US" baseline="0" dirty="0"/>
              <a:t> mediator in the analysis or content ourselves that we are looking at summed effects!</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34</a:t>
            </a:fld>
            <a:endParaRPr lang="en-US"/>
          </a:p>
        </p:txBody>
      </p:sp>
    </p:spTree>
    <p:extLst>
      <p:ext uri="{BB962C8B-B14F-4D97-AF65-F5344CB8AC3E}">
        <p14:creationId xmlns:p14="http://schemas.microsoft.com/office/powerpoint/2010/main" val="3627897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EXAMPLES FROM CLASS OF UNCLEAR CAUSALITY IN AN EXPERIMENT THEY HAVE CONDUCTED</a:t>
            </a:r>
          </a:p>
        </p:txBody>
      </p:sp>
      <p:sp>
        <p:nvSpPr>
          <p:cNvPr id="4" name="Slide Number Placeholder 3"/>
          <p:cNvSpPr>
            <a:spLocks noGrp="1"/>
          </p:cNvSpPr>
          <p:nvPr>
            <p:ph type="sldNum" sz="quarter" idx="10"/>
          </p:nvPr>
        </p:nvSpPr>
        <p:spPr/>
        <p:txBody>
          <a:bodyPr/>
          <a:lstStyle/>
          <a:p>
            <a:fld id="{5723C986-FDAC-274C-B9B7-B1472D190ED6}" type="slidenum">
              <a:rPr lang="en-US" smtClean="0"/>
              <a:pPr/>
              <a:t>44</a:t>
            </a:fld>
            <a:endParaRPr lang="en-US"/>
          </a:p>
        </p:txBody>
      </p:sp>
    </p:spTree>
    <p:extLst>
      <p:ext uri="{BB962C8B-B14F-4D97-AF65-F5344CB8AC3E}">
        <p14:creationId xmlns:p14="http://schemas.microsoft.com/office/powerpoint/2010/main" val="171997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317C-2CDC-5F4A-8117-8E43F940FDCC}"/>
              </a:ext>
            </a:extLst>
          </p:cNvPr>
          <p:cNvSpPr>
            <a:spLocks noGrp="1"/>
          </p:cNvSpPr>
          <p:nvPr>
            <p:ph type="ctrTitle"/>
          </p:nvPr>
        </p:nvSpPr>
        <p:spPr>
          <a:xfrm>
            <a:off x="1524000" y="1122363"/>
            <a:ext cx="9144000" cy="2387600"/>
          </a:xfrm>
        </p:spPr>
        <p:txBody>
          <a:bodyPr anchor="b"/>
          <a:lstStyle>
            <a:lvl1pPr algn="ctr">
              <a:defRPr sz="6000">
                <a:latin typeface="Avenir Roman" panose="02000503020000020003"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AB5E1747-0F1F-E34F-8BB7-18E094C0E2DC}"/>
              </a:ext>
            </a:extLst>
          </p:cNvPr>
          <p:cNvSpPr>
            <a:spLocks noGrp="1"/>
          </p:cNvSpPr>
          <p:nvPr>
            <p:ph type="subTitle" idx="1"/>
          </p:nvPr>
        </p:nvSpPr>
        <p:spPr>
          <a:xfrm>
            <a:off x="1524000" y="3602038"/>
            <a:ext cx="9144000" cy="1655762"/>
          </a:xfrm>
        </p:spPr>
        <p:txBody>
          <a:bodyPr/>
          <a:lstStyle>
            <a:lvl1pPr marL="0" indent="0" algn="ctr">
              <a:buNone/>
              <a:defRPr sz="2400">
                <a:latin typeface="Avenir Roman"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65564-13C7-7847-9811-6B12801E6F95}"/>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5" name="Footer Placeholder 4">
            <a:extLst>
              <a:ext uri="{FF2B5EF4-FFF2-40B4-BE49-F238E27FC236}">
                <a16:creationId xmlns:a16="http://schemas.microsoft.com/office/drawing/2014/main" id="{D23853E8-0956-2C49-8D77-27824B9C5C2D}"/>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5FF8561-3671-6346-BC1D-47124E9CD553}"/>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16628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058-1C6D-1A4B-A612-6D055C6E39B5}"/>
              </a:ext>
            </a:extLst>
          </p:cNvPr>
          <p:cNvSpPr>
            <a:spLocks noGrp="1"/>
          </p:cNvSpPr>
          <p:nvPr>
            <p:ph type="title"/>
          </p:nvPr>
        </p:nvSpPr>
        <p:spPr/>
        <p:txBody>
          <a:bodyPr/>
          <a:lstStyle>
            <a:lvl1pPr>
              <a:defRPr>
                <a:latin typeface="Avenir Roman"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BFDAA9BC-CB48-324A-B464-439D65D6210D}"/>
              </a:ext>
            </a:extLst>
          </p:cNvPr>
          <p:cNvSpPr>
            <a:spLocks noGrp="1"/>
          </p:cNvSpPr>
          <p:nvPr>
            <p:ph type="body" orient="vert" idx="1"/>
          </p:nvPr>
        </p:nvSpPr>
        <p:spPr/>
        <p:txBody>
          <a:bodyPr vert="eaVert"/>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BC180-7AC7-8B4B-9D78-04709E7BD60B}"/>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5" name="Footer Placeholder 4">
            <a:extLst>
              <a:ext uri="{FF2B5EF4-FFF2-40B4-BE49-F238E27FC236}">
                <a16:creationId xmlns:a16="http://schemas.microsoft.com/office/drawing/2014/main" id="{A744F63E-C57C-D64F-9108-6D38A10522E2}"/>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A926BEF1-8DC6-854C-95B3-C5A0C909CA81}"/>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9995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AD612-7F12-AE42-8CBF-E2A66D142121}"/>
              </a:ext>
            </a:extLst>
          </p:cNvPr>
          <p:cNvSpPr>
            <a:spLocks noGrp="1"/>
          </p:cNvSpPr>
          <p:nvPr>
            <p:ph type="title" orient="vert"/>
          </p:nvPr>
        </p:nvSpPr>
        <p:spPr>
          <a:xfrm>
            <a:off x="8724900" y="365125"/>
            <a:ext cx="2628900" cy="5811838"/>
          </a:xfrm>
        </p:spPr>
        <p:txBody>
          <a:bodyPr vert="eaVert"/>
          <a:lstStyle>
            <a:lvl1pPr>
              <a:defRPr>
                <a:latin typeface="Avenir Roman"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5E965FB-9220-2B4E-8D40-858747DF406F}"/>
              </a:ext>
            </a:extLst>
          </p:cNvPr>
          <p:cNvSpPr>
            <a:spLocks noGrp="1"/>
          </p:cNvSpPr>
          <p:nvPr>
            <p:ph type="body" orient="vert" idx="1"/>
          </p:nvPr>
        </p:nvSpPr>
        <p:spPr>
          <a:xfrm>
            <a:off x="838200" y="365125"/>
            <a:ext cx="7734300" cy="5811838"/>
          </a:xfrm>
        </p:spPr>
        <p:txBody>
          <a:bodyPr vert="eaVert"/>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BFC1E-50C7-184B-B2F4-E16141B48D85}"/>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5" name="Footer Placeholder 4">
            <a:extLst>
              <a:ext uri="{FF2B5EF4-FFF2-40B4-BE49-F238E27FC236}">
                <a16:creationId xmlns:a16="http://schemas.microsoft.com/office/drawing/2014/main" id="{75767A30-C031-9746-9CB5-6C998DD1BA72}"/>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BE49F44F-8008-5447-86FB-B22F47ABCD34}"/>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275943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65FC-4012-2B40-949A-10E3F260A8FE}"/>
              </a:ext>
            </a:extLst>
          </p:cNvPr>
          <p:cNvSpPr>
            <a:spLocks noGrp="1"/>
          </p:cNvSpPr>
          <p:nvPr>
            <p:ph type="title"/>
          </p:nvPr>
        </p:nvSpPr>
        <p:spPr/>
        <p:txBody>
          <a:bodyPr/>
          <a:lstStyle>
            <a:lvl1pPr>
              <a:defRPr>
                <a:latin typeface="Avenir Roman"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9159EA2-67F6-5F41-BE85-CF86B7CEBF80}"/>
              </a:ext>
            </a:extLst>
          </p:cNvPr>
          <p:cNvSpPr>
            <a:spLocks noGrp="1"/>
          </p:cNvSpPr>
          <p:nvPr>
            <p:ph idx="1"/>
          </p:nvPr>
        </p:nvSpPr>
        <p:spPr/>
        <p:txBody>
          <a:bodyPr/>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D3AC6-C2B1-E549-BFA8-D8F99D9C7BBA}"/>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5" name="Footer Placeholder 4">
            <a:extLst>
              <a:ext uri="{FF2B5EF4-FFF2-40B4-BE49-F238E27FC236}">
                <a16:creationId xmlns:a16="http://schemas.microsoft.com/office/drawing/2014/main" id="{D9AB9A1E-5E2A-4746-A297-12B50814175B}"/>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28EEB054-58AD-C247-86A4-84D5039686F5}"/>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27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0096-3756-C141-AF31-A87344F68B23}"/>
              </a:ext>
            </a:extLst>
          </p:cNvPr>
          <p:cNvSpPr>
            <a:spLocks noGrp="1"/>
          </p:cNvSpPr>
          <p:nvPr>
            <p:ph type="title"/>
          </p:nvPr>
        </p:nvSpPr>
        <p:spPr>
          <a:xfrm>
            <a:off x="831850" y="1709738"/>
            <a:ext cx="10515600" cy="2852737"/>
          </a:xfrm>
        </p:spPr>
        <p:txBody>
          <a:bodyPr anchor="b"/>
          <a:lstStyle>
            <a:lvl1pPr>
              <a:defRPr sz="6000">
                <a:latin typeface="Avenir Roman"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19A0B7BA-1667-8F4B-882A-6DE0973DE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Roman"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5CB738-9BE4-C54C-8496-E2A8C1AA75FC}"/>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5" name="Footer Placeholder 4">
            <a:extLst>
              <a:ext uri="{FF2B5EF4-FFF2-40B4-BE49-F238E27FC236}">
                <a16:creationId xmlns:a16="http://schemas.microsoft.com/office/drawing/2014/main" id="{3A8E4B92-1823-E849-90CB-782E1901B5FF}"/>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3246F00-98AC-394B-BEE7-680E92B827BD}"/>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70905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F265-5A52-F646-BE70-E5FF97E73DD5}"/>
              </a:ext>
            </a:extLst>
          </p:cNvPr>
          <p:cNvSpPr>
            <a:spLocks noGrp="1"/>
          </p:cNvSpPr>
          <p:nvPr>
            <p:ph type="title"/>
          </p:nvPr>
        </p:nvSpPr>
        <p:spPr/>
        <p:txBody>
          <a:bodyPr/>
          <a:lstStyle>
            <a:lvl1pPr>
              <a:defRPr>
                <a:latin typeface="Avenir Roman"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AD4276D-C56A-A049-948A-FE68B6DBD936}"/>
              </a:ext>
            </a:extLst>
          </p:cNvPr>
          <p:cNvSpPr>
            <a:spLocks noGrp="1"/>
          </p:cNvSpPr>
          <p:nvPr>
            <p:ph sz="half" idx="1"/>
          </p:nvPr>
        </p:nvSpPr>
        <p:spPr>
          <a:xfrm>
            <a:off x="838200" y="1825625"/>
            <a:ext cx="5181600" cy="4351338"/>
          </a:xfrm>
        </p:spPr>
        <p:txBody>
          <a:bodyPr/>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02EFC8-9859-1742-A36A-369A2501D5E3}"/>
              </a:ext>
            </a:extLst>
          </p:cNvPr>
          <p:cNvSpPr>
            <a:spLocks noGrp="1"/>
          </p:cNvSpPr>
          <p:nvPr>
            <p:ph sz="half" idx="2"/>
          </p:nvPr>
        </p:nvSpPr>
        <p:spPr>
          <a:xfrm>
            <a:off x="6172200" y="1825625"/>
            <a:ext cx="5181600" cy="4351338"/>
          </a:xfrm>
        </p:spPr>
        <p:txBody>
          <a:bodyPr/>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0BD1AD-5B1C-1544-867B-B892117B5E06}"/>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6" name="Footer Placeholder 5">
            <a:extLst>
              <a:ext uri="{FF2B5EF4-FFF2-40B4-BE49-F238E27FC236}">
                <a16:creationId xmlns:a16="http://schemas.microsoft.com/office/drawing/2014/main" id="{763B5FA1-23F6-E74B-918C-4AC0FF195D2A}"/>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96E6B81C-6FC1-7144-BEE5-B62698946819}"/>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0115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66E1-7BFF-D943-97F4-FE3D114D88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AB86A-BECD-4448-BD42-1AEDD35B6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558660-CCD4-A645-9B26-AF667AF530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8722D-3A5C-2D4C-BDC8-40522E15C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E63C9C-9C2E-5341-99D3-76153F7014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2A759-E61A-8146-99BA-02E226BF4583}"/>
              </a:ext>
            </a:extLst>
          </p:cNvPr>
          <p:cNvSpPr>
            <a:spLocks noGrp="1"/>
          </p:cNvSpPr>
          <p:nvPr>
            <p:ph type="dt" sz="half" idx="10"/>
          </p:nvPr>
        </p:nvSpPr>
        <p:spPr/>
        <p:txBody>
          <a:bodyPr/>
          <a:lstStyle/>
          <a:p>
            <a:fld id="{D5F603C4-76F9-7242-824E-6D192851FC2F}" type="datetimeFigureOut">
              <a:rPr lang="en-US" smtClean="0"/>
              <a:t>11/30/20</a:t>
            </a:fld>
            <a:endParaRPr lang="en-US"/>
          </a:p>
        </p:txBody>
      </p:sp>
      <p:sp>
        <p:nvSpPr>
          <p:cNvPr id="8" name="Footer Placeholder 7">
            <a:extLst>
              <a:ext uri="{FF2B5EF4-FFF2-40B4-BE49-F238E27FC236}">
                <a16:creationId xmlns:a16="http://schemas.microsoft.com/office/drawing/2014/main" id="{E21B0B09-E56A-4547-8043-F7AC74371D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B8071C-FEB7-8642-890B-7852C384150E}"/>
              </a:ext>
            </a:extLst>
          </p:cNvPr>
          <p:cNvSpPr>
            <a:spLocks noGrp="1"/>
          </p:cNvSpPr>
          <p:nvPr>
            <p:ph type="sldNum" sz="quarter" idx="12"/>
          </p:nvPr>
        </p:nvSpPr>
        <p:spPr/>
        <p:txBody>
          <a:bodyPr/>
          <a:lstStyle/>
          <a:p>
            <a:fld id="{B7290013-F351-A34B-A783-D8A8F5526980}" type="slidenum">
              <a:rPr lang="en-US" smtClean="0"/>
              <a:t>‹#›</a:t>
            </a:fld>
            <a:endParaRPr lang="en-US"/>
          </a:p>
        </p:txBody>
      </p:sp>
    </p:spTree>
    <p:extLst>
      <p:ext uri="{BB962C8B-B14F-4D97-AF65-F5344CB8AC3E}">
        <p14:creationId xmlns:p14="http://schemas.microsoft.com/office/powerpoint/2010/main" val="303746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85AF-03F1-4B4E-824D-EC738A32E3C6}"/>
              </a:ext>
            </a:extLst>
          </p:cNvPr>
          <p:cNvSpPr>
            <a:spLocks noGrp="1"/>
          </p:cNvSpPr>
          <p:nvPr>
            <p:ph type="title"/>
          </p:nvPr>
        </p:nvSpPr>
        <p:spPr/>
        <p:txBody>
          <a:bodyPr/>
          <a:lstStyle>
            <a:lvl1pPr>
              <a:defRPr>
                <a:latin typeface="Avenir Roman" panose="02000503020000020003" pitchFamily="2" charset="0"/>
              </a:defRPr>
            </a:lvl1pPr>
          </a:lstStyle>
          <a:p>
            <a:r>
              <a:rPr lang="en-US"/>
              <a:t>Click to edit Master title style</a:t>
            </a:r>
          </a:p>
        </p:txBody>
      </p:sp>
      <p:sp>
        <p:nvSpPr>
          <p:cNvPr id="3" name="Date Placeholder 2">
            <a:extLst>
              <a:ext uri="{FF2B5EF4-FFF2-40B4-BE49-F238E27FC236}">
                <a16:creationId xmlns:a16="http://schemas.microsoft.com/office/drawing/2014/main" id="{582A1190-ED82-7D4B-B3DD-9527CA7E4D06}"/>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4" name="Footer Placeholder 3">
            <a:extLst>
              <a:ext uri="{FF2B5EF4-FFF2-40B4-BE49-F238E27FC236}">
                <a16:creationId xmlns:a16="http://schemas.microsoft.com/office/drawing/2014/main" id="{13C531D1-F39C-6746-8484-08C4D62063F9}"/>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5" name="Slide Number Placeholder 4">
            <a:extLst>
              <a:ext uri="{FF2B5EF4-FFF2-40B4-BE49-F238E27FC236}">
                <a16:creationId xmlns:a16="http://schemas.microsoft.com/office/drawing/2014/main" id="{091C19FB-8DC5-E845-A76B-829AA2B395E2}"/>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1691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C8592-9F76-4D4B-A40D-2B0C4FD80B26}"/>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3" name="Footer Placeholder 2">
            <a:extLst>
              <a:ext uri="{FF2B5EF4-FFF2-40B4-BE49-F238E27FC236}">
                <a16:creationId xmlns:a16="http://schemas.microsoft.com/office/drawing/2014/main" id="{F04AAAF7-8A8E-CF41-9834-2680D267F8B8}"/>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4" name="Slide Number Placeholder 3">
            <a:extLst>
              <a:ext uri="{FF2B5EF4-FFF2-40B4-BE49-F238E27FC236}">
                <a16:creationId xmlns:a16="http://schemas.microsoft.com/office/drawing/2014/main" id="{AD081CF1-7E1C-D648-9F32-49BDE9996090}"/>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403423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BCEB-2EF4-9249-811B-F3ED801CFFE6}"/>
              </a:ext>
            </a:extLst>
          </p:cNvPr>
          <p:cNvSpPr>
            <a:spLocks noGrp="1"/>
          </p:cNvSpPr>
          <p:nvPr>
            <p:ph type="title"/>
          </p:nvPr>
        </p:nvSpPr>
        <p:spPr>
          <a:xfrm>
            <a:off x="839788" y="457200"/>
            <a:ext cx="3932237" cy="1600200"/>
          </a:xfrm>
        </p:spPr>
        <p:txBody>
          <a:bodyPr anchor="b"/>
          <a:lstStyle>
            <a:lvl1pPr>
              <a:defRPr sz="3200">
                <a:latin typeface="Avenir Roman"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1D110243-7641-D84B-82DF-0E6405EBB651}"/>
              </a:ext>
            </a:extLst>
          </p:cNvPr>
          <p:cNvSpPr>
            <a:spLocks noGrp="1"/>
          </p:cNvSpPr>
          <p:nvPr>
            <p:ph idx="1"/>
          </p:nvPr>
        </p:nvSpPr>
        <p:spPr>
          <a:xfrm>
            <a:off x="5183188" y="987425"/>
            <a:ext cx="6172200" cy="4873625"/>
          </a:xfrm>
        </p:spPr>
        <p:txBody>
          <a:bodyPr/>
          <a:lstStyle>
            <a:lvl1pPr>
              <a:defRPr sz="3200">
                <a:latin typeface="Avenir Roman" panose="02000503020000020003" pitchFamily="2" charset="0"/>
              </a:defRPr>
            </a:lvl1pPr>
            <a:lvl2pPr>
              <a:defRPr sz="2800">
                <a:latin typeface="Avenir Roman" panose="02000503020000020003" pitchFamily="2" charset="0"/>
              </a:defRPr>
            </a:lvl2pPr>
            <a:lvl3pPr>
              <a:defRPr sz="2400">
                <a:latin typeface="Avenir Roman" panose="02000503020000020003" pitchFamily="2" charset="0"/>
              </a:defRPr>
            </a:lvl3pPr>
            <a:lvl4pPr>
              <a:defRPr sz="2000">
                <a:latin typeface="Avenir Roman" panose="02000503020000020003" pitchFamily="2" charset="0"/>
              </a:defRPr>
            </a:lvl4pPr>
            <a:lvl5pPr>
              <a:defRPr sz="2000">
                <a:latin typeface="Avenir Roman" panose="02000503020000020003" pitchFamily="2"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427BCD-DC92-1542-9149-538C8E1C4D34}"/>
              </a:ext>
            </a:extLst>
          </p:cNvPr>
          <p:cNvSpPr>
            <a:spLocks noGrp="1"/>
          </p:cNvSpPr>
          <p:nvPr>
            <p:ph type="body" sz="half" idx="2"/>
          </p:nvPr>
        </p:nvSpPr>
        <p:spPr>
          <a:xfrm>
            <a:off x="839788" y="2057400"/>
            <a:ext cx="3932237" cy="3811588"/>
          </a:xfrm>
        </p:spPr>
        <p:txBody>
          <a:bodyPr/>
          <a:lstStyle>
            <a:lvl1pPr marL="0" indent="0">
              <a:buNone/>
              <a:defRPr sz="1600">
                <a:latin typeface="Avenir Roman"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ED381F-9B82-4641-A1FA-7B546D9175DD}"/>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6" name="Footer Placeholder 5">
            <a:extLst>
              <a:ext uri="{FF2B5EF4-FFF2-40B4-BE49-F238E27FC236}">
                <a16:creationId xmlns:a16="http://schemas.microsoft.com/office/drawing/2014/main" id="{3A3C28DB-B830-F446-A72E-6855711C64BE}"/>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FC5B7516-8162-AF41-9056-36F701FD206A}"/>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3426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A398-E5EC-5A47-872A-FEAB94AC434B}"/>
              </a:ext>
            </a:extLst>
          </p:cNvPr>
          <p:cNvSpPr>
            <a:spLocks noGrp="1"/>
          </p:cNvSpPr>
          <p:nvPr>
            <p:ph type="title"/>
          </p:nvPr>
        </p:nvSpPr>
        <p:spPr>
          <a:xfrm>
            <a:off x="839788" y="457200"/>
            <a:ext cx="3932237" cy="1600200"/>
          </a:xfrm>
        </p:spPr>
        <p:txBody>
          <a:bodyPr anchor="b"/>
          <a:lstStyle>
            <a:lvl1pPr>
              <a:defRPr sz="3200">
                <a:latin typeface="Avenir Roman" panose="02000503020000020003" pitchFamily="2" charset="0"/>
              </a:defRPr>
            </a:lvl1pPr>
          </a:lstStyle>
          <a:p>
            <a:r>
              <a:rPr lang="en-US"/>
              <a:t>Click to edit Master title style</a:t>
            </a:r>
          </a:p>
        </p:txBody>
      </p:sp>
      <p:sp>
        <p:nvSpPr>
          <p:cNvPr id="3" name="Picture Placeholder 2">
            <a:extLst>
              <a:ext uri="{FF2B5EF4-FFF2-40B4-BE49-F238E27FC236}">
                <a16:creationId xmlns:a16="http://schemas.microsoft.com/office/drawing/2014/main" id="{B1F7A0B8-B9BB-1242-AFDE-7E9285AFEA8D}"/>
              </a:ext>
            </a:extLst>
          </p:cNvPr>
          <p:cNvSpPr>
            <a:spLocks noGrp="1"/>
          </p:cNvSpPr>
          <p:nvPr>
            <p:ph type="pic" idx="1"/>
          </p:nvPr>
        </p:nvSpPr>
        <p:spPr>
          <a:xfrm>
            <a:off x="5183188" y="987425"/>
            <a:ext cx="6172200" cy="4873625"/>
          </a:xfrm>
        </p:spPr>
        <p:txBody>
          <a:bodyPr/>
          <a:lstStyle>
            <a:lvl1pPr marL="0" indent="0">
              <a:buNone/>
              <a:defRPr sz="3200">
                <a:latin typeface="Avenir Roman" panose="02000503020000020003"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4C2EC-5565-EC4B-A224-9F79B76D68BC}"/>
              </a:ext>
            </a:extLst>
          </p:cNvPr>
          <p:cNvSpPr>
            <a:spLocks noGrp="1"/>
          </p:cNvSpPr>
          <p:nvPr>
            <p:ph type="body" sz="half" idx="2"/>
          </p:nvPr>
        </p:nvSpPr>
        <p:spPr>
          <a:xfrm>
            <a:off x="839788" y="2057400"/>
            <a:ext cx="3932237" cy="3811588"/>
          </a:xfrm>
        </p:spPr>
        <p:txBody>
          <a:bodyPr/>
          <a:lstStyle>
            <a:lvl1pPr marL="0" indent="0">
              <a:buNone/>
              <a:defRPr sz="1600">
                <a:latin typeface="Avenir Roman"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632E20-B90A-2343-A3E2-0473BDB6FB8A}"/>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6" name="Footer Placeholder 5">
            <a:extLst>
              <a:ext uri="{FF2B5EF4-FFF2-40B4-BE49-F238E27FC236}">
                <a16:creationId xmlns:a16="http://schemas.microsoft.com/office/drawing/2014/main" id="{B8592CA1-66E2-D84B-B353-ADE785B025BA}"/>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044AD721-F8E6-114B-814A-50B24BCDA236}"/>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9473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B0B13-5F99-7649-A6E4-8A4A095C4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0EA87C-B4DE-0247-8313-67A2B1FB7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3CF0C-509A-9B49-9BAB-579A5D2AD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Roman" panose="02000503020000020003" pitchFamily="2" charset="0"/>
              </a:defRPr>
            </a:lvl1pPr>
          </a:lstStyle>
          <a:p>
            <a:fld id="{D5F603C4-76F9-7242-824E-6D192851FC2F}" type="datetimeFigureOut">
              <a:rPr lang="en-US" smtClean="0"/>
              <a:pPr/>
              <a:t>11/30/20</a:t>
            </a:fld>
            <a:endParaRPr lang="en-US"/>
          </a:p>
        </p:txBody>
      </p:sp>
      <p:sp>
        <p:nvSpPr>
          <p:cNvPr id="5" name="Footer Placeholder 4">
            <a:extLst>
              <a:ext uri="{FF2B5EF4-FFF2-40B4-BE49-F238E27FC236}">
                <a16:creationId xmlns:a16="http://schemas.microsoft.com/office/drawing/2014/main" id="{4C4DBB62-C349-D843-A79B-E14A5CC54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Roman"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8C54313-5B26-8F41-9029-94A038A69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94990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Roman"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Roman"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Roman"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Roman"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0F4B87-C439-C449-8B80-442B2DC0AE87}"/>
              </a:ext>
            </a:extLst>
          </p:cNvPr>
          <p:cNvSpPr>
            <a:spLocks noGrp="1"/>
          </p:cNvSpPr>
          <p:nvPr>
            <p:ph type="ctrTitle"/>
          </p:nvPr>
        </p:nvSpPr>
        <p:spPr>
          <a:xfrm>
            <a:off x="766119" y="274161"/>
            <a:ext cx="11071654" cy="1470025"/>
          </a:xfrm>
          <a:noFill/>
          <a:ln>
            <a:noFill/>
          </a:ln>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b="1" dirty="0">
                <a:latin typeface="Avenir Roman" panose="02000503020000020003" pitchFamily="2" charset="0"/>
                <a:cs typeface="Calibri Light"/>
              </a:rPr>
              <a:t>Deriving Causal Inference from Nature with Experiments</a:t>
            </a:r>
          </a:p>
        </p:txBody>
      </p:sp>
      <p:pic>
        <p:nvPicPr>
          <p:cNvPr id="6" name="Picture 5" descr="rube-goldberg.jpeg">
            <a:extLst>
              <a:ext uri="{FF2B5EF4-FFF2-40B4-BE49-F238E27FC236}">
                <a16:creationId xmlns:a16="http://schemas.microsoft.com/office/drawing/2014/main" id="{EF9258CC-29F7-9C41-A03E-09C992228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544" y="1744186"/>
            <a:ext cx="7328714" cy="5113814"/>
          </a:xfrm>
          <a:prstGeom prst="rect">
            <a:avLst/>
          </a:prstGeom>
        </p:spPr>
      </p:pic>
    </p:spTree>
    <p:extLst>
      <p:ext uri="{BB962C8B-B14F-4D97-AF65-F5344CB8AC3E}">
        <p14:creationId xmlns:p14="http://schemas.microsoft.com/office/powerpoint/2010/main" val="301448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The Core of Causal Inference – what you want to evaluate</a:t>
            </a:r>
          </a:p>
        </p:txBody>
      </p:sp>
      <p:sp>
        <p:nvSpPr>
          <p:cNvPr id="4" name="TextBox 3"/>
          <p:cNvSpPr txBox="1"/>
          <p:nvPr/>
        </p:nvSpPr>
        <p:spPr>
          <a:xfrm>
            <a:off x="2419802" y="3154390"/>
            <a:ext cx="2036134"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Cause</a:t>
            </a:r>
          </a:p>
        </p:txBody>
      </p:sp>
      <p:sp>
        <p:nvSpPr>
          <p:cNvPr id="5" name="TextBox 4"/>
          <p:cNvSpPr txBox="1"/>
          <p:nvPr/>
        </p:nvSpPr>
        <p:spPr>
          <a:xfrm>
            <a:off x="7384372" y="3154390"/>
            <a:ext cx="1962496"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Effect</a:t>
            </a:r>
          </a:p>
        </p:txBody>
      </p:sp>
      <p:cxnSp>
        <p:nvCxnSpPr>
          <p:cNvPr id="6" name="Straight Arrow Connector 5"/>
          <p:cNvCxnSpPr>
            <a:stCxn id="4" idx="3"/>
            <a:endCxn id="5" idx="1"/>
          </p:cNvCxnSpPr>
          <p:nvPr/>
        </p:nvCxnSpPr>
        <p:spPr>
          <a:xfrm>
            <a:off x="4455936" y="3662221"/>
            <a:ext cx="292843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C1E1C8B0-9C41-B842-B4C1-369297D5789F}"/>
              </a:ext>
            </a:extLst>
          </p:cNvPr>
          <p:cNvSpPr txBox="1"/>
          <p:nvPr/>
        </p:nvSpPr>
        <p:spPr>
          <a:xfrm>
            <a:off x="0" y="5534804"/>
            <a:ext cx="12192000" cy="1077218"/>
          </a:xfrm>
          <a:prstGeom prst="rect">
            <a:avLst/>
          </a:prstGeom>
          <a:noFill/>
        </p:spPr>
        <p:txBody>
          <a:bodyPr wrap="square" rtlCol="0">
            <a:spAutoFit/>
          </a:bodyPr>
          <a:lstStyle/>
          <a:p>
            <a:pPr algn="ctr"/>
            <a:r>
              <a:rPr lang="en-US" sz="3200" dirty="0">
                <a:latin typeface="Avenir Roman" panose="02000503020000020003" pitchFamily="2" charset="0"/>
              </a:rPr>
              <a:t>In your research, what is your primary cause and effect of interest?</a:t>
            </a:r>
          </a:p>
        </p:txBody>
      </p:sp>
    </p:spTree>
    <p:extLst>
      <p:ext uri="{BB962C8B-B14F-4D97-AF65-F5344CB8AC3E}">
        <p14:creationId xmlns:p14="http://schemas.microsoft.com/office/powerpoint/2010/main" val="274855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398701" y="1421833"/>
            <a:ext cx="5690147" cy="584775"/>
          </a:xfrm>
          <a:prstGeom prst="rect">
            <a:avLst/>
          </a:prstGeom>
          <a:noFill/>
        </p:spPr>
        <p:txBody>
          <a:bodyPr wrap="none" rtlCol="0">
            <a:spAutoFit/>
          </a:bodyPr>
          <a:lstStyle/>
          <a:p>
            <a:r>
              <a:rPr lang="en-US" sz="3200" dirty="0">
                <a:latin typeface="Avenir Roman" panose="02000503020000020003" pitchFamily="2" charset="0"/>
              </a:rPr>
              <a:t>AKA path diagram, AKA DAG</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130078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2503098" y="2011760"/>
            <a:ext cx="7117974" cy="584775"/>
          </a:xfrm>
          <a:prstGeom prst="rect">
            <a:avLst/>
          </a:prstGeom>
          <a:noFill/>
        </p:spPr>
        <p:txBody>
          <a:bodyPr wrap="none" rtlCol="0">
            <a:spAutoFit/>
          </a:bodyPr>
          <a:lstStyle/>
          <a:p>
            <a:r>
              <a:rPr lang="en-US" sz="3200" dirty="0">
                <a:latin typeface="Avenir Roman" panose="02000503020000020003" pitchFamily="2" charset="0"/>
              </a:rPr>
              <a:t>Boxes represent OBSERVED variables</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251432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FF000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FF000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4" name="TextBox 3"/>
          <p:cNvSpPr txBox="1"/>
          <p:nvPr/>
        </p:nvSpPr>
        <p:spPr>
          <a:xfrm>
            <a:off x="1693929" y="1914983"/>
            <a:ext cx="9756645" cy="584775"/>
          </a:xfrm>
          <a:prstGeom prst="rect">
            <a:avLst/>
          </a:prstGeom>
          <a:noFill/>
        </p:spPr>
        <p:txBody>
          <a:bodyPr wrap="none" rtlCol="0">
            <a:spAutoFit/>
          </a:bodyPr>
          <a:lstStyle/>
          <a:p>
            <a:r>
              <a:rPr lang="en-US" sz="3200" dirty="0">
                <a:latin typeface="Avenir Roman" panose="02000503020000020003" pitchFamily="2" charset="0"/>
              </a:rPr>
              <a:t>Directed Arrows show flow of causality (information)</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74919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12"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13"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14" name="AutoShape 5"/>
          <p:cNvCxnSpPr>
            <a:cxnSpLocks noChangeShapeType="1"/>
            <a:stCxn id="11" idx="2"/>
            <a:endCxn id="12"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15" name="AutoShape 6"/>
          <p:cNvCxnSpPr>
            <a:cxnSpLocks noChangeShapeType="1"/>
            <a:stCxn id="12" idx="3"/>
            <a:endCxn id="13"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6" name="AutoShape 7"/>
          <p:cNvCxnSpPr>
            <a:cxnSpLocks noChangeShapeType="1"/>
            <a:stCxn id="11" idx="3"/>
            <a:endCxn id="13"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7" name="TextBox 16"/>
          <p:cNvSpPr txBox="1"/>
          <p:nvPr/>
        </p:nvSpPr>
        <p:spPr>
          <a:xfrm>
            <a:off x="140421" y="2212986"/>
            <a:ext cx="10707547" cy="461665"/>
          </a:xfrm>
          <a:prstGeom prst="rect">
            <a:avLst/>
          </a:prstGeom>
          <a:noFill/>
        </p:spPr>
        <p:txBody>
          <a:bodyPr wrap="none" rtlCol="0">
            <a:spAutoFit/>
          </a:bodyPr>
          <a:lstStyle/>
          <a:p>
            <a:r>
              <a:rPr lang="en-US" sz="2400" dirty="0">
                <a:solidFill>
                  <a:srgbClr val="FF0000"/>
                </a:solidFill>
                <a:latin typeface="Avenir Roman" panose="02000503020000020003" pitchFamily="2" charset="0"/>
              </a:rPr>
              <a:t>Exogenous variable </a:t>
            </a:r>
            <a:r>
              <a:rPr lang="en-US" sz="2400" dirty="0">
                <a:latin typeface="Avenir Roman" panose="02000503020000020003" pitchFamily="2" charset="0"/>
              </a:rPr>
              <a:t>= ultimate independent variable, predictor, unexplained</a:t>
            </a:r>
          </a:p>
        </p:txBody>
      </p:sp>
      <p:sp>
        <p:nvSpPr>
          <p:cNvPr id="4" name="Title 3">
            <a:extLst>
              <a:ext uri="{FF2B5EF4-FFF2-40B4-BE49-F238E27FC236}">
                <a16:creationId xmlns:a16="http://schemas.microsoft.com/office/drawing/2014/main" id="{DBBCB902-A7CA-5147-BD0C-01422A8548DB}"/>
              </a:ext>
            </a:extLst>
          </p:cNvPr>
          <p:cNvSpPr>
            <a:spLocks noGrp="1"/>
          </p:cNvSpPr>
          <p:nvPr>
            <p:ph type="title"/>
          </p:nvPr>
        </p:nvSpPr>
        <p:spPr/>
        <p:txBody>
          <a:bodyPr/>
          <a:lstStyle/>
          <a:p>
            <a:r>
              <a:rPr lang="en-US" dirty="0"/>
              <a:t>Exogenous Drivers of a System</a:t>
            </a:r>
          </a:p>
        </p:txBody>
      </p:sp>
    </p:spTree>
    <p:extLst>
      <p:ext uri="{BB962C8B-B14F-4D97-AF65-F5344CB8AC3E}">
        <p14:creationId xmlns:p14="http://schemas.microsoft.com/office/powerpoint/2010/main" val="268298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385863" cy="461665"/>
          </a:xfrm>
          <a:prstGeom prst="rect">
            <a:avLst/>
          </a:prstGeom>
          <a:noFill/>
        </p:spPr>
        <p:txBody>
          <a:bodyPr wrap="none" rtlCol="0">
            <a:spAutoFit/>
          </a:bodyPr>
          <a:lstStyle/>
          <a:p>
            <a:r>
              <a:rPr lang="en-US" sz="2400" dirty="0">
                <a:solidFill>
                  <a:schemeClr val="accent6"/>
                </a:solidFill>
                <a:latin typeface="Avenir Roman" panose="02000503020000020003" pitchFamily="2" charset="0"/>
              </a:rPr>
              <a:t>Endogenous variable </a:t>
            </a:r>
            <a:r>
              <a:rPr lang="en-US" sz="2400" dirty="0">
                <a:latin typeface="Avenir Roman" panose="02000503020000020003" pitchFamily="2" charset="0"/>
              </a:rPr>
              <a:t>=</a:t>
            </a: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Roman" panose="02000503020000020003" pitchFamily="2" charset="0"/>
              </a:rPr>
              <a:t>Exogenous variable</a:t>
            </a:r>
            <a:endParaRPr lang="en-US" sz="2400" dirty="0">
              <a:latin typeface="Avenir Roman" panose="02000503020000020003" pitchFamily="2" charset="0"/>
            </a:endParaRPr>
          </a:p>
        </p:txBody>
      </p:sp>
      <p:sp>
        <p:nvSpPr>
          <p:cNvPr id="3" name="Rectangle 2"/>
          <p:cNvSpPr/>
          <p:nvPr/>
        </p:nvSpPr>
        <p:spPr>
          <a:xfrm>
            <a:off x="8392725" y="2718432"/>
            <a:ext cx="2969083" cy="830997"/>
          </a:xfrm>
          <a:prstGeom prst="rect">
            <a:avLst/>
          </a:prstGeom>
        </p:spPr>
        <p:txBody>
          <a:bodyPr wrap="none">
            <a:spAutoFit/>
          </a:bodyPr>
          <a:lstStyle/>
          <a:p>
            <a:r>
              <a:rPr lang="en-US" sz="2400" dirty="0">
                <a:latin typeface="Avenir Roman" panose="02000503020000020003" pitchFamily="2" charset="0"/>
              </a:rPr>
              <a:t>dependent variable,</a:t>
            </a:r>
          </a:p>
          <a:p>
            <a:r>
              <a:rPr lang="en-US" sz="2400" dirty="0">
                <a:latin typeface="Avenir Roman" panose="02000503020000020003" pitchFamily="2" charset="0"/>
              </a:rPr>
              <a:t>response</a:t>
            </a: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Endogenous Variables are Inside of a System</a:t>
            </a:r>
          </a:p>
        </p:txBody>
      </p:sp>
      <p:sp>
        <p:nvSpPr>
          <p:cNvPr id="15" name="TextBox 14">
            <a:extLst>
              <a:ext uri="{FF2B5EF4-FFF2-40B4-BE49-F238E27FC236}">
                <a16:creationId xmlns:a16="http://schemas.microsoft.com/office/drawing/2014/main" id="{C6528564-0847-A446-9A36-C8575173EF84}"/>
              </a:ext>
            </a:extLst>
          </p:cNvPr>
          <p:cNvSpPr txBox="1"/>
          <p:nvPr/>
        </p:nvSpPr>
        <p:spPr>
          <a:xfrm>
            <a:off x="-72158" y="5091181"/>
            <a:ext cx="12192000" cy="1569660"/>
          </a:xfrm>
          <a:prstGeom prst="rect">
            <a:avLst/>
          </a:prstGeom>
          <a:noFill/>
        </p:spPr>
        <p:txBody>
          <a:bodyPr wrap="square" rtlCol="0">
            <a:spAutoFit/>
          </a:bodyPr>
          <a:lstStyle/>
          <a:p>
            <a:pPr algn="ctr"/>
            <a:r>
              <a:rPr lang="en-US" sz="3200" dirty="0">
                <a:latin typeface="Avenir Roman" panose="02000503020000020003" pitchFamily="2" charset="0"/>
              </a:rPr>
              <a:t>Note: You might not be interested in an exogenous variable, or connection between pairs of variables, but you cannot design a study without understanding a system.</a:t>
            </a:r>
          </a:p>
        </p:txBody>
      </p:sp>
    </p:spTree>
    <p:extLst>
      <p:ext uri="{BB962C8B-B14F-4D97-AF65-F5344CB8AC3E}">
        <p14:creationId xmlns:p14="http://schemas.microsoft.com/office/powerpoint/2010/main" val="232073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rgbClr val="00B0F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00B0F0"/>
                </a:solidFill>
              </a:rPr>
              <a:t>y</a:t>
            </a:r>
            <a:r>
              <a:rPr lang="en-US" sz="3200" b="1" i="1" baseline="-25000" dirty="0">
                <a:solidFill>
                  <a:srgbClr val="00B0F0"/>
                </a:solidFill>
              </a:rPr>
              <a:t>1</a:t>
            </a:r>
            <a:endParaRPr lang="en-US" sz="3200" b="1" dirty="0">
              <a:solidFill>
                <a:srgbClr val="00B0F0"/>
              </a:solidFill>
            </a:endParaRPr>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095719" cy="461665"/>
          </a:xfrm>
          <a:prstGeom prst="rect">
            <a:avLst/>
          </a:prstGeom>
          <a:noFill/>
        </p:spPr>
        <p:txBody>
          <a:bodyPr wrap="none" rtlCol="0">
            <a:spAutoFit/>
          </a:bodyPr>
          <a:lstStyle/>
          <a:p>
            <a:r>
              <a:rPr lang="en-US" sz="2400" dirty="0">
                <a:solidFill>
                  <a:schemeClr val="accent6"/>
                </a:solidFill>
                <a:latin typeface="Avenir Roman" panose="02000503020000020003" pitchFamily="2" charset="0"/>
              </a:rPr>
              <a:t>Endogenous variable</a:t>
            </a:r>
            <a:endParaRPr lang="en-US" sz="2400" dirty="0">
              <a:latin typeface="Avenir Roman" panose="02000503020000020003" pitchFamily="2" charset="0"/>
            </a:endParaRP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Roman" panose="02000503020000020003" pitchFamily="2" charset="0"/>
              </a:rPr>
              <a:t>Exogenous variable</a:t>
            </a:r>
            <a:endParaRPr lang="en-US" sz="2400" dirty="0">
              <a:latin typeface="Avenir Roman"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Mediators are Endogenous Variables that Can Also Be Predictors</a:t>
            </a:r>
          </a:p>
        </p:txBody>
      </p:sp>
      <p:sp>
        <p:nvSpPr>
          <p:cNvPr id="14" name="TextBox 13">
            <a:extLst>
              <a:ext uri="{FF2B5EF4-FFF2-40B4-BE49-F238E27FC236}">
                <a16:creationId xmlns:a16="http://schemas.microsoft.com/office/drawing/2014/main" id="{48720412-92CC-9A4C-819B-9F9C1924377B}"/>
              </a:ext>
            </a:extLst>
          </p:cNvPr>
          <p:cNvSpPr txBox="1"/>
          <p:nvPr/>
        </p:nvSpPr>
        <p:spPr>
          <a:xfrm>
            <a:off x="4385225" y="4754880"/>
            <a:ext cx="5120281" cy="1200329"/>
          </a:xfrm>
          <a:prstGeom prst="rect">
            <a:avLst/>
          </a:prstGeom>
          <a:noFill/>
        </p:spPr>
        <p:txBody>
          <a:bodyPr wrap="square" rtlCol="0">
            <a:spAutoFit/>
          </a:bodyPr>
          <a:lstStyle/>
          <a:p>
            <a:r>
              <a:rPr lang="en-US" sz="2400" dirty="0">
                <a:solidFill>
                  <a:srgbClr val="00B0F0"/>
                </a:solidFill>
                <a:latin typeface="Avenir Roman" panose="02000503020000020003" pitchFamily="2" charset="0"/>
              </a:rPr>
              <a:t>Endogenous Mediator Variable </a:t>
            </a:r>
            <a:r>
              <a:rPr lang="en-US" sz="2400" dirty="0">
                <a:latin typeface="Avenir Roman" panose="02000503020000020003" pitchFamily="2" charset="0"/>
              </a:rPr>
              <a:t>=</a:t>
            </a:r>
          </a:p>
          <a:p>
            <a:r>
              <a:rPr lang="en-US" sz="2400" dirty="0">
                <a:latin typeface="Avenir Roman" panose="02000503020000020003" pitchFamily="2" charset="0"/>
              </a:rPr>
              <a:t>Endogenous variable that drives other endogenous variables</a:t>
            </a:r>
          </a:p>
        </p:txBody>
      </p:sp>
      <p:sp>
        <p:nvSpPr>
          <p:cNvPr id="16" name="TextBox 15">
            <a:extLst>
              <a:ext uri="{FF2B5EF4-FFF2-40B4-BE49-F238E27FC236}">
                <a16:creationId xmlns:a16="http://schemas.microsoft.com/office/drawing/2014/main" id="{68989AF6-4856-3E4D-8DD9-BC67CB1FE534}"/>
              </a:ext>
            </a:extLst>
          </p:cNvPr>
          <p:cNvSpPr txBox="1"/>
          <p:nvPr/>
        </p:nvSpPr>
        <p:spPr>
          <a:xfrm>
            <a:off x="-72158" y="5823312"/>
            <a:ext cx="12192000" cy="1077218"/>
          </a:xfrm>
          <a:prstGeom prst="rect">
            <a:avLst/>
          </a:prstGeom>
          <a:noFill/>
        </p:spPr>
        <p:txBody>
          <a:bodyPr wrap="square" rtlCol="0">
            <a:spAutoFit/>
          </a:bodyPr>
          <a:lstStyle/>
          <a:p>
            <a:pPr algn="ctr"/>
            <a:r>
              <a:rPr lang="en-US" sz="3200" dirty="0">
                <a:latin typeface="Avenir Roman" panose="02000503020000020003" pitchFamily="2" charset="0"/>
              </a:rPr>
              <a:t>Often we are interested in a mediator variable – but we cannot assess its importance without the exogenous variable</a:t>
            </a:r>
          </a:p>
        </p:txBody>
      </p:sp>
    </p:spTree>
    <p:extLst>
      <p:ext uri="{BB962C8B-B14F-4D97-AF65-F5344CB8AC3E}">
        <p14:creationId xmlns:p14="http://schemas.microsoft.com/office/powerpoint/2010/main" val="341202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Roman" panose="02000503020000020003" pitchFamily="2" charset="0"/>
              </a:rPr>
              <a:t>Direct Effect</a:t>
            </a:r>
            <a:endParaRPr lang="en-US" sz="2400" dirty="0">
              <a:latin typeface="Avenir Roman"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Direct Effects Have No Mediators</a:t>
            </a:r>
          </a:p>
        </p:txBody>
      </p:sp>
      <p:sp>
        <p:nvSpPr>
          <p:cNvPr id="17" name="TextBox 16">
            <a:extLst>
              <a:ext uri="{FF2B5EF4-FFF2-40B4-BE49-F238E27FC236}">
                <a16:creationId xmlns:a16="http://schemas.microsoft.com/office/drawing/2014/main" id="{67C7279A-AEB0-5245-9967-6455096EA236}"/>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Roman" panose="02000503020000020003" pitchFamily="2" charset="0"/>
              </a:rPr>
              <a:t>This does not mean there are not other mediators between x1 and y2, but, those mediators are not influenced by anything else in the system.</a:t>
            </a:r>
          </a:p>
        </p:txBody>
      </p:sp>
    </p:spTree>
    <p:extLst>
      <p:ext uri="{BB962C8B-B14F-4D97-AF65-F5344CB8AC3E}">
        <p14:creationId xmlns:p14="http://schemas.microsoft.com/office/powerpoint/2010/main" val="391372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7030A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7030A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Roman" panose="02000503020000020003" pitchFamily="2" charset="0"/>
              </a:rPr>
              <a:t>Direct Effect</a:t>
            </a:r>
            <a:endParaRPr lang="en-US" sz="2400" dirty="0">
              <a:latin typeface="Avenir Roman"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Indirect Effects Flow Through a Mediators</a:t>
            </a:r>
          </a:p>
        </p:txBody>
      </p:sp>
      <p:sp>
        <p:nvSpPr>
          <p:cNvPr id="14" name="TextBox 13">
            <a:extLst>
              <a:ext uri="{FF2B5EF4-FFF2-40B4-BE49-F238E27FC236}">
                <a16:creationId xmlns:a16="http://schemas.microsoft.com/office/drawing/2014/main" id="{D0A4758D-1815-AE43-AEF6-A62BD0D25A6B}"/>
              </a:ext>
            </a:extLst>
          </p:cNvPr>
          <p:cNvSpPr txBox="1"/>
          <p:nvPr/>
        </p:nvSpPr>
        <p:spPr>
          <a:xfrm>
            <a:off x="5004488" y="4849965"/>
            <a:ext cx="2115194" cy="461665"/>
          </a:xfrm>
          <a:prstGeom prst="rect">
            <a:avLst/>
          </a:prstGeom>
          <a:noFill/>
        </p:spPr>
        <p:txBody>
          <a:bodyPr wrap="none" rtlCol="0">
            <a:spAutoFit/>
          </a:bodyPr>
          <a:lstStyle/>
          <a:p>
            <a:r>
              <a:rPr lang="en-US" sz="2400" dirty="0">
                <a:solidFill>
                  <a:srgbClr val="7030A0"/>
                </a:solidFill>
                <a:latin typeface="Avenir Roman" panose="02000503020000020003" pitchFamily="2" charset="0"/>
              </a:rPr>
              <a:t>Indirect Effect</a:t>
            </a:r>
          </a:p>
        </p:txBody>
      </p:sp>
      <p:sp>
        <p:nvSpPr>
          <p:cNvPr id="15" name="TextBox 14">
            <a:extLst>
              <a:ext uri="{FF2B5EF4-FFF2-40B4-BE49-F238E27FC236}">
                <a16:creationId xmlns:a16="http://schemas.microsoft.com/office/drawing/2014/main" id="{C7C0B516-EB85-094C-B492-F387B5FD41CE}"/>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Roman" panose="02000503020000020003" pitchFamily="2" charset="0"/>
              </a:rPr>
              <a:t>If we do not measure y1, we can only assess the </a:t>
            </a:r>
            <a:r>
              <a:rPr lang="en-US" sz="2800" b="1" dirty="0">
                <a:latin typeface="Avenir Roman" panose="02000503020000020003" pitchFamily="2" charset="0"/>
              </a:rPr>
              <a:t>TOTAL EFFECT </a:t>
            </a:r>
            <a:r>
              <a:rPr lang="en-US" sz="2800" dirty="0">
                <a:latin typeface="Avenir Roman" panose="02000503020000020003" pitchFamily="2" charset="0"/>
              </a:rPr>
              <a:t>of x1 on y2 – which might be 0, but doesn’t mean there is no causal link!</a:t>
            </a:r>
          </a:p>
        </p:txBody>
      </p:sp>
    </p:spTree>
    <p:extLst>
      <p:ext uri="{BB962C8B-B14F-4D97-AF65-F5344CB8AC3E}">
        <p14:creationId xmlns:p14="http://schemas.microsoft.com/office/powerpoint/2010/main" val="71086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2" name="TextBox 11"/>
          <p:cNvSpPr txBox="1"/>
          <p:nvPr/>
        </p:nvSpPr>
        <p:spPr>
          <a:xfrm>
            <a:off x="9057142" y="1605628"/>
            <a:ext cx="2908168" cy="830997"/>
          </a:xfrm>
          <a:prstGeom prst="rect">
            <a:avLst/>
          </a:prstGeom>
          <a:noFill/>
        </p:spPr>
        <p:txBody>
          <a:bodyPr wrap="none" rtlCol="0">
            <a:spAutoFit/>
          </a:bodyPr>
          <a:lstStyle/>
          <a:p>
            <a:r>
              <a:rPr lang="en-US" sz="2400" dirty="0">
                <a:solidFill>
                  <a:srgbClr val="FF0000"/>
                </a:solidFill>
                <a:latin typeface="Avenir Roman" panose="02000503020000020003" pitchFamily="2" charset="0"/>
              </a:rPr>
              <a:t>Unobserved Latent </a:t>
            </a:r>
          </a:p>
          <a:p>
            <a:r>
              <a:rPr lang="en-US" sz="2400" dirty="0">
                <a:solidFill>
                  <a:srgbClr val="FF0000"/>
                </a:solidFill>
                <a:latin typeface="Avenir Roman" panose="02000503020000020003" pitchFamily="2" charset="0"/>
              </a:rPr>
              <a:t>Variable</a:t>
            </a:r>
            <a:endParaRPr lang="en-US" sz="2400" dirty="0">
              <a:latin typeface="Avenir Roman"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Unobserved Variables are Error or Things We Have Not Measured</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2</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1</a:t>
            </a:r>
          </a:p>
        </p:txBody>
      </p:sp>
      <p:sp>
        <p:nvSpPr>
          <p:cNvPr id="14" name="TextBox 13">
            <a:extLst>
              <a:ext uri="{FF2B5EF4-FFF2-40B4-BE49-F238E27FC236}">
                <a16:creationId xmlns:a16="http://schemas.microsoft.com/office/drawing/2014/main" id="{7EA0FA01-D5F5-A842-9836-60657B1BF324}"/>
              </a:ext>
            </a:extLst>
          </p:cNvPr>
          <p:cNvSpPr txBox="1"/>
          <p:nvPr/>
        </p:nvSpPr>
        <p:spPr>
          <a:xfrm>
            <a:off x="7903039" y="4351765"/>
            <a:ext cx="2908168" cy="830997"/>
          </a:xfrm>
          <a:prstGeom prst="rect">
            <a:avLst/>
          </a:prstGeom>
          <a:noFill/>
        </p:spPr>
        <p:txBody>
          <a:bodyPr wrap="none" rtlCol="0">
            <a:spAutoFit/>
          </a:bodyPr>
          <a:lstStyle/>
          <a:p>
            <a:r>
              <a:rPr lang="en-US" sz="2400" dirty="0">
                <a:solidFill>
                  <a:srgbClr val="FF0000"/>
                </a:solidFill>
                <a:latin typeface="Avenir Roman" panose="02000503020000020003" pitchFamily="2" charset="0"/>
              </a:rPr>
              <a:t>Unobserved Latent </a:t>
            </a:r>
          </a:p>
          <a:p>
            <a:r>
              <a:rPr lang="en-US" sz="2400" dirty="0">
                <a:solidFill>
                  <a:srgbClr val="FF0000"/>
                </a:solidFill>
                <a:latin typeface="Avenir Roman" panose="02000503020000020003" pitchFamily="2" charset="0"/>
              </a:rPr>
              <a:t>Variable</a:t>
            </a:r>
            <a:endParaRPr lang="en-US" sz="2400" dirty="0">
              <a:latin typeface="Avenir Roman" panose="02000503020000020003" pitchFamily="2" charset="0"/>
            </a:endParaRP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sp>
        <p:nvSpPr>
          <p:cNvPr id="19" name="Oval 18">
            <a:extLst>
              <a:ext uri="{FF2B5EF4-FFF2-40B4-BE49-F238E27FC236}">
                <a16:creationId xmlns:a16="http://schemas.microsoft.com/office/drawing/2014/main" id="{3FB8B2C4-531C-4943-B0C0-347B7D772A5F}"/>
              </a:ext>
            </a:extLst>
          </p:cNvPr>
          <p:cNvSpPr/>
          <p:nvPr/>
        </p:nvSpPr>
        <p:spPr>
          <a:xfrm>
            <a:off x="9583889" y="2737955"/>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2</a:t>
            </a:r>
          </a:p>
        </p:txBody>
      </p:sp>
      <p:sp>
        <p:nvSpPr>
          <p:cNvPr id="20" name="Oval 19">
            <a:extLst>
              <a:ext uri="{FF2B5EF4-FFF2-40B4-BE49-F238E27FC236}">
                <a16:creationId xmlns:a16="http://schemas.microsoft.com/office/drawing/2014/main" id="{B94FC88A-1598-2A44-B8B8-C4639271489E}"/>
              </a:ext>
            </a:extLst>
          </p:cNvPr>
          <p:cNvSpPr/>
          <p:nvPr/>
        </p:nvSpPr>
        <p:spPr>
          <a:xfrm>
            <a:off x="7160068" y="5334581"/>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1</a:t>
            </a:r>
          </a:p>
        </p:txBody>
      </p:sp>
      <p:sp>
        <p:nvSpPr>
          <p:cNvPr id="22" name="Oval 21">
            <a:extLst>
              <a:ext uri="{FF2B5EF4-FFF2-40B4-BE49-F238E27FC236}">
                <a16:creationId xmlns:a16="http://schemas.microsoft.com/office/drawing/2014/main" id="{6E2F8DCF-2188-9241-B735-0CCDC9D27A4D}"/>
              </a:ext>
            </a:extLst>
          </p:cNvPr>
          <p:cNvSpPr/>
          <p:nvPr/>
        </p:nvSpPr>
        <p:spPr>
          <a:xfrm>
            <a:off x="6707430" y="5180915"/>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y1</a:t>
            </a:r>
            <a:endParaRPr lang="en-US" sz="3200" baseline="-25000" dirty="0">
              <a:solidFill>
                <a:srgbClr val="FF0000"/>
              </a:solidFill>
            </a:endParaRPr>
          </a:p>
        </p:txBody>
      </p:sp>
      <p:sp>
        <p:nvSpPr>
          <p:cNvPr id="23" name="Oval 22">
            <a:extLst>
              <a:ext uri="{FF2B5EF4-FFF2-40B4-BE49-F238E27FC236}">
                <a16:creationId xmlns:a16="http://schemas.microsoft.com/office/drawing/2014/main" id="{5A0F9C27-9DA6-D54B-A585-0873237ED8A0}"/>
              </a:ext>
            </a:extLst>
          </p:cNvPr>
          <p:cNvSpPr/>
          <p:nvPr/>
        </p:nvSpPr>
        <p:spPr>
          <a:xfrm>
            <a:off x="9078577" y="2289076"/>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y2</a:t>
            </a:r>
            <a:endParaRPr lang="en-US" sz="3200" baseline="-25000" dirty="0">
              <a:solidFill>
                <a:srgbClr val="FF0000"/>
              </a:solidFill>
            </a:endParaRPr>
          </a:p>
        </p:txBody>
      </p:sp>
      <p:sp>
        <p:nvSpPr>
          <p:cNvPr id="24" name="TextBox 23">
            <a:extLst>
              <a:ext uri="{FF2B5EF4-FFF2-40B4-BE49-F238E27FC236}">
                <a16:creationId xmlns:a16="http://schemas.microsoft.com/office/drawing/2014/main" id="{79DECED9-3A21-4C4E-8301-0412628AF5E8}"/>
              </a:ext>
            </a:extLst>
          </p:cNvPr>
          <p:cNvSpPr txBox="1"/>
          <p:nvPr/>
        </p:nvSpPr>
        <p:spPr>
          <a:xfrm>
            <a:off x="0" y="5207329"/>
            <a:ext cx="5171362" cy="1384995"/>
          </a:xfrm>
          <a:prstGeom prst="rect">
            <a:avLst/>
          </a:prstGeom>
          <a:noFill/>
        </p:spPr>
        <p:txBody>
          <a:bodyPr wrap="square" rtlCol="0">
            <a:spAutoFit/>
          </a:bodyPr>
          <a:lstStyle/>
          <a:p>
            <a:pPr algn="ctr"/>
            <a:r>
              <a:rPr lang="en-US" sz="2800" dirty="0">
                <a:latin typeface="Avenir Roman" panose="02000503020000020003" pitchFamily="2" charset="0"/>
              </a:rPr>
              <a:t>Note: unless something wild is going on with error, we often don’t draw it.</a:t>
            </a:r>
          </a:p>
        </p:txBody>
      </p:sp>
    </p:spTree>
    <p:extLst>
      <p:ext uri="{BB962C8B-B14F-4D97-AF65-F5344CB8AC3E}">
        <p14:creationId xmlns:p14="http://schemas.microsoft.com/office/powerpoint/2010/main" val="212867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EC2-E9F7-AB4D-864E-7EBB78696182}"/>
              </a:ext>
            </a:extLst>
          </p:cNvPr>
          <p:cNvSpPr>
            <a:spLocks noGrp="1"/>
          </p:cNvSpPr>
          <p:nvPr>
            <p:ph type="title"/>
          </p:nvPr>
        </p:nvSpPr>
        <p:spPr/>
        <p:txBody>
          <a:bodyPr/>
          <a:lstStyle/>
          <a:p>
            <a:r>
              <a:rPr lang="en-US" dirty="0">
                <a:latin typeface="Avenir Roman" panose="02000503020000020003" pitchFamily="2" charset="0"/>
              </a:rPr>
              <a:t>Goals of Science</a:t>
            </a:r>
          </a:p>
        </p:txBody>
      </p:sp>
      <p:sp>
        <p:nvSpPr>
          <p:cNvPr id="4" name="TextBox 3">
            <a:extLst>
              <a:ext uri="{FF2B5EF4-FFF2-40B4-BE49-F238E27FC236}">
                <a16:creationId xmlns:a16="http://schemas.microsoft.com/office/drawing/2014/main" id="{CBE8D560-B372-004A-B91E-AE83B51FEF8D}"/>
              </a:ext>
            </a:extLst>
          </p:cNvPr>
          <p:cNvSpPr txBox="1"/>
          <p:nvPr/>
        </p:nvSpPr>
        <p:spPr>
          <a:xfrm>
            <a:off x="4756144" y="4403923"/>
            <a:ext cx="2171877" cy="615553"/>
          </a:xfrm>
          <a:prstGeom prst="rect">
            <a:avLst/>
          </a:prstGeom>
          <a:solidFill>
            <a:srgbClr val="FC9CFF"/>
          </a:solidFill>
          <a:ln>
            <a:solidFill>
              <a:schemeClr val="tx1"/>
            </a:solidFill>
          </a:ln>
        </p:spPr>
        <p:txBody>
          <a:bodyPr wrap="none" rtlCol="0">
            <a:spAutoFit/>
          </a:bodyPr>
          <a:lstStyle/>
          <a:p>
            <a:pPr algn="ctr"/>
            <a:r>
              <a:rPr lang="en-US" sz="3400" dirty="0">
                <a:latin typeface="Avenir Roman" panose="02000503020000020003" pitchFamily="2" charset="0"/>
              </a:rPr>
              <a:t>Prediction</a:t>
            </a:r>
          </a:p>
        </p:txBody>
      </p:sp>
      <p:sp>
        <p:nvSpPr>
          <p:cNvPr id="5" name="TextBox 4">
            <a:extLst>
              <a:ext uri="{FF2B5EF4-FFF2-40B4-BE49-F238E27FC236}">
                <a16:creationId xmlns:a16="http://schemas.microsoft.com/office/drawing/2014/main" id="{A69AC190-7307-854E-B9D1-4BEDC670DE35}"/>
              </a:ext>
            </a:extLst>
          </p:cNvPr>
          <p:cNvSpPr txBox="1"/>
          <p:nvPr/>
        </p:nvSpPr>
        <p:spPr>
          <a:xfrm>
            <a:off x="7725635" y="1690688"/>
            <a:ext cx="3081741" cy="1138773"/>
          </a:xfrm>
          <a:prstGeom prst="rect">
            <a:avLst/>
          </a:prstGeom>
          <a:solidFill>
            <a:schemeClr val="accent5">
              <a:lumMod val="40000"/>
              <a:lumOff val="60000"/>
            </a:schemeClr>
          </a:solidFill>
          <a:ln>
            <a:solidFill>
              <a:schemeClr val="tx1"/>
            </a:solidFill>
          </a:ln>
        </p:spPr>
        <p:txBody>
          <a:bodyPr wrap="none" rtlCol="0">
            <a:spAutoFit/>
          </a:bodyPr>
          <a:lstStyle/>
          <a:p>
            <a:pPr algn="ctr"/>
            <a:r>
              <a:rPr lang="en-US" sz="3400" dirty="0">
                <a:latin typeface="Avenir Roman" panose="02000503020000020003" pitchFamily="2" charset="0"/>
              </a:rPr>
              <a:t>Mechanistic</a:t>
            </a:r>
          </a:p>
          <a:p>
            <a:pPr algn="ctr"/>
            <a:r>
              <a:rPr lang="en-US" sz="3400" dirty="0">
                <a:latin typeface="Avenir Roman" panose="02000503020000020003" pitchFamily="2" charset="0"/>
              </a:rPr>
              <a:t>Understanding</a:t>
            </a:r>
          </a:p>
        </p:txBody>
      </p:sp>
      <p:sp>
        <p:nvSpPr>
          <p:cNvPr id="6" name="TextBox 5">
            <a:extLst>
              <a:ext uri="{FF2B5EF4-FFF2-40B4-BE49-F238E27FC236}">
                <a16:creationId xmlns:a16="http://schemas.microsoft.com/office/drawing/2014/main" id="{188CB679-F9ED-194B-AB00-E985F99A33A9}"/>
              </a:ext>
            </a:extLst>
          </p:cNvPr>
          <p:cNvSpPr txBox="1"/>
          <p:nvPr/>
        </p:nvSpPr>
        <p:spPr>
          <a:xfrm>
            <a:off x="1219351" y="1690688"/>
            <a:ext cx="2535118" cy="1138773"/>
          </a:xfrm>
          <a:prstGeom prst="rect">
            <a:avLst/>
          </a:prstGeom>
          <a:solidFill>
            <a:schemeClr val="accent2">
              <a:lumMod val="60000"/>
              <a:lumOff val="40000"/>
            </a:schemeClr>
          </a:solidFill>
          <a:ln>
            <a:solidFill>
              <a:schemeClr val="tx1"/>
            </a:solidFill>
          </a:ln>
        </p:spPr>
        <p:txBody>
          <a:bodyPr wrap="none" rtlCol="0">
            <a:spAutoFit/>
          </a:bodyPr>
          <a:lstStyle/>
          <a:p>
            <a:pPr algn="ctr"/>
            <a:r>
              <a:rPr lang="en-US" sz="3400" dirty="0">
                <a:latin typeface="Avenir Roman" panose="02000503020000020003" pitchFamily="2" charset="0"/>
              </a:rPr>
              <a:t>Pattern </a:t>
            </a:r>
          </a:p>
          <a:p>
            <a:pPr algn="ctr"/>
            <a:r>
              <a:rPr lang="en-US" sz="3400" dirty="0">
                <a:latin typeface="Avenir Roman" panose="02000503020000020003" pitchFamily="2" charset="0"/>
              </a:rPr>
              <a:t>Recognition</a:t>
            </a:r>
          </a:p>
        </p:txBody>
      </p:sp>
      <p:cxnSp>
        <p:nvCxnSpPr>
          <p:cNvPr id="9" name="Straight Arrow Connector 8">
            <a:extLst>
              <a:ext uri="{FF2B5EF4-FFF2-40B4-BE49-F238E27FC236}">
                <a16:creationId xmlns:a16="http://schemas.microsoft.com/office/drawing/2014/main" id="{86DD083F-38B3-744C-9CD3-025B31AF92D8}"/>
              </a:ext>
            </a:extLst>
          </p:cNvPr>
          <p:cNvCxnSpPr>
            <a:stCxn id="6" idx="3"/>
            <a:endCxn id="5" idx="1"/>
          </p:cNvCxnSpPr>
          <p:nvPr/>
        </p:nvCxnSpPr>
        <p:spPr>
          <a:xfrm>
            <a:off x="3754469" y="2260075"/>
            <a:ext cx="397116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E1A5A0-57FA-5F4D-A59D-3D02B8CE902F}"/>
              </a:ext>
            </a:extLst>
          </p:cNvPr>
          <p:cNvCxnSpPr>
            <a:cxnSpLocks/>
            <a:stCxn id="5" idx="2"/>
            <a:endCxn id="4" idx="3"/>
          </p:cNvCxnSpPr>
          <p:nvPr/>
        </p:nvCxnSpPr>
        <p:spPr>
          <a:xfrm flipH="1">
            <a:off x="6928021" y="2829461"/>
            <a:ext cx="2338485" cy="188223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F11F141-4722-184C-8B11-8A567336131A}"/>
              </a:ext>
            </a:extLst>
          </p:cNvPr>
          <p:cNvCxnSpPr>
            <a:cxnSpLocks/>
            <a:stCxn id="6" idx="2"/>
            <a:endCxn id="4" idx="1"/>
          </p:cNvCxnSpPr>
          <p:nvPr/>
        </p:nvCxnSpPr>
        <p:spPr>
          <a:xfrm>
            <a:off x="2486910" y="2829461"/>
            <a:ext cx="2269234" cy="188223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17112B7-712E-0B4A-9361-6A1B5CCB90CC}"/>
              </a:ext>
            </a:extLst>
          </p:cNvPr>
          <p:cNvSpPr txBox="1"/>
          <p:nvPr/>
        </p:nvSpPr>
        <p:spPr>
          <a:xfrm>
            <a:off x="0" y="5534804"/>
            <a:ext cx="12192000" cy="1077218"/>
          </a:xfrm>
          <a:prstGeom prst="rect">
            <a:avLst/>
          </a:prstGeom>
          <a:noFill/>
        </p:spPr>
        <p:txBody>
          <a:bodyPr wrap="square" rtlCol="0">
            <a:spAutoFit/>
          </a:bodyPr>
          <a:lstStyle/>
          <a:p>
            <a:pPr algn="ctr"/>
            <a:r>
              <a:rPr lang="en-US" sz="3200" dirty="0">
                <a:latin typeface="Avenir Roman" panose="02000503020000020003" pitchFamily="2" charset="0"/>
              </a:rPr>
              <a:t>All are valid and useful in particular contexts – What are </a:t>
            </a:r>
            <a:r>
              <a:rPr lang="en-US" sz="3200" b="1" i="1" dirty="0">
                <a:latin typeface="Avenir Roman" panose="02000503020000020003" pitchFamily="2" charset="0"/>
              </a:rPr>
              <a:t>YOU</a:t>
            </a:r>
            <a:r>
              <a:rPr lang="en-US" sz="3200" dirty="0">
                <a:latin typeface="Avenir Roman" panose="02000503020000020003" pitchFamily="2" charset="0"/>
              </a:rPr>
              <a:t> seeking to do?</a:t>
            </a:r>
          </a:p>
        </p:txBody>
      </p:sp>
    </p:spTree>
    <p:extLst>
      <p:ext uri="{BB962C8B-B14F-4D97-AF65-F5344CB8AC3E}">
        <p14:creationId xmlns:p14="http://schemas.microsoft.com/office/powerpoint/2010/main" val="390734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There Can Be Connections Between Unobserved Variables</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rgbClr val="FF0000"/>
            </a:solidFill>
            <a:round/>
            <a:headEnd/>
            <a:tailEnd type="triangle" w="med" len="med"/>
          </a:ln>
        </p:spPr>
      </p:cxnSp>
      <p:sp>
        <p:nvSpPr>
          <p:cNvPr id="24" name="TextBox 23">
            <a:extLst>
              <a:ext uri="{FF2B5EF4-FFF2-40B4-BE49-F238E27FC236}">
                <a16:creationId xmlns:a16="http://schemas.microsoft.com/office/drawing/2014/main" id="{D28EC3DF-A72F-3A4D-BF66-CAACDD5169C0}"/>
              </a:ext>
            </a:extLst>
          </p:cNvPr>
          <p:cNvSpPr txBox="1"/>
          <p:nvPr/>
        </p:nvSpPr>
        <p:spPr>
          <a:xfrm>
            <a:off x="33840" y="5469724"/>
            <a:ext cx="6644410" cy="1077218"/>
          </a:xfrm>
          <a:prstGeom prst="rect">
            <a:avLst/>
          </a:prstGeom>
          <a:noFill/>
        </p:spPr>
        <p:txBody>
          <a:bodyPr wrap="square" rtlCol="0">
            <a:spAutoFit/>
          </a:bodyPr>
          <a:lstStyle/>
          <a:p>
            <a:pPr algn="ctr"/>
            <a:r>
              <a:rPr lang="en-US" sz="3200" dirty="0">
                <a:latin typeface="Avenir Roman" panose="02000503020000020003" pitchFamily="2" charset="0"/>
              </a:rPr>
              <a:t>If we do not consider these, we *can* produce invalid inferences</a:t>
            </a:r>
          </a:p>
        </p:txBody>
      </p:sp>
    </p:spTree>
    <p:extLst>
      <p:ext uri="{BB962C8B-B14F-4D97-AF65-F5344CB8AC3E}">
        <p14:creationId xmlns:p14="http://schemas.microsoft.com/office/powerpoint/2010/main" val="331377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You Can Have Multiple Unobserved Variables</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chemeClr val="tx1"/>
            </a:solidFill>
            <a:round/>
            <a:headEnd/>
            <a:tailEnd type="triangle" w="med" len="med"/>
          </a:ln>
        </p:spPr>
      </p:cxnSp>
      <p:sp>
        <p:nvSpPr>
          <p:cNvPr id="17" name="Oval 16">
            <a:extLst>
              <a:ext uri="{FF2B5EF4-FFF2-40B4-BE49-F238E27FC236}">
                <a16:creationId xmlns:a16="http://schemas.microsoft.com/office/drawing/2014/main" id="{B2202ECE-6F52-7D4C-9012-6F4703B25EF0}"/>
              </a:ext>
            </a:extLst>
          </p:cNvPr>
          <p:cNvSpPr/>
          <p:nvPr/>
        </p:nvSpPr>
        <p:spPr>
          <a:xfrm>
            <a:off x="9598601" y="1229282"/>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2</a:t>
            </a:r>
          </a:p>
        </p:txBody>
      </p:sp>
      <p:sp>
        <p:nvSpPr>
          <p:cNvPr id="18" name="Oval 17">
            <a:extLst>
              <a:ext uri="{FF2B5EF4-FFF2-40B4-BE49-F238E27FC236}">
                <a16:creationId xmlns:a16="http://schemas.microsoft.com/office/drawing/2014/main" id="{0F7F5A02-433A-7E4F-B4D9-60F5F6339759}"/>
              </a:ext>
            </a:extLst>
          </p:cNvPr>
          <p:cNvSpPr/>
          <p:nvPr/>
        </p:nvSpPr>
        <p:spPr>
          <a:xfrm>
            <a:off x="3672460" y="5469724"/>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a:t>
            </a:r>
            <a:r>
              <a:rPr lang="en-US" sz="3200" baseline="-25000" dirty="0">
                <a:solidFill>
                  <a:schemeClr val="tx1"/>
                </a:solidFill>
              </a:rPr>
              <a:t>1</a:t>
            </a:r>
          </a:p>
        </p:txBody>
      </p:sp>
      <p:cxnSp>
        <p:nvCxnSpPr>
          <p:cNvPr id="19" name="AutoShape 6">
            <a:extLst>
              <a:ext uri="{FF2B5EF4-FFF2-40B4-BE49-F238E27FC236}">
                <a16:creationId xmlns:a16="http://schemas.microsoft.com/office/drawing/2014/main" id="{22AEA80F-A96F-0645-93CE-2249A91C2AA1}"/>
              </a:ext>
            </a:extLst>
          </p:cNvPr>
          <p:cNvCxnSpPr>
            <a:cxnSpLocks noChangeShapeType="1"/>
            <a:stCxn id="17" idx="3"/>
            <a:endCxn id="7" idx="0"/>
          </p:cNvCxnSpPr>
          <p:nvPr/>
        </p:nvCxnSpPr>
        <p:spPr bwMode="auto">
          <a:xfrm flipH="1">
            <a:off x="7776587" y="2016950"/>
            <a:ext cx="1979892" cy="888982"/>
          </a:xfrm>
          <a:prstGeom prst="straightConnector1">
            <a:avLst/>
          </a:prstGeom>
          <a:noFill/>
          <a:ln w="76200">
            <a:solidFill>
              <a:schemeClr val="tx1"/>
            </a:solidFill>
            <a:round/>
            <a:headEnd/>
            <a:tailEnd type="triangle" w="med" len="med"/>
          </a:ln>
        </p:spPr>
      </p:cxnSp>
      <p:cxnSp>
        <p:nvCxnSpPr>
          <p:cNvPr id="20" name="AutoShape 6">
            <a:extLst>
              <a:ext uri="{FF2B5EF4-FFF2-40B4-BE49-F238E27FC236}">
                <a16:creationId xmlns:a16="http://schemas.microsoft.com/office/drawing/2014/main" id="{0593B416-791B-0B49-B8A3-E889CE4A2AE6}"/>
              </a:ext>
            </a:extLst>
          </p:cNvPr>
          <p:cNvCxnSpPr>
            <a:cxnSpLocks noChangeShapeType="1"/>
            <a:stCxn id="18" idx="7"/>
            <a:endCxn id="6" idx="2"/>
          </p:cNvCxnSpPr>
          <p:nvPr/>
        </p:nvCxnSpPr>
        <p:spPr bwMode="auto">
          <a:xfrm flipV="1">
            <a:off x="4592641" y="4716117"/>
            <a:ext cx="1431202" cy="888750"/>
          </a:xfrm>
          <a:prstGeom prst="straightConnector1">
            <a:avLst/>
          </a:prstGeom>
          <a:noFill/>
          <a:ln w="76200">
            <a:solidFill>
              <a:schemeClr val="tx1"/>
            </a:solidFill>
            <a:round/>
            <a:headEnd/>
            <a:tailEnd type="triangle" w="med" len="med"/>
          </a:ln>
        </p:spPr>
      </p:cxnSp>
      <p:sp>
        <p:nvSpPr>
          <p:cNvPr id="25" name="Oval 24">
            <a:extLst>
              <a:ext uri="{FF2B5EF4-FFF2-40B4-BE49-F238E27FC236}">
                <a16:creationId xmlns:a16="http://schemas.microsoft.com/office/drawing/2014/main" id="{064FC554-1D31-2949-A7B1-9205D84E2E0F}"/>
              </a:ext>
            </a:extLst>
          </p:cNvPr>
          <p:cNvSpPr/>
          <p:nvPr/>
        </p:nvSpPr>
        <p:spPr>
          <a:xfrm>
            <a:off x="5398866" y="5923812"/>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x</a:t>
            </a:r>
            <a:r>
              <a:rPr lang="en-US" sz="3200" b="1" baseline="-25000" dirty="0">
                <a:solidFill>
                  <a:srgbClr val="FF0000"/>
                </a:solidFill>
              </a:rPr>
              <a:t>4</a:t>
            </a:r>
          </a:p>
        </p:txBody>
      </p:sp>
      <p:cxnSp>
        <p:nvCxnSpPr>
          <p:cNvPr id="26" name="AutoShape 6">
            <a:extLst>
              <a:ext uri="{FF2B5EF4-FFF2-40B4-BE49-F238E27FC236}">
                <a16:creationId xmlns:a16="http://schemas.microsoft.com/office/drawing/2014/main" id="{DDE34B56-622A-9E47-B35B-4011CCB4A55B}"/>
              </a:ext>
            </a:extLst>
          </p:cNvPr>
          <p:cNvCxnSpPr>
            <a:cxnSpLocks noChangeShapeType="1"/>
            <a:stCxn id="25" idx="0"/>
            <a:endCxn id="6" idx="2"/>
          </p:cNvCxnSpPr>
          <p:nvPr/>
        </p:nvCxnSpPr>
        <p:spPr bwMode="auto">
          <a:xfrm flipV="1">
            <a:off x="5937896" y="4716117"/>
            <a:ext cx="85947" cy="1207695"/>
          </a:xfrm>
          <a:prstGeom prst="straightConnector1">
            <a:avLst/>
          </a:prstGeom>
          <a:noFill/>
          <a:ln w="76200">
            <a:solidFill>
              <a:srgbClr val="FF0000"/>
            </a:solidFill>
            <a:round/>
            <a:headEnd/>
            <a:tailEnd type="triangle" w="med" len="med"/>
          </a:ln>
        </p:spPr>
      </p:cxnSp>
      <p:sp>
        <p:nvSpPr>
          <p:cNvPr id="30" name="TextBox 29">
            <a:extLst>
              <a:ext uri="{FF2B5EF4-FFF2-40B4-BE49-F238E27FC236}">
                <a16:creationId xmlns:a16="http://schemas.microsoft.com/office/drawing/2014/main" id="{C0B82E93-E637-8147-9FAD-077D6DF2FF87}"/>
              </a:ext>
            </a:extLst>
          </p:cNvPr>
          <p:cNvSpPr txBox="1"/>
          <p:nvPr/>
        </p:nvSpPr>
        <p:spPr>
          <a:xfrm>
            <a:off x="58334" y="3788985"/>
            <a:ext cx="4185380" cy="1815882"/>
          </a:xfrm>
          <a:prstGeom prst="rect">
            <a:avLst/>
          </a:prstGeom>
          <a:noFill/>
        </p:spPr>
        <p:txBody>
          <a:bodyPr wrap="square" rtlCol="0">
            <a:spAutoFit/>
          </a:bodyPr>
          <a:lstStyle/>
          <a:p>
            <a:r>
              <a:rPr lang="en-US" sz="2800" dirty="0">
                <a:latin typeface="Avenir Roman" panose="02000503020000020003" pitchFamily="2" charset="0"/>
              </a:rPr>
              <a:t>Knowing the structure of your system, what you have, and what you have not measured is key</a:t>
            </a:r>
          </a:p>
        </p:txBody>
      </p:sp>
    </p:spTree>
    <p:extLst>
      <p:ext uri="{BB962C8B-B14F-4D97-AF65-F5344CB8AC3E}">
        <p14:creationId xmlns:p14="http://schemas.microsoft.com/office/powerpoint/2010/main" val="27047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DF2D-A6EA-8F43-A951-9BA84FDD7572}"/>
              </a:ext>
            </a:extLst>
          </p:cNvPr>
          <p:cNvSpPr>
            <a:spLocks noGrp="1"/>
          </p:cNvSpPr>
          <p:nvPr>
            <p:ph type="title"/>
          </p:nvPr>
        </p:nvSpPr>
        <p:spPr>
          <a:xfrm>
            <a:off x="459648" y="81523"/>
            <a:ext cx="10515600" cy="1325563"/>
          </a:xfrm>
        </p:spPr>
        <p:txBody>
          <a:bodyPr/>
          <a:lstStyle/>
          <a:p>
            <a:r>
              <a:rPr lang="en-US" dirty="0"/>
              <a:t>Interaction Effects</a:t>
            </a:r>
          </a:p>
        </p:txBody>
      </p:sp>
      <p:grpSp>
        <p:nvGrpSpPr>
          <p:cNvPr id="19" name="Group 18">
            <a:extLst>
              <a:ext uri="{FF2B5EF4-FFF2-40B4-BE49-F238E27FC236}">
                <a16:creationId xmlns:a16="http://schemas.microsoft.com/office/drawing/2014/main" id="{3662A0A6-A913-F64B-B2CA-5281D0CCAFC1}"/>
              </a:ext>
            </a:extLst>
          </p:cNvPr>
          <p:cNvGrpSpPr/>
          <p:nvPr/>
        </p:nvGrpSpPr>
        <p:grpSpPr>
          <a:xfrm>
            <a:off x="1817157" y="1690688"/>
            <a:ext cx="9158091" cy="2118496"/>
            <a:chOff x="1861762" y="2464358"/>
            <a:chExt cx="9158091" cy="2118496"/>
          </a:xfrm>
        </p:grpSpPr>
        <p:sp>
          <p:nvSpPr>
            <p:cNvPr id="4" name="Rectangle 2">
              <a:extLst>
                <a:ext uri="{FF2B5EF4-FFF2-40B4-BE49-F238E27FC236}">
                  <a16:creationId xmlns:a16="http://schemas.microsoft.com/office/drawing/2014/main" id="{97CE79CC-5245-4B4C-81FC-1F2981541DD8}"/>
                </a:ext>
              </a:extLst>
            </p:cNvPr>
            <p:cNvSpPr>
              <a:spLocks noChangeArrowheads="1"/>
            </p:cNvSpPr>
            <p:nvPr/>
          </p:nvSpPr>
          <p:spPr bwMode="auto">
            <a:xfrm>
              <a:off x="1863204"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5" name="Rectangle 3">
              <a:extLst>
                <a:ext uri="{FF2B5EF4-FFF2-40B4-BE49-F238E27FC236}">
                  <a16:creationId xmlns:a16="http://schemas.microsoft.com/office/drawing/2014/main" id="{5824E893-3AD7-504A-BD66-1D43DCD58F37}"/>
                </a:ext>
              </a:extLst>
            </p:cNvPr>
            <p:cNvSpPr>
              <a:spLocks noChangeArrowheads="1"/>
            </p:cNvSpPr>
            <p:nvPr/>
          </p:nvSpPr>
          <p:spPr bwMode="auto">
            <a:xfrm>
              <a:off x="1861762"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6" name="Rectangle 4">
              <a:extLst>
                <a:ext uri="{FF2B5EF4-FFF2-40B4-BE49-F238E27FC236}">
                  <a16:creationId xmlns:a16="http://schemas.microsoft.com/office/drawing/2014/main" id="{A967D948-29E0-3F45-916E-854F2950E67B}"/>
                </a:ext>
              </a:extLst>
            </p:cNvPr>
            <p:cNvSpPr>
              <a:spLocks noChangeArrowheads="1"/>
            </p:cNvSpPr>
            <p:nvPr/>
          </p:nvSpPr>
          <p:spPr bwMode="auto">
            <a:xfrm>
              <a:off x="6378467" y="3332986"/>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7" name="AutoShape 6">
              <a:extLst>
                <a:ext uri="{FF2B5EF4-FFF2-40B4-BE49-F238E27FC236}">
                  <a16:creationId xmlns:a16="http://schemas.microsoft.com/office/drawing/2014/main" id="{6C9F3611-BBF7-6F47-AAC6-53BF0842EDDD}"/>
                </a:ext>
              </a:extLst>
            </p:cNvPr>
            <p:cNvCxnSpPr>
              <a:cxnSpLocks noChangeShapeType="1"/>
              <a:stCxn id="5" idx="3"/>
            </p:cNvCxnSpPr>
            <p:nvPr/>
          </p:nvCxnSpPr>
          <p:spPr bwMode="auto">
            <a:xfrm flipV="1">
              <a:off x="2921057" y="3646444"/>
              <a:ext cx="2505474" cy="639438"/>
            </a:xfrm>
            <a:prstGeom prst="straightConnector1">
              <a:avLst/>
            </a:prstGeom>
            <a:noFill/>
            <a:ln w="76200">
              <a:solidFill>
                <a:schemeClr val="tx1"/>
              </a:solidFill>
              <a:round/>
              <a:headEnd/>
              <a:tailEnd type="triangle" w="med" len="med"/>
            </a:ln>
          </p:spPr>
        </p:cxnSp>
        <p:cxnSp>
          <p:nvCxnSpPr>
            <p:cNvPr id="8" name="AutoShape 7">
              <a:extLst>
                <a:ext uri="{FF2B5EF4-FFF2-40B4-BE49-F238E27FC236}">
                  <a16:creationId xmlns:a16="http://schemas.microsoft.com/office/drawing/2014/main" id="{A2330B6A-49BD-934B-864D-6416590DFF1A}"/>
                </a:ext>
              </a:extLst>
            </p:cNvPr>
            <p:cNvCxnSpPr>
              <a:cxnSpLocks noChangeShapeType="1"/>
              <a:stCxn id="4" idx="3"/>
            </p:cNvCxnSpPr>
            <p:nvPr/>
          </p:nvCxnSpPr>
          <p:spPr bwMode="auto">
            <a:xfrm>
              <a:off x="2921057" y="2761331"/>
              <a:ext cx="2505474" cy="869336"/>
            </a:xfrm>
            <a:prstGeom prst="straightConnector1">
              <a:avLst/>
            </a:prstGeom>
            <a:noFill/>
            <a:ln w="76200">
              <a:solidFill>
                <a:schemeClr val="tx1"/>
              </a:solidFill>
              <a:round/>
              <a:headEnd/>
              <a:tailEnd type="triangle" w="med" len="med"/>
            </a:ln>
          </p:spPr>
        </p:cxnSp>
        <p:sp>
          <p:nvSpPr>
            <p:cNvPr id="9" name="Oval 8">
              <a:extLst>
                <a:ext uri="{FF2B5EF4-FFF2-40B4-BE49-F238E27FC236}">
                  <a16:creationId xmlns:a16="http://schemas.microsoft.com/office/drawing/2014/main" id="{14E3AE88-0AD2-4646-9C9C-7FF9C9594540}"/>
                </a:ext>
              </a:extLst>
            </p:cNvPr>
            <p:cNvSpPr/>
            <p:nvPr/>
          </p:nvSpPr>
          <p:spPr>
            <a:xfrm>
              <a:off x="9941794" y="3185039"/>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10" name="AutoShape 6">
              <a:extLst>
                <a:ext uri="{FF2B5EF4-FFF2-40B4-BE49-F238E27FC236}">
                  <a16:creationId xmlns:a16="http://schemas.microsoft.com/office/drawing/2014/main" id="{4EC8586A-A6D7-C346-B3CD-C3BCBBF2B32A}"/>
                </a:ext>
              </a:extLst>
            </p:cNvPr>
            <p:cNvCxnSpPr>
              <a:cxnSpLocks noChangeShapeType="1"/>
              <a:stCxn id="9" idx="2"/>
              <a:endCxn id="6" idx="3"/>
            </p:cNvCxnSpPr>
            <p:nvPr/>
          </p:nvCxnSpPr>
          <p:spPr bwMode="auto">
            <a:xfrm flipH="1" flipV="1">
              <a:off x="7436320" y="3630667"/>
              <a:ext cx="2505474" cy="15778"/>
            </a:xfrm>
            <a:prstGeom prst="straightConnector1">
              <a:avLst/>
            </a:prstGeom>
            <a:noFill/>
            <a:ln w="76200">
              <a:solidFill>
                <a:schemeClr val="tx1"/>
              </a:solidFill>
              <a:round/>
              <a:headEnd/>
              <a:tailEnd type="triangle" w="med" len="med"/>
            </a:ln>
          </p:spPr>
        </p:cxnSp>
        <p:cxnSp>
          <p:nvCxnSpPr>
            <p:cNvPr id="13" name="AutoShape 6">
              <a:extLst>
                <a:ext uri="{FF2B5EF4-FFF2-40B4-BE49-F238E27FC236}">
                  <a16:creationId xmlns:a16="http://schemas.microsoft.com/office/drawing/2014/main" id="{952251CF-4E95-D647-B43D-F0E043466C79}"/>
                </a:ext>
              </a:extLst>
            </p:cNvPr>
            <p:cNvCxnSpPr>
              <a:cxnSpLocks noChangeShapeType="1"/>
              <a:endCxn id="6" idx="1"/>
            </p:cNvCxnSpPr>
            <p:nvPr/>
          </p:nvCxnSpPr>
          <p:spPr bwMode="auto">
            <a:xfrm>
              <a:off x="5357784" y="3630667"/>
              <a:ext cx="1020683" cy="0"/>
            </a:xfrm>
            <a:prstGeom prst="straightConnector1">
              <a:avLst/>
            </a:prstGeom>
            <a:noFill/>
            <a:ln w="76200">
              <a:solidFill>
                <a:schemeClr val="tx1"/>
              </a:solidFill>
              <a:round/>
              <a:headEnd/>
              <a:tailEnd type="triangle" w="med" len="med"/>
            </a:ln>
          </p:spPr>
        </p:cxnSp>
      </p:grpSp>
      <p:sp>
        <p:nvSpPr>
          <p:cNvPr id="21" name="Rectangle 2">
            <a:extLst>
              <a:ext uri="{FF2B5EF4-FFF2-40B4-BE49-F238E27FC236}">
                <a16:creationId xmlns:a16="http://schemas.microsoft.com/office/drawing/2014/main" id="{D8BB0C9D-72C5-4E4C-8DC5-02EF3A6F2A81}"/>
              </a:ext>
            </a:extLst>
          </p:cNvPr>
          <p:cNvSpPr>
            <a:spLocks noChangeArrowheads="1"/>
          </p:cNvSpPr>
          <p:nvPr/>
        </p:nvSpPr>
        <p:spPr bwMode="auto">
          <a:xfrm>
            <a:off x="1756258" y="4264786"/>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2" name="Rectangle 3">
            <a:extLst>
              <a:ext uri="{FF2B5EF4-FFF2-40B4-BE49-F238E27FC236}">
                <a16:creationId xmlns:a16="http://schemas.microsoft.com/office/drawing/2014/main" id="{315E457A-999A-DA42-A473-46852A364E6D}"/>
              </a:ext>
            </a:extLst>
          </p:cNvPr>
          <p:cNvSpPr>
            <a:spLocks noChangeArrowheads="1"/>
          </p:cNvSpPr>
          <p:nvPr/>
        </p:nvSpPr>
        <p:spPr bwMode="auto">
          <a:xfrm>
            <a:off x="1754816" y="5789337"/>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3" name="Rectangle 4">
            <a:extLst>
              <a:ext uri="{FF2B5EF4-FFF2-40B4-BE49-F238E27FC236}">
                <a16:creationId xmlns:a16="http://schemas.microsoft.com/office/drawing/2014/main" id="{2AED1B63-F395-F94F-98C4-18EDCE659004}"/>
              </a:ext>
            </a:extLst>
          </p:cNvPr>
          <p:cNvSpPr>
            <a:spLocks noChangeArrowheads="1"/>
          </p:cNvSpPr>
          <p:nvPr/>
        </p:nvSpPr>
        <p:spPr bwMode="auto">
          <a:xfrm>
            <a:off x="6271521" y="5133414"/>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4" name="AutoShape 6">
            <a:extLst>
              <a:ext uri="{FF2B5EF4-FFF2-40B4-BE49-F238E27FC236}">
                <a16:creationId xmlns:a16="http://schemas.microsoft.com/office/drawing/2014/main" id="{06A9AA90-D1A2-4647-91FB-56A15F0D8F1F}"/>
              </a:ext>
            </a:extLst>
          </p:cNvPr>
          <p:cNvCxnSpPr>
            <a:cxnSpLocks noChangeShapeType="1"/>
            <a:stCxn id="22" idx="3"/>
          </p:cNvCxnSpPr>
          <p:nvPr/>
        </p:nvCxnSpPr>
        <p:spPr bwMode="auto">
          <a:xfrm flipV="1">
            <a:off x="2814111" y="5603861"/>
            <a:ext cx="3437204" cy="482449"/>
          </a:xfrm>
          <a:prstGeom prst="straightConnector1">
            <a:avLst/>
          </a:prstGeom>
          <a:noFill/>
          <a:ln w="76200">
            <a:solidFill>
              <a:schemeClr val="tx1"/>
            </a:solidFill>
            <a:round/>
            <a:headEnd/>
            <a:tailEnd type="triangle" w="med" len="med"/>
          </a:ln>
        </p:spPr>
      </p:cxnSp>
      <p:cxnSp>
        <p:nvCxnSpPr>
          <p:cNvPr id="25" name="AutoShape 7">
            <a:extLst>
              <a:ext uri="{FF2B5EF4-FFF2-40B4-BE49-F238E27FC236}">
                <a16:creationId xmlns:a16="http://schemas.microsoft.com/office/drawing/2014/main" id="{6EC35A56-E51E-DB4B-9965-9FC91E62DBBF}"/>
              </a:ext>
            </a:extLst>
          </p:cNvPr>
          <p:cNvCxnSpPr>
            <a:cxnSpLocks noChangeShapeType="1"/>
            <a:stCxn id="21" idx="3"/>
          </p:cNvCxnSpPr>
          <p:nvPr/>
        </p:nvCxnSpPr>
        <p:spPr bwMode="auto">
          <a:xfrm>
            <a:off x="2814111" y="4561759"/>
            <a:ext cx="3437204" cy="752574"/>
          </a:xfrm>
          <a:prstGeom prst="straightConnector1">
            <a:avLst/>
          </a:prstGeom>
          <a:noFill/>
          <a:ln w="76200">
            <a:solidFill>
              <a:schemeClr val="tx1"/>
            </a:solidFill>
            <a:round/>
            <a:headEnd/>
            <a:tailEnd type="triangle" w="med" len="med"/>
          </a:ln>
        </p:spPr>
      </p:cxnSp>
      <p:sp>
        <p:nvSpPr>
          <p:cNvPr id="26" name="Oval 25">
            <a:extLst>
              <a:ext uri="{FF2B5EF4-FFF2-40B4-BE49-F238E27FC236}">
                <a16:creationId xmlns:a16="http://schemas.microsoft.com/office/drawing/2014/main" id="{DB86674C-1C5F-3940-894E-C66D37D382C0}"/>
              </a:ext>
            </a:extLst>
          </p:cNvPr>
          <p:cNvSpPr/>
          <p:nvPr/>
        </p:nvSpPr>
        <p:spPr>
          <a:xfrm>
            <a:off x="9834848" y="498546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7" name="AutoShape 6">
            <a:extLst>
              <a:ext uri="{FF2B5EF4-FFF2-40B4-BE49-F238E27FC236}">
                <a16:creationId xmlns:a16="http://schemas.microsoft.com/office/drawing/2014/main" id="{B8E0FFBC-886E-8243-85E0-20F8E48CC334}"/>
              </a:ext>
            </a:extLst>
          </p:cNvPr>
          <p:cNvCxnSpPr>
            <a:cxnSpLocks noChangeShapeType="1"/>
            <a:stCxn id="26" idx="2"/>
            <a:endCxn id="23" idx="3"/>
          </p:cNvCxnSpPr>
          <p:nvPr/>
        </p:nvCxnSpPr>
        <p:spPr bwMode="auto">
          <a:xfrm flipH="1" flipV="1">
            <a:off x="7329374" y="5431095"/>
            <a:ext cx="2505474" cy="15778"/>
          </a:xfrm>
          <a:prstGeom prst="straightConnector1">
            <a:avLst/>
          </a:prstGeom>
          <a:noFill/>
          <a:ln w="76200">
            <a:solidFill>
              <a:schemeClr val="tx1"/>
            </a:solidFill>
            <a:round/>
            <a:headEnd/>
            <a:tailEnd type="triangle" w="med" len="med"/>
          </a:ln>
        </p:spPr>
      </p:cxnSp>
      <p:cxnSp>
        <p:nvCxnSpPr>
          <p:cNvPr id="28" name="AutoShape 6">
            <a:extLst>
              <a:ext uri="{FF2B5EF4-FFF2-40B4-BE49-F238E27FC236}">
                <a16:creationId xmlns:a16="http://schemas.microsoft.com/office/drawing/2014/main" id="{E9CCF6DC-0DFE-FF4D-9EA5-6CB8B94FB0AE}"/>
              </a:ext>
            </a:extLst>
          </p:cNvPr>
          <p:cNvCxnSpPr>
            <a:cxnSpLocks noChangeShapeType="1"/>
            <a:stCxn id="29" idx="3"/>
            <a:endCxn id="23" idx="1"/>
          </p:cNvCxnSpPr>
          <p:nvPr/>
        </p:nvCxnSpPr>
        <p:spPr bwMode="auto">
          <a:xfrm>
            <a:off x="2812669" y="5314333"/>
            <a:ext cx="3458852" cy="116762"/>
          </a:xfrm>
          <a:prstGeom prst="straightConnector1">
            <a:avLst/>
          </a:prstGeom>
          <a:noFill/>
          <a:ln w="76200">
            <a:solidFill>
              <a:schemeClr val="tx1"/>
            </a:solidFill>
            <a:round/>
            <a:headEnd/>
            <a:tailEnd type="triangle" w="med" len="med"/>
          </a:ln>
        </p:spPr>
      </p:cxnSp>
      <p:sp>
        <p:nvSpPr>
          <p:cNvPr id="29" name="Rectangle 2">
            <a:extLst>
              <a:ext uri="{FF2B5EF4-FFF2-40B4-BE49-F238E27FC236}">
                <a16:creationId xmlns:a16="http://schemas.microsoft.com/office/drawing/2014/main" id="{4977F799-B97C-D542-BA49-F754FF0BC064}"/>
              </a:ext>
            </a:extLst>
          </p:cNvPr>
          <p:cNvSpPr>
            <a:spLocks noChangeArrowheads="1"/>
          </p:cNvSpPr>
          <p:nvPr/>
        </p:nvSpPr>
        <p:spPr bwMode="auto">
          <a:xfrm>
            <a:off x="1754816" y="5024805"/>
            <a:ext cx="1057853" cy="579056"/>
          </a:xfrm>
          <a:prstGeom prst="rect">
            <a:avLst/>
          </a:prstGeom>
          <a:noFill/>
          <a:ln w="38100">
            <a:solidFill>
              <a:schemeClr val="tx1"/>
            </a:solidFill>
            <a:miter lim="800000"/>
            <a:headEnd/>
            <a:tailEnd/>
          </a:ln>
        </p:spPr>
        <p:txBody>
          <a:bodyPr wrap="square" lIns="85777" tIns="42888" rIns="85777" bIns="42888" anchor="ctr">
            <a:spAutoFit/>
          </a:bodyPr>
          <a:lstStyle/>
          <a:p>
            <a:pPr algn="ctr" defTabSz="896385" eaLnBrk="0" hangingPunct="0">
              <a:spcBef>
                <a:spcPct val="20000"/>
              </a:spcBef>
            </a:pPr>
            <a:r>
              <a:rPr lang="en-US" sz="3200" b="1" i="1" dirty="0"/>
              <a:t>x</a:t>
            </a:r>
            <a:r>
              <a:rPr lang="en-US" sz="3200" b="1" i="1" baseline="-25000" dirty="0"/>
              <a:t>1</a:t>
            </a:r>
            <a:r>
              <a:rPr lang="en-US" sz="3200" b="1" i="1" dirty="0"/>
              <a:t>*x</a:t>
            </a:r>
            <a:r>
              <a:rPr lang="en-US" sz="3200" b="1" i="1" baseline="-25000" dirty="0"/>
              <a:t>2</a:t>
            </a:r>
            <a:endParaRPr lang="en-US" sz="3200" b="1" dirty="0"/>
          </a:p>
        </p:txBody>
      </p:sp>
      <p:sp>
        <p:nvSpPr>
          <p:cNvPr id="33" name="TextBox 32">
            <a:extLst>
              <a:ext uri="{FF2B5EF4-FFF2-40B4-BE49-F238E27FC236}">
                <a16:creationId xmlns:a16="http://schemas.microsoft.com/office/drawing/2014/main" id="{24F73A75-C2AA-E847-AC4F-BEAA2F0728ED}"/>
              </a:ext>
            </a:extLst>
          </p:cNvPr>
          <p:cNvSpPr txBox="1"/>
          <p:nvPr/>
        </p:nvSpPr>
        <p:spPr>
          <a:xfrm>
            <a:off x="6333862" y="3787343"/>
            <a:ext cx="1184940" cy="923330"/>
          </a:xfrm>
          <a:prstGeom prst="rect">
            <a:avLst/>
          </a:prstGeom>
          <a:noFill/>
        </p:spPr>
        <p:txBody>
          <a:bodyPr wrap="none" rtlCol="0">
            <a:spAutoFit/>
          </a:bodyPr>
          <a:lstStyle/>
          <a:p>
            <a:r>
              <a:rPr lang="en-US" sz="5400" dirty="0">
                <a:latin typeface="Avenir Roman" panose="02000503020000020003" pitchFamily="2" charset="0"/>
              </a:rPr>
              <a:t>OR</a:t>
            </a:r>
          </a:p>
        </p:txBody>
      </p:sp>
    </p:spTree>
    <p:extLst>
      <p:ext uri="{BB962C8B-B14F-4D97-AF65-F5344CB8AC3E}">
        <p14:creationId xmlns:p14="http://schemas.microsoft.com/office/powerpoint/2010/main" val="215935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4"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5"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6" name="AutoShape 5"/>
          <p:cNvCxnSpPr>
            <a:cxnSpLocks noChangeShapeType="1"/>
            <a:stCxn id="23" idx="1"/>
            <a:endCxn id="24" idx="1"/>
          </p:cNvCxnSpPr>
          <p:nvPr/>
        </p:nvCxnSpPr>
        <p:spPr bwMode="auto">
          <a:xfrm rot="10800000" flipV="1">
            <a:off x="3980493" y="2761330"/>
            <a:ext cx="1442" cy="1524551"/>
          </a:xfrm>
          <a:prstGeom prst="curvedConnector3">
            <a:avLst>
              <a:gd name="adj1" fmla="val 68461026"/>
            </a:avLst>
          </a:prstGeom>
          <a:noFill/>
          <a:ln w="76200">
            <a:solidFill>
              <a:schemeClr val="accent4">
                <a:lumMod val="60000"/>
                <a:lumOff val="40000"/>
              </a:schemeClr>
            </a:solidFill>
            <a:round/>
            <a:headEnd type="triangle"/>
            <a:tailEnd type="triangle" w="med" len="med"/>
          </a:ln>
        </p:spPr>
      </p:cxnSp>
      <p:cxnSp>
        <p:nvCxnSpPr>
          <p:cNvPr id="27" name="AutoShape 6"/>
          <p:cNvCxnSpPr>
            <a:cxnSpLocks noChangeShapeType="1"/>
            <a:stCxn id="24"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28" name="AutoShape 7"/>
          <p:cNvCxnSpPr>
            <a:cxnSpLocks noChangeShapeType="1"/>
            <a:stCxn id="23"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33" name="TextBox 32"/>
          <p:cNvSpPr txBox="1"/>
          <p:nvPr/>
        </p:nvSpPr>
        <p:spPr>
          <a:xfrm>
            <a:off x="838200" y="2464358"/>
            <a:ext cx="2613366" cy="830997"/>
          </a:xfrm>
          <a:prstGeom prst="rect">
            <a:avLst/>
          </a:prstGeom>
          <a:noFill/>
        </p:spPr>
        <p:txBody>
          <a:bodyPr wrap="square" rtlCol="0">
            <a:spAutoFit/>
          </a:bodyPr>
          <a:lstStyle/>
          <a:p>
            <a:r>
              <a:rPr lang="en-US" sz="2400" dirty="0">
                <a:solidFill>
                  <a:schemeClr val="accent4">
                    <a:lumMod val="60000"/>
                    <a:lumOff val="40000"/>
                  </a:schemeClr>
                </a:solidFill>
                <a:latin typeface="Avenir Roman" panose="02000503020000020003" pitchFamily="2" charset="0"/>
              </a:rPr>
              <a:t>Unexplained correlation</a:t>
            </a:r>
          </a:p>
        </p:txBody>
      </p:sp>
      <p:sp>
        <p:nvSpPr>
          <p:cNvPr id="14" name="Oval 13">
            <a:extLst>
              <a:ext uri="{FF2B5EF4-FFF2-40B4-BE49-F238E27FC236}">
                <a16:creationId xmlns:a16="http://schemas.microsoft.com/office/drawing/2014/main" id="{1F618868-F535-1B42-9C1A-39E301053D30}"/>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15" name="AutoShape 6">
            <a:extLst>
              <a:ext uri="{FF2B5EF4-FFF2-40B4-BE49-F238E27FC236}">
                <a16:creationId xmlns:a16="http://schemas.microsoft.com/office/drawing/2014/main" id="{60E972D0-31BE-7048-BEB1-F17941F67B8A}"/>
              </a:ext>
            </a:extLst>
          </p:cNvPr>
          <p:cNvCxnSpPr>
            <a:cxnSpLocks noChangeShapeType="1"/>
            <a:stCxn id="14" idx="2"/>
            <a:endCxn id="25" idx="3"/>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7" name="Title 6">
            <a:extLst>
              <a:ext uri="{FF2B5EF4-FFF2-40B4-BE49-F238E27FC236}">
                <a16:creationId xmlns:a16="http://schemas.microsoft.com/office/drawing/2014/main" id="{3F8308AD-65B8-DB4D-BCE0-67FF5EE4447A}"/>
              </a:ext>
            </a:extLst>
          </p:cNvPr>
          <p:cNvSpPr>
            <a:spLocks noGrp="1"/>
          </p:cNvSpPr>
          <p:nvPr>
            <p:ph type="title"/>
          </p:nvPr>
        </p:nvSpPr>
        <p:spPr/>
        <p:txBody>
          <a:bodyPr>
            <a:normAutofit fontScale="90000"/>
          </a:bodyPr>
          <a:lstStyle/>
          <a:p>
            <a:r>
              <a:rPr lang="en-US" dirty="0"/>
              <a:t>You Can Have an Uncertain of Unanalyzed Correlation Between Variables</a:t>
            </a:r>
          </a:p>
        </p:txBody>
      </p:sp>
    </p:spTree>
    <p:extLst>
      <p:ext uri="{BB962C8B-B14F-4D97-AF65-F5344CB8AC3E}">
        <p14:creationId xmlns:p14="http://schemas.microsoft.com/office/powerpoint/2010/main" val="453944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2" name="AutoShape 5"/>
          <p:cNvCxnSpPr>
            <a:cxnSpLocks noChangeShapeType="1"/>
            <a:stCxn id="22" idx="2"/>
            <a:endCxn id="23" idx="2"/>
          </p:cNvCxnSpPr>
          <p:nvPr/>
        </p:nvCxnSpPr>
        <p:spPr bwMode="auto">
          <a:xfrm rot="10800000" flipV="1">
            <a:off x="2321615" y="2690869"/>
            <a:ext cx="150684" cy="1532044"/>
          </a:xfrm>
          <a:prstGeom prst="curvedConnector3">
            <a:avLst>
              <a:gd name="adj1" fmla="val 632743"/>
            </a:avLst>
          </a:prstGeom>
          <a:noFill/>
          <a:ln w="76200">
            <a:solidFill>
              <a:schemeClr val="accent4">
                <a:lumMod val="60000"/>
                <a:lumOff val="40000"/>
              </a:schemeClr>
            </a:solidFill>
            <a:round/>
            <a:headEnd type="triangle"/>
            <a:tailEnd type="triangle" w="med" len="med"/>
          </a:ln>
        </p:spPr>
      </p:cxn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Really This Represents a Correlation Between Unexplained Variances</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1</a:t>
            </a:r>
          </a:p>
        </p:txBody>
      </p:sp>
    </p:spTree>
    <p:extLst>
      <p:ext uri="{BB962C8B-B14F-4D97-AF65-F5344CB8AC3E}">
        <p14:creationId xmlns:p14="http://schemas.microsoft.com/office/powerpoint/2010/main" val="1059119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Shared Driver</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17" name="Oval 16">
            <a:extLst>
              <a:ext uri="{FF2B5EF4-FFF2-40B4-BE49-F238E27FC236}">
                <a16:creationId xmlns:a16="http://schemas.microsoft.com/office/drawing/2014/main" id="{EAB602BA-4E28-274F-B295-75944B6B1908}"/>
              </a:ext>
            </a:extLst>
          </p:cNvPr>
          <p:cNvSpPr/>
          <p:nvPr/>
        </p:nvSpPr>
        <p:spPr>
          <a:xfrm>
            <a:off x="326360" y="3058303"/>
            <a:ext cx="1078059" cy="922811"/>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C000"/>
                </a:solidFill>
              </a:rPr>
              <a:t>d</a:t>
            </a:r>
            <a:r>
              <a:rPr lang="en-US" sz="3200" baseline="-25000" dirty="0">
                <a:solidFill>
                  <a:srgbClr val="FFC000"/>
                </a:solidFill>
              </a:rPr>
              <a:t>3</a:t>
            </a:r>
          </a:p>
        </p:txBody>
      </p:sp>
      <p:cxnSp>
        <p:nvCxnSpPr>
          <p:cNvPr id="19" name="AutoShape 6">
            <a:extLst>
              <a:ext uri="{FF2B5EF4-FFF2-40B4-BE49-F238E27FC236}">
                <a16:creationId xmlns:a16="http://schemas.microsoft.com/office/drawing/2014/main" id="{5B88092E-6273-6B4C-81DE-2FF3CF3F999F}"/>
              </a:ext>
            </a:extLst>
          </p:cNvPr>
          <p:cNvCxnSpPr>
            <a:cxnSpLocks noChangeShapeType="1"/>
            <a:stCxn id="17" idx="6"/>
            <a:endCxn id="22" idx="2"/>
          </p:cNvCxnSpPr>
          <p:nvPr/>
        </p:nvCxnSpPr>
        <p:spPr bwMode="auto">
          <a:xfrm flipV="1">
            <a:off x="1404419" y="2690869"/>
            <a:ext cx="1067880" cy="828840"/>
          </a:xfrm>
          <a:prstGeom prst="straightConnector1">
            <a:avLst/>
          </a:prstGeom>
          <a:noFill/>
          <a:ln w="76200">
            <a:solidFill>
              <a:srgbClr val="FFC000"/>
            </a:solidFill>
            <a:round/>
            <a:headEnd/>
            <a:tailEnd type="triangle" w="med" len="med"/>
          </a:ln>
        </p:spPr>
      </p:cxnSp>
      <p:cxnSp>
        <p:nvCxnSpPr>
          <p:cNvPr id="24" name="AutoShape 6">
            <a:extLst>
              <a:ext uri="{FF2B5EF4-FFF2-40B4-BE49-F238E27FC236}">
                <a16:creationId xmlns:a16="http://schemas.microsoft.com/office/drawing/2014/main" id="{B76E882D-E782-6A4B-8BCA-38F843998B2C}"/>
              </a:ext>
            </a:extLst>
          </p:cNvPr>
          <p:cNvCxnSpPr>
            <a:cxnSpLocks noChangeShapeType="1"/>
            <a:stCxn id="17" idx="6"/>
            <a:endCxn id="23" idx="2"/>
          </p:cNvCxnSpPr>
          <p:nvPr/>
        </p:nvCxnSpPr>
        <p:spPr bwMode="auto">
          <a:xfrm>
            <a:off x="1404419" y="3519709"/>
            <a:ext cx="917196" cy="703204"/>
          </a:xfrm>
          <a:prstGeom prst="straightConnector1">
            <a:avLst/>
          </a:prstGeom>
          <a:noFill/>
          <a:ln w="76200">
            <a:solidFill>
              <a:srgbClr val="FFC000"/>
            </a:solidFill>
            <a:round/>
            <a:headEnd/>
            <a:tailEnd type="triangle" w="med" len="med"/>
          </a:ln>
        </p:spPr>
      </p:cxnSp>
    </p:spTree>
    <p:extLst>
      <p:ext uri="{BB962C8B-B14F-4D97-AF65-F5344CB8AC3E}">
        <p14:creationId xmlns:p14="http://schemas.microsoft.com/office/powerpoint/2010/main" val="125076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Directed Relationship</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365974"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6414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cxnSp>
        <p:nvCxnSpPr>
          <p:cNvPr id="17" name="AutoShape 6">
            <a:extLst>
              <a:ext uri="{FF2B5EF4-FFF2-40B4-BE49-F238E27FC236}">
                <a16:creationId xmlns:a16="http://schemas.microsoft.com/office/drawing/2014/main" id="{D00EF012-93DB-2441-B560-6F460F8734A8}"/>
              </a:ext>
            </a:extLst>
          </p:cNvPr>
          <p:cNvCxnSpPr>
            <a:cxnSpLocks noChangeShapeType="1"/>
            <a:stCxn id="23" idx="0"/>
            <a:endCxn id="22" idx="4"/>
          </p:cNvCxnSpPr>
          <p:nvPr/>
        </p:nvCxnSpPr>
        <p:spPr bwMode="auto">
          <a:xfrm flipV="1">
            <a:off x="2903175" y="3152274"/>
            <a:ext cx="1829" cy="609233"/>
          </a:xfrm>
          <a:prstGeom prst="straightConnector1">
            <a:avLst/>
          </a:prstGeom>
          <a:noFill/>
          <a:ln w="76200">
            <a:solidFill>
              <a:srgbClr val="FFFF00"/>
            </a:solidFill>
            <a:round/>
            <a:headEnd/>
            <a:tailEnd type="triangle" w="med" len="med"/>
          </a:ln>
        </p:spPr>
      </p:cxnSp>
      <p:sp>
        <p:nvSpPr>
          <p:cNvPr id="25" name="TextBox 24">
            <a:extLst>
              <a:ext uri="{FF2B5EF4-FFF2-40B4-BE49-F238E27FC236}">
                <a16:creationId xmlns:a16="http://schemas.microsoft.com/office/drawing/2014/main" id="{B2129EDB-7D7B-274C-8311-CC1C79681080}"/>
              </a:ext>
            </a:extLst>
          </p:cNvPr>
          <p:cNvSpPr txBox="1"/>
          <p:nvPr/>
        </p:nvSpPr>
        <p:spPr>
          <a:xfrm>
            <a:off x="33840" y="4938099"/>
            <a:ext cx="12158160" cy="1569660"/>
          </a:xfrm>
          <a:prstGeom prst="rect">
            <a:avLst/>
          </a:prstGeom>
          <a:noFill/>
        </p:spPr>
        <p:txBody>
          <a:bodyPr wrap="square" rtlCol="0">
            <a:spAutoFit/>
          </a:bodyPr>
          <a:lstStyle/>
          <a:p>
            <a:pPr algn="ctr"/>
            <a:r>
              <a:rPr lang="en-US" sz="3200" dirty="0">
                <a:latin typeface="Avenir Roman" panose="02000503020000020003" pitchFamily="2" charset="0"/>
              </a:rPr>
              <a:t>If correlation is between exogenous variables, we don’t care. If endogenous, we need to consider *why* as it can affect modeling choices and experimental design. </a:t>
            </a:r>
          </a:p>
        </p:txBody>
      </p:sp>
    </p:spTree>
    <p:extLst>
      <p:ext uri="{BB962C8B-B14F-4D97-AF65-F5344CB8AC3E}">
        <p14:creationId xmlns:p14="http://schemas.microsoft.com/office/powerpoint/2010/main" val="420715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Why All of this Worry About Structure of a Whole System?</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1569660"/>
          </a:xfrm>
          <a:prstGeom prst="rect">
            <a:avLst/>
          </a:prstGeom>
          <a:noFill/>
        </p:spPr>
        <p:txBody>
          <a:bodyPr wrap="square" rtlCol="0">
            <a:spAutoFit/>
          </a:bodyPr>
          <a:lstStyle/>
          <a:p>
            <a:pPr algn="ctr"/>
            <a:r>
              <a:rPr lang="en-US" sz="3200" dirty="0"/>
              <a:t>Is it possible to assess the causal relationship between y1 and y2 if you do not know x1? What can you say about any measured relationship between y1 and y2 if x1 varies, but is unmeasured?</a:t>
            </a:r>
          </a:p>
        </p:txBody>
      </p:sp>
    </p:spTree>
    <p:extLst>
      <p:ext uri="{BB962C8B-B14F-4D97-AF65-F5344CB8AC3E}">
        <p14:creationId xmlns:p14="http://schemas.microsoft.com/office/powerpoint/2010/main" val="427177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The Back-Door Effect </a:t>
            </a:r>
            <a:r>
              <a:rPr lang="en-US" i="1" dirty="0" err="1"/>
              <a:t>sensu</a:t>
            </a:r>
            <a:r>
              <a:rPr lang="en-US" dirty="0"/>
              <a:t> Judea Pearl</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584775"/>
          </a:xfrm>
          <a:prstGeom prst="rect">
            <a:avLst/>
          </a:prstGeom>
          <a:noFill/>
        </p:spPr>
        <p:txBody>
          <a:bodyPr wrap="square" rtlCol="0">
            <a:spAutoFit/>
          </a:bodyPr>
          <a:lstStyle/>
          <a:p>
            <a:pPr algn="ctr"/>
            <a:r>
              <a:rPr lang="en-US" sz="3200" dirty="0"/>
              <a:t>We need to find a way to shut the back door!!!</a:t>
            </a:r>
          </a:p>
        </p:txBody>
      </p:sp>
    </p:spTree>
    <p:extLst>
      <p:ext uri="{BB962C8B-B14F-4D97-AF65-F5344CB8AC3E}">
        <p14:creationId xmlns:p14="http://schemas.microsoft.com/office/powerpoint/2010/main" val="3499067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784D-CE29-3A41-90D0-996C12CC9FA0}"/>
              </a:ext>
            </a:extLst>
          </p:cNvPr>
          <p:cNvSpPr>
            <a:spLocks noGrp="1"/>
          </p:cNvSpPr>
          <p:nvPr>
            <p:ph type="title"/>
          </p:nvPr>
        </p:nvSpPr>
        <p:spPr/>
        <p:txBody>
          <a:bodyPr/>
          <a:lstStyle/>
          <a:p>
            <a:r>
              <a:rPr lang="en-US" dirty="0"/>
              <a:t>Boxes and Arrows, Oh My!	</a:t>
            </a:r>
          </a:p>
        </p:txBody>
      </p:sp>
      <p:sp>
        <p:nvSpPr>
          <p:cNvPr id="3" name="Content Placeholder 2">
            <a:extLst>
              <a:ext uri="{FF2B5EF4-FFF2-40B4-BE49-F238E27FC236}">
                <a16:creationId xmlns:a16="http://schemas.microsoft.com/office/drawing/2014/main" id="{4C3626EB-CD16-C248-BC31-A9EE8B59A3E0}"/>
              </a:ext>
            </a:extLst>
          </p:cNvPr>
          <p:cNvSpPr>
            <a:spLocks noGrp="1"/>
          </p:cNvSpPr>
          <p:nvPr>
            <p:ph idx="1"/>
          </p:nvPr>
        </p:nvSpPr>
        <p:spPr/>
        <p:txBody>
          <a:bodyPr/>
          <a:lstStyle/>
          <a:p>
            <a:r>
              <a:rPr lang="en-US" dirty="0"/>
              <a:t>Causal Diagrams let you be specific about cause and effect in a system</a:t>
            </a:r>
          </a:p>
          <a:p>
            <a:endParaRPr lang="en-US" dirty="0"/>
          </a:p>
          <a:p>
            <a:r>
              <a:rPr lang="en-US" dirty="0"/>
              <a:t>We can incorporate many aspects of our knowledge into Causal Diagrams</a:t>
            </a:r>
          </a:p>
          <a:p>
            <a:endParaRPr lang="en-US" dirty="0"/>
          </a:p>
          <a:p>
            <a:r>
              <a:rPr lang="en-US" dirty="0"/>
              <a:t>Causal Diagrams illuminate potential confounders to watch out for via Back-Door effects</a:t>
            </a:r>
          </a:p>
        </p:txBody>
      </p:sp>
    </p:spTree>
    <p:extLst>
      <p:ext uri="{BB962C8B-B14F-4D97-AF65-F5344CB8AC3E}">
        <p14:creationId xmlns:p14="http://schemas.microsoft.com/office/powerpoint/2010/main" val="223760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p:txBody>
          <a:bodyPr/>
          <a:lstStyle/>
          <a:p>
            <a:r>
              <a:rPr lang="en-US" dirty="0"/>
              <a:t>Build an Understanding of Our System to Design Experiments</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p:txBody>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r>
              <a:rPr lang="en-US" dirty="0"/>
              <a:t>Causal Diagrams and Experiments</a:t>
            </a:r>
          </a:p>
          <a:p>
            <a:pPr marL="514350" indent="-514350">
              <a:spcBef>
                <a:spcPts val="2200"/>
              </a:spcBef>
              <a:buFont typeface="+mj-lt"/>
              <a:buAutoNum type="arabicPeriod"/>
            </a:pPr>
            <a:r>
              <a:rPr lang="en-US" dirty="0"/>
              <a:t>Using Causal Diagrams with a System to Design an Experiment</a:t>
            </a:r>
          </a:p>
          <a:p>
            <a:pPr marL="514350" indent="-514350">
              <a:spcBef>
                <a:spcPts val="2200"/>
              </a:spcBef>
              <a:buFont typeface="+mj-lt"/>
              <a:buAutoNum type="arabicPeriod"/>
            </a:pPr>
            <a:r>
              <a:rPr lang="en-US" dirty="0"/>
              <a:t>Causal Implications of Experimental Manipulations You Might Not have Thought Of</a:t>
            </a:r>
          </a:p>
        </p:txBody>
      </p:sp>
    </p:spTree>
    <p:extLst>
      <p:ext uri="{BB962C8B-B14F-4D97-AF65-F5344CB8AC3E}">
        <p14:creationId xmlns:p14="http://schemas.microsoft.com/office/powerpoint/2010/main" val="304485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p:txBody>
          <a:bodyPr/>
          <a:lstStyle/>
          <a:p>
            <a:r>
              <a:rPr lang="en-US" dirty="0"/>
              <a:t>Build an Understanding of Our System to Design Experiments</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p:txBody>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r>
              <a:rPr lang="en-US" dirty="0">
                <a:solidFill>
                  <a:srgbClr val="FF0000"/>
                </a:solidFill>
              </a:rPr>
              <a:t>Causal Diagrams and Experiments</a:t>
            </a:r>
          </a:p>
          <a:p>
            <a:pPr marL="514350" indent="-514350">
              <a:spcBef>
                <a:spcPts val="2200"/>
              </a:spcBef>
              <a:buFont typeface="+mj-lt"/>
              <a:buAutoNum type="arabicPeriod"/>
            </a:pPr>
            <a:r>
              <a:rPr lang="en-US" dirty="0"/>
              <a:t>Using Causal Diagrams with a System to Design an Experiment</a:t>
            </a:r>
          </a:p>
          <a:p>
            <a:pPr marL="514350" indent="-514350">
              <a:spcBef>
                <a:spcPts val="2200"/>
              </a:spcBef>
              <a:buFont typeface="+mj-lt"/>
              <a:buAutoNum type="arabicPeriod"/>
            </a:pPr>
            <a:r>
              <a:rPr lang="en-US" dirty="0"/>
              <a:t>Causal Implications of Experimental Manipulations You Might Not have Thought Of</a:t>
            </a:r>
          </a:p>
        </p:txBody>
      </p:sp>
    </p:spTree>
    <p:extLst>
      <p:ext uri="{BB962C8B-B14F-4D97-AF65-F5344CB8AC3E}">
        <p14:creationId xmlns:p14="http://schemas.microsoft.com/office/powerpoint/2010/main" val="2179268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So…. How Do We Tease This…</a:t>
            </a:r>
          </a:p>
        </p:txBody>
      </p:sp>
      <p:sp>
        <p:nvSpPr>
          <p:cNvPr id="4" name="TextBox 3"/>
          <p:cNvSpPr txBox="1"/>
          <p:nvPr/>
        </p:nvSpPr>
        <p:spPr>
          <a:xfrm>
            <a:off x="2419802" y="3154390"/>
            <a:ext cx="2036134"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Cause</a:t>
            </a:r>
          </a:p>
        </p:txBody>
      </p:sp>
      <p:sp>
        <p:nvSpPr>
          <p:cNvPr id="5" name="TextBox 4"/>
          <p:cNvSpPr txBox="1"/>
          <p:nvPr/>
        </p:nvSpPr>
        <p:spPr>
          <a:xfrm>
            <a:off x="7384372" y="3154390"/>
            <a:ext cx="1962496"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Effect</a:t>
            </a:r>
          </a:p>
        </p:txBody>
      </p:sp>
      <p:cxnSp>
        <p:nvCxnSpPr>
          <p:cNvPr id="6" name="Straight Arrow Connector 5"/>
          <p:cNvCxnSpPr>
            <a:stCxn id="4" idx="3"/>
            <a:endCxn id="5" idx="1"/>
          </p:cNvCxnSpPr>
          <p:nvPr/>
        </p:nvCxnSpPr>
        <p:spPr>
          <a:xfrm>
            <a:off x="4455936" y="3662221"/>
            <a:ext cx="292843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85014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42" y="99318"/>
            <a:ext cx="10515600" cy="1325563"/>
          </a:xfrm>
        </p:spPr>
        <p:txBody>
          <a:bodyPr/>
          <a:lstStyle/>
          <a:p>
            <a:r>
              <a:rPr lang="en-US" dirty="0">
                <a:cs typeface="Calibri Light"/>
              </a:rPr>
              <a:t>Out of This?</a:t>
            </a:r>
          </a:p>
        </p:txBody>
      </p:sp>
      <p:sp>
        <p:nvSpPr>
          <p:cNvPr id="4" name="TextBox 3"/>
          <p:cNvSpPr txBox="1"/>
          <p:nvPr/>
        </p:nvSpPr>
        <p:spPr>
          <a:xfrm>
            <a:off x="2670671" y="31543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5" name="TextBox 4"/>
          <p:cNvSpPr txBox="1"/>
          <p:nvPr/>
        </p:nvSpPr>
        <p:spPr>
          <a:xfrm>
            <a:off x="8269861" y="31543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6" name="Straight Arrow Connector 5"/>
          <p:cNvCxnSpPr>
            <a:stCxn id="4" idx="3"/>
            <a:endCxn id="5" idx="1"/>
          </p:cNvCxnSpPr>
          <p:nvPr/>
        </p:nvCxnSpPr>
        <p:spPr>
          <a:xfrm>
            <a:off x="4205065" y="3508332"/>
            <a:ext cx="40647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166775" y="1379777"/>
            <a:ext cx="3742331"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Exogenous Cause</a:t>
            </a:r>
          </a:p>
        </p:txBody>
      </p:sp>
      <p:cxnSp>
        <p:nvCxnSpPr>
          <p:cNvPr id="8" name="Straight Arrow Connector 7"/>
          <p:cNvCxnSpPr>
            <a:stCxn id="7" idx="2"/>
            <a:endCxn id="4" idx="0"/>
          </p:cNvCxnSpPr>
          <p:nvPr/>
        </p:nvCxnSpPr>
        <p:spPr>
          <a:xfrm flipH="1">
            <a:off x="3437868" y="2087663"/>
            <a:ext cx="2600072" cy="10667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6037940" y="2087663"/>
            <a:ext cx="2916864" cy="10667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990480" y="5977971"/>
            <a:ext cx="1794932"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2</a:t>
            </a:r>
          </a:p>
        </p:txBody>
      </p:sp>
      <p:cxnSp>
        <p:nvCxnSpPr>
          <p:cNvPr id="14" name="Straight Arrow Connector 13"/>
          <p:cNvCxnSpPr>
            <a:stCxn id="13" idx="0"/>
            <a:endCxn id="20" idx="2"/>
          </p:cNvCxnSpPr>
          <p:nvPr/>
        </p:nvCxnSpPr>
        <p:spPr>
          <a:xfrm flipH="1" flipV="1">
            <a:off x="5861760" y="5292319"/>
            <a:ext cx="26186" cy="68565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3" idx="3"/>
            <a:endCxn id="5" idx="2"/>
          </p:cNvCxnSpPr>
          <p:nvPr/>
        </p:nvCxnSpPr>
        <p:spPr>
          <a:xfrm flipV="1">
            <a:off x="6785412" y="3862276"/>
            <a:ext cx="2169392" cy="246963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4909554" y="4645988"/>
            <a:ext cx="1904413" cy="646331"/>
          </a:xfrm>
          <a:prstGeom prst="rect">
            <a:avLst/>
          </a:prstGeom>
          <a:solidFill>
            <a:schemeClr val="bg1"/>
          </a:solidFill>
          <a:ln>
            <a:solidFill>
              <a:schemeClr val="tx1"/>
            </a:solidFill>
          </a:ln>
        </p:spPr>
        <p:txBody>
          <a:bodyPr wrap="none" rtlCol="0">
            <a:spAutoFit/>
          </a:bodyPr>
          <a:lstStyle/>
          <a:p>
            <a:pPr algn="ctr"/>
            <a:r>
              <a:rPr lang="en-US" sz="3600" dirty="0">
                <a:latin typeface="Calibri Light"/>
                <a:cs typeface="Calibri Light"/>
              </a:rPr>
              <a:t>Mediator</a:t>
            </a:r>
          </a:p>
        </p:txBody>
      </p:sp>
      <p:cxnSp>
        <p:nvCxnSpPr>
          <p:cNvPr id="24" name="Straight Arrow Connector 23"/>
          <p:cNvCxnSpPr>
            <a:stCxn id="7" idx="1"/>
            <a:endCxn id="13" idx="1"/>
          </p:cNvCxnSpPr>
          <p:nvPr/>
        </p:nvCxnSpPr>
        <p:spPr>
          <a:xfrm rot="10800000" flipH="1" flipV="1">
            <a:off x="4166774" y="1733720"/>
            <a:ext cx="823706" cy="4598194"/>
          </a:xfrm>
          <a:prstGeom prst="bentConnector3">
            <a:avLst>
              <a:gd name="adj1" fmla="val -24870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p:cNvCxnSpPr>
            <a:stCxn id="4" idx="2"/>
            <a:endCxn id="20" idx="1"/>
          </p:cNvCxnSpPr>
          <p:nvPr/>
        </p:nvCxnSpPr>
        <p:spPr>
          <a:xfrm>
            <a:off x="3437869" y="3862275"/>
            <a:ext cx="1471685" cy="110687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4" name="Straight Arrow Connector 33"/>
          <p:cNvCxnSpPr>
            <a:stCxn id="20" idx="3"/>
            <a:endCxn id="5" idx="1"/>
          </p:cNvCxnSpPr>
          <p:nvPr/>
        </p:nvCxnSpPr>
        <p:spPr>
          <a:xfrm flipV="1">
            <a:off x="6813967" y="3508333"/>
            <a:ext cx="1455895" cy="146082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29077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68" y="228911"/>
            <a:ext cx="10515600" cy="1325563"/>
          </a:xfrm>
        </p:spPr>
        <p:txBody>
          <a:bodyPr>
            <a:normAutofit/>
          </a:bodyPr>
          <a:lstStyle/>
          <a:p>
            <a:r>
              <a:rPr lang="en-US" dirty="0">
                <a:cs typeface="Calibri Light"/>
              </a:rPr>
              <a:t>Experiments as an Intervention</a:t>
            </a:r>
          </a:p>
        </p:txBody>
      </p:sp>
      <p:sp>
        <p:nvSpPr>
          <p:cNvPr id="4" name="TextBox 3"/>
          <p:cNvSpPr txBox="1"/>
          <p:nvPr/>
        </p:nvSpPr>
        <p:spPr>
          <a:xfrm>
            <a:off x="2670671" y="31543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5" name="TextBox 4"/>
          <p:cNvSpPr txBox="1"/>
          <p:nvPr/>
        </p:nvSpPr>
        <p:spPr>
          <a:xfrm>
            <a:off x="8269861" y="31543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6" name="Straight Arrow Connector 5"/>
          <p:cNvCxnSpPr>
            <a:stCxn id="4" idx="3"/>
            <a:endCxn id="5" idx="1"/>
          </p:cNvCxnSpPr>
          <p:nvPr/>
        </p:nvCxnSpPr>
        <p:spPr>
          <a:xfrm>
            <a:off x="4205065" y="3508332"/>
            <a:ext cx="40647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909042" y="1379777"/>
            <a:ext cx="425779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Exogenous Cause=0</a:t>
            </a:r>
          </a:p>
        </p:txBody>
      </p:sp>
      <p:cxnSp>
        <p:nvCxnSpPr>
          <p:cNvPr id="8" name="Straight Arrow Connector 7"/>
          <p:cNvCxnSpPr>
            <a:stCxn id="7" idx="2"/>
            <a:endCxn id="4" idx="0"/>
          </p:cNvCxnSpPr>
          <p:nvPr/>
        </p:nvCxnSpPr>
        <p:spPr>
          <a:xfrm flipH="1">
            <a:off x="3437868" y="2087663"/>
            <a:ext cx="2600072" cy="10667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6037940" y="2087663"/>
            <a:ext cx="2916864" cy="10667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3" idx="0"/>
            <a:endCxn id="20" idx="2"/>
          </p:cNvCxnSpPr>
          <p:nvPr/>
        </p:nvCxnSpPr>
        <p:spPr>
          <a:xfrm flipH="1" flipV="1">
            <a:off x="5861761" y="5292319"/>
            <a:ext cx="26187" cy="68565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3" idx="3"/>
            <a:endCxn id="5" idx="2"/>
          </p:cNvCxnSpPr>
          <p:nvPr/>
        </p:nvCxnSpPr>
        <p:spPr>
          <a:xfrm flipV="1">
            <a:off x="7043146" y="3862276"/>
            <a:ext cx="1911658" cy="246963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4" name="Straight Arrow Connector 23"/>
          <p:cNvCxnSpPr>
            <a:stCxn id="7" idx="1"/>
            <a:endCxn id="13" idx="1"/>
          </p:cNvCxnSpPr>
          <p:nvPr/>
        </p:nvCxnSpPr>
        <p:spPr>
          <a:xfrm rot="10800000" flipH="1" flipV="1">
            <a:off x="3909042" y="1733720"/>
            <a:ext cx="823706" cy="4598194"/>
          </a:xfrm>
          <a:prstGeom prst="bentConnector3">
            <a:avLst>
              <a:gd name="adj1" fmla="val -217396"/>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p:cNvCxnSpPr>
            <a:stCxn id="4" idx="2"/>
            <a:endCxn id="20" idx="1"/>
          </p:cNvCxnSpPr>
          <p:nvPr/>
        </p:nvCxnSpPr>
        <p:spPr>
          <a:xfrm>
            <a:off x="3437868" y="3862275"/>
            <a:ext cx="1239726" cy="110687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4" name="Straight Arrow Connector 33"/>
          <p:cNvCxnSpPr>
            <a:stCxn id="20" idx="3"/>
            <a:endCxn id="5" idx="1"/>
          </p:cNvCxnSpPr>
          <p:nvPr/>
        </p:nvCxnSpPr>
        <p:spPr>
          <a:xfrm flipV="1">
            <a:off x="7045927" y="3508333"/>
            <a:ext cx="1223935" cy="146082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extBox 2"/>
          <p:cNvSpPr txBox="1"/>
          <p:nvPr/>
        </p:nvSpPr>
        <p:spPr>
          <a:xfrm>
            <a:off x="1866900" y="3098801"/>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
        <p:nvSpPr>
          <p:cNvPr id="18" name="TextBox 17"/>
          <p:cNvSpPr txBox="1"/>
          <p:nvPr/>
        </p:nvSpPr>
        <p:spPr>
          <a:xfrm>
            <a:off x="7264400" y="3813721"/>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
        <p:nvSpPr>
          <p:cNvPr id="19" name="TextBox 18"/>
          <p:cNvSpPr txBox="1"/>
          <p:nvPr/>
        </p:nvSpPr>
        <p:spPr>
          <a:xfrm>
            <a:off x="7518536" y="4784823"/>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
        <p:nvSpPr>
          <p:cNvPr id="21" name="TextBox 20"/>
          <p:cNvSpPr txBox="1"/>
          <p:nvPr/>
        </p:nvSpPr>
        <p:spPr>
          <a:xfrm>
            <a:off x="7149964" y="2125764"/>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
        <p:nvSpPr>
          <p:cNvPr id="22" name="TextBox 21"/>
          <p:cNvSpPr txBox="1"/>
          <p:nvPr/>
        </p:nvSpPr>
        <p:spPr>
          <a:xfrm>
            <a:off x="4655417" y="2125764"/>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
        <p:nvSpPr>
          <p:cNvPr id="23" name="TextBox 22"/>
          <p:cNvSpPr txBox="1"/>
          <p:nvPr/>
        </p:nvSpPr>
        <p:spPr>
          <a:xfrm>
            <a:off x="5631268" y="5233535"/>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
        <p:nvSpPr>
          <p:cNvPr id="13" name="TextBox 12"/>
          <p:cNvSpPr txBox="1"/>
          <p:nvPr/>
        </p:nvSpPr>
        <p:spPr>
          <a:xfrm>
            <a:off x="4732748" y="5977971"/>
            <a:ext cx="2310398"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2=0</a:t>
            </a:r>
          </a:p>
        </p:txBody>
      </p:sp>
      <p:sp>
        <p:nvSpPr>
          <p:cNvPr id="20" name="TextBox 19"/>
          <p:cNvSpPr txBox="1"/>
          <p:nvPr/>
        </p:nvSpPr>
        <p:spPr>
          <a:xfrm>
            <a:off x="4677594" y="4645988"/>
            <a:ext cx="2368332" cy="646331"/>
          </a:xfrm>
          <a:prstGeom prst="rect">
            <a:avLst/>
          </a:prstGeom>
          <a:solidFill>
            <a:schemeClr val="bg1"/>
          </a:solidFill>
          <a:ln>
            <a:solidFill>
              <a:schemeClr val="tx1"/>
            </a:solidFill>
          </a:ln>
        </p:spPr>
        <p:txBody>
          <a:bodyPr wrap="none" rtlCol="0">
            <a:spAutoFit/>
          </a:bodyPr>
          <a:lstStyle/>
          <a:p>
            <a:pPr algn="ctr"/>
            <a:r>
              <a:rPr lang="en-US" sz="3600" dirty="0">
                <a:latin typeface="Calibri Light"/>
                <a:cs typeface="Calibri Light"/>
              </a:rPr>
              <a:t>Mediator=0</a:t>
            </a:r>
          </a:p>
        </p:txBody>
      </p:sp>
      <p:sp>
        <p:nvSpPr>
          <p:cNvPr id="25" name="TextBox 24"/>
          <p:cNvSpPr txBox="1"/>
          <p:nvPr/>
        </p:nvSpPr>
        <p:spPr>
          <a:xfrm>
            <a:off x="3836709" y="3966121"/>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Tree>
    <p:extLst>
      <p:ext uri="{BB962C8B-B14F-4D97-AF65-F5344CB8AC3E}">
        <p14:creationId xmlns:p14="http://schemas.microsoft.com/office/powerpoint/2010/main" val="283640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P spid="19" grpId="0" animBg="1"/>
      <p:bldP spid="21" grpId="0" animBg="1"/>
      <p:bldP spid="22" grpId="0" animBg="1"/>
      <p:bldP spid="23"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956" y="-1182"/>
            <a:ext cx="10155044" cy="1143000"/>
          </a:xfrm>
        </p:spPr>
        <p:txBody>
          <a:bodyPr>
            <a:normAutofit fontScale="90000"/>
          </a:bodyPr>
          <a:lstStyle/>
          <a:p>
            <a:r>
              <a:rPr lang="en-US" dirty="0">
                <a:cs typeface="Calibri Light"/>
              </a:rPr>
              <a:t>In Experiments We Manipulate the Cause of Interest</a:t>
            </a:r>
          </a:p>
        </p:txBody>
      </p:sp>
      <p:sp>
        <p:nvSpPr>
          <p:cNvPr id="5" name="TextBox 4"/>
          <p:cNvSpPr txBox="1"/>
          <p:nvPr/>
        </p:nvSpPr>
        <p:spPr>
          <a:xfrm>
            <a:off x="8269861" y="3154389"/>
            <a:ext cx="1369886" cy="707886"/>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4000" dirty="0">
                <a:latin typeface="Calibri Light"/>
                <a:cs typeface="Calibri Light"/>
              </a:rPr>
              <a:t>Effect</a:t>
            </a:r>
          </a:p>
        </p:txBody>
      </p:sp>
      <p:cxnSp>
        <p:nvCxnSpPr>
          <p:cNvPr id="6" name="Straight Arrow Connector 5"/>
          <p:cNvCxnSpPr>
            <a:stCxn id="4" idx="3"/>
            <a:endCxn id="5" idx="1"/>
          </p:cNvCxnSpPr>
          <p:nvPr/>
        </p:nvCxnSpPr>
        <p:spPr>
          <a:xfrm>
            <a:off x="5198933" y="3508332"/>
            <a:ext cx="307092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909042" y="1379777"/>
            <a:ext cx="4257796" cy="707886"/>
          </a:xfrm>
          <a:prstGeom prst="rect">
            <a:avLst/>
          </a:prstGeom>
          <a:noFill/>
          <a:ln>
            <a:solidFill>
              <a:schemeClr val="bg2"/>
            </a:solidFill>
          </a:ln>
        </p:spPr>
        <p:txBody>
          <a:bodyPr wrap="none" rtlCol="0">
            <a:spAutoFit/>
          </a:bodyPr>
          <a:lstStyle/>
          <a:p>
            <a:pPr algn="ctr"/>
            <a:r>
              <a:rPr lang="en-US" sz="4000" dirty="0">
                <a:solidFill>
                  <a:schemeClr val="bg2"/>
                </a:solidFill>
                <a:latin typeface="Calibri Light"/>
                <a:cs typeface="Calibri Light"/>
              </a:rPr>
              <a:t>Exogenous Cause=0</a:t>
            </a:r>
          </a:p>
        </p:txBody>
      </p:sp>
      <p:cxnSp>
        <p:nvCxnSpPr>
          <p:cNvPr id="8" name="Straight Arrow Connector 7"/>
          <p:cNvCxnSpPr>
            <a:stCxn id="7" idx="2"/>
            <a:endCxn id="4" idx="0"/>
          </p:cNvCxnSpPr>
          <p:nvPr/>
        </p:nvCxnSpPr>
        <p:spPr>
          <a:xfrm flipH="1">
            <a:off x="3437874" y="2087663"/>
            <a:ext cx="2600067" cy="1066726"/>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6037940" y="2087663"/>
            <a:ext cx="2916864" cy="1066726"/>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3" idx="0"/>
            <a:endCxn id="20" idx="2"/>
          </p:cNvCxnSpPr>
          <p:nvPr/>
        </p:nvCxnSpPr>
        <p:spPr>
          <a:xfrm flipH="1" flipV="1">
            <a:off x="5861761" y="5292319"/>
            <a:ext cx="26187" cy="685653"/>
          </a:xfrm>
          <a:prstGeom prst="straightConnector1">
            <a:avLst/>
          </a:prstGeom>
          <a:ln w="57150" cmpd="sng">
            <a:solidFill>
              <a:srgbClr val="EEECE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3" idx="3"/>
            <a:endCxn id="5" idx="2"/>
          </p:cNvCxnSpPr>
          <p:nvPr/>
        </p:nvCxnSpPr>
        <p:spPr>
          <a:xfrm flipV="1">
            <a:off x="7043146" y="3862276"/>
            <a:ext cx="1911658" cy="2469639"/>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4" name="Straight Arrow Connector 23"/>
          <p:cNvCxnSpPr>
            <a:stCxn id="7" idx="1"/>
            <a:endCxn id="13" idx="1"/>
          </p:cNvCxnSpPr>
          <p:nvPr/>
        </p:nvCxnSpPr>
        <p:spPr>
          <a:xfrm rot="10800000" flipH="1" flipV="1">
            <a:off x="3909042" y="1733720"/>
            <a:ext cx="823706" cy="4598194"/>
          </a:xfrm>
          <a:prstGeom prst="bentConnector3">
            <a:avLst>
              <a:gd name="adj1" fmla="val -217396"/>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p:cNvCxnSpPr>
            <a:stCxn id="4" idx="2"/>
            <a:endCxn id="20" idx="1"/>
          </p:cNvCxnSpPr>
          <p:nvPr/>
        </p:nvCxnSpPr>
        <p:spPr>
          <a:xfrm>
            <a:off x="3437874" y="3862275"/>
            <a:ext cx="1239721" cy="1106878"/>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4" name="Straight Arrow Connector 33"/>
          <p:cNvCxnSpPr>
            <a:stCxn id="20" idx="3"/>
            <a:endCxn id="5" idx="1"/>
          </p:cNvCxnSpPr>
          <p:nvPr/>
        </p:nvCxnSpPr>
        <p:spPr>
          <a:xfrm flipV="1">
            <a:off x="7045927" y="3508333"/>
            <a:ext cx="1223935" cy="1460821"/>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732748" y="5977971"/>
            <a:ext cx="2310398" cy="707886"/>
          </a:xfrm>
          <a:prstGeom prst="rect">
            <a:avLst/>
          </a:prstGeom>
          <a:noFill/>
          <a:ln>
            <a:solidFill>
              <a:schemeClr val="bg2"/>
            </a:solidFill>
          </a:ln>
        </p:spPr>
        <p:txBody>
          <a:bodyPr wrap="none" rtlCol="0">
            <a:spAutoFit/>
          </a:bodyPr>
          <a:lstStyle/>
          <a:p>
            <a:pPr algn="ctr"/>
            <a:r>
              <a:rPr lang="en-US" sz="4000" dirty="0">
                <a:solidFill>
                  <a:schemeClr val="bg2"/>
                </a:solidFill>
                <a:latin typeface="Calibri Light"/>
                <a:cs typeface="Calibri Light"/>
              </a:rPr>
              <a:t>Cause 2=0</a:t>
            </a:r>
          </a:p>
        </p:txBody>
      </p:sp>
      <p:sp>
        <p:nvSpPr>
          <p:cNvPr id="20" name="TextBox 19"/>
          <p:cNvSpPr txBox="1"/>
          <p:nvPr/>
        </p:nvSpPr>
        <p:spPr>
          <a:xfrm>
            <a:off x="4677594" y="4645988"/>
            <a:ext cx="2368332" cy="646331"/>
          </a:xfrm>
          <a:prstGeom prst="rect">
            <a:avLst/>
          </a:prstGeom>
          <a:solidFill>
            <a:schemeClr val="bg1"/>
          </a:solidFill>
          <a:ln>
            <a:solidFill>
              <a:schemeClr val="bg2"/>
            </a:solidFill>
          </a:ln>
        </p:spPr>
        <p:txBody>
          <a:bodyPr wrap="none" rtlCol="0">
            <a:spAutoFit/>
          </a:bodyPr>
          <a:lstStyle/>
          <a:p>
            <a:pPr algn="ctr"/>
            <a:r>
              <a:rPr lang="en-US" sz="3600" dirty="0">
                <a:solidFill>
                  <a:schemeClr val="bg2"/>
                </a:solidFill>
                <a:latin typeface="Calibri Light"/>
                <a:cs typeface="Calibri Light"/>
              </a:rPr>
              <a:t>Mediator=0</a:t>
            </a:r>
          </a:p>
        </p:txBody>
      </p:sp>
      <p:sp>
        <p:nvSpPr>
          <p:cNvPr id="4" name="TextBox 3"/>
          <p:cNvSpPr txBox="1"/>
          <p:nvPr/>
        </p:nvSpPr>
        <p:spPr>
          <a:xfrm>
            <a:off x="1676814" y="3154389"/>
            <a:ext cx="3522118" cy="707886"/>
          </a:xfrm>
          <a:prstGeom prst="rect">
            <a:avLst/>
          </a:prstGeom>
          <a:solidFill>
            <a:srgbClr val="FFFFFF"/>
          </a:solidFill>
          <a:ln>
            <a:solidFill>
              <a:schemeClr val="tx1"/>
            </a:solidFill>
          </a:ln>
        </p:spPr>
        <p:txBody>
          <a:bodyPr wrap="none" rtlCol="0">
            <a:spAutoFit/>
          </a:bodyPr>
          <a:lstStyle/>
          <a:p>
            <a:pPr algn="ctr"/>
            <a:r>
              <a:rPr lang="en-US" sz="4000" dirty="0">
                <a:latin typeface="Calibri Light"/>
                <a:cs typeface="Calibri Light"/>
              </a:rPr>
              <a:t>Cause = 0,1,2,</a:t>
            </a:r>
            <a:r>
              <a:rPr lang="is-IS" sz="4000" dirty="0">
                <a:latin typeface="Calibri Light"/>
                <a:cs typeface="Calibri Light"/>
              </a:rPr>
              <a:t>…</a:t>
            </a:r>
            <a:r>
              <a:rPr lang="en-US" sz="4000" dirty="0">
                <a:latin typeface="Calibri Light"/>
                <a:cs typeface="Calibri Light"/>
              </a:rPr>
              <a:t> </a:t>
            </a:r>
          </a:p>
        </p:txBody>
      </p:sp>
    </p:spTree>
    <p:extLst>
      <p:ext uri="{BB962C8B-B14F-4D97-AF65-F5344CB8AC3E}">
        <p14:creationId xmlns:p14="http://schemas.microsoft.com/office/powerpoint/2010/main" val="2514140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p:txBody>
          <a:bodyPr/>
          <a:lstStyle/>
          <a:p>
            <a:r>
              <a:rPr lang="en-US" dirty="0"/>
              <a:t>Build an Understanding of Our System to Design Experiments</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p:txBody>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r>
              <a:rPr lang="en-US" dirty="0"/>
              <a:t>Causal Diagrams and Experiments</a:t>
            </a:r>
          </a:p>
          <a:p>
            <a:pPr marL="514350" indent="-514350">
              <a:spcBef>
                <a:spcPts val="2200"/>
              </a:spcBef>
              <a:buFont typeface="+mj-lt"/>
              <a:buAutoNum type="arabicPeriod"/>
            </a:pPr>
            <a:r>
              <a:rPr lang="en-US" dirty="0">
                <a:solidFill>
                  <a:srgbClr val="FF0000"/>
                </a:solidFill>
              </a:rPr>
              <a:t>Using Causal Diagrams with a System to Design an Experiment</a:t>
            </a:r>
          </a:p>
          <a:p>
            <a:pPr marL="514350" indent="-514350">
              <a:spcBef>
                <a:spcPts val="2200"/>
              </a:spcBef>
              <a:buFont typeface="+mj-lt"/>
              <a:buAutoNum type="arabicPeriod"/>
            </a:pPr>
            <a:r>
              <a:rPr lang="en-US" dirty="0"/>
              <a:t>Causal Implications of Experimental Manipulations You Might Not have Thought Of</a:t>
            </a:r>
          </a:p>
        </p:txBody>
      </p:sp>
    </p:spTree>
    <p:extLst>
      <p:ext uri="{BB962C8B-B14F-4D97-AF65-F5344CB8AC3E}">
        <p14:creationId xmlns:p14="http://schemas.microsoft.com/office/powerpoint/2010/main" val="3374300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9FB1-240D-5840-8E4B-E2323D71F671}"/>
              </a:ext>
            </a:extLst>
          </p:cNvPr>
          <p:cNvSpPr>
            <a:spLocks noGrp="1"/>
          </p:cNvSpPr>
          <p:nvPr>
            <p:ph type="title"/>
          </p:nvPr>
        </p:nvSpPr>
        <p:spPr>
          <a:xfrm>
            <a:off x="213732" y="39593"/>
            <a:ext cx="10515600" cy="1325563"/>
          </a:xfrm>
        </p:spPr>
        <p:txBody>
          <a:bodyPr/>
          <a:lstStyle/>
          <a:p>
            <a:r>
              <a:rPr lang="en-US" dirty="0"/>
              <a:t>Example from </a:t>
            </a:r>
            <a:r>
              <a:rPr lang="en-US" dirty="0" err="1"/>
              <a:t>Gotelli</a:t>
            </a:r>
            <a:r>
              <a:rPr lang="en-US" dirty="0"/>
              <a:t> and Ellison: Substrate and Barnacles</a:t>
            </a:r>
          </a:p>
        </p:txBody>
      </p:sp>
      <p:sp>
        <p:nvSpPr>
          <p:cNvPr id="4" name="TextBox 3">
            <a:extLst>
              <a:ext uri="{FF2B5EF4-FFF2-40B4-BE49-F238E27FC236}">
                <a16:creationId xmlns:a16="http://schemas.microsoft.com/office/drawing/2014/main" id="{0D0FA5B2-561F-0948-86CD-891F501DAA2E}"/>
              </a:ext>
            </a:extLst>
          </p:cNvPr>
          <p:cNvSpPr txBox="1"/>
          <p:nvPr/>
        </p:nvSpPr>
        <p:spPr>
          <a:xfrm>
            <a:off x="6907656" y="3198994"/>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019E57BB-D596-554B-B78A-9FA1AD60937C}"/>
              </a:ext>
            </a:extLst>
          </p:cNvPr>
          <p:cNvSpPr txBox="1"/>
          <p:nvPr/>
        </p:nvSpPr>
        <p:spPr>
          <a:xfrm>
            <a:off x="1100156" y="2975969"/>
            <a:ext cx="1740540"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Type</a:t>
            </a:r>
          </a:p>
        </p:txBody>
      </p:sp>
      <p:cxnSp>
        <p:nvCxnSpPr>
          <p:cNvPr id="12" name="Straight Arrow Connector 11">
            <a:extLst>
              <a:ext uri="{FF2B5EF4-FFF2-40B4-BE49-F238E27FC236}">
                <a16:creationId xmlns:a16="http://schemas.microsoft.com/office/drawing/2014/main" id="{36542BD5-7E5B-3D48-AE91-7E20E63BE12D}"/>
              </a:ext>
            </a:extLst>
          </p:cNvPr>
          <p:cNvCxnSpPr>
            <a:cxnSpLocks/>
            <a:stCxn id="5" idx="3"/>
            <a:endCxn id="4" idx="1"/>
          </p:cNvCxnSpPr>
          <p:nvPr/>
        </p:nvCxnSpPr>
        <p:spPr>
          <a:xfrm flipV="1">
            <a:off x="2840696" y="3491382"/>
            <a:ext cx="4066960" cy="2319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82441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9FB1-240D-5840-8E4B-E2323D71F671}"/>
              </a:ext>
            </a:extLst>
          </p:cNvPr>
          <p:cNvSpPr>
            <a:spLocks noGrp="1"/>
          </p:cNvSpPr>
          <p:nvPr>
            <p:ph type="title"/>
          </p:nvPr>
        </p:nvSpPr>
        <p:spPr>
          <a:xfrm>
            <a:off x="213732" y="39593"/>
            <a:ext cx="11978268" cy="1325563"/>
          </a:xfrm>
        </p:spPr>
        <p:txBody>
          <a:bodyPr>
            <a:normAutofit fontScale="90000"/>
          </a:bodyPr>
          <a:lstStyle/>
          <a:p>
            <a:r>
              <a:rPr lang="en-US" dirty="0"/>
              <a:t>Example from </a:t>
            </a:r>
            <a:r>
              <a:rPr lang="en-US" dirty="0" err="1"/>
              <a:t>Gotelli</a:t>
            </a:r>
            <a:r>
              <a:rPr lang="en-US" dirty="0"/>
              <a:t> and Ellison: Substrate and Barnacles – Worth Considering Mediators?</a:t>
            </a:r>
          </a:p>
        </p:txBody>
      </p:sp>
      <p:sp>
        <p:nvSpPr>
          <p:cNvPr id="4" name="TextBox 3">
            <a:extLst>
              <a:ext uri="{FF2B5EF4-FFF2-40B4-BE49-F238E27FC236}">
                <a16:creationId xmlns:a16="http://schemas.microsoft.com/office/drawing/2014/main" id="{0D0FA5B2-561F-0948-86CD-891F501DAA2E}"/>
              </a:ext>
            </a:extLst>
          </p:cNvPr>
          <p:cNvSpPr txBox="1"/>
          <p:nvPr/>
        </p:nvSpPr>
        <p:spPr>
          <a:xfrm>
            <a:off x="7076203" y="3198993"/>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019E57BB-D596-554B-B78A-9FA1AD60937C}"/>
              </a:ext>
            </a:extLst>
          </p:cNvPr>
          <p:cNvSpPr txBox="1"/>
          <p:nvPr/>
        </p:nvSpPr>
        <p:spPr>
          <a:xfrm>
            <a:off x="854830" y="2952772"/>
            <a:ext cx="1740540"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Type</a:t>
            </a:r>
          </a:p>
        </p:txBody>
      </p:sp>
      <p:sp>
        <p:nvSpPr>
          <p:cNvPr id="8" name="TextBox 7">
            <a:extLst>
              <a:ext uri="{FF2B5EF4-FFF2-40B4-BE49-F238E27FC236}">
                <a16:creationId xmlns:a16="http://schemas.microsoft.com/office/drawing/2014/main" id="{631FAA00-B3CD-2C4B-BD86-0245EC781F31}"/>
              </a:ext>
            </a:extLst>
          </p:cNvPr>
          <p:cNvSpPr txBox="1"/>
          <p:nvPr/>
        </p:nvSpPr>
        <p:spPr>
          <a:xfrm>
            <a:off x="3770827" y="4766764"/>
            <a:ext cx="2301592"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Temperature</a:t>
            </a:r>
          </a:p>
        </p:txBody>
      </p:sp>
      <p:sp>
        <p:nvSpPr>
          <p:cNvPr id="11" name="TextBox 10">
            <a:extLst>
              <a:ext uri="{FF2B5EF4-FFF2-40B4-BE49-F238E27FC236}">
                <a16:creationId xmlns:a16="http://schemas.microsoft.com/office/drawing/2014/main" id="{2E631C22-D73D-7E4F-B12C-6E2904645615}"/>
              </a:ext>
            </a:extLst>
          </p:cNvPr>
          <p:cNvSpPr txBox="1"/>
          <p:nvPr/>
        </p:nvSpPr>
        <p:spPr>
          <a:xfrm>
            <a:off x="4026334" y="1823047"/>
            <a:ext cx="1961371"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Roughness</a:t>
            </a:r>
          </a:p>
        </p:txBody>
      </p:sp>
      <p:cxnSp>
        <p:nvCxnSpPr>
          <p:cNvPr id="7" name="Straight Arrow Connector 6">
            <a:extLst>
              <a:ext uri="{FF2B5EF4-FFF2-40B4-BE49-F238E27FC236}">
                <a16:creationId xmlns:a16="http://schemas.microsoft.com/office/drawing/2014/main" id="{C48A67B8-EA5C-BE4B-B98A-5946ABF4A13D}"/>
              </a:ext>
            </a:extLst>
          </p:cNvPr>
          <p:cNvCxnSpPr>
            <a:cxnSpLocks/>
            <a:stCxn id="5" idx="3"/>
            <a:endCxn id="11" idx="1"/>
          </p:cNvCxnSpPr>
          <p:nvPr/>
        </p:nvCxnSpPr>
        <p:spPr>
          <a:xfrm flipV="1">
            <a:off x="2595370" y="2361656"/>
            <a:ext cx="1430964" cy="112972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AA24B15-BBB8-B646-8BE8-A39716B29D3B}"/>
              </a:ext>
            </a:extLst>
          </p:cNvPr>
          <p:cNvCxnSpPr>
            <a:cxnSpLocks/>
            <a:stCxn id="5" idx="3"/>
          </p:cNvCxnSpPr>
          <p:nvPr/>
        </p:nvCxnSpPr>
        <p:spPr>
          <a:xfrm>
            <a:off x="2595370" y="3491381"/>
            <a:ext cx="1175457" cy="192811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B65A8C2-EA54-DC4F-AC1C-08A981681A6D}"/>
              </a:ext>
            </a:extLst>
          </p:cNvPr>
          <p:cNvCxnSpPr>
            <a:cxnSpLocks/>
            <a:stCxn id="11" idx="3"/>
            <a:endCxn id="4" idx="1"/>
          </p:cNvCxnSpPr>
          <p:nvPr/>
        </p:nvCxnSpPr>
        <p:spPr>
          <a:xfrm>
            <a:off x="5987705" y="2361656"/>
            <a:ext cx="1088498" cy="112972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708F085E-93B7-0047-A186-3F2877732F77}"/>
              </a:ext>
            </a:extLst>
          </p:cNvPr>
          <p:cNvCxnSpPr>
            <a:cxnSpLocks/>
            <a:endCxn id="4" idx="1"/>
          </p:cNvCxnSpPr>
          <p:nvPr/>
        </p:nvCxnSpPr>
        <p:spPr>
          <a:xfrm flipV="1">
            <a:off x="6088566" y="3491381"/>
            <a:ext cx="987637" cy="192811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654B0271-34E2-2645-B280-1C2D41B7AFD3}"/>
              </a:ext>
            </a:extLst>
          </p:cNvPr>
          <p:cNvCxnSpPr>
            <a:cxnSpLocks/>
            <a:stCxn id="5" idx="3"/>
            <a:endCxn id="4" idx="1"/>
          </p:cNvCxnSpPr>
          <p:nvPr/>
        </p:nvCxnSpPr>
        <p:spPr>
          <a:xfrm>
            <a:off x="2595370" y="3491381"/>
            <a:ext cx="4480833"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D331439A-725D-AD43-8304-FC9CCBAB70FD}"/>
              </a:ext>
            </a:extLst>
          </p:cNvPr>
          <p:cNvSpPr/>
          <p:nvPr/>
        </p:nvSpPr>
        <p:spPr>
          <a:xfrm>
            <a:off x="3229176" y="3066892"/>
            <a:ext cx="3156300" cy="116425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Other Properties</a:t>
            </a:r>
            <a:endParaRPr lang="en-US" sz="3200" b="1" baseline="-25000" dirty="0">
              <a:solidFill>
                <a:schemeClr val="tx1"/>
              </a:solidFill>
            </a:endParaRPr>
          </a:p>
        </p:txBody>
      </p:sp>
    </p:spTree>
    <p:extLst>
      <p:ext uri="{BB962C8B-B14F-4D97-AF65-F5344CB8AC3E}">
        <p14:creationId xmlns:p14="http://schemas.microsoft.com/office/powerpoint/2010/main" val="259908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9FB1-240D-5840-8E4B-E2323D71F671}"/>
              </a:ext>
            </a:extLst>
          </p:cNvPr>
          <p:cNvSpPr>
            <a:spLocks noGrp="1"/>
          </p:cNvSpPr>
          <p:nvPr>
            <p:ph type="title"/>
          </p:nvPr>
        </p:nvSpPr>
        <p:spPr>
          <a:xfrm>
            <a:off x="213732" y="39593"/>
            <a:ext cx="10515600" cy="1325563"/>
          </a:xfrm>
        </p:spPr>
        <p:txBody>
          <a:bodyPr/>
          <a:lstStyle/>
          <a:p>
            <a:r>
              <a:rPr lang="en-US" dirty="0"/>
              <a:t>Example from </a:t>
            </a:r>
            <a:r>
              <a:rPr lang="en-US" dirty="0" err="1"/>
              <a:t>Gotelli</a:t>
            </a:r>
            <a:r>
              <a:rPr lang="en-US" dirty="0"/>
              <a:t> and Ellison: Flesh Out the System</a:t>
            </a:r>
          </a:p>
        </p:txBody>
      </p:sp>
      <p:sp>
        <p:nvSpPr>
          <p:cNvPr id="4" name="TextBox 3">
            <a:extLst>
              <a:ext uri="{FF2B5EF4-FFF2-40B4-BE49-F238E27FC236}">
                <a16:creationId xmlns:a16="http://schemas.microsoft.com/office/drawing/2014/main" id="{0D0FA5B2-561F-0948-86CD-891F501DAA2E}"/>
              </a:ext>
            </a:extLst>
          </p:cNvPr>
          <p:cNvSpPr txBox="1"/>
          <p:nvPr/>
        </p:nvSpPr>
        <p:spPr>
          <a:xfrm>
            <a:off x="6907656" y="3198994"/>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019E57BB-D596-554B-B78A-9FA1AD60937C}"/>
              </a:ext>
            </a:extLst>
          </p:cNvPr>
          <p:cNvSpPr txBox="1"/>
          <p:nvPr/>
        </p:nvSpPr>
        <p:spPr>
          <a:xfrm>
            <a:off x="1100156" y="4826401"/>
            <a:ext cx="1740540"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Type</a:t>
            </a:r>
          </a:p>
        </p:txBody>
      </p:sp>
      <p:sp>
        <p:nvSpPr>
          <p:cNvPr id="6" name="TextBox 5">
            <a:extLst>
              <a:ext uri="{FF2B5EF4-FFF2-40B4-BE49-F238E27FC236}">
                <a16:creationId xmlns:a16="http://schemas.microsoft.com/office/drawing/2014/main" id="{A24086EB-E3F7-494D-B087-72E83E64E1F0}"/>
              </a:ext>
            </a:extLst>
          </p:cNvPr>
          <p:cNvSpPr txBox="1"/>
          <p:nvPr/>
        </p:nvSpPr>
        <p:spPr>
          <a:xfrm>
            <a:off x="1100156" y="1830948"/>
            <a:ext cx="1784783"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Predation</a:t>
            </a:r>
          </a:p>
        </p:txBody>
      </p:sp>
      <p:sp>
        <p:nvSpPr>
          <p:cNvPr id="7" name="TextBox 6">
            <a:extLst>
              <a:ext uri="{FF2B5EF4-FFF2-40B4-BE49-F238E27FC236}">
                <a16:creationId xmlns:a16="http://schemas.microsoft.com/office/drawing/2014/main" id="{03C74419-7687-0A4F-88B7-B411954F1802}"/>
              </a:ext>
            </a:extLst>
          </p:cNvPr>
          <p:cNvSpPr txBox="1"/>
          <p:nvPr/>
        </p:nvSpPr>
        <p:spPr>
          <a:xfrm>
            <a:off x="879517" y="3339764"/>
            <a:ext cx="2226059"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Recruitment</a:t>
            </a:r>
          </a:p>
        </p:txBody>
      </p:sp>
      <p:sp>
        <p:nvSpPr>
          <p:cNvPr id="10" name="Oval 9">
            <a:extLst>
              <a:ext uri="{FF2B5EF4-FFF2-40B4-BE49-F238E27FC236}">
                <a16:creationId xmlns:a16="http://schemas.microsoft.com/office/drawing/2014/main" id="{4FE70276-9FE2-4242-9D0B-E007226EFBBA}"/>
              </a:ext>
            </a:extLst>
          </p:cNvPr>
          <p:cNvSpPr/>
          <p:nvPr/>
        </p:nvSpPr>
        <p:spPr>
          <a:xfrm>
            <a:off x="7531705" y="1324359"/>
            <a:ext cx="4349013" cy="116425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Other Site Factors</a:t>
            </a:r>
            <a:endParaRPr lang="en-US" sz="3200" b="1" baseline="-25000" dirty="0">
              <a:solidFill>
                <a:schemeClr val="tx1"/>
              </a:solidFill>
            </a:endParaRPr>
          </a:p>
        </p:txBody>
      </p:sp>
      <p:cxnSp>
        <p:nvCxnSpPr>
          <p:cNvPr id="12" name="Straight Arrow Connector 11">
            <a:extLst>
              <a:ext uri="{FF2B5EF4-FFF2-40B4-BE49-F238E27FC236}">
                <a16:creationId xmlns:a16="http://schemas.microsoft.com/office/drawing/2014/main" id="{C58DFC6D-1CB8-CA44-BC48-DC84BEB8B02B}"/>
              </a:ext>
            </a:extLst>
          </p:cNvPr>
          <p:cNvCxnSpPr>
            <a:cxnSpLocks/>
            <a:stCxn id="5" idx="3"/>
          </p:cNvCxnSpPr>
          <p:nvPr/>
        </p:nvCxnSpPr>
        <p:spPr>
          <a:xfrm flipV="1">
            <a:off x="2840696" y="4390331"/>
            <a:ext cx="1619792" cy="97467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3002E55F-AD4F-B645-96DE-990CA214EB17}"/>
              </a:ext>
            </a:extLst>
          </p:cNvPr>
          <p:cNvCxnSpPr>
            <a:cxnSpLocks/>
            <a:stCxn id="7" idx="3"/>
          </p:cNvCxnSpPr>
          <p:nvPr/>
        </p:nvCxnSpPr>
        <p:spPr>
          <a:xfrm flipV="1">
            <a:off x="3105576" y="3096322"/>
            <a:ext cx="1551917" cy="53583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11FF659-2911-4E48-A00C-E60E2F72B553}"/>
              </a:ext>
            </a:extLst>
          </p:cNvPr>
          <p:cNvCxnSpPr>
            <a:cxnSpLocks/>
          </p:cNvCxnSpPr>
          <p:nvPr/>
        </p:nvCxnSpPr>
        <p:spPr>
          <a:xfrm>
            <a:off x="3037339" y="2275736"/>
            <a:ext cx="1620154" cy="82058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5E1D161-F487-B14A-94EA-8367E7E1989F}"/>
              </a:ext>
            </a:extLst>
          </p:cNvPr>
          <p:cNvCxnSpPr>
            <a:cxnSpLocks/>
            <a:endCxn id="4" idx="1"/>
          </p:cNvCxnSpPr>
          <p:nvPr/>
        </p:nvCxnSpPr>
        <p:spPr>
          <a:xfrm>
            <a:off x="4657493" y="3096322"/>
            <a:ext cx="2250163" cy="3950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4FC03E7-811E-C044-A478-F81BF89C0F78}"/>
              </a:ext>
            </a:extLst>
          </p:cNvPr>
          <p:cNvCxnSpPr>
            <a:cxnSpLocks/>
            <a:endCxn id="4" idx="1"/>
          </p:cNvCxnSpPr>
          <p:nvPr/>
        </p:nvCxnSpPr>
        <p:spPr>
          <a:xfrm flipV="1">
            <a:off x="4460488" y="3491382"/>
            <a:ext cx="2447168" cy="10027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EA5BAC5-4A9B-8B43-A998-2E5F80E3A39F}"/>
              </a:ext>
            </a:extLst>
          </p:cNvPr>
          <p:cNvCxnSpPr>
            <a:cxnSpLocks/>
            <a:stCxn id="7" idx="3"/>
          </p:cNvCxnSpPr>
          <p:nvPr/>
        </p:nvCxnSpPr>
        <p:spPr>
          <a:xfrm>
            <a:off x="3105576" y="3632152"/>
            <a:ext cx="1354912" cy="8620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5FE12352-A97B-1349-BB42-E1EAF4F83529}"/>
              </a:ext>
            </a:extLst>
          </p:cNvPr>
          <p:cNvCxnSpPr>
            <a:cxnSpLocks/>
          </p:cNvCxnSpPr>
          <p:nvPr/>
        </p:nvCxnSpPr>
        <p:spPr>
          <a:xfrm flipH="1">
            <a:off x="8682501" y="2488610"/>
            <a:ext cx="1099367" cy="91058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3F357DD1-1D2A-C143-93F3-22FA7775C76A}"/>
              </a:ext>
            </a:extLst>
          </p:cNvPr>
          <p:cNvCxnSpPr>
            <a:cxnSpLocks/>
            <a:stCxn id="10" idx="2"/>
          </p:cNvCxnSpPr>
          <p:nvPr/>
        </p:nvCxnSpPr>
        <p:spPr>
          <a:xfrm flipH="1">
            <a:off x="3032931" y="1906485"/>
            <a:ext cx="4498774" cy="21486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40D6426E-0251-0A4E-86DB-33E8DD162D8D}"/>
              </a:ext>
            </a:extLst>
          </p:cNvPr>
          <p:cNvSpPr txBox="1"/>
          <p:nvPr/>
        </p:nvSpPr>
        <p:spPr>
          <a:xfrm>
            <a:off x="5531005" y="5441795"/>
            <a:ext cx="5651291" cy="523220"/>
          </a:xfrm>
          <a:prstGeom prst="rect">
            <a:avLst/>
          </a:prstGeom>
          <a:noFill/>
        </p:spPr>
        <p:txBody>
          <a:bodyPr wrap="none" rtlCol="0">
            <a:spAutoFit/>
          </a:bodyPr>
          <a:lstStyle/>
          <a:p>
            <a:r>
              <a:rPr lang="en-US" sz="2800" dirty="0"/>
              <a:t>Any other assumptions you see here?</a:t>
            </a:r>
          </a:p>
        </p:txBody>
      </p:sp>
    </p:spTree>
    <p:extLst>
      <p:ext uri="{BB962C8B-B14F-4D97-AF65-F5344CB8AC3E}">
        <p14:creationId xmlns:p14="http://schemas.microsoft.com/office/powerpoint/2010/main" val="36771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9FB1-240D-5840-8E4B-E2323D71F671}"/>
              </a:ext>
            </a:extLst>
          </p:cNvPr>
          <p:cNvSpPr>
            <a:spLocks noGrp="1"/>
          </p:cNvSpPr>
          <p:nvPr>
            <p:ph type="title"/>
          </p:nvPr>
        </p:nvSpPr>
        <p:spPr>
          <a:xfrm>
            <a:off x="213732" y="39593"/>
            <a:ext cx="10515600" cy="1325563"/>
          </a:xfrm>
        </p:spPr>
        <p:txBody>
          <a:bodyPr/>
          <a:lstStyle/>
          <a:p>
            <a:r>
              <a:rPr lang="en-US" dirty="0"/>
              <a:t>Example from </a:t>
            </a:r>
            <a:r>
              <a:rPr lang="en-US" dirty="0" err="1"/>
              <a:t>Gotelli</a:t>
            </a:r>
            <a:r>
              <a:rPr lang="en-US" dirty="0"/>
              <a:t> and Ellison: Use Just One Site</a:t>
            </a:r>
          </a:p>
        </p:txBody>
      </p:sp>
      <p:sp>
        <p:nvSpPr>
          <p:cNvPr id="4" name="TextBox 3">
            <a:extLst>
              <a:ext uri="{FF2B5EF4-FFF2-40B4-BE49-F238E27FC236}">
                <a16:creationId xmlns:a16="http://schemas.microsoft.com/office/drawing/2014/main" id="{0D0FA5B2-561F-0948-86CD-891F501DAA2E}"/>
              </a:ext>
            </a:extLst>
          </p:cNvPr>
          <p:cNvSpPr txBox="1"/>
          <p:nvPr/>
        </p:nvSpPr>
        <p:spPr>
          <a:xfrm>
            <a:off x="6907656" y="3198994"/>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019E57BB-D596-554B-B78A-9FA1AD60937C}"/>
              </a:ext>
            </a:extLst>
          </p:cNvPr>
          <p:cNvSpPr txBox="1"/>
          <p:nvPr/>
        </p:nvSpPr>
        <p:spPr>
          <a:xfrm>
            <a:off x="1100156" y="4826401"/>
            <a:ext cx="1740540"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Type</a:t>
            </a:r>
          </a:p>
        </p:txBody>
      </p:sp>
      <p:sp>
        <p:nvSpPr>
          <p:cNvPr id="6" name="TextBox 5">
            <a:extLst>
              <a:ext uri="{FF2B5EF4-FFF2-40B4-BE49-F238E27FC236}">
                <a16:creationId xmlns:a16="http://schemas.microsoft.com/office/drawing/2014/main" id="{A24086EB-E3F7-494D-B087-72E83E64E1F0}"/>
              </a:ext>
            </a:extLst>
          </p:cNvPr>
          <p:cNvSpPr txBox="1"/>
          <p:nvPr/>
        </p:nvSpPr>
        <p:spPr>
          <a:xfrm>
            <a:off x="1100156" y="1830948"/>
            <a:ext cx="1784783"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Predation</a:t>
            </a:r>
          </a:p>
        </p:txBody>
      </p:sp>
      <p:sp>
        <p:nvSpPr>
          <p:cNvPr id="7" name="TextBox 6">
            <a:extLst>
              <a:ext uri="{FF2B5EF4-FFF2-40B4-BE49-F238E27FC236}">
                <a16:creationId xmlns:a16="http://schemas.microsoft.com/office/drawing/2014/main" id="{03C74419-7687-0A4F-88B7-B411954F1802}"/>
              </a:ext>
            </a:extLst>
          </p:cNvPr>
          <p:cNvSpPr txBox="1"/>
          <p:nvPr/>
        </p:nvSpPr>
        <p:spPr>
          <a:xfrm>
            <a:off x="879517" y="3339764"/>
            <a:ext cx="2226059"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Recruitment</a:t>
            </a:r>
          </a:p>
        </p:txBody>
      </p:sp>
      <p:sp>
        <p:nvSpPr>
          <p:cNvPr id="10" name="Oval 9">
            <a:extLst>
              <a:ext uri="{FF2B5EF4-FFF2-40B4-BE49-F238E27FC236}">
                <a16:creationId xmlns:a16="http://schemas.microsoft.com/office/drawing/2014/main" id="{4FE70276-9FE2-4242-9D0B-E007226EFBBA}"/>
              </a:ext>
            </a:extLst>
          </p:cNvPr>
          <p:cNvSpPr/>
          <p:nvPr/>
        </p:nvSpPr>
        <p:spPr>
          <a:xfrm>
            <a:off x="7531705" y="1324359"/>
            <a:ext cx="4349013" cy="116425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Other Site Factors</a:t>
            </a:r>
            <a:endParaRPr lang="en-US" sz="3200" b="1" baseline="-25000" dirty="0">
              <a:solidFill>
                <a:schemeClr val="tx1"/>
              </a:solidFill>
            </a:endParaRPr>
          </a:p>
        </p:txBody>
      </p:sp>
      <p:cxnSp>
        <p:nvCxnSpPr>
          <p:cNvPr id="12" name="Straight Arrow Connector 11">
            <a:extLst>
              <a:ext uri="{FF2B5EF4-FFF2-40B4-BE49-F238E27FC236}">
                <a16:creationId xmlns:a16="http://schemas.microsoft.com/office/drawing/2014/main" id="{C58DFC6D-1CB8-CA44-BC48-DC84BEB8B02B}"/>
              </a:ext>
            </a:extLst>
          </p:cNvPr>
          <p:cNvCxnSpPr>
            <a:cxnSpLocks/>
            <a:stCxn id="5" idx="3"/>
          </p:cNvCxnSpPr>
          <p:nvPr/>
        </p:nvCxnSpPr>
        <p:spPr>
          <a:xfrm flipV="1">
            <a:off x="2840696" y="4390331"/>
            <a:ext cx="1619792" cy="97467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3002E55F-AD4F-B645-96DE-990CA214EB17}"/>
              </a:ext>
            </a:extLst>
          </p:cNvPr>
          <p:cNvCxnSpPr>
            <a:cxnSpLocks/>
            <a:stCxn id="7" idx="3"/>
          </p:cNvCxnSpPr>
          <p:nvPr/>
        </p:nvCxnSpPr>
        <p:spPr>
          <a:xfrm flipV="1">
            <a:off x="3105576" y="3096322"/>
            <a:ext cx="1551917" cy="53583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11FF659-2911-4E48-A00C-E60E2F72B553}"/>
              </a:ext>
            </a:extLst>
          </p:cNvPr>
          <p:cNvCxnSpPr>
            <a:cxnSpLocks/>
          </p:cNvCxnSpPr>
          <p:nvPr/>
        </p:nvCxnSpPr>
        <p:spPr>
          <a:xfrm>
            <a:off x="3037339" y="2275736"/>
            <a:ext cx="1620154" cy="82058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5E1D161-F487-B14A-94EA-8367E7E1989F}"/>
              </a:ext>
            </a:extLst>
          </p:cNvPr>
          <p:cNvCxnSpPr>
            <a:cxnSpLocks/>
            <a:endCxn id="4" idx="1"/>
          </p:cNvCxnSpPr>
          <p:nvPr/>
        </p:nvCxnSpPr>
        <p:spPr>
          <a:xfrm>
            <a:off x="4657493" y="3096322"/>
            <a:ext cx="2250163" cy="3950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4FC03E7-811E-C044-A478-F81BF89C0F78}"/>
              </a:ext>
            </a:extLst>
          </p:cNvPr>
          <p:cNvCxnSpPr>
            <a:cxnSpLocks/>
            <a:endCxn id="4" idx="1"/>
          </p:cNvCxnSpPr>
          <p:nvPr/>
        </p:nvCxnSpPr>
        <p:spPr>
          <a:xfrm flipV="1">
            <a:off x="4460488" y="3491382"/>
            <a:ext cx="2447168" cy="10027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EA5BAC5-4A9B-8B43-A998-2E5F80E3A39F}"/>
              </a:ext>
            </a:extLst>
          </p:cNvPr>
          <p:cNvCxnSpPr>
            <a:cxnSpLocks/>
            <a:stCxn id="7" idx="3"/>
          </p:cNvCxnSpPr>
          <p:nvPr/>
        </p:nvCxnSpPr>
        <p:spPr>
          <a:xfrm>
            <a:off x="3105576" y="3632152"/>
            <a:ext cx="1354912" cy="8620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5FE12352-A97B-1349-BB42-E1EAF4F83529}"/>
              </a:ext>
            </a:extLst>
          </p:cNvPr>
          <p:cNvCxnSpPr>
            <a:cxnSpLocks/>
          </p:cNvCxnSpPr>
          <p:nvPr/>
        </p:nvCxnSpPr>
        <p:spPr>
          <a:xfrm flipH="1">
            <a:off x="8682501" y="2488610"/>
            <a:ext cx="1099367" cy="91058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3F357DD1-1D2A-C143-93F3-22FA7775C76A}"/>
              </a:ext>
            </a:extLst>
          </p:cNvPr>
          <p:cNvCxnSpPr>
            <a:cxnSpLocks/>
            <a:stCxn id="10" idx="2"/>
          </p:cNvCxnSpPr>
          <p:nvPr/>
        </p:nvCxnSpPr>
        <p:spPr>
          <a:xfrm flipH="1">
            <a:off x="3032931" y="1906485"/>
            <a:ext cx="4498774" cy="21486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518BE498-6377-D54D-B50A-CD0004FF8487}"/>
              </a:ext>
            </a:extLst>
          </p:cNvPr>
          <p:cNvSpPr txBox="1"/>
          <p:nvPr/>
        </p:nvSpPr>
        <p:spPr>
          <a:xfrm>
            <a:off x="9022117" y="2449770"/>
            <a:ext cx="473206" cy="892552"/>
          </a:xfrm>
          <a:prstGeom prst="rect">
            <a:avLst/>
          </a:prstGeom>
          <a:noFill/>
        </p:spPr>
        <p:txBody>
          <a:bodyPr wrap="none" rtlCol="0">
            <a:spAutoFit/>
          </a:bodyPr>
          <a:lstStyle/>
          <a:p>
            <a:r>
              <a:rPr lang="en-US" sz="5200" dirty="0">
                <a:solidFill>
                  <a:srgbClr val="FF0000"/>
                </a:solidFill>
              </a:rPr>
              <a:t>x</a:t>
            </a:r>
          </a:p>
        </p:txBody>
      </p:sp>
      <p:sp>
        <p:nvSpPr>
          <p:cNvPr id="18" name="TextBox 17">
            <a:extLst>
              <a:ext uri="{FF2B5EF4-FFF2-40B4-BE49-F238E27FC236}">
                <a16:creationId xmlns:a16="http://schemas.microsoft.com/office/drawing/2014/main" id="{46A814E3-988D-8D4A-8849-639CC6BDAB9C}"/>
              </a:ext>
            </a:extLst>
          </p:cNvPr>
          <p:cNvSpPr txBox="1"/>
          <p:nvPr/>
        </p:nvSpPr>
        <p:spPr>
          <a:xfrm>
            <a:off x="5986432" y="1420265"/>
            <a:ext cx="473206" cy="892552"/>
          </a:xfrm>
          <a:prstGeom prst="rect">
            <a:avLst/>
          </a:prstGeom>
          <a:noFill/>
        </p:spPr>
        <p:txBody>
          <a:bodyPr wrap="none" rtlCol="0">
            <a:spAutoFit/>
          </a:bodyPr>
          <a:lstStyle/>
          <a:p>
            <a:r>
              <a:rPr lang="en-US" sz="5200" dirty="0">
                <a:solidFill>
                  <a:srgbClr val="FF0000"/>
                </a:solidFill>
              </a:rPr>
              <a:t>x</a:t>
            </a:r>
          </a:p>
        </p:txBody>
      </p:sp>
      <p:sp>
        <p:nvSpPr>
          <p:cNvPr id="19" name="TextBox 18">
            <a:extLst>
              <a:ext uri="{FF2B5EF4-FFF2-40B4-BE49-F238E27FC236}">
                <a16:creationId xmlns:a16="http://schemas.microsoft.com/office/drawing/2014/main" id="{4DC20E08-6E95-0B4E-8B6D-16CD5BFD4756}"/>
              </a:ext>
            </a:extLst>
          </p:cNvPr>
          <p:cNvSpPr txBox="1"/>
          <p:nvPr/>
        </p:nvSpPr>
        <p:spPr>
          <a:xfrm>
            <a:off x="3653774" y="2847576"/>
            <a:ext cx="473206" cy="892552"/>
          </a:xfrm>
          <a:prstGeom prst="rect">
            <a:avLst/>
          </a:prstGeom>
          <a:noFill/>
        </p:spPr>
        <p:txBody>
          <a:bodyPr wrap="none" rtlCol="0">
            <a:spAutoFit/>
          </a:bodyPr>
          <a:lstStyle/>
          <a:p>
            <a:r>
              <a:rPr lang="en-US" sz="5200" dirty="0">
                <a:solidFill>
                  <a:srgbClr val="FF0000"/>
                </a:solidFill>
              </a:rPr>
              <a:t>x</a:t>
            </a:r>
          </a:p>
        </p:txBody>
      </p:sp>
      <p:sp>
        <p:nvSpPr>
          <p:cNvPr id="20" name="TextBox 19">
            <a:extLst>
              <a:ext uri="{FF2B5EF4-FFF2-40B4-BE49-F238E27FC236}">
                <a16:creationId xmlns:a16="http://schemas.microsoft.com/office/drawing/2014/main" id="{03D099FE-E94F-A643-8289-E4D947BC649A}"/>
              </a:ext>
            </a:extLst>
          </p:cNvPr>
          <p:cNvSpPr txBox="1"/>
          <p:nvPr/>
        </p:nvSpPr>
        <p:spPr>
          <a:xfrm>
            <a:off x="3515674" y="3515712"/>
            <a:ext cx="473206" cy="892552"/>
          </a:xfrm>
          <a:prstGeom prst="rect">
            <a:avLst/>
          </a:prstGeom>
          <a:noFill/>
        </p:spPr>
        <p:txBody>
          <a:bodyPr wrap="none" rtlCol="0">
            <a:spAutoFit/>
          </a:bodyPr>
          <a:lstStyle/>
          <a:p>
            <a:r>
              <a:rPr lang="en-US" sz="5200" dirty="0">
                <a:solidFill>
                  <a:srgbClr val="FF0000"/>
                </a:solidFill>
              </a:rPr>
              <a:t>x</a:t>
            </a:r>
          </a:p>
        </p:txBody>
      </p:sp>
    </p:spTree>
    <p:extLst>
      <p:ext uri="{BB962C8B-B14F-4D97-AF65-F5344CB8AC3E}">
        <p14:creationId xmlns:p14="http://schemas.microsoft.com/office/powerpoint/2010/main" val="176443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24D2-BDCB-804B-8B8E-CD49330A94C4}"/>
              </a:ext>
            </a:extLst>
          </p:cNvPr>
          <p:cNvSpPr>
            <a:spLocks noGrp="1"/>
          </p:cNvSpPr>
          <p:nvPr>
            <p:ph type="title"/>
          </p:nvPr>
        </p:nvSpPr>
        <p:spPr>
          <a:xfrm>
            <a:off x="152400" y="-38412"/>
            <a:ext cx="10515600" cy="1325563"/>
          </a:xfrm>
        </p:spPr>
        <p:txBody>
          <a:bodyPr/>
          <a:lstStyle/>
          <a:p>
            <a:r>
              <a:rPr lang="en-US" dirty="0"/>
              <a:t>Pearl’s Ladder of Causality</a:t>
            </a:r>
          </a:p>
        </p:txBody>
      </p:sp>
      <p:sp>
        <p:nvSpPr>
          <p:cNvPr id="4" name="TextBox 3">
            <a:extLst>
              <a:ext uri="{FF2B5EF4-FFF2-40B4-BE49-F238E27FC236}">
                <a16:creationId xmlns:a16="http://schemas.microsoft.com/office/drawing/2014/main" id="{B56168B2-5C1F-8C4C-94FB-DC35B898FABF}"/>
              </a:ext>
            </a:extLst>
          </p:cNvPr>
          <p:cNvSpPr txBox="1"/>
          <p:nvPr/>
        </p:nvSpPr>
        <p:spPr>
          <a:xfrm>
            <a:off x="8275388" y="6550224"/>
            <a:ext cx="2291012" cy="307777"/>
          </a:xfrm>
          <a:prstGeom prst="rect">
            <a:avLst/>
          </a:prstGeom>
          <a:noFill/>
        </p:spPr>
        <p:txBody>
          <a:bodyPr wrap="none" rtlCol="0">
            <a:spAutoFit/>
          </a:bodyPr>
          <a:lstStyle/>
          <a:p>
            <a:r>
              <a:rPr lang="en-US" sz="1400" dirty="0">
                <a:latin typeface="Avenir Roman" panose="02000503020000020003" pitchFamily="2" charset="0"/>
              </a:rPr>
              <a:t>Pearl and Mackenzie 2018</a:t>
            </a:r>
          </a:p>
        </p:txBody>
      </p:sp>
      <p:pic>
        <p:nvPicPr>
          <p:cNvPr id="9" name="Picture 8">
            <a:extLst>
              <a:ext uri="{FF2B5EF4-FFF2-40B4-BE49-F238E27FC236}">
                <a16:creationId xmlns:a16="http://schemas.microsoft.com/office/drawing/2014/main" id="{4D3A8303-E34A-EF43-8D4B-58C89E988469}"/>
              </a:ext>
            </a:extLst>
          </p:cNvPr>
          <p:cNvPicPr>
            <a:picLocks noChangeAspect="1"/>
          </p:cNvPicPr>
          <p:nvPr/>
        </p:nvPicPr>
        <p:blipFill>
          <a:blip r:embed="rId2"/>
          <a:stretch>
            <a:fillRect/>
          </a:stretch>
        </p:blipFill>
        <p:spPr>
          <a:xfrm>
            <a:off x="0" y="1115417"/>
            <a:ext cx="2759027" cy="5708332"/>
          </a:xfrm>
          <a:prstGeom prst="rect">
            <a:avLst/>
          </a:prstGeom>
        </p:spPr>
      </p:pic>
      <p:sp>
        <p:nvSpPr>
          <p:cNvPr id="20" name="TextBox 19">
            <a:extLst>
              <a:ext uri="{FF2B5EF4-FFF2-40B4-BE49-F238E27FC236}">
                <a16:creationId xmlns:a16="http://schemas.microsoft.com/office/drawing/2014/main" id="{23687BC4-A67F-8D43-9D48-B35ADB6AE6F8}"/>
              </a:ext>
            </a:extLst>
          </p:cNvPr>
          <p:cNvSpPr txBox="1"/>
          <p:nvPr/>
        </p:nvSpPr>
        <p:spPr>
          <a:xfrm>
            <a:off x="2940908" y="5055394"/>
            <a:ext cx="9440834" cy="1107996"/>
          </a:xfrm>
          <a:prstGeom prst="rect">
            <a:avLst/>
          </a:prstGeom>
          <a:noFill/>
        </p:spPr>
        <p:txBody>
          <a:bodyPr wrap="square" rtlCol="0">
            <a:spAutoFit/>
          </a:bodyPr>
          <a:lstStyle/>
          <a:p>
            <a:r>
              <a:rPr lang="en-US" sz="2200" b="1" dirty="0">
                <a:latin typeface="Avenir Roman" panose="02000503020000020003" pitchFamily="2" charset="0"/>
              </a:rPr>
              <a:t>1. Observation – Cause is associated with effect</a:t>
            </a:r>
          </a:p>
          <a:p>
            <a:r>
              <a:rPr lang="en-US" sz="2200" dirty="0">
                <a:latin typeface="Avenir Roman" panose="02000503020000020003" pitchFamily="2" charset="0"/>
              </a:rPr>
              <a:t>				- Correlation</a:t>
            </a:r>
          </a:p>
          <a:p>
            <a:r>
              <a:rPr lang="en-US" sz="2200" dirty="0">
                <a:latin typeface="Avenir Roman" panose="02000503020000020003" pitchFamily="2" charset="0"/>
              </a:rPr>
              <a:t>				- Can only predict within the range of data</a:t>
            </a:r>
          </a:p>
        </p:txBody>
      </p:sp>
      <p:sp>
        <p:nvSpPr>
          <p:cNvPr id="21" name="TextBox 20">
            <a:extLst>
              <a:ext uri="{FF2B5EF4-FFF2-40B4-BE49-F238E27FC236}">
                <a16:creationId xmlns:a16="http://schemas.microsoft.com/office/drawing/2014/main" id="{F3799A11-25B4-1446-B3D4-1AC5934A4DDB}"/>
              </a:ext>
            </a:extLst>
          </p:cNvPr>
          <p:cNvSpPr txBox="1"/>
          <p:nvPr/>
        </p:nvSpPr>
        <p:spPr>
          <a:xfrm>
            <a:off x="2970367" y="3403669"/>
            <a:ext cx="9221631" cy="1107996"/>
          </a:xfrm>
          <a:prstGeom prst="rect">
            <a:avLst/>
          </a:prstGeom>
          <a:noFill/>
        </p:spPr>
        <p:txBody>
          <a:bodyPr wrap="square" rtlCol="0">
            <a:spAutoFit/>
          </a:bodyPr>
          <a:lstStyle/>
          <a:p>
            <a:r>
              <a:rPr lang="en-US" sz="2200" b="1" dirty="0">
                <a:latin typeface="Avenir Roman" panose="02000503020000020003" pitchFamily="2" charset="0"/>
              </a:rPr>
              <a:t>2. Intervention – Understand what happens you do something</a:t>
            </a:r>
          </a:p>
          <a:p>
            <a:r>
              <a:rPr lang="en-US" sz="2200" dirty="0">
                <a:latin typeface="Avenir Roman" panose="02000503020000020003" pitchFamily="2" charset="0"/>
              </a:rPr>
              <a:t>				- Experiments</a:t>
            </a:r>
          </a:p>
          <a:p>
            <a:r>
              <a:rPr lang="en-US" sz="2200" dirty="0">
                <a:latin typeface="Avenir Roman" panose="02000503020000020003" pitchFamily="2" charset="0"/>
              </a:rPr>
              <a:t>				- Provides evidence of causal link</a:t>
            </a:r>
          </a:p>
        </p:txBody>
      </p:sp>
      <p:sp>
        <p:nvSpPr>
          <p:cNvPr id="22" name="TextBox 21">
            <a:extLst>
              <a:ext uri="{FF2B5EF4-FFF2-40B4-BE49-F238E27FC236}">
                <a16:creationId xmlns:a16="http://schemas.microsoft.com/office/drawing/2014/main" id="{2546D58E-B2F4-9F41-87D4-B24203E11C6A}"/>
              </a:ext>
            </a:extLst>
          </p:cNvPr>
          <p:cNvSpPr txBox="1"/>
          <p:nvPr/>
        </p:nvSpPr>
        <p:spPr>
          <a:xfrm>
            <a:off x="2970368" y="1581652"/>
            <a:ext cx="9221632" cy="1446550"/>
          </a:xfrm>
          <a:prstGeom prst="rect">
            <a:avLst/>
          </a:prstGeom>
          <a:noFill/>
        </p:spPr>
        <p:txBody>
          <a:bodyPr wrap="square" rtlCol="0">
            <a:spAutoFit/>
          </a:bodyPr>
          <a:lstStyle/>
          <a:p>
            <a:r>
              <a:rPr lang="en-US" sz="2200" b="1" dirty="0">
                <a:latin typeface="Avenir Roman" panose="02000503020000020003" pitchFamily="2" charset="0"/>
              </a:rPr>
              <a:t>3. Counterfactual – Can imagine what would happen under unobserved conditions </a:t>
            </a:r>
          </a:p>
          <a:p>
            <a:r>
              <a:rPr lang="en-US" sz="2200" dirty="0">
                <a:latin typeface="Avenir Roman" panose="02000503020000020003" pitchFamily="2" charset="0"/>
              </a:rPr>
              <a:t>				- Requires model of a system</a:t>
            </a:r>
          </a:p>
          <a:p>
            <a:r>
              <a:rPr lang="en-US" sz="2200" dirty="0">
                <a:latin typeface="Avenir Roman" panose="02000503020000020003" pitchFamily="2" charset="0"/>
              </a:rPr>
              <a:t>				- Requires identification of causality</a:t>
            </a:r>
          </a:p>
        </p:txBody>
      </p:sp>
      <p:sp>
        <p:nvSpPr>
          <p:cNvPr id="8" name="TextBox 7">
            <a:extLst>
              <a:ext uri="{FF2B5EF4-FFF2-40B4-BE49-F238E27FC236}">
                <a16:creationId xmlns:a16="http://schemas.microsoft.com/office/drawing/2014/main" id="{3569CA8C-5D93-4C41-BCEC-E4430DE6F8CC}"/>
              </a:ext>
            </a:extLst>
          </p:cNvPr>
          <p:cNvSpPr txBox="1"/>
          <p:nvPr/>
        </p:nvSpPr>
        <p:spPr>
          <a:xfrm>
            <a:off x="3335227" y="2304927"/>
            <a:ext cx="1590435" cy="461665"/>
          </a:xfrm>
          <a:prstGeom prst="rect">
            <a:avLst/>
          </a:prstGeom>
          <a:solidFill>
            <a:srgbClr val="FC9CFF"/>
          </a:solidFill>
          <a:ln>
            <a:solidFill>
              <a:schemeClr val="tx1"/>
            </a:solidFill>
          </a:ln>
        </p:spPr>
        <p:txBody>
          <a:bodyPr wrap="none" rtlCol="0">
            <a:spAutoFit/>
          </a:bodyPr>
          <a:lstStyle/>
          <a:p>
            <a:r>
              <a:rPr lang="en-US" sz="2400" dirty="0">
                <a:latin typeface="Avenir Roman" panose="02000503020000020003" pitchFamily="2" charset="0"/>
              </a:rPr>
              <a:t>Prediction</a:t>
            </a:r>
          </a:p>
        </p:txBody>
      </p:sp>
      <p:sp>
        <p:nvSpPr>
          <p:cNvPr id="10" name="TextBox 9">
            <a:extLst>
              <a:ext uri="{FF2B5EF4-FFF2-40B4-BE49-F238E27FC236}">
                <a16:creationId xmlns:a16="http://schemas.microsoft.com/office/drawing/2014/main" id="{7464C6C4-A9E4-5D4D-BB7F-FD91FABC52B9}"/>
              </a:ext>
            </a:extLst>
          </p:cNvPr>
          <p:cNvSpPr txBox="1"/>
          <p:nvPr/>
        </p:nvSpPr>
        <p:spPr>
          <a:xfrm>
            <a:off x="3335227" y="3771213"/>
            <a:ext cx="2233625" cy="830997"/>
          </a:xfrm>
          <a:prstGeom prst="rect">
            <a:avLst/>
          </a:prstGeom>
          <a:solidFill>
            <a:schemeClr val="accent5">
              <a:lumMod val="40000"/>
              <a:lumOff val="60000"/>
            </a:schemeClr>
          </a:solidFill>
          <a:ln>
            <a:solidFill>
              <a:schemeClr val="tx1"/>
            </a:solidFill>
          </a:ln>
        </p:spPr>
        <p:txBody>
          <a:bodyPr wrap="none" rtlCol="0">
            <a:spAutoFit/>
          </a:bodyPr>
          <a:lstStyle/>
          <a:p>
            <a:r>
              <a:rPr lang="en-US" sz="2400" dirty="0">
                <a:latin typeface="Avenir Roman" panose="02000503020000020003" pitchFamily="2" charset="0"/>
              </a:rPr>
              <a:t>Mechanistic</a:t>
            </a:r>
          </a:p>
          <a:p>
            <a:r>
              <a:rPr lang="en-US" sz="2400" dirty="0">
                <a:latin typeface="Avenir Roman" panose="02000503020000020003" pitchFamily="2" charset="0"/>
              </a:rPr>
              <a:t>Understanding</a:t>
            </a:r>
          </a:p>
        </p:txBody>
      </p:sp>
      <p:sp>
        <p:nvSpPr>
          <p:cNvPr id="11" name="TextBox 10">
            <a:extLst>
              <a:ext uri="{FF2B5EF4-FFF2-40B4-BE49-F238E27FC236}">
                <a16:creationId xmlns:a16="http://schemas.microsoft.com/office/drawing/2014/main" id="{CFF6E79D-C6A3-0A47-95AE-8DD0215F0289}"/>
              </a:ext>
            </a:extLst>
          </p:cNvPr>
          <p:cNvSpPr txBox="1"/>
          <p:nvPr/>
        </p:nvSpPr>
        <p:spPr>
          <a:xfrm>
            <a:off x="3335227" y="5525810"/>
            <a:ext cx="1845698" cy="830997"/>
          </a:xfrm>
          <a:prstGeom prst="rect">
            <a:avLst/>
          </a:prstGeom>
          <a:solidFill>
            <a:schemeClr val="accent2">
              <a:lumMod val="60000"/>
              <a:lumOff val="40000"/>
            </a:schemeClr>
          </a:solidFill>
          <a:ln>
            <a:solidFill>
              <a:schemeClr val="tx1"/>
            </a:solidFill>
          </a:ln>
        </p:spPr>
        <p:txBody>
          <a:bodyPr wrap="none" rtlCol="0">
            <a:spAutoFit/>
          </a:bodyPr>
          <a:lstStyle/>
          <a:p>
            <a:r>
              <a:rPr lang="en-US" sz="2400" dirty="0">
                <a:latin typeface="Avenir Roman" panose="02000503020000020003" pitchFamily="2" charset="0"/>
              </a:rPr>
              <a:t>Pattern </a:t>
            </a:r>
          </a:p>
          <a:p>
            <a:r>
              <a:rPr lang="en-US" sz="2400" dirty="0">
                <a:latin typeface="Avenir Roman" panose="02000503020000020003" pitchFamily="2" charset="0"/>
              </a:rPr>
              <a:t>Recognition</a:t>
            </a:r>
          </a:p>
        </p:txBody>
      </p:sp>
    </p:spTree>
    <p:extLst>
      <p:ext uri="{BB962C8B-B14F-4D97-AF65-F5344CB8AC3E}">
        <p14:creationId xmlns:p14="http://schemas.microsoft.com/office/powerpoint/2010/main" val="345521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8"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9FB1-240D-5840-8E4B-E2323D71F671}"/>
              </a:ext>
            </a:extLst>
          </p:cNvPr>
          <p:cNvSpPr>
            <a:spLocks noGrp="1"/>
          </p:cNvSpPr>
          <p:nvPr>
            <p:ph type="title"/>
          </p:nvPr>
        </p:nvSpPr>
        <p:spPr>
          <a:xfrm>
            <a:off x="213732" y="39593"/>
            <a:ext cx="10515600" cy="1325563"/>
          </a:xfrm>
        </p:spPr>
        <p:txBody>
          <a:bodyPr/>
          <a:lstStyle/>
          <a:p>
            <a:r>
              <a:rPr lang="en-US" dirty="0"/>
              <a:t>Example from </a:t>
            </a:r>
            <a:r>
              <a:rPr lang="en-US" dirty="0" err="1"/>
              <a:t>Gotelli</a:t>
            </a:r>
            <a:r>
              <a:rPr lang="en-US" dirty="0"/>
              <a:t> and Ellison: What are our Treatment Levels?</a:t>
            </a:r>
          </a:p>
        </p:txBody>
      </p:sp>
      <p:sp>
        <p:nvSpPr>
          <p:cNvPr id="4" name="TextBox 3">
            <a:extLst>
              <a:ext uri="{FF2B5EF4-FFF2-40B4-BE49-F238E27FC236}">
                <a16:creationId xmlns:a16="http://schemas.microsoft.com/office/drawing/2014/main" id="{0D0FA5B2-561F-0948-86CD-891F501DAA2E}"/>
              </a:ext>
            </a:extLst>
          </p:cNvPr>
          <p:cNvSpPr txBox="1"/>
          <p:nvPr/>
        </p:nvSpPr>
        <p:spPr>
          <a:xfrm>
            <a:off x="6907656" y="3198994"/>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019E57BB-D596-554B-B78A-9FA1AD60937C}"/>
              </a:ext>
            </a:extLst>
          </p:cNvPr>
          <p:cNvSpPr txBox="1"/>
          <p:nvPr/>
        </p:nvSpPr>
        <p:spPr>
          <a:xfrm>
            <a:off x="213732" y="4670287"/>
            <a:ext cx="2869500" cy="2062103"/>
          </a:xfrm>
          <a:prstGeom prst="rect">
            <a:avLst/>
          </a:prstGeom>
          <a:noFill/>
          <a:ln>
            <a:solidFill>
              <a:schemeClr val="tx1"/>
            </a:solidFill>
          </a:ln>
        </p:spPr>
        <p:txBody>
          <a:bodyPr wrap="square" rtlCol="0">
            <a:spAutoFit/>
          </a:bodyPr>
          <a:lstStyle/>
          <a:p>
            <a:pPr algn="ctr"/>
            <a:r>
              <a:rPr lang="en-US" sz="3200" dirty="0">
                <a:latin typeface="Calibri Light"/>
                <a:cs typeface="Calibri Light"/>
              </a:rPr>
              <a:t>Substrate</a:t>
            </a:r>
          </a:p>
          <a:p>
            <a:pPr algn="ctr"/>
            <a:r>
              <a:rPr lang="en-US" sz="3200" dirty="0">
                <a:latin typeface="Calibri Light"/>
                <a:cs typeface="Calibri Light"/>
              </a:rPr>
              <a:t>Type = slate, granite, concrete</a:t>
            </a:r>
          </a:p>
        </p:txBody>
      </p:sp>
      <p:sp>
        <p:nvSpPr>
          <p:cNvPr id="6" name="TextBox 5">
            <a:extLst>
              <a:ext uri="{FF2B5EF4-FFF2-40B4-BE49-F238E27FC236}">
                <a16:creationId xmlns:a16="http://schemas.microsoft.com/office/drawing/2014/main" id="{A24086EB-E3F7-494D-B087-72E83E64E1F0}"/>
              </a:ext>
            </a:extLst>
          </p:cNvPr>
          <p:cNvSpPr txBox="1"/>
          <p:nvPr/>
        </p:nvSpPr>
        <p:spPr>
          <a:xfrm>
            <a:off x="-32593" y="1813851"/>
            <a:ext cx="3021898" cy="1077218"/>
          </a:xfrm>
          <a:prstGeom prst="rect">
            <a:avLst/>
          </a:prstGeom>
          <a:noFill/>
          <a:ln>
            <a:solidFill>
              <a:schemeClr val="tx1"/>
            </a:solidFill>
          </a:ln>
        </p:spPr>
        <p:txBody>
          <a:bodyPr wrap="square" rtlCol="0">
            <a:spAutoFit/>
          </a:bodyPr>
          <a:lstStyle/>
          <a:p>
            <a:pPr algn="ctr"/>
            <a:r>
              <a:rPr lang="en-US" sz="3200" dirty="0">
                <a:latin typeface="Calibri Light"/>
                <a:cs typeface="Calibri Light"/>
              </a:rPr>
              <a:t>Predation = none, ambient</a:t>
            </a:r>
          </a:p>
        </p:txBody>
      </p:sp>
      <p:sp>
        <p:nvSpPr>
          <p:cNvPr id="7" name="TextBox 6">
            <a:extLst>
              <a:ext uri="{FF2B5EF4-FFF2-40B4-BE49-F238E27FC236}">
                <a16:creationId xmlns:a16="http://schemas.microsoft.com/office/drawing/2014/main" id="{03C74419-7687-0A4F-88B7-B411954F1802}"/>
              </a:ext>
            </a:extLst>
          </p:cNvPr>
          <p:cNvSpPr txBox="1"/>
          <p:nvPr/>
        </p:nvSpPr>
        <p:spPr>
          <a:xfrm>
            <a:off x="879517" y="3339764"/>
            <a:ext cx="2226059" cy="584775"/>
          </a:xfrm>
          <a:prstGeom prst="rect">
            <a:avLst/>
          </a:prstGeom>
          <a:noFill/>
          <a:ln>
            <a:solidFill>
              <a:schemeClr val="bg1">
                <a:lumMod val="85000"/>
              </a:schemeClr>
            </a:solidFill>
          </a:ln>
        </p:spPr>
        <p:txBody>
          <a:bodyPr wrap="none" rtlCol="0">
            <a:spAutoFit/>
          </a:bodyPr>
          <a:lstStyle/>
          <a:p>
            <a:pPr algn="ctr"/>
            <a:r>
              <a:rPr lang="en-US" sz="3200" dirty="0">
                <a:solidFill>
                  <a:schemeClr val="bg1">
                    <a:lumMod val="85000"/>
                  </a:schemeClr>
                </a:solidFill>
                <a:latin typeface="Calibri Light"/>
                <a:cs typeface="Calibri Light"/>
              </a:rPr>
              <a:t>Recruitment</a:t>
            </a:r>
          </a:p>
        </p:txBody>
      </p:sp>
      <p:sp>
        <p:nvSpPr>
          <p:cNvPr id="10" name="Oval 9">
            <a:extLst>
              <a:ext uri="{FF2B5EF4-FFF2-40B4-BE49-F238E27FC236}">
                <a16:creationId xmlns:a16="http://schemas.microsoft.com/office/drawing/2014/main" id="{4FE70276-9FE2-4242-9D0B-E007226EFBBA}"/>
              </a:ext>
            </a:extLst>
          </p:cNvPr>
          <p:cNvSpPr/>
          <p:nvPr/>
        </p:nvSpPr>
        <p:spPr>
          <a:xfrm>
            <a:off x="7531705" y="1324359"/>
            <a:ext cx="4349013" cy="1164251"/>
          </a:xfrm>
          <a:prstGeom prst="ellipse">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85000"/>
                  </a:schemeClr>
                </a:solidFill>
              </a:rPr>
              <a:t>Other Site Factors</a:t>
            </a:r>
            <a:endParaRPr lang="en-US" sz="3200" baseline="-25000" dirty="0">
              <a:solidFill>
                <a:schemeClr val="bg1">
                  <a:lumMod val="85000"/>
                </a:schemeClr>
              </a:solidFill>
            </a:endParaRPr>
          </a:p>
        </p:txBody>
      </p:sp>
      <p:cxnSp>
        <p:nvCxnSpPr>
          <p:cNvPr id="12" name="Straight Arrow Connector 11">
            <a:extLst>
              <a:ext uri="{FF2B5EF4-FFF2-40B4-BE49-F238E27FC236}">
                <a16:creationId xmlns:a16="http://schemas.microsoft.com/office/drawing/2014/main" id="{C58DFC6D-1CB8-CA44-BC48-DC84BEB8B02B}"/>
              </a:ext>
            </a:extLst>
          </p:cNvPr>
          <p:cNvCxnSpPr>
            <a:cxnSpLocks/>
            <a:stCxn id="5" idx="3"/>
          </p:cNvCxnSpPr>
          <p:nvPr/>
        </p:nvCxnSpPr>
        <p:spPr>
          <a:xfrm flipV="1">
            <a:off x="3083232" y="4452738"/>
            <a:ext cx="1377256" cy="12486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3002E55F-AD4F-B645-96DE-990CA214EB17}"/>
              </a:ext>
            </a:extLst>
          </p:cNvPr>
          <p:cNvCxnSpPr>
            <a:cxnSpLocks/>
            <a:stCxn id="7" idx="3"/>
          </p:cNvCxnSpPr>
          <p:nvPr/>
        </p:nvCxnSpPr>
        <p:spPr>
          <a:xfrm flipV="1">
            <a:off x="3105576" y="3096322"/>
            <a:ext cx="1551917" cy="535830"/>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11FF659-2911-4E48-A00C-E60E2F72B553}"/>
              </a:ext>
            </a:extLst>
          </p:cNvPr>
          <p:cNvCxnSpPr>
            <a:cxnSpLocks/>
          </p:cNvCxnSpPr>
          <p:nvPr/>
        </p:nvCxnSpPr>
        <p:spPr>
          <a:xfrm>
            <a:off x="3037339" y="2275736"/>
            <a:ext cx="1620154" cy="82058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5E1D161-F487-B14A-94EA-8367E7E1989F}"/>
              </a:ext>
            </a:extLst>
          </p:cNvPr>
          <p:cNvCxnSpPr>
            <a:cxnSpLocks/>
            <a:endCxn id="4" idx="1"/>
          </p:cNvCxnSpPr>
          <p:nvPr/>
        </p:nvCxnSpPr>
        <p:spPr>
          <a:xfrm>
            <a:off x="4657493" y="3096322"/>
            <a:ext cx="2250163" cy="3950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4FC03E7-811E-C044-A478-F81BF89C0F78}"/>
              </a:ext>
            </a:extLst>
          </p:cNvPr>
          <p:cNvCxnSpPr>
            <a:cxnSpLocks/>
            <a:endCxn id="4" idx="1"/>
          </p:cNvCxnSpPr>
          <p:nvPr/>
        </p:nvCxnSpPr>
        <p:spPr>
          <a:xfrm flipV="1">
            <a:off x="4460488" y="3491382"/>
            <a:ext cx="2447168" cy="10027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EA5BAC5-4A9B-8B43-A998-2E5F80E3A39F}"/>
              </a:ext>
            </a:extLst>
          </p:cNvPr>
          <p:cNvCxnSpPr>
            <a:cxnSpLocks/>
            <a:stCxn id="7" idx="3"/>
          </p:cNvCxnSpPr>
          <p:nvPr/>
        </p:nvCxnSpPr>
        <p:spPr>
          <a:xfrm>
            <a:off x="3105576" y="3632152"/>
            <a:ext cx="1354912" cy="862001"/>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5FE12352-A97B-1349-BB42-E1EAF4F83529}"/>
              </a:ext>
            </a:extLst>
          </p:cNvPr>
          <p:cNvCxnSpPr>
            <a:cxnSpLocks/>
          </p:cNvCxnSpPr>
          <p:nvPr/>
        </p:nvCxnSpPr>
        <p:spPr>
          <a:xfrm flipH="1">
            <a:off x="8682501" y="2488610"/>
            <a:ext cx="1099367" cy="910580"/>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3F357DD1-1D2A-C143-93F3-22FA7775C76A}"/>
              </a:ext>
            </a:extLst>
          </p:cNvPr>
          <p:cNvCxnSpPr>
            <a:cxnSpLocks/>
            <a:stCxn id="10" idx="2"/>
          </p:cNvCxnSpPr>
          <p:nvPr/>
        </p:nvCxnSpPr>
        <p:spPr>
          <a:xfrm flipH="1">
            <a:off x="3032931" y="1906485"/>
            <a:ext cx="4498774" cy="214863"/>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518BE498-6377-D54D-B50A-CD0004FF8487}"/>
              </a:ext>
            </a:extLst>
          </p:cNvPr>
          <p:cNvSpPr txBox="1"/>
          <p:nvPr/>
        </p:nvSpPr>
        <p:spPr>
          <a:xfrm>
            <a:off x="9022117" y="2449770"/>
            <a:ext cx="473206" cy="892552"/>
          </a:xfrm>
          <a:prstGeom prst="rect">
            <a:avLst/>
          </a:prstGeom>
          <a:noFill/>
        </p:spPr>
        <p:txBody>
          <a:bodyPr wrap="none" rtlCol="0">
            <a:spAutoFit/>
          </a:bodyPr>
          <a:lstStyle/>
          <a:p>
            <a:r>
              <a:rPr lang="en-US" sz="5200" dirty="0">
                <a:solidFill>
                  <a:srgbClr val="FF0000">
                    <a:alpha val="18000"/>
                  </a:srgbClr>
                </a:solidFill>
              </a:rPr>
              <a:t>x</a:t>
            </a:r>
          </a:p>
        </p:txBody>
      </p:sp>
      <p:sp>
        <p:nvSpPr>
          <p:cNvPr id="18" name="TextBox 17">
            <a:extLst>
              <a:ext uri="{FF2B5EF4-FFF2-40B4-BE49-F238E27FC236}">
                <a16:creationId xmlns:a16="http://schemas.microsoft.com/office/drawing/2014/main" id="{46A814E3-988D-8D4A-8849-639CC6BDAB9C}"/>
              </a:ext>
            </a:extLst>
          </p:cNvPr>
          <p:cNvSpPr txBox="1"/>
          <p:nvPr/>
        </p:nvSpPr>
        <p:spPr>
          <a:xfrm>
            <a:off x="5986432" y="1420265"/>
            <a:ext cx="473206" cy="892552"/>
          </a:xfrm>
          <a:prstGeom prst="rect">
            <a:avLst/>
          </a:prstGeom>
          <a:noFill/>
        </p:spPr>
        <p:txBody>
          <a:bodyPr wrap="none" rtlCol="0">
            <a:spAutoFit/>
          </a:bodyPr>
          <a:lstStyle/>
          <a:p>
            <a:r>
              <a:rPr lang="en-US" sz="5200" dirty="0">
                <a:solidFill>
                  <a:srgbClr val="FF0000">
                    <a:alpha val="18000"/>
                  </a:srgbClr>
                </a:solidFill>
              </a:rPr>
              <a:t>x</a:t>
            </a:r>
          </a:p>
        </p:txBody>
      </p:sp>
      <p:sp>
        <p:nvSpPr>
          <p:cNvPr id="19" name="TextBox 18">
            <a:extLst>
              <a:ext uri="{FF2B5EF4-FFF2-40B4-BE49-F238E27FC236}">
                <a16:creationId xmlns:a16="http://schemas.microsoft.com/office/drawing/2014/main" id="{4DC20E08-6E95-0B4E-8B6D-16CD5BFD4756}"/>
              </a:ext>
            </a:extLst>
          </p:cNvPr>
          <p:cNvSpPr txBox="1"/>
          <p:nvPr/>
        </p:nvSpPr>
        <p:spPr>
          <a:xfrm>
            <a:off x="3653774" y="2847576"/>
            <a:ext cx="473206" cy="892552"/>
          </a:xfrm>
          <a:prstGeom prst="rect">
            <a:avLst/>
          </a:prstGeom>
          <a:noFill/>
        </p:spPr>
        <p:txBody>
          <a:bodyPr wrap="none" rtlCol="0">
            <a:spAutoFit/>
          </a:bodyPr>
          <a:lstStyle/>
          <a:p>
            <a:r>
              <a:rPr lang="en-US" sz="5200" dirty="0">
                <a:solidFill>
                  <a:srgbClr val="FF0000">
                    <a:alpha val="18000"/>
                  </a:srgbClr>
                </a:solidFill>
              </a:rPr>
              <a:t>x</a:t>
            </a:r>
          </a:p>
        </p:txBody>
      </p:sp>
      <p:sp>
        <p:nvSpPr>
          <p:cNvPr id="20" name="TextBox 19">
            <a:extLst>
              <a:ext uri="{FF2B5EF4-FFF2-40B4-BE49-F238E27FC236}">
                <a16:creationId xmlns:a16="http://schemas.microsoft.com/office/drawing/2014/main" id="{03D099FE-E94F-A643-8289-E4D947BC649A}"/>
              </a:ext>
            </a:extLst>
          </p:cNvPr>
          <p:cNvSpPr txBox="1"/>
          <p:nvPr/>
        </p:nvSpPr>
        <p:spPr>
          <a:xfrm>
            <a:off x="3515674" y="3515712"/>
            <a:ext cx="473206" cy="892552"/>
          </a:xfrm>
          <a:prstGeom prst="rect">
            <a:avLst/>
          </a:prstGeom>
          <a:noFill/>
        </p:spPr>
        <p:txBody>
          <a:bodyPr wrap="none" rtlCol="0">
            <a:spAutoFit/>
          </a:bodyPr>
          <a:lstStyle/>
          <a:p>
            <a:r>
              <a:rPr lang="en-US" sz="5200" dirty="0">
                <a:solidFill>
                  <a:srgbClr val="FF0000">
                    <a:alpha val="18000"/>
                  </a:srgbClr>
                </a:solidFill>
              </a:rPr>
              <a:t>x</a:t>
            </a:r>
          </a:p>
        </p:txBody>
      </p:sp>
      <p:sp>
        <p:nvSpPr>
          <p:cNvPr id="8" name="TextBox 7">
            <a:extLst>
              <a:ext uri="{FF2B5EF4-FFF2-40B4-BE49-F238E27FC236}">
                <a16:creationId xmlns:a16="http://schemas.microsoft.com/office/drawing/2014/main" id="{8058F242-D754-AC44-BE12-DFCBA8CF2E63}"/>
              </a:ext>
            </a:extLst>
          </p:cNvPr>
          <p:cNvSpPr txBox="1"/>
          <p:nvPr/>
        </p:nvSpPr>
        <p:spPr>
          <a:xfrm>
            <a:off x="5684072" y="5077038"/>
            <a:ext cx="5817426" cy="584775"/>
          </a:xfrm>
          <a:prstGeom prst="rect">
            <a:avLst/>
          </a:prstGeom>
          <a:noFill/>
        </p:spPr>
        <p:txBody>
          <a:bodyPr wrap="none" rtlCol="0">
            <a:spAutoFit/>
          </a:bodyPr>
          <a:lstStyle/>
          <a:p>
            <a:r>
              <a:rPr lang="en-US" sz="3200" dirty="0">
                <a:latin typeface="Avenir Roman" panose="02000503020000020003" pitchFamily="2" charset="0"/>
              </a:rPr>
              <a:t>Can be continuous or discrete!</a:t>
            </a:r>
          </a:p>
        </p:txBody>
      </p:sp>
    </p:spTree>
    <p:extLst>
      <p:ext uri="{BB962C8B-B14F-4D97-AF65-F5344CB8AC3E}">
        <p14:creationId xmlns:p14="http://schemas.microsoft.com/office/powerpoint/2010/main" val="13724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BFD7-E96C-554D-85E7-66B592A6FD6F}"/>
              </a:ext>
            </a:extLst>
          </p:cNvPr>
          <p:cNvSpPr>
            <a:spLocks noGrp="1"/>
          </p:cNvSpPr>
          <p:nvPr>
            <p:ph type="title"/>
          </p:nvPr>
        </p:nvSpPr>
        <p:spPr/>
        <p:txBody>
          <a:bodyPr/>
          <a:lstStyle/>
          <a:p>
            <a:r>
              <a:rPr lang="en-US" dirty="0"/>
              <a:t>Causal Diagrams and Experimental Design</a:t>
            </a:r>
          </a:p>
        </p:txBody>
      </p:sp>
      <p:sp>
        <p:nvSpPr>
          <p:cNvPr id="3" name="Content Placeholder 2">
            <a:extLst>
              <a:ext uri="{FF2B5EF4-FFF2-40B4-BE49-F238E27FC236}">
                <a16:creationId xmlns:a16="http://schemas.microsoft.com/office/drawing/2014/main" id="{2785D07D-6895-3F40-8684-A189500D5CB8}"/>
              </a:ext>
            </a:extLst>
          </p:cNvPr>
          <p:cNvSpPr>
            <a:spLocks noGrp="1"/>
          </p:cNvSpPr>
          <p:nvPr>
            <p:ph idx="1"/>
          </p:nvPr>
        </p:nvSpPr>
        <p:spPr/>
        <p:txBody>
          <a:bodyPr/>
          <a:lstStyle/>
          <a:p>
            <a:r>
              <a:rPr lang="en-US" dirty="0"/>
              <a:t>Use your diagram to determine what influences you can cut out</a:t>
            </a:r>
          </a:p>
          <a:p>
            <a:endParaRPr lang="en-US" dirty="0"/>
          </a:p>
          <a:p>
            <a:r>
              <a:rPr lang="en-US" dirty="0"/>
              <a:t>Your choices in experimental design can be charted on your diagram</a:t>
            </a:r>
          </a:p>
          <a:p>
            <a:endParaRPr lang="en-US" dirty="0"/>
          </a:p>
          <a:p>
            <a:r>
              <a:rPr lang="en-US" dirty="0"/>
              <a:t>You can then tell if your resulting design is causally identified or not</a:t>
            </a:r>
          </a:p>
        </p:txBody>
      </p:sp>
    </p:spTree>
    <p:extLst>
      <p:ext uri="{BB962C8B-B14F-4D97-AF65-F5344CB8AC3E}">
        <p14:creationId xmlns:p14="http://schemas.microsoft.com/office/powerpoint/2010/main" val="1233153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916C5-7B75-9A4A-829A-2A7CADF6FE52}"/>
              </a:ext>
            </a:extLst>
          </p:cNvPr>
          <p:cNvSpPr>
            <a:spLocks noGrp="1"/>
          </p:cNvSpPr>
          <p:nvPr>
            <p:ph type="title"/>
          </p:nvPr>
        </p:nvSpPr>
        <p:spPr/>
        <p:txBody>
          <a:bodyPr>
            <a:normAutofit fontScale="90000"/>
          </a:bodyPr>
          <a:lstStyle/>
          <a:p>
            <a:r>
              <a:rPr lang="en-US" dirty="0"/>
              <a:t>Build a simplified causal diagram of your system. Then diagram out how you would turn it into an experiment that answers your question of interest.</a:t>
            </a:r>
          </a:p>
        </p:txBody>
      </p:sp>
      <p:sp>
        <p:nvSpPr>
          <p:cNvPr id="5" name="Text Placeholder 4">
            <a:extLst>
              <a:ext uri="{FF2B5EF4-FFF2-40B4-BE49-F238E27FC236}">
                <a16:creationId xmlns:a16="http://schemas.microsoft.com/office/drawing/2014/main" id="{FA63229C-EAF1-C742-8120-5D5A384399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6104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p:txBody>
          <a:bodyPr/>
          <a:lstStyle/>
          <a:p>
            <a:r>
              <a:rPr lang="en-US" dirty="0"/>
              <a:t>Build an Understanding of Our System to Design Experiments</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p:txBody>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r>
              <a:rPr lang="en-US" dirty="0"/>
              <a:t>Causal Diagrams and Experiments</a:t>
            </a:r>
          </a:p>
          <a:p>
            <a:pPr marL="514350" indent="-514350">
              <a:spcBef>
                <a:spcPts val="2200"/>
              </a:spcBef>
              <a:buFont typeface="+mj-lt"/>
              <a:buAutoNum type="arabicPeriod"/>
            </a:pPr>
            <a:r>
              <a:rPr lang="en-US" dirty="0">
                <a:solidFill>
                  <a:srgbClr val="FF0000"/>
                </a:solidFill>
              </a:rPr>
              <a:t>Using Causal Diagrams with a System to Design an Experiment</a:t>
            </a:r>
          </a:p>
          <a:p>
            <a:pPr marL="514350" indent="-514350">
              <a:spcBef>
                <a:spcPts val="2200"/>
              </a:spcBef>
              <a:buFont typeface="+mj-lt"/>
              <a:buAutoNum type="arabicPeriod"/>
            </a:pPr>
            <a:r>
              <a:rPr lang="en-US" dirty="0"/>
              <a:t>Causal Implications of Experimental Manipulations You Might Not have Thought Of</a:t>
            </a:r>
          </a:p>
        </p:txBody>
      </p:sp>
    </p:spTree>
    <p:extLst>
      <p:ext uri="{BB962C8B-B14F-4D97-AF65-F5344CB8AC3E}">
        <p14:creationId xmlns:p14="http://schemas.microsoft.com/office/powerpoint/2010/main" val="3584900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024"/>
            <a:ext cx="12192000" cy="1143000"/>
          </a:xfrm>
        </p:spPr>
        <p:txBody>
          <a:bodyPr>
            <a:normAutofit fontScale="90000"/>
          </a:bodyPr>
          <a:lstStyle/>
          <a:p>
            <a:r>
              <a:rPr lang="en-US" dirty="0"/>
              <a:t>Reality Check: Lots of Things Happen in an Experiment – they are Not So Simple!</a:t>
            </a:r>
          </a:p>
        </p:txBody>
      </p:sp>
      <p:pic>
        <p:nvPicPr>
          <p:cNvPr id="4" name="Picture 3" descr="inv_filter_tank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511300"/>
            <a:ext cx="7061200" cy="5295900"/>
          </a:xfrm>
          <a:prstGeom prst="rect">
            <a:avLst/>
          </a:prstGeom>
          <a:ln w="3175" cap="sq" cmpd="sng">
            <a:solidFill>
              <a:schemeClr val="tx1"/>
            </a:solidFill>
            <a:prstDash val="solid"/>
            <a:miter lim="800000"/>
          </a:ln>
          <a:effectLst/>
          <a:scene3d>
            <a:camera prst="perspectiveFront" fov="5400000"/>
            <a:lightRig rig="threePt" dir="t">
              <a:rot lat="0" lon="0" rev="2100000"/>
            </a:lightRig>
          </a:scene3d>
          <a:sp3d extrusionH="25400">
            <a:extrusionClr>
              <a:srgbClr val="000000"/>
            </a:extrusionClr>
          </a:sp3d>
        </p:spPr>
      </p:pic>
    </p:spTree>
    <p:extLst>
      <p:ext uri="{BB962C8B-B14F-4D97-AF65-F5344CB8AC3E}">
        <p14:creationId xmlns:p14="http://schemas.microsoft.com/office/powerpoint/2010/main" val="2394294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9FB1-240D-5840-8E4B-E2323D71F671}"/>
              </a:ext>
            </a:extLst>
          </p:cNvPr>
          <p:cNvSpPr>
            <a:spLocks noGrp="1"/>
          </p:cNvSpPr>
          <p:nvPr>
            <p:ph type="title"/>
          </p:nvPr>
        </p:nvSpPr>
        <p:spPr>
          <a:xfrm>
            <a:off x="213732" y="39593"/>
            <a:ext cx="10515600" cy="1325563"/>
          </a:xfrm>
        </p:spPr>
        <p:txBody>
          <a:bodyPr/>
          <a:lstStyle/>
          <a:p>
            <a:r>
              <a:rPr lang="en-US" dirty="0"/>
              <a:t>Internal Validity versus External Validity</a:t>
            </a:r>
          </a:p>
        </p:txBody>
      </p:sp>
      <p:sp>
        <p:nvSpPr>
          <p:cNvPr id="4" name="TextBox 3">
            <a:extLst>
              <a:ext uri="{FF2B5EF4-FFF2-40B4-BE49-F238E27FC236}">
                <a16:creationId xmlns:a16="http://schemas.microsoft.com/office/drawing/2014/main" id="{0D0FA5B2-561F-0948-86CD-891F501DAA2E}"/>
              </a:ext>
            </a:extLst>
          </p:cNvPr>
          <p:cNvSpPr txBox="1"/>
          <p:nvPr/>
        </p:nvSpPr>
        <p:spPr>
          <a:xfrm>
            <a:off x="6907656" y="3198994"/>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019E57BB-D596-554B-B78A-9FA1AD60937C}"/>
              </a:ext>
            </a:extLst>
          </p:cNvPr>
          <p:cNvSpPr txBox="1"/>
          <p:nvPr/>
        </p:nvSpPr>
        <p:spPr>
          <a:xfrm>
            <a:off x="213732" y="4670287"/>
            <a:ext cx="2869500" cy="2062103"/>
          </a:xfrm>
          <a:prstGeom prst="rect">
            <a:avLst/>
          </a:prstGeom>
          <a:noFill/>
          <a:ln>
            <a:solidFill>
              <a:schemeClr val="tx1"/>
            </a:solidFill>
          </a:ln>
        </p:spPr>
        <p:txBody>
          <a:bodyPr wrap="square" rtlCol="0">
            <a:spAutoFit/>
          </a:bodyPr>
          <a:lstStyle/>
          <a:p>
            <a:pPr algn="ctr"/>
            <a:r>
              <a:rPr lang="en-US" sz="3200" dirty="0">
                <a:latin typeface="Calibri Light"/>
                <a:cs typeface="Calibri Light"/>
              </a:rPr>
              <a:t>Substrate</a:t>
            </a:r>
          </a:p>
          <a:p>
            <a:pPr algn="ctr"/>
            <a:r>
              <a:rPr lang="en-US" sz="3200" dirty="0">
                <a:latin typeface="Calibri Light"/>
                <a:cs typeface="Calibri Light"/>
              </a:rPr>
              <a:t>Type = slate, granite, concrete</a:t>
            </a:r>
          </a:p>
        </p:txBody>
      </p:sp>
      <p:sp>
        <p:nvSpPr>
          <p:cNvPr id="6" name="TextBox 5">
            <a:extLst>
              <a:ext uri="{FF2B5EF4-FFF2-40B4-BE49-F238E27FC236}">
                <a16:creationId xmlns:a16="http://schemas.microsoft.com/office/drawing/2014/main" id="{A24086EB-E3F7-494D-B087-72E83E64E1F0}"/>
              </a:ext>
            </a:extLst>
          </p:cNvPr>
          <p:cNvSpPr txBox="1"/>
          <p:nvPr/>
        </p:nvSpPr>
        <p:spPr>
          <a:xfrm>
            <a:off x="-32593" y="1813851"/>
            <a:ext cx="3021898" cy="1077218"/>
          </a:xfrm>
          <a:prstGeom prst="rect">
            <a:avLst/>
          </a:prstGeom>
          <a:noFill/>
          <a:ln>
            <a:solidFill>
              <a:schemeClr val="tx1"/>
            </a:solidFill>
          </a:ln>
        </p:spPr>
        <p:txBody>
          <a:bodyPr wrap="square" rtlCol="0">
            <a:spAutoFit/>
          </a:bodyPr>
          <a:lstStyle/>
          <a:p>
            <a:pPr algn="ctr"/>
            <a:r>
              <a:rPr lang="en-US" sz="3200" dirty="0">
                <a:latin typeface="Calibri Light"/>
                <a:cs typeface="Calibri Light"/>
              </a:rPr>
              <a:t>Predation = none, ambient</a:t>
            </a:r>
          </a:p>
        </p:txBody>
      </p:sp>
      <p:sp>
        <p:nvSpPr>
          <p:cNvPr id="7" name="TextBox 6">
            <a:extLst>
              <a:ext uri="{FF2B5EF4-FFF2-40B4-BE49-F238E27FC236}">
                <a16:creationId xmlns:a16="http://schemas.microsoft.com/office/drawing/2014/main" id="{03C74419-7687-0A4F-88B7-B411954F1802}"/>
              </a:ext>
            </a:extLst>
          </p:cNvPr>
          <p:cNvSpPr txBox="1"/>
          <p:nvPr/>
        </p:nvSpPr>
        <p:spPr>
          <a:xfrm>
            <a:off x="879517" y="3339764"/>
            <a:ext cx="2226059" cy="584775"/>
          </a:xfrm>
          <a:prstGeom prst="rect">
            <a:avLst/>
          </a:prstGeom>
          <a:noFill/>
          <a:ln>
            <a:solidFill>
              <a:schemeClr val="bg1">
                <a:lumMod val="75000"/>
              </a:schemeClr>
            </a:solidFill>
          </a:ln>
        </p:spPr>
        <p:txBody>
          <a:bodyPr wrap="none" rtlCol="0">
            <a:spAutoFit/>
          </a:bodyPr>
          <a:lstStyle/>
          <a:p>
            <a:pPr algn="ctr"/>
            <a:r>
              <a:rPr lang="en-US" sz="3200" dirty="0">
                <a:solidFill>
                  <a:schemeClr val="bg2">
                    <a:lumMod val="90000"/>
                  </a:schemeClr>
                </a:solidFill>
                <a:latin typeface="Calibri Light"/>
                <a:cs typeface="Calibri Light"/>
              </a:rPr>
              <a:t>Recruitment</a:t>
            </a:r>
          </a:p>
        </p:txBody>
      </p:sp>
      <p:sp>
        <p:nvSpPr>
          <p:cNvPr id="10" name="Oval 9">
            <a:extLst>
              <a:ext uri="{FF2B5EF4-FFF2-40B4-BE49-F238E27FC236}">
                <a16:creationId xmlns:a16="http://schemas.microsoft.com/office/drawing/2014/main" id="{4FE70276-9FE2-4242-9D0B-E007226EFBBA}"/>
              </a:ext>
            </a:extLst>
          </p:cNvPr>
          <p:cNvSpPr/>
          <p:nvPr/>
        </p:nvSpPr>
        <p:spPr>
          <a:xfrm>
            <a:off x="7531705" y="1324359"/>
            <a:ext cx="4349013" cy="1164251"/>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lumMod val="90000"/>
                  </a:schemeClr>
                </a:solidFill>
              </a:rPr>
              <a:t>Other Site Factors</a:t>
            </a:r>
            <a:endParaRPr lang="en-US" sz="3200" baseline="-25000" dirty="0">
              <a:solidFill>
                <a:schemeClr val="bg2">
                  <a:lumMod val="90000"/>
                </a:schemeClr>
              </a:solidFill>
            </a:endParaRPr>
          </a:p>
        </p:txBody>
      </p:sp>
      <p:cxnSp>
        <p:nvCxnSpPr>
          <p:cNvPr id="12" name="Straight Arrow Connector 11">
            <a:extLst>
              <a:ext uri="{FF2B5EF4-FFF2-40B4-BE49-F238E27FC236}">
                <a16:creationId xmlns:a16="http://schemas.microsoft.com/office/drawing/2014/main" id="{C58DFC6D-1CB8-CA44-BC48-DC84BEB8B02B}"/>
              </a:ext>
            </a:extLst>
          </p:cNvPr>
          <p:cNvCxnSpPr>
            <a:cxnSpLocks/>
            <a:stCxn id="5" idx="3"/>
          </p:cNvCxnSpPr>
          <p:nvPr/>
        </p:nvCxnSpPr>
        <p:spPr>
          <a:xfrm flipV="1">
            <a:off x="3083232" y="4452738"/>
            <a:ext cx="1377256" cy="12486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3002E55F-AD4F-B645-96DE-990CA214EB17}"/>
              </a:ext>
            </a:extLst>
          </p:cNvPr>
          <p:cNvCxnSpPr>
            <a:cxnSpLocks/>
            <a:stCxn id="7" idx="3"/>
          </p:cNvCxnSpPr>
          <p:nvPr/>
        </p:nvCxnSpPr>
        <p:spPr>
          <a:xfrm flipV="1">
            <a:off x="3105576" y="3096322"/>
            <a:ext cx="1551917" cy="535830"/>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11FF659-2911-4E48-A00C-E60E2F72B553}"/>
              </a:ext>
            </a:extLst>
          </p:cNvPr>
          <p:cNvCxnSpPr>
            <a:cxnSpLocks/>
          </p:cNvCxnSpPr>
          <p:nvPr/>
        </p:nvCxnSpPr>
        <p:spPr>
          <a:xfrm>
            <a:off x="3037339" y="2275736"/>
            <a:ext cx="1620154" cy="82058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5E1D161-F487-B14A-94EA-8367E7E1989F}"/>
              </a:ext>
            </a:extLst>
          </p:cNvPr>
          <p:cNvCxnSpPr>
            <a:cxnSpLocks/>
            <a:endCxn id="4" idx="1"/>
          </p:cNvCxnSpPr>
          <p:nvPr/>
        </p:nvCxnSpPr>
        <p:spPr>
          <a:xfrm>
            <a:off x="4657493" y="3096322"/>
            <a:ext cx="2250163" cy="3950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4FC03E7-811E-C044-A478-F81BF89C0F78}"/>
              </a:ext>
            </a:extLst>
          </p:cNvPr>
          <p:cNvCxnSpPr>
            <a:cxnSpLocks/>
            <a:endCxn id="4" idx="1"/>
          </p:cNvCxnSpPr>
          <p:nvPr/>
        </p:nvCxnSpPr>
        <p:spPr>
          <a:xfrm flipV="1">
            <a:off x="4460488" y="3491382"/>
            <a:ext cx="2447168" cy="10027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EA5BAC5-4A9B-8B43-A998-2E5F80E3A39F}"/>
              </a:ext>
            </a:extLst>
          </p:cNvPr>
          <p:cNvCxnSpPr>
            <a:cxnSpLocks/>
            <a:stCxn id="7" idx="3"/>
          </p:cNvCxnSpPr>
          <p:nvPr/>
        </p:nvCxnSpPr>
        <p:spPr>
          <a:xfrm>
            <a:off x="3105576" y="3632152"/>
            <a:ext cx="1354912" cy="86200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5FE12352-A97B-1349-BB42-E1EAF4F83529}"/>
              </a:ext>
            </a:extLst>
          </p:cNvPr>
          <p:cNvCxnSpPr>
            <a:cxnSpLocks/>
          </p:cNvCxnSpPr>
          <p:nvPr/>
        </p:nvCxnSpPr>
        <p:spPr>
          <a:xfrm flipH="1">
            <a:off x="8682501" y="2488610"/>
            <a:ext cx="1099367" cy="910580"/>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3F357DD1-1D2A-C143-93F3-22FA7775C76A}"/>
              </a:ext>
            </a:extLst>
          </p:cNvPr>
          <p:cNvCxnSpPr>
            <a:cxnSpLocks/>
            <a:stCxn id="10" idx="2"/>
          </p:cNvCxnSpPr>
          <p:nvPr/>
        </p:nvCxnSpPr>
        <p:spPr>
          <a:xfrm flipH="1">
            <a:off x="3032931" y="1906485"/>
            <a:ext cx="4498774" cy="214863"/>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518BE498-6377-D54D-B50A-CD0004FF8487}"/>
              </a:ext>
            </a:extLst>
          </p:cNvPr>
          <p:cNvSpPr txBox="1"/>
          <p:nvPr/>
        </p:nvSpPr>
        <p:spPr>
          <a:xfrm>
            <a:off x="9022117" y="2449770"/>
            <a:ext cx="473206" cy="892552"/>
          </a:xfrm>
          <a:prstGeom prst="rect">
            <a:avLst/>
          </a:prstGeom>
          <a:noFill/>
        </p:spPr>
        <p:txBody>
          <a:bodyPr wrap="none" rtlCol="0">
            <a:spAutoFit/>
          </a:bodyPr>
          <a:lstStyle/>
          <a:p>
            <a:r>
              <a:rPr lang="en-US" sz="5200" dirty="0">
                <a:solidFill>
                  <a:srgbClr val="FF0000"/>
                </a:solidFill>
              </a:rPr>
              <a:t>x</a:t>
            </a:r>
          </a:p>
        </p:txBody>
      </p:sp>
      <p:sp>
        <p:nvSpPr>
          <p:cNvPr id="18" name="TextBox 17">
            <a:extLst>
              <a:ext uri="{FF2B5EF4-FFF2-40B4-BE49-F238E27FC236}">
                <a16:creationId xmlns:a16="http://schemas.microsoft.com/office/drawing/2014/main" id="{46A814E3-988D-8D4A-8849-639CC6BDAB9C}"/>
              </a:ext>
            </a:extLst>
          </p:cNvPr>
          <p:cNvSpPr txBox="1"/>
          <p:nvPr/>
        </p:nvSpPr>
        <p:spPr>
          <a:xfrm>
            <a:off x="5986432" y="1420265"/>
            <a:ext cx="473206" cy="892552"/>
          </a:xfrm>
          <a:prstGeom prst="rect">
            <a:avLst/>
          </a:prstGeom>
          <a:noFill/>
        </p:spPr>
        <p:txBody>
          <a:bodyPr wrap="none" rtlCol="0">
            <a:spAutoFit/>
          </a:bodyPr>
          <a:lstStyle/>
          <a:p>
            <a:r>
              <a:rPr lang="en-US" sz="5200" dirty="0">
                <a:solidFill>
                  <a:srgbClr val="FF0000"/>
                </a:solidFill>
              </a:rPr>
              <a:t>x</a:t>
            </a:r>
          </a:p>
        </p:txBody>
      </p:sp>
      <p:sp>
        <p:nvSpPr>
          <p:cNvPr id="19" name="TextBox 18">
            <a:extLst>
              <a:ext uri="{FF2B5EF4-FFF2-40B4-BE49-F238E27FC236}">
                <a16:creationId xmlns:a16="http://schemas.microsoft.com/office/drawing/2014/main" id="{4DC20E08-6E95-0B4E-8B6D-16CD5BFD4756}"/>
              </a:ext>
            </a:extLst>
          </p:cNvPr>
          <p:cNvSpPr txBox="1"/>
          <p:nvPr/>
        </p:nvSpPr>
        <p:spPr>
          <a:xfrm>
            <a:off x="3653774" y="2847576"/>
            <a:ext cx="473206" cy="892552"/>
          </a:xfrm>
          <a:prstGeom prst="rect">
            <a:avLst/>
          </a:prstGeom>
          <a:noFill/>
        </p:spPr>
        <p:txBody>
          <a:bodyPr wrap="none" rtlCol="0">
            <a:spAutoFit/>
          </a:bodyPr>
          <a:lstStyle/>
          <a:p>
            <a:r>
              <a:rPr lang="en-US" sz="5200" dirty="0">
                <a:solidFill>
                  <a:srgbClr val="FF0000"/>
                </a:solidFill>
              </a:rPr>
              <a:t>x</a:t>
            </a:r>
          </a:p>
        </p:txBody>
      </p:sp>
      <p:sp>
        <p:nvSpPr>
          <p:cNvPr id="20" name="TextBox 19">
            <a:extLst>
              <a:ext uri="{FF2B5EF4-FFF2-40B4-BE49-F238E27FC236}">
                <a16:creationId xmlns:a16="http://schemas.microsoft.com/office/drawing/2014/main" id="{03D099FE-E94F-A643-8289-E4D947BC649A}"/>
              </a:ext>
            </a:extLst>
          </p:cNvPr>
          <p:cNvSpPr txBox="1"/>
          <p:nvPr/>
        </p:nvSpPr>
        <p:spPr>
          <a:xfrm>
            <a:off x="3515674" y="3515712"/>
            <a:ext cx="473206" cy="892552"/>
          </a:xfrm>
          <a:prstGeom prst="rect">
            <a:avLst/>
          </a:prstGeom>
          <a:noFill/>
        </p:spPr>
        <p:txBody>
          <a:bodyPr wrap="none" rtlCol="0">
            <a:spAutoFit/>
          </a:bodyPr>
          <a:lstStyle/>
          <a:p>
            <a:r>
              <a:rPr lang="en-US" sz="5200" dirty="0">
                <a:solidFill>
                  <a:srgbClr val="FF0000"/>
                </a:solidFill>
              </a:rPr>
              <a:t>x</a:t>
            </a:r>
          </a:p>
        </p:txBody>
      </p:sp>
      <p:sp>
        <p:nvSpPr>
          <p:cNvPr id="16" name="TextBox 15">
            <a:extLst>
              <a:ext uri="{FF2B5EF4-FFF2-40B4-BE49-F238E27FC236}">
                <a16:creationId xmlns:a16="http://schemas.microsoft.com/office/drawing/2014/main" id="{5896278A-6949-4849-B2E8-147A1D4826CC}"/>
              </a:ext>
            </a:extLst>
          </p:cNvPr>
          <p:cNvSpPr txBox="1"/>
          <p:nvPr/>
        </p:nvSpPr>
        <p:spPr>
          <a:xfrm>
            <a:off x="5264666" y="4311968"/>
            <a:ext cx="7023208"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venir Roman" panose="02000503020000020003" pitchFamily="2" charset="0"/>
              </a:rPr>
              <a:t>Results are valid for one site where experiment was conducted</a:t>
            </a:r>
          </a:p>
          <a:p>
            <a:pPr marL="742950" lvl="1" indent="-285750">
              <a:buFont typeface="Arial" panose="020B0604020202020204" pitchFamily="34" charset="0"/>
              <a:buChar char="•"/>
            </a:pPr>
            <a:r>
              <a:rPr lang="en-US" sz="2000" b="1" dirty="0">
                <a:latin typeface="Avenir Roman" panose="02000503020000020003" pitchFamily="2" charset="0"/>
              </a:rPr>
              <a:t>High Internal Validity</a:t>
            </a:r>
          </a:p>
          <a:p>
            <a:pPr marL="742950" lvl="1" indent="-285750">
              <a:buFont typeface="Arial" panose="020B0604020202020204" pitchFamily="34" charset="0"/>
              <a:buChar char="•"/>
            </a:pPr>
            <a:endParaRPr lang="en-US" sz="2000" b="1" dirty="0">
              <a:latin typeface="Avenir Roman" panose="02000503020000020003" pitchFamily="2" charset="0"/>
            </a:endParaRPr>
          </a:p>
          <a:p>
            <a:pPr marL="285750" indent="-285750">
              <a:buFont typeface="Arial" panose="020B0604020202020204" pitchFamily="34" charset="0"/>
              <a:buChar char="•"/>
            </a:pPr>
            <a:r>
              <a:rPr lang="en-US" sz="2000" dirty="0">
                <a:latin typeface="Avenir Roman" panose="02000503020000020003" pitchFamily="2" charset="0"/>
              </a:rPr>
              <a:t>What do they teach us about predation and substrate in nature?</a:t>
            </a:r>
          </a:p>
          <a:p>
            <a:pPr marL="742950" lvl="1" indent="-285750">
              <a:buFont typeface="Arial" panose="020B0604020202020204" pitchFamily="34" charset="0"/>
              <a:buChar char="•"/>
            </a:pPr>
            <a:r>
              <a:rPr lang="en-US" sz="2000" dirty="0">
                <a:latin typeface="Avenir Roman" panose="02000503020000020003" pitchFamily="2" charset="0"/>
              </a:rPr>
              <a:t>If no recruitment  interaction</a:t>
            </a:r>
            <a:r>
              <a:rPr lang="en-US" sz="2000" b="1" dirty="0">
                <a:latin typeface="Avenir Roman" panose="02000503020000020003" pitchFamily="2" charset="0"/>
              </a:rPr>
              <a:t>, High External Validity</a:t>
            </a:r>
          </a:p>
          <a:p>
            <a:pPr marL="742950" lvl="1" indent="-285750">
              <a:buFont typeface="Arial" panose="020B0604020202020204" pitchFamily="34" charset="0"/>
              <a:buChar char="•"/>
            </a:pPr>
            <a:r>
              <a:rPr lang="en-US" sz="2000" dirty="0">
                <a:latin typeface="Avenir Roman" panose="02000503020000020003" pitchFamily="2" charset="0"/>
              </a:rPr>
              <a:t>Otherwise, </a:t>
            </a:r>
            <a:r>
              <a:rPr lang="en-US" sz="2000" b="1" dirty="0">
                <a:latin typeface="Avenir Roman" panose="02000503020000020003" pitchFamily="2" charset="0"/>
              </a:rPr>
              <a:t>Low External Validity</a:t>
            </a:r>
          </a:p>
        </p:txBody>
      </p:sp>
    </p:spTree>
    <p:extLst>
      <p:ext uri="{BB962C8B-B14F-4D97-AF65-F5344CB8AC3E}">
        <p14:creationId xmlns:p14="http://schemas.microsoft.com/office/powerpoint/2010/main" val="116112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8ECC-0B84-5B4A-A06C-EDB1B57CB48B}"/>
              </a:ext>
            </a:extLst>
          </p:cNvPr>
          <p:cNvSpPr>
            <a:spLocks noGrp="1"/>
          </p:cNvSpPr>
          <p:nvPr>
            <p:ph type="title"/>
          </p:nvPr>
        </p:nvSpPr>
        <p:spPr>
          <a:xfrm>
            <a:off x="0" y="49131"/>
            <a:ext cx="11976410" cy="1325563"/>
          </a:xfrm>
        </p:spPr>
        <p:txBody>
          <a:bodyPr>
            <a:normAutofit fontScale="90000"/>
          </a:bodyPr>
          <a:lstStyle/>
          <a:p>
            <a:r>
              <a:rPr lang="en-US" dirty="0"/>
              <a:t>Decisions as to How to Treat Confounders &amp; Validity – Averaging Over versus Holding Constant</a:t>
            </a:r>
          </a:p>
        </p:txBody>
      </p:sp>
      <p:sp>
        <p:nvSpPr>
          <p:cNvPr id="3" name="Content Placeholder 2">
            <a:extLst>
              <a:ext uri="{FF2B5EF4-FFF2-40B4-BE49-F238E27FC236}">
                <a16:creationId xmlns:a16="http://schemas.microsoft.com/office/drawing/2014/main" id="{9DF7ED1C-523B-8E4D-8017-E323CB67312A}"/>
              </a:ext>
            </a:extLst>
          </p:cNvPr>
          <p:cNvSpPr>
            <a:spLocks noGrp="1"/>
          </p:cNvSpPr>
          <p:nvPr>
            <p:ph idx="1"/>
          </p:nvPr>
        </p:nvSpPr>
        <p:spPr>
          <a:xfrm>
            <a:off x="838200" y="1825625"/>
            <a:ext cx="10515600" cy="1823919"/>
          </a:xfrm>
        </p:spPr>
        <p:txBody>
          <a:bodyPr/>
          <a:lstStyle/>
          <a:p>
            <a:pPr marL="0" indent="0">
              <a:buNone/>
            </a:pPr>
            <a:r>
              <a:rPr lang="en-US" dirty="0"/>
              <a:t>If we wanted to know the direct causal effect of substrate type, should we hold recruitment pressure constant, or do the experiment at many recruitment levels?</a:t>
            </a:r>
          </a:p>
        </p:txBody>
      </p:sp>
      <p:sp>
        <p:nvSpPr>
          <p:cNvPr id="4" name="TextBox 3">
            <a:extLst>
              <a:ext uri="{FF2B5EF4-FFF2-40B4-BE49-F238E27FC236}">
                <a16:creationId xmlns:a16="http://schemas.microsoft.com/office/drawing/2014/main" id="{1A6234A9-E518-2D49-B076-26E1E278C23B}"/>
              </a:ext>
            </a:extLst>
          </p:cNvPr>
          <p:cNvSpPr txBox="1"/>
          <p:nvPr/>
        </p:nvSpPr>
        <p:spPr>
          <a:xfrm>
            <a:off x="7844897" y="4700109"/>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3C346E7B-6CC9-EB47-89A0-2338AE839D0D}"/>
              </a:ext>
            </a:extLst>
          </p:cNvPr>
          <p:cNvSpPr txBox="1"/>
          <p:nvPr/>
        </p:nvSpPr>
        <p:spPr>
          <a:xfrm>
            <a:off x="1772517" y="5428567"/>
            <a:ext cx="1740540"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Type</a:t>
            </a:r>
          </a:p>
        </p:txBody>
      </p:sp>
      <p:sp>
        <p:nvSpPr>
          <p:cNvPr id="6" name="TextBox 5">
            <a:extLst>
              <a:ext uri="{FF2B5EF4-FFF2-40B4-BE49-F238E27FC236}">
                <a16:creationId xmlns:a16="http://schemas.microsoft.com/office/drawing/2014/main" id="{0F76ADEB-E826-9742-AE28-B5EBD9A26FAA}"/>
              </a:ext>
            </a:extLst>
          </p:cNvPr>
          <p:cNvSpPr txBox="1"/>
          <p:nvPr/>
        </p:nvSpPr>
        <p:spPr>
          <a:xfrm>
            <a:off x="1551878" y="3941930"/>
            <a:ext cx="2226059"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Recruitment</a:t>
            </a:r>
          </a:p>
        </p:txBody>
      </p:sp>
      <p:cxnSp>
        <p:nvCxnSpPr>
          <p:cNvPr id="7" name="Straight Arrow Connector 6">
            <a:extLst>
              <a:ext uri="{FF2B5EF4-FFF2-40B4-BE49-F238E27FC236}">
                <a16:creationId xmlns:a16="http://schemas.microsoft.com/office/drawing/2014/main" id="{9C17A3FA-1E3C-9E41-B193-EE4989E9F8C3}"/>
              </a:ext>
            </a:extLst>
          </p:cNvPr>
          <p:cNvCxnSpPr>
            <a:cxnSpLocks/>
            <a:stCxn id="5" idx="3"/>
          </p:cNvCxnSpPr>
          <p:nvPr/>
        </p:nvCxnSpPr>
        <p:spPr>
          <a:xfrm flipV="1">
            <a:off x="3513057" y="4992497"/>
            <a:ext cx="1619792" cy="97467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BA2F6BB0-0881-8341-A332-17F09500D70C}"/>
              </a:ext>
            </a:extLst>
          </p:cNvPr>
          <p:cNvCxnSpPr>
            <a:cxnSpLocks/>
            <a:endCxn id="4" idx="1"/>
          </p:cNvCxnSpPr>
          <p:nvPr/>
        </p:nvCxnSpPr>
        <p:spPr>
          <a:xfrm>
            <a:off x="5132849" y="4992497"/>
            <a:ext cx="2712048"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62C4A626-FE48-1340-AA3A-02AE4D5427FB}"/>
              </a:ext>
            </a:extLst>
          </p:cNvPr>
          <p:cNvCxnSpPr>
            <a:cxnSpLocks/>
            <a:stCxn id="6" idx="3"/>
          </p:cNvCxnSpPr>
          <p:nvPr/>
        </p:nvCxnSpPr>
        <p:spPr>
          <a:xfrm>
            <a:off x="3777937" y="4234318"/>
            <a:ext cx="1354912" cy="8620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77240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7129-6E12-E14F-86C8-9A9686966236}"/>
              </a:ext>
            </a:extLst>
          </p:cNvPr>
          <p:cNvSpPr>
            <a:spLocks noGrp="1"/>
          </p:cNvSpPr>
          <p:nvPr>
            <p:ph type="title"/>
          </p:nvPr>
        </p:nvSpPr>
        <p:spPr/>
        <p:txBody>
          <a:bodyPr/>
          <a:lstStyle/>
          <a:p>
            <a:r>
              <a:rPr lang="en-US" dirty="0"/>
              <a:t>Are You Introducing Hidden Treatments?</a:t>
            </a:r>
          </a:p>
        </p:txBody>
      </p:sp>
      <p:sp>
        <p:nvSpPr>
          <p:cNvPr id="4" name="TextBox 3">
            <a:extLst>
              <a:ext uri="{FF2B5EF4-FFF2-40B4-BE49-F238E27FC236}">
                <a16:creationId xmlns:a16="http://schemas.microsoft.com/office/drawing/2014/main" id="{C3AAD61E-FBAD-1E4D-96D3-1C3D743B43D5}"/>
              </a:ext>
            </a:extLst>
          </p:cNvPr>
          <p:cNvSpPr txBox="1"/>
          <p:nvPr/>
        </p:nvSpPr>
        <p:spPr>
          <a:xfrm>
            <a:off x="7822056" y="2262292"/>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C9555E7A-FF6A-9343-A972-6F1D56683FE8}"/>
              </a:ext>
            </a:extLst>
          </p:cNvPr>
          <p:cNvSpPr txBox="1"/>
          <p:nvPr/>
        </p:nvSpPr>
        <p:spPr>
          <a:xfrm>
            <a:off x="1236527" y="2039267"/>
            <a:ext cx="3296608"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Predation = Caged,</a:t>
            </a:r>
          </a:p>
          <a:p>
            <a:pPr algn="ctr"/>
            <a:r>
              <a:rPr lang="en-US" sz="3200" dirty="0">
                <a:latin typeface="Calibri Light"/>
                <a:cs typeface="Calibri Light"/>
              </a:rPr>
              <a:t>Uncaged</a:t>
            </a:r>
          </a:p>
        </p:txBody>
      </p:sp>
      <p:cxnSp>
        <p:nvCxnSpPr>
          <p:cNvPr id="6" name="Straight Arrow Connector 5">
            <a:extLst>
              <a:ext uri="{FF2B5EF4-FFF2-40B4-BE49-F238E27FC236}">
                <a16:creationId xmlns:a16="http://schemas.microsoft.com/office/drawing/2014/main" id="{80A16E46-B111-E444-B804-F885084BEF17}"/>
              </a:ext>
            </a:extLst>
          </p:cNvPr>
          <p:cNvCxnSpPr>
            <a:cxnSpLocks/>
            <a:stCxn id="5" idx="3"/>
            <a:endCxn id="4" idx="1"/>
          </p:cNvCxnSpPr>
          <p:nvPr/>
        </p:nvCxnSpPr>
        <p:spPr>
          <a:xfrm flipV="1">
            <a:off x="4533135" y="2554680"/>
            <a:ext cx="3288921" cy="2319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pic>
        <p:nvPicPr>
          <p:cNvPr id="10" name="Picture 9">
            <a:extLst>
              <a:ext uri="{FF2B5EF4-FFF2-40B4-BE49-F238E27FC236}">
                <a16:creationId xmlns:a16="http://schemas.microsoft.com/office/drawing/2014/main" id="{45D5E6B8-AC46-9246-8549-C9F27BD23414}"/>
              </a:ext>
            </a:extLst>
          </p:cNvPr>
          <p:cNvPicPr>
            <a:picLocks noChangeAspect="1"/>
          </p:cNvPicPr>
          <p:nvPr/>
        </p:nvPicPr>
        <p:blipFill>
          <a:blip r:embed="rId2"/>
          <a:stretch>
            <a:fillRect/>
          </a:stretch>
        </p:blipFill>
        <p:spPr>
          <a:xfrm>
            <a:off x="3715369" y="3362480"/>
            <a:ext cx="4307012" cy="3226102"/>
          </a:xfrm>
          <a:prstGeom prst="rect">
            <a:avLst/>
          </a:prstGeom>
        </p:spPr>
      </p:pic>
    </p:spTree>
    <p:extLst>
      <p:ext uri="{BB962C8B-B14F-4D97-AF65-F5344CB8AC3E}">
        <p14:creationId xmlns:p14="http://schemas.microsoft.com/office/powerpoint/2010/main" val="2753283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7129-6E12-E14F-86C8-9A9686966236}"/>
              </a:ext>
            </a:extLst>
          </p:cNvPr>
          <p:cNvSpPr>
            <a:spLocks noGrp="1"/>
          </p:cNvSpPr>
          <p:nvPr>
            <p:ph type="title"/>
          </p:nvPr>
        </p:nvSpPr>
        <p:spPr>
          <a:xfrm>
            <a:off x="2787804" y="365125"/>
            <a:ext cx="8565995" cy="1325563"/>
          </a:xfrm>
        </p:spPr>
        <p:txBody>
          <a:bodyPr/>
          <a:lstStyle/>
          <a:p>
            <a:r>
              <a:rPr lang="en-US" dirty="0"/>
              <a:t>Are You Introducing Hidden Treatments?</a:t>
            </a:r>
          </a:p>
        </p:txBody>
      </p:sp>
      <p:sp>
        <p:nvSpPr>
          <p:cNvPr id="4" name="TextBox 3">
            <a:extLst>
              <a:ext uri="{FF2B5EF4-FFF2-40B4-BE49-F238E27FC236}">
                <a16:creationId xmlns:a16="http://schemas.microsoft.com/office/drawing/2014/main" id="{C3AAD61E-FBAD-1E4D-96D3-1C3D743B43D5}"/>
              </a:ext>
            </a:extLst>
          </p:cNvPr>
          <p:cNvSpPr txBox="1"/>
          <p:nvPr/>
        </p:nvSpPr>
        <p:spPr>
          <a:xfrm>
            <a:off x="8691852" y="3422018"/>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C9555E7A-FF6A-9343-A972-6F1D56683FE8}"/>
              </a:ext>
            </a:extLst>
          </p:cNvPr>
          <p:cNvSpPr txBox="1"/>
          <p:nvPr/>
        </p:nvSpPr>
        <p:spPr>
          <a:xfrm>
            <a:off x="201206" y="2866354"/>
            <a:ext cx="3567906" cy="1569660"/>
          </a:xfrm>
          <a:prstGeom prst="rect">
            <a:avLst/>
          </a:prstGeom>
          <a:noFill/>
          <a:ln>
            <a:solidFill>
              <a:schemeClr val="tx1"/>
            </a:solidFill>
          </a:ln>
        </p:spPr>
        <p:txBody>
          <a:bodyPr wrap="square" rtlCol="0">
            <a:spAutoFit/>
          </a:bodyPr>
          <a:lstStyle/>
          <a:p>
            <a:pPr algn="ctr"/>
            <a:r>
              <a:rPr lang="en-US" sz="3200" dirty="0">
                <a:latin typeface="Calibri Light"/>
                <a:cs typeface="Calibri Light"/>
              </a:rPr>
              <a:t>Cage Treatment = Caged,</a:t>
            </a:r>
          </a:p>
          <a:p>
            <a:pPr algn="ctr"/>
            <a:r>
              <a:rPr lang="en-US" sz="3200" dirty="0">
                <a:latin typeface="Calibri Light"/>
                <a:cs typeface="Calibri Light"/>
              </a:rPr>
              <a:t>Uncaged</a:t>
            </a:r>
          </a:p>
        </p:txBody>
      </p:sp>
      <p:cxnSp>
        <p:nvCxnSpPr>
          <p:cNvPr id="6" name="Straight Arrow Connector 5">
            <a:extLst>
              <a:ext uri="{FF2B5EF4-FFF2-40B4-BE49-F238E27FC236}">
                <a16:creationId xmlns:a16="http://schemas.microsoft.com/office/drawing/2014/main" id="{80A16E46-B111-E444-B804-F885084BEF17}"/>
              </a:ext>
            </a:extLst>
          </p:cNvPr>
          <p:cNvCxnSpPr>
            <a:cxnSpLocks/>
            <a:stCxn id="5" idx="3"/>
            <a:endCxn id="9" idx="1"/>
          </p:cNvCxnSpPr>
          <p:nvPr/>
        </p:nvCxnSpPr>
        <p:spPr>
          <a:xfrm flipV="1">
            <a:off x="3769112" y="2581817"/>
            <a:ext cx="659802" cy="106936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pic>
        <p:nvPicPr>
          <p:cNvPr id="10" name="Picture 9">
            <a:extLst>
              <a:ext uri="{FF2B5EF4-FFF2-40B4-BE49-F238E27FC236}">
                <a16:creationId xmlns:a16="http://schemas.microsoft.com/office/drawing/2014/main" id="{45D5E6B8-AC46-9246-8549-C9F27BD23414}"/>
              </a:ext>
            </a:extLst>
          </p:cNvPr>
          <p:cNvPicPr>
            <a:picLocks noChangeAspect="1"/>
          </p:cNvPicPr>
          <p:nvPr/>
        </p:nvPicPr>
        <p:blipFill>
          <a:blip r:embed="rId2"/>
          <a:stretch>
            <a:fillRect/>
          </a:stretch>
        </p:blipFill>
        <p:spPr>
          <a:xfrm>
            <a:off x="0" y="-109617"/>
            <a:ext cx="2430966" cy="1820878"/>
          </a:xfrm>
          <a:prstGeom prst="rect">
            <a:avLst/>
          </a:prstGeom>
        </p:spPr>
      </p:pic>
      <p:sp>
        <p:nvSpPr>
          <p:cNvPr id="8" name="TextBox 7">
            <a:extLst>
              <a:ext uri="{FF2B5EF4-FFF2-40B4-BE49-F238E27FC236}">
                <a16:creationId xmlns:a16="http://schemas.microsoft.com/office/drawing/2014/main" id="{A4728084-8D39-8449-AFFB-A30A02785792}"/>
              </a:ext>
            </a:extLst>
          </p:cNvPr>
          <p:cNvSpPr txBox="1"/>
          <p:nvPr/>
        </p:nvSpPr>
        <p:spPr>
          <a:xfrm>
            <a:off x="4583381" y="4371001"/>
            <a:ext cx="2502545" cy="584775"/>
          </a:xfrm>
          <a:prstGeom prst="rect">
            <a:avLst/>
          </a:prstGeom>
          <a:noFill/>
          <a:ln>
            <a:solidFill>
              <a:srgbClr val="FF0000"/>
            </a:solidFill>
          </a:ln>
        </p:spPr>
        <p:txBody>
          <a:bodyPr wrap="none" rtlCol="0">
            <a:spAutoFit/>
          </a:bodyPr>
          <a:lstStyle/>
          <a:p>
            <a:pPr algn="ctr"/>
            <a:r>
              <a:rPr lang="en-US" sz="3200" dirty="0">
                <a:latin typeface="Calibri Light"/>
                <a:cs typeface="Calibri Light"/>
              </a:rPr>
              <a:t>Flow of Water</a:t>
            </a:r>
          </a:p>
        </p:txBody>
      </p:sp>
      <p:sp>
        <p:nvSpPr>
          <p:cNvPr id="9" name="TextBox 8">
            <a:extLst>
              <a:ext uri="{FF2B5EF4-FFF2-40B4-BE49-F238E27FC236}">
                <a16:creationId xmlns:a16="http://schemas.microsoft.com/office/drawing/2014/main" id="{A6BDD7D3-3375-9D41-AB30-0759E8DE1574}"/>
              </a:ext>
            </a:extLst>
          </p:cNvPr>
          <p:cNvSpPr txBox="1"/>
          <p:nvPr/>
        </p:nvSpPr>
        <p:spPr>
          <a:xfrm>
            <a:off x="4428914" y="2289429"/>
            <a:ext cx="281147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Predator Access</a:t>
            </a:r>
          </a:p>
        </p:txBody>
      </p:sp>
      <p:cxnSp>
        <p:nvCxnSpPr>
          <p:cNvPr id="12" name="Straight Arrow Connector 11">
            <a:extLst>
              <a:ext uri="{FF2B5EF4-FFF2-40B4-BE49-F238E27FC236}">
                <a16:creationId xmlns:a16="http://schemas.microsoft.com/office/drawing/2014/main" id="{52E2E8CB-24E9-6C49-ABE6-6C0C1672AC76}"/>
              </a:ext>
            </a:extLst>
          </p:cNvPr>
          <p:cNvCxnSpPr>
            <a:cxnSpLocks/>
            <a:stCxn id="5" idx="3"/>
            <a:endCxn id="8" idx="1"/>
          </p:cNvCxnSpPr>
          <p:nvPr/>
        </p:nvCxnSpPr>
        <p:spPr>
          <a:xfrm>
            <a:off x="3769112" y="3651184"/>
            <a:ext cx="814269" cy="1012205"/>
          </a:xfrm>
          <a:prstGeom prst="straightConnector1">
            <a:avLst/>
          </a:prstGeom>
          <a:ln w="5715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F02A848-2588-5147-A6FB-1A05E66102DE}"/>
              </a:ext>
            </a:extLst>
          </p:cNvPr>
          <p:cNvCxnSpPr>
            <a:cxnSpLocks/>
            <a:stCxn id="9" idx="3"/>
          </p:cNvCxnSpPr>
          <p:nvPr/>
        </p:nvCxnSpPr>
        <p:spPr>
          <a:xfrm>
            <a:off x="7240389" y="2581817"/>
            <a:ext cx="1451463" cy="113258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4C6C078-47E4-6C4F-BEE6-4E9B2B2D005C}"/>
              </a:ext>
            </a:extLst>
          </p:cNvPr>
          <p:cNvCxnSpPr>
            <a:cxnSpLocks/>
            <a:stCxn id="8" idx="3"/>
            <a:endCxn id="4" idx="1"/>
          </p:cNvCxnSpPr>
          <p:nvPr/>
        </p:nvCxnSpPr>
        <p:spPr>
          <a:xfrm flipV="1">
            <a:off x="7085926" y="3714406"/>
            <a:ext cx="1605926" cy="948983"/>
          </a:xfrm>
          <a:prstGeom prst="straightConnector1">
            <a:avLst/>
          </a:prstGeom>
          <a:ln w="5715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78866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7129-6E12-E14F-86C8-9A9686966236}"/>
              </a:ext>
            </a:extLst>
          </p:cNvPr>
          <p:cNvSpPr>
            <a:spLocks noGrp="1"/>
          </p:cNvSpPr>
          <p:nvPr>
            <p:ph type="title"/>
          </p:nvPr>
        </p:nvSpPr>
        <p:spPr>
          <a:xfrm>
            <a:off x="2787804" y="365125"/>
            <a:ext cx="8565995" cy="1325563"/>
          </a:xfrm>
        </p:spPr>
        <p:txBody>
          <a:bodyPr/>
          <a:lstStyle/>
          <a:p>
            <a:r>
              <a:rPr lang="en-US" dirty="0"/>
              <a:t>Solution – Diagram it to Devise Procedural Controls</a:t>
            </a:r>
          </a:p>
        </p:txBody>
      </p:sp>
      <p:sp>
        <p:nvSpPr>
          <p:cNvPr id="4" name="TextBox 3">
            <a:extLst>
              <a:ext uri="{FF2B5EF4-FFF2-40B4-BE49-F238E27FC236}">
                <a16:creationId xmlns:a16="http://schemas.microsoft.com/office/drawing/2014/main" id="{C3AAD61E-FBAD-1E4D-96D3-1C3D743B43D5}"/>
              </a:ext>
            </a:extLst>
          </p:cNvPr>
          <p:cNvSpPr txBox="1"/>
          <p:nvPr/>
        </p:nvSpPr>
        <p:spPr>
          <a:xfrm>
            <a:off x="8691852" y="3422018"/>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pic>
        <p:nvPicPr>
          <p:cNvPr id="10" name="Picture 9">
            <a:extLst>
              <a:ext uri="{FF2B5EF4-FFF2-40B4-BE49-F238E27FC236}">
                <a16:creationId xmlns:a16="http://schemas.microsoft.com/office/drawing/2014/main" id="{45D5E6B8-AC46-9246-8549-C9F27BD23414}"/>
              </a:ext>
            </a:extLst>
          </p:cNvPr>
          <p:cNvPicPr>
            <a:picLocks noChangeAspect="1"/>
          </p:cNvPicPr>
          <p:nvPr/>
        </p:nvPicPr>
        <p:blipFill>
          <a:blip r:embed="rId2"/>
          <a:stretch>
            <a:fillRect/>
          </a:stretch>
        </p:blipFill>
        <p:spPr>
          <a:xfrm>
            <a:off x="0" y="-109617"/>
            <a:ext cx="2430966" cy="1820878"/>
          </a:xfrm>
          <a:prstGeom prst="rect">
            <a:avLst/>
          </a:prstGeom>
        </p:spPr>
      </p:pic>
      <p:sp>
        <p:nvSpPr>
          <p:cNvPr id="8" name="TextBox 7">
            <a:extLst>
              <a:ext uri="{FF2B5EF4-FFF2-40B4-BE49-F238E27FC236}">
                <a16:creationId xmlns:a16="http://schemas.microsoft.com/office/drawing/2014/main" id="{A4728084-8D39-8449-AFFB-A30A02785792}"/>
              </a:ext>
            </a:extLst>
          </p:cNvPr>
          <p:cNvSpPr txBox="1"/>
          <p:nvPr/>
        </p:nvSpPr>
        <p:spPr>
          <a:xfrm>
            <a:off x="4583381" y="4371001"/>
            <a:ext cx="25025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Flow of Water</a:t>
            </a:r>
          </a:p>
        </p:txBody>
      </p:sp>
      <p:sp>
        <p:nvSpPr>
          <p:cNvPr id="9" name="TextBox 8">
            <a:extLst>
              <a:ext uri="{FF2B5EF4-FFF2-40B4-BE49-F238E27FC236}">
                <a16:creationId xmlns:a16="http://schemas.microsoft.com/office/drawing/2014/main" id="{A6BDD7D3-3375-9D41-AB30-0759E8DE1574}"/>
              </a:ext>
            </a:extLst>
          </p:cNvPr>
          <p:cNvSpPr txBox="1"/>
          <p:nvPr/>
        </p:nvSpPr>
        <p:spPr>
          <a:xfrm>
            <a:off x="4428914" y="2289429"/>
            <a:ext cx="281147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Predator Access</a:t>
            </a:r>
          </a:p>
        </p:txBody>
      </p:sp>
      <p:cxnSp>
        <p:nvCxnSpPr>
          <p:cNvPr id="12" name="Straight Arrow Connector 11">
            <a:extLst>
              <a:ext uri="{FF2B5EF4-FFF2-40B4-BE49-F238E27FC236}">
                <a16:creationId xmlns:a16="http://schemas.microsoft.com/office/drawing/2014/main" id="{52E2E8CB-24E9-6C49-ABE6-6C0C1672AC76}"/>
              </a:ext>
            </a:extLst>
          </p:cNvPr>
          <p:cNvCxnSpPr>
            <a:cxnSpLocks/>
            <a:endCxn id="8" idx="1"/>
          </p:cNvCxnSpPr>
          <p:nvPr/>
        </p:nvCxnSpPr>
        <p:spPr>
          <a:xfrm>
            <a:off x="3769112" y="3714405"/>
            <a:ext cx="814269" cy="94898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F02A848-2588-5147-A6FB-1A05E66102DE}"/>
              </a:ext>
            </a:extLst>
          </p:cNvPr>
          <p:cNvCxnSpPr>
            <a:cxnSpLocks/>
            <a:stCxn id="9" idx="3"/>
          </p:cNvCxnSpPr>
          <p:nvPr/>
        </p:nvCxnSpPr>
        <p:spPr>
          <a:xfrm>
            <a:off x="7240389" y="2581817"/>
            <a:ext cx="1451463" cy="113258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4C6C078-47E4-6C4F-BEE6-4E9B2B2D005C}"/>
              </a:ext>
            </a:extLst>
          </p:cNvPr>
          <p:cNvCxnSpPr>
            <a:cxnSpLocks/>
            <a:stCxn id="8" idx="3"/>
            <a:endCxn id="4" idx="1"/>
          </p:cNvCxnSpPr>
          <p:nvPr/>
        </p:nvCxnSpPr>
        <p:spPr>
          <a:xfrm flipV="1">
            <a:off x="7085926" y="3714406"/>
            <a:ext cx="1605926" cy="94898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11360E74-E848-AD45-9317-C67F3DC2220B}"/>
              </a:ext>
            </a:extLst>
          </p:cNvPr>
          <p:cNvCxnSpPr>
            <a:cxnSpLocks/>
            <a:stCxn id="28" idx="3"/>
          </p:cNvCxnSpPr>
          <p:nvPr/>
        </p:nvCxnSpPr>
        <p:spPr>
          <a:xfrm flipV="1">
            <a:off x="3769112" y="2852792"/>
            <a:ext cx="716636" cy="79839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8825CA4A-C78D-1D4E-B2C5-92648A3418EC}"/>
              </a:ext>
            </a:extLst>
          </p:cNvPr>
          <p:cNvSpPr txBox="1"/>
          <p:nvPr/>
        </p:nvSpPr>
        <p:spPr>
          <a:xfrm>
            <a:off x="201206" y="2866354"/>
            <a:ext cx="3567906" cy="1569660"/>
          </a:xfrm>
          <a:prstGeom prst="rect">
            <a:avLst/>
          </a:prstGeom>
          <a:noFill/>
          <a:ln>
            <a:solidFill>
              <a:schemeClr val="tx1"/>
            </a:solidFill>
          </a:ln>
        </p:spPr>
        <p:txBody>
          <a:bodyPr wrap="square" rtlCol="0">
            <a:spAutoFit/>
          </a:bodyPr>
          <a:lstStyle/>
          <a:p>
            <a:pPr algn="ctr"/>
            <a:r>
              <a:rPr lang="en-US" sz="3200" dirty="0">
                <a:latin typeface="Calibri Light"/>
                <a:cs typeface="Calibri Light"/>
              </a:rPr>
              <a:t>Cage Treatment = Caged,</a:t>
            </a:r>
          </a:p>
          <a:p>
            <a:pPr algn="ctr"/>
            <a:r>
              <a:rPr lang="en-US" sz="3200" dirty="0">
                <a:latin typeface="Calibri Light"/>
                <a:cs typeface="Calibri Light"/>
              </a:rPr>
              <a:t>Uncaged, Sides</a:t>
            </a:r>
          </a:p>
        </p:txBody>
      </p:sp>
    </p:spTree>
    <p:extLst>
      <p:ext uri="{BB962C8B-B14F-4D97-AF65-F5344CB8AC3E}">
        <p14:creationId xmlns:p14="http://schemas.microsoft.com/office/powerpoint/2010/main" val="336201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B9B74-182C-2041-B85C-1B186E661E33}"/>
              </a:ext>
            </a:extLst>
          </p:cNvPr>
          <p:cNvPicPr>
            <a:picLocks noChangeAspect="1"/>
          </p:cNvPicPr>
          <p:nvPr/>
        </p:nvPicPr>
        <p:blipFill>
          <a:blip r:embed="rId2"/>
          <a:stretch>
            <a:fillRect/>
          </a:stretch>
        </p:blipFill>
        <p:spPr>
          <a:xfrm>
            <a:off x="2175201" y="0"/>
            <a:ext cx="7917366" cy="6858000"/>
          </a:xfrm>
          <a:prstGeom prst="rect">
            <a:avLst/>
          </a:prstGeom>
        </p:spPr>
      </p:pic>
    </p:spTree>
    <p:extLst>
      <p:ext uri="{BB962C8B-B14F-4D97-AF65-F5344CB8AC3E}">
        <p14:creationId xmlns:p14="http://schemas.microsoft.com/office/powerpoint/2010/main" val="1409151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7129-6E12-E14F-86C8-9A9686966236}"/>
              </a:ext>
            </a:extLst>
          </p:cNvPr>
          <p:cNvSpPr>
            <a:spLocks noGrp="1"/>
          </p:cNvSpPr>
          <p:nvPr>
            <p:ph type="title"/>
          </p:nvPr>
        </p:nvSpPr>
        <p:spPr>
          <a:xfrm>
            <a:off x="2787804" y="365125"/>
            <a:ext cx="8565995" cy="1325563"/>
          </a:xfrm>
        </p:spPr>
        <p:txBody>
          <a:bodyPr>
            <a:normAutofit fontScale="90000"/>
          </a:bodyPr>
          <a:lstStyle/>
          <a:p>
            <a:r>
              <a:rPr lang="en-US" dirty="0"/>
              <a:t>Solution – Diagram it to Devise Procedural Controls with Separate Exogenous Variables</a:t>
            </a:r>
          </a:p>
        </p:txBody>
      </p:sp>
      <p:sp>
        <p:nvSpPr>
          <p:cNvPr id="4" name="TextBox 3">
            <a:extLst>
              <a:ext uri="{FF2B5EF4-FFF2-40B4-BE49-F238E27FC236}">
                <a16:creationId xmlns:a16="http://schemas.microsoft.com/office/drawing/2014/main" id="{C3AAD61E-FBAD-1E4D-96D3-1C3D743B43D5}"/>
              </a:ext>
            </a:extLst>
          </p:cNvPr>
          <p:cNvSpPr txBox="1"/>
          <p:nvPr/>
        </p:nvSpPr>
        <p:spPr>
          <a:xfrm>
            <a:off x="8691852" y="3422018"/>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pic>
        <p:nvPicPr>
          <p:cNvPr id="10" name="Picture 9">
            <a:extLst>
              <a:ext uri="{FF2B5EF4-FFF2-40B4-BE49-F238E27FC236}">
                <a16:creationId xmlns:a16="http://schemas.microsoft.com/office/drawing/2014/main" id="{45D5E6B8-AC46-9246-8549-C9F27BD23414}"/>
              </a:ext>
            </a:extLst>
          </p:cNvPr>
          <p:cNvPicPr>
            <a:picLocks noChangeAspect="1"/>
          </p:cNvPicPr>
          <p:nvPr/>
        </p:nvPicPr>
        <p:blipFill>
          <a:blip r:embed="rId2"/>
          <a:stretch>
            <a:fillRect/>
          </a:stretch>
        </p:blipFill>
        <p:spPr>
          <a:xfrm>
            <a:off x="0" y="-109617"/>
            <a:ext cx="2430966" cy="1820878"/>
          </a:xfrm>
          <a:prstGeom prst="rect">
            <a:avLst/>
          </a:prstGeom>
        </p:spPr>
      </p:pic>
      <p:sp>
        <p:nvSpPr>
          <p:cNvPr id="8" name="TextBox 7">
            <a:extLst>
              <a:ext uri="{FF2B5EF4-FFF2-40B4-BE49-F238E27FC236}">
                <a16:creationId xmlns:a16="http://schemas.microsoft.com/office/drawing/2014/main" id="{A4728084-8D39-8449-AFFB-A30A02785792}"/>
              </a:ext>
            </a:extLst>
          </p:cNvPr>
          <p:cNvSpPr txBox="1"/>
          <p:nvPr/>
        </p:nvSpPr>
        <p:spPr>
          <a:xfrm>
            <a:off x="4583381" y="4371001"/>
            <a:ext cx="25025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Flow of Water</a:t>
            </a:r>
          </a:p>
        </p:txBody>
      </p:sp>
      <p:sp>
        <p:nvSpPr>
          <p:cNvPr id="9" name="TextBox 8">
            <a:extLst>
              <a:ext uri="{FF2B5EF4-FFF2-40B4-BE49-F238E27FC236}">
                <a16:creationId xmlns:a16="http://schemas.microsoft.com/office/drawing/2014/main" id="{A6BDD7D3-3375-9D41-AB30-0759E8DE1574}"/>
              </a:ext>
            </a:extLst>
          </p:cNvPr>
          <p:cNvSpPr txBox="1"/>
          <p:nvPr/>
        </p:nvSpPr>
        <p:spPr>
          <a:xfrm>
            <a:off x="4428914" y="2289429"/>
            <a:ext cx="281147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Predator Access</a:t>
            </a:r>
          </a:p>
        </p:txBody>
      </p:sp>
      <p:cxnSp>
        <p:nvCxnSpPr>
          <p:cNvPr id="12" name="Straight Arrow Connector 11">
            <a:extLst>
              <a:ext uri="{FF2B5EF4-FFF2-40B4-BE49-F238E27FC236}">
                <a16:creationId xmlns:a16="http://schemas.microsoft.com/office/drawing/2014/main" id="{52E2E8CB-24E9-6C49-ABE6-6C0C1672AC76}"/>
              </a:ext>
            </a:extLst>
          </p:cNvPr>
          <p:cNvCxnSpPr>
            <a:cxnSpLocks/>
            <a:endCxn id="8" idx="1"/>
          </p:cNvCxnSpPr>
          <p:nvPr/>
        </p:nvCxnSpPr>
        <p:spPr>
          <a:xfrm>
            <a:off x="2942792" y="4663387"/>
            <a:ext cx="1640589" cy="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F02A848-2588-5147-A6FB-1A05E66102DE}"/>
              </a:ext>
            </a:extLst>
          </p:cNvPr>
          <p:cNvCxnSpPr>
            <a:cxnSpLocks/>
            <a:stCxn id="9" idx="3"/>
          </p:cNvCxnSpPr>
          <p:nvPr/>
        </p:nvCxnSpPr>
        <p:spPr>
          <a:xfrm>
            <a:off x="7240389" y="2581817"/>
            <a:ext cx="1451463" cy="113258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4C6C078-47E4-6C4F-BEE6-4E9B2B2D005C}"/>
              </a:ext>
            </a:extLst>
          </p:cNvPr>
          <p:cNvCxnSpPr>
            <a:cxnSpLocks/>
            <a:stCxn id="8" idx="3"/>
            <a:endCxn id="4" idx="1"/>
          </p:cNvCxnSpPr>
          <p:nvPr/>
        </p:nvCxnSpPr>
        <p:spPr>
          <a:xfrm flipV="1">
            <a:off x="7085926" y="3714406"/>
            <a:ext cx="1605926" cy="94898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11360E74-E848-AD45-9317-C67F3DC2220B}"/>
              </a:ext>
            </a:extLst>
          </p:cNvPr>
          <p:cNvCxnSpPr>
            <a:cxnSpLocks/>
            <a:stCxn id="28" idx="3"/>
            <a:endCxn id="9" idx="1"/>
          </p:cNvCxnSpPr>
          <p:nvPr/>
        </p:nvCxnSpPr>
        <p:spPr>
          <a:xfrm flipV="1">
            <a:off x="2889420" y="2581817"/>
            <a:ext cx="1539494" cy="1087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8825CA4A-C78D-1D4E-B2C5-92648A3418EC}"/>
              </a:ext>
            </a:extLst>
          </p:cNvPr>
          <p:cNvSpPr txBox="1"/>
          <p:nvPr/>
        </p:nvSpPr>
        <p:spPr>
          <a:xfrm>
            <a:off x="659660" y="3376656"/>
            <a:ext cx="2229760" cy="584775"/>
          </a:xfrm>
          <a:prstGeom prst="rect">
            <a:avLst/>
          </a:prstGeom>
          <a:noFill/>
          <a:ln>
            <a:solidFill>
              <a:schemeClr val="tx1"/>
            </a:solidFill>
          </a:ln>
        </p:spPr>
        <p:txBody>
          <a:bodyPr wrap="square" rtlCol="0">
            <a:spAutoFit/>
          </a:bodyPr>
          <a:lstStyle/>
          <a:p>
            <a:pPr algn="ctr"/>
            <a:r>
              <a:rPr lang="en-US" sz="3200" dirty="0">
                <a:latin typeface="Calibri Light"/>
                <a:cs typeface="Calibri Light"/>
              </a:rPr>
              <a:t>Caged</a:t>
            </a:r>
          </a:p>
        </p:txBody>
      </p:sp>
      <p:sp>
        <p:nvSpPr>
          <p:cNvPr id="15" name="TextBox 14">
            <a:extLst>
              <a:ext uri="{FF2B5EF4-FFF2-40B4-BE49-F238E27FC236}">
                <a16:creationId xmlns:a16="http://schemas.microsoft.com/office/drawing/2014/main" id="{9BDB3E59-DD59-034A-97B6-8549AFFDFB5B}"/>
              </a:ext>
            </a:extLst>
          </p:cNvPr>
          <p:cNvSpPr txBox="1"/>
          <p:nvPr/>
        </p:nvSpPr>
        <p:spPr>
          <a:xfrm>
            <a:off x="704265" y="4371000"/>
            <a:ext cx="2229760" cy="584775"/>
          </a:xfrm>
          <a:prstGeom prst="rect">
            <a:avLst/>
          </a:prstGeom>
          <a:noFill/>
          <a:ln>
            <a:solidFill>
              <a:schemeClr val="tx1"/>
            </a:solidFill>
          </a:ln>
        </p:spPr>
        <p:txBody>
          <a:bodyPr wrap="square" rtlCol="0">
            <a:spAutoFit/>
          </a:bodyPr>
          <a:lstStyle/>
          <a:p>
            <a:pPr algn="ctr"/>
            <a:r>
              <a:rPr lang="en-US" sz="3200" dirty="0">
                <a:latin typeface="Calibri Light"/>
                <a:cs typeface="Calibri Light"/>
              </a:rPr>
              <a:t>Sides</a:t>
            </a:r>
          </a:p>
        </p:txBody>
      </p:sp>
      <p:sp>
        <p:nvSpPr>
          <p:cNvPr id="16" name="TextBox 15">
            <a:extLst>
              <a:ext uri="{FF2B5EF4-FFF2-40B4-BE49-F238E27FC236}">
                <a16:creationId xmlns:a16="http://schemas.microsoft.com/office/drawing/2014/main" id="{826E932D-FFE8-2341-9144-5595B1D69492}"/>
              </a:ext>
            </a:extLst>
          </p:cNvPr>
          <p:cNvSpPr txBox="1"/>
          <p:nvPr/>
        </p:nvSpPr>
        <p:spPr>
          <a:xfrm>
            <a:off x="704265" y="2271757"/>
            <a:ext cx="2229760" cy="584775"/>
          </a:xfrm>
          <a:prstGeom prst="rect">
            <a:avLst/>
          </a:prstGeom>
          <a:noFill/>
          <a:ln>
            <a:solidFill>
              <a:schemeClr val="tx1"/>
            </a:solidFill>
          </a:ln>
        </p:spPr>
        <p:txBody>
          <a:bodyPr wrap="square" rtlCol="0">
            <a:spAutoFit/>
          </a:bodyPr>
          <a:lstStyle/>
          <a:p>
            <a:pPr algn="ctr"/>
            <a:r>
              <a:rPr lang="en-US" sz="3200" dirty="0">
                <a:latin typeface="Calibri Light"/>
                <a:cs typeface="Calibri Light"/>
              </a:rPr>
              <a:t>Open</a:t>
            </a:r>
          </a:p>
        </p:txBody>
      </p:sp>
      <p:cxnSp>
        <p:nvCxnSpPr>
          <p:cNvPr id="18" name="Straight Arrow Connector 17">
            <a:extLst>
              <a:ext uri="{FF2B5EF4-FFF2-40B4-BE49-F238E27FC236}">
                <a16:creationId xmlns:a16="http://schemas.microsoft.com/office/drawing/2014/main" id="{D1EC19C8-32FC-CD4D-A698-A4A08369E0AE}"/>
              </a:ext>
            </a:extLst>
          </p:cNvPr>
          <p:cNvCxnSpPr>
            <a:cxnSpLocks/>
            <a:stCxn id="16" idx="3"/>
            <a:endCxn id="9" idx="1"/>
          </p:cNvCxnSpPr>
          <p:nvPr/>
        </p:nvCxnSpPr>
        <p:spPr>
          <a:xfrm>
            <a:off x="2934025" y="2564145"/>
            <a:ext cx="1494889" cy="176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BFC8183A-9D62-7344-AB41-DAF31E842835}"/>
              </a:ext>
            </a:extLst>
          </p:cNvPr>
          <p:cNvCxnSpPr>
            <a:cxnSpLocks/>
            <a:stCxn id="28" idx="3"/>
            <a:endCxn id="8" idx="1"/>
          </p:cNvCxnSpPr>
          <p:nvPr/>
        </p:nvCxnSpPr>
        <p:spPr>
          <a:xfrm>
            <a:off x="2889420" y="3669044"/>
            <a:ext cx="1693961" cy="99434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817823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BFD7-E96C-554D-85E7-66B592A6FD6F}"/>
              </a:ext>
            </a:extLst>
          </p:cNvPr>
          <p:cNvSpPr>
            <a:spLocks noGrp="1"/>
          </p:cNvSpPr>
          <p:nvPr>
            <p:ph type="title"/>
          </p:nvPr>
        </p:nvSpPr>
        <p:spPr/>
        <p:txBody>
          <a:bodyPr/>
          <a:lstStyle/>
          <a:p>
            <a:r>
              <a:rPr lang="en-US" dirty="0"/>
              <a:t>Causal Diagrams of an Experiment</a:t>
            </a:r>
          </a:p>
        </p:txBody>
      </p:sp>
      <p:sp>
        <p:nvSpPr>
          <p:cNvPr id="3" name="Content Placeholder 2">
            <a:extLst>
              <a:ext uri="{FF2B5EF4-FFF2-40B4-BE49-F238E27FC236}">
                <a16:creationId xmlns:a16="http://schemas.microsoft.com/office/drawing/2014/main" id="{2785D07D-6895-3F40-8684-A189500D5CB8}"/>
              </a:ext>
            </a:extLst>
          </p:cNvPr>
          <p:cNvSpPr>
            <a:spLocks noGrp="1"/>
          </p:cNvSpPr>
          <p:nvPr>
            <p:ph idx="1"/>
          </p:nvPr>
        </p:nvSpPr>
        <p:spPr/>
        <p:txBody>
          <a:bodyPr/>
          <a:lstStyle/>
          <a:p>
            <a:r>
              <a:rPr lang="en-US" dirty="0"/>
              <a:t>Re-diagram your system as an experiment</a:t>
            </a:r>
          </a:p>
          <a:p>
            <a:endParaRPr lang="en-US" dirty="0"/>
          </a:p>
          <a:p>
            <a:r>
              <a:rPr lang="en-US" dirty="0"/>
              <a:t>Think carefully about what is added and what is subtracted</a:t>
            </a:r>
          </a:p>
          <a:p>
            <a:endParaRPr lang="en-US" dirty="0"/>
          </a:p>
          <a:p>
            <a:r>
              <a:rPr lang="en-US" dirty="0"/>
              <a:t>What is the scope of your inference when you compare your diagram of an experiment to that of the world?</a:t>
            </a:r>
          </a:p>
          <a:p>
            <a:endParaRPr lang="en-US" dirty="0"/>
          </a:p>
          <a:p>
            <a:r>
              <a:rPr lang="en-US" dirty="0"/>
              <a:t>Did you open any new back doors? How can you close them?</a:t>
            </a:r>
          </a:p>
        </p:txBody>
      </p:sp>
    </p:spTree>
    <p:extLst>
      <p:ext uri="{BB962C8B-B14F-4D97-AF65-F5344CB8AC3E}">
        <p14:creationId xmlns:p14="http://schemas.microsoft.com/office/powerpoint/2010/main" val="3980546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916C5-7B75-9A4A-829A-2A7CADF6FE52}"/>
              </a:ext>
            </a:extLst>
          </p:cNvPr>
          <p:cNvSpPr>
            <a:spLocks noGrp="1"/>
          </p:cNvSpPr>
          <p:nvPr>
            <p:ph type="title"/>
          </p:nvPr>
        </p:nvSpPr>
        <p:spPr/>
        <p:txBody>
          <a:bodyPr/>
          <a:lstStyle/>
          <a:p>
            <a:r>
              <a:rPr lang="en-US" dirty="0"/>
              <a:t>Evaluate your experimental diagram – would you change anything? Why?</a:t>
            </a:r>
          </a:p>
        </p:txBody>
      </p:sp>
      <p:sp>
        <p:nvSpPr>
          <p:cNvPr id="5" name="Text Placeholder 4">
            <a:extLst>
              <a:ext uri="{FF2B5EF4-FFF2-40B4-BE49-F238E27FC236}">
                <a16:creationId xmlns:a16="http://schemas.microsoft.com/office/drawing/2014/main" id="{FA63229C-EAF1-C742-8120-5D5A384399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7768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38BCB0-48A1-C24B-8E41-02E5E6796B45}"/>
              </a:ext>
            </a:extLst>
          </p:cNvPr>
          <p:cNvPicPr>
            <a:picLocks noChangeAspect="1"/>
          </p:cNvPicPr>
          <p:nvPr/>
        </p:nvPicPr>
        <p:blipFill>
          <a:blip r:embed="rId2"/>
          <a:stretch>
            <a:fillRect/>
          </a:stretch>
        </p:blipFill>
        <p:spPr>
          <a:xfrm>
            <a:off x="3050381" y="2233010"/>
            <a:ext cx="6156900" cy="2474686"/>
          </a:xfrm>
          <a:prstGeom prst="rect">
            <a:avLst/>
          </a:prstGeom>
        </p:spPr>
      </p:pic>
      <p:sp>
        <p:nvSpPr>
          <p:cNvPr id="6" name="TextBox 5">
            <a:extLst>
              <a:ext uri="{FF2B5EF4-FFF2-40B4-BE49-F238E27FC236}">
                <a16:creationId xmlns:a16="http://schemas.microsoft.com/office/drawing/2014/main" id="{D565D4A4-EEDF-C84A-86AB-472E9B935D85}"/>
              </a:ext>
            </a:extLst>
          </p:cNvPr>
          <p:cNvSpPr txBox="1"/>
          <p:nvPr/>
        </p:nvSpPr>
        <p:spPr>
          <a:xfrm>
            <a:off x="2870978" y="4849586"/>
            <a:ext cx="602473" cy="369332"/>
          </a:xfrm>
          <a:prstGeom prst="rect">
            <a:avLst/>
          </a:prstGeom>
          <a:noFill/>
        </p:spPr>
        <p:txBody>
          <a:bodyPr wrap="none" rtlCol="0">
            <a:spAutoFit/>
          </a:bodyPr>
          <a:lstStyle/>
          <a:p>
            <a:r>
              <a:rPr lang="en-US" dirty="0" err="1">
                <a:solidFill>
                  <a:schemeClr val="bg1"/>
                </a:solidFill>
              </a:rPr>
              <a:t>xkcd</a:t>
            </a:r>
            <a:endParaRPr lang="en-US" dirty="0">
              <a:solidFill>
                <a:schemeClr val="bg1"/>
              </a:solidFill>
            </a:endParaRPr>
          </a:p>
        </p:txBody>
      </p:sp>
    </p:spTree>
    <p:extLst>
      <p:ext uri="{BB962C8B-B14F-4D97-AF65-F5344CB8AC3E}">
        <p14:creationId xmlns:p14="http://schemas.microsoft.com/office/powerpoint/2010/main" val="372306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C04C-8899-F147-A5E9-FFEE8A4B4FA0}"/>
              </a:ext>
            </a:extLst>
          </p:cNvPr>
          <p:cNvSpPr>
            <a:spLocks noGrp="1"/>
          </p:cNvSpPr>
          <p:nvPr>
            <p:ph type="title"/>
          </p:nvPr>
        </p:nvSpPr>
        <p:spPr/>
        <p:txBody>
          <a:bodyPr/>
          <a:lstStyle/>
          <a:p>
            <a:r>
              <a:rPr lang="en-US" dirty="0"/>
              <a:t>Do You Need to be Doing Causal Inference?</a:t>
            </a:r>
          </a:p>
        </p:txBody>
      </p:sp>
      <p:sp>
        <p:nvSpPr>
          <p:cNvPr id="3" name="Content Placeholder 2">
            <a:extLst>
              <a:ext uri="{FF2B5EF4-FFF2-40B4-BE49-F238E27FC236}">
                <a16:creationId xmlns:a16="http://schemas.microsoft.com/office/drawing/2014/main" id="{4D3361B2-48AC-D64A-8594-900264E83046}"/>
              </a:ext>
            </a:extLst>
          </p:cNvPr>
          <p:cNvSpPr>
            <a:spLocks noGrp="1"/>
          </p:cNvSpPr>
          <p:nvPr>
            <p:ph idx="1"/>
          </p:nvPr>
        </p:nvSpPr>
        <p:spPr>
          <a:xfrm>
            <a:off x="838200" y="1651430"/>
            <a:ext cx="10515600" cy="5032375"/>
          </a:xfrm>
        </p:spPr>
        <p:txBody>
          <a:bodyPr>
            <a:normAutofit lnSpcReduction="10000"/>
          </a:bodyPr>
          <a:lstStyle/>
          <a:p>
            <a:r>
              <a:rPr lang="en-US" dirty="0"/>
              <a:t>No!</a:t>
            </a:r>
          </a:p>
          <a:p>
            <a:pPr lvl="1"/>
            <a:r>
              <a:rPr lang="en-US" dirty="0"/>
              <a:t>Not all studies will provide causal links between different variables of interest</a:t>
            </a:r>
          </a:p>
          <a:p>
            <a:pPr lvl="1"/>
            <a:r>
              <a:rPr lang="en-US" dirty="0"/>
              <a:t>If the study goal is predictive or descriptive rather than causal, this might not be needed</a:t>
            </a:r>
          </a:p>
          <a:p>
            <a:pPr lvl="1"/>
            <a:endParaRPr lang="en-US" dirty="0"/>
          </a:p>
          <a:p>
            <a:r>
              <a:rPr lang="en-US" dirty="0"/>
              <a:t>But…</a:t>
            </a:r>
          </a:p>
          <a:p>
            <a:pPr lvl="1"/>
            <a:r>
              <a:rPr lang="en-US" dirty="0"/>
              <a:t>We cannot hope to understand the world without developing an understanding of causal associations</a:t>
            </a:r>
          </a:p>
          <a:p>
            <a:pPr lvl="1"/>
            <a:endParaRPr lang="en-US" dirty="0"/>
          </a:p>
          <a:p>
            <a:r>
              <a:rPr lang="en-US" dirty="0"/>
              <a:t>Indeed</a:t>
            </a:r>
          </a:p>
          <a:p>
            <a:pPr lvl="1"/>
            <a:r>
              <a:rPr lang="en-US" dirty="0"/>
              <a:t>Understanding the clockwork machinery of the universe is an end goal of science – one which we can never achieve, but strive for!</a:t>
            </a:r>
          </a:p>
        </p:txBody>
      </p:sp>
    </p:spTree>
    <p:extLst>
      <p:ext uri="{BB962C8B-B14F-4D97-AF65-F5344CB8AC3E}">
        <p14:creationId xmlns:p14="http://schemas.microsoft.com/office/powerpoint/2010/main" val="196544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916C5-7B75-9A4A-829A-2A7CADF6FE52}"/>
              </a:ext>
            </a:extLst>
          </p:cNvPr>
          <p:cNvSpPr>
            <a:spLocks noGrp="1"/>
          </p:cNvSpPr>
          <p:nvPr>
            <p:ph type="title"/>
          </p:nvPr>
        </p:nvSpPr>
        <p:spPr/>
        <p:txBody>
          <a:bodyPr/>
          <a:lstStyle/>
          <a:p>
            <a:r>
              <a:rPr lang="en-US" dirty="0"/>
              <a:t>What is your question? Is it fundamentally causal? Or not?</a:t>
            </a:r>
          </a:p>
        </p:txBody>
      </p:sp>
    </p:spTree>
    <p:extLst>
      <p:ext uri="{BB962C8B-B14F-4D97-AF65-F5344CB8AC3E}">
        <p14:creationId xmlns:p14="http://schemas.microsoft.com/office/powerpoint/2010/main" val="227141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p:txBody>
          <a:bodyPr/>
          <a:lstStyle/>
          <a:p>
            <a:r>
              <a:rPr lang="en-US" dirty="0"/>
              <a:t>Build an Understanding of Our System to Design Experiments</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p:txBody>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r>
              <a:rPr lang="en-US" dirty="0">
                <a:solidFill>
                  <a:srgbClr val="FF0000"/>
                </a:solidFill>
              </a:rPr>
              <a:t>Anatomy of Causal Diagrams</a:t>
            </a:r>
          </a:p>
          <a:p>
            <a:pPr marL="514350" indent="-514350">
              <a:spcBef>
                <a:spcPts val="2200"/>
              </a:spcBef>
              <a:buFont typeface="+mj-lt"/>
              <a:buAutoNum type="arabicPeriod"/>
            </a:pPr>
            <a:r>
              <a:rPr lang="en-US" dirty="0"/>
              <a:t>Causal Diagrams and Experiments</a:t>
            </a:r>
          </a:p>
          <a:p>
            <a:pPr marL="514350" indent="-514350">
              <a:spcBef>
                <a:spcPts val="2200"/>
              </a:spcBef>
              <a:buFont typeface="+mj-lt"/>
              <a:buAutoNum type="arabicPeriod"/>
            </a:pPr>
            <a:r>
              <a:rPr lang="en-US" dirty="0"/>
              <a:t>Using Causal Diagrams with a System to Design an Experiment</a:t>
            </a:r>
          </a:p>
          <a:p>
            <a:pPr marL="514350" indent="-514350">
              <a:spcBef>
                <a:spcPts val="2200"/>
              </a:spcBef>
              <a:buFont typeface="+mj-lt"/>
              <a:buAutoNum type="arabicPeriod"/>
            </a:pPr>
            <a:r>
              <a:rPr lang="en-US" dirty="0"/>
              <a:t>Causal Implications of Experimental Manipulations You Might Not have Thought Of</a:t>
            </a:r>
          </a:p>
        </p:txBody>
      </p:sp>
    </p:spTree>
    <p:extLst>
      <p:ext uri="{BB962C8B-B14F-4D97-AF65-F5344CB8AC3E}">
        <p14:creationId xmlns:p14="http://schemas.microsoft.com/office/powerpoint/2010/main" val="2787550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1359</TotalTime>
  <Words>1730</Words>
  <Application>Microsoft Macintosh PowerPoint</Application>
  <PresentationFormat>Widescreen</PresentationFormat>
  <Paragraphs>350</Paragraphs>
  <Slides>52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Avenir Roman</vt:lpstr>
      <vt:lpstr>Calibri</vt:lpstr>
      <vt:lpstr>Calibri Light</vt:lpstr>
      <vt:lpstr>Symbol</vt:lpstr>
      <vt:lpstr>Office Theme</vt:lpstr>
      <vt:lpstr>Deriving Causal Inference from Nature with Experiments</vt:lpstr>
      <vt:lpstr>Goals of Science</vt:lpstr>
      <vt:lpstr>Build an Understanding of Our System to Design Experiments</vt:lpstr>
      <vt:lpstr>Pearl’s Ladder of Causality</vt:lpstr>
      <vt:lpstr>PowerPoint Presentation</vt:lpstr>
      <vt:lpstr>PowerPoint Presentation</vt:lpstr>
      <vt:lpstr>Do You Need to be Doing Causal Inference?</vt:lpstr>
      <vt:lpstr>What is your question? Is it fundamentally causal? Or not?</vt:lpstr>
      <vt:lpstr>Build an Understanding of Our System to Design Experiments</vt:lpstr>
      <vt:lpstr>The Core of Causal Inference – what you want to evaluate</vt:lpstr>
      <vt:lpstr>Directed Acyclic Graphs as a Means of Describing the World</vt:lpstr>
      <vt:lpstr>Directed Acyclic Graphs as a Means of Describing the World</vt:lpstr>
      <vt:lpstr>Directed Acyclic Graphs as a Means of Describing the World</vt:lpstr>
      <vt:lpstr>Exogenous Drivers of a System</vt:lpstr>
      <vt:lpstr>Endogenous Variables are Inside of a System</vt:lpstr>
      <vt:lpstr>Mediators are Endogenous Variables that Can Also Be Predictors</vt:lpstr>
      <vt:lpstr>Direct Effects Have No Mediators</vt:lpstr>
      <vt:lpstr>Indirect Effects Flow Through a Mediators</vt:lpstr>
      <vt:lpstr>Unobserved Variables are Error or Things We Have Not Measured</vt:lpstr>
      <vt:lpstr>There Can Be Connections Between Unobserved Variables</vt:lpstr>
      <vt:lpstr>You Can Have Multiple Unobserved Variables</vt:lpstr>
      <vt:lpstr>Interaction Effects</vt:lpstr>
      <vt:lpstr>You Can Have an Uncertain of Unanalyzed Correlation Between Variables</vt:lpstr>
      <vt:lpstr>Really This Represents a Correlation Between Unexplained Variances</vt:lpstr>
      <vt:lpstr>Could be Due to a Shared Driver</vt:lpstr>
      <vt:lpstr>Could Be Due to a Directed Relationship</vt:lpstr>
      <vt:lpstr>Why All of this Worry About Structure of a Whole System?</vt:lpstr>
      <vt:lpstr>The Back-Door Effect sensu Judea Pearl</vt:lpstr>
      <vt:lpstr>Boxes and Arrows, Oh My! </vt:lpstr>
      <vt:lpstr>Build an Understanding of Our System to Design Experiments</vt:lpstr>
      <vt:lpstr>So…. How Do We Tease This…</vt:lpstr>
      <vt:lpstr>Out of This?</vt:lpstr>
      <vt:lpstr>Experiments as an Intervention</vt:lpstr>
      <vt:lpstr>In Experiments We Manipulate the Cause of Interest</vt:lpstr>
      <vt:lpstr>Build an Understanding of Our System to Design Experiments</vt:lpstr>
      <vt:lpstr>Example from Gotelli and Ellison: Substrate and Barnacles</vt:lpstr>
      <vt:lpstr>Example from Gotelli and Ellison: Substrate and Barnacles – Worth Considering Mediators?</vt:lpstr>
      <vt:lpstr>Example from Gotelli and Ellison: Flesh Out the System</vt:lpstr>
      <vt:lpstr>Example from Gotelli and Ellison: Use Just One Site</vt:lpstr>
      <vt:lpstr>Example from Gotelli and Ellison: What are our Treatment Levels?</vt:lpstr>
      <vt:lpstr>Causal Diagrams and Experimental Design</vt:lpstr>
      <vt:lpstr>Build a simplified causal diagram of your system. Then diagram out how you would turn it into an experiment that answers your question of interest.</vt:lpstr>
      <vt:lpstr>Build an Understanding of Our System to Design Experiments</vt:lpstr>
      <vt:lpstr>Reality Check: Lots of Things Happen in an Experiment – they are Not So Simple!</vt:lpstr>
      <vt:lpstr>Internal Validity versus External Validity</vt:lpstr>
      <vt:lpstr>Decisions as to How to Treat Confounders &amp; Validity – Averaging Over versus Holding Constant</vt:lpstr>
      <vt:lpstr>Are You Introducing Hidden Treatments?</vt:lpstr>
      <vt:lpstr>Are You Introducing Hidden Treatments?</vt:lpstr>
      <vt:lpstr>Solution – Diagram it to Devise Procedural Controls</vt:lpstr>
      <vt:lpstr>Solution – Diagram it to Devise Procedural Controls with Separate Exogenous Variables</vt:lpstr>
      <vt:lpstr>Causal Diagrams of an Experiment</vt:lpstr>
      <vt:lpstr>Evaluate your experimental diagram – would you change anything? Why?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Deriving Inference from Nature</dc:title>
  <dc:creator>Jarrett Byrnes</dc:creator>
  <cp:lastModifiedBy>Jarrett Byrnes</cp:lastModifiedBy>
  <cp:revision>21</cp:revision>
  <dcterms:created xsi:type="dcterms:W3CDTF">2020-11-30T21:25:26Z</dcterms:created>
  <dcterms:modified xsi:type="dcterms:W3CDTF">2020-12-01T20:04:41Z</dcterms:modified>
</cp:coreProperties>
</file>