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94" r:id="rId2"/>
    <p:sldId id="390" r:id="rId3"/>
    <p:sldId id="402" r:id="rId4"/>
    <p:sldId id="406" r:id="rId5"/>
    <p:sldId id="321" r:id="rId6"/>
    <p:sldId id="440" r:id="rId7"/>
    <p:sldId id="322" r:id="rId8"/>
    <p:sldId id="323" r:id="rId9"/>
    <p:sldId id="441" r:id="rId10"/>
    <p:sldId id="456" r:id="rId11"/>
    <p:sldId id="407" r:id="rId12"/>
    <p:sldId id="442" r:id="rId13"/>
    <p:sldId id="443" r:id="rId14"/>
    <p:sldId id="444" r:id="rId15"/>
    <p:sldId id="446" r:id="rId16"/>
    <p:sldId id="445" r:id="rId17"/>
    <p:sldId id="447" r:id="rId18"/>
    <p:sldId id="448" r:id="rId19"/>
    <p:sldId id="449" r:id="rId20"/>
    <p:sldId id="450" r:id="rId21"/>
    <p:sldId id="408" r:id="rId22"/>
    <p:sldId id="452" r:id="rId23"/>
    <p:sldId id="451" r:id="rId24"/>
    <p:sldId id="453" r:id="rId25"/>
    <p:sldId id="454" r:id="rId26"/>
    <p:sldId id="414" r:id="rId27"/>
    <p:sldId id="412" r:id="rId28"/>
    <p:sldId id="455" r:id="rId29"/>
    <p:sldId id="413" r:id="rId30"/>
    <p:sldId id="416" r:id="rId31"/>
    <p:sldId id="387" r:id="rId32"/>
    <p:sldId id="457" r:id="rId33"/>
    <p:sldId id="430" r:id="rId34"/>
    <p:sldId id="431" r:id="rId35"/>
    <p:sldId id="432" r:id="rId36"/>
    <p:sldId id="433" r:id="rId37"/>
    <p:sldId id="328" r:id="rId38"/>
    <p:sldId id="329" r:id="rId39"/>
    <p:sldId id="458" r:id="rId40"/>
    <p:sldId id="417" r:id="rId41"/>
    <p:sldId id="332" r:id="rId42"/>
    <p:sldId id="396" r:id="rId43"/>
    <p:sldId id="423" r:id="rId44"/>
    <p:sldId id="333" r:id="rId45"/>
    <p:sldId id="334" r:id="rId46"/>
    <p:sldId id="434" r:id="rId47"/>
    <p:sldId id="460" r:id="rId48"/>
    <p:sldId id="435" r:id="rId49"/>
    <p:sldId id="459" r:id="rId5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0"/>
    <p:restoredTop sz="94780"/>
  </p:normalViewPr>
  <p:slideViewPr>
    <p:cSldViewPr snapToGrid="0" snapToObjects="1">
      <p:cViewPr varScale="1">
        <p:scale>
          <a:sx n="120" d="100"/>
          <a:sy n="120" d="100"/>
        </p:scale>
        <p:origin x="424" y="288"/>
      </p:cViewPr>
      <p:guideLst>
        <p:guide orient="horz" pos="2147"/>
        <p:guide pos="2880"/>
      </p:guideLst>
    </p:cSldViewPr>
  </p:slideViewPr>
  <p:notesTextViewPr>
    <p:cViewPr>
      <p:scale>
        <a:sx n="100" d="100"/>
        <a:sy n="100" d="100"/>
      </p:scale>
      <p:origin x="0" y="0"/>
    </p:cViewPr>
  </p:notesTextViewPr>
  <p:sorterViewPr>
    <p:cViewPr>
      <p:scale>
        <a:sx n="66" d="100"/>
        <a:sy n="66" d="100"/>
      </p:scale>
      <p:origin x="0" y="3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59BDF8-0AB5-F444-88A8-BBCBD02062B0}"/>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906BEE5-3690-9048-AE0B-9701287DBCEF}"/>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60F94D54-18A2-244F-93D5-EF0BFFB6040D}" type="datetimeFigureOut">
              <a:rPr lang="en-US" smtClean="0"/>
              <a:t>12/10/20</a:t>
            </a:fld>
            <a:endParaRPr lang="en-US"/>
          </a:p>
        </p:txBody>
      </p:sp>
      <p:sp>
        <p:nvSpPr>
          <p:cNvPr id="4" name="Footer Placeholder 3">
            <a:extLst>
              <a:ext uri="{FF2B5EF4-FFF2-40B4-BE49-F238E27FC236}">
                <a16:creationId xmlns:a16="http://schemas.microsoft.com/office/drawing/2014/main" id="{34057577-F399-2C49-8E24-D40F80FA30DF}"/>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03B06A-80EC-E141-840B-21E7584CF42E}"/>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95F75BDA-B725-5045-9AEB-751F464D71F7}" type="slidenum">
              <a:rPr lang="en-US" smtClean="0"/>
              <a:t>‹#›</a:t>
            </a:fld>
            <a:endParaRPr lang="en-US"/>
          </a:p>
        </p:txBody>
      </p:sp>
    </p:spTree>
    <p:extLst>
      <p:ext uri="{BB962C8B-B14F-4D97-AF65-F5344CB8AC3E}">
        <p14:creationId xmlns:p14="http://schemas.microsoft.com/office/powerpoint/2010/main" val="250984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C7466E0-726A-7C4E-A265-B9C1618C31C9}" type="datetimeFigureOut">
              <a:rPr lang="en-US" smtClean="0"/>
              <a:pPr/>
              <a:t>12/10/20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723C986-FDAC-274C-B9B7-B1472D190ED6}" type="slidenum">
              <a:rPr lang="en-US" smtClean="0"/>
              <a:pPr/>
              <a:t>‹#›</a:t>
            </a:fld>
            <a:endParaRPr lang="en-US"/>
          </a:p>
        </p:txBody>
      </p:sp>
    </p:spTree>
    <p:extLst>
      <p:ext uri="{BB962C8B-B14F-4D97-AF65-F5344CB8AC3E}">
        <p14:creationId xmlns:p14="http://schemas.microsoft.com/office/powerpoint/2010/main" val="26870141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you only measure cause and effect, you might not be getting the right coefficients/assessment of causality</a:t>
            </a:r>
          </a:p>
          <a:p>
            <a:r>
              <a:rPr lang="en-US" dirty="0"/>
              <a:t>Heck, if you even measure what you think is the whole world,</a:t>
            </a:r>
            <a:r>
              <a:rPr lang="en-US" baseline="0" dirty="0"/>
              <a:t> but miss just one thing, you can still F it up.</a:t>
            </a:r>
          </a:p>
          <a:p>
            <a:r>
              <a:rPr lang="en-US" baseline="0" dirty="0"/>
              <a:t>Indeed – even if you included  the mediator, but not cause 2, you’d still have problems</a:t>
            </a:r>
          </a:p>
          <a:p>
            <a:r>
              <a:rPr lang="en-US" baseline="0" dirty="0"/>
              <a:t>GET EXAMPLES FROM CLASS</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8</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40</a:t>
            </a:fld>
            <a:endParaRPr lang="en-US"/>
          </a:p>
        </p:txBody>
      </p:sp>
    </p:spTree>
    <p:extLst>
      <p:ext uri="{BB962C8B-B14F-4D97-AF65-F5344CB8AC3E}">
        <p14:creationId xmlns:p14="http://schemas.microsoft.com/office/powerpoint/2010/main" val="415488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41</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42</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43</a:t>
            </a:fld>
            <a:endParaRPr lang="en-US"/>
          </a:p>
        </p:txBody>
      </p:sp>
    </p:spTree>
    <p:extLst>
      <p:ext uri="{BB962C8B-B14F-4D97-AF65-F5344CB8AC3E}">
        <p14:creationId xmlns:p14="http://schemas.microsoft.com/office/powerpoint/2010/main" val="1893196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44</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45</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31</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33</a:t>
            </a:fld>
            <a:endParaRPr lang="en-US"/>
          </a:p>
        </p:txBody>
      </p:sp>
    </p:spTree>
    <p:extLst>
      <p:ext uri="{BB962C8B-B14F-4D97-AF65-F5344CB8AC3E}">
        <p14:creationId xmlns:p14="http://schemas.microsoft.com/office/powerpoint/2010/main" val="323348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34</a:t>
            </a:fld>
            <a:endParaRPr lang="en-US"/>
          </a:p>
        </p:txBody>
      </p:sp>
    </p:spTree>
    <p:extLst>
      <p:ext uri="{BB962C8B-B14F-4D97-AF65-F5344CB8AC3E}">
        <p14:creationId xmlns:p14="http://schemas.microsoft.com/office/powerpoint/2010/main" val="418620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35</a:t>
            </a:fld>
            <a:endParaRPr lang="en-US"/>
          </a:p>
        </p:txBody>
      </p:sp>
    </p:spTree>
    <p:extLst>
      <p:ext uri="{BB962C8B-B14F-4D97-AF65-F5344CB8AC3E}">
        <p14:creationId xmlns:p14="http://schemas.microsoft.com/office/powerpoint/2010/main" val="1178550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36</a:t>
            </a:fld>
            <a:endParaRPr lang="en-US"/>
          </a:p>
        </p:txBody>
      </p:sp>
    </p:spTree>
    <p:extLst>
      <p:ext uri="{BB962C8B-B14F-4D97-AF65-F5344CB8AC3E}">
        <p14:creationId xmlns:p14="http://schemas.microsoft.com/office/powerpoint/2010/main" val="2681978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37</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38</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39</a:t>
            </a:fld>
            <a:endParaRPr lang="en-US"/>
          </a:p>
        </p:txBody>
      </p:sp>
    </p:spTree>
    <p:extLst>
      <p:ext uri="{BB962C8B-B14F-4D97-AF65-F5344CB8AC3E}">
        <p14:creationId xmlns:p14="http://schemas.microsoft.com/office/powerpoint/2010/main" val="71532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224395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404199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151753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venir Roman" panose="02000503020000020003" pitchFamily="2" charset="0"/>
              </a:defRPr>
            </a:lvl1p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venir Roman" panose="02000503020000020003" pitchFamily="2" charset="0"/>
              </a:defRPr>
            </a:lvl1pPr>
          </a:lstStyle>
          <a:p>
            <a:fld id="{066C7FD8-396C-074B-BC76-3365A82431F4}" type="slidenum">
              <a:rPr lang="en-US" smtClean="0"/>
              <a:pPr/>
              <a:t>‹#›</a:t>
            </a:fld>
            <a:endParaRPr lang="en-US"/>
          </a:p>
        </p:txBody>
      </p:sp>
    </p:spTree>
    <p:extLst>
      <p:ext uri="{BB962C8B-B14F-4D97-AF65-F5344CB8AC3E}">
        <p14:creationId xmlns:p14="http://schemas.microsoft.com/office/powerpoint/2010/main" val="360777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187744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A9D570-7422-8247-A9DD-DEFC1AA244C7}" type="datetimeFigureOut">
              <a:rPr lang="en-US" smtClean="0"/>
              <a:pPr/>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150971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A9D570-7422-8247-A9DD-DEFC1AA244C7}" type="datetimeFigureOut">
              <a:rPr lang="en-US" smtClean="0"/>
              <a:pPr/>
              <a:t>12/10/20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190304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A9D570-7422-8247-A9DD-DEFC1AA244C7}" type="datetimeFigureOut">
              <a:rPr lang="en-US" smtClean="0"/>
              <a:pPr/>
              <a:t>12/10/20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387657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9D570-7422-8247-A9DD-DEFC1AA244C7}" type="datetimeFigureOut">
              <a:rPr lang="en-US" smtClean="0"/>
              <a:pPr/>
              <a:t>12/10/20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340260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9D570-7422-8247-A9DD-DEFC1AA244C7}" type="datetimeFigureOut">
              <a:rPr lang="en-US" smtClean="0"/>
              <a:pPr/>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82480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9D570-7422-8247-A9DD-DEFC1AA244C7}" type="datetimeFigureOut">
              <a:rPr lang="en-US" smtClean="0"/>
              <a:pPr/>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238434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668"/>
            <a:ext cx="9144000" cy="1143000"/>
          </a:xfrm>
          <a:prstGeom prst="rect">
            <a:avLst/>
          </a:prstGeom>
          <a:solidFill>
            <a:schemeClr val="bg1">
              <a:lumMod val="50000"/>
            </a:schemeClr>
          </a:solidFill>
          <a:ln>
            <a:solidFill>
              <a:schemeClr val="bg1">
                <a:lumMod val="50000"/>
              </a:schemeClr>
            </a:solidFill>
          </a:ln>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Light"/>
              </a:defRPr>
            </a:lvl1pPr>
          </a:lstStyle>
          <a:p>
            <a:fld id="{E7A9D570-7422-8247-A9DD-DEFC1AA244C7}" type="datetimeFigureOut">
              <a:rPr lang="en-US" smtClean="0"/>
              <a:pPr/>
              <a:t>12/10/20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Light"/>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Light"/>
              </a:defRPr>
            </a:lvl1pPr>
          </a:lstStyle>
          <a:p>
            <a:fld id="{066C7FD8-396C-074B-BC76-3365A82431F4}" type="slidenum">
              <a:rPr lang="en-US" smtClean="0"/>
              <a:pPr/>
              <a:t>‹#›</a:t>
            </a:fld>
            <a:endParaRPr lang="en-US"/>
          </a:p>
        </p:txBody>
      </p:sp>
    </p:spTree>
    <p:extLst>
      <p:ext uri="{BB962C8B-B14F-4D97-AF65-F5344CB8AC3E}">
        <p14:creationId xmlns:p14="http://schemas.microsoft.com/office/powerpoint/2010/main" val="106845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800" kern="1200">
          <a:solidFill>
            <a:schemeClr val="bg1"/>
          </a:solidFill>
          <a:latin typeface="Calibr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witter.com/infowetrust/status/984536880199876608" TargetMode="External"/><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ultivariate-causal-modeling-i-clearly-know-what-im-do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743" y="1374394"/>
            <a:ext cx="4146976" cy="5483606"/>
          </a:xfrm>
          <a:prstGeom prst="rect">
            <a:avLst/>
          </a:prstGeom>
        </p:spPr>
      </p:pic>
      <p:sp>
        <p:nvSpPr>
          <p:cNvPr id="8" name="Title 1">
            <a:extLst>
              <a:ext uri="{FF2B5EF4-FFF2-40B4-BE49-F238E27FC236}">
                <a16:creationId xmlns:a16="http://schemas.microsoft.com/office/drawing/2014/main" id="{D8D8AB1B-BA4B-BF48-B80A-9D2E4E1F6678}"/>
              </a:ext>
            </a:extLst>
          </p:cNvPr>
          <p:cNvSpPr txBox="1">
            <a:spLocks/>
          </p:cNvSpPr>
          <p:nvPr/>
        </p:nvSpPr>
        <p:spPr>
          <a:xfrm>
            <a:off x="758283" y="-78830"/>
            <a:ext cx="7772400" cy="1470025"/>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l" defTabSz="457200" rtl="0" eaLnBrk="1" latinLnBrk="0" hangingPunct="1">
              <a:spcBef>
                <a:spcPct val="0"/>
              </a:spcBef>
              <a:buNone/>
              <a:defRPr sz="4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venir Roman" panose="02000503020000020003" pitchFamily="2" charset="0"/>
                <a:cs typeface="Calibri Light"/>
              </a:rPr>
              <a:t>Observational Studies and Causal Models</a:t>
            </a:r>
          </a:p>
        </p:txBody>
      </p:sp>
    </p:spTree>
    <p:extLst>
      <p:ext uri="{BB962C8B-B14F-4D97-AF65-F5344CB8AC3E}">
        <p14:creationId xmlns:p14="http://schemas.microsoft.com/office/powerpoint/2010/main" val="2188997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2131"/>
          </a:xfrm>
          <a:solidFill>
            <a:schemeClr val="tx1">
              <a:lumMod val="50000"/>
              <a:lumOff val="50000"/>
            </a:schemeClr>
          </a:solidFill>
        </p:spPr>
        <p:txBody>
          <a:bodyPr>
            <a:normAutofit fontScale="90000"/>
          </a:bodyPr>
          <a:lstStyle/>
          <a:p>
            <a:pPr marL="231775"/>
            <a:r>
              <a:rPr lang="en-US" sz="3600" dirty="0">
                <a:solidFill>
                  <a:schemeClr val="bg1"/>
                </a:solidFill>
              </a:rPr>
              <a:t>I Thought Correlation Wasn’t Causation…</a:t>
            </a:r>
          </a:p>
        </p:txBody>
      </p:sp>
      <p:sp>
        <p:nvSpPr>
          <p:cNvPr id="3" name="Content Placeholder 2"/>
          <p:cNvSpPr>
            <a:spLocks noGrp="1"/>
          </p:cNvSpPr>
          <p:nvPr>
            <p:ph idx="1"/>
          </p:nvPr>
        </p:nvSpPr>
        <p:spPr>
          <a:xfrm>
            <a:off x="373817" y="911224"/>
            <a:ext cx="8515350" cy="5699437"/>
          </a:xfrm>
        </p:spPr>
        <p:txBody>
          <a:bodyPr>
            <a:normAutofit fontScale="92500" lnSpcReduction="10000"/>
          </a:bodyPr>
          <a:lstStyle/>
          <a:p>
            <a:pPr marL="514350" indent="-514350">
              <a:lnSpc>
                <a:spcPct val="150000"/>
              </a:lnSpc>
              <a:buFont typeface="+mj-lt"/>
              <a:buAutoNum type="arabicPeriod"/>
            </a:pPr>
            <a:r>
              <a:rPr lang="en-US" dirty="0">
                <a:latin typeface="Avenir Roman" panose="02000503020000020003" pitchFamily="2" charset="0"/>
              </a:rPr>
              <a:t>Correlation, causation, and long-standing misunderstanding in science</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solidFill>
                  <a:srgbClr val="FF0000"/>
                </a:solidFill>
                <a:latin typeface="Avenir Roman" panose="02000503020000020003" pitchFamily="2" charset="0"/>
              </a:rPr>
              <a:t>Thinking in causal models to formulate multiple regression models</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latin typeface="Avenir Roman" panose="02000503020000020003" pitchFamily="2" charset="0"/>
              </a:rPr>
              <a:t>Ensuring causal identification of your regression models</a:t>
            </a:r>
          </a:p>
        </p:txBody>
      </p:sp>
    </p:spTree>
    <p:extLst>
      <p:ext uri="{BB962C8B-B14F-4D97-AF65-F5344CB8AC3E}">
        <p14:creationId xmlns:p14="http://schemas.microsoft.com/office/powerpoint/2010/main" val="270326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09A8-3E1A-A646-8115-7DAE0D0AF493}"/>
              </a:ext>
            </a:extLst>
          </p:cNvPr>
          <p:cNvSpPr>
            <a:spLocks noGrp="1"/>
          </p:cNvSpPr>
          <p:nvPr>
            <p:ph type="title"/>
          </p:nvPr>
        </p:nvSpPr>
        <p:spPr/>
        <p:txBody>
          <a:bodyPr>
            <a:noAutofit/>
          </a:bodyPr>
          <a:lstStyle/>
          <a:p>
            <a:r>
              <a:rPr lang="en-US" sz="4000" dirty="0"/>
              <a:t>Can We Think of Multiple Regression from a Causal Standpoint?</a:t>
            </a:r>
          </a:p>
        </p:txBody>
      </p:sp>
      <p:sp>
        <p:nvSpPr>
          <p:cNvPr id="5" name="TextBox 4">
            <a:extLst>
              <a:ext uri="{FF2B5EF4-FFF2-40B4-BE49-F238E27FC236}">
                <a16:creationId xmlns:a16="http://schemas.microsoft.com/office/drawing/2014/main" id="{9EA5400A-4F09-0540-9068-06E02988E7AF}"/>
              </a:ext>
            </a:extLst>
          </p:cNvPr>
          <p:cNvSpPr txBox="1"/>
          <p:nvPr/>
        </p:nvSpPr>
        <p:spPr>
          <a:xfrm>
            <a:off x="1705826" y="3660336"/>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X2</a:t>
            </a:r>
          </a:p>
        </p:txBody>
      </p:sp>
      <p:sp>
        <p:nvSpPr>
          <p:cNvPr id="6" name="TextBox 5">
            <a:extLst>
              <a:ext uri="{FF2B5EF4-FFF2-40B4-BE49-F238E27FC236}">
                <a16:creationId xmlns:a16="http://schemas.microsoft.com/office/drawing/2014/main" id="{23A535B8-1474-424F-B262-97CF8E44982E}"/>
              </a:ext>
            </a:extLst>
          </p:cNvPr>
          <p:cNvSpPr txBox="1"/>
          <p:nvPr/>
        </p:nvSpPr>
        <p:spPr>
          <a:xfrm>
            <a:off x="3895009" y="3629559"/>
            <a:ext cx="4283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Y</a:t>
            </a:r>
          </a:p>
        </p:txBody>
      </p:sp>
      <p:sp>
        <p:nvSpPr>
          <p:cNvPr id="7" name="TextBox 6">
            <a:extLst>
              <a:ext uri="{FF2B5EF4-FFF2-40B4-BE49-F238E27FC236}">
                <a16:creationId xmlns:a16="http://schemas.microsoft.com/office/drawing/2014/main" id="{54A3E7E1-6843-AF47-B97E-73FF9390A89E}"/>
              </a:ext>
            </a:extLst>
          </p:cNvPr>
          <p:cNvSpPr txBox="1"/>
          <p:nvPr/>
        </p:nvSpPr>
        <p:spPr>
          <a:xfrm>
            <a:off x="1644039" y="2495645"/>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X1</a:t>
            </a:r>
          </a:p>
        </p:txBody>
      </p:sp>
      <p:cxnSp>
        <p:nvCxnSpPr>
          <p:cNvPr id="8" name="Straight Arrow Connector 7">
            <a:extLst>
              <a:ext uri="{FF2B5EF4-FFF2-40B4-BE49-F238E27FC236}">
                <a16:creationId xmlns:a16="http://schemas.microsoft.com/office/drawing/2014/main" id="{FF52DE72-EA83-BC46-A467-6FF8BE3E81F1}"/>
              </a:ext>
            </a:extLst>
          </p:cNvPr>
          <p:cNvCxnSpPr>
            <a:cxnSpLocks/>
            <a:stCxn id="5" idx="3"/>
            <a:endCxn id="6" idx="1"/>
          </p:cNvCxnSpPr>
          <p:nvPr/>
        </p:nvCxnSpPr>
        <p:spPr>
          <a:xfrm flipV="1">
            <a:off x="2376202" y="3921947"/>
            <a:ext cx="1518807" cy="307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E0BB216B-CA20-8047-857F-D8097DF4C892}"/>
              </a:ext>
            </a:extLst>
          </p:cNvPr>
          <p:cNvCxnSpPr>
            <a:cxnSpLocks/>
            <a:stCxn id="7" idx="3"/>
            <a:endCxn id="6" idx="0"/>
          </p:cNvCxnSpPr>
          <p:nvPr/>
        </p:nvCxnSpPr>
        <p:spPr>
          <a:xfrm>
            <a:off x="2314415" y="2788033"/>
            <a:ext cx="1794756" cy="8415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D66F65D5-E08E-A64A-BC9D-67855B650957}"/>
              </a:ext>
            </a:extLst>
          </p:cNvPr>
          <p:cNvSpPr txBox="1"/>
          <p:nvPr/>
        </p:nvSpPr>
        <p:spPr>
          <a:xfrm>
            <a:off x="1735482" y="4820168"/>
            <a:ext cx="611065" cy="523220"/>
          </a:xfrm>
          <a:prstGeom prst="rect">
            <a:avLst/>
          </a:prstGeom>
          <a:solidFill>
            <a:schemeClr val="bg1"/>
          </a:solidFill>
          <a:ln>
            <a:solidFill>
              <a:schemeClr val="tx1"/>
            </a:solidFill>
          </a:ln>
        </p:spPr>
        <p:txBody>
          <a:bodyPr wrap="none" rtlCol="0">
            <a:spAutoFit/>
          </a:bodyPr>
          <a:lstStyle/>
          <a:p>
            <a:pPr algn="ctr"/>
            <a:r>
              <a:rPr lang="en-US" sz="2800" dirty="0">
                <a:latin typeface="Avenir Roman" panose="02000503020000020003" pitchFamily="2" charset="0"/>
                <a:cs typeface="Calibri Light"/>
              </a:rPr>
              <a:t>X3</a:t>
            </a:r>
          </a:p>
        </p:txBody>
      </p:sp>
      <p:cxnSp>
        <p:nvCxnSpPr>
          <p:cNvPr id="12" name="Straight Arrow Connector 11">
            <a:extLst>
              <a:ext uri="{FF2B5EF4-FFF2-40B4-BE49-F238E27FC236}">
                <a16:creationId xmlns:a16="http://schemas.microsoft.com/office/drawing/2014/main" id="{9C0C6418-560A-8F46-A504-1E911C6F89CB}"/>
              </a:ext>
            </a:extLst>
          </p:cNvPr>
          <p:cNvCxnSpPr>
            <a:cxnSpLocks/>
            <a:stCxn id="10" idx="3"/>
            <a:endCxn id="6" idx="2"/>
          </p:cNvCxnSpPr>
          <p:nvPr/>
        </p:nvCxnSpPr>
        <p:spPr>
          <a:xfrm flipV="1">
            <a:off x="2346547" y="4214334"/>
            <a:ext cx="1762624" cy="86744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B9E14FD-D34B-5B44-BF77-324F42760EB3}"/>
              </a:ext>
            </a:extLst>
          </p:cNvPr>
          <p:cNvCxnSpPr>
            <a:cxnSpLocks/>
            <a:stCxn id="7" idx="1"/>
            <a:endCxn id="5" idx="1"/>
          </p:cNvCxnSpPr>
          <p:nvPr/>
        </p:nvCxnSpPr>
        <p:spPr>
          <a:xfrm rot="10800000" flipH="1" flipV="1">
            <a:off x="1644038" y="2788032"/>
            <a:ext cx="61787" cy="1164691"/>
          </a:xfrm>
          <a:prstGeom prst="curvedConnector3">
            <a:avLst>
              <a:gd name="adj1" fmla="val -803752"/>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1">
            <a:extLst>
              <a:ext uri="{FF2B5EF4-FFF2-40B4-BE49-F238E27FC236}">
                <a16:creationId xmlns:a16="http://schemas.microsoft.com/office/drawing/2014/main" id="{E481D7E8-4F8C-6E43-A0A8-FD8011068652}"/>
              </a:ext>
            </a:extLst>
          </p:cNvPr>
          <p:cNvCxnSpPr>
            <a:cxnSpLocks/>
            <a:stCxn id="5" idx="1"/>
            <a:endCxn id="10" idx="1"/>
          </p:cNvCxnSpPr>
          <p:nvPr/>
        </p:nvCxnSpPr>
        <p:spPr>
          <a:xfrm rot="10800000" flipH="1" flipV="1">
            <a:off x="1705826" y="3952724"/>
            <a:ext cx="29656" cy="1129054"/>
          </a:xfrm>
          <a:prstGeom prst="curvedConnector3">
            <a:avLst>
              <a:gd name="adj1" fmla="val -1515096"/>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21">
            <a:extLst>
              <a:ext uri="{FF2B5EF4-FFF2-40B4-BE49-F238E27FC236}">
                <a16:creationId xmlns:a16="http://schemas.microsoft.com/office/drawing/2014/main" id="{C2B5FCBF-E958-BC45-9802-F8129CE3D912}"/>
              </a:ext>
            </a:extLst>
          </p:cNvPr>
          <p:cNvCxnSpPr>
            <a:cxnSpLocks/>
            <a:stCxn id="7" idx="1"/>
            <a:endCxn id="10" idx="1"/>
          </p:cNvCxnSpPr>
          <p:nvPr/>
        </p:nvCxnSpPr>
        <p:spPr>
          <a:xfrm rot="10800000" flipH="1" flipV="1">
            <a:off x="1644038" y="2788032"/>
            <a:ext cx="91443" cy="2293745"/>
          </a:xfrm>
          <a:prstGeom prst="curvedConnector3">
            <a:avLst>
              <a:gd name="adj1" fmla="val -1129274"/>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36" name="Content Placeholder 15">
            <a:extLst>
              <a:ext uri="{FF2B5EF4-FFF2-40B4-BE49-F238E27FC236}">
                <a16:creationId xmlns:a16="http://schemas.microsoft.com/office/drawing/2014/main" id="{AE95A0F2-6B4D-094C-B1D9-12F6C57DD0AF}"/>
              </a:ext>
            </a:extLst>
          </p:cNvPr>
          <p:cNvSpPr txBox="1">
            <a:spLocks/>
          </p:cNvSpPr>
          <p:nvPr/>
        </p:nvSpPr>
        <p:spPr>
          <a:xfrm>
            <a:off x="4660900" y="1434662"/>
            <a:ext cx="4235760" cy="5423338"/>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venir Roman" panose="02000503020000020003" pitchFamily="2" charset="0"/>
              </a:rPr>
              <a:t>We estimate the effect of exogenous variables </a:t>
            </a:r>
            <a:r>
              <a:rPr lang="en-US" b="1" i="1" dirty="0">
                <a:latin typeface="Avenir Roman" panose="02000503020000020003" pitchFamily="2" charset="0"/>
              </a:rPr>
              <a:t>controlling </a:t>
            </a:r>
            <a:r>
              <a:rPr lang="en-US" dirty="0">
                <a:latin typeface="Avenir Roman" panose="02000503020000020003" pitchFamily="2" charset="0"/>
              </a:rPr>
              <a:t> for all others</a:t>
            </a:r>
          </a:p>
          <a:p>
            <a:endParaRPr lang="en-US" dirty="0">
              <a:latin typeface="Avenir Roman" panose="02000503020000020003" pitchFamily="2" charset="0"/>
            </a:endParaRPr>
          </a:p>
          <a:p>
            <a:r>
              <a:rPr lang="en-US" dirty="0">
                <a:latin typeface="Avenir Roman" panose="02000503020000020003" pitchFamily="2" charset="0"/>
              </a:rPr>
              <a:t>Covariances implied</a:t>
            </a:r>
          </a:p>
          <a:p>
            <a:endParaRPr lang="en-US" dirty="0">
              <a:latin typeface="Avenir Roman" panose="02000503020000020003" pitchFamily="2" charset="0"/>
            </a:endParaRPr>
          </a:p>
          <a:p>
            <a:r>
              <a:rPr lang="en-US" dirty="0">
                <a:latin typeface="Avenir Roman" panose="02000503020000020003" pitchFamily="2" charset="0"/>
              </a:rPr>
              <a:t>Not controlling for the right variables = bad inference</a:t>
            </a:r>
          </a:p>
          <a:p>
            <a:endParaRPr lang="en-US" dirty="0">
              <a:latin typeface="Avenir Roman" panose="02000503020000020003" pitchFamily="2" charset="0"/>
            </a:endParaRPr>
          </a:p>
          <a:p>
            <a:r>
              <a:rPr lang="en-US" dirty="0">
                <a:latin typeface="Avenir Roman" panose="02000503020000020003" pitchFamily="2" charset="0"/>
              </a:rPr>
              <a:t>Controlling for the wrong variables = bad inference</a:t>
            </a:r>
          </a:p>
        </p:txBody>
      </p:sp>
    </p:spTree>
    <p:extLst>
      <p:ext uri="{BB962C8B-B14F-4D97-AF65-F5344CB8AC3E}">
        <p14:creationId xmlns:p14="http://schemas.microsoft.com/office/powerpoint/2010/main" val="97476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E08-107E-E148-9B55-EFAF7426F122}"/>
              </a:ext>
            </a:extLst>
          </p:cNvPr>
          <p:cNvSpPr>
            <a:spLocks noGrp="1"/>
          </p:cNvSpPr>
          <p:nvPr>
            <p:ph type="title"/>
          </p:nvPr>
        </p:nvSpPr>
        <p:spPr/>
        <p:txBody>
          <a:bodyPr>
            <a:normAutofit fontScale="90000"/>
          </a:bodyPr>
          <a:lstStyle/>
          <a:p>
            <a:r>
              <a:rPr lang="en-US" dirty="0"/>
              <a:t>Why Use Multiple Predictors: Simpson’s Paradox</a:t>
            </a:r>
          </a:p>
        </p:txBody>
      </p:sp>
      <p:sp>
        <p:nvSpPr>
          <p:cNvPr id="3" name="Content Placeholder 2">
            <a:extLst>
              <a:ext uri="{FF2B5EF4-FFF2-40B4-BE49-F238E27FC236}">
                <a16:creationId xmlns:a16="http://schemas.microsoft.com/office/drawing/2014/main" id="{9D5B5B6A-4155-054D-849C-8AC710EC4F2C}"/>
              </a:ext>
            </a:extLst>
          </p:cNvPr>
          <p:cNvSpPr>
            <a:spLocks noGrp="1"/>
          </p:cNvSpPr>
          <p:nvPr>
            <p:ph idx="1"/>
          </p:nvPr>
        </p:nvSpPr>
        <p:spPr>
          <a:xfrm>
            <a:off x="457200" y="1335366"/>
            <a:ext cx="8229600" cy="1079205"/>
          </a:xfrm>
        </p:spPr>
        <p:txBody>
          <a:bodyPr/>
          <a:lstStyle/>
          <a:p>
            <a:r>
              <a:rPr lang="en-US" dirty="0">
                <a:latin typeface="Avenir Roman" panose="02000503020000020003" pitchFamily="2" charset="0"/>
              </a:rPr>
              <a:t>Classic Problem: Does having more native species hinder invasive species success?</a:t>
            </a:r>
          </a:p>
        </p:txBody>
      </p:sp>
      <p:grpSp>
        <p:nvGrpSpPr>
          <p:cNvPr id="7" name="Group 6">
            <a:extLst>
              <a:ext uri="{FF2B5EF4-FFF2-40B4-BE49-F238E27FC236}">
                <a16:creationId xmlns:a16="http://schemas.microsoft.com/office/drawing/2014/main" id="{6B5CAECB-8989-3241-AC26-ACE92FA02B54}"/>
              </a:ext>
            </a:extLst>
          </p:cNvPr>
          <p:cNvGrpSpPr/>
          <p:nvPr/>
        </p:nvGrpSpPr>
        <p:grpSpPr>
          <a:xfrm>
            <a:off x="1501999" y="2679405"/>
            <a:ext cx="5270941" cy="4122625"/>
            <a:chOff x="1501999" y="2679405"/>
            <a:chExt cx="5270941" cy="4122625"/>
          </a:xfrm>
        </p:grpSpPr>
        <p:sp>
          <p:nvSpPr>
            <p:cNvPr id="4" name="Rectangle 3">
              <a:extLst>
                <a:ext uri="{FF2B5EF4-FFF2-40B4-BE49-F238E27FC236}">
                  <a16:creationId xmlns:a16="http://schemas.microsoft.com/office/drawing/2014/main" id="{F463CBCA-F084-7E42-8F6D-DBF42ABCE4D0}"/>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485385F-9F8D-6C4A-A5C4-45E8A584C8C8}"/>
                </a:ext>
              </a:extLst>
            </p:cNvPr>
            <p:cNvSpPr txBox="1"/>
            <p:nvPr/>
          </p:nvSpPr>
          <p:spPr>
            <a:xfrm>
              <a:off x="3117895" y="6432698"/>
              <a:ext cx="2408480" cy="369332"/>
            </a:xfrm>
            <a:prstGeom prst="rect">
              <a:avLst/>
            </a:prstGeom>
            <a:noFill/>
          </p:spPr>
          <p:txBody>
            <a:bodyPr wrap="none" rtlCol="0">
              <a:spAutoFit/>
            </a:bodyPr>
            <a:lstStyle/>
            <a:p>
              <a:r>
                <a:rPr lang="en-US" dirty="0"/>
                <a:t>Native Species Richness</a:t>
              </a:r>
            </a:p>
          </p:txBody>
        </p:sp>
        <p:sp>
          <p:nvSpPr>
            <p:cNvPr id="6" name="TextBox 5">
              <a:extLst>
                <a:ext uri="{FF2B5EF4-FFF2-40B4-BE49-F238E27FC236}">
                  <a16:creationId xmlns:a16="http://schemas.microsoft.com/office/drawing/2014/main" id="{FCCE248F-0FF4-164D-8B04-E14A4823BA2E}"/>
                </a:ext>
              </a:extLst>
            </p:cNvPr>
            <p:cNvSpPr txBox="1"/>
            <p:nvPr/>
          </p:nvSpPr>
          <p:spPr>
            <a:xfrm rot="16200000">
              <a:off x="411251" y="4371384"/>
              <a:ext cx="2550827" cy="369332"/>
            </a:xfrm>
            <a:prstGeom prst="rect">
              <a:avLst/>
            </a:prstGeom>
            <a:noFill/>
          </p:spPr>
          <p:txBody>
            <a:bodyPr wrap="none" rtlCol="0">
              <a:spAutoFit/>
            </a:bodyPr>
            <a:lstStyle/>
            <a:p>
              <a:r>
                <a:rPr lang="en-US" dirty="0"/>
                <a:t>Invasive Species Richness</a:t>
              </a:r>
            </a:p>
          </p:txBody>
        </p:sp>
      </p:grpSp>
      <p:sp>
        <p:nvSpPr>
          <p:cNvPr id="8" name="Oval 7">
            <a:extLst>
              <a:ext uri="{FF2B5EF4-FFF2-40B4-BE49-F238E27FC236}">
                <a16:creationId xmlns:a16="http://schemas.microsoft.com/office/drawing/2014/main" id="{ECBDFAD0-527F-2244-A8AB-D21B4C52851D}"/>
              </a:ext>
            </a:extLst>
          </p:cNvPr>
          <p:cNvSpPr/>
          <p:nvPr/>
        </p:nvSpPr>
        <p:spPr>
          <a:xfrm>
            <a:off x="2458165" y="547273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5DE28F-6BD6-B149-A676-96B5E86AD4F9}"/>
              </a:ext>
            </a:extLst>
          </p:cNvPr>
          <p:cNvSpPr/>
          <p:nvPr/>
        </p:nvSpPr>
        <p:spPr>
          <a:xfrm>
            <a:off x="2584654" y="57756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64DB2B-E571-804F-A4B5-2524A40565CB}"/>
              </a:ext>
            </a:extLst>
          </p:cNvPr>
          <p:cNvSpPr/>
          <p:nvPr/>
        </p:nvSpPr>
        <p:spPr>
          <a:xfrm>
            <a:off x="3048449" y="50615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68409C8-DC92-4D42-BB97-37F714559361}"/>
              </a:ext>
            </a:extLst>
          </p:cNvPr>
          <p:cNvSpPr/>
          <p:nvPr/>
        </p:nvSpPr>
        <p:spPr>
          <a:xfrm>
            <a:off x="2850718" y="55359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F452E73-97E5-CE4F-B8D7-F5155716A8F6}"/>
              </a:ext>
            </a:extLst>
          </p:cNvPr>
          <p:cNvSpPr/>
          <p:nvPr/>
        </p:nvSpPr>
        <p:spPr>
          <a:xfrm>
            <a:off x="2724229" y="52339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57D670-BB0B-7449-AC09-5906425FDB7E}"/>
              </a:ext>
            </a:extLst>
          </p:cNvPr>
          <p:cNvSpPr/>
          <p:nvPr/>
        </p:nvSpPr>
        <p:spPr>
          <a:xfrm>
            <a:off x="3354495" y="53604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67AB75D-89B6-C246-92F6-FF9FA2A3C0F8}"/>
              </a:ext>
            </a:extLst>
          </p:cNvPr>
          <p:cNvSpPr/>
          <p:nvPr/>
        </p:nvSpPr>
        <p:spPr>
          <a:xfrm>
            <a:off x="3066623" y="53604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674C576-CC93-1F4B-B77F-A9EB2E5847D0}"/>
              </a:ext>
            </a:extLst>
          </p:cNvPr>
          <p:cNvSpPr/>
          <p:nvPr/>
        </p:nvSpPr>
        <p:spPr>
          <a:xfrm>
            <a:off x="3009921" y="56705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EC72EDC-C6E2-434B-8061-3E411B2BB209}"/>
              </a:ext>
            </a:extLst>
          </p:cNvPr>
          <p:cNvSpPr/>
          <p:nvPr/>
        </p:nvSpPr>
        <p:spPr>
          <a:xfrm>
            <a:off x="3345772" y="56242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3F4734-A14A-0D42-AC22-CC9C0FBB2C94}"/>
              </a:ext>
            </a:extLst>
          </p:cNvPr>
          <p:cNvSpPr/>
          <p:nvPr/>
        </p:nvSpPr>
        <p:spPr>
          <a:xfrm>
            <a:off x="2826729" y="50583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667F5C-CC46-2949-A664-A20D17B20C9A}"/>
              </a:ext>
            </a:extLst>
          </p:cNvPr>
          <p:cNvSpPr/>
          <p:nvPr/>
        </p:nvSpPr>
        <p:spPr>
          <a:xfrm>
            <a:off x="3384300" y="51598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F8C109-D71F-C24D-B379-CFAD285643BB}"/>
              </a:ext>
            </a:extLst>
          </p:cNvPr>
          <p:cNvSpPr/>
          <p:nvPr/>
        </p:nvSpPr>
        <p:spPr>
          <a:xfrm>
            <a:off x="2521410" y="51880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42F892-DB33-8A4C-A728-46AD30E9EAF0}"/>
              </a:ext>
            </a:extLst>
          </p:cNvPr>
          <p:cNvSpPr/>
          <p:nvPr/>
        </p:nvSpPr>
        <p:spPr>
          <a:xfrm>
            <a:off x="2913963" y="577880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F757FEA-B982-0747-9A8D-4B2CB788A29B}"/>
              </a:ext>
            </a:extLst>
          </p:cNvPr>
          <p:cNvSpPr/>
          <p:nvPr/>
        </p:nvSpPr>
        <p:spPr>
          <a:xfrm>
            <a:off x="2900056" y="44648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FAEE71F-B7CC-8E4D-8B74-B9D768DC4B4A}"/>
              </a:ext>
            </a:extLst>
          </p:cNvPr>
          <p:cNvSpPr/>
          <p:nvPr/>
        </p:nvSpPr>
        <p:spPr>
          <a:xfrm>
            <a:off x="3026545" y="47677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8E2636A-59E4-8A44-BE96-9C4FD47D196B}"/>
              </a:ext>
            </a:extLst>
          </p:cNvPr>
          <p:cNvSpPr/>
          <p:nvPr/>
        </p:nvSpPr>
        <p:spPr>
          <a:xfrm>
            <a:off x="3490340" y="405366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AB41857-7611-F441-98E9-7C8B72E4AB97}"/>
              </a:ext>
            </a:extLst>
          </p:cNvPr>
          <p:cNvSpPr/>
          <p:nvPr/>
        </p:nvSpPr>
        <p:spPr>
          <a:xfrm>
            <a:off x="3292609" y="45280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AA027-83E4-7A46-846B-EE0C1937A622}"/>
              </a:ext>
            </a:extLst>
          </p:cNvPr>
          <p:cNvSpPr/>
          <p:nvPr/>
        </p:nvSpPr>
        <p:spPr>
          <a:xfrm>
            <a:off x="3166120" y="42260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2B45C-6052-DF4C-93C5-1D639956E9A1}"/>
              </a:ext>
            </a:extLst>
          </p:cNvPr>
          <p:cNvSpPr/>
          <p:nvPr/>
        </p:nvSpPr>
        <p:spPr>
          <a:xfrm>
            <a:off x="3796386" y="43525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89A9B9-384F-9F4C-A30A-4D7AF824460C}"/>
              </a:ext>
            </a:extLst>
          </p:cNvPr>
          <p:cNvSpPr/>
          <p:nvPr/>
        </p:nvSpPr>
        <p:spPr>
          <a:xfrm>
            <a:off x="3508514" y="43525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44C1325-A1DE-5B42-9C95-9330A2217F64}"/>
              </a:ext>
            </a:extLst>
          </p:cNvPr>
          <p:cNvSpPr/>
          <p:nvPr/>
        </p:nvSpPr>
        <p:spPr>
          <a:xfrm>
            <a:off x="3451812" y="46626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0C2D26D-1BAA-1945-AE9F-C9BF199AB6D8}"/>
              </a:ext>
            </a:extLst>
          </p:cNvPr>
          <p:cNvSpPr/>
          <p:nvPr/>
        </p:nvSpPr>
        <p:spPr>
          <a:xfrm>
            <a:off x="3787663" y="46163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ADAA5-9A79-774E-AE2E-59F96D4DCC94}"/>
              </a:ext>
            </a:extLst>
          </p:cNvPr>
          <p:cNvSpPr/>
          <p:nvPr/>
        </p:nvSpPr>
        <p:spPr>
          <a:xfrm>
            <a:off x="3268620" y="405049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E62D976-0F5E-A649-A1B3-7309CFEC54D8}"/>
              </a:ext>
            </a:extLst>
          </p:cNvPr>
          <p:cNvSpPr/>
          <p:nvPr/>
        </p:nvSpPr>
        <p:spPr>
          <a:xfrm>
            <a:off x="3826191" y="415193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5928CA8-EE60-5246-9FF2-5769F9DE82A7}"/>
              </a:ext>
            </a:extLst>
          </p:cNvPr>
          <p:cNvSpPr/>
          <p:nvPr/>
        </p:nvSpPr>
        <p:spPr>
          <a:xfrm>
            <a:off x="2963301" y="41801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E4AD57E-0FAD-EB4B-866A-953D6D043D13}"/>
              </a:ext>
            </a:extLst>
          </p:cNvPr>
          <p:cNvSpPr/>
          <p:nvPr/>
        </p:nvSpPr>
        <p:spPr>
          <a:xfrm>
            <a:off x="3355854" y="47709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7E2BC02-6E4B-7A45-8744-C79983C2E52D}"/>
              </a:ext>
            </a:extLst>
          </p:cNvPr>
          <p:cNvSpPr/>
          <p:nvPr/>
        </p:nvSpPr>
        <p:spPr>
          <a:xfrm>
            <a:off x="3347397" y="49142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1A7C781-3936-F14F-9652-A3B5A088D084}"/>
              </a:ext>
            </a:extLst>
          </p:cNvPr>
          <p:cNvSpPr/>
          <p:nvPr/>
        </p:nvSpPr>
        <p:spPr>
          <a:xfrm>
            <a:off x="3473886" y="521717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4DBB7F7-8877-0848-8197-A7BFAA934E3A}"/>
              </a:ext>
            </a:extLst>
          </p:cNvPr>
          <p:cNvSpPr/>
          <p:nvPr/>
        </p:nvSpPr>
        <p:spPr>
          <a:xfrm>
            <a:off x="3937681" y="45030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0480828-A802-7343-96B0-A6ED1F712EBD}"/>
              </a:ext>
            </a:extLst>
          </p:cNvPr>
          <p:cNvSpPr/>
          <p:nvPr/>
        </p:nvSpPr>
        <p:spPr>
          <a:xfrm>
            <a:off x="3739950" y="497748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4693C4C-A53C-DC42-99EF-A257A459A082}"/>
              </a:ext>
            </a:extLst>
          </p:cNvPr>
          <p:cNvSpPr/>
          <p:nvPr/>
        </p:nvSpPr>
        <p:spPr>
          <a:xfrm>
            <a:off x="3613461" y="46754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B48CE1B-F409-BE4B-94F6-8CCDEDF64756}"/>
              </a:ext>
            </a:extLst>
          </p:cNvPr>
          <p:cNvSpPr/>
          <p:nvPr/>
        </p:nvSpPr>
        <p:spPr>
          <a:xfrm>
            <a:off x="4243727" y="48019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18453E9-E8D4-C942-A970-5F1D154C7117}"/>
              </a:ext>
            </a:extLst>
          </p:cNvPr>
          <p:cNvSpPr/>
          <p:nvPr/>
        </p:nvSpPr>
        <p:spPr>
          <a:xfrm>
            <a:off x="3955855" y="48019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2FD9BCC-7EF3-A948-9279-B61B01BF3793}"/>
              </a:ext>
            </a:extLst>
          </p:cNvPr>
          <p:cNvSpPr/>
          <p:nvPr/>
        </p:nvSpPr>
        <p:spPr>
          <a:xfrm>
            <a:off x="3899153" y="511202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948B82-9CC4-6541-B5B1-AB84588AFD87}"/>
              </a:ext>
            </a:extLst>
          </p:cNvPr>
          <p:cNvSpPr/>
          <p:nvPr/>
        </p:nvSpPr>
        <p:spPr>
          <a:xfrm>
            <a:off x="4235004" y="50657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5A871E-36AB-7843-9B11-F0D8DC4259A0}"/>
              </a:ext>
            </a:extLst>
          </p:cNvPr>
          <p:cNvSpPr/>
          <p:nvPr/>
        </p:nvSpPr>
        <p:spPr>
          <a:xfrm>
            <a:off x="3715961" y="449987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3282D6D-2E44-524C-8E8C-CBB57915093E}"/>
              </a:ext>
            </a:extLst>
          </p:cNvPr>
          <p:cNvSpPr/>
          <p:nvPr/>
        </p:nvSpPr>
        <p:spPr>
          <a:xfrm>
            <a:off x="4273532" y="4601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8FA6FF9-579A-AE4E-994E-E15B963EC868}"/>
              </a:ext>
            </a:extLst>
          </p:cNvPr>
          <p:cNvSpPr/>
          <p:nvPr/>
        </p:nvSpPr>
        <p:spPr>
          <a:xfrm>
            <a:off x="3410642" y="46295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03EC37A-856A-3642-8269-6C9806268A05}"/>
              </a:ext>
            </a:extLst>
          </p:cNvPr>
          <p:cNvSpPr/>
          <p:nvPr/>
        </p:nvSpPr>
        <p:spPr>
          <a:xfrm>
            <a:off x="3803195" y="522031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37F4040-633C-584B-B7C7-B8BF426803E4}"/>
              </a:ext>
            </a:extLst>
          </p:cNvPr>
          <p:cNvSpPr/>
          <p:nvPr/>
        </p:nvSpPr>
        <p:spPr>
          <a:xfrm>
            <a:off x="4251053" y="49600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11A902E-E62A-E54F-B964-EB249B8DDCE1}"/>
              </a:ext>
            </a:extLst>
          </p:cNvPr>
          <p:cNvSpPr/>
          <p:nvPr/>
        </p:nvSpPr>
        <p:spPr>
          <a:xfrm>
            <a:off x="4377542" y="526299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23C29BA-CDD1-A14A-8E70-09451A763809}"/>
              </a:ext>
            </a:extLst>
          </p:cNvPr>
          <p:cNvSpPr/>
          <p:nvPr/>
        </p:nvSpPr>
        <p:spPr>
          <a:xfrm>
            <a:off x="4841337" y="454886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9B57B1E-57BA-DF4A-A871-A872D9A462B3}"/>
              </a:ext>
            </a:extLst>
          </p:cNvPr>
          <p:cNvSpPr/>
          <p:nvPr/>
        </p:nvSpPr>
        <p:spPr>
          <a:xfrm>
            <a:off x="4643606" y="502330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145BD8C-E0C8-5B40-984A-5055F04193DA}"/>
              </a:ext>
            </a:extLst>
          </p:cNvPr>
          <p:cNvSpPr/>
          <p:nvPr/>
        </p:nvSpPr>
        <p:spPr>
          <a:xfrm>
            <a:off x="4517117" y="472125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75DFF0D-52E9-EA4C-A809-A67AC3225566}"/>
              </a:ext>
            </a:extLst>
          </p:cNvPr>
          <p:cNvSpPr/>
          <p:nvPr/>
        </p:nvSpPr>
        <p:spPr>
          <a:xfrm>
            <a:off x="5147383" y="48477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27CC42C-B542-E241-A340-F662BDCB7DC9}"/>
              </a:ext>
            </a:extLst>
          </p:cNvPr>
          <p:cNvSpPr/>
          <p:nvPr/>
        </p:nvSpPr>
        <p:spPr>
          <a:xfrm>
            <a:off x="4859511" y="48477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2655572-A824-7142-B5B4-5C02A8C2696E}"/>
              </a:ext>
            </a:extLst>
          </p:cNvPr>
          <p:cNvSpPr/>
          <p:nvPr/>
        </p:nvSpPr>
        <p:spPr>
          <a:xfrm>
            <a:off x="4802809" y="51578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7F6F6D9-3A67-8442-BBF2-FAC01EDC6A8B}"/>
              </a:ext>
            </a:extLst>
          </p:cNvPr>
          <p:cNvSpPr/>
          <p:nvPr/>
        </p:nvSpPr>
        <p:spPr>
          <a:xfrm>
            <a:off x="5138660" y="51115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2485417-976F-C349-8024-373C53A65F6C}"/>
              </a:ext>
            </a:extLst>
          </p:cNvPr>
          <p:cNvSpPr/>
          <p:nvPr/>
        </p:nvSpPr>
        <p:spPr>
          <a:xfrm>
            <a:off x="4619617" y="454569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22DC617-D708-5144-BC90-C74EC4720A7B}"/>
              </a:ext>
            </a:extLst>
          </p:cNvPr>
          <p:cNvSpPr/>
          <p:nvPr/>
        </p:nvSpPr>
        <p:spPr>
          <a:xfrm>
            <a:off x="5177188" y="46471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4E1630A-F790-2B43-99B3-82D235AAE603}"/>
              </a:ext>
            </a:extLst>
          </p:cNvPr>
          <p:cNvSpPr/>
          <p:nvPr/>
        </p:nvSpPr>
        <p:spPr>
          <a:xfrm>
            <a:off x="4314298" y="467535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5E0D509-799E-8C41-A620-7D5E2DB79F93}"/>
              </a:ext>
            </a:extLst>
          </p:cNvPr>
          <p:cNvSpPr/>
          <p:nvPr/>
        </p:nvSpPr>
        <p:spPr>
          <a:xfrm>
            <a:off x="4706851" y="52661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F00DF3A-E4FA-5844-9740-CA3EE528B8F0}"/>
              </a:ext>
            </a:extLst>
          </p:cNvPr>
          <p:cNvSpPr/>
          <p:nvPr/>
        </p:nvSpPr>
        <p:spPr>
          <a:xfrm>
            <a:off x="4205144" y="409110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D00AB9F-0F57-054B-B6EA-AABE0BA800AE}"/>
              </a:ext>
            </a:extLst>
          </p:cNvPr>
          <p:cNvSpPr/>
          <p:nvPr/>
        </p:nvSpPr>
        <p:spPr>
          <a:xfrm>
            <a:off x="4331633" y="43940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57AB0C4-7AC1-8E45-ACA7-DA711C919B8B}"/>
              </a:ext>
            </a:extLst>
          </p:cNvPr>
          <p:cNvSpPr/>
          <p:nvPr/>
        </p:nvSpPr>
        <p:spPr>
          <a:xfrm>
            <a:off x="4795428" y="367990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6261832-B81C-424A-9AC9-E86E6DCD56AB}"/>
              </a:ext>
            </a:extLst>
          </p:cNvPr>
          <p:cNvSpPr/>
          <p:nvPr/>
        </p:nvSpPr>
        <p:spPr>
          <a:xfrm>
            <a:off x="4597697" y="415434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6494C84-384E-A24D-9D7C-2FB87D927861}"/>
              </a:ext>
            </a:extLst>
          </p:cNvPr>
          <p:cNvSpPr/>
          <p:nvPr/>
        </p:nvSpPr>
        <p:spPr>
          <a:xfrm>
            <a:off x="4471208" y="385229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07F6C4C-EEEE-144F-ABA5-ED6A2D9BCBB4}"/>
              </a:ext>
            </a:extLst>
          </p:cNvPr>
          <p:cNvSpPr/>
          <p:nvPr/>
        </p:nvSpPr>
        <p:spPr>
          <a:xfrm>
            <a:off x="5101474" y="397878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296AA18-BC25-794A-BD88-EBBE778AE162}"/>
              </a:ext>
            </a:extLst>
          </p:cNvPr>
          <p:cNvSpPr/>
          <p:nvPr/>
        </p:nvSpPr>
        <p:spPr>
          <a:xfrm>
            <a:off x="4813602" y="397878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F8DDCDE-6EEE-9845-83AF-300EDBACE33A}"/>
              </a:ext>
            </a:extLst>
          </p:cNvPr>
          <p:cNvSpPr/>
          <p:nvPr/>
        </p:nvSpPr>
        <p:spPr>
          <a:xfrm>
            <a:off x="4756900" y="428888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19CEADD-5DC2-E14E-83D6-6AE7CD1B6F14}"/>
              </a:ext>
            </a:extLst>
          </p:cNvPr>
          <p:cNvSpPr/>
          <p:nvPr/>
        </p:nvSpPr>
        <p:spPr>
          <a:xfrm>
            <a:off x="5092751" y="42426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8FF04AC8-7C2F-ED49-BC6C-45926928E5E8}"/>
              </a:ext>
            </a:extLst>
          </p:cNvPr>
          <p:cNvSpPr/>
          <p:nvPr/>
        </p:nvSpPr>
        <p:spPr>
          <a:xfrm>
            <a:off x="4573708" y="367673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9F8870B-5339-104C-BA16-A92CBCA4F184}"/>
              </a:ext>
            </a:extLst>
          </p:cNvPr>
          <p:cNvSpPr/>
          <p:nvPr/>
        </p:nvSpPr>
        <p:spPr>
          <a:xfrm>
            <a:off x="5131279" y="37781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8363CE5-8717-344B-831E-5ECC03133D80}"/>
              </a:ext>
            </a:extLst>
          </p:cNvPr>
          <p:cNvSpPr/>
          <p:nvPr/>
        </p:nvSpPr>
        <p:spPr>
          <a:xfrm>
            <a:off x="4268389" y="380639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D58415C-81C9-2E48-9D9B-2BFA16586E15}"/>
              </a:ext>
            </a:extLst>
          </p:cNvPr>
          <p:cNvSpPr/>
          <p:nvPr/>
        </p:nvSpPr>
        <p:spPr>
          <a:xfrm>
            <a:off x="4660942" y="439717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05325F-2197-3E40-99DC-C01C5D023171}"/>
              </a:ext>
            </a:extLst>
          </p:cNvPr>
          <p:cNvSpPr/>
          <p:nvPr/>
        </p:nvSpPr>
        <p:spPr>
          <a:xfrm>
            <a:off x="4963558" y="46920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31C550B-7CA6-2B48-B0CF-3B27E809354D}"/>
              </a:ext>
            </a:extLst>
          </p:cNvPr>
          <p:cNvSpPr/>
          <p:nvPr/>
        </p:nvSpPr>
        <p:spPr>
          <a:xfrm>
            <a:off x="5090047" y="49949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A3AC74B-1345-C14C-B824-3402C464042E}"/>
              </a:ext>
            </a:extLst>
          </p:cNvPr>
          <p:cNvSpPr/>
          <p:nvPr/>
        </p:nvSpPr>
        <p:spPr>
          <a:xfrm>
            <a:off x="5553842" y="42808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ED4934-5794-084F-A1DA-D1A19C89D1B8}"/>
              </a:ext>
            </a:extLst>
          </p:cNvPr>
          <p:cNvSpPr/>
          <p:nvPr/>
        </p:nvSpPr>
        <p:spPr>
          <a:xfrm>
            <a:off x="5356111" y="475527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F843D11-D98E-B442-A743-0E6FF0BAD6B3}"/>
              </a:ext>
            </a:extLst>
          </p:cNvPr>
          <p:cNvSpPr/>
          <p:nvPr/>
        </p:nvSpPr>
        <p:spPr>
          <a:xfrm>
            <a:off x="5229622" y="44532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DB5D8B5-0E3C-0D42-A5EB-3D5123111BC5}"/>
              </a:ext>
            </a:extLst>
          </p:cNvPr>
          <p:cNvSpPr/>
          <p:nvPr/>
        </p:nvSpPr>
        <p:spPr>
          <a:xfrm>
            <a:off x="5859888" y="4579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C61F007-ED6B-0047-8772-A71EFC1A3215}"/>
              </a:ext>
            </a:extLst>
          </p:cNvPr>
          <p:cNvSpPr/>
          <p:nvPr/>
        </p:nvSpPr>
        <p:spPr>
          <a:xfrm>
            <a:off x="5572016" y="4579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3CCC377-67D4-974A-B7BE-33703B609685}"/>
              </a:ext>
            </a:extLst>
          </p:cNvPr>
          <p:cNvSpPr/>
          <p:nvPr/>
        </p:nvSpPr>
        <p:spPr>
          <a:xfrm>
            <a:off x="5515314" y="48898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B7342C2-6582-6E45-94D7-F7F5ECAE27A8}"/>
              </a:ext>
            </a:extLst>
          </p:cNvPr>
          <p:cNvSpPr/>
          <p:nvPr/>
        </p:nvSpPr>
        <p:spPr>
          <a:xfrm>
            <a:off x="5851165" y="484356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CBF2B9F-FEC1-A342-9193-F4D1778DB422}"/>
              </a:ext>
            </a:extLst>
          </p:cNvPr>
          <p:cNvSpPr/>
          <p:nvPr/>
        </p:nvSpPr>
        <p:spPr>
          <a:xfrm>
            <a:off x="5332122" y="427766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205125A-B681-AA4B-9C19-15537EB56CC2}"/>
              </a:ext>
            </a:extLst>
          </p:cNvPr>
          <p:cNvSpPr/>
          <p:nvPr/>
        </p:nvSpPr>
        <p:spPr>
          <a:xfrm>
            <a:off x="5889693" y="43791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265DF3B-2CC6-EC44-B5EC-0DD2A28F05E7}"/>
              </a:ext>
            </a:extLst>
          </p:cNvPr>
          <p:cNvSpPr/>
          <p:nvPr/>
        </p:nvSpPr>
        <p:spPr>
          <a:xfrm>
            <a:off x="5026803" y="44073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D75C5A1-BB60-244D-8CC2-D69FBD04BE0F}"/>
              </a:ext>
            </a:extLst>
          </p:cNvPr>
          <p:cNvSpPr/>
          <p:nvPr/>
        </p:nvSpPr>
        <p:spPr>
          <a:xfrm>
            <a:off x="5419356" y="49980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E9E61B0-8907-9B4A-A002-D700D34A1234}"/>
              </a:ext>
            </a:extLst>
          </p:cNvPr>
          <p:cNvSpPr/>
          <p:nvPr/>
        </p:nvSpPr>
        <p:spPr>
          <a:xfrm>
            <a:off x="5182166" y="36211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3CEA329-7BEB-6443-B01E-EBD19CE75361}"/>
              </a:ext>
            </a:extLst>
          </p:cNvPr>
          <p:cNvSpPr/>
          <p:nvPr/>
        </p:nvSpPr>
        <p:spPr>
          <a:xfrm>
            <a:off x="5308655" y="39241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EE13AF0-25FF-BF46-8B02-071BA99AD7E2}"/>
              </a:ext>
            </a:extLst>
          </p:cNvPr>
          <p:cNvSpPr/>
          <p:nvPr/>
        </p:nvSpPr>
        <p:spPr>
          <a:xfrm>
            <a:off x="5772450" y="32099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1DB313A-764F-1948-A69E-85AA228DD071}"/>
              </a:ext>
            </a:extLst>
          </p:cNvPr>
          <p:cNvSpPr/>
          <p:nvPr/>
        </p:nvSpPr>
        <p:spPr>
          <a:xfrm>
            <a:off x="5574719" y="368441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080E3E3-5388-2441-A167-F62B34C0BF68}"/>
              </a:ext>
            </a:extLst>
          </p:cNvPr>
          <p:cNvSpPr/>
          <p:nvPr/>
        </p:nvSpPr>
        <p:spPr>
          <a:xfrm>
            <a:off x="5448230" y="33823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FECBF9B4-8DB5-8E41-AA10-6FC3697110A8}"/>
              </a:ext>
            </a:extLst>
          </p:cNvPr>
          <p:cNvSpPr/>
          <p:nvPr/>
        </p:nvSpPr>
        <p:spPr>
          <a:xfrm>
            <a:off x="6078496" y="35088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387E260-8AB4-BB46-9B40-B0BBC2499619}"/>
              </a:ext>
            </a:extLst>
          </p:cNvPr>
          <p:cNvSpPr/>
          <p:nvPr/>
        </p:nvSpPr>
        <p:spPr>
          <a:xfrm>
            <a:off x="5790624" y="35088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3327185-01EE-6347-AE51-F43C0937DEF0}"/>
              </a:ext>
            </a:extLst>
          </p:cNvPr>
          <p:cNvSpPr/>
          <p:nvPr/>
        </p:nvSpPr>
        <p:spPr>
          <a:xfrm>
            <a:off x="5733922" y="38189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2D535F2-DFF4-9E40-8A23-10CFBAC3D5D2}"/>
              </a:ext>
            </a:extLst>
          </p:cNvPr>
          <p:cNvSpPr/>
          <p:nvPr/>
        </p:nvSpPr>
        <p:spPr>
          <a:xfrm>
            <a:off x="6069773" y="37727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5E49D14-A5DE-8B44-8764-94F5F5B5BF2C}"/>
              </a:ext>
            </a:extLst>
          </p:cNvPr>
          <p:cNvSpPr/>
          <p:nvPr/>
        </p:nvSpPr>
        <p:spPr>
          <a:xfrm>
            <a:off x="5550730" y="320680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0FB8763-5B0E-5D45-8ED9-4E51743987FC}"/>
              </a:ext>
            </a:extLst>
          </p:cNvPr>
          <p:cNvSpPr/>
          <p:nvPr/>
        </p:nvSpPr>
        <p:spPr>
          <a:xfrm>
            <a:off x="6108301" y="33082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B5EFB6A-6991-0946-8ACE-4AEF5C209B81}"/>
              </a:ext>
            </a:extLst>
          </p:cNvPr>
          <p:cNvSpPr/>
          <p:nvPr/>
        </p:nvSpPr>
        <p:spPr>
          <a:xfrm>
            <a:off x="5245411" y="33364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D97D37E2-1A27-A54E-9C13-C229D6F40BF1}"/>
              </a:ext>
            </a:extLst>
          </p:cNvPr>
          <p:cNvSpPr/>
          <p:nvPr/>
        </p:nvSpPr>
        <p:spPr>
          <a:xfrm>
            <a:off x="5637964" y="39272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0A811E1-F229-F64B-888F-47FDA852EA99}"/>
              </a:ext>
            </a:extLst>
          </p:cNvPr>
          <p:cNvSpPr/>
          <p:nvPr/>
        </p:nvSpPr>
        <p:spPr>
          <a:xfrm>
            <a:off x="3696643" y="401665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41CF785-B7A5-7543-A575-A5FA8B3E1EC9}"/>
              </a:ext>
            </a:extLst>
          </p:cNvPr>
          <p:cNvSpPr/>
          <p:nvPr/>
        </p:nvSpPr>
        <p:spPr>
          <a:xfrm>
            <a:off x="3823132" y="43195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4D78D01-0A30-3B49-B19E-0EA918C1574C}"/>
              </a:ext>
            </a:extLst>
          </p:cNvPr>
          <p:cNvSpPr/>
          <p:nvPr/>
        </p:nvSpPr>
        <p:spPr>
          <a:xfrm>
            <a:off x="4286927" y="36054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205CC45-F625-3B41-948E-FC2AF6220876}"/>
              </a:ext>
            </a:extLst>
          </p:cNvPr>
          <p:cNvSpPr/>
          <p:nvPr/>
        </p:nvSpPr>
        <p:spPr>
          <a:xfrm>
            <a:off x="4089196" y="407990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DEA7724-4AC7-874A-90F7-1FFACBD02246}"/>
              </a:ext>
            </a:extLst>
          </p:cNvPr>
          <p:cNvSpPr/>
          <p:nvPr/>
        </p:nvSpPr>
        <p:spPr>
          <a:xfrm>
            <a:off x="3962707" y="37778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7840F38-D920-B546-AE03-F7E0ABD37747}"/>
              </a:ext>
            </a:extLst>
          </p:cNvPr>
          <p:cNvSpPr/>
          <p:nvPr/>
        </p:nvSpPr>
        <p:spPr>
          <a:xfrm>
            <a:off x="4592973" y="39043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A3B7108-959B-7449-A280-B41A444E8CCD}"/>
              </a:ext>
            </a:extLst>
          </p:cNvPr>
          <p:cNvSpPr/>
          <p:nvPr/>
        </p:nvSpPr>
        <p:spPr>
          <a:xfrm>
            <a:off x="4305101" y="39043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96C31D-044A-8D4B-8FDE-56F1DAF7AFF8}"/>
              </a:ext>
            </a:extLst>
          </p:cNvPr>
          <p:cNvSpPr/>
          <p:nvPr/>
        </p:nvSpPr>
        <p:spPr>
          <a:xfrm>
            <a:off x="4248399" y="421443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5C24E91-0C7A-DA47-A6A5-87C8CA88C200}"/>
              </a:ext>
            </a:extLst>
          </p:cNvPr>
          <p:cNvSpPr/>
          <p:nvPr/>
        </p:nvSpPr>
        <p:spPr>
          <a:xfrm>
            <a:off x="4584250" y="41681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D5EEE62-A82C-0E49-8029-23C95DF85CCB}"/>
              </a:ext>
            </a:extLst>
          </p:cNvPr>
          <p:cNvSpPr/>
          <p:nvPr/>
        </p:nvSpPr>
        <p:spPr>
          <a:xfrm>
            <a:off x="4065207" y="360229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AF97CC7D-3F80-DB4E-A217-41622C1E9716}"/>
              </a:ext>
            </a:extLst>
          </p:cNvPr>
          <p:cNvSpPr/>
          <p:nvPr/>
        </p:nvSpPr>
        <p:spPr>
          <a:xfrm>
            <a:off x="4622778" y="37037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C278FC6-119E-9641-843D-0BB041464606}"/>
              </a:ext>
            </a:extLst>
          </p:cNvPr>
          <p:cNvSpPr/>
          <p:nvPr/>
        </p:nvSpPr>
        <p:spPr>
          <a:xfrm>
            <a:off x="3759888" y="37319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E20FA64-C8FC-1A43-8D34-30CCD2399330}"/>
              </a:ext>
            </a:extLst>
          </p:cNvPr>
          <p:cNvSpPr/>
          <p:nvPr/>
        </p:nvSpPr>
        <p:spPr>
          <a:xfrm>
            <a:off x="4152441" y="43227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77EC893C-4BCA-3746-8D4A-3973D507BADB}"/>
              </a:ext>
            </a:extLst>
          </p:cNvPr>
          <p:cNvSpPr/>
          <p:nvPr/>
        </p:nvSpPr>
        <p:spPr>
          <a:xfrm>
            <a:off x="2192006" y="479366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F5B89918-764E-2949-BDAB-B81D869CEF7C}"/>
              </a:ext>
            </a:extLst>
          </p:cNvPr>
          <p:cNvSpPr/>
          <p:nvPr/>
        </p:nvSpPr>
        <p:spPr>
          <a:xfrm>
            <a:off x="2318495" y="509659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D08D6BA-69AD-704C-9049-70F046ADDE79}"/>
              </a:ext>
            </a:extLst>
          </p:cNvPr>
          <p:cNvSpPr/>
          <p:nvPr/>
        </p:nvSpPr>
        <p:spPr>
          <a:xfrm>
            <a:off x="2782290" y="43824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F33A83F-1F06-2042-BE3E-491E7A94C8FF}"/>
              </a:ext>
            </a:extLst>
          </p:cNvPr>
          <p:cNvSpPr/>
          <p:nvPr/>
        </p:nvSpPr>
        <p:spPr>
          <a:xfrm>
            <a:off x="2584559" y="48569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ED758B7-6430-3F4E-9F98-A88E7A8CF157}"/>
              </a:ext>
            </a:extLst>
          </p:cNvPr>
          <p:cNvSpPr/>
          <p:nvPr/>
        </p:nvSpPr>
        <p:spPr>
          <a:xfrm>
            <a:off x="2458070" y="455485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F7EBC9D-B064-884F-B31E-ACAEDA804C28}"/>
              </a:ext>
            </a:extLst>
          </p:cNvPr>
          <p:cNvSpPr/>
          <p:nvPr/>
        </p:nvSpPr>
        <p:spPr>
          <a:xfrm>
            <a:off x="3088336" y="46813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F2C0E75-2D1B-8D43-9B97-0F62FFFA442C}"/>
              </a:ext>
            </a:extLst>
          </p:cNvPr>
          <p:cNvSpPr/>
          <p:nvPr/>
        </p:nvSpPr>
        <p:spPr>
          <a:xfrm>
            <a:off x="2800464" y="46813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732973B-7BD3-5644-B195-8C6DF7DB1DF1}"/>
              </a:ext>
            </a:extLst>
          </p:cNvPr>
          <p:cNvSpPr/>
          <p:nvPr/>
        </p:nvSpPr>
        <p:spPr>
          <a:xfrm>
            <a:off x="2743762" y="49914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E663B46-54C4-BF4B-AD85-C6EED341E2C5}"/>
              </a:ext>
            </a:extLst>
          </p:cNvPr>
          <p:cNvSpPr/>
          <p:nvPr/>
        </p:nvSpPr>
        <p:spPr>
          <a:xfrm>
            <a:off x="3079613" y="494520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3504B38-3637-C74E-ACF1-E53AE19A9DD0}"/>
              </a:ext>
            </a:extLst>
          </p:cNvPr>
          <p:cNvSpPr/>
          <p:nvPr/>
        </p:nvSpPr>
        <p:spPr>
          <a:xfrm>
            <a:off x="2560570" y="437930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53A4F984-4BFF-C847-9103-BCD15825C4E9}"/>
              </a:ext>
            </a:extLst>
          </p:cNvPr>
          <p:cNvSpPr/>
          <p:nvPr/>
        </p:nvSpPr>
        <p:spPr>
          <a:xfrm>
            <a:off x="3118141" y="44807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6F4F95A-6F4D-F94A-B993-2326FB858885}"/>
              </a:ext>
            </a:extLst>
          </p:cNvPr>
          <p:cNvSpPr/>
          <p:nvPr/>
        </p:nvSpPr>
        <p:spPr>
          <a:xfrm>
            <a:off x="2255251" y="450895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7402D8-5470-0645-849F-6FEF4B90C853}"/>
              </a:ext>
            </a:extLst>
          </p:cNvPr>
          <p:cNvSpPr/>
          <p:nvPr/>
        </p:nvSpPr>
        <p:spPr>
          <a:xfrm>
            <a:off x="2647804" y="509973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9ED177F-BF5D-7A44-89FB-B4368A66144D}"/>
              </a:ext>
            </a:extLst>
          </p:cNvPr>
          <p:cNvCxnSpPr/>
          <p:nvPr/>
        </p:nvCxnSpPr>
        <p:spPr>
          <a:xfrm flipV="1">
            <a:off x="2318495" y="3210290"/>
            <a:ext cx="4220528" cy="235193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62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E08-107E-E148-9B55-EFAF7426F122}"/>
              </a:ext>
            </a:extLst>
          </p:cNvPr>
          <p:cNvSpPr>
            <a:spLocks noGrp="1"/>
          </p:cNvSpPr>
          <p:nvPr>
            <p:ph type="title"/>
          </p:nvPr>
        </p:nvSpPr>
        <p:spPr/>
        <p:txBody>
          <a:bodyPr>
            <a:normAutofit fontScale="90000"/>
          </a:bodyPr>
          <a:lstStyle/>
          <a:p>
            <a:r>
              <a:rPr lang="en-US" dirty="0"/>
              <a:t>Why Use Multiple Predictors: Simpson’s Paradox</a:t>
            </a:r>
          </a:p>
        </p:txBody>
      </p:sp>
      <p:sp>
        <p:nvSpPr>
          <p:cNvPr id="3" name="Content Placeholder 2">
            <a:extLst>
              <a:ext uri="{FF2B5EF4-FFF2-40B4-BE49-F238E27FC236}">
                <a16:creationId xmlns:a16="http://schemas.microsoft.com/office/drawing/2014/main" id="{9D5B5B6A-4155-054D-849C-8AC710EC4F2C}"/>
              </a:ext>
            </a:extLst>
          </p:cNvPr>
          <p:cNvSpPr>
            <a:spLocks noGrp="1"/>
          </p:cNvSpPr>
          <p:nvPr>
            <p:ph idx="1"/>
          </p:nvPr>
        </p:nvSpPr>
        <p:spPr>
          <a:xfrm>
            <a:off x="457200" y="1335366"/>
            <a:ext cx="8229600" cy="1079205"/>
          </a:xfrm>
        </p:spPr>
        <p:txBody>
          <a:bodyPr/>
          <a:lstStyle/>
          <a:p>
            <a:r>
              <a:rPr lang="en-US" dirty="0">
                <a:latin typeface="Avenir Roman" panose="02000503020000020003" pitchFamily="2" charset="0"/>
              </a:rPr>
              <a:t>Classic Problem: Does having more native species hinder invasive species success?</a:t>
            </a:r>
          </a:p>
        </p:txBody>
      </p:sp>
      <p:grpSp>
        <p:nvGrpSpPr>
          <p:cNvPr id="7" name="Group 6">
            <a:extLst>
              <a:ext uri="{FF2B5EF4-FFF2-40B4-BE49-F238E27FC236}">
                <a16:creationId xmlns:a16="http://schemas.microsoft.com/office/drawing/2014/main" id="{6B5CAECB-8989-3241-AC26-ACE92FA02B54}"/>
              </a:ext>
            </a:extLst>
          </p:cNvPr>
          <p:cNvGrpSpPr/>
          <p:nvPr/>
        </p:nvGrpSpPr>
        <p:grpSpPr>
          <a:xfrm>
            <a:off x="183562" y="2735375"/>
            <a:ext cx="5270941" cy="4122625"/>
            <a:chOff x="1501999" y="2679405"/>
            <a:chExt cx="5270941" cy="4122625"/>
          </a:xfrm>
        </p:grpSpPr>
        <p:sp>
          <p:nvSpPr>
            <p:cNvPr id="4" name="Rectangle 3">
              <a:extLst>
                <a:ext uri="{FF2B5EF4-FFF2-40B4-BE49-F238E27FC236}">
                  <a16:creationId xmlns:a16="http://schemas.microsoft.com/office/drawing/2014/main" id="{F463CBCA-F084-7E42-8F6D-DBF42ABCE4D0}"/>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485385F-9F8D-6C4A-A5C4-45E8A584C8C8}"/>
                </a:ext>
              </a:extLst>
            </p:cNvPr>
            <p:cNvSpPr txBox="1"/>
            <p:nvPr/>
          </p:nvSpPr>
          <p:spPr>
            <a:xfrm>
              <a:off x="3117895" y="6432698"/>
              <a:ext cx="2408480" cy="369332"/>
            </a:xfrm>
            <a:prstGeom prst="rect">
              <a:avLst/>
            </a:prstGeom>
            <a:noFill/>
          </p:spPr>
          <p:txBody>
            <a:bodyPr wrap="none" rtlCol="0">
              <a:spAutoFit/>
            </a:bodyPr>
            <a:lstStyle/>
            <a:p>
              <a:r>
                <a:rPr lang="en-US" dirty="0"/>
                <a:t>Native Species Richness</a:t>
              </a:r>
            </a:p>
          </p:txBody>
        </p:sp>
        <p:sp>
          <p:nvSpPr>
            <p:cNvPr id="6" name="TextBox 5">
              <a:extLst>
                <a:ext uri="{FF2B5EF4-FFF2-40B4-BE49-F238E27FC236}">
                  <a16:creationId xmlns:a16="http://schemas.microsoft.com/office/drawing/2014/main" id="{FCCE248F-0FF4-164D-8B04-E14A4823BA2E}"/>
                </a:ext>
              </a:extLst>
            </p:cNvPr>
            <p:cNvSpPr txBox="1"/>
            <p:nvPr/>
          </p:nvSpPr>
          <p:spPr>
            <a:xfrm rot="16200000">
              <a:off x="411251" y="4371384"/>
              <a:ext cx="2550827" cy="369332"/>
            </a:xfrm>
            <a:prstGeom prst="rect">
              <a:avLst/>
            </a:prstGeom>
            <a:noFill/>
          </p:spPr>
          <p:txBody>
            <a:bodyPr wrap="none" rtlCol="0">
              <a:spAutoFit/>
            </a:bodyPr>
            <a:lstStyle/>
            <a:p>
              <a:r>
                <a:rPr lang="en-US" dirty="0"/>
                <a:t>Invasive Species Richness</a:t>
              </a:r>
            </a:p>
          </p:txBody>
        </p:sp>
      </p:grpSp>
      <p:sp>
        <p:nvSpPr>
          <p:cNvPr id="8" name="Oval 7">
            <a:extLst>
              <a:ext uri="{FF2B5EF4-FFF2-40B4-BE49-F238E27FC236}">
                <a16:creationId xmlns:a16="http://schemas.microsoft.com/office/drawing/2014/main" id="{ECBDFAD0-527F-2244-A8AB-D21B4C52851D}"/>
              </a:ext>
            </a:extLst>
          </p:cNvPr>
          <p:cNvSpPr/>
          <p:nvPr/>
        </p:nvSpPr>
        <p:spPr>
          <a:xfrm>
            <a:off x="1139728" y="552870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5DE28F-6BD6-B149-A676-96B5E86AD4F9}"/>
              </a:ext>
            </a:extLst>
          </p:cNvPr>
          <p:cNvSpPr/>
          <p:nvPr/>
        </p:nvSpPr>
        <p:spPr>
          <a:xfrm>
            <a:off x="1266217" y="58316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64DB2B-E571-804F-A4B5-2524A40565CB}"/>
              </a:ext>
            </a:extLst>
          </p:cNvPr>
          <p:cNvSpPr/>
          <p:nvPr/>
        </p:nvSpPr>
        <p:spPr>
          <a:xfrm>
            <a:off x="1730012" y="51175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68409C8-DC92-4D42-BB97-37F714559361}"/>
              </a:ext>
            </a:extLst>
          </p:cNvPr>
          <p:cNvSpPr/>
          <p:nvPr/>
        </p:nvSpPr>
        <p:spPr>
          <a:xfrm>
            <a:off x="1532281" y="559194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F452E73-97E5-CE4F-B8D7-F5155716A8F6}"/>
              </a:ext>
            </a:extLst>
          </p:cNvPr>
          <p:cNvSpPr/>
          <p:nvPr/>
        </p:nvSpPr>
        <p:spPr>
          <a:xfrm>
            <a:off x="1405792" y="52898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57D670-BB0B-7449-AC09-5906425FDB7E}"/>
              </a:ext>
            </a:extLst>
          </p:cNvPr>
          <p:cNvSpPr/>
          <p:nvPr/>
        </p:nvSpPr>
        <p:spPr>
          <a:xfrm>
            <a:off x="2036058" y="54163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67AB75D-89B6-C246-92F6-FF9FA2A3C0F8}"/>
              </a:ext>
            </a:extLst>
          </p:cNvPr>
          <p:cNvSpPr/>
          <p:nvPr/>
        </p:nvSpPr>
        <p:spPr>
          <a:xfrm>
            <a:off x="1748186" y="54163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674C576-CC93-1F4B-B77F-A9EB2E5847D0}"/>
              </a:ext>
            </a:extLst>
          </p:cNvPr>
          <p:cNvSpPr/>
          <p:nvPr/>
        </p:nvSpPr>
        <p:spPr>
          <a:xfrm>
            <a:off x="1691484" y="57264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EC72EDC-C6E2-434B-8061-3E411B2BB209}"/>
              </a:ext>
            </a:extLst>
          </p:cNvPr>
          <p:cNvSpPr/>
          <p:nvPr/>
        </p:nvSpPr>
        <p:spPr>
          <a:xfrm>
            <a:off x="2027335" y="56802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3F4734-A14A-0D42-AC22-CC9C0FBB2C94}"/>
              </a:ext>
            </a:extLst>
          </p:cNvPr>
          <p:cNvSpPr/>
          <p:nvPr/>
        </p:nvSpPr>
        <p:spPr>
          <a:xfrm>
            <a:off x="1508292" y="51143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667F5C-CC46-2949-A664-A20D17B20C9A}"/>
              </a:ext>
            </a:extLst>
          </p:cNvPr>
          <p:cNvSpPr/>
          <p:nvPr/>
        </p:nvSpPr>
        <p:spPr>
          <a:xfrm>
            <a:off x="2065863" y="52157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F8C109-D71F-C24D-B379-CFAD285643BB}"/>
              </a:ext>
            </a:extLst>
          </p:cNvPr>
          <p:cNvSpPr/>
          <p:nvPr/>
        </p:nvSpPr>
        <p:spPr>
          <a:xfrm>
            <a:off x="1202973" y="52439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42F892-DB33-8A4C-A728-46AD30E9EAF0}"/>
              </a:ext>
            </a:extLst>
          </p:cNvPr>
          <p:cNvSpPr/>
          <p:nvPr/>
        </p:nvSpPr>
        <p:spPr>
          <a:xfrm>
            <a:off x="1595526" y="583477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F757FEA-B982-0747-9A8D-4B2CB788A29B}"/>
              </a:ext>
            </a:extLst>
          </p:cNvPr>
          <p:cNvSpPr/>
          <p:nvPr/>
        </p:nvSpPr>
        <p:spPr>
          <a:xfrm>
            <a:off x="1581619" y="45208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FAEE71F-B7CC-8E4D-8B74-B9D768DC4B4A}"/>
              </a:ext>
            </a:extLst>
          </p:cNvPr>
          <p:cNvSpPr/>
          <p:nvPr/>
        </p:nvSpPr>
        <p:spPr>
          <a:xfrm>
            <a:off x="1708108" y="482375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8E2636A-59E4-8A44-BE96-9C4FD47D196B}"/>
              </a:ext>
            </a:extLst>
          </p:cNvPr>
          <p:cNvSpPr/>
          <p:nvPr/>
        </p:nvSpPr>
        <p:spPr>
          <a:xfrm>
            <a:off x="2171903" y="410963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AB41857-7611-F441-98E9-7C8B72E4AB97}"/>
              </a:ext>
            </a:extLst>
          </p:cNvPr>
          <p:cNvSpPr/>
          <p:nvPr/>
        </p:nvSpPr>
        <p:spPr>
          <a:xfrm>
            <a:off x="1974172" y="458406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AA027-83E4-7A46-846B-EE0C1937A622}"/>
              </a:ext>
            </a:extLst>
          </p:cNvPr>
          <p:cNvSpPr/>
          <p:nvPr/>
        </p:nvSpPr>
        <p:spPr>
          <a:xfrm>
            <a:off x="1847683" y="42820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2B45C-6052-DF4C-93C5-1D639956E9A1}"/>
              </a:ext>
            </a:extLst>
          </p:cNvPr>
          <p:cNvSpPr/>
          <p:nvPr/>
        </p:nvSpPr>
        <p:spPr>
          <a:xfrm>
            <a:off x="2477949" y="44085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89A9B9-384F-9F4C-A30A-4D7AF824460C}"/>
              </a:ext>
            </a:extLst>
          </p:cNvPr>
          <p:cNvSpPr/>
          <p:nvPr/>
        </p:nvSpPr>
        <p:spPr>
          <a:xfrm>
            <a:off x="2190077" y="44085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44C1325-A1DE-5B42-9C95-9330A2217F64}"/>
              </a:ext>
            </a:extLst>
          </p:cNvPr>
          <p:cNvSpPr/>
          <p:nvPr/>
        </p:nvSpPr>
        <p:spPr>
          <a:xfrm>
            <a:off x="2133375" y="471860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0C2D26D-1BAA-1945-AE9F-C9BF199AB6D8}"/>
              </a:ext>
            </a:extLst>
          </p:cNvPr>
          <p:cNvSpPr/>
          <p:nvPr/>
        </p:nvSpPr>
        <p:spPr>
          <a:xfrm>
            <a:off x="2469226" y="46723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ADAA5-9A79-774E-AE2E-59F96D4DCC94}"/>
              </a:ext>
            </a:extLst>
          </p:cNvPr>
          <p:cNvSpPr/>
          <p:nvPr/>
        </p:nvSpPr>
        <p:spPr>
          <a:xfrm>
            <a:off x="1950183" y="410646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E62D976-0F5E-A649-A1B3-7309CFEC54D8}"/>
              </a:ext>
            </a:extLst>
          </p:cNvPr>
          <p:cNvSpPr/>
          <p:nvPr/>
        </p:nvSpPr>
        <p:spPr>
          <a:xfrm>
            <a:off x="2507754" y="420790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5928CA8-EE60-5246-9FF2-5769F9DE82A7}"/>
              </a:ext>
            </a:extLst>
          </p:cNvPr>
          <p:cNvSpPr/>
          <p:nvPr/>
        </p:nvSpPr>
        <p:spPr>
          <a:xfrm>
            <a:off x="1644864" y="42361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E4AD57E-0FAD-EB4B-866A-953D6D043D13}"/>
              </a:ext>
            </a:extLst>
          </p:cNvPr>
          <p:cNvSpPr/>
          <p:nvPr/>
        </p:nvSpPr>
        <p:spPr>
          <a:xfrm>
            <a:off x="2037417" y="48268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7E2BC02-6E4B-7A45-8744-C79983C2E52D}"/>
              </a:ext>
            </a:extLst>
          </p:cNvPr>
          <p:cNvSpPr/>
          <p:nvPr/>
        </p:nvSpPr>
        <p:spPr>
          <a:xfrm>
            <a:off x="2028960" y="49702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1A7C781-3936-F14F-9652-A3B5A088D084}"/>
              </a:ext>
            </a:extLst>
          </p:cNvPr>
          <p:cNvSpPr/>
          <p:nvPr/>
        </p:nvSpPr>
        <p:spPr>
          <a:xfrm>
            <a:off x="2155449" y="527314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4DBB7F7-8877-0848-8197-A7BFAA934E3A}"/>
              </a:ext>
            </a:extLst>
          </p:cNvPr>
          <p:cNvSpPr/>
          <p:nvPr/>
        </p:nvSpPr>
        <p:spPr>
          <a:xfrm>
            <a:off x="2619244" y="45590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0480828-A802-7343-96B0-A6ED1F712EBD}"/>
              </a:ext>
            </a:extLst>
          </p:cNvPr>
          <p:cNvSpPr/>
          <p:nvPr/>
        </p:nvSpPr>
        <p:spPr>
          <a:xfrm>
            <a:off x="2421513" y="503345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4693C4C-A53C-DC42-99EF-A257A459A082}"/>
              </a:ext>
            </a:extLst>
          </p:cNvPr>
          <p:cNvSpPr/>
          <p:nvPr/>
        </p:nvSpPr>
        <p:spPr>
          <a:xfrm>
            <a:off x="2295024" y="47314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B48CE1B-F409-BE4B-94F6-8CCDEDF64756}"/>
              </a:ext>
            </a:extLst>
          </p:cNvPr>
          <p:cNvSpPr/>
          <p:nvPr/>
        </p:nvSpPr>
        <p:spPr>
          <a:xfrm>
            <a:off x="2925290" y="48578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18453E9-E8D4-C942-A970-5F1D154C7117}"/>
              </a:ext>
            </a:extLst>
          </p:cNvPr>
          <p:cNvSpPr/>
          <p:nvPr/>
        </p:nvSpPr>
        <p:spPr>
          <a:xfrm>
            <a:off x="2637418" y="48578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2FD9BCC-7EF3-A948-9279-B61B01BF3793}"/>
              </a:ext>
            </a:extLst>
          </p:cNvPr>
          <p:cNvSpPr/>
          <p:nvPr/>
        </p:nvSpPr>
        <p:spPr>
          <a:xfrm>
            <a:off x="2580716" y="51679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948B82-9CC4-6541-B5B1-AB84588AFD87}"/>
              </a:ext>
            </a:extLst>
          </p:cNvPr>
          <p:cNvSpPr/>
          <p:nvPr/>
        </p:nvSpPr>
        <p:spPr>
          <a:xfrm>
            <a:off x="2916567" y="51217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5A871E-36AB-7843-9B11-F0D8DC4259A0}"/>
              </a:ext>
            </a:extLst>
          </p:cNvPr>
          <p:cNvSpPr/>
          <p:nvPr/>
        </p:nvSpPr>
        <p:spPr>
          <a:xfrm>
            <a:off x="2397524" y="45558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3282D6D-2E44-524C-8E8C-CBB57915093E}"/>
              </a:ext>
            </a:extLst>
          </p:cNvPr>
          <p:cNvSpPr/>
          <p:nvPr/>
        </p:nvSpPr>
        <p:spPr>
          <a:xfrm>
            <a:off x="2955095" y="46572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8FA6FF9-579A-AE4E-994E-E15B963EC868}"/>
              </a:ext>
            </a:extLst>
          </p:cNvPr>
          <p:cNvSpPr/>
          <p:nvPr/>
        </p:nvSpPr>
        <p:spPr>
          <a:xfrm>
            <a:off x="2092205" y="46855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03EC37A-856A-3642-8269-6C9806268A05}"/>
              </a:ext>
            </a:extLst>
          </p:cNvPr>
          <p:cNvSpPr/>
          <p:nvPr/>
        </p:nvSpPr>
        <p:spPr>
          <a:xfrm>
            <a:off x="2484758" y="527628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37F4040-633C-584B-B7C7-B8BF426803E4}"/>
              </a:ext>
            </a:extLst>
          </p:cNvPr>
          <p:cNvSpPr/>
          <p:nvPr/>
        </p:nvSpPr>
        <p:spPr>
          <a:xfrm>
            <a:off x="2932616" y="50160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11A902E-E62A-E54F-B964-EB249B8DDCE1}"/>
              </a:ext>
            </a:extLst>
          </p:cNvPr>
          <p:cNvSpPr/>
          <p:nvPr/>
        </p:nvSpPr>
        <p:spPr>
          <a:xfrm>
            <a:off x="3059105" y="53189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23C29BA-CDD1-A14A-8E70-09451A763809}"/>
              </a:ext>
            </a:extLst>
          </p:cNvPr>
          <p:cNvSpPr/>
          <p:nvPr/>
        </p:nvSpPr>
        <p:spPr>
          <a:xfrm>
            <a:off x="3522900" y="46048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9B57B1E-57BA-DF4A-A871-A872D9A462B3}"/>
              </a:ext>
            </a:extLst>
          </p:cNvPr>
          <p:cNvSpPr/>
          <p:nvPr/>
        </p:nvSpPr>
        <p:spPr>
          <a:xfrm>
            <a:off x="3325169" y="507927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145BD8C-E0C8-5B40-984A-5055F04193DA}"/>
              </a:ext>
            </a:extLst>
          </p:cNvPr>
          <p:cNvSpPr/>
          <p:nvPr/>
        </p:nvSpPr>
        <p:spPr>
          <a:xfrm>
            <a:off x="3198680" y="47772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75DFF0D-52E9-EA4C-A809-A67AC3225566}"/>
              </a:ext>
            </a:extLst>
          </p:cNvPr>
          <p:cNvSpPr/>
          <p:nvPr/>
        </p:nvSpPr>
        <p:spPr>
          <a:xfrm>
            <a:off x="3828946" y="4903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27CC42C-B542-E241-A340-F662BDCB7DC9}"/>
              </a:ext>
            </a:extLst>
          </p:cNvPr>
          <p:cNvSpPr/>
          <p:nvPr/>
        </p:nvSpPr>
        <p:spPr>
          <a:xfrm>
            <a:off x="3541074" y="4903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2655572-A824-7142-B5B4-5C02A8C2696E}"/>
              </a:ext>
            </a:extLst>
          </p:cNvPr>
          <p:cNvSpPr/>
          <p:nvPr/>
        </p:nvSpPr>
        <p:spPr>
          <a:xfrm>
            <a:off x="3484372" y="52138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7F6F6D9-3A67-8442-BBF2-FAC01EDC6A8B}"/>
              </a:ext>
            </a:extLst>
          </p:cNvPr>
          <p:cNvSpPr/>
          <p:nvPr/>
        </p:nvSpPr>
        <p:spPr>
          <a:xfrm>
            <a:off x="3820223" y="516756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2485417-976F-C349-8024-373C53A65F6C}"/>
              </a:ext>
            </a:extLst>
          </p:cNvPr>
          <p:cNvSpPr/>
          <p:nvPr/>
        </p:nvSpPr>
        <p:spPr>
          <a:xfrm>
            <a:off x="3301180" y="460166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22DC617-D708-5144-BC90-C74EC4720A7B}"/>
              </a:ext>
            </a:extLst>
          </p:cNvPr>
          <p:cNvSpPr/>
          <p:nvPr/>
        </p:nvSpPr>
        <p:spPr>
          <a:xfrm>
            <a:off x="3858751" y="47031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4E1630A-F790-2B43-99B3-82D235AAE603}"/>
              </a:ext>
            </a:extLst>
          </p:cNvPr>
          <p:cNvSpPr/>
          <p:nvPr/>
        </p:nvSpPr>
        <p:spPr>
          <a:xfrm>
            <a:off x="2995861" y="47313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5E0D509-799E-8C41-A620-7D5E2DB79F93}"/>
              </a:ext>
            </a:extLst>
          </p:cNvPr>
          <p:cNvSpPr/>
          <p:nvPr/>
        </p:nvSpPr>
        <p:spPr>
          <a:xfrm>
            <a:off x="3388414" y="53220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F00DF3A-E4FA-5844-9740-CA3EE528B8F0}"/>
              </a:ext>
            </a:extLst>
          </p:cNvPr>
          <p:cNvSpPr/>
          <p:nvPr/>
        </p:nvSpPr>
        <p:spPr>
          <a:xfrm>
            <a:off x="2886707" y="41470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D00AB9F-0F57-054B-B6EA-AABE0BA800AE}"/>
              </a:ext>
            </a:extLst>
          </p:cNvPr>
          <p:cNvSpPr/>
          <p:nvPr/>
        </p:nvSpPr>
        <p:spPr>
          <a:xfrm>
            <a:off x="3013196" y="44500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57AB0C4-7AC1-8E45-ACA7-DA711C919B8B}"/>
              </a:ext>
            </a:extLst>
          </p:cNvPr>
          <p:cNvSpPr/>
          <p:nvPr/>
        </p:nvSpPr>
        <p:spPr>
          <a:xfrm>
            <a:off x="3476991" y="37358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6261832-B81C-424A-9AC9-E86E6DCD56AB}"/>
              </a:ext>
            </a:extLst>
          </p:cNvPr>
          <p:cNvSpPr/>
          <p:nvPr/>
        </p:nvSpPr>
        <p:spPr>
          <a:xfrm>
            <a:off x="3279260" y="421031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6494C84-384E-A24D-9D7C-2FB87D927861}"/>
              </a:ext>
            </a:extLst>
          </p:cNvPr>
          <p:cNvSpPr/>
          <p:nvPr/>
        </p:nvSpPr>
        <p:spPr>
          <a:xfrm>
            <a:off x="3152771" y="39082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07F6C4C-EEEE-144F-ABA5-ED6A2D9BCBB4}"/>
              </a:ext>
            </a:extLst>
          </p:cNvPr>
          <p:cNvSpPr/>
          <p:nvPr/>
        </p:nvSpPr>
        <p:spPr>
          <a:xfrm>
            <a:off x="3783037" y="40347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296AA18-BC25-794A-BD88-EBBE778AE162}"/>
              </a:ext>
            </a:extLst>
          </p:cNvPr>
          <p:cNvSpPr/>
          <p:nvPr/>
        </p:nvSpPr>
        <p:spPr>
          <a:xfrm>
            <a:off x="3495165" y="40347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F8DDCDE-6EEE-9845-83AF-300EDBACE33A}"/>
              </a:ext>
            </a:extLst>
          </p:cNvPr>
          <p:cNvSpPr/>
          <p:nvPr/>
        </p:nvSpPr>
        <p:spPr>
          <a:xfrm>
            <a:off x="3438463" y="43448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19CEADD-5DC2-E14E-83D6-6AE7CD1B6F14}"/>
              </a:ext>
            </a:extLst>
          </p:cNvPr>
          <p:cNvSpPr/>
          <p:nvPr/>
        </p:nvSpPr>
        <p:spPr>
          <a:xfrm>
            <a:off x="3774314" y="42986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8FF04AC8-7C2F-ED49-BC6C-45926928E5E8}"/>
              </a:ext>
            </a:extLst>
          </p:cNvPr>
          <p:cNvSpPr/>
          <p:nvPr/>
        </p:nvSpPr>
        <p:spPr>
          <a:xfrm>
            <a:off x="3255271" y="373270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9F8870B-5339-104C-BA16-A92CBCA4F184}"/>
              </a:ext>
            </a:extLst>
          </p:cNvPr>
          <p:cNvSpPr/>
          <p:nvPr/>
        </p:nvSpPr>
        <p:spPr>
          <a:xfrm>
            <a:off x="3812842" y="38341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8363CE5-8717-344B-831E-5ECC03133D80}"/>
              </a:ext>
            </a:extLst>
          </p:cNvPr>
          <p:cNvSpPr/>
          <p:nvPr/>
        </p:nvSpPr>
        <p:spPr>
          <a:xfrm>
            <a:off x="2949952" y="38623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D58415C-81C9-2E48-9D9B-2BFA16586E15}"/>
              </a:ext>
            </a:extLst>
          </p:cNvPr>
          <p:cNvSpPr/>
          <p:nvPr/>
        </p:nvSpPr>
        <p:spPr>
          <a:xfrm>
            <a:off x="3342505" y="44531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05325F-2197-3E40-99DC-C01C5D023171}"/>
              </a:ext>
            </a:extLst>
          </p:cNvPr>
          <p:cNvSpPr/>
          <p:nvPr/>
        </p:nvSpPr>
        <p:spPr>
          <a:xfrm>
            <a:off x="3645121" y="47479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31C550B-7CA6-2B48-B0CF-3B27E809354D}"/>
              </a:ext>
            </a:extLst>
          </p:cNvPr>
          <p:cNvSpPr/>
          <p:nvPr/>
        </p:nvSpPr>
        <p:spPr>
          <a:xfrm>
            <a:off x="3771610" y="50509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A3AC74B-1345-C14C-B824-3402C464042E}"/>
              </a:ext>
            </a:extLst>
          </p:cNvPr>
          <p:cNvSpPr/>
          <p:nvPr/>
        </p:nvSpPr>
        <p:spPr>
          <a:xfrm>
            <a:off x="4235405" y="43368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ED4934-5794-084F-A1DA-D1A19C89D1B8}"/>
              </a:ext>
            </a:extLst>
          </p:cNvPr>
          <p:cNvSpPr/>
          <p:nvPr/>
        </p:nvSpPr>
        <p:spPr>
          <a:xfrm>
            <a:off x="4037674" y="481124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F843D11-D98E-B442-A743-0E6FF0BAD6B3}"/>
              </a:ext>
            </a:extLst>
          </p:cNvPr>
          <p:cNvSpPr/>
          <p:nvPr/>
        </p:nvSpPr>
        <p:spPr>
          <a:xfrm>
            <a:off x="3911185" y="45091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DB5D8B5-0E3C-0D42-A5EB-3D5123111BC5}"/>
              </a:ext>
            </a:extLst>
          </p:cNvPr>
          <p:cNvSpPr/>
          <p:nvPr/>
        </p:nvSpPr>
        <p:spPr>
          <a:xfrm>
            <a:off x="4541451" y="46356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C61F007-ED6B-0047-8772-A71EFC1A3215}"/>
              </a:ext>
            </a:extLst>
          </p:cNvPr>
          <p:cNvSpPr/>
          <p:nvPr/>
        </p:nvSpPr>
        <p:spPr>
          <a:xfrm>
            <a:off x="4253579" y="46356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3CCC377-67D4-974A-B7BE-33703B609685}"/>
              </a:ext>
            </a:extLst>
          </p:cNvPr>
          <p:cNvSpPr/>
          <p:nvPr/>
        </p:nvSpPr>
        <p:spPr>
          <a:xfrm>
            <a:off x="4196877" y="494577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B7342C2-6582-6E45-94D7-F7F5ECAE27A8}"/>
              </a:ext>
            </a:extLst>
          </p:cNvPr>
          <p:cNvSpPr/>
          <p:nvPr/>
        </p:nvSpPr>
        <p:spPr>
          <a:xfrm>
            <a:off x="4532728" y="489953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CBF2B9F-FEC1-A342-9193-F4D1778DB422}"/>
              </a:ext>
            </a:extLst>
          </p:cNvPr>
          <p:cNvSpPr/>
          <p:nvPr/>
        </p:nvSpPr>
        <p:spPr>
          <a:xfrm>
            <a:off x="4013685" y="43336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205125A-B681-AA4B-9C19-15537EB56CC2}"/>
              </a:ext>
            </a:extLst>
          </p:cNvPr>
          <p:cNvSpPr/>
          <p:nvPr/>
        </p:nvSpPr>
        <p:spPr>
          <a:xfrm>
            <a:off x="4571256" y="443507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265DF3B-2CC6-EC44-B5EC-0DD2A28F05E7}"/>
              </a:ext>
            </a:extLst>
          </p:cNvPr>
          <p:cNvSpPr/>
          <p:nvPr/>
        </p:nvSpPr>
        <p:spPr>
          <a:xfrm>
            <a:off x="3708366" y="44632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D75C5A1-BB60-244D-8CC2-D69FBD04BE0F}"/>
              </a:ext>
            </a:extLst>
          </p:cNvPr>
          <p:cNvSpPr/>
          <p:nvPr/>
        </p:nvSpPr>
        <p:spPr>
          <a:xfrm>
            <a:off x="4100919" y="50540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E9E61B0-8907-9B4A-A002-D700D34A1234}"/>
              </a:ext>
            </a:extLst>
          </p:cNvPr>
          <p:cNvSpPr/>
          <p:nvPr/>
        </p:nvSpPr>
        <p:spPr>
          <a:xfrm>
            <a:off x="3863729" y="36771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3CEA329-7BEB-6443-B01E-EBD19CE75361}"/>
              </a:ext>
            </a:extLst>
          </p:cNvPr>
          <p:cNvSpPr/>
          <p:nvPr/>
        </p:nvSpPr>
        <p:spPr>
          <a:xfrm>
            <a:off x="3990218" y="39800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EE13AF0-25FF-BF46-8B02-071BA99AD7E2}"/>
              </a:ext>
            </a:extLst>
          </p:cNvPr>
          <p:cNvSpPr/>
          <p:nvPr/>
        </p:nvSpPr>
        <p:spPr>
          <a:xfrm>
            <a:off x="4454013" y="32659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1DB313A-764F-1948-A69E-85AA228DD071}"/>
              </a:ext>
            </a:extLst>
          </p:cNvPr>
          <p:cNvSpPr/>
          <p:nvPr/>
        </p:nvSpPr>
        <p:spPr>
          <a:xfrm>
            <a:off x="4256282" y="374038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080E3E3-5388-2441-A167-F62B34C0BF68}"/>
              </a:ext>
            </a:extLst>
          </p:cNvPr>
          <p:cNvSpPr/>
          <p:nvPr/>
        </p:nvSpPr>
        <p:spPr>
          <a:xfrm>
            <a:off x="4129793" y="34383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FECBF9B4-8DB5-8E41-AA10-6FC3697110A8}"/>
              </a:ext>
            </a:extLst>
          </p:cNvPr>
          <p:cNvSpPr/>
          <p:nvPr/>
        </p:nvSpPr>
        <p:spPr>
          <a:xfrm>
            <a:off x="4760059" y="35648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387E260-8AB4-BB46-9B40-B0BBC2499619}"/>
              </a:ext>
            </a:extLst>
          </p:cNvPr>
          <p:cNvSpPr/>
          <p:nvPr/>
        </p:nvSpPr>
        <p:spPr>
          <a:xfrm>
            <a:off x="4472187" y="35648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3327185-01EE-6347-AE51-F43C0937DEF0}"/>
              </a:ext>
            </a:extLst>
          </p:cNvPr>
          <p:cNvSpPr/>
          <p:nvPr/>
        </p:nvSpPr>
        <p:spPr>
          <a:xfrm>
            <a:off x="4415485" y="38749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2D535F2-DFF4-9E40-8A23-10CFBAC3D5D2}"/>
              </a:ext>
            </a:extLst>
          </p:cNvPr>
          <p:cNvSpPr/>
          <p:nvPr/>
        </p:nvSpPr>
        <p:spPr>
          <a:xfrm>
            <a:off x="4751336" y="38286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5E49D14-A5DE-8B44-8764-94F5F5B5BF2C}"/>
              </a:ext>
            </a:extLst>
          </p:cNvPr>
          <p:cNvSpPr/>
          <p:nvPr/>
        </p:nvSpPr>
        <p:spPr>
          <a:xfrm>
            <a:off x="4232293" y="32627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0FB8763-5B0E-5D45-8ED9-4E51743987FC}"/>
              </a:ext>
            </a:extLst>
          </p:cNvPr>
          <p:cNvSpPr/>
          <p:nvPr/>
        </p:nvSpPr>
        <p:spPr>
          <a:xfrm>
            <a:off x="4789864" y="33642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B5EFB6A-6991-0946-8ACE-4AEF5C209B81}"/>
              </a:ext>
            </a:extLst>
          </p:cNvPr>
          <p:cNvSpPr/>
          <p:nvPr/>
        </p:nvSpPr>
        <p:spPr>
          <a:xfrm>
            <a:off x="3926974" y="33924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D97D37E2-1A27-A54E-9C13-C229D6F40BF1}"/>
              </a:ext>
            </a:extLst>
          </p:cNvPr>
          <p:cNvSpPr/>
          <p:nvPr/>
        </p:nvSpPr>
        <p:spPr>
          <a:xfrm>
            <a:off x="4319527" y="39832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0A811E1-F229-F64B-888F-47FDA852EA99}"/>
              </a:ext>
            </a:extLst>
          </p:cNvPr>
          <p:cNvSpPr/>
          <p:nvPr/>
        </p:nvSpPr>
        <p:spPr>
          <a:xfrm>
            <a:off x="2378206" y="407262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41CF785-B7A5-7543-A575-A5FA8B3E1EC9}"/>
              </a:ext>
            </a:extLst>
          </p:cNvPr>
          <p:cNvSpPr/>
          <p:nvPr/>
        </p:nvSpPr>
        <p:spPr>
          <a:xfrm>
            <a:off x="2504695" y="43755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4D78D01-0A30-3B49-B19E-0EA918C1574C}"/>
              </a:ext>
            </a:extLst>
          </p:cNvPr>
          <p:cNvSpPr/>
          <p:nvPr/>
        </p:nvSpPr>
        <p:spPr>
          <a:xfrm>
            <a:off x="2968490" y="36614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205CC45-F625-3B41-948E-FC2AF6220876}"/>
              </a:ext>
            </a:extLst>
          </p:cNvPr>
          <p:cNvSpPr/>
          <p:nvPr/>
        </p:nvSpPr>
        <p:spPr>
          <a:xfrm>
            <a:off x="2770759" y="41358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DEA7724-4AC7-874A-90F7-1FFACBD02246}"/>
              </a:ext>
            </a:extLst>
          </p:cNvPr>
          <p:cNvSpPr/>
          <p:nvPr/>
        </p:nvSpPr>
        <p:spPr>
          <a:xfrm>
            <a:off x="2644270" y="38338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7840F38-D920-B546-AE03-F7E0ABD37747}"/>
              </a:ext>
            </a:extLst>
          </p:cNvPr>
          <p:cNvSpPr/>
          <p:nvPr/>
        </p:nvSpPr>
        <p:spPr>
          <a:xfrm>
            <a:off x="3274536" y="396031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A3B7108-959B-7449-A280-B41A444E8CCD}"/>
              </a:ext>
            </a:extLst>
          </p:cNvPr>
          <p:cNvSpPr/>
          <p:nvPr/>
        </p:nvSpPr>
        <p:spPr>
          <a:xfrm>
            <a:off x="2986664" y="396031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96C31D-044A-8D4B-8FDE-56F1DAF7AFF8}"/>
              </a:ext>
            </a:extLst>
          </p:cNvPr>
          <p:cNvSpPr/>
          <p:nvPr/>
        </p:nvSpPr>
        <p:spPr>
          <a:xfrm>
            <a:off x="2929962" y="427040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5C24E91-0C7A-DA47-A6A5-87C8CA88C200}"/>
              </a:ext>
            </a:extLst>
          </p:cNvPr>
          <p:cNvSpPr/>
          <p:nvPr/>
        </p:nvSpPr>
        <p:spPr>
          <a:xfrm>
            <a:off x="3265813" y="42241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D5EEE62-A82C-0E49-8029-23C95DF85CCB}"/>
              </a:ext>
            </a:extLst>
          </p:cNvPr>
          <p:cNvSpPr/>
          <p:nvPr/>
        </p:nvSpPr>
        <p:spPr>
          <a:xfrm>
            <a:off x="2746770" y="36582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AF97CC7D-3F80-DB4E-A217-41622C1E9716}"/>
              </a:ext>
            </a:extLst>
          </p:cNvPr>
          <p:cNvSpPr/>
          <p:nvPr/>
        </p:nvSpPr>
        <p:spPr>
          <a:xfrm>
            <a:off x="3304341" y="375970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C278FC6-119E-9641-843D-0BB041464606}"/>
              </a:ext>
            </a:extLst>
          </p:cNvPr>
          <p:cNvSpPr/>
          <p:nvPr/>
        </p:nvSpPr>
        <p:spPr>
          <a:xfrm>
            <a:off x="2441451" y="37879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E20FA64-C8FC-1A43-8D34-30CCD2399330}"/>
              </a:ext>
            </a:extLst>
          </p:cNvPr>
          <p:cNvSpPr/>
          <p:nvPr/>
        </p:nvSpPr>
        <p:spPr>
          <a:xfrm>
            <a:off x="2834004" y="43786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77EC893C-4BCA-3746-8D4A-3973D507BADB}"/>
              </a:ext>
            </a:extLst>
          </p:cNvPr>
          <p:cNvSpPr/>
          <p:nvPr/>
        </p:nvSpPr>
        <p:spPr>
          <a:xfrm>
            <a:off x="873569" y="484963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F5B89918-764E-2949-BDAB-B81D869CEF7C}"/>
              </a:ext>
            </a:extLst>
          </p:cNvPr>
          <p:cNvSpPr/>
          <p:nvPr/>
        </p:nvSpPr>
        <p:spPr>
          <a:xfrm>
            <a:off x="1000058" y="51525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D08D6BA-69AD-704C-9049-70F046ADDE79}"/>
              </a:ext>
            </a:extLst>
          </p:cNvPr>
          <p:cNvSpPr/>
          <p:nvPr/>
        </p:nvSpPr>
        <p:spPr>
          <a:xfrm>
            <a:off x="1463853" y="44384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F33A83F-1F06-2042-BE3E-491E7A94C8FF}"/>
              </a:ext>
            </a:extLst>
          </p:cNvPr>
          <p:cNvSpPr/>
          <p:nvPr/>
        </p:nvSpPr>
        <p:spPr>
          <a:xfrm>
            <a:off x="1266122" y="49128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ED758B7-6430-3F4E-9F98-A88E7A8CF157}"/>
              </a:ext>
            </a:extLst>
          </p:cNvPr>
          <p:cNvSpPr/>
          <p:nvPr/>
        </p:nvSpPr>
        <p:spPr>
          <a:xfrm>
            <a:off x="1139633" y="46108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F7EBC9D-B064-884F-B31E-ACAEDA804C28}"/>
              </a:ext>
            </a:extLst>
          </p:cNvPr>
          <p:cNvSpPr/>
          <p:nvPr/>
        </p:nvSpPr>
        <p:spPr>
          <a:xfrm>
            <a:off x="1769899" y="4737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F2C0E75-2D1B-8D43-9B97-0F62FFFA442C}"/>
              </a:ext>
            </a:extLst>
          </p:cNvPr>
          <p:cNvSpPr/>
          <p:nvPr/>
        </p:nvSpPr>
        <p:spPr>
          <a:xfrm>
            <a:off x="1482027" y="4737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732973B-7BD3-5644-B195-8C6DF7DB1DF1}"/>
              </a:ext>
            </a:extLst>
          </p:cNvPr>
          <p:cNvSpPr/>
          <p:nvPr/>
        </p:nvSpPr>
        <p:spPr>
          <a:xfrm>
            <a:off x="1425325" y="50474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E663B46-54C4-BF4B-AD85-C6EED341E2C5}"/>
              </a:ext>
            </a:extLst>
          </p:cNvPr>
          <p:cNvSpPr/>
          <p:nvPr/>
        </p:nvSpPr>
        <p:spPr>
          <a:xfrm>
            <a:off x="1761176" y="50011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3504B38-3637-C74E-ACF1-E53AE19A9DD0}"/>
              </a:ext>
            </a:extLst>
          </p:cNvPr>
          <p:cNvSpPr/>
          <p:nvPr/>
        </p:nvSpPr>
        <p:spPr>
          <a:xfrm>
            <a:off x="1242133" y="44352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53A4F984-4BFF-C847-9103-BCD15825C4E9}"/>
              </a:ext>
            </a:extLst>
          </p:cNvPr>
          <p:cNvSpPr/>
          <p:nvPr/>
        </p:nvSpPr>
        <p:spPr>
          <a:xfrm>
            <a:off x="1799704" y="45367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6F4F95A-6F4D-F94A-B993-2326FB858885}"/>
              </a:ext>
            </a:extLst>
          </p:cNvPr>
          <p:cNvSpPr/>
          <p:nvPr/>
        </p:nvSpPr>
        <p:spPr>
          <a:xfrm>
            <a:off x="936814" y="45649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7402D8-5470-0645-849F-6FEF4B90C853}"/>
              </a:ext>
            </a:extLst>
          </p:cNvPr>
          <p:cNvSpPr/>
          <p:nvPr/>
        </p:nvSpPr>
        <p:spPr>
          <a:xfrm>
            <a:off x="1329367" y="515570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9ED177F-BF5D-7A44-89FB-B4368A66144D}"/>
              </a:ext>
            </a:extLst>
          </p:cNvPr>
          <p:cNvCxnSpPr/>
          <p:nvPr/>
        </p:nvCxnSpPr>
        <p:spPr>
          <a:xfrm flipV="1">
            <a:off x="1000058" y="3266260"/>
            <a:ext cx="4220528" cy="235193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134" name="TextBox 133">
            <a:extLst>
              <a:ext uri="{FF2B5EF4-FFF2-40B4-BE49-F238E27FC236}">
                <a16:creationId xmlns:a16="http://schemas.microsoft.com/office/drawing/2014/main" id="{CF649F49-28B5-A14C-BB7C-95BE1ADD3352}"/>
              </a:ext>
            </a:extLst>
          </p:cNvPr>
          <p:cNvSpPr txBox="1"/>
          <p:nvPr/>
        </p:nvSpPr>
        <p:spPr>
          <a:xfrm>
            <a:off x="5675313" y="5461708"/>
            <a:ext cx="3318537"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Invasive Richness</a:t>
            </a:r>
          </a:p>
        </p:txBody>
      </p:sp>
      <p:sp>
        <p:nvSpPr>
          <p:cNvPr id="136" name="TextBox 135">
            <a:extLst>
              <a:ext uri="{FF2B5EF4-FFF2-40B4-BE49-F238E27FC236}">
                <a16:creationId xmlns:a16="http://schemas.microsoft.com/office/drawing/2014/main" id="{157C54D3-F399-9F43-8523-2FF9283D014F}"/>
              </a:ext>
            </a:extLst>
          </p:cNvPr>
          <p:cNvSpPr txBox="1"/>
          <p:nvPr/>
        </p:nvSpPr>
        <p:spPr>
          <a:xfrm>
            <a:off x="5791523" y="2779444"/>
            <a:ext cx="3075265"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Native Richness</a:t>
            </a:r>
          </a:p>
        </p:txBody>
      </p:sp>
      <p:cxnSp>
        <p:nvCxnSpPr>
          <p:cNvPr id="137" name="Straight Arrow Connector 136">
            <a:extLst>
              <a:ext uri="{FF2B5EF4-FFF2-40B4-BE49-F238E27FC236}">
                <a16:creationId xmlns:a16="http://schemas.microsoft.com/office/drawing/2014/main" id="{8792D2AA-F8A9-DD45-9E14-6D5159A1904B}"/>
              </a:ext>
            </a:extLst>
          </p:cNvPr>
          <p:cNvCxnSpPr>
            <a:cxnSpLocks/>
            <a:stCxn id="136" idx="2"/>
            <a:endCxn id="134" idx="0"/>
          </p:cNvCxnSpPr>
          <p:nvPr/>
        </p:nvCxnSpPr>
        <p:spPr>
          <a:xfrm>
            <a:off x="7329156" y="3364219"/>
            <a:ext cx="5426" cy="20974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4001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E08-107E-E148-9B55-EFAF7426F122}"/>
              </a:ext>
            </a:extLst>
          </p:cNvPr>
          <p:cNvSpPr>
            <a:spLocks noGrp="1"/>
          </p:cNvSpPr>
          <p:nvPr>
            <p:ph type="title"/>
          </p:nvPr>
        </p:nvSpPr>
        <p:spPr/>
        <p:txBody>
          <a:bodyPr>
            <a:normAutofit fontScale="90000"/>
          </a:bodyPr>
          <a:lstStyle/>
          <a:p>
            <a:r>
              <a:rPr lang="en-US" dirty="0"/>
              <a:t>Why Use Multiple Predictors: Simpson’s Paradox</a:t>
            </a:r>
          </a:p>
        </p:txBody>
      </p:sp>
      <p:sp>
        <p:nvSpPr>
          <p:cNvPr id="3" name="Content Placeholder 2">
            <a:extLst>
              <a:ext uri="{FF2B5EF4-FFF2-40B4-BE49-F238E27FC236}">
                <a16:creationId xmlns:a16="http://schemas.microsoft.com/office/drawing/2014/main" id="{9D5B5B6A-4155-054D-849C-8AC710EC4F2C}"/>
              </a:ext>
            </a:extLst>
          </p:cNvPr>
          <p:cNvSpPr>
            <a:spLocks noGrp="1"/>
          </p:cNvSpPr>
          <p:nvPr>
            <p:ph idx="1"/>
          </p:nvPr>
        </p:nvSpPr>
        <p:spPr>
          <a:xfrm>
            <a:off x="457200" y="1335366"/>
            <a:ext cx="8229600" cy="1079205"/>
          </a:xfrm>
        </p:spPr>
        <p:txBody>
          <a:bodyPr>
            <a:normAutofit fontScale="85000" lnSpcReduction="10000"/>
          </a:bodyPr>
          <a:lstStyle/>
          <a:p>
            <a:r>
              <a:rPr lang="en-US" dirty="0">
                <a:latin typeface="Avenir Roman" panose="02000503020000020003" pitchFamily="2" charset="0"/>
              </a:rPr>
              <a:t>Simpson’s Paradox addresses the influence of </a:t>
            </a:r>
            <a:r>
              <a:rPr lang="en-US" b="1" dirty="0">
                <a:latin typeface="Avenir Roman" panose="02000503020000020003" pitchFamily="2" charset="0"/>
              </a:rPr>
              <a:t>confounders </a:t>
            </a:r>
            <a:r>
              <a:rPr lang="en-US" dirty="0">
                <a:latin typeface="Avenir Roman" panose="02000503020000020003" pitchFamily="2" charset="0"/>
              </a:rPr>
              <a:t>causing flips in signs of relationships</a:t>
            </a:r>
          </a:p>
        </p:txBody>
      </p:sp>
      <p:grpSp>
        <p:nvGrpSpPr>
          <p:cNvPr id="7" name="Group 6">
            <a:extLst>
              <a:ext uri="{FF2B5EF4-FFF2-40B4-BE49-F238E27FC236}">
                <a16:creationId xmlns:a16="http://schemas.microsoft.com/office/drawing/2014/main" id="{6B5CAECB-8989-3241-AC26-ACE92FA02B54}"/>
              </a:ext>
            </a:extLst>
          </p:cNvPr>
          <p:cNvGrpSpPr/>
          <p:nvPr/>
        </p:nvGrpSpPr>
        <p:grpSpPr>
          <a:xfrm>
            <a:off x="183562" y="2735375"/>
            <a:ext cx="5270941" cy="4122625"/>
            <a:chOff x="1501999" y="2679405"/>
            <a:chExt cx="5270941" cy="4122625"/>
          </a:xfrm>
        </p:grpSpPr>
        <p:sp>
          <p:nvSpPr>
            <p:cNvPr id="4" name="Rectangle 3">
              <a:extLst>
                <a:ext uri="{FF2B5EF4-FFF2-40B4-BE49-F238E27FC236}">
                  <a16:creationId xmlns:a16="http://schemas.microsoft.com/office/drawing/2014/main" id="{F463CBCA-F084-7E42-8F6D-DBF42ABCE4D0}"/>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485385F-9F8D-6C4A-A5C4-45E8A584C8C8}"/>
                </a:ext>
              </a:extLst>
            </p:cNvPr>
            <p:cNvSpPr txBox="1"/>
            <p:nvPr/>
          </p:nvSpPr>
          <p:spPr>
            <a:xfrm>
              <a:off x="3117895" y="6432698"/>
              <a:ext cx="2408480" cy="369332"/>
            </a:xfrm>
            <a:prstGeom prst="rect">
              <a:avLst/>
            </a:prstGeom>
            <a:noFill/>
          </p:spPr>
          <p:txBody>
            <a:bodyPr wrap="none" rtlCol="0">
              <a:spAutoFit/>
            </a:bodyPr>
            <a:lstStyle/>
            <a:p>
              <a:r>
                <a:rPr lang="en-US" dirty="0"/>
                <a:t>Native Species Richness</a:t>
              </a:r>
            </a:p>
          </p:txBody>
        </p:sp>
        <p:sp>
          <p:nvSpPr>
            <p:cNvPr id="6" name="TextBox 5">
              <a:extLst>
                <a:ext uri="{FF2B5EF4-FFF2-40B4-BE49-F238E27FC236}">
                  <a16:creationId xmlns:a16="http://schemas.microsoft.com/office/drawing/2014/main" id="{FCCE248F-0FF4-164D-8B04-E14A4823BA2E}"/>
                </a:ext>
              </a:extLst>
            </p:cNvPr>
            <p:cNvSpPr txBox="1"/>
            <p:nvPr/>
          </p:nvSpPr>
          <p:spPr>
            <a:xfrm rot="16200000">
              <a:off x="411251" y="4371384"/>
              <a:ext cx="2550827" cy="369332"/>
            </a:xfrm>
            <a:prstGeom prst="rect">
              <a:avLst/>
            </a:prstGeom>
            <a:noFill/>
          </p:spPr>
          <p:txBody>
            <a:bodyPr wrap="none" rtlCol="0">
              <a:spAutoFit/>
            </a:bodyPr>
            <a:lstStyle/>
            <a:p>
              <a:r>
                <a:rPr lang="en-US" dirty="0"/>
                <a:t>Invasive Species Richness</a:t>
              </a:r>
            </a:p>
          </p:txBody>
        </p:sp>
      </p:grpSp>
      <p:sp>
        <p:nvSpPr>
          <p:cNvPr id="8" name="Oval 7">
            <a:extLst>
              <a:ext uri="{FF2B5EF4-FFF2-40B4-BE49-F238E27FC236}">
                <a16:creationId xmlns:a16="http://schemas.microsoft.com/office/drawing/2014/main" id="{ECBDFAD0-527F-2244-A8AB-D21B4C52851D}"/>
              </a:ext>
            </a:extLst>
          </p:cNvPr>
          <p:cNvSpPr/>
          <p:nvPr/>
        </p:nvSpPr>
        <p:spPr>
          <a:xfrm>
            <a:off x="1139728" y="552870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5DE28F-6BD6-B149-A676-96B5E86AD4F9}"/>
              </a:ext>
            </a:extLst>
          </p:cNvPr>
          <p:cNvSpPr/>
          <p:nvPr/>
        </p:nvSpPr>
        <p:spPr>
          <a:xfrm>
            <a:off x="1266217" y="58316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64DB2B-E571-804F-A4B5-2524A40565CB}"/>
              </a:ext>
            </a:extLst>
          </p:cNvPr>
          <p:cNvSpPr/>
          <p:nvPr/>
        </p:nvSpPr>
        <p:spPr>
          <a:xfrm>
            <a:off x="1730012" y="51175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68409C8-DC92-4D42-BB97-37F714559361}"/>
              </a:ext>
            </a:extLst>
          </p:cNvPr>
          <p:cNvSpPr/>
          <p:nvPr/>
        </p:nvSpPr>
        <p:spPr>
          <a:xfrm>
            <a:off x="1532281" y="559194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F452E73-97E5-CE4F-B8D7-F5155716A8F6}"/>
              </a:ext>
            </a:extLst>
          </p:cNvPr>
          <p:cNvSpPr/>
          <p:nvPr/>
        </p:nvSpPr>
        <p:spPr>
          <a:xfrm>
            <a:off x="1405792" y="52898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57D670-BB0B-7449-AC09-5906425FDB7E}"/>
              </a:ext>
            </a:extLst>
          </p:cNvPr>
          <p:cNvSpPr/>
          <p:nvPr/>
        </p:nvSpPr>
        <p:spPr>
          <a:xfrm>
            <a:off x="2036058" y="54163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67AB75D-89B6-C246-92F6-FF9FA2A3C0F8}"/>
              </a:ext>
            </a:extLst>
          </p:cNvPr>
          <p:cNvSpPr/>
          <p:nvPr/>
        </p:nvSpPr>
        <p:spPr>
          <a:xfrm>
            <a:off x="1748186" y="54163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674C576-CC93-1F4B-B77F-A9EB2E5847D0}"/>
              </a:ext>
            </a:extLst>
          </p:cNvPr>
          <p:cNvSpPr/>
          <p:nvPr/>
        </p:nvSpPr>
        <p:spPr>
          <a:xfrm>
            <a:off x="1691484" y="57264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EC72EDC-C6E2-434B-8061-3E411B2BB209}"/>
              </a:ext>
            </a:extLst>
          </p:cNvPr>
          <p:cNvSpPr/>
          <p:nvPr/>
        </p:nvSpPr>
        <p:spPr>
          <a:xfrm>
            <a:off x="2027335" y="56802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3F4734-A14A-0D42-AC22-CC9C0FBB2C94}"/>
              </a:ext>
            </a:extLst>
          </p:cNvPr>
          <p:cNvSpPr/>
          <p:nvPr/>
        </p:nvSpPr>
        <p:spPr>
          <a:xfrm>
            <a:off x="1508292" y="51143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667F5C-CC46-2949-A664-A20D17B20C9A}"/>
              </a:ext>
            </a:extLst>
          </p:cNvPr>
          <p:cNvSpPr/>
          <p:nvPr/>
        </p:nvSpPr>
        <p:spPr>
          <a:xfrm>
            <a:off x="2065863" y="52157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F8C109-D71F-C24D-B379-CFAD285643BB}"/>
              </a:ext>
            </a:extLst>
          </p:cNvPr>
          <p:cNvSpPr/>
          <p:nvPr/>
        </p:nvSpPr>
        <p:spPr>
          <a:xfrm>
            <a:off x="1202973" y="52439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42F892-DB33-8A4C-A728-46AD30E9EAF0}"/>
              </a:ext>
            </a:extLst>
          </p:cNvPr>
          <p:cNvSpPr/>
          <p:nvPr/>
        </p:nvSpPr>
        <p:spPr>
          <a:xfrm>
            <a:off x="1595526" y="583477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F757FEA-B982-0747-9A8D-4B2CB788A29B}"/>
              </a:ext>
            </a:extLst>
          </p:cNvPr>
          <p:cNvSpPr/>
          <p:nvPr/>
        </p:nvSpPr>
        <p:spPr>
          <a:xfrm>
            <a:off x="1581619" y="45208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FAEE71F-B7CC-8E4D-8B74-B9D768DC4B4A}"/>
              </a:ext>
            </a:extLst>
          </p:cNvPr>
          <p:cNvSpPr/>
          <p:nvPr/>
        </p:nvSpPr>
        <p:spPr>
          <a:xfrm>
            <a:off x="1708108" y="482375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8E2636A-59E4-8A44-BE96-9C4FD47D196B}"/>
              </a:ext>
            </a:extLst>
          </p:cNvPr>
          <p:cNvSpPr/>
          <p:nvPr/>
        </p:nvSpPr>
        <p:spPr>
          <a:xfrm>
            <a:off x="2171903" y="410963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AB41857-7611-F441-98E9-7C8B72E4AB97}"/>
              </a:ext>
            </a:extLst>
          </p:cNvPr>
          <p:cNvSpPr/>
          <p:nvPr/>
        </p:nvSpPr>
        <p:spPr>
          <a:xfrm>
            <a:off x="1974172" y="458406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AA027-83E4-7A46-846B-EE0C1937A622}"/>
              </a:ext>
            </a:extLst>
          </p:cNvPr>
          <p:cNvSpPr/>
          <p:nvPr/>
        </p:nvSpPr>
        <p:spPr>
          <a:xfrm>
            <a:off x="1847683" y="42820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2B45C-6052-DF4C-93C5-1D639956E9A1}"/>
              </a:ext>
            </a:extLst>
          </p:cNvPr>
          <p:cNvSpPr/>
          <p:nvPr/>
        </p:nvSpPr>
        <p:spPr>
          <a:xfrm>
            <a:off x="2477949" y="44085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89A9B9-384F-9F4C-A30A-4D7AF824460C}"/>
              </a:ext>
            </a:extLst>
          </p:cNvPr>
          <p:cNvSpPr/>
          <p:nvPr/>
        </p:nvSpPr>
        <p:spPr>
          <a:xfrm>
            <a:off x="2190077" y="44085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44C1325-A1DE-5B42-9C95-9330A2217F64}"/>
              </a:ext>
            </a:extLst>
          </p:cNvPr>
          <p:cNvSpPr/>
          <p:nvPr/>
        </p:nvSpPr>
        <p:spPr>
          <a:xfrm>
            <a:off x="2133375" y="471860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0C2D26D-1BAA-1945-AE9F-C9BF199AB6D8}"/>
              </a:ext>
            </a:extLst>
          </p:cNvPr>
          <p:cNvSpPr/>
          <p:nvPr/>
        </p:nvSpPr>
        <p:spPr>
          <a:xfrm>
            <a:off x="2469226" y="46723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ADAA5-9A79-774E-AE2E-59F96D4DCC94}"/>
              </a:ext>
            </a:extLst>
          </p:cNvPr>
          <p:cNvSpPr/>
          <p:nvPr/>
        </p:nvSpPr>
        <p:spPr>
          <a:xfrm>
            <a:off x="1950183" y="410646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E62D976-0F5E-A649-A1B3-7309CFEC54D8}"/>
              </a:ext>
            </a:extLst>
          </p:cNvPr>
          <p:cNvSpPr/>
          <p:nvPr/>
        </p:nvSpPr>
        <p:spPr>
          <a:xfrm>
            <a:off x="2507754" y="420790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5928CA8-EE60-5246-9FF2-5769F9DE82A7}"/>
              </a:ext>
            </a:extLst>
          </p:cNvPr>
          <p:cNvSpPr/>
          <p:nvPr/>
        </p:nvSpPr>
        <p:spPr>
          <a:xfrm>
            <a:off x="1644864" y="42361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E4AD57E-0FAD-EB4B-866A-953D6D043D13}"/>
              </a:ext>
            </a:extLst>
          </p:cNvPr>
          <p:cNvSpPr/>
          <p:nvPr/>
        </p:nvSpPr>
        <p:spPr>
          <a:xfrm>
            <a:off x="2037417" y="48268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7E2BC02-6E4B-7A45-8744-C79983C2E52D}"/>
              </a:ext>
            </a:extLst>
          </p:cNvPr>
          <p:cNvSpPr/>
          <p:nvPr/>
        </p:nvSpPr>
        <p:spPr>
          <a:xfrm>
            <a:off x="2028960" y="49702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1A7C781-3936-F14F-9652-A3B5A088D084}"/>
              </a:ext>
            </a:extLst>
          </p:cNvPr>
          <p:cNvSpPr/>
          <p:nvPr/>
        </p:nvSpPr>
        <p:spPr>
          <a:xfrm>
            <a:off x="2155449" y="527314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4DBB7F7-8877-0848-8197-A7BFAA934E3A}"/>
              </a:ext>
            </a:extLst>
          </p:cNvPr>
          <p:cNvSpPr/>
          <p:nvPr/>
        </p:nvSpPr>
        <p:spPr>
          <a:xfrm>
            <a:off x="2619244" y="45590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0480828-A802-7343-96B0-A6ED1F712EBD}"/>
              </a:ext>
            </a:extLst>
          </p:cNvPr>
          <p:cNvSpPr/>
          <p:nvPr/>
        </p:nvSpPr>
        <p:spPr>
          <a:xfrm>
            <a:off x="2421513" y="503345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4693C4C-A53C-DC42-99EF-A257A459A082}"/>
              </a:ext>
            </a:extLst>
          </p:cNvPr>
          <p:cNvSpPr/>
          <p:nvPr/>
        </p:nvSpPr>
        <p:spPr>
          <a:xfrm>
            <a:off x="2295024" y="47314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B48CE1B-F409-BE4B-94F6-8CCDEDF64756}"/>
              </a:ext>
            </a:extLst>
          </p:cNvPr>
          <p:cNvSpPr/>
          <p:nvPr/>
        </p:nvSpPr>
        <p:spPr>
          <a:xfrm>
            <a:off x="2925290" y="48578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18453E9-E8D4-C942-A970-5F1D154C7117}"/>
              </a:ext>
            </a:extLst>
          </p:cNvPr>
          <p:cNvSpPr/>
          <p:nvPr/>
        </p:nvSpPr>
        <p:spPr>
          <a:xfrm>
            <a:off x="2637418" y="48578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2FD9BCC-7EF3-A948-9279-B61B01BF3793}"/>
              </a:ext>
            </a:extLst>
          </p:cNvPr>
          <p:cNvSpPr/>
          <p:nvPr/>
        </p:nvSpPr>
        <p:spPr>
          <a:xfrm>
            <a:off x="2580716" y="51679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948B82-9CC4-6541-B5B1-AB84588AFD87}"/>
              </a:ext>
            </a:extLst>
          </p:cNvPr>
          <p:cNvSpPr/>
          <p:nvPr/>
        </p:nvSpPr>
        <p:spPr>
          <a:xfrm>
            <a:off x="2916567" y="51217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5A871E-36AB-7843-9B11-F0D8DC4259A0}"/>
              </a:ext>
            </a:extLst>
          </p:cNvPr>
          <p:cNvSpPr/>
          <p:nvPr/>
        </p:nvSpPr>
        <p:spPr>
          <a:xfrm>
            <a:off x="2397524" y="45558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3282D6D-2E44-524C-8E8C-CBB57915093E}"/>
              </a:ext>
            </a:extLst>
          </p:cNvPr>
          <p:cNvSpPr/>
          <p:nvPr/>
        </p:nvSpPr>
        <p:spPr>
          <a:xfrm>
            <a:off x="2955095" y="46572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8FA6FF9-579A-AE4E-994E-E15B963EC868}"/>
              </a:ext>
            </a:extLst>
          </p:cNvPr>
          <p:cNvSpPr/>
          <p:nvPr/>
        </p:nvSpPr>
        <p:spPr>
          <a:xfrm>
            <a:off x="2092205" y="46855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03EC37A-856A-3642-8269-6C9806268A05}"/>
              </a:ext>
            </a:extLst>
          </p:cNvPr>
          <p:cNvSpPr/>
          <p:nvPr/>
        </p:nvSpPr>
        <p:spPr>
          <a:xfrm>
            <a:off x="2484758" y="527628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37F4040-633C-584B-B7C7-B8BF426803E4}"/>
              </a:ext>
            </a:extLst>
          </p:cNvPr>
          <p:cNvSpPr/>
          <p:nvPr/>
        </p:nvSpPr>
        <p:spPr>
          <a:xfrm>
            <a:off x="2932616" y="50160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11A902E-E62A-E54F-B964-EB249B8DDCE1}"/>
              </a:ext>
            </a:extLst>
          </p:cNvPr>
          <p:cNvSpPr/>
          <p:nvPr/>
        </p:nvSpPr>
        <p:spPr>
          <a:xfrm>
            <a:off x="3059105" y="53189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23C29BA-CDD1-A14A-8E70-09451A763809}"/>
              </a:ext>
            </a:extLst>
          </p:cNvPr>
          <p:cNvSpPr/>
          <p:nvPr/>
        </p:nvSpPr>
        <p:spPr>
          <a:xfrm>
            <a:off x="3522900" y="46048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9B57B1E-57BA-DF4A-A871-A872D9A462B3}"/>
              </a:ext>
            </a:extLst>
          </p:cNvPr>
          <p:cNvSpPr/>
          <p:nvPr/>
        </p:nvSpPr>
        <p:spPr>
          <a:xfrm>
            <a:off x="3325169" y="507927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145BD8C-E0C8-5B40-984A-5055F04193DA}"/>
              </a:ext>
            </a:extLst>
          </p:cNvPr>
          <p:cNvSpPr/>
          <p:nvPr/>
        </p:nvSpPr>
        <p:spPr>
          <a:xfrm>
            <a:off x="3198680" y="47772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75DFF0D-52E9-EA4C-A809-A67AC3225566}"/>
              </a:ext>
            </a:extLst>
          </p:cNvPr>
          <p:cNvSpPr/>
          <p:nvPr/>
        </p:nvSpPr>
        <p:spPr>
          <a:xfrm>
            <a:off x="3828946" y="4903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27CC42C-B542-E241-A340-F662BDCB7DC9}"/>
              </a:ext>
            </a:extLst>
          </p:cNvPr>
          <p:cNvSpPr/>
          <p:nvPr/>
        </p:nvSpPr>
        <p:spPr>
          <a:xfrm>
            <a:off x="3541074" y="4903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2655572-A824-7142-B5B4-5C02A8C2696E}"/>
              </a:ext>
            </a:extLst>
          </p:cNvPr>
          <p:cNvSpPr/>
          <p:nvPr/>
        </p:nvSpPr>
        <p:spPr>
          <a:xfrm>
            <a:off x="3484372" y="52138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7F6F6D9-3A67-8442-BBF2-FAC01EDC6A8B}"/>
              </a:ext>
            </a:extLst>
          </p:cNvPr>
          <p:cNvSpPr/>
          <p:nvPr/>
        </p:nvSpPr>
        <p:spPr>
          <a:xfrm>
            <a:off x="3820223" y="516756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2485417-976F-C349-8024-373C53A65F6C}"/>
              </a:ext>
            </a:extLst>
          </p:cNvPr>
          <p:cNvSpPr/>
          <p:nvPr/>
        </p:nvSpPr>
        <p:spPr>
          <a:xfrm>
            <a:off x="3301180" y="460166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22DC617-D708-5144-BC90-C74EC4720A7B}"/>
              </a:ext>
            </a:extLst>
          </p:cNvPr>
          <p:cNvSpPr/>
          <p:nvPr/>
        </p:nvSpPr>
        <p:spPr>
          <a:xfrm>
            <a:off x="3858751" y="47031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4E1630A-F790-2B43-99B3-82D235AAE603}"/>
              </a:ext>
            </a:extLst>
          </p:cNvPr>
          <p:cNvSpPr/>
          <p:nvPr/>
        </p:nvSpPr>
        <p:spPr>
          <a:xfrm>
            <a:off x="2995861" y="47313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5E0D509-799E-8C41-A620-7D5E2DB79F93}"/>
              </a:ext>
            </a:extLst>
          </p:cNvPr>
          <p:cNvSpPr/>
          <p:nvPr/>
        </p:nvSpPr>
        <p:spPr>
          <a:xfrm>
            <a:off x="3388414" y="53220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F00DF3A-E4FA-5844-9740-CA3EE528B8F0}"/>
              </a:ext>
            </a:extLst>
          </p:cNvPr>
          <p:cNvSpPr/>
          <p:nvPr/>
        </p:nvSpPr>
        <p:spPr>
          <a:xfrm>
            <a:off x="2886707" y="41470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D00AB9F-0F57-054B-B6EA-AABE0BA800AE}"/>
              </a:ext>
            </a:extLst>
          </p:cNvPr>
          <p:cNvSpPr/>
          <p:nvPr/>
        </p:nvSpPr>
        <p:spPr>
          <a:xfrm>
            <a:off x="3013196" y="44500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57AB0C4-7AC1-8E45-ACA7-DA711C919B8B}"/>
              </a:ext>
            </a:extLst>
          </p:cNvPr>
          <p:cNvSpPr/>
          <p:nvPr/>
        </p:nvSpPr>
        <p:spPr>
          <a:xfrm>
            <a:off x="3476991" y="37358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6261832-B81C-424A-9AC9-E86E6DCD56AB}"/>
              </a:ext>
            </a:extLst>
          </p:cNvPr>
          <p:cNvSpPr/>
          <p:nvPr/>
        </p:nvSpPr>
        <p:spPr>
          <a:xfrm>
            <a:off x="3279260" y="421031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6494C84-384E-A24D-9D7C-2FB87D927861}"/>
              </a:ext>
            </a:extLst>
          </p:cNvPr>
          <p:cNvSpPr/>
          <p:nvPr/>
        </p:nvSpPr>
        <p:spPr>
          <a:xfrm>
            <a:off x="3152771" y="39082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07F6C4C-EEEE-144F-ABA5-ED6A2D9BCBB4}"/>
              </a:ext>
            </a:extLst>
          </p:cNvPr>
          <p:cNvSpPr/>
          <p:nvPr/>
        </p:nvSpPr>
        <p:spPr>
          <a:xfrm>
            <a:off x="3783037" y="40347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296AA18-BC25-794A-BD88-EBBE778AE162}"/>
              </a:ext>
            </a:extLst>
          </p:cNvPr>
          <p:cNvSpPr/>
          <p:nvPr/>
        </p:nvSpPr>
        <p:spPr>
          <a:xfrm>
            <a:off x="3495165" y="40347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F8DDCDE-6EEE-9845-83AF-300EDBACE33A}"/>
              </a:ext>
            </a:extLst>
          </p:cNvPr>
          <p:cNvSpPr/>
          <p:nvPr/>
        </p:nvSpPr>
        <p:spPr>
          <a:xfrm>
            <a:off x="3438463" y="43448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19CEADD-5DC2-E14E-83D6-6AE7CD1B6F14}"/>
              </a:ext>
            </a:extLst>
          </p:cNvPr>
          <p:cNvSpPr/>
          <p:nvPr/>
        </p:nvSpPr>
        <p:spPr>
          <a:xfrm>
            <a:off x="3774314" y="42986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8FF04AC8-7C2F-ED49-BC6C-45926928E5E8}"/>
              </a:ext>
            </a:extLst>
          </p:cNvPr>
          <p:cNvSpPr/>
          <p:nvPr/>
        </p:nvSpPr>
        <p:spPr>
          <a:xfrm>
            <a:off x="3255271" y="373270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9F8870B-5339-104C-BA16-A92CBCA4F184}"/>
              </a:ext>
            </a:extLst>
          </p:cNvPr>
          <p:cNvSpPr/>
          <p:nvPr/>
        </p:nvSpPr>
        <p:spPr>
          <a:xfrm>
            <a:off x="3812842" y="38341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8363CE5-8717-344B-831E-5ECC03133D80}"/>
              </a:ext>
            </a:extLst>
          </p:cNvPr>
          <p:cNvSpPr/>
          <p:nvPr/>
        </p:nvSpPr>
        <p:spPr>
          <a:xfrm>
            <a:off x="2949952" y="38623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D58415C-81C9-2E48-9D9B-2BFA16586E15}"/>
              </a:ext>
            </a:extLst>
          </p:cNvPr>
          <p:cNvSpPr/>
          <p:nvPr/>
        </p:nvSpPr>
        <p:spPr>
          <a:xfrm>
            <a:off x="3342505" y="44531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05325F-2197-3E40-99DC-C01C5D023171}"/>
              </a:ext>
            </a:extLst>
          </p:cNvPr>
          <p:cNvSpPr/>
          <p:nvPr/>
        </p:nvSpPr>
        <p:spPr>
          <a:xfrm>
            <a:off x="3645121" y="47479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31C550B-7CA6-2B48-B0CF-3B27E809354D}"/>
              </a:ext>
            </a:extLst>
          </p:cNvPr>
          <p:cNvSpPr/>
          <p:nvPr/>
        </p:nvSpPr>
        <p:spPr>
          <a:xfrm>
            <a:off x="3771610" y="50509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A3AC74B-1345-C14C-B824-3402C464042E}"/>
              </a:ext>
            </a:extLst>
          </p:cNvPr>
          <p:cNvSpPr/>
          <p:nvPr/>
        </p:nvSpPr>
        <p:spPr>
          <a:xfrm>
            <a:off x="4235405" y="43368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ED4934-5794-084F-A1DA-D1A19C89D1B8}"/>
              </a:ext>
            </a:extLst>
          </p:cNvPr>
          <p:cNvSpPr/>
          <p:nvPr/>
        </p:nvSpPr>
        <p:spPr>
          <a:xfrm>
            <a:off x="4037674" y="481124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F843D11-D98E-B442-A743-0E6FF0BAD6B3}"/>
              </a:ext>
            </a:extLst>
          </p:cNvPr>
          <p:cNvSpPr/>
          <p:nvPr/>
        </p:nvSpPr>
        <p:spPr>
          <a:xfrm>
            <a:off x="3911185" y="45091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DB5D8B5-0E3C-0D42-A5EB-3D5123111BC5}"/>
              </a:ext>
            </a:extLst>
          </p:cNvPr>
          <p:cNvSpPr/>
          <p:nvPr/>
        </p:nvSpPr>
        <p:spPr>
          <a:xfrm>
            <a:off x="4541451" y="46356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C61F007-ED6B-0047-8772-A71EFC1A3215}"/>
              </a:ext>
            </a:extLst>
          </p:cNvPr>
          <p:cNvSpPr/>
          <p:nvPr/>
        </p:nvSpPr>
        <p:spPr>
          <a:xfrm>
            <a:off x="4253579" y="46356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3CCC377-67D4-974A-B7BE-33703B609685}"/>
              </a:ext>
            </a:extLst>
          </p:cNvPr>
          <p:cNvSpPr/>
          <p:nvPr/>
        </p:nvSpPr>
        <p:spPr>
          <a:xfrm>
            <a:off x="4196877" y="494577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B7342C2-6582-6E45-94D7-F7F5ECAE27A8}"/>
              </a:ext>
            </a:extLst>
          </p:cNvPr>
          <p:cNvSpPr/>
          <p:nvPr/>
        </p:nvSpPr>
        <p:spPr>
          <a:xfrm>
            <a:off x="4532728" y="489953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CBF2B9F-FEC1-A342-9193-F4D1778DB422}"/>
              </a:ext>
            </a:extLst>
          </p:cNvPr>
          <p:cNvSpPr/>
          <p:nvPr/>
        </p:nvSpPr>
        <p:spPr>
          <a:xfrm>
            <a:off x="4013685" y="43336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205125A-B681-AA4B-9C19-15537EB56CC2}"/>
              </a:ext>
            </a:extLst>
          </p:cNvPr>
          <p:cNvSpPr/>
          <p:nvPr/>
        </p:nvSpPr>
        <p:spPr>
          <a:xfrm>
            <a:off x="4571256" y="443507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265DF3B-2CC6-EC44-B5EC-0DD2A28F05E7}"/>
              </a:ext>
            </a:extLst>
          </p:cNvPr>
          <p:cNvSpPr/>
          <p:nvPr/>
        </p:nvSpPr>
        <p:spPr>
          <a:xfrm>
            <a:off x="3708366" y="44632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D75C5A1-BB60-244D-8CC2-D69FBD04BE0F}"/>
              </a:ext>
            </a:extLst>
          </p:cNvPr>
          <p:cNvSpPr/>
          <p:nvPr/>
        </p:nvSpPr>
        <p:spPr>
          <a:xfrm>
            <a:off x="4100919" y="50540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E9E61B0-8907-9B4A-A002-D700D34A1234}"/>
              </a:ext>
            </a:extLst>
          </p:cNvPr>
          <p:cNvSpPr/>
          <p:nvPr/>
        </p:nvSpPr>
        <p:spPr>
          <a:xfrm>
            <a:off x="3863729" y="36771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3CEA329-7BEB-6443-B01E-EBD19CE75361}"/>
              </a:ext>
            </a:extLst>
          </p:cNvPr>
          <p:cNvSpPr/>
          <p:nvPr/>
        </p:nvSpPr>
        <p:spPr>
          <a:xfrm>
            <a:off x="3990218" y="39800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EE13AF0-25FF-BF46-8B02-071BA99AD7E2}"/>
              </a:ext>
            </a:extLst>
          </p:cNvPr>
          <p:cNvSpPr/>
          <p:nvPr/>
        </p:nvSpPr>
        <p:spPr>
          <a:xfrm>
            <a:off x="4454013" y="32659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1DB313A-764F-1948-A69E-85AA228DD071}"/>
              </a:ext>
            </a:extLst>
          </p:cNvPr>
          <p:cNvSpPr/>
          <p:nvPr/>
        </p:nvSpPr>
        <p:spPr>
          <a:xfrm>
            <a:off x="4256282" y="374038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080E3E3-5388-2441-A167-F62B34C0BF68}"/>
              </a:ext>
            </a:extLst>
          </p:cNvPr>
          <p:cNvSpPr/>
          <p:nvPr/>
        </p:nvSpPr>
        <p:spPr>
          <a:xfrm>
            <a:off x="4129793" y="34383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FECBF9B4-8DB5-8E41-AA10-6FC3697110A8}"/>
              </a:ext>
            </a:extLst>
          </p:cNvPr>
          <p:cNvSpPr/>
          <p:nvPr/>
        </p:nvSpPr>
        <p:spPr>
          <a:xfrm>
            <a:off x="4760059" y="35648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387E260-8AB4-BB46-9B40-B0BBC2499619}"/>
              </a:ext>
            </a:extLst>
          </p:cNvPr>
          <p:cNvSpPr/>
          <p:nvPr/>
        </p:nvSpPr>
        <p:spPr>
          <a:xfrm>
            <a:off x="4472187" y="35648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3327185-01EE-6347-AE51-F43C0937DEF0}"/>
              </a:ext>
            </a:extLst>
          </p:cNvPr>
          <p:cNvSpPr/>
          <p:nvPr/>
        </p:nvSpPr>
        <p:spPr>
          <a:xfrm>
            <a:off x="4415485" y="38749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2D535F2-DFF4-9E40-8A23-10CFBAC3D5D2}"/>
              </a:ext>
            </a:extLst>
          </p:cNvPr>
          <p:cNvSpPr/>
          <p:nvPr/>
        </p:nvSpPr>
        <p:spPr>
          <a:xfrm>
            <a:off x="4751336" y="38286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5E49D14-A5DE-8B44-8764-94F5F5B5BF2C}"/>
              </a:ext>
            </a:extLst>
          </p:cNvPr>
          <p:cNvSpPr/>
          <p:nvPr/>
        </p:nvSpPr>
        <p:spPr>
          <a:xfrm>
            <a:off x="4232293" y="32627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0FB8763-5B0E-5D45-8ED9-4E51743987FC}"/>
              </a:ext>
            </a:extLst>
          </p:cNvPr>
          <p:cNvSpPr/>
          <p:nvPr/>
        </p:nvSpPr>
        <p:spPr>
          <a:xfrm>
            <a:off x="4789864" y="33642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B5EFB6A-6991-0946-8ACE-4AEF5C209B81}"/>
              </a:ext>
            </a:extLst>
          </p:cNvPr>
          <p:cNvSpPr/>
          <p:nvPr/>
        </p:nvSpPr>
        <p:spPr>
          <a:xfrm>
            <a:off x="3926974" y="33924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D97D37E2-1A27-A54E-9C13-C229D6F40BF1}"/>
              </a:ext>
            </a:extLst>
          </p:cNvPr>
          <p:cNvSpPr/>
          <p:nvPr/>
        </p:nvSpPr>
        <p:spPr>
          <a:xfrm>
            <a:off x="4319527" y="39832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0A811E1-F229-F64B-888F-47FDA852EA99}"/>
              </a:ext>
            </a:extLst>
          </p:cNvPr>
          <p:cNvSpPr/>
          <p:nvPr/>
        </p:nvSpPr>
        <p:spPr>
          <a:xfrm>
            <a:off x="2378206" y="407262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41CF785-B7A5-7543-A575-A5FA8B3E1EC9}"/>
              </a:ext>
            </a:extLst>
          </p:cNvPr>
          <p:cNvSpPr/>
          <p:nvPr/>
        </p:nvSpPr>
        <p:spPr>
          <a:xfrm>
            <a:off x="2504695" y="43755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4D78D01-0A30-3B49-B19E-0EA918C1574C}"/>
              </a:ext>
            </a:extLst>
          </p:cNvPr>
          <p:cNvSpPr/>
          <p:nvPr/>
        </p:nvSpPr>
        <p:spPr>
          <a:xfrm>
            <a:off x="2968490" y="36614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205CC45-F625-3B41-948E-FC2AF6220876}"/>
              </a:ext>
            </a:extLst>
          </p:cNvPr>
          <p:cNvSpPr/>
          <p:nvPr/>
        </p:nvSpPr>
        <p:spPr>
          <a:xfrm>
            <a:off x="2770759" y="41358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DEA7724-4AC7-874A-90F7-1FFACBD02246}"/>
              </a:ext>
            </a:extLst>
          </p:cNvPr>
          <p:cNvSpPr/>
          <p:nvPr/>
        </p:nvSpPr>
        <p:spPr>
          <a:xfrm>
            <a:off x="2644270" y="38338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7840F38-D920-B546-AE03-F7E0ABD37747}"/>
              </a:ext>
            </a:extLst>
          </p:cNvPr>
          <p:cNvSpPr/>
          <p:nvPr/>
        </p:nvSpPr>
        <p:spPr>
          <a:xfrm>
            <a:off x="3274536" y="396031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A3B7108-959B-7449-A280-B41A444E8CCD}"/>
              </a:ext>
            </a:extLst>
          </p:cNvPr>
          <p:cNvSpPr/>
          <p:nvPr/>
        </p:nvSpPr>
        <p:spPr>
          <a:xfrm>
            <a:off x="2986664" y="396031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96C31D-044A-8D4B-8FDE-56F1DAF7AFF8}"/>
              </a:ext>
            </a:extLst>
          </p:cNvPr>
          <p:cNvSpPr/>
          <p:nvPr/>
        </p:nvSpPr>
        <p:spPr>
          <a:xfrm>
            <a:off x="2929962" y="427040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5C24E91-0C7A-DA47-A6A5-87C8CA88C200}"/>
              </a:ext>
            </a:extLst>
          </p:cNvPr>
          <p:cNvSpPr/>
          <p:nvPr/>
        </p:nvSpPr>
        <p:spPr>
          <a:xfrm>
            <a:off x="3265813" y="42241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D5EEE62-A82C-0E49-8029-23C95DF85CCB}"/>
              </a:ext>
            </a:extLst>
          </p:cNvPr>
          <p:cNvSpPr/>
          <p:nvPr/>
        </p:nvSpPr>
        <p:spPr>
          <a:xfrm>
            <a:off x="2746770" y="36582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AF97CC7D-3F80-DB4E-A217-41622C1E9716}"/>
              </a:ext>
            </a:extLst>
          </p:cNvPr>
          <p:cNvSpPr/>
          <p:nvPr/>
        </p:nvSpPr>
        <p:spPr>
          <a:xfrm>
            <a:off x="3304341" y="375970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C278FC6-119E-9641-843D-0BB041464606}"/>
              </a:ext>
            </a:extLst>
          </p:cNvPr>
          <p:cNvSpPr/>
          <p:nvPr/>
        </p:nvSpPr>
        <p:spPr>
          <a:xfrm>
            <a:off x="2441451" y="37879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E20FA64-C8FC-1A43-8D34-30CCD2399330}"/>
              </a:ext>
            </a:extLst>
          </p:cNvPr>
          <p:cNvSpPr/>
          <p:nvPr/>
        </p:nvSpPr>
        <p:spPr>
          <a:xfrm>
            <a:off x="2834004" y="43786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77EC893C-4BCA-3746-8D4A-3973D507BADB}"/>
              </a:ext>
            </a:extLst>
          </p:cNvPr>
          <p:cNvSpPr/>
          <p:nvPr/>
        </p:nvSpPr>
        <p:spPr>
          <a:xfrm>
            <a:off x="873569" y="484963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F5B89918-764E-2949-BDAB-B81D869CEF7C}"/>
              </a:ext>
            </a:extLst>
          </p:cNvPr>
          <p:cNvSpPr/>
          <p:nvPr/>
        </p:nvSpPr>
        <p:spPr>
          <a:xfrm>
            <a:off x="1000058" y="51525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D08D6BA-69AD-704C-9049-70F046ADDE79}"/>
              </a:ext>
            </a:extLst>
          </p:cNvPr>
          <p:cNvSpPr/>
          <p:nvPr/>
        </p:nvSpPr>
        <p:spPr>
          <a:xfrm>
            <a:off x="1463853" y="44384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F33A83F-1F06-2042-BE3E-491E7A94C8FF}"/>
              </a:ext>
            </a:extLst>
          </p:cNvPr>
          <p:cNvSpPr/>
          <p:nvPr/>
        </p:nvSpPr>
        <p:spPr>
          <a:xfrm>
            <a:off x="1266122" y="49128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ED758B7-6430-3F4E-9F98-A88E7A8CF157}"/>
              </a:ext>
            </a:extLst>
          </p:cNvPr>
          <p:cNvSpPr/>
          <p:nvPr/>
        </p:nvSpPr>
        <p:spPr>
          <a:xfrm>
            <a:off x="1139633" y="46108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F7EBC9D-B064-884F-B31E-ACAEDA804C28}"/>
              </a:ext>
            </a:extLst>
          </p:cNvPr>
          <p:cNvSpPr/>
          <p:nvPr/>
        </p:nvSpPr>
        <p:spPr>
          <a:xfrm>
            <a:off x="1769899" y="4737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F2C0E75-2D1B-8D43-9B97-0F62FFFA442C}"/>
              </a:ext>
            </a:extLst>
          </p:cNvPr>
          <p:cNvSpPr/>
          <p:nvPr/>
        </p:nvSpPr>
        <p:spPr>
          <a:xfrm>
            <a:off x="1482027" y="4737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732973B-7BD3-5644-B195-8C6DF7DB1DF1}"/>
              </a:ext>
            </a:extLst>
          </p:cNvPr>
          <p:cNvSpPr/>
          <p:nvPr/>
        </p:nvSpPr>
        <p:spPr>
          <a:xfrm>
            <a:off x="1425325" y="50474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E663B46-54C4-BF4B-AD85-C6EED341E2C5}"/>
              </a:ext>
            </a:extLst>
          </p:cNvPr>
          <p:cNvSpPr/>
          <p:nvPr/>
        </p:nvSpPr>
        <p:spPr>
          <a:xfrm>
            <a:off x="1761176" y="50011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3504B38-3637-C74E-ACF1-E53AE19A9DD0}"/>
              </a:ext>
            </a:extLst>
          </p:cNvPr>
          <p:cNvSpPr/>
          <p:nvPr/>
        </p:nvSpPr>
        <p:spPr>
          <a:xfrm>
            <a:off x="1242133" y="44352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53A4F984-4BFF-C847-9103-BCD15825C4E9}"/>
              </a:ext>
            </a:extLst>
          </p:cNvPr>
          <p:cNvSpPr/>
          <p:nvPr/>
        </p:nvSpPr>
        <p:spPr>
          <a:xfrm>
            <a:off x="1799704" y="45367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6F4F95A-6F4D-F94A-B993-2326FB858885}"/>
              </a:ext>
            </a:extLst>
          </p:cNvPr>
          <p:cNvSpPr/>
          <p:nvPr/>
        </p:nvSpPr>
        <p:spPr>
          <a:xfrm>
            <a:off x="936814" y="45649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7402D8-5470-0645-849F-6FEF4B90C853}"/>
              </a:ext>
            </a:extLst>
          </p:cNvPr>
          <p:cNvSpPr/>
          <p:nvPr/>
        </p:nvSpPr>
        <p:spPr>
          <a:xfrm>
            <a:off x="1329367" y="515570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9ED177F-BF5D-7A44-89FB-B4368A66144D}"/>
              </a:ext>
            </a:extLst>
          </p:cNvPr>
          <p:cNvCxnSpPr>
            <a:cxnSpLocks/>
            <a:stCxn id="16" idx="6"/>
          </p:cNvCxnSpPr>
          <p:nvPr/>
        </p:nvCxnSpPr>
        <p:spPr>
          <a:xfrm flipH="1" flipV="1">
            <a:off x="1000058" y="4460124"/>
            <a:ext cx="1153766" cy="128336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134" name="TextBox 133">
            <a:extLst>
              <a:ext uri="{FF2B5EF4-FFF2-40B4-BE49-F238E27FC236}">
                <a16:creationId xmlns:a16="http://schemas.microsoft.com/office/drawing/2014/main" id="{CF649F49-28B5-A14C-BB7C-95BE1ADD3352}"/>
              </a:ext>
            </a:extLst>
          </p:cNvPr>
          <p:cNvSpPr txBox="1"/>
          <p:nvPr/>
        </p:nvSpPr>
        <p:spPr>
          <a:xfrm>
            <a:off x="5675313" y="5461708"/>
            <a:ext cx="3318537"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Invasive Richness</a:t>
            </a:r>
          </a:p>
        </p:txBody>
      </p:sp>
      <p:sp>
        <p:nvSpPr>
          <p:cNvPr id="136" name="TextBox 135">
            <a:extLst>
              <a:ext uri="{FF2B5EF4-FFF2-40B4-BE49-F238E27FC236}">
                <a16:creationId xmlns:a16="http://schemas.microsoft.com/office/drawing/2014/main" id="{157C54D3-F399-9F43-8523-2FF9283D014F}"/>
              </a:ext>
            </a:extLst>
          </p:cNvPr>
          <p:cNvSpPr txBox="1"/>
          <p:nvPr/>
        </p:nvSpPr>
        <p:spPr>
          <a:xfrm>
            <a:off x="5760985" y="2746664"/>
            <a:ext cx="1762021"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Native </a:t>
            </a:r>
          </a:p>
          <a:p>
            <a:pPr algn="ctr"/>
            <a:r>
              <a:rPr lang="en-US" sz="3200" dirty="0">
                <a:latin typeface="Avenir Roman" panose="02000503020000020003" pitchFamily="2" charset="0"/>
                <a:cs typeface="Calibri Light"/>
              </a:rPr>
              <a:t>Richness</a:t>
            </a:r>
          </a:p>
        </p:txBody>
      </p:sp>
      <p:cxnSp>
        <p:nvCxnSpPr>
          <p:cNvPr id="137" name="Straight Arrow Connector 136">
            <a:extLst>
              <a:ext uri="{FF2B5EF4-FFF2-40B4-BE49-F238E27FC236}">
                <a16:creationId xmlns:a16="http://schemas.microsoft.com/office/drawing/2014/main" id="{8792D2AA-F8A9-DD45-9E14-6D5159A1904B}"/>
              </a:ext>
            </a:extLst>
          </p:cNvPr>
          <p:cNvCxnSpPr>
            <a:cxnSpLocks/>
            <a:stCxn id="136" idx="2"/>
            <a:endCxn id="134" idx="0"/>
          </p:cNvCxnSpPr>
          <p:nvPr/>
        </p:nvCxnSpPr>
        <p:spPr>
          <a:xfrm>
            <a:off x="6641996" y="3823882"/>
            <a:ext cx="692586" cy="16378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41B41780-1952-6643-83D7-6423D4A0092F}"/>
              </a:ext>
            </a:extLst>
          </p:cNvPr>
          <p:cNvCxnSpPr>
            <a:cxnSpLocks/>
          </p:cNvCxnSpPr>
          <p:nvPr/>
        </p:nvCxnSpPr>
        <p:spPr>
          <a:xfrm flipH="1" flipV="1">
            <a:off x="1735905" y="4132700"/>
            <a:ext cx="1153766" cy="1283362"/>
          </a:xfrm>
          <a:prstGeom prst="line">
            <a:avLst/>
          </a:prstGeom>
          <a:ln w="63500">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9765F7E4-EED6-5E4F-9C75-A0474551CA2D}"/>
              </a:ext>
            </a:extLst>
          </p:cNvPr>
          <p:cNvCxnSpPr>
            <a:cxnSpLocks/>
          </p:cNvCxnSpPr>
          <p:nvPr/>
        </p:nvCxnSpPr>
        <p:spPr>
          <a:xfrm flipH="1" flipV="1">
            <a:off x="2474217" y="3721507"/>
            <a:ext cx="1153766" cy="1283362"/>
          </a:xfrm>
          <a:prstGeom prst="line">
            <a:avLst/>
          </a:prstGeom>
          <a:ln w="635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508661D7-A375-B44D-BFEB-A53ADACC5BB4}"/>
              </a:ext>
            </a:extLst>
          </p:cNvPr>
          <p:cNvCxnSpPr>
            <a:cxnSpLocks/>
          </p:cNvCxnSpPr>
          <p:nvPr/>
        </p:nvCxnSpPr>
        <p:spPr>
          <a:xfrm flipH="1" flipV="1">
            <a:off x="3433998" y="3342058"/>
            <a:ext cx="1153766" cy="1283362"/>
          </a:xfrm>
          <a:prstGeom prst="line">
            <a:avLst/>
          </a:prstGeom>
          <a:ln w="635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E26AA99A-67EE-A34B-91CC-6260544B04D5}"/>
              </a:ext>
            </a:extLst>
          </p:cNvPr>
          <p:cNvCxnSpPr>
            <a:cxnSpLocks/>
          </p:cNvCxnSpPr>
          <p:nvPr/>
        </p:nvCxnSpPr>
        <p:spPr>
          <a:xfrm flipH="1" flipV="1">
            <a:off x="3936063" y="3028908"/>
            <a:ext cx="1153766" cy="1283362"/>
          </a:xfrm>
          <a:prstGeom prst="line">
            <a:avLst/>
          </a:prstGeom>
          <a:ln w="63500">
            <a:solidFill>
              <a:srgbClr val="00B050"/>
            </a:solidFill>
          </a:ln>
        </p:spPr>
        <p:style>
          <a:lnRef idx="2">
            <a:schemeClr val="accent1"/>
          </a:lnRef>
          <a:fillRef idx="0">
            <a:schemeClr val="accent1"/>
          </a:fillRef>
          <a:effectRef idx="1">
            <a:schemeClr val="accent1"/>
          </a:effectRef>
          <a:fontRef idx="minor">
            <a:schemeClr val="tx1"/>
          </a:fontRef>
        </p:style>
      </p:cxnSp>
      <p:sp>
        <p:nvSpPr>
          <p:cNvPr id="142" name="TextBox 141">
            <a:extLst>
              <a:ext uri="{FF2B5EF4-FFF2-40B4-BE49-F238E27FC236}">
                <a16:creationId xmlns:a16="http://schemas.microsoft.com/office/drawing/2014/main" id="{21704CE2-3646-D04A-89BC-4C5428A72D0D}"/>
              </a:ext>
            </a:extLst>
          </p:cNvPr>
          <p:cNvSpPr txBox="1"/>
          <p:nvPr/>
        </p:nvSpPr>
        <p:spPr>
          <a:xfrm>
            <a:off x="8211195" y="2992885"/>
            <a:ext cx="88197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Site</a:t>
            </a:r>
          </a:p>
        </p:txBody>
      </p:sp>
      <p:cxnSp>
        <p:nvCxnSpPr>
          <p:cNvPr id="143" name="Straight Arrow Connector 142">
            <a:extLst>
              <a:ext uri="{FF2B5EF4-FFF2-40B4-BE49-F238E27FC236}">
                <a16:creationId xmlns:a16="http://schemas.microsoft.com/office/drawing/2014/main" id="{BA251478-916A-AD4C-BBEF-5C140B1EA557}"/>
              </a:ext>
            </a:extLst>
          </p:cNvPr>
          <p:cNvCxnSpPr>
            <a:cxnSpLocks/>
            <a:stCxn id="142" idx="1"/>
            <a:endCxn id="136" idx="3"/>
          </p:cNvCxnSpPr>
          <p:nvPr/>
        </p:nvCxnSpPr>
        <p:spPr>
          <a:xfrm flipH="1">
            <a:off x="7523006" y="3285273"/>
            <a:ext cx="68818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44" name="Straight Arrow Connector 143">
            <a:extLst>
              <a:ext uri="{FF2B5EF4-FFF2-40B4-BE49-F238E27FC236}">
                <a16:creationId xmlns:a16="http://schemas.microsoft.com/office/drawing/2014/main" id="{ED83DDBB-A230-6D4C-9D55-FEFA78F52F97}"/>
              </a:ext>
            </a:extLst>
          </p:cNvPr>
          <p:cNvCxnSpPr>
            <a:cxnSpLocks/>
            <a:stCxn id="142" idx="2"/>
            <a:endCxn id="134" idx="0"/>
          </p:cNvCxnSpPr>
          <p:nvPr/>
        </p:nvCxnSpPr>
        <p:spPr>
          <a:xfrm flipH="1">
            <a:off x="7334582" y="3577660"/>
            <a:ext cx="1317600" cy="188404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47" name="TextBox 146">
            <a:extLst>
              <a:ext uri="{FF2B5EF4-FFF2-40B4-BE49-F238E27FC236}">
                <a16:creationId xmlns:a16="http://schemas.microsoft.com/office/drawing/2014/main" id="{A7F9EBF9-8B9E-0A45-A615-6EE30028C3F8}"/>
              </a:ext>
            </a:extLst>
          </p:cNvPr>
          <p:cNvSpPr txBox="1"/>
          <p:nvPr/>
        </p:nvSpPr>
        <p:spPr>
          <a:xfrm>
            <a:off x="6226214" y="6506931"/>
            <a:ext cx="2917786" cy="369332"/>
          </a:xfrm>
          <a:prstGeom prst="rect">
            <a:avLst/>
          </a:prstGeom>
          <a:noFill/>
        </p:spPr>
        <p:txBody>
          <a:bodyPr wrap="none" rtlCol="0">
            <a:spAutoFit/>
          </a:bodyPr>
          <a:lstStyle/>
          <a:p>
            <a:r>
              <a:rPr lang="en-US" dirty="0" err="1"/>
              <a:t>Shea</a:t>
            </a:r>
            <a:r>
              <a:rPr lang="en-US" dirty="0"/>
              <a:t> and Chesson 1998 TREE</a:t>
            </a:r>
          </a:p>
        </p:txBody>
      </p:sp>
    </p:spTree>
    <p:extLst>
      <p:ext uri="{BB962C8B-B14F-4D97-AF65-F5344CB8AC3E}">
        <p14:creationId xmlns:p14="http://schemas.microsoft.com/office/powerpoint/2010/main" val="330132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1D85-7C3F-3345-AC8E-0B4E7775CFFD}"/>
              </a:ext>
            </a:extLst>
          </p:cNvPr>
          <p:cNvSpPr>
            <a:spLocks noGrp="1"/>
          </p:cNvSpPr>
          <p:nvPr>
            <p:ph type="title"/>
          </p:nvPr>
        </p:nvSpPr>
        <p:spPr/>
        <p:txBody>
          <a:bodyPr>
            <a:normAutofit fontScale="90000"/>
          </a:bodyPr>
          <a:lstStyle/>
          <a:p>
            <a:r>
              <a:rPr lang="en-US" dirty="0"/>
              <a:t>Simpson’s Paradox is Everywhere</a:t>
            </a:r>
          </a:p>
        </p:txBody>
      </p:sp>
      <p:pic>
        <p:nvPicPr>
          <p:cNvPr id="4" name="Picture 3">
            <a:extLst>
              <a:ext uri="{FF2B5EF4-FFF2-40B4-BE49-F238E27FC236}">
                <a16:creationId xmlns:a16="http://schemas.microsoft.com/office/drawing/2014/main" id="{994BF61E-91A4-0B4F-AF74-5869C4A108EA}"/>
              </a:ext>
            </a:extLst>
          </p:cNvPr>
          <p:cNvPicPr>
            <a:picLocks noChangeAspect="1"/>
          </p:cNvPicPr>
          <p:nvPr/>
        </p:nvPicPr>
        <p:blipFill>
          <a:blip r:embed="rId2"/>
          <a:stretch>
            <a:fillRect/>
          </a:stretch>
        </p:blipFill>
        <p:spPr>
          <a:xfrm>
            <a:off x="1272124" y="1357227"/>
            <a:ext cx="6542806" cy="5305125"/>
          </a:xfrm>
          <a:prstGeom prst="rect">
            <a:avLst/>
          </a:prstGeom>
        </p:spPr>
      </p:pic>
      <p:sp>
        <p:nvSpPr>
          <p:cNvPr id="5" name="TextBox 4">
            <a:extLst>
              <a:ext uri="{FF2B5EF4-FFF2-40B4-BE49-F238E27FC236}">
                <a16:creationId xmlns:a16="http://schemas.microsoft.com/office/drawing/2014/main" id="{83592420-1727-8444-859E-C6F32EDDD9C1}"/>
              </a:ext>
            </a:extLst>
          </p:cNvPr>
          <p:cNvSpPr txBox="1"/>
          <p:nvPr/>
        </p:nvSpPr>
        <p:spPr>
          <a:xfrm>
            <a:off x="1754370" y="6326953"/>
            <a:ext cx="1350313" cy="251953"/>
          </a:xfrm>
          <a:prstGeom prst="rect">
            <a:avLst/>
          </a:prstGeom>
          <a:noFill/>
        </p:spPr>
        <p:txBody>
          <a:bodyPr wrap="square" rtlCol="0">
            <a:spAutoFit/>
          </a:bodyPr>
          <a:lstStyle/>
          <a:p>
            <a:r>
              <a:rPr lang="en-US" sz="1000" i="1" u="sng" dirty="0">
                <a:hlinkClick r:id="rId3"/>
              </a:rPr>
              <a:t>@infowetrust/Twitter</a:t>
            </a:r>
            <a:endParaRPr lang="en-US" sz="1000" dirty="0"/>
          </a:p>
        </p:txBody>
      </p:sp>
    </p:spTree>
    <p:extLst>
      <p:ext uri="{BB962C8B-B14F-4D97-AF65-F5344CB8AC3E}">
        <p14:creationId xmlns:p14="http://schemas.microsoft.com/office/powerpoint/2010/main" val="144540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2338-837E-214C-972B-FE5501E6D235}"/>
              </a:ext>
            </a:extLst>
          </p:cNvPr>
          <p:cNvSpPr>
            <a:spLocks noGrp="1"/>
          </p:cNvSpPr>
          <p:nvPr>
            <p:ph type="title"/>
          </p:nvPr>
        </p:nvSpPr>
        <p:spPr/>
        <p:txBody>
          <a:bodyPr>
            <a:normAutofit fontScale="90000"/>
          </a:bodyPr>
          <a:lstStyle/>
          <a:p>
            <a:r>
              <a:rPr lang="en-US" dirty="0"/>
              <a:t>But Which Predictors? All? Some? Which?!?!?!?!</a:t>
            </a:r>
          </a:p>
        </p:txBody>
      </p:sp>
      <p:sp>
        <p:nvSpPr>
          <p:cNvPr id="4" name="TextBox 3">
            <a:extLst>
              <a:ext uri="{FF2B5EF4-FFF2-40B4-BE49-F238E27FC236}">
                <a16:creationId xmlns:a16="http://schemas.microsoft.com/office/drawing/2014/main" id="{53D01A97-98BE-E445-A838-E90905C5115E}"/>
              </a:ext>
            </a:extLst>
          </p:cNvPr>
          <p:cNvSpPr txBox="1"/>
          <p:nvPr/>
        </p:nvSpPr>
        <p:spPr>
          <a:xfrm>
            <a:off x="1705826" y="3660336"/>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X2</a:t>
            </a:r>
          </a:p>
        </p:txBody>
      </p:sp>
      <p:sp>
        <p:nvSpPr>
          <p:cNvPr id="5" name="TextBox 4">
            <a:extLst>
              <a:ext uri="{FF2B5EF4-FFF2-40B4-BE49-F238E27FC236}">
                <a16:creationId xmlns:a16="http://schemas.microsoft.com/office/drawing/2014/main" id="{3293EE33-BB47-B74D-B903-9C82A98C13E4}"/>
              </a:ext>
            </a:extLst>
          </p:cNvPr>
          <p:cNvSpPr txBox="1"/>
          <p:nvPr/>
        </p:nvSpPr>
        <p:spPr>
          <a:xfrm>
            <a:off x="3895009" y="3629559"/>
            <a:ext cx="4283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Y</a:t>
            </a:r>
          </a:p>
        </p:txBody>
      </p:sp>
      <p:sp>
        <p:nvSpPr>
          <p:cNvPr id="6" name="TextBox 5">
            <a:extLst>
              <a:ext uri="{FF2B5EF4-FFF2-40B4-BE49-F238E27FC236}">
                <a16:creationId xmlns:a16="http://schemas.microsoft.com/office/drawing/2014/main" id="{E180193F-780C-FF49-B20A-8B898BC85EE6}"/>
              </a:ext>
            </a:extLst>
          </p:cNvPr>
          <p:cNvSpPr txBox="1"/>
          <p:nvPr/>
        </p:nvSpPr>
        <p:spPr>
          <a:xfrm>
            <a:off x="1644039" y="2495645"/>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X1</a:t>
            </a:r>
          </a:p>
        </p:txBody>
      </p:sp>
      <p:sp>
        <p:nvSpPr>
          <p:cNvPr id="9" name="TextBox 8">
            <a:extLst>
              <a:ext uri="{FF2B5EF4-FFF2-40B4-BE49-F238E27FC236}">
                <a16:creationId xmlns:a16="http://schemas.microsoft.com/office/drawing/2014/main" id="{A4838BF5-0928-8544-A14F-F33A4AE29090}"/>
              </a:ext>
            </a:extLst>
          </p:cNvPr>
          <p:cNvSpPr txBox="1"/>
          <p:nvPr/>
        </p:nvSpPr>
        <p:spPr>
          <a:xfrm>
            <a:off x="1705827" y="4820168"/>
            <a:ext cx="670376" cy="584775"/>
          </a:xfrm>
          <a:prstGeom prst="rect">
            <a:avLst/>
          </a:prstGeom>
          <a:solidFill>
            <a:schemeClr val="bg1"/>
          </a:solidFill>
          <a:ln>
            <a:solidFill>
              <a:schemeClr val="tx1"/>
            </a:solidFill>
          </a:ln>
        </p:spPr>
        <p:txBody>
          <a:bodyPr wrap="none" rtlCol="0">
            <a:spAutoFit/>
          </a:bodyPr>
          <a:lstStyle/>
          <a:p>
            <a:pPr algn="ctr"/>
            <a:r>
              <a:rPr lang="en-US" sz="3200" dirty="0">
                <a:latin typeface="Avenir Roman" panose="02000503020000020003" pitchFamily="2" charset="0"/>
                <a:cs typeface="Calibri Light"/>
              </a:rPr>
              <a:t>X3</a:t>
            </a:r>
          </a:p>
        </p:txBody>
      </p:sp>
      <p:sp>
        <p:nvSpPr>
          <p:cNvPr id="14" name="TextBox 13">
            <a:extLst>
              <a:ext uri="{FF2B5EF4-FFF2-40B4-BE49-F238E27FC236}">
                <a16:creationId xmlns:a16="http://schemas.microsoft.com/office/drawing/2014/main" id="{20FA9257-DDE7-4F46-9714-036B43BF4FD7}"/>
              </a:ext>
            </a:extLst>
          </p:cNvPr>
          <p:cNvSpPr txBox="1"/>
          <p:nvPr/>
        </p:nvSpPr>
        <p:spPr>
          <a:xfrm>
            <a:off x="3988144" y="1804838"/>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X4</a:t>
            </a:r>
          </a:p>
        </p:txBody>
      </p:sp>
      <p:sp>
        <p:nvSpPr>
          <p:cNvPr id="15" name="TextBox 14">
            <a:extLst>
              <a:ext uri="{FF2B5EF4-FFF2-40B4-BE49-F238E27FC236}">
                <a16:creationId xmlns:a16="http://schemas.microsoft.com/office/drawing/2014/main" id="{6AFD9B57-EFBF-5B4D-BDC3-C44E086174FD}"/>
              </a:ext>
            </a:extLst>
          </p:cNvPr>
          <p:cNvSpPr txBox="1"/>
          <p:nvPr/>
        </p:nvSpPr>
        <p:spPr>
          <a:xfrm>
            <a:off x="6054405" y="2788032"/>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X5</a:t>
            </a:r>
          </a:p>
        </p:txBody>
      </p:sp>
      <p:sp>
        <p:nvSpPr>
          <p:cNvPr id="16" name="TextBox 15">
            <a:extLst>
              <a:ext uri="{FF2B5EF4-FFF2-40B4-BE49-F238E27FC236}">
                <a16:creationId xmlns:a16="http://schemas.microsoft.com/office/drawing/2014/main" id="{FB4DA1AC-7ADE-3E44-994C-748FE031E03D}"/>
              </a:ext>
            </a:extLst>
          </p:cNvPr>
          <p:cNvSpPr txBox="1"/>
          <p:nvPr/>
        </p:nvSpPr>
        <p:spPr>
          <a:xfrm>
            <a:off x="6483252" y="4426396"/>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X6</a:t>
            </a:r>
          </a:p>
        </p:txBody>
      </p:sp>
      <p:sp>
        <p:nvSpPr>
          <p:cNvPr id="17" name="TextBox 16">
            <a:extLst>
              <a:ext uri="{FF2B5EF4-FFF2-40B4-BE49-F238E27FC236}">
                <a16:creationId xmlns:a16="http://schemas.microsoft.com/office/drawing/2014/main" id="{7F47DB68-AAA4-4C4C-A5B6-ABA1EFDF96C7}"/>
              </a:ext>
            </a:extLst>
          </p:cNvPr>
          <p:cNvSpPr txBox="1"/>
          <p:nvPr/>
        </p:nvSpPr>
        <p:spPr>
          <a:xfrm>
            <a:off x="5719217" y="5619835"/>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X7</a:t>
            </a:r>
          </a:p>
        </p:txBody>
      </p:sp>
      <p:sp>
        <p:nvSpPr>
          <p:cNvPr id="18" name="TextBox 17">
            <a:extLst>
              <a:ext uri="{FF2B5EF4-FFF2-40B4-BE49-F238E27FC236}">
                <a16:creationId xmlns:a16="http://schemas.microsoft.com/office/drawing/2014/main" id="{5817FCCD-0BF9-6149-8320-F9B664B892A6}"/>
              </a:ext>
            </a:extLst>
          </p:cNvPr>
          <p:cNvSpPr txBox="1"/>
          <p:nvPr/>
        </p:nvSpPr>
        <p:spPr>
          <a:xfrm>
            <a:off x="3559821" y="5805155"/>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X8</a:t>
            </a:r>
          </a:p>
        </p:txBody>
      </p:sp>
    </p:spTree>
    <p:extLst>
      <p:ext uri="{BB962C8B-B14F-4D97-AF65-F5344CB8AC3E}">
        <p14:creationId xmlns:p14="http://schemas.microsoft.com/office/powerpoint/2010/main" val="161837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553E-F47C-1D46-9254-CBE2D7EFEF29}"/>
              </a:ext>
            </a:extLst>
          </p:cNvPr>
          <p:cNvSpPr>
            <a:spLocks noGrp="1"/>
          </p:cNvSpPr>
          <p:nvPr>
            <p:ph type="title"/>
          </p:nvPr>
        </p:nvSpPr>
        <p:spPr/>
        <p:txBody>
          <a:bodyPr/>
          <a:lstStyle/>
          <a:p>
            <a:r>
              <a:rPr lang="en-US" dirty="0"/>
              <a:t>Why Not to Use All Predictors</a:t>
            </a:r>
          </a:p>
        </p:txBody>
      </p:sp>
      <p:sp>
        <p:nvSpPr>
          <p:cNvPr id="3" name="Content Placeholder 2">
            <a:extLst>
              <a:ext uri="{FF2B5EF4-FFF2-40B4-BE49-F238E27FC236}">
                <a16:creationId xmlns:a16="http://schemas.microsoft.com/office/drawing/2014/main" id="{A1B53037-445B-EE4C-B1F5-A6187ECAE0AE}"/>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Increased SE on all coefficients</a:t>
            </a:r>
          </a:p>
          <a:p>
            <a:pPr marL="514350" indent="-514350">
              <a:buFont typeface="+mj-lt"/>
              <a:buAutoNum type="arabicPeriod"/>
            </a:pPr>
            <a:endParaRPr lang="en-US" dirty="0"/>
          </a:p>
          <a:p>
            <a:pPr marL="514350" indent="-514350">
              <a:buFont typeface="+mj-lt"/>
              <a:buAutoNum type="arabicPeriod"/>
            </a:pPr>
            <a:r>
              <a:rPr lang="en-US" dirty="0"/>
              <a:t>Spurious correlations might give false signals</a:t>
            </a:r>
          </a:p>
          <a:p>
            <a:pPr marL="514350" indent="-514350">
              <a:buFont typeface="+mj-lt"/>
              <a:buAutoNum type="arabicPeriod"/>
            </a:pPr>
            <a:endParaRPr lang="en-US" dirty="0"/>
          </a:p>
          <a:p>
            <a:pPr marL="514350" indent="-514350">
              <a:buFont typeface="+mj-lt"/>
              <a:buAutoNum type="arabicPeriod"/>
            </a:pPr>
            <a:r>
              <a:rPr lang="en-US" dirty="0"/>
              <a:t>Including variables that can obfuscate the signal of causation</a:t>
            </a:r>
          </a:p>
          <a:p>
            <a:pPr marL="514350" indent="-514350">
              <a:buFont typeface="+mj-lt"/>
              <a:buAutoNum type="arabicPeriod"/>
            </a:pPr>
            <a:endParaRPr lang="en-US" dirty="0"/>
          </a:p>
          <a:p>
            <a:pPr marL="514350" indent="-514350">
              <a:buFont typeface="+mj-lt"/>
              <a:buAutoNum type="arabicPeriod"/>
            </a:pPr>
            <a:r>
              <a:rPr lang="en-US" dirty="0"/>
              <a:t>Including variables that WILL create correlations where there are none</a:t>
            </a:r>
          </a:p>
        </p:txBody>
      </p:sp>
    </p:spTree>
    <p:extLst>
      <p:ext uri="{BB962C8B-B14F-4D97-AF65-F5344CB8AC3E}">
        <p14:creationId xmlns:p14="http://schemas.microsoft.com/office/powerpoint/2010/main" val="186829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CC0B-52F7-A942-BCF5-50CDD629BFA8}"/>
              </a:ext>
            </a:extLst>
          </p:cNvPr>
          <p:cNvSpPr>
            <a:spLocks noGrp="1"/>
          </p:cNvSpPr>
          <p:nvPr>
            <p:ph type="title"/>
          </p:nvPr>
        </p:nvSpPr>
        <p:spPr/>
        <p:txBody>
          <a:bodyPr>
            <a:normAutofit fontScale="90000"/>
          </a:bodyPr>
          <a:lstStyle/>
          <a:p>
            <a:r>
              <a:rPr lang="en-US" dirty="0"/>
              <a:t>Features of Causal Graphs to Watch Out For</a:t>
            </a:r>
          </a:p>
        </p:txBody>
      </p:sp>
      <p:sp>
        <p:nvSpPr>
          <p:cNvPr id="4" name="TextBox 3">
            <a:extLst>
              <a:ext uri="{FF2B5EF4-FFF2-40B4-BE49-F238E27FC236}">
                <a16:creationId xmlns:a16="http://schemas.microsoft.com/office/drawing/2014/main" id="{EFFEB29D-7189-A84F-B403-99B66AC28144}"/>
              </a:ext>
            </a:extLst>
          </p:cNvPr>
          <p:cNvSpPr txBox="1"/>
          <p:nvPr/>
        </p:nvSpPr>
        <p:spPr>
          <a:xfrm>
            <a:off x="1169582" y="1746280"/>
            <a:ext cx="1117614" cy="369332"/>
          </a:xfrm>
          <a:prstGeom prst="rect">
            <a:avLst/>
          </a:prstGeom>
          <a:noFill/>
        </p:spPr>
        <p:txBody>
          <a:bodyPr wrap="none" rtlCol="0">
            <a:spAutoFit/>
          </a:bodyPr>
          <a:lstStyle/>
          <a:p>
            <a:pPr algn="ctr"/>
            <a:r>
              <a:rPr lang="en-US" u="sng" dirty="0"/>
              <a:t>The Chain</a:t>
            </a:r>
          </a:p>
        </p:txBody>
      </p:sp>
      <p:sp>
        <p:nvSpPr>
          <p:cNvPr id="5" name="TextBox 4">
            <a:extLst>
              <a:ext uri="{FF2B5EF4-FFF2-40B4-BE49-F238E27FC236}">
                <a16:creationId xmlns:a16="http://schemas.microsoft.com/office/drawing/2014/main" id="{4831B785-6C15-ED49-B696-4C3166BEAE09}"/>
              </a:ext>
            </a:extLst>
          </p:cNvPr>
          <p:cNvSpPr txBox="1"/>
          <p:nvPr/>
        </p:nvSpPr>
        <p:spPr>
          <a:xfrm>
            <a:off x="5998185" y="1552353"/>
            <a:ext cx="1308371" cy="369332"/>
          </a:xfrm>
          <a:prstGeom prst="rect">
            <a:avLst/>
          </a:prstGeom>
          <a:noFill/>
        </p:spPr>
        <p:txBody>
          <a:bodyPr wrap="none" rtlCol="0">
            <a:spAutoFit/>
          </a:bodyPr>
          <a:lstStyle/>
          <a:p>
            <a:pPr algn="ctr"/>
            <a:r>
              <a:rPr lang="en-US" u="sng" dirty="0"/>
              <a:t>The Collider</a:t>
            </a:r>
          </a:p>
        </p:txBody>
      </p:sp>
      <p:sp>
        <p:nvSpPr>
          <p:cNvPr id="6" name="TextBox 5">
            <a:extLst>
              <a:ext uri="{FF2B5EF4-FFF2-40B4-BE49-F238E27FC236}">
                <a16:creationId xmlns:a16="http://schemas.microsoft.com/office/drawing/2014/main" id="{E888CF3C-92FE-A147-8501-6FB95FAB9B16}"/>
              </a:ext>
            </a:extLst>
          </p:cNvPr>
          <p:cNvSpPr txBox="1"/>
          <p:nvPr/>
        </p:nvSpPr>
        <p:spPr>
          <a:xfrm>
            <a:off x="932121" y="4416055"/>
            <a:ext cx="1698991" cy="369332"/>
          </a:xfrm>
          <a:prstGeom prst="rect">
            <a:avLst/>
          </a:prstGeom>
          <a:noFill/>
        </p:spPr>
        <p:txBody>
          <a:bodyPr wrap="none" rtlCol="0">
            <a:spAutoFit/>
          </a:bodyPr>
          <a:lstStyle/>
          <a:p>
            <a:pPr algn="ctr"/>
            <a:r>
              <a:rPr lang="en-US" u="sng" dirty="0"/>
              <a:t>The Descendant</a:t>
            </a:r>
          </a:p>
        </p:txBody>
      </p:sp>
      <p:sp>
        <p:nvSpPr>
          <p:cNvPr id="7" name="TextBox 6">
            <a:extLst>
              <a:ext uri="{FF2B5EF4-FFF2-40B4-BE49-F238E27FC236}">
                <a16:creationId xmlns:a16="http://schemas.microsoft.com/office/drawing/2014/main" id="{C79766E7-220E-CA47-B9D9-FF8A32757537}"/>
              </a:ext>
            </a:extLst>
          </p:cNvPr>
          <p:cNvSpPr txBox="1"/>
          <p:nvPr/>
        </p:nvSpPr>
        <p:spPr>
          <a:xfrm>
            <a:off x="5656521" y="4416055"/>
            <a:ext cx="995850" cy="369332"/>
          </a:xfrm>
          <a:prstGeom prst="rect">
            <a:avLst/>
          </a:prstGeom>
          <a:noFill/>
        </p:spPr>
        <p:txBody>
          <a:bodyPr wrap="none" rtlCol="0">
            <a:spAutoFit/>
          </a:bodyPr>
          <a:lstStyle/>
          <a:p>
            <a:pPr algn="ctr"/>
            <a:r>
              <a:rPr lang="en-US" u="sng" dirty="0"/>
              <a:t>The Fork</a:t>
            </a:r>
          </a:p>
        </p:txBody>
      </p:sp>
      <p:sp>
        <p:nvSpPr>
          <p:cNvPr id="8" name="TextBox 7">
            <a:extLst>
              <a:ext uri="{FF2B5EF4-FFF2-40B4-BE49-F238E27FC236}">
                <a16:creationId xmlns:a16="http://schemas.microsoft.com/office/drawing/2014/main" id="{8C236866-725B-F240-9315-31710C508754}"/>
              </a:ext>
            </a:extLst>
          </p:cNvPr>
          <p:cNvSpPr txBox="1"/>
          <p:nvPr/>
        </p:nvSpPr>
        <p:spPr>
          <a:xfrm>
            <a:off x="1728389" y="2406500"/>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X2</a:t>
            </a:r>
          </a:p>
        </p:txBody>
      </p:sp>
      <p:sp>
        <p:nvSpPr>
          <p:cNvPr id="9" name="TextBox 8">
            <a:extLst>
              <a:ext uri="{FF2B5EF4-FFF2-40B4-BE49-F238E27FC236}">
                <a16:creationId xmlns:a16="http://schemas.microsoft.com/office/drawing/2014/main" id="{457086F1-6D01-4248-8A40-B76D47150066}"/>
              </a:ext>
            </a:extLst>
          </p:cNvPr>
          <p:cNvSpPr txBox="1"/>
          <p:nvPr/>
        </p:nvSpPr>
        <p:spPr>
          <a:xfrm>
            <a:off x="2971354" y="2406500"/>
            <a:ext cx="336952"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Y</a:t>
            </a:r>
          </a:p>
        </p:txBody>
      </p:sp>
      <p:sp>
        <p:nvSpPr>
          <p:cNvPr id="10" name="TextBox 9">
            <a:extLst>
              <a:ext uri="{FF2B5EF4-FFF2-40B4-BE49-F238E27FC236}">
                <a16:creationId xmlns:a16="http://schemas.microsoft.com/office/drawing/2014/main" id="{0A73E591-C810-114B-A522-9C33B9926F9E}"/>
              </a:ext>
            </a:extLst>
          </p:cNvPr>
          <p:cNvSpPr txBox="1"/>
          <p:nvPr/>
        </p:nvSpPr>
        <p:spPr>
          <a:xfrm>
            <a:off x="554394" y="2406500"/>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X1</a:t>
            </a:r>
          </a:p>
        </p:txBody>
      </p:sp>
      <p:cxnSp>
        <p:nvCxnSpPr>
          <p:cNvPr id="14" name="Straight Arrow Connector 13">
            <a:extLst>
              <a:ext uri="{FF2B5EF4-FFF2-40B4-BE49-F238E27FC236}">
                <a16:creationId xmlns:a16="http://schemas.microsoft.com/office/drawing/2014/main" id="{DE76141A-745E-5648-8DD7-81785C94D97C}"/>
              </a:ext>
            </a:extLst>
          </p:cNvPr>
          <p:cNvCxnSpPr>
            <a:cxnSpLocks/>
            <a:stCxn id="8" idx="3"/>
            <a:endCxn id="9" idx="1"/>
          </p:cNvCxnSpPr>
          <p:nvPr/>
        </p:nvCxnSpPr>
        <p:spPr>
          <a:xfrm>
            <a:off x="2217625" y="2606555"/>
            <a:ext cx="75372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4A9B234A-AFAF-FD42-B7A4-DFEBD16790A3}"/>
              </a:ext>
            </a:extLst>
          </p:cNvPr>
          <p:cNvCxnSpPr>
            <a:cxnSpLocks/>
            <a:stCxn id="10" idx="3"/>
            <a:endCxn id="8" idx="1"/>
          </p:cNvCxnSpPr>
          <p:nvPr/>
        </p:nvCxnSpPr>
        <p:spPr>
          <a:xfrm>
            <a:off x="1043630" y="2606555"/>
            <a:ext cx="68475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A6DC2397-705A-FA46-A525-D7E736F85C7A}"/>
              </a:ext>
            </a:extLst>
          </p:cNvPr>
          <p:cNvSpPr txBox="1"/>
          <p:nvPr/>
        </p:nvSpPr>
        <p:spPr>
          <a:xfrm>
            <a:off x="6560829" y="2752985"/>
            <a:ext cx="336952"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Y</a:t>
            </a:r>
          </a:p>
        </p:txBody>
      </p:sp>
      <p:sp>
        <p:nvSpPr>
          <p:cNvPr id="24" name="TextBox 23">
            <a:extLst>
              <a:ext uri="{FF2B5EF4-FFF2-40B4-BE49-F238E27FC236}">
                <a16:creationId xmlns:a16="http://schemas.microsoft.com/office/drawing/2014/main" id="{0F54789E-7002-B04D-93E8-91807FCCC28C}"/>
              </a:ext>
            </a:extLst>
          </p:cNvPr>
          <p:cNvSpPr txBox="1"/>
          <p:nvPr/>
        </p:nvSpPr>
        <p:spPr>
          <a:xfrm>
            <a:off x="7651509" y="2212573"/>
            <a:ext cx="489238"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X2</a:t>
            </a:r>
          </a:p>
        </p:txBody>
      </p:sp>
      <p:sp>
        <p:nvSpPr>
          <p:cNvPr id="25" name="TextBox 24">
            <a:extLst>
              <a:ext uri="{FF2B5EF4-FFF2-40B4-BE49-F238E27FC236}">
                <a16:creationId xmlns:a16="http://schemas.microsoft.com/office/drawing/2014/main" id="{8BA84CE2-7794-AB4D-A09B-9C717A6DE508}"/>
              </a:ext>
            </a:extLst>
          </p:cNvPr>
          <p:cNvSpPr txBox="1"/>
          <p:nvPr/>
        </p:nvSpPr>
        <p:spPr>
          <a:xfrm>
            <a:off x="5310692" y="2212573"/>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X1</a:t>
            </a:r>
          </a:p>
        </p:txBody>
      </p:sp>
      <p:cxnSp>
        <p:nvCxnSpPr>
          <p:cNvPr id="26" name="Straight Arrow Connector 25">
            <a:extLst>
              <a:ext uri="{FF2B5EF4-FFF2-40B4-BE49-F238E27FC236}">
                <a16:creationId xmlns:a16="http://schemas.microsoft.com/office/drawing/2014/main" id="{76ED66AD-D109-8746-B4ED-DA0186B1E7E9}"/>
              </a:ext>
            </a:extLst>
          </p:cNvPr>
          <p:cNvCxnSpPr>
            <a:cxnSpLocks/>
            <a:stCxn id="23" idx="3"/>
            <a:endCxn id="24" idx="1"/>
          </p:cNvCxnSpPr>
          <p:nvPr/>
        </p:nvCxnSpPr>
        <p:spPr>
          <a:xfrm flipV="1">
            <a:off x="6897781" y="2412628"/>
            <a:ext cx="753728" cy="54041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951A01EC-579C-5E47-BB34-A0433A3FF28B}"/>
              </a:ext>
            </a:extLst>
          </p:cNvPr>
          <p:cNvCxnSpPr>
            <a:cxnSpLocks/>
            <a:stCxn id="25" idx="3"/>
            <a:endCxn id="23" idx="1"/>
          </p:cNvCxnSpPr>
          <p:nvPr/>
        </p:nvCxnSpPr>
        <p:spPr>
          <a:xfrm>
            <a:off x="5799928" y="2412628"/>
            <a:ext cx="760901" cy="54041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B70058FA-52C3-3943-A266-D01F2C8BC5D9}"/>
              </a:ext>
            </a:extLst>
          </p:cNvPr>
          <p:cNvSpPr txBox="1"/>
          <p:nvPr/>
        </p:nvSpPr>
        <p:spPr>
          <a:xfrm>
            <a:off x="1483771" y="5891825"/>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X3</a:t>
            </a:r>
          </a:p>
        </p:txBody>
      </p:sp>
      <p:sp>
        <p:nvSpPr>
          <p:cNvPr id="47" name="TextBox 46">
            <a:extLst>
              <a:ext uri="{FF2B5EF4-FFF2-40B4-BE49-F238E27FC236}">
                <a16:creationId xmlns:a16="http://schemas.microsoft.com/office/drawing/2014/main" id="{6D5B1D44-C58C-4B45-9F8A-3795A07C3856}"/>
              </a:ext>
            </a:extLst>
          </p:cNvPr>
          <p:cNvSpPr txBox="1"/>
          <p:nvPr/>
        </p:nvSpPr>
        <p:spPr>
          <a:xfrm>
            <a:off x="5935760" y="4988866"/>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X2</a:t>
            </a:r>
          </a:p>
        </p:txBody>
      </p:sp>
      <p:sp>
        <p:nvSpPr>
          <p:cNvPr id="48" name="TextBox 47">
            <a:extLst>
              <a:ext uri="{FF2B5EF4-FFF2-40B4-BE49-F238E27FC236}">
                <a16:creationId xmlns:a16="http://schemas.microsoft.com/office/drawing/2014/main" id="{30866EC8-C7C4-D04C-804E-4620B14CB744}"/>
              </a:ext>
            </a:extLst>
          </p:cNvPr>
          <p:cNvSpPr txBox="1"/>
          <p:nvPr/>
        </p:nvSpPr>
        <p:spPr>
          <a:xfrm>
            <a:off x="6666880" y="5828722"/>
            <a:ext cx="336952"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Y</a:t>
            </a:r>
          </a:p>
        </p:txBody>
      </p:sp>
      <p:sp>
        <p:nvSpPr>
          <p:cNvPr id="49" name="TextBox 48">
            <a:extLst>
              <a:ext uri="{FF2B5EF4-FFF2-40B4-BE49-F238E27FC236}">
                <a16:creationId xmlns:a16="http://schemas.microsoft.com/office/drawing/2014/main" id="{8688DF61-3193-9344-BA16-E2FE6EB69133}"/>
              </a:ext>
            </a:extLst>
          </p:cNvPr>
          <p:cNvSpPr txBox="1"/>
          <p:nvPr/>
        </p:nvSpPr>
        <p:spPr>
          <a:xfrm>
            <a:off x="5278515" y="5824176"/>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X1</a:t>
            </a:r>
          </a:p>
        </p:txBody>
      </p:sp>
      <p:cxnSp>
        <p:nvCxnSpPr>
          <p:cNvPr id="50" name="Straight Arrow Connector 49">
            <a:extLst>
              <a:ext uri="{FF2B5EF4-FFF2-40B4-BE49-F238E27FC236}">
                <a16:creationId xmlns:a16="http://schemas.microsoft.com/office/drawing/2014/main" id="{A3F79628-3D7E-A143-AEE8-3EB1E8A33289}"/>
              </a:ext>
            </a:extLst>
          </p:cNvPr>
          <p:cNvCxnSpPr>
            <a:cxnSpLocks/>
            <a:stCxn id="49" idx="3"/>
            <a:endCxn id="48" idx="1"/>
          </p:cNvCxnSpPr>
          <p:nvPr/>
        </p:nvCxnSpPr>
        <p:spPr>
          <a:xfrm>
            <a:off x="5767751" y="6024231"/>
            <a:ext cx="899129" cy="454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DB83A2AE-4359-5C40-BFEB-CB7166C40555}"/>
              </a:ext>
            </a:extLst>
          </p:cNvPr>
          <p:cNvCxnSpPr>
            <a:cxnSpLocks/>
            <a:stCxn id="47" idx="2"/>
            <a:endCxn id="49" idx="0"/>
          </p:cNvCxnSpPr>
          <p:nvPr/>
        </p:nvCxnSpPr>
        <p:spPr>
          <a:xfrm flipH="1">
            <a:off x="5523133" y="5388976"/>
            <a:ext cx="657245" cy="43520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9D1A5618-64C6-0C47-910E-C2F3582071EC}"/>
              </a:ext>
            </a:extLst>
          </p:cNvPr>
          <p:cNvCxnSpPr>
            <a:cxnSpLocks/>
            <a:stCxn id="47" idx="2"/>
            <a:endCxn id="48" idx="0"/>
          </p:cNvCxnSpPr>
          <p:nvPr/>
        </p:nvCxnSpPr>
        <p:spPr>
          <a:xfrm>
            <a:off x="6180378" y="5388976"/>
            <a:ext cx="654978" cy="43974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C3A86551-600E-1647-8399-B7A23860AAC7}"/>
              </a:ext>
            </a:extLst>
          </p:cNvPr>
          <p:cNvSpPr txBox="1"/>
          <p:nvPr/>
        </p:nvSpPr>
        <p:spPr>
          <a:xfrm>
            <a:off x="1483771" y="5138551"/>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X2</a:t>
            </a:r>
          </a:p>
        </p:txBody>
      </p:sp>
      <p:sp>
        <p:nvSpPr>
          <p:cNvPr id="62" name="TextBox 61">
            <a:extLst>
              <a:ext uri="{FF2B5EF4-FFF2-40B4-BE49-F238E27FC236}">
                <a16:creationId xmlns:a16="http://schemas.microsoft.com/office/drawing/2014/main" id="{EF5B2114-E247-774A-8CAF-B43C95B8AE03}"/>
              </a:ext>
            </a:extLst>
          </p:cNvPr>
          <p:cNvSpPr txBox="1"/>
          <p:nvPr/>
        </p:nvSpPr>
        <p:spPr>
          <a:xfrm>
            <a:off x="2726736" y="5138551"/>
            <a:ext cx="336952"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Y</a:t>
            </a:r>
          </a:p>
        </p:txBody>
      </p:sp>
      <p:sp>
        <p:nvSpPr>
          <p:cNvPr id="63" name="TextBox 62">
            <a:extLst>
              <a:ext uri="{FF2B5EF4-FFF2-40B4-BE49-F238E27FC236}">
                <a16:creationId xmlns:a16="http://schemas.microsoft.com/office/drawing/2014/main" id="{764B1A8E-A672-FC45-B4FC-7C23B2B487AB}"/>
              </a:ext>
            </a:extLst>
          </p:cNvPr>
          <p:cNvSpPr txBox="1"/>
          <p:nvPr/>
        </p:nvSpPr>
        <p:spPr>
          <a:xfrm>
            <a:off x="309776" y="5138551"/>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X1</a:t>
            </a:r>
          </a:p>
        </p:txBody>
      </p:sp>
      <p:cxnSp>
        <p:nvCxnSpPr>
          <p:cNvPr id="64" name="Straight Arrow Connector 63">
            <a:extLst>
              <a:ext uri="{FF2B5EF4-FFF2-40B4-BE49-F238E27FC236}">
                <a16:creationId xmlns:a16="http://schemas.microsoft.com/office/drawing/2014/main" id="{12396FEB-01B3-D54F-A192-3B6EB1A9C73D}"/>
              </a:ext>
            </a:extLst>
          </p:cNvPr>
          <p:cNvCxnSpPr>
            <a:cxnSpLocks/>
            <a:stCxn id="61" idx="3"/>
            <a:endCxn id="62" idx="1"/>
          </p:cNvCxnSpPr>
          <p:nvPr/>
        </p:nvCxnSpPr>
        <p:spPr>
          <a:xfrm>
            <a:off x="1973007" y="5338606"/>
            <a:ext cx="75372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475ACB2C-1A2C-FB49-B066-90DAADA39CEE}"/>
              </a:ext>
            </a:extLst>
          </p:cNvPr>
          <p:cNvCxnSpPr>
            <a:cxnSpLocks/>
            <a:stCxn id="63" idx="3"/>
            <a:endCxn id="61" idx="1"/>
          </p:cNvCxnSpPr>
          <p:nvPr/>
        </p:nvCxnSpPr>
        <p:spPr>
          <a:xfrm>
            <a:off x="799012" y="5338606"/>
            <a:ext cx="68475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BF8E1A75-27C8-D84D-A6EF-B1AFD5CD2169}"/>
              </a:ext>
            </a:extLst>
          </p:cNvPr>
          <p:cNvCxnSpPr>
            <a:cxnSpLocks/>
            <a:stCxn id="61" idx="2"/>
            <a:endCxn id="30" idx="0"/>
          </p:cNvCxnSpPr>
          <p:nvPr/>
        </p:nvCxnSpPr>
        <p:spPr>
          <a:xfrm>
            <a:off x="1728389" y="5538661"/>
            <a:ext cx="0" cy="35316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7086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69B9-08A0-4D49-AEB5-64B95AF6219D}"/>
              </a:ext>
            </a:extLst>
          </p:cNvPr>
          <p:cNvSpPr>
            <a:spLocks noGrp="1"/>
          </p:cNvSpPr>
          <p:nvPr>
            <p:ph type="title"/>
          </p:nvPr>
        </p:nvSpPr>
        <p:spPr/>
        <p:txBody>
          <a:bodyPr/>
          <a:lstStyle/>
          <a:p>
            <a:r>
              <a:rPr lang="en-US" dirty="0"/>
              <a:t>Chain of Foolish Inference</a:t>
            </a:r>
          </a:p>
        </p:txBody>
      </p:sp>
      <p:sp>
        <p:nvSpPr>
          <p:cNvPr id="3" name="Content Placeholder 2">
            <a:extLst>
              <a:ext uri="{FF2B5EF4-FFF2-40B4-BE49-F238E27FC236}">
                <a16:creationId xmlns:a16="http://schemas.microsoft.com/office/drawing/2014/main" id="{24094E12-1149-E148-A323-C7C8A6CEDB7B}"/>
              </a:ext>
            </a:extLst>
          </p:cNvPr>
          <p:cNvSpPr>
            <a:spLocks noGrp="1"/>
          </p:cNvSpPr>
          <p:nvPr>
            <p:ph idx="1"/>
          </p:nvPr>
        </p:nvSpPr>
        <p:spPr/>
        <p:txBody>
          <a:bodyPr>
            <a:normAutofit/>
          </a:bodyPr>
          <a:lstStyle/>
          <a:p>
            <a:pPr marL="0" indent="0">
              <a:buNone/>
            </a:pPr>
            <a:r>
              <a:rPr lang="en-US" sz="2400" b="1" i="1" dirty="0">
                <a:latin typeface="Avenir Roman" panose="02000503020000020003" pitchFamily="2" charset="0"/>
              </a:rPr>
              <a:t>Consider the following:</a:t>
            </a:r>
          </a:p>
          <a:p>
            <a:pPr marL="0" indent="0">
              <a:buNone/>
            </a:pPr>
            <a:endParaRPr lang="en-US" sz="2400" dirty="0">
              <a:latin typeface="Avenir Roman" panose="02000503020000020003" pitchFamily="2" charset="0"/>
            </a:endParaRPr>
          </a:p>
          <a:p>
            <a:pPr marL="0" indent="0">
              <a:buNone/>
            </a:pPr>
            <a:r>
              <a:rPr lang="en-US" sz="2400" dirty="0">
                <a:latin typeface="Avenir Roman" panose="02000503020000020003" pitchFamily="2" charset="0"/>
              </a:rPr>
              <a:t>You are following a cohort of patients with tumors to see if tumor size influences buildup of blood toxins. You measure differences in tumor sizes at t0, and then again at t1, when you take blood samples</a:t>
            </a:r>
          </a:p>
          <a:p>
            <a:pPr marL="0" indent="0">
              <a:buNone/>
            </a:pPr>
            <a:endParaRPr lang="en-US" sz="2400" dirty="0">
              <a:latin typeface="Avenir Roman" panose="02000503020000020003" pitchFamily="2" charset="0"/>
            </a:endParaRPr>
          </a:p>
          <a:p>
            <a:pPr marL="0" indent="0">
              <a:buNone/>
            </a:pPr>
            <a:r>
              <a:rPr lang="en-US" sz="2400" dirty="0">
                <a:latin typeface="Avenir Roman" panose="02000503020000020003" pitchFamily="2" charset="0"/>
              </a:rPr>
              <a:t>Which tumor size(s) do you use as predictors of blood toxin concentrations? Initial, final, or both?</a:t>
            </a:r>
          </a:p>
        </p:txBody>
      </p:sp>
      <p:sp>
        <p:nvSpPr>
          <p:cNvPr id="4" name="TextBox 3">
            <a:extLst>
              <a:ext uri="{FF2B5EF4-FFF2-40B4-BE49-F238E27FC236}">
                <a16:creationId xmlns:a16="http://schemas.microsoft.com/office/drawing/2014/main" id="{5D0A8C9C-8FF6-6F46-868A-E6D5C4370A4B}"/>
              </a:ext>
            </a:extLst>
          </p:cNvPr>
          <p:cNvSpPr txBox="1"/>
          <p:nvPr/>
        </p:nvSpPr>
        <p:spPr>
          <a:xfrm>
            <a:off x="3427573" y="5503129"/>
            <a:ext cx="1347548"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Final</a:t>
            </a:r>
          </a:p>
          <a:p>
            <a:pPr algn="ctr"/>
            <a:r>
              <a:rPr lang="en-US" sz="3200" dirty="0">
                <a:latin typeface="Avenir Roman" panose="02000503020000020003" pitchFamily="2" charset="0"/>
                <a:cs typeface="Calibri Light"/>
              </a:rPr>
              <a:t>Tumor</a:t>
            </a:r>
          </a:p>
        </p:txBody>
      </p:sp>
      <p:sp>
        <p:nvSpPr>
          <p:cNvPr id="5" name="TextBox 4">
            <a:extLst>
              <a:ext uri="{FF2B5EF4-FFF2-40B4-BE49-F238E27FC236}">
                <a16:creationId xmlns:a16="http://schemas.microsoft.com/office/drawing/2014/main" id="{EF072558-FBB9-7C4B-877D-7201623DD161}"/>
              </a:ext>
            </a:extLst>
          </p:cNvPr>
          <p:cNvSpPr txBox="1"/>
          <p:nvPr/>
        </p:nvSpPr>
        <p:spPr>
          <a:xfrm>
            <a:off x="5635200" y="5506747"/>
            <a:ext cx="2812373"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Toxin</a:t>
            </a:r>
          </a:p>
          <a:p>
            <a:pPr algn="ctr"/>
            <a:r>
              <a:rPr lang="en-US" sz="3200" dirty="0">
                <a:latin typeface="Avenir Roman" panose="02000503020000020003" pitchFamily="2" charset="0"/>
                <a:cs typeface="Calibri Light"/>
              </a:rPr>
              <a:t>Concentration</a:t>
            </a:r>
          </a:p>
        </p:txBody>
      </p:sp>
      <p:sp>
        <p:nvSpPr>
          <p:cNvPr id="6" name="TextBox 5">
            <a:extLst>
              <a:ext uri="{FF2B5EF4-FFF2-40B4-BE49-F238E27FC236}">
                <a16:creationId xmlns:a16="http://schemas.microsoft.com/office/drawing/2014/main" id="{8F37D92C-D848-F345-86AE-B1D99AEDE8AF}"/>
              </a:ext>
            </a:extLst>
          </p:cNvPr>
          <p:cNvSpPr txBox="1"/>
          <p:nvPr/>
        </p:nvSpPr>
        <p:spPr>
          <a:xfrm>
            <a:off x="689672" y="5499477"/>
            <a:ext cx="1877822" cy="1077218"/>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Initial Tumor</a:t>
            </a:r>
          </a:p>
        </p:txBody>
      </p:sp>
      <p:cxnSp>
        <p:nvCxnSpPr>
          <p:cNvPr id="7" name="Straight Arrow Connector 6">
            <a:extLst>
              <a:ext uri="{FF2B5EF4-FFF2-40B4-BE49-F238E27FC236}">
                <a16:creationId xmlns:a16="http://schemas.microsoft.com/office/drawing/2014/main" id="{2220A9B3-D014-3F49-9970-AFA2D093C3BE}"/>
              </a:ext>
            </a:extLst>
          </p:cNvPr>
          <p:cNvCxnSpPr>
            <a:cxnSpLocks/>
            <a:stCxn id="4" idx="3"/>
            <a:endCxn id="5" idx="1"/>
          </p:cNvCxnSpPr>
          <p:nvPr/>
        </p:nvCxnSpPr>
        <p:spPr>
          <a:xfrm>
            <a:off x="4775121" y="6041738"/>
            <a:ext cx="860079"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28838808-83EE-7840-B8F9-F9CE425C2B98}"/>
              </a:ext>
            </a:extLst>
          </p:cNvPr>
          <p:cNvCxnSpPr>
            <a:cxnSpLocks/>
            <a:stCxn id="6" idx="3"/>
            <a:endCxn id="4" idx="1"/>
          </p:cNvCxnSpPr>
          <p:nvPr/>
        </p:nvCxnSpPr>
        <p:spPr>
          <a:xfrm>
            <a:off x="2567494" y="6038086"/>
            <a:ext cx="860079" cy="365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1577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2131"/>
          </a:xfrm>
          <a:solidFill>
            <a:schemeClr val="tx1">
              <a:lumMod val="50000"/>
              <a:lumOff val="50000"/>
            </a:schemeClr>
          </a:solidFill>
        </p:spPr>
        <p:txBody>
          <a:bodyPr>
            <a:normAutofit fontScale="90000"/>
          </a:bodyPr>
          <a:lstStyle/>
          <a:p>
            <a:pPr marL="231775"/>
            <a:r>
              <a:rPr lang="en-US" sz="3600" dirty="0">
                <a:solidFill>
                  <a:schemeClr val="bg1"/>
                </a:solidFill>
              </a:rPr>
              <a:t>I Thought Correlation Wasn’t Causation…</a:t>
            </a:r>
          </a:p>
        </p:txBody>
      </p:sp>
      <p:sp>
        <p:nvSpPr>
          <p:cNvPr id="3" name="Content Placeholder 2"/>
          <p:cNvSpPr>
            <a:spLocks noGrp="1"/>
          </p:cNvSpPr>
          <p:nvPr>
            <p:ph idx="1"/>
          </p:nvPr>
        </p:nvSpPr>
        <p:spPr>
          <a:xfrm>
            <a:off x="373817" y="911224"/>
            <a:ext cx="8515350" cy="5699437"/>
          </a:xfrm>
        </p:spPr>
        <p:txBody>
          <a:bodyPr>
            <a:normAutofit fontScale="92500" lnSpcReduction="10000"/>
          </a:bodyPr>
          <a:lstStyle/>
          <a:p>
            <a:pPr marL="514350" indent="-514350">
              <a:lnSpc>
                <a:spcPct val="150000"/>
              </a:lnSpc>
              <a:buFont typeface="+mj-lt"/>
              <a:buAutoNum type="arabicPeriod"/>
            </a:pPr>
            <a:r>
              <a:rPr lang="en-US" dirty="0">
                <a:latin typeface="Avenir Roman" panose="02000503020000020003" pitchFamily="2" charset="0"/>
              </a:rPr>
              <a:t>Correlation, causation, and long-standing misunderstanding in science</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latin typeface="Avenir Roman" panose="02000503020000020003" pitchFamily="2" charset="0"/>
              </a:rPr>
              <a:t>Thinking in causal models to formulate multiple regression models</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latin typeface="Avenir Roman" panose="02000503020000020003" pitchFamily="2" charset="0"/>
              </a:rPr>
              <a:t>Ensuring causal identification of your regression models</a:t>
            </a:r>
          </a:p>
        </p:txBody>
      </p:sp>
    </p:spTree>
    <p:extLst>
      <p:ext uri="{BB962C8B-B14F-4D97-AF65-F5344CB8AC3E}">
        <p14:creationId xmlns:p14="http://schemas.microsoft.com/office/powerpoint/2010/main" val="16165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8216-0F61-354C-A762-BBD8414C8ECF}"/>
              </a:ext>
            </a:extLst>
          </p:cNvPr>
          <p:cNvSpPr>
            <a:spLocks noGrp="1"/>
          </p:cNvSpPr>
          <p:nvPr>
            <p:ph type="title"/>
          </p:nvPr>
        </p:nvSpPr>
        <p:spPr/>
        <p:txBody>
          <a:bodyPr/>
          <a:lstStyle/>
          <a:p>
            <a:r>
              <a:rPr lang="en-US" dirty="0"/>
              <a:t>Consider the Consequences</a:t>
            </a:r>
          </a:p>
        </p:txBody>
      </p:sp>
      <p:sp>
        <p:nvSpPr>
          <p:cNvPr id="14" name="TextBox 13">
            <a:extLst>
              <a:ext uri="{FF2B5EF4-FFF2-40B4-BE49-F238E27FC236}">
                <a16:creationId xmlns:a16="http://schemas.microsoft.com/office/drawing/2014/main" id="{753DB7B9-1D81-6740-BB93-90F8EDE40298}"/>
              </a:ext>
            </a:extLst>
          </p:cNvPr>
          <p:cNvSpPr txBox="1"/>
          <p:nvPr/>
        </p:nvSpPr>
        <p:spPr>
          <a:xfrm>
            <a:off x="2847514" y="5832991"/>
            <a:ext cx="1058815"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Final</a:t>
            </a:r>
          </a:p>
          <a:p>
            <a:pPr algn="ctr"/>
            <a:r>
              <a:rPr lang="en-US" sz="2400" dirty="0">
                <a:latin typeface="Avenir Roman" panose="02000503020000020003" pitchFamily="2" charset="0"/>
                <a:cs typeface="Calibri Light"/>
              </a:rPr>
              <a:t>Tumor</a:t>
            </a:r>
          </a:p>
        </p:txBody>
      </p:sp>
      <p:sp>
        <p:nvSpPr>
          <p:cNvPr id="4" name="TextBox 3">
            <a:extLst>
              <a:ext uri="{FF2B5EF4-FFF2-40B4-BE49-F238E27FC236}">
                <a16:creationId xmlns:a16="http://schemas.microsoft.com/office/drawing/2014/main" id="{7B6DB9F4-BCB5-B64B-BA58-E36B52EB3E69}"/>
              </a:ext>
            </a:extLst>
          </p:cNvPr>
          <p:cNvSpPr txBox="1"/>
          <p:nvPr/>
        </p:nvSpPr>
        <p:spPr>
          <a:xfrm>
            <a:off x="3433715" y="1398962"/>
            <a:ext cx="1058815"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Final</a:t>
            </a:r>
          </a:p>
          <a:p>
            <a:pPr algn="ctr"/>
            <a:r>
              <a:rPr lang="en-US" sz="2400" dirty="0">
                <a:latin typeface="Avenir Roman" panose="02000503020000020003" pitchFamily="2" charset="0"/>
                <a:cs typeface="Calibri Light"/>
              </a:rPr>
              <a:t>Tumor</a:t>
            </a:r>
          </a:p>
        </p:txBody>
      </p:sp>
      <p:sp>
        <p:nvSpPr>
          <p:cNvPr id="5" name="TextBox 4">
            <a:extLst>
              <a:ext uri="{FF2B5EF4-FFF2-40B4-BE49-F238E27FC236}">
                <a16:creationId xmlns:a16="http://schemas.microsoft.com/office/drawing/2014/main" id="{4DB513B9-C16C-0245-B3A4-57B9AC0C3B0A}"/>
              </a:ext>
            </a:extLst>
          </p:cNvPr>
          <p:cNvSpPr txBox="1"/>
          <p:nvPr/>
        </p:nvSpPr>
        <p:spPr>
          <a:xfrm>
            <a:off x="5821616" y="1402580"/>
            <a:ext cx="2163092"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Toxin</a:t>
            </a:r>
          </a:p>
          <a:p>
            <a:pPr algn="ctr"/>
            <a:r>
              <a:rPr lang="en-US" sz="2400" dirty="0">
                <a:latin typeface="Avenir Roman" panose="02000503020000020003" pitchFamily="2" charset="0"/>
                <a:cs typeface="Calibri Light"/>
              </a:rPr>
              <a:t>Concentration</a:t>
            </a:r>
          </a:p>
        </p:txBody>
      </p:sp>
      <p:sp>
        <p:nvSpPr>
          <p:cNvPr id="6" name="TextBox 5">
            <a:extLst>
              <a:ext uri="{FF2B5EF4-FFF2-40B4-BE49-F238E27FC236}">
                <a16:creationId xmlns:a16="http://schemas.microsoft.com/office/drawing/2014/main" id="{7E19FC57-3EBB-F448-A101-024850686154}"/>
              </a:ext>
            </a:extLst>
          </p:cNvPr>
          <p:cNvSpPr txBox="1"/>
          <p:nvPr/>
        </p:nvSpPr>
        <p:spPr>
          <a:xfrm>
            <a:off x="550581" y="1565167"/>
            <a:ext cx="1877822" cy="461665"/>
          </a:xfrm>
          <a:prstGeom prst="rect">
            <a:avLst/>
          </a:prstGeom>
          <a:noFill/>
          <a:ln>
            <a:solidFill>
              <a:schemeClr val="tx1"/>
            </a:solidFill>
          </a:ln>
        </p:spPr>
        <p:txBody>
          <a:bodyPr wrap="square" rtlCol="0">
            <a:spAutoFit/>
          </a:bodyPr>
          <a:lstStyle/>
          <a:p>
            <a:pPr algn="ctr"/>
            <a:r>
              <a:rPr lang="en-US" sz="2400" dirty="0">
                <a:latin typeface="Avenir Roman" panose="02000503020000020003" pitchFamily="2" charset="0"/>
                <a:cs typeface="Calibri Light"/>
              </a:rPr>
              <a:t>Initial Tumor</a:t>
            </a:r>
          </a:p>
        </p:txBody>
      </p:sp>
      <p:cxnSp>
        <p:nvCxnSpPr>
          <p:cNvPr id="7" name="Straight Arrow Connector 6">
            <a:extLst>
              <a:ext uri="{FF2B5EF4-FFF2-40B4-BE49-F238E27FC236}">
                <a16:creationId xmlns:a16="http://schemas.microsoft.com/office/drawing/2014/main" id="{56E6E805-D6C7-0E49-88DA-79D82848C4BD}"/>
              </a:ext>
            </a:extLst>
          </p:cNvPr>
          <p:cNvCxnSpPr>
            <a:cxnSpLocks/>
            <a:stCxn id="4" idx="3"/>
            <a:endCxn id="5" idx="1"/>
          </p:cNvCxnSpPr>
          <p:nvPr/>
        </p:nvCxnSpPr>
        <p:spPr>
          <a:xfrm>
            <a:off x="4492530" y="1814461"/>
            <a:ext cx="1329086"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0E5CAC8D-3CAE-FE47-8478-4BF59F91F18E}"/>
              </a:ext>
            </a:extLst>
          </p:cNvPr>
          <p:cNvCxnSpPr>
            <a:cxnSpLocks/>
            <a:stCxn id="6" idx="3"/>
            <a:endCxn id="4" idx="1"/>
          </p:cNvCxnSpPr>
          <p:nvPr/>
        </p:nvCxnSpPr>
        <p:spPr>
          <a:xfrm>
            <a:off x="2428403" y="1796000"/>
            <a:ext cx="1005312" cy="1846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FC50C7F9-1F12-4845-B047-2C8A6C0C45DB}"/>
              </a:ext>
            </a:extLst>
          </p:cNvPr>
          <p:cNvSpPr txBox="1"/>
          <p:nvPr/>
        </p:nvSpPr>
        <p:spPr>
          <a:xfrm>
            <a:off x="5157073" y="3101449"/>
            <a:ext cx="2163092"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Toxin</a:t>
            </a:r>
          </a:p>
          <a:p>
            <a:pPr algn="ctr"/>
            <a:r>
              <a:rPr lang="en-US" sz="2400" dirty="0">
                <a:latin typeface="Avenir Roman" panose="02000503020000020003" pitchFamily="2" charset="0"/>
                <a:cs typeface="Calibri Light"/>
              </a:rPr>
              <a:t>Concentration</a:t>
            </a:r>
          </a:p>
        </p:txBody>
      </p:sp>
      <p:sp>
        <p:nvSpPr>
          <p:cNvPr id="10" name="TextBox 9">
            <a:extLst>
              <a:ext uri="{FF2B5EF4-FFF2-40B4-BE49-F238E27FC236}">
                <a16:creationId xmlns:a16="http://schemas.microsoft.com/office/drawing/2014/main" id="{01A120C7-8E36-934C-96C0-3DB8246B95E4}"/>
              </a:ext>
            </a:extLst>
          </p:cNvPr>
          <p:cNvSpPr txBox="1"/>
          <p:nvPr/>
        </p:nvSpPr>
        <p:spPr>
          <a:xfrm>
            <a:off x="1369588" y="3286116"/>
            <a:ext cx="1877822" cy="461665"/>
          </a:xfrm>
          <a:prstGeom prst="rect">
            <a:avLst/>
          </a:prstGeom>
          <a:noFill/>
          <a:ln>
            <a:solidFill>
              <a:schemeClr val="tx1"/>
            </a:solidFill>
          </a:ln>
        </p:spPr>
        <p:txBody>
          <a:bodyPr wrap="square" rtlCol="0">
            <a:spAutoFit/>
          </a:bodyPr>
          <a:lstStyle/>
          <a:p>
            <a:pPr algn="ctr"/>
            <a:r>
              <a:rPr lang="en-US" sz="2400" dirty="0">
                <a:latin typeface="Avenir Roman" panose="02000503020000020003" pitchFamily="2" charset="0"/>
                <a:cs typeface="Calibri Light"/>
              </a:rPr>
              <a:t>Initial Tumor</a:t>
            </a:r>
          </a:p>
        </p:txBody>
      </p:sp>
      <p:cxnSp>
        <p:nvCxnSpPr>
          <p:cNvPr id="11" name="Straight Arrow Connector 10">
            <a:extLst>
              <a:ext uri="{FF2B5EF4-FFF2-40B4-BE49-F238E27FC236}">
                <a16:creationId xmlns:a16="http://schemas.microsoft.com/office/drawing/2014/main" id="{CF7A5E34-2506-0E45-8382-8E51FAA1013B}"/>
              </a:ext>
            </a:extLst>
          </p:cNvPr>
          <p:cNvCxnSpPr>
            <a:cxnSpLocks/>
            <a:stCxn id="10" idx="3"/>
            <a:endCxn id="9" idx="1"/>
          </p:cNvCxnSpPr>
          <p:nvPr/>
        </p:nvCxnSpPr>
        <p:spPr>
          <a:xfrm flipV="1">
            <a:off x="3247410" y="3516948"/>
            <a:ext cx="1909663"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04919A0A-3826-484A-9D70-324BD51D5752}"/>
              </a:ext>
            </a:extLst>
          </p:cNvPr>
          <p:cNvSpPr txBox="1"/>
          <p:nvPr/>
        </p:nvSpPr>
        <p:spPr>
          <a:xfrm>
            <a:off x="6217996" y="5001994"/>
            <a:ext cx="2163092"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Toxin</a:t>
            </a:r>
          </a:p>
          <a:p>
            <a:pPr algn="ctr"/>
            <a:r>
              <a:rPr lang="en-US" sz="2400" dirty="0">
                <a:latin typeface="Avenir Roman" panose="02000503020000020003" pitchFamily="2" charset="0"/>
                <a:cs typeface="Calibri Light"/>
              </a:rPr>
              <a:t>Concentration</a:t>
            </a:r>
          </a:p>
        </p:txBody>
      </p:sp>
      <p:sp>
        <p:nvSpPr>
          <p:cNvPr id="16" name="TextBox 15">
            <a:extLst>
              <a:ext uri="{FF2B5EF4-FFF2-40B4-BE49-F238E27FC236}">
                <a16:creationId xmlns:a16="http://schemas.microsoft.com/office/drawing/2014/main" id="{7165AE71-BF2D-7343-9FB8-EA495AB0ED17}"/>
              </a:ext>
            </a:extLst>
          </p:cNvPr>
          <p:cNvSpPr txBox="1"/>
          <p:nvPr/>
        </p:nvSpPr>
        <p:spPr>
          <a:xfrm>
            <a:off x="2703148" y="4617294"/>
            <a:ext cx="1877822" cy="461665"/>
          </a:xfrm>
          <a:prstGeom prst="rect">
            <a:avLst/>
          </a:prstGeom>
          <a:noFill/>
          <a:ln>
            <a:solidFill>
              <a:schemeClr val="tx1"/>
            </a:solidFill>
          </a:ln>
        </p:spPr>
        <p:txBody>
          <a:bodyPr wrap="square" rtlCol="0">
            <a:spAutoFit/>
          </a:bodyPr>
          <a:lstStyle/>
          <a:p>
            <a:pPr algn="ctr"/>
            <a:r>
              <a:rPr lang="en-US" sz="2400" dirty="0">
                <a:latin typeface="Avenir Roman" panose="02000503020000020003" pitchFamily="2" charset="0"/>
                <a:cs typeface="Calibri Light"/>
              </a:rPr>
              <a:t>Initial Tumor</a:t>
            </a:r>
          </a:p>
        </p:txBody>
      </p:sp>
      <p:cxnSp>
        <p:nvCxnSpPr>
          <p:cNvPr id="17" name="Straight Arrow Connector 16">
            <a:extLst>
              <a:ext uri="{FF2B5EF4-FFF2-40B4-BE49-F238E27FC236}">
                <a16:creationId xmlns:a16="http://schemas.microsoft.com/office/drawing/2014/main" id="{916C0123-B8CF-3146-A0A9-BC718BF30269}"/>
              </a:ext>
            </a:extLst>
          </p:cNvPr>
          <p:cNvCxnSpPr>
            <a:cxnSpLocks/>
            <a:stCxn id="14" idx="3"/>
            <a:endCxn id="15" idx="1"/>
          </p:cNvCxnSpPr>
          <p:nvPr/>
        </p:nvCxnSpPr>
        <p:spPr>
          <a:xfrm flipV="1">
            <a:off x="3906329" y="5417493"/>
            <a:ext cx="2311667" cy="8309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3A45914-8360-F44D-BBC6-1749CCC33577}"/>
              </a:ext>
            </a:extLst>
          </p:cNvPr>
          <p:cNvCxnSpPr>
            <a:cxnSpLocks/>
            <a:stCxn id="14" idx="1"/>
            <a:endCxn id="16" idx="1"/>
          </p:cNvCxnSpPr>
          <p:nvPr/>
        </p:nvCxnSpPr>
        <p:spPr>
          <a:xfrm rot="10800000">
            <a:off x="2703148" y="4848128"/>
            <a:ext cx="144366" cy="1400363"/>
          </a:xfrm>
          <a:prstGeom prst="curvedConnector3">
            <a:avLst>
              <a:gd name="adj1" fmla="val 471933"/>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4869D1E-5113-244C-92B2-7F2055DABDD8}"/>
              </a:ext>
            </a:extLst>
          </p:cNvPr>
          <p:cNvCxnSpPr>
            <a:cxnSpLocks/>
            <a:stCxn id="16" idx="3"/>
            <a:endCxn id="15" idx="1"/>
          </p:cNvCxnSpPr>
          <p:nvPr/>
        </p:nvCxnSpPr>
        <p:spPr>
          <a:xfrm>
            <a:off x="4580970" y="4848127"/>
            <a:ext cx="1637026" cy="5693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8E81468B-CF8F-B541-BDD6-9F11F674A0C2}"/>
              </a:ext>
            </a:extLst>
          </p:cNvPr>
          <p:cNvSpPr txBox="1"/>
          <p:nvPr/>
        </p:nvSpPr>
        <p:spPr>
          <a:xfrm>
            <a:off x="0" y="1182324"/>
            <a:ext cx="683329" cy="369332"/>
          </a:xfrm>
          <a:prstGeom prst="rect">
            <a:avLst/>
          </a:prstGeom>
          <a:noFill/>
        </p:spPr>
        <p:txBody>
          <a:bodyPr wrap="none" rtlCol="0">
            <a:spAutoFit/>
          </a:bodyPr>
          <a:lstStyle/>
          <a:p>
            <a:r>
              <a:rPr lang="en-US" dirty="0">
                <a:solidFill>
                  <a:srgbClr val="FF0000"/>
                </a:solidFill>
              </a:rPr>
              <a:t>Truth</a:t>
            </a:r>
          </a:p>
        </p:txBody>
      </p:sp>
      <p:sp>
        <p:nvSpPr>
          <p:cNvPr id="37" name="TextBox 36">
            <a:extLst>
              <a:ext uri="{FF2B5EF4-FFF2-40B4-BE49-F238E27FC236}">
                <a16:creationId xmlns:a16="http://schemas.microsoft.com/office/drawing/2014/main" id="{62FF3F0F-AC75-8244-BFE2-5C8C8624959D}"/>
              </a:ext>
            </a:extLst>
          </p:cNvPr>
          <p:cNvSpPr txBox="1"/>
          <p:nvPr/>
        </p:nvSpPr>
        <p:spPr>
          <a:xfrm>
            <a:off x="77972" y="2718046"/>
            <a:ext cx="1368644" cy="369332"/>
          </a:xfrm>
          <a:prstGeom prst="rect">
            <a:avLst/>
          </a:prstGeom>
          <a:noFill/>
        </p:spPr>
        <p:txBody>
          <a:bodyPr wrap="none" rtlCol="0">
            <a:spAutoFit/>
          </a:bodyPr>
          <a:lstStyle/>
          <a:p>
            <a:r>
              <a:rPr lang="en-US" dirty="0">
                <a:solidFill>
                  <a:srgbClr val="FF0000"/>
                </a:solidFill>
              </a:rPr>
              <a:t>Regression 1</a:t>
            </a:r>
          </a:p>
        </p:txBody>
      </p:sp>
      <p:sp>
        <p:nvSpPr>
          <p:cNvPr id="38" name="TextBox 37">
            <a:extLst>
              <a:ext uri="{FF2B5EF4-FFF2-40B4-BE49-F238E27FC236}">
                <a16:creationId xmlns:a16="http://schemas.microsoft.com/office/drawing/2014/main" id="{C3D920C6-514C-E044-826A-58F02AC01BBD}"/>
              </a:ext>
            </a:extLst>
          </p:cNvPr>
          <p:cNvSpPr txBox="1"/>
          <p:nvPr/>
        </p:nvSpPr>
        <p:spPr>
          <a:xfrm>
            <a:off x="944" y="4511436"/>
            <a:ext cx="1368644" cy="369332"/>
          </a:xfrm>
          <a:prstGeom prst="rect">
            <a:avLst/>
          </a:prstGeom>
          <a:noFill/>
        </p:spPr>
        <p:txBody>
          <a:bodyPr wrap="none" rtlCol="0">
            <a:spAutoFit/>
          </a:bodyPr>
          <a:lstStyle/>
          <a:p>
            <a:r>
              <a:rPr lang="en-US" dirty="0">
                <a:solidFill>
                  <a:srgbClr val="FF0000"/>
                </a:solidFill>
              </a:rPr>
              <a:t>Regression 2</a:t>
            </a:r>
          </a:p>
        </p:txBody>
      </p:sp>
      <p:sp>
        <p:nvSpPr>
          <p:cNvPr id="41" name="TextBox 40">
            <a:extLst>
              <a:ext uri="{FF2B5EF4-FFF2-40B4-BE49-F238E27FC236}">
                <a16:creationId xmlns:a16="http://schemas.microsoft.com/office/drawing/2014/main" id="{AD0F7EBF-9E2E-0442-937D-A3B79B4E3160}"/>
              </a:ext>
            </a:extLst>
          </p:cNvPr>
          <p:cNvSpPr txBox="1"/>
          <p:nvPr/>
        </p:nvSpPr>
        <p:spPr>
          <a:xfrm>
            <a:off x="2509647" y="3890263"/>
            <a:ext cx="2906950" cy="369332"/>
          </a:xfrm>
          <a:prstGeom prst="rect">
            <a:avLst/>
          </a:prstGeom>
          <a:noFill/>
        </p:spPr>
        <p:txBody>
          <a:bodyPr wrap="none" rtlCol="0">
            <a:spAutoFit/>
          </a:bodyPr>
          <a:lstStyle/>
          <a:p>
            <a:r>
              <a:rPr lang="en-US" i="1" dirty="0">
                <a:solidFill>
                  <a:srgbClr val="FF0000"/>
                </a:solidFill>
              </a:rPr>
              <a:t>Net effect, ignoring mediator</a:t>
            </a:r>
          </a:p>
        </p:txBody>
      </p:sp>
      <p:sp>
        <p:nvSpPr>
          <p:cNvPr id="42" name="TextBox 41">
            <a:extLst>
              <a:ext uri="{FF2B5EF4-FFF2-40B4-BE49-F238E27FC236}">
                <a16:creationId xmlns:a16="http://schemas.microsoft.com/office/drawing/2014/main" id="{F4A64440-81C7-904F-AACA-0A11B675566D}"/>
              </a:ext>
            </a:extLst>
          </p:cNvPr>
          <p:cNvSpPr txBox="1"/>
          <p:nvPr/>
        </p:nvSpPr>
        <p:spPr>
          <a:xfrm>
            <a:off x="98827" y="5171839"/>
            <a:ext cx="1844159" cy="923330"/>
          </a:xfrm>
          <a:prstGeom prst="rect">
            <a:avLst/>
          </a:prstGeom>
          <a:noFill/>
        </p:spPr>
        <p:txBody>
          <a:bodyPr wrap="none" rtlCol="0">
            <a:spAutoFit/>
          </a:bodyPr>
          <a:lstStyle/>
          <a:p>
            <a:r>
              <a:rPr lang="en-US" i="1" dirty="0">
                <a:solidFill>
                  <a:srgbClr val="FF0000"/>
                </a:solidFill>
              </a:rPr>
              <a:t>Adjust effects</a:t>
            </a:r>
          </a:p>
          <a:p>
            <a:r>
              <a:rPr lang="en-US" i="1" dirty="0">
                <a:solidFill>
                  <a:srgbClr val="FF0000"/>
                </a:solidFill>
              </a:rPr>
              <a:t>holding mediator </a:t>
            </a:r>
          </a:p>
          <a:p>
            <a:r>
              <a:rPr lang="en-US" i="1" dirty="0">
                <a:solidFill>
                  <a:srgbClr val="FF0000"/>
                </a:solidFill>
              </a:rPr>
              <a:t>or initial constant</a:t>
            </a:r>
          </a:p>
        </p:txBody>
      </p:sp>
      <p:sp>
        <p:nvSpPr>
          <p:cNvPr id="43" name="TextBox 42">
            <a:extLst>
              <a:ext uri="{FF2B5EF4-FFF2-40B4-BE49-F238E27FC236}">
                <a16:creationId xmlns:a16="http://schemas.microsoft.com/office/drawing/2014/main" id="{AD9296DA-6D4B-2E49-80DD-0B5EA43642CE}"/>
              </a:ext>
            </a:extLst>
          </p:cNvPr>
          <p:cNvSpPr txBox="1"/>
          <p:nvPr/>
        </p:nvSpPr>
        <p:spPr>
          <a:xfrm>
            <a:off x="4580970" y="4575959"/>
            <a:ext cx="2276585" cy="369332"/>
          </a:xfrm>
          <a:prstGeom prst="rect">
            <a:avLst/>
          </a:prstGeom>
          <a:noFill/>
        </p:spPr>
        <p:txBody>
          <a:bodyPr wrap="none" rtlCol="0">
            <a:spAutoFit/>
          </a:bodyPr>
          <a:lstStyle/>
          <a:p>
            <a:r>
              <a:rPr lang="en-US" i="1" dirty="0">
                <a:solidFill>
                  <a:srgbClr val="FF0000"/>
                </a:solidFill>
              </a:rPr>
              <a:t>What does this mean?</a:t>
            </a:r>
          </a:p>
        </p:txBody>
      </p:sp>
      <p:sp>
        <p:nvSpPr>
          <p:cNvPr id="44" name="TextBox 43">
            <a:extLst>
              <a:ext uri="{FF2B5EF4-FFF2-40B4-BE49-F238E27FC236}">
                <a16:creationId xmlns:a16="http://schemas.microsoft.com/office/drawing/2014/main" id="{C5DB0E03-8D20-884B-B224-7BB9173882F0}"/>
              </a:ext>
            </a:extLst>
          </p:cNvPr>
          <p:cNvSpPr txBox="1"/>
          <p:nvPr/>
        </p:nvSpPr>
        <p:spPr>
          <a:xfrm>
            <a:off x="4492530" y="6086907"/>
            <a:ext cx="2276585" cy="369332"/>
          </a:xfrm>
          <a:prstGeom prst="rect">
            <a:avLst/>
          </a:prstGeom>
          <a:noFill/>
        </p:spPr>
        <p:txBody>
          <a:bodyPr wrap="none" rtlCol="0">
            <a:spAutoFit/>
          </a:bodyPr>
          <a:lstStyle/>
          <a:p>
            <a:r>
              <a:rPr lang="en-US" i="1" dirty="0">
                <a:solidFill>
                  <a:srgbClr val="FF0000"/>
                </a:solidFill>
              </a:rPr>
              <a:t>What does this mean?</a:t>
            </a:r>
          </a:p>
        </p:txBody>
      </p:sp>
    </p:spTree>
    <p:extLst>
      <p:ext uri="{BB962C8B-B14F-4D97-AF65-F5344CB8AC3E}">
        <p14:creationId xmlns:p14="http://schemas.microsoft.com/office/powerpoint/2010/main" val="126749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0" grpId="0" animBg="1"/>
      <p:bldP spid="15" grpId="0" animBg="1"/>
      <p:bldP spid="16" grpId="0" animBg="1"/>
      <p:bldP spid="37" grpId="0"/>
      <p:bldP spid="38" grpId="0"/>
      <p:bldP spid="41" grpId="0"/>
      <p:bldP spid="42" grpId="0"/>
      <p:bldP spid="43"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Chain</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077813"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5361661" cy="461665"/>
          </a:xfrm>
          <a:prstGeom prst="rect">
            <a:avLst/>
          </a:prstGeom>
          <a:noFill/>
        </p:spPr>
        <p:txBody>
          <a:bodyPr wrap="none" rtlCol="0">
            <a:spAutoFit/>
          </a:bodyPr>
          <a:lstStyle/>
          <a:p>
            <a:r>
              <a:rPr lang="en-US" sz="2400" i="1" dirty="0">
                <a:latin typeface="Avenir Roman" panose="02000503020000020003" pitchFamily="2" charset="0"/>
              </a:rPr>
              <a:t>What it can do to Multiple Regression</a:t>
            </a:r>
          </a:p>
        </p:txBody>
      </p:sp>
      <p:sp>
        <p:nvSpPr>
          <p:cNvPr id="11" name="TextBox 10">
            <a:extLst>
              <a:ext uri="{FF2B5EF4-FFF2-40B4-BE49-F238E27FC236}">
                <a16:creationId xmlns:a16="http://schemas.microsoft.com/office/drawing/2014/main" id="{C38E25A0-3597-C241-A045-153BFE07C0BC}"/>
              </a:ext>
            </a:extLst>
          </p:cNvPr>
          <p:cNvSpPr txBox="1"/>
          <p:nvPr/>
        </p:nvSpPr>
        <p:spPr>
          <a:xfrm>
            <a:off x="565076" y="5716173"/>
            <a:ext cx="18778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Mediator</a:t>
            </a:r>
          </a:p>
        </p:txBody>
      </p:sp>
      <p:sp>
        <p:nvSpPr>
          <p:cNvPr id="12" name="TextBox 11">
            <a:extLst>
              <a:ext uri="{FF2B5EF4-FFF2-40B4-BE49-F238E27FC236}">
                <a16:creationId xmlns:a16="http://schemas.microsoft.com/office/drawing/2014/main" id="{13A2F61E-38BC-E146-9286-E045000CFEAF}"/>
              </a:ext>
            </a:extLst>
          </p:cNvPr>
          <p:cNvSpPr txBox="1"/>
          <p:nvPr/>
        </p:nvSpPr>
        <p:spPr>
          <a:xfrm>
            <a:off x="3322299" y="5131398"/>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13" name="TextBox 12">
            <a:extLst>
              <a:ext uri="{FF2B5EF4-FFF2-40B4-BE49-F238E27FC236}">
                <a16:creationId xmlns:a16="http://schemas.microsoft.com/office/drawing/2014/main" id="{0BB887BE-24AA-0F4A-B804-2F91E98090FE}"/>
              </a:ext>
            </a:extLst>
          </p:cNvPr>
          <p:cNvSpPr txBox="1"/>
          <p:nvPr/>
        </p:nvSpPr>
        <p:spPr>
          <a:xfrm>
            <a:off x="565077" y="4576413"/>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14" name="Straight Arrow Connector 13">
            <a:extLst>
              <a:ext uri="{FF2B5EF4-FFF2-40B4-BE49-F238E27FC236}">
                <a16:creationId xmlns:a16="http://schemas.microsoft.com/office/drawing/2014/main" id="{D84F5008-D3E0-E541-B227-C3F752ED778E}"/>
              </a:ext>
            </a:extLst>
          </p:cNvPr>
          <p:cNvCxnSpPr>
            <a:cxnSpLocks/>
            <a:stCxn id="11" idx="3"/>
            <a:endCxn id="12" idx="1"/>
          </p:cNvCxnSpPr>
          <p:nvPr/>
        </p:nvCxnSpPr>
        <p:spPr>
          <a:xfrm flipV="1">
            <a:off x="2442899" y="5423786"/>
            <a:ext cx="879400" cy="58477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F133AE46-6CC7-5D42-BDC7-15BE38690EB4}"/>
              </a:ext>
            </a:extLst>
          </p:cNvPr>
          <p:cNvCxnSpPr>
            <a:cxnSpLocks/>
            <a:stCxn id="13" idx="3"/>
            <a:endCxn id="12" idx="1"/>
          </p:cNvCxnSpPr>
          <p:nvPr/>
        </p:nvCxnSpPr>
        <p:spPr>
          <a:xfrm>
            <a:off x="2442899" y="4868801"/>
            <a:ext cx="879400" cy="55498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6" name="Straight Arrow Connector 21">
            <a:extLst>
              <a:ext uri="{FF2B5EF4-FFF2-40B4-BE49-F238E27FC236}">
                <a16:creationId xmlns:a16="http://schemas.microsoft.com/office/drawing/2014/main" id="{12055689-E4A1-B844-B3AC-EE324F86D6E7}"/>
              </a:ext>
            </a:extLst>
          </p:cNvPr>
          <p:cNvCxnSpPr>
            <a:cxnSpLocks/>
            <a:stCxn id="13" idx="1"/>
            <a:endCxn id="11" idx="1"/>
          </p:cNvCxnSpPr>
          <p:nvPr/>
        </p:nvCxnSpPr>
        <p:spPr>
          <a:xfrm rot="10800000" flipV="1">
            <a:off x="565077" y="4868801"/>
            <a:ext cx="1" cy="1139760"/>
          </a:xfrm>
          <a:prstGeom prst="curvedConnector3">
            <a:avLst>
              <a:gd name="adj1" fmla="val 2286010000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E1965C65-D27F-7149-8F69-BCD1B7B39212}"/>
              </a:ext>
            </a:extLst>
          </p:cNvPr>
          <p:cNvSpPr txBox="1"/>
          <p:nvPr/>
        </p:nvSpPr>
        <p:spPr>
          <a:xfrm>
            <a:off x="2955169" y="2667142"/>
            <a:ext cx="18778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Mediator</a:t>
            </a:r>
          </a:p>
        </p:txBody>
      </p:sp>
      <p:sp>
        <p:nvSpPr>
          <p:cNvPr id="31" name="TextBox 30">
            <a:extLst>
              <a:ext uri="{FF2B5EF4-FFF2-40B4-BE49-F238E27FC236}">
                <a16:creationId xmlns:a16="http://schemas.microsoft.com/office/drawing/2014/main" id="{7A54FBEF-F0F3-C34F-9DB0-5B58E305FA64}"/>
              </a:ext>
            </a:extLst>
          </p:cNvPr>
          <p:cNvSpPr txBox="1"/>
          <p:nvPr/>
        </p:nvSpPr>
        <p:spPr>
          <a:xfrm>
            <a:off x="5874271" y="2670760"/>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32" name="TextBox 31">
            <a:extLst>
              <a:ext uri="{FF2B5EF4-FFF2-40B4-BE49-F238E27FC236}">
                <a16:creationId xmlns:a16="http://schemas.microsoft.com/office/drawing/2014/main" id="{383929E8-E913-DF4B-852A-D48149B7AA89}"/>
              </a:ext>
            </a:extLst>
          </p:cNvPr>
          <p:cNvSpPr txBox="1"/>
          <p:nvPr/>
        </p:nvSpPr>
        <p:spPr>
          <a:xfrm>
            <a:off x="147413" y="2657544"/>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33" name="Straight Arrow Connector 32">
            <a:extLst>
              <a:ext uri="{FF2B5EF4-FFF2-40B4-BE49-F238E27FC236}">
                <a16:creationId xmlns:a16="http://schemas.microsoft.com/office/drawing/2014/main" id="{ABF98F37-D763-634C-86CF-DD5AB1EE9E74}"/>
              </a:ext>
            </a:extLst>
          </p:cNvPr>
          <p:cNvCxnSpPr>
            <a:cxnSpLocks/>
            <a:stCxn id="30" idx="3"/>
            <a:endCxn id="31" idx="1"/>
          </p:cNvCxnSpPr>
          <p:nvPr/>
        </p:nvCxnSpPr>
        <p:spPr>
          <a:xfrm>
            <a:off x="4832992" y="2959530"/>
            <a:ext cx="1041279"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CD1F4CF6-5970-FB4A-AA30-83D1EDEC2F98}"/>
              </a:ext>
            </a:extLst>
          </p:cNvPr>
          <p:cNvCxnSpPr>
            <a:cxnSpLocks/>
            <a:stCxn id="32" idx="3"/>
            <a:endCxn id="30" idx="1"/>
          </p:cNvCxnSpPr>
          <p:nvPr/>
        </p:nvCxnSpPr>
        <p:spPr>
          <a:xfrm>
            <a:off x="2025235" y="2949932"/>
            <a:ext cx="929934" cy="959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6A265448-0F23-364E-932C-66C2A9F255CF}"/>
              </a:ext>
            </a:extLst>
          </p:cNvPr>
          <p:cNvSpPr txBox="1"/>
          <p:nvPr/>
        </p:nvSpPr>
        <p:spPr>
          <a:xfrm>
            <a:off x="5291234" y="4203987"/>
            <a:ext cx="3817257"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venir Roman" panose="02000503020000020003" pitchFamily="2" charset="0"/>
              </a:rPr>
              <a:t>Mediator blocks cause</a:t>
            </a:r>
          </a:p>
          <a:p>
            <a:pPr marL="285750" indent="-285750">
              <a:buFont typeface="Arial" panose="020B0604020202020204" pitchFamily="34" charset="0"/>
              <a:buChar char="•"/>
            </a:pPr>
            <a:endParaRPr lang="en-US" sz="2000" dirty="0">
              <a:latin typeface="Avenir Roman" panose="02000503020000020003" pitchFamily="2" charset="0"/>
            </a:endParaRPr>
          </a:p>
          <a:p>
            <a:pPr marL="285750" indent="-285750">
              <a:buFont typeface="Arial" panose="020B0604020202020204" pitchFamily="34" charset="0"/>
              <a:buChar char="•"/>
            </a:pPr>
            <a:r>
              <a:rPr lang="en-US" sz="2000" dirty="0">
                <a:latin typeface="Avenir Roman" panose="02000503020000020003" pitchFamily="2" charset="0"/>
              </a:rPr>
              <a:t>Looks like no or opposite link between cause and effect</a:t>
            </a:r>
          </a:p>
          <a:p>
            <a:pPr marL="285750" indent="-285750">
              <a:buFont typeface="Arial" panose="020B0604020202020204" pitchFamily="34" charset="0"/>
              <a:buChar char="•"/>
            </a:pPr>
            <a:endParaRPr lang="en-US" sz="2000" dirty="0">
              <a:latin typeface="Avenir Roman" panose="02000503020000020003" pitchFamily="2" charset="0"/>
            </a:endParaRPr>
          </a:p>
          <a:p>
            <a:pPr marL="285750" indent="-285750">
              <a:buFont typeface="Arial" panose="020B0604020202020204" pitchFamily="34" charset="0"/>
              <a:buChar char="•"/>
            </a:pPr>
            <a:r>
              <a:rPr lang="en-US" sz="2000" dirty="0">
                <a:latin typeface="Avenir Roman" panose="02000503020000020003" pitchFamily="2" charset="0"/>
              </a:rPr>
              <a:t>Can be OK if you are also analyzing the cause -&gt; mediator relationship</a:t>
            </a:r>
          </a:p>
        </p:txBody>
      </p:sp>
      <p:sp>
        <p:nvSpPr>
          <p:cNvPr id="42" name="TextBox 41">
            <a:extLst>
              <a:ext uri="{FF2B5EF4-FFF2-40B4-BE49-F238E27FC236}">
                <a16:creationId xmlns:a16="http://schemas.microsoft.com/office/drawing/2014/main" id="{EEED7AAA-A5BF-CF4C-B445-0CFDA37EFC74}"/>
              </a:ext>
            </a:extLst>
          </p:cNvPr>
          <p:cNvSpPr txBox="1"/>
          <p:nvPr/>
        </p:nvSpPr>
        <p:spPr>
          <a:xfrm>
            <a:off x="3464380" y="1631225"/>
            <a:ext cx="5644111" cy="707886"/>
          </a:xfrm>
          <a:prstGeom prst="rect">
            <a:avLst/>
          </a:prstGeom>
          <a:noFill/>
        </p:spPr>
        <p:txBody>
          <a:bodyPr wrap="square" rtlCol="0">
            <a:spAutoFit/>
          </a:bodyPr>
          <a:lstStyle/>
          <a:p>
            <a:r>
              <a:rPr lang="en-US" sz="2000" b="1" i="1" dirty="0">
                <a:solidFill>
                  <a:srgbClr val="FF0000"/>
                </a:solidFill>
              </a:rPr>
              <a:t>In experiments, this is controlling for post-treatment effects</a:t>
            </a:r>
          </a:p>
        </p:txBody>
      </p:sp>
    </p:spTree>
    <p:extLst>
      <p:ext uri="{BB962C8B-B14F-4D97-AF65-F5344CB8AC3E}">
        <p14:creationId xmlns:p14="http://schemas.microsoft.com/office/powerpoint/2010/main" val="28137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P spid="13" grpId="0"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69B9-08A0-4D49-AEB5-64B95AF6219D}"/>
              </a:ext>
            </a:extLst>
          </p:cNvPr>
          <p:cNvSpPr>
            <a:spLocks noGrp="1"/>
          </p:cNvSpPr>
          <p:nvPr>
            <p:ph type="title"/>
          </p:nvPr>
        </p:nvSpPr>
        <p:spPr/>
        <p:txBody>
          <a:bodyPr/>
          <a:lstStyle/>
          <a:p>
            <a:r>
              <a:rPr lang="en-US" dirty="0"/>
              <a:t>Will a Child Set us Free?</a:t>
            </a:r>
          </a:p>
        </p:txBody>
      </p:sp>
      <p:sp>
        <p:nvSpPr>
          <p:cNvPr id="3" name="Content Placeholder 2">
            <a:extLst>
              <a:ext uri="{FF2B5EF4-FFF2-40B4-BE49-F238E27FC236}">
                <a16:creationId xmlns:a16="http://schemas.microsoft.com/office/drawing/2014/main" id="{24094E12-1149-E148-A323-C7C8A6CEDB7B}"/>
              </a:ext>
            </a:extLst>
          </p:cNvPr>
          <p:cNvSpPr>
            <a:spLocks noGrp="1"/>
          </p:cNvSpPr>
          <p:nvPr>
            <p:ph idx="1"/>
          </p:nvPr>
        </p:nvSpPr>
        <p:spPr/>
        <p:txBody>
          <a:bodyPr>
            <a:normAutofit/>
          </a:bodyPr>
          <a:lstStyle/>
          <a:p>
            <a:pPr marL="0" indent="0">
              <a:buNone/>
            </a:pPr>
            <a:r>
              <a:rPr lang="en-US" sz="2400" b="1" i="1" dirty="0">
                <a:latin typeface="Avenir Roman" panose="02000503020000020003" pitchFamily="2" charset="0"/>
              </a:rPr>
              <a:t>Consider the following:</a:t>
            </a:r>
          </a:p>
          <a:p>
            <a:pPr marL="0" indent="0">
              <a:buNone/>
            </a:pPr>
            <a:endParaRPr lang="en-US" sz="2400" dirty="0">
              <a:latin typeface="Avenir Roman" panose="02000503020000020003" pitchFamily="2" charset="0"/>
            </a:endParaRPr>
          </a:p>
          <a:p>
            <a:pPr marL="0" indent="0">
              <a:buNone/>
            </a:pPr>
            <a:r>
              <a:rPr lang="en-US" sz="2400" dirty="0">
                <a:latin typeface="Avenir Roman" panose="02000503020000020003" pitchFamily="2" charset="0"/>
              </a:rPr>
              <a:t>What if we knew the final tumor was shedding cells, and we had their concentration. Should we control for that?</a:t>
            </a:r>
          </a:p>
        </p:txBody>
      </p:sp>
      <p:sp>
        <p:nvSpPr>
          <p:cNvPr id="4" name="TextBox 3">
            <a:extLst>
              <a:ext uri="{FF2B5EF4-FFF2-40B4-BE49-F238E27FC236}">
                <a16:creationId xmlns:a16="http://schemas.microsoft.com/office/drawing/2014/main" id="{5D0A8C9C-8FF6-6F46-868A-E6D5C4370A4B}"/>
              </a:ext>
            </a:extLst>
          </p:cNvPr>
          <p:cNvSpPr txBox="1"/>
          <p:nvPr/>
        </p:nvSpPr>
        <p:spPr>
          <a:xfrm>
            <a:off x="3321247" y="3801919"/>
            <a:ext cx="1347548"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Final</a:t>
            </a:r>
          </a:p>
          <a:p>
            <a:pPr algn="ctr"/>
            <a:r>
              <a:rPr lang="en-US" sz="3200" dirty="0">
                <a:latin typeface="Avenir Roman" panose="02000503020000020003" pitchFamily="2" charset="0"/>
                <a:cs typeface="Calibri Light"/>
              </a:rPr>
              <a:t>Tumor</a:t>
            </a:r>
          </a:p>
        </p:txBody>
      </p:sp>
      <p:sp>
        <p:nvSpPr>
          <p:cNvPr id="5" name="TextBox 4">
            <a:extLst>
              <a:ext uri="{FF2B5EF4-FFF2-40B4-BE49-F238E27FC236}">
                <a16:creationId xmlns:a16="http://schemas.microsoft.com/office/drawing/2014/main" id="{EF072558-FBB9-7C4B-877D-7201623DD161}"/>
              </a:ext>
            </a:extLst>
          </p:cNvPr>
          <p:cNvSpPr txBox="1"/>
          <p:nvPr/>
        </p:nvSpPr>
        <p:spPr>
          <a:xfrm>
            <a:off x="5528874" y="3805537"/>
            <a:ext cx="2812373"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Toxin</a:t>
            </a:r>
          </a:p>
          <a:p>
            <a:pPr algn="ctr"/>
            <a:r>
              <a:rPr lang="en-US" sz="3200" dirty="0">
                <a:latin typeface="Avenir Roman" panose="02000503020000020003" pitchFamily="2" charset="0"/>
                <a:cs typeface="Calibri Light"/>
              </a:rPr>
              <a:t>Concentration</a:t>
            </a:r>
          </a:p>
        </p:txBody>
      </p:sp>
      <p:sp>
        <p:nvSpPr>
          <p:cNvPr id="6" name="TextBox 5">
            <a:extLst>
              <a:ext uri="{FF2B5EF4-FFF2-40B4-BE49-F238E27FC236}">
                <a16:creationId xmlns:a16="http://schemas.microsoft.com/office/drawing/2014/main" id="{8F37D92C-D848-F345-86AE-B1D99AEDE8AF}"/>
              </a:ext>
            </a:extLst>
          </p:cNvPr>
          <p:cNvSpPr txBox="1"/>
          <p:nvPr/>
        </p:nvSpPr>
        <p:spPr>
          <a:xfrm>
            <a:off x="583346" y="3798267"/>
            <a:ext cx="1877822" cy="1077218"/>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Initial Tumor</a:t>
            </a:r>
          </a:p>
        </p:txBody>
      </p:sp>
      <p:cxnSp>
        <p:nvCxnSpPr>
          <p:cNvPr id="7" name="Straight Arrow Connector 6">
            <a:extLst>
              <a:ext uri="{FF2B5EF4-FFF2-40B4-BE49-F238E27FC236}">
                <a16:creationId xmlns:a16="http://schemas.microsoft.com/office/drawing/2014/main" id="{2220A9B3-D014-3F49-9970-AFA2D093C3BE}"/>
              </a:ext>
            </a:extLst>
          </p:cNvPr>
          <p:cNvCxnSpPr>
            <a:cxnSpLocks/>
            <a:stCxn id="4" idx="3"/>
            <a:endCxn id="5" idx="1"/>
          </p:cNvCxnSpPr>
          <p:nvPr/>
        </p:nvCxnSpPr>
        <p:spPr>
          <a:xfrm>
            <a:off x="4668795" y="4340528"/>
            <a:ext cx="860079"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28838808-83EE-7840-B8F9-F9CE425C2B98}"/>
              </a:ext>
            </a:extLst>
          </p:cNvPr>
          <p:cNvCxnSpPr>
            <a:cxnSpLocks/>
            <a:stCxn id="6" idx="3"/>
            <a:endCxn id="4" idx="1"/>
          </p:cNvCxnSpPr>
          <p:nvPr/>
        </p:nvCxnSpPr>
        <p:spPr>
          <a:xfrm>
            <a:off x="2461168" y="4336876"/>
            <a:ext cx="860079" cy="365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A8704ACA-96FA-0D48-8BFA-E73F1B6C0F21}"/>
              </a:ext>
            </a:extLst>
          </p:cNvPr>
          <p:cNvSpPr txBox="1"/>
          <p:nvPr/>
        </p:nvSpPr>
        <p:spPr>
          <a:xfrm>
            <a:off x="3436215" y="5414094"/>
            <a:ext cx="1117614"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Shed</a:t>
            </a:r>
          </a:p>
          <a:p>
            <a:pPr algn="ctr"/>
            <a:r>
              <a:rPr lang="en-US" sz="3200" dirty="0">
                <a:latin typeface="Avenir Roman" panose="02000503020000020003" pitchFamily="2" charset="0"/>
                <a:cs typeface="Calibri Light"/>
              </a:rPr>
              <a:t>Cells</a:t>
            </a:r>
          </a:p>
        </p:txBody>
      </p:sp>
      <p:cxnSp>
        <p:nvCxnSpPr>
          <p:cNvPr id="10" name="Straight Arrow Connector 9">
            <a:extLst>
              <a:ext uri="{FF2B5EF4-FFF2-40B4-BE49-F238E27FC236}">
                <a16:creationId xmlns:a16="http://schemas.microsoft.com/office/drawing/2014/main" id="{3D636425-1F7F-794E-A83A-D5CCDEFE378E}"/>
              </a:ext>
            </a:extLst>
          </p:cNvPr>
          <p:cNvCxnSpPr>
            <a:cxnSpLocks/>
            <a:stCxn id="4" idx="2"/>
            <a:endCxn id="9" idx="0"/>
          </p:cNvCxnSpPr>
          <p:nvPr/>
        </p:nvCxnSpPr>
        <p:spPr>
          <a:xfrm>
            <a:off x="3995021" y="4879137"/>
            <a:ext cx="1" cy="53495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4218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Descendant Problem</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133918"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5719130" cy="461665"/>
          </a:xfrm>
          <a:prstGeom prst="rect">
            <a:avLst/>
          </a:prstGeom>
          <a:noFill/>
        </p:spPr>
        <p:txBody>
          <a:bodyPr wrap="none" rtlCol="0">
            <a:spAutoFit/>
          </a:bodyPr>
          <a:lstStyle/>
          <a:p>
            <a:r>
              <a:rPr lang="en-US" sz="2400" i="1" dirty="0">
                <a:latin typeface="Avenir Roman" panose="02000503020000020003" pitchFamily="2" charset="0"/>
              </a:rPr>
              <a:t>What it would do to Multiple Regression</a:t>
            </a:r>
          </a:p>
        </p:txBody>
      </p:sp>
      <p:sp>
        <p:nvSpPr>
          <p:cNvPr id="6" name="TextBox 5">
            <a:extLst>
              <a:ext uri="{FF2B5EF4-FFF2-40B4-BE49-F238E27FC236}">
                <a16:creationId xmlns:a16="http://schemas.microsoft.com/office/drawing/2014/main" id="{62CAF444-989F-1B4B-A965-97053E2FD301}"/>
              </a:ext>
            </a:extLst>
          </p:cNvPr>
          <p:cNvSpPr txBox="1"/>
          <p:nvPr/>
        </p:nvSpPr>
        <p:spPr>
          <a:xfrm>
            <a:off x="314401" y="5716173"/>
            <a:ext cx="2379177"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Descendant</a:t>
            </a:r>
          </a:p>
        </p:txBody>
      </p:sp>
      <p:sp>
        <p:nvSpPr>
          <p:cNvPr id="7" name="TextBox 6">
            <a:extLst>
              <a:ext uri="{FF2B5EF4-FFF2-40B4-BE49-F238E27FC236}">
                <a16:creationId xmlns:a16="http://schemas.microsoft.com/office/drawing/2014/main" id="{B751CED4-96B2-E446-9B8A-5BD6B6589D37}"/>
              </a:ext>
            </a:extLst>
          </p:cNvPr>
          <p:cNvSpPr txBox="1"/>
          <p:nvPr/>
        </p:nvSpPr>
        <p:spPr>
          <a:xfrm>
            <a:off x="3322299" y="5131398"/>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8" name="TextBox 7">
            <a:extLst>
              <a:ext uri="{FF2B5EF4-FFF2-40B4-BE49-F238E27FC236}">
                <a16:creationId xmlns:a16="http://schemas.microsoft.com/office/drawing/2014/main" id="{2FE27A3E-E15D-E946-AB8B-CB94437C1388}"/>
              </a:ext>
            </a:extLst>
          </p:cNvPr>
          <p:cNvSpPr txBox="1"/>
          <p:nvPr/>
        </p:nvSpPr>
        <p:spPr>
          <a:xfrm>
            <a:off x="314400" y="4576413"/>
            <a:ext cx="2379177"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9" name="Straight Arrow Connector 8">
            <a:extLst>
              <a:ext uri="{FF2B5EF4-FFF2-40B4-BE49-F238E27FC236}">
                <a16:creationId xmlns:a16="http://schemas.microsoft.com/office/drawing/2014/main" id="{FA20E821-BB8D-B24E-845C-3C567FC76599}"/>
              </a:ext>
            </a:extLst>
          </p:cNvPr>
          <p:cNvCxnSpPr>
            <a:cxnSpLocks/>
            <a:stCxn id="6" idx="3"/>
            <a:endCxn id="7" idx="1"/>
          </p:cNvCxnSpPr>
          <p:nvPr/>
        </p:nvCxnSpPr>
        <p:spPr>
          <a:xfrm flipV="1">
            <a:off x="2693578" y="5423786"/>
            <a:ext cx="628721" cy="58477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B7F60C82-0BD2-7D40-9CE8-915CACC7B7E3}"/>
              </a:ext>
            </a:extLst>
          </p:cNvPr>
          <p:cNvCxnSpPr>
            <a:cxnSpLocks/>
            <a:stCxn id="8" idx="3"/>
            <a:endCxn id="7" idx="1"/>
          </p:cNvCxnSpPr>
          <p:nvPr/>
        </p:nvCxnSpPr>
        <p:spPr>
          <a:xfrm>
            <a:off x="2693577" y="4868801"/>
            <a:ext cx="628722" cy="55498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1" name="Straight Arrow Connector 21">
            <a:extLst>
              <a:ext uri="{FF2B5EF4-FFF2-40B4-BE49-F238E27FC236}">
                <a16:creationId xmlns:a16="http://schemas.microsoft.com/office/drawing/2014/main" id="{C536E25D-87F9-5A48-87AA-85028E085EFD}"/>
              </a:ext>
            </a:extLst>
          </p:cNvPr>
          <p:cNvCxnSpPr>
            <a:cxnSpLocks/>
            <a:stCxn id="8" idx="1"/>
            <a:endCxn id="6" idx="1"/>
          </p:cNvCxnSpPr>
          <p:nvPr/>
        </p:nvCxnSpPr>
        <p:spPr>
          <a:xfrm rot="10800000" flipH="1" flipV="1">
            <a:off x="314399" y="4868801"/>
            <a:ext cx="1" cy="1139760"/>
          </a:xfrm>
          <a:prstGeom prst="curvedConnector3">
            <a:avLst>
              <a:gd name="adj1" fmla="val -2286000000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A2E70851-C13C-974C-8C9A-63DF6D32665F}"/>
              </a:ext>
            </a:extLst>
          </p:cNvPr>
          <p:cNvSpPr txBox="1"/>
          <p:nvPr/>
        </p:nvSpPr>
        <p:spPr>
          <a:xfrm>
            <a:off x="5337316" y="4706028"/>
            <a:ext cx="381725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venir Roman" panose="02000503020000020003" pitchFamily="2" charset="0"/>
              </a:rPr>
              <a:t>Descendant still partially blocks cause</a:t>
            </a:r>
          </a:p>
          <a:p>
            <a:pPr marL="285750" indent="-285750">
              <a:buFont typeface="Arial" panose="020B0604020202020204" pitchFamily="34" charset="0"/>
              <a:buChar char="•"/>
            </a:pPr>
            <a:endParaRPr lang="en-US" sz="2000" dirty="0">
              <a:latin typeface="Avenir Roman" panose="02000503020000020003" pitchFamily="2" charset="0"/>
            </a:endParaRPr>
          </a:p>
          <a:p>
            <a:pPr marL="285750" indent="-285750">
              <a:buFont typeface="Arial" panose="020B0604020202020204" pitchFamily="34" charset="0"/>
              <a:buChar char="•"/>
            </a:pPr>
            <a:r>
              <a:rPr lang="en-US" sz="2000" dirty="0">
                <a:latin typeface="Avenir Roman" panose="02000503020000020003" pitchFamily="2" charset="0"/>
              </a:rPr>
              <a:t>Masks effect of cause – many possibilities</a:t>
            </a:r>
          </a:p>
        </p:txBody>
      </p:sp>
      <p:sp>
        <p:nvSpPr>
          <p:cNvPr id="18" name="TextBox 17">
            <a:extLst>
              <a:ext uri="{FF2B5EF4-FFF2-40B4-BE49-F238E27FC236}">
                <a16:creationId xmlns:a16="http://schemas.microsoft.com/office/drawing/2014/main" id="{AC650735-07B6-8146-8190-E5D113086B79}"/>
              </a:ext>
            </a:extLst>
          </p:cNvPr>
          <p:cNvSpPr txBox="1"/>
          <p:nvPr/>
        </p:nvSpPr>
        <p:spPr>
          <a:xfrm>
            <a:off x="3077142" y="2188052"/>
            <a:ext cx="18778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Mediator</a:t>
            </a:r>
          </a:p>
        </p:txBody>
      </p:sp>
      <p:sp>
        <p:nvSpPr>
          <p:cNvPr id="19" name="TextBox 18">
            <a:extLst>
              <a:ext uri="{FF2B5EF4-FFF2-40B4-BE49-F238E27FC236}">
                <a16:creationId xmlns:a16="http://schemas.microsoft.com/office/drawing/2014/main" id="{1BD70048-C206-6747-96FA-ED0EC18C2AC2}"/>
              </a:ext>
            </a:extLst>
          </p:cNvPr>
          <p:cNvSpPr txBox="1"/>
          <p:nvPr/>
        </p:nvSpPr>
        <p:spPr>
          <a:xfrm>
            <a:off x="5996244" y="2191670"/>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20" name="TextBox 19">
            <a:extLst>
              <a:ext uri="{FF2B5EF4-FFF2-40B4-BE49-F238E27FC236}">
                <a16:creationId xmlns:a16="http://schemas.microsoft.com/office/drawing/2014/main" id="{ADFE8B79-4AA3-F644-9449-1F21B8373A39}"/>
              </a:ext>
            </a:extLst>
          </p:cNvPr>
          <p:cNvSpPr txBox="1"/>
          <p:nvPr/>
        </p:nvSpPr>
        <p:spPr>
          <a:xfrm>
            <a:off x="269386" y="2178454"/>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21" name="Straight Arrow Connector 20">
            <a:extLst>
              <a:ext uri="{FF2B5EF4-FFF2-40B4-BE49-F238E27FC236}">
                <a16:creationId xmlns:a16="http://schemas.microsoft.com/office/drawing/2014/main" id="{66327138-C53C-A64E-8903-61328EA95755}"/>
              </a:ext>
            </a:extLst>
          </p:cNvPr>
          <p:cNvCxnSpPr>
            <a:cxnSpLocks/>
            <a:stCxn id="18" idx="3"/>
            <a:endCxn id="19" idx="1"/>
          </p:cNvCxnSpPr>
          <p:nvPr/>
        </p:nvCxnSpPr>
        <p:spPr>
          <a:xfrm>
            <a:off x="4954965" y="2480440"/>
            <a:ext cx="1041279"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0C27A93-640B-0A41-9B80-550AD59FCDEA}"/>
              </a:ext>
            </a:extLst>
          </p:cNvPr>
          <p:cNvCxnSpPr>
            <a:cxnSpLocks/>
            <a:stCxn id="20" idx="3"/>
            <a:endCxn id="18" idx="1"/>
          </p:cNvCxnSpPr>
          <p:nvPr/>
        </p:nvCxnSpPr>
        <p:spPr>
          <a:xfrm>
            <a:off x="2147208" y="2470842"/>
            <a:ext cx="929934" cy="959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F8E36B39-D343-8E4A-9727-3CE0B3E0098A}"/>
              </a:ext>
            </a:extLst>
          </p:cNvPr>
          <p:cNvSpPr txBox="1"/>
          <p:nvPr/>
        </p:nvSpPr>
        <p:spPr>
          <a:xfrm>
            <a:off x="2826812" y="3268363"/>
            <a:ext cx="2379177"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Descendant</a:t>
            </a:r>
          </a:p>
        </p:txBody>
      </p:sp>
      <p:cxnSp>
        <p:nvCxnSpPr>
          <p:cNvPr id="24" name="Straight Arrow Connector 23">
            <a:extLst>
              <a:ext uri="{FF2B5EF4-FFF2-40B4-BE49-F238E27FC236}">
                <a16:creationId xmlns:a16="http://schemas.microsoft.com/office/drawing/2014/main" id="{C2694030-C283-944C-8F08-F2DFD3154E12}"/>
              </a:ext>
            </a:extLst>
          </p:cNvPr>
          <p:cNvCxnSpPr>
            <a:cxnSpLocks/>
            <a:stCxn id="18" idx="2"/>
            <a:endCxn id="23" idx="0"/>
          </p:cNvCxnSpPr>
          <p:nvPr/>
        </p:nvCxnSpPr>
        <p:spPr>
          <a:xfrm>
            <a:off x="4016054" y="2772827"/>
            <a:ext cx="347" cy="49553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049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D052-78E3-FB48-8E89-3465BC4A5E03}"/>
              </a:ext>
            </a:extLst>
          </p:cNvPr>
          <p:cNvSpPr>
            <a:spLocks noGrp="1"/>
          </p:cNvSpPr>
          <p:nvPr>
            <p:ph type="title"/>
          </p:nvPr>
        </p:nvSpPr>
        <p:spPr/>
        <p:txBody>
          <a:bodyPr>
            <a:normAutofit fontScale="90000"/>
          </a:bodyPr>
          <a:lstStyle/>
          <a:p>
            <a:r>
              <a:rPr lang="en-US" dirty="0"/>
              <a:t>A Collision of Sampling and Regression</a:t>
            </a:r>
          </a:p>
        </p:txBody>
      </p:sp>
      <p:grpSp>
        <p:nvGrpSpPr>
          <p:cNvPr id="4" name="Group 3">
            <a:extLst>
              <a:ext uri="{FF2B5EF4-FFF2-40B4-BE49-F238E27FC236}">
                <a16:creationId xmlns:a16="http://schemas.microsoft.com/office/drawing/2014/main" id="{8BF3F179-1896-4543-AD9B-1BE860D2F656}"/>
              </a:ext>
            </a:extLst>
          </p:cNvPr>
          <p:cNvGrpSpPr/>
          <p:nvPr/>
        </p:nvGrpSpPr>
        <p:grpSpPr>
          <a:xfrm>
            <a:off x="1502003" y="2785733"/>
            <a:ext cx="5270937" cy="4122625"/>
            <a:chOff x="1502003" y="2679405"/>
            <a:chExt cx="5270937" cy="4122625"/>
          </a:xfrm>
        </p:grpSpPr>
        <p:sp>
          <p:nvSpPr>
            <p:cNvPr id="5" name="Rectangle 4">
              <a:extLst>
                <a:ext uri="{FF2B5EF4-FFF2-40B4-BE49-F238E27FC236}">
                  <a16:creationId xmlns:a16="http://schemas.microsoft.com/office/drawing/2014/main" id="{5766A90E-25B5-B343-A711-9C5A6C5B1A58}"/>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2E6D3D6-2A98-894A-9504-F95117FCBF13}"/>
                </a:ext>
              </a:extLst>
            </p:cNvPr>
            <p:cNvSpPr txBox="1"/>
            <p:nvPr/>
          </p:nvSpPr>
          <p:spPr>
            <a:xfrm>
              <a:off x="3117895" y="6432698"/>
              <a:ext cx="1744067" cy="369332"/>
            </a:xfrm>
            <a:prstGeom prst="rect">
              <a:avLst/>
            </a:prstGeom>
            <a:noFill/>
          </p:spPr>
          <p:txBody>
            <a:bodyPr wrap="none" rtlCol="0">
              <a:spAutoFit/>
            </a:bodyPr>
            <a:lstStyle/>
            <a:p>
              <a:r>
                <a:rPr lang="en-US" dirty="0"/>
                <a:t>Academic Ability</a:t>
              </a:r>
            </a:p>
          </p:txBody>
        </p:sp>
        <p:sp>
          <p:nvSpPr>
            <p:cNvPr id="7" name="TextBox 6">
              <a:extLst>
                <a:ext uri="{FF2B5EF4-FFF2-40B4-BE49-F238E27FC236}">
                  <a16:creationId xmlns:a16="http://schemas.microsoft.com/office/drawing/2014/main" id="{FDBDBC89-2FA1-EE47-96FD-8D6B632A2219}"/>
                </a:ext>
              </a:extLst>
            </p:cNvPr>
            <p:cNvSpPr txBox="1"/>
            <p:nvPr/>
          </p:nvSpPr>
          <p:spPr>
            <a:xfrm rot="16200000">
              <a:off x="910174" y="4371384"/>
              <a:ext cx="1552989" cy="369332"/>
            </a:xfrm>
            <a:prstGeom prst="rect">
              <a:avLst/>
            </a:prstGeom>
            <a:noFill/>
          </p:spPr>
          <p:txBody>
            <a:bodyPr wrap="none" rtlCol="0">
              <a:spAutoFit/>
            </a:bodyPr>
            <a:lstStyle/>
            <a:p>
              <a:r>
                <a:rPr lang="en-US" dirty="0"/>
                <a:t>Athletic Ability</a:t>
              </a:r>
            </a:p>
          </p:txBody>
        </p:sp>
      </p:grpSp>
      <p:sp>
        <p:nvSpPr>
          <p:cNvPr id="62" name="Oval 61">
            <a:extLst>
              <a:ext uri="{FF2B5EF4-FFF2-40B4-BE49-F238E27FC236}">
                <a16:creationId xmlns:a16="http://schemas.microsoft.com/office/drawing/2014/main" id="{3898F771-4390-704E-8C86-3A06850EEBE1}"/>
              </a:ext>
            </a:extLst>
          </p:cNvPr>
          <p:cNvSpPr/>
          <p:nvPr/>
        </p:nvSpPr>
        <p:spPr>
          <a:xfrm>
            <a:off x="4795428" y="37862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AD71BB-120F-C24B-BD86-3D48B1E68FBC}"/>
              </a:ext>
            </a:extLst>
          </p:cNvPr>
          <p:cNvSpPr/>
          <p:nvPr/>
        </p:nvSpPr>
        <p:spPr>
          <a:xfrm>
            <a:off x="4597697" y="426067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6E7F463-434D-0C49-B1B8-64861A6A06F8}"/>
              </a:ext>
            </a:extLst>
          </p:cNvPr>
          <p:cNvSpPr/>
          <p:nvPr/>
        </p:nvSpPr>
        <p:spPr>
          <a:xfrm>
            <a:off x="4471208" y="39586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5040D0F-F61E-3B48-A616-78130ED11F39}"/>
              </a:ext>
            </a:extLst>
          </p:cNvPr>
          <p:cNvSpPr/>
          <p:nvPr/>
        </p:nvSpPr>
        <p:spPr>
          <a:xfrm>
            <a:off x="5101474" y="408511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07009E8-62EF-2841-9FCE-75BBC017D2FF}"/>
              </a:ext>
            </a:extLst>
          </p:cNvPr>
          <p:cNvSpPr/>
          <p:nvPr/>
        </p:nvSpPr>
        <p:spPr>
          <a:xfrm>
            <a:off x="4813602" y="408511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A77DC3C-08A6-FC47-9883-3FB58D95A144}"/>
              </a:ext>
            </a:extLst>
          </p:cNvPr>
          <p:cNvSpPr/>
          <p:nvPr/>
        </p:nvSpPr>
        <p:spPr>
          <a:xfrm>
            <a:off x="5092751" y="43489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41DC75C-CC1F-8F41-8F0D-9849AEEDF335}"/>
              </a:ext>
            </a:extLst>
          </p:cNvPr>
          <p:cNvSpPr/>
          <p:nvPr/>
        </p:nvSpPr>
        <p:spPr>
          <a:xfrm>
            <a:off x="4573708" y="378306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4AC6904-D869-064D-87F1-C7A9D8486425}"/>
              </a:ext>
            </a:extLst>
          </p:cNvPr>
          <p:cNvSpPr/>
          <p:nvPr/>
        </p:nvSpPr>
        <p:spPr>
          <a:xfrm>
            <a:off x="5131279" y="38845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7C7F95F-4CF6-EB4A-846D-BDB76CAA6F7A}"/>
              </a:ext>
            </a:extLst>
          </p:cNvPr>
          <p:cNvSpPr/>
          <p:nvPr/>
        </p:nvSpPr>
        <p:spPr>
          <a:xfrm>
            <a:off x="4268389" y="39127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2FE33709-23A3-394B-822D-ED00A90C66C6}"/>
              </a:ext>
            </a:extLst>
          </p:cNvPr>
          <p:cNvSpPr/>
          <p:nvPr/>
        </p:nvSpPr>
        <p:spPr>
          <a:xfrm>
            <a:off x="5182166" y="37274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CCA5947-F315-5F4A-A183-A406CA82F01F}"/>
              </a:ext>
            </a:extLst>
          </p:cNvPr>
          <p:cNvSpPr/>
          <p:nvPr/>
        </p:nvSpPr>
        <p:spPr>
          <a:xfrm>
            <a:off x="5308655" y="40304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F5463EC-6F6D-8943-9A8B-F406E07107BB}"/>
              </a:ext>
            </a:extLst>
          </p:cNvPr>
          <p:cNvSpPr/>
          <p:nvPr/>
        </p:nvSpPr>
        <p:spPr>
          <a:xfrm>
            <a:off x="5574719" y="379074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7DCF6F52-D5BF-5842-AB3E-D168E99442C4}"/>
              </a:ext>
            </a:extLst>
          </p:cNvPr>
          <p:cNvSpPr/>
          <p:nvPr/>
        </p:nvSpPr>
        <p:spPr>
          <a:xfrm>
            <a:off x="5448230" y="34886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08BB3B1-EE08-5F49-9981-CC52B51958B8}"/>
              </a:ext>
            </a:extLst>
          </p:cNvPr>
          <p:cNvSpPr/>
          <p:nvPr/>
        </p:nvSpPr>
        <p:spPr>
          <a:xfrm>
            <a:off x="5790624" y="361518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63B0A88-FF8E-9D4D-B235-A5E4BCC21A60}"/>
              </a:ext>
            </a:extLst>
          </p:cNvPr>
          <p:cNvSpPr/>
          <p:nvPr/>
        </p:nvSpPr>
        <p:spPr>
          <a:xfrm>
            <a:off x="5733922" y="39252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1E75605-34FD-8F40-9861-40CD967EBB06}"/>
              </a:ext>
            </a:extLst>
          </p:cNvPr>
          <p:cNvSpPr/>
          <p:nvPr/>
        </p:nvSpPr>
        <p:spPr>
          <a:xfrm>
            <a:off x="5245411" y="34427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15593B2-EA6A-4E4E-9F1D-24A5C79380E5}"/>
              </a:ext>
            </a:extLst>
          </p:cNvPr>
          <p:cNvSpPr/>
          <p:nvPr/>
        </p:nvSpPr>
        <p:spPr>
          <a:xfrm>
            <a:off x="5637964" y="40335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DEDFDC6-A4AF-AF45-A926-89ABB8028295}"/>
              </a:ext>
            </a:extLst>
          </p:cNvPr>
          <p:cNvSpPr/>
          <p:nvPr/>
        </p:nvSpPr>
        <p:spPr>
          <a:xfrm>
            <a:off x="4286927" y="37117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2913B5-D4BC-854B-9577-9294055E62F0}"/>
              </a:ext>
            </a:extLst>
          </p:cNvPr>
          <p:cNvSpPr/>
          <p:nvPr/>
        </p:nvSpPr>
        <p:spPr>
          <a:xfrm>
            <a:off x="4592973" y="40106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6DEA6BC-6B2D-2040-B0F1-AD567547C5A7}"/>
              </a:ext>
            </a:extLst>
          </p:cNvPr>
          <p:cNvSpPr/>
          <p:nvPr/>
        </p:nvSpPr>
        <p:spPr>
          <a:xfrm>
            <a:off x="4305101" y="40106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B6270D9-6031-BD4A-8545-8A495BBF9114}"/>
              </a:ext>
            </a:extLst>
          </p:cNvPr>
          <p:cNvSpPr/>
          <p:nvPr/>
        </p:nvSpPr>
        <p:spPr>
          <a:xfrm>
            <a:off x="4065207" y="370862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AEC14F0-3DC8-004F-B1D7-C678E274714E}"/>
              </a:ext>
            </a:extLst>
          </p:cNvPr>
          <p:cNvSpPr/>
          <p:nvPr/>
        </p:nvSpPr>
        <p:spPr>
          <a:xfrm>
            <a:off x="4622778" y="38100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37E2F418-04D4-AB4D-A0E8-0487CDC98540}"/>
              </a:ext>
            </a:extLst>
          </p:cNvPr>
          <p:cNvSpPr/>
          <p:nvPr/>
        </p:nvSpPr>
        <p:spPr>
          <a:xfrm>
            <a:off x="4425402" y="399891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DFE2A21A-C29A-B045-A75F-EBC947695F17}"/>
              </a:ext>
            </a:extLst>
          </p:cNvPr>
          <p:cNvSpPr/>
          <p:nvPr/>
        </p:nvSpPr>
        <p:spPr>
          <a:xfrm>
            <a:off x="4110428" y="330422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98CBBEF-5E12-2D47-BE98-F667FF87DEF3}"/>
              </a:ext>
            </a:extLst>
          </p:cNvPr>
          <p:cNvSpPr/>
          <p:nvPr/>
        </p:nvSpPr>
        <p:spPr>
          <a:xfrm>
            <a:off x="4614205" y="31286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CADA2463-5092-A64C-B3A3-5EE593E2B48A}"/>
              </a:ext>
            </a:extLst>
          </p:cNvPr>
          <p:cNvSpPr/>
          <p:nvPr/>
        </p:nvSpPr>
        <p:spPr>
          <a:xfrm>
            <a:off x="4326333" y="31286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51F4754-45F0-5E40-80A4-B16E7B6D4E9A}"/>
              </a:ext>
            </a:extLst>
          </p:cNvPr>
          <p:cNvSpPr/>
          <p:nvPr/>
        </p:nvSpPr>
        <p:spPr>
          <a:xfrm>
            <a:off x="4269631" y="343875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006F067-ECD2-464C-BE24-56646106FB84}"/>
              </a:ext>
            </a:extLst>
          </p:cNvPr>
          <p:cNvSpPr/>
          <p:nvPr/>
        </p:nvSpPr>
        <p:spPr>
          <a:xfrm>
            <a:off x="4605482" y="339251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1466CAB-C9AC-7B40-B544-B23B8B335D44}"/>
              </a:ext>
            </a:extLst>
          </p:cNvPr>
          <p:cNvSpPr/>
          <p:nvPr/>
        </p:nvSpPr>
        <p:spPr>
          <a:xfrm>
            <a:off x="4173673" y="354705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Content Placeholder 2">
            <a:extLst>
              <a:ext uri="{FF2B5EF4-FFF2-40B4-BE49-F238E27FC236}">
                <a16:creationId xmlns:a16="http://schemas.microsoft.com/office/drawing/2014/main" id="{79FA7922-66F4-CD4B-BD90-CB7F7C0199BB}"/>
              </a:ext>
            </a:extLst>
          </p:cNvPr>
          <p:cNvSpPr>
            <a:spLocks noGrp="1"/>
          </p:cNvSpPr>
          <p:nvPr>
            <p:ph idx="1"/>
          </p:nvPr>
        </p:nvSpPr>
        <p:spPr>
          <a:xfrm>
            <a:off x="100885" y="1119386"/>
            <a:ext cx="8229600" cy="4525963"/>
          </a:xfrm>
        </p:spPr>
        <p:txBody>
          <a:bodyPr>
            <a:normAutofit/>
          </a:bodyPr>
          <a:lstStyle/>
          <a:p>
            <a:pPr marL="0" indent="0">
              <a:buNone/>
            </a:pPr>
            <a:r>
              <a:rPr lang="en-US" sz="2400" b="1" i="1" dirty="0">
                <a:latin typeface="Avenir Roman" panose="02000503020000020003" pitchFamily="2" charset="0"/>
              </a:rPr>
              <a:t>Consider the following:</a:t>
            </a:r>
          </a:p>
          <a:p>
            <a:pPr marL="0" indent="0">
              <a:buNone/>
            </a:pPr>
            <a:endParaRPr lang="en-US" sz="2400" dirty="0">
              <a:latin typeface="Avenir Roman" panose="02000503020000020003" pitchFamily="2" charset="0"/>
            </a:endParaRPr>
          </a:p>
          <a:p>
            <a:pPr marL="0" indent="0">
              <a:buNone/>
            </a:pPr>
            <a:r>
              <a:rPr lang="en-US" sz="2400" dirty="0">
                <a:latin typeface="Avenir Roman" panose="02000503020000020003" pitchFamily="2" charset="0"/>
              </a:rPr>
              <a:t>You are interested to see if academic ability and athletic ability are correlated. So, you sample students at your university.</a:t>
            </a:r>
          </a:p>
        </p:txBody>
      </p:sp>
      <p:cxnSp>
        <p:nvCxnSpPr>
          <p:cNvPr id="216" name="Straight Connector 215">
            <a:extLst>
              <a:ext uri="{FF2B5EF4-FFF2-40B4-BE49-F238E27FC236}">
                <a16:creationId xmlns:a16="http://schemas.microsoft.com/office/drawing/2014/main" id="{8AF5C5A3-FE61-FA41-A74F-E13B18479D5F}"/>
              </a:ext>
            </a:extLst>
          </p:cNvPr>
          <p:cNvCxnSpPr/>
          <p:nvPr/>
        </p:nvCxnSpPr>
        <p:spPr>
          <a:xfrm>
            <a:off x="4110428" y="3128664"/>
            <a:ext cx="1749983" cy="1346793"/>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77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D052-78E3-FB48-8E89-3465BC4A5E03}"/>
              </a:ext>
            </a:extLst>
          </p:cNvPr>
          <p:cNvSpPr>
            <a:spLocks noGrp="1"/>
          </p:cNvSpPr>
          <p:nvPr>
            <p:ph type="title"/>
          </p:nvPr>
        </p:nvSpPr>
        <p:spPr/>
        <p:txBody>
          <a:bodyPr>
            <a:normAutofit fontScale="90000"/>
          </a:bodyPr>
          <a:lstStyle/>
          <a:p>
            <a:r>
              <a:rPr lang="en-US" dirty="0"/>
              <a:t>A Collision of Sampling and Regression</a:t>
            </a:r>
          </a:p>
        </p:txBody>
      </p:sp>
      <p:grpSp>
        <p:nvGrpSpPr>
          <p:cNvPr id="4" name="Group 3">
            <a:extLst>
              <a:ext uri="{FF2B5EF4-FFF2-40B4-BE49-F238E27FC236}">
                <a16:creationId xmlns:a16="http://schemas.microsoft.com/office/drawing/2014/main" id="{8BF3F179-1896-4543-AD9B-1BE860D2F656}"/>
              </a:ext>
            </a:extLst>
          </p:cNvPr>
          <p:cNvGrpSpPr/>
          <p:nvPr/>
        </p:nvGrpSpPr>
        <p:grpSpPr>
          <a:xfrm>
            <a:off x="1502003" y="2785733"/>
            <a:ext cx="5270937" cy="4122625"/>
            <a:chOff x="1502003" y="2679405"/>
            <a:chExt cx="5270937" cy="4122625"/>
          </a:xfrm>
        </p:grpSpPr>
        <p:sp>
          <p:nvSpPr>
            <p:cNvPr id="5" name="Rectangle 4">
              <a:extLst>
                <a:ext uri="{FF2B5EF4-FFF2-40B4-BE49-F238E27FC236}">
                  <a16:creationId xmlns:a16="http://schemas.microsoft.com/office/drawing/2014/main" id="{5766A90E-25B5-B343-A711-9C5A6C5B1A58}"/>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2E6D3D6-2A98-894A-9504-F95117FCBF13}"/>
                </a:ext>
              </a:extLst>
            </p:cNvPr>
            <p:cNvSpPr txBox="1"/>
            <p:nvPr/>
          </p:nvSpPr>
          <p:spPr>
            <a:xfrm>
              <a:off x="3117895" y="6432698"/>
              <a:ext cx="1744067" cy="369332"/>
            </a:xfrm>
            <a:prstGeom prst="rect">
              <a:avLst/>
            </a:prstGeom>
            <a:noFill/>
          </p:spPr>
          <p:txBody>
            <a:bodyPr wrap="none" rtlCol="0">
              <a:spAutoFit/>
            </a:bodyPr>
            <a:lstStyle/>
            <a:p>
              <a:r>
                <a:rPr lang="en-US" dirty="0"/>
                <a:t>Academic Ability</a:t>
              </a:r>
            </a:p>
          </p:txBody>
        </p:sp>
        <p:sp>
          <p:nvSpPr>
            <p:cNvPr id="7" name="TextBox 6">
              <a:extLst>
                <a:ext uri="{FF2B5EF4-FFF2-40B4-BE49-F238E27FC236}">
                  <a16:creationId xmlns:a16="http://schemas.microsoft.com/office/drawing/2014/main" id="{FDBDBC89-2FA1-EE47-96FD-8D6B632A2219}"/>
                </a:ext>
              </a:extLst>
            </p:cNvPr>
            <p:cNvSpPr txBox="1"/>
            <p:nvPr/>
          </p:nvSpPr>
          <p:spPr>
            <a:xfrm rot="16200000">
              <a:off x="910174" y="4371384"/>
              <a:ext cx="1552989" cy="369332"/>
            </a:xfrm>
            <a:prstGeom prst="rect">
              <a:avLst/>
            </a:prstGeom>
            <a:noFill/>
          </p:spPr>
          <p:txBody>
            <a:bodyPr wrap="none" rtlCol="0">
              <a:spAutoFit/>
            </a:bodyPr>
            <a:lstStyle/>
            <a:p>
              <a:r>
                <a:rPr lang="en-US" dirty="0"/>
                <a:t>Athletic Ability</a:t>
              </a:r>
            </a:p>
          </p:txBody>
        </p:sp>
      </p:grpSp>
      <p:sp>
        <p:nvSpPr>
          <p:cNvPr id="8" name="Oval 7">
            <a:extLst>
              <a:ext uri="{FF2B5EF4-FFF2-40B4-BE49-F238E27FC236}">
                <a16:creationId xmlns:a16="http://schemas.microsoft.com/office/drawing/2014/main" id="{C50D0CEE-5CC6-B449-AD99-3F8FDF93ECAB}"/>
              </a:ext>
            </a:extLst>
          </p:cNvPr>
          <p:cNvSpPr/>
          <p:nvPr/>
        </p:nvSpPr>
        <p:spPr>
          <a:xfrm>
            <a:off x="2458165" y="557906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DE57F39-3AC7-5D44-BE92-38B328849E38}"/>
              </a:ext>
            </a:extLst>
          </p:cNvPr>
          <p:cNvSpPr/>
          <p:nvPr/>
        </p:nvSpPr>
        <p:spPr>
          <a:xfrm>
            <a:off x="2584654" y="588199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27E59D-3A54-9B49-91B9-1BCC5CDD41AA}"/>
              </a:ext>
            </a:extLst>
          </p:cNvPr>
          <p:cNvSpPr/>
          <p:nvPr/>
        </p:nvSpPr>
        <p:spPr>
          <a:xfrm>
            <a:off x="3048449" y="516786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7FED25B-5B38-FA4B-8219-5740F9BF414D}"/>
              </a:ext>
            </a:extLst>
          </p:cNvPr>
          <p:cNvSpPr/>
          <p:nvPr/>
        </p:nvSpPr>
        <p:spPr>
          <a:xfrm>
            <a:off x="2850718" y="564230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743BE9F-0F8B-F446-AF55-48E8C904A823}"/>
              </a:ext>
            </a:extLst>
          </p:cNvPr>
          <p:cNvSpPr/>
          <p:nvPr/>
        </p:nvSpPr>
        <p:spPr>
          <a:xfrm>
            <a:off x="2724229" y="53402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E3865C3-156E-F344-901D-03BA975C003D}"/>
              </a:ext>
            </a:extLst>
          </p:cNvPr>
          <p:cNvSpPr/>
          <p:nvPr/>
        </p:nvSpPr>
        <p:spPr>
          <a:xfrm>
            <a:off x="3354495" y="54667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6072E2E-97BA-0549-AFF7-B6558E6B945C}"/>
              </a:ext>
            </a:extLst>
          </p:cNvPr>
          <p:cNvSpPr/>
          <p:nvPr/>
        </p:nvSpPr>
        <p:spPr>
          <a:xfrm>
            <a:off x="3066623" y="54667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F436329-94E6-3D45-B8D9-59876A025437}"/>
              </a:ext>
            </a:extLst>
          </p:cNvPr>
          <p:cNvSpPr/>
          <p:nvPr/>
        </p:nvSpPr>
        <p:spPr>
          <a:xfrm>
            <a:off x="3009921" y="577684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E87E05F-B134-D841-9B88-F7811FBF24B0}"/>
              </a:ext>
            </a:extLst>
          </p:cNvPr>
          <p:cNvSpPr/>
          <p:nvPr/>
        </p:nvSpPr>
        <p:spPr>
          <a:xfrm>
            <a:off x="3345772" y="573059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0D00A4-3FAC-B74C-9E04-35C5AA4E15E3}"/>
              </a:ext>
            </a:extLst>
          </p:cNvPr>
          <p:cNvSpPr/>
          <p:nvPr/>
        </p:nvSpPr>
        <p:spPr>
          <a:xfrm>
            <a:off x="2826729" y="516469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F834C74-4079-E742-8EDE-C82D9758C5AD}"/>
              </a:ext>
            </a:extLst>
          </p:cNvPr>
          <p:cNvSpPr/>
          <p:nvPr/>
        </p:nvSpPr>
        <p:spPr>
          <a:xfrm>
            <a:off x="3384300" y="526613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4162FFF-23E1-2944-8731-BE70FF2BC4D9}"/>
              </a:ext>
            </a:extLst>
          </p:cNvPr>
          <p:cNvSpPr/>
          <p:nvPr/>
        </p:nvSpPr>
        <p:spPr>
          <a:xfrm>
            <a:off x="2521410" y="52943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088C80D-4280-4D44-A8A4-00CF4E4276CB}"/>
              </a:ext>
            </a:extLst>
          </p:cNvPr>
          <p:cNvSpPr/>
          <p:nvPr/>
        </p:nvSpPr>
        <p:spPr>
          <a:xfrm>
            <a:off x="2913963" y="588513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28206AD-A448-AA48-AE80-9C8D60BC7B3B}"/>
              </a:ext>
            </a:extLst>
          </p:cNvPr>
          <p:cNvSpPr/>
          <p:nvPr/>
        </p:nvSpPr>
        <p:spPr>
          <a:xfrm>
            <a:off x="2900056" y="45711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EDB2521-0A7A-FB4F-832D-F8711432567B}"/>
              </a:ext>
            </a:extLst>
          </p:cNvPr>
          <p:cNvSpPr/>
          <p:nvPr/>
        </p:nvSpPr>
        <p:spPr>
          <a:xfrm>
            <a:off x="3026545" y="487411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43E8EB2-1015-C449-823E-F0FFDCBA6970}"/>
              </a:ext>
            </a:extLst>
          </p:cNvPr>
          <p:cNvSpPr/>
          <p:nvPr/>
        </p:nvSpPr>
        <p:spPr>
          <a:xfrm>
            <a:off x="3490340" y="415998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9F641D2-682C-BE48-AF78-18B5EEC8258B}"/>
              </a:ext>
            </a:extLst>
          </p:cNvPr>
          <p:cNvSpPr/>
          <p:nvPr/>
        </p:nvSpPr>
        <p:spPr>
          <a:xfrm>
            <a:off x="3292609" y="463442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CF75C21-4320-7440-96AE-AA5D84F83703}"/>
              </a:ext>
            </a:extLst>
          </p:cNvPr>
          <p:cNvSpPr/>
          <p:nvPr/>
        </p:nvSpPr>
        <p:spPr>
          <a:xfrm>
            <a:off x="3166120" y="433237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698A64F-4A1E-DC42-8B9F-C8A8E3A76D3E}"/>
              </a:ext>
            </a:extLst>
          </p:cNvPr>
          <p:cNvSpPr/>
          <p:nvPr/>
        </p:nvSpPr>
        <p:spPr>
          <a:xfrm>
            <a:off x="3796386" y="445886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7A1264-8D3D-1547-949E-FD6E0063CB31}"/>
              </a:ext>
            </a:extLst>
          </p:cNvPr>
          <p:cNvSpPr/>
          <p:nvPr/>
        </p:nvSpPr>
        <p:spPr>
          <a:xfrm>
            <a:off x="3508514" y="445886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D96CD4A-A5D5-8248-ABD6-FBDE3134BACB}"/>
              </a:ext>
            </a:extLst>
          </p:cNvPr>
          <p:cNvSpPr/>
          <p:nvPr/>
        </p:nvSpPr>
        <p:spPr>
          <a:xfrm>
            <a:off x="3451812" y="476896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31D080E-54B4-A14A-9A4E-2AB6287714A6}"/>
              </a:ext>
            </a:extLst>
          </p:cNvPr>
          <p:cNvSpPr/>
          <p:nvPr/>
        </p:nvSpPr>
        <p:spPr>
          <a:xfrm>
            <a:off x="3787663" y="472271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E985449-432A-C94B-84E4-61C4C2A0EEC4}"/>
              </a:ext>
            </a:extLst>
          </p:cNvPr>
          <p:cNvSpPr/>
          <p:nvPr/>
        </p:nvSpPr>
        <p:spPr>
          <a:xfrm>
            <a:off x="3268620" y="415681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23F19EF-AC3A-F641-8590-BC36F5BE4466}"/>
              </a:ext>
            </a:extLst>
          </p:cNvPr>
          <p:cNvSpPr/>
          <p:nvPr/>
        </p:nvSpPr>
        <p:spPr>
          <a:xfrm>
            <a:off x="3826191" y="425825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77C44D-B5DA-6E44-99C8-885E49D40CAC}"/>
              </a:ext>
            </a:extLst>
          </p:cNvPr>
          <p:cNvSpPr/>
          <p:nvPr/>
        </p:nvSpPr>
        <p:spPr>
          <a:xfrm>
            <a:off x="2963301" y="428647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4E5828-2045-024B-A4B5-5CA580C1B80C}"/>
              </a:ext>
            </a:extLst>
          </p:cNvPr>
          <p:cNvSpPr/>
          <p:nvPr/>
        </p:nvSpPr>
        <p:spPr>
          <a:xfrm>
            <a:off x="3355854" y="487725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2E042C4-766A-744D-9B92-1EBCB5CA2739}"/>
              </a:ext>
            </a:extLst>
          </p:cNvPr>
          <p:cNvSpPr/>
          <p:nvPr/>
        </p:nvSpPr>
        <p:spPr>
          <a:xfrm>
            <a:off x="3347397" y="502056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1301D0D-B10E-3344-8C07-D4E41BB19804}"/>
              </a:ext>
            </a:extLst>
          </p:cNvPr>
          <p:cNvSpPr/>
          <p:nvPr/>
        </p:nvSpPr>
        <p:spPr>
          <a:xfrm>
            <a:off x="3473886" y="532350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329D3F7-31D5-5F4E-916E-B1FE72F72788}"/>
              </a:ext>
            </a:extLst>
          </p:cNvPr>
          <p:cNvSpPr/>
          <p:nvPr/>
        </p:nvSpPr>
        <p:spPr>
          <a:xfrm>
            <a:off x="3937681" y="460937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9E621D4-1893-EB40-8463-C50DDBB6CBB7}"/>
              </a:ext>
            </a:extLst>
          </p:cNvPr>
          <p:cNvSpPr/>
          <p:nvPr/>
        </p:nvSpPr>
        <p:spPr>
          <a:xfrm>
            <a:off x="3739950" y="508381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2998DE5-CBD4-6D4C-B1FE-7213D692AB76}"/>
              </a:ext>
            </a:extLst>
          </p:cNvPr>
          <p:cNvSpPr/>
          <p:nvPr/>
        </p:nvSpPr>
        <p:spPr>
          <a:xfrm>
            <a:off x="3613461" y="47817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67E0307-429F-EA44-9567-212EEC8B5272}"/>
              </a:ext>
            </a:extLst>
          </p:cNvPr>
          <p:cNvSpPr/>
          <p:nvPr/>
        </p:nvSpPr>
        <p:spPr>
          <a:xfrm>
            <a:off x="4243727" y="490825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1E06C5-FAB0-254D-8A9C-B38E0665EEF8}"/>
              </a:ext>
            </a:extLst>
          </p:cNvPr>
          <p:cNvSpPr/>
          <p:nvPr/>
        </p:nvSpPr>
        <p:spPr>
          <a:xfrm>
            <a:off x="3955855" y="490825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A87C8B-9749-2448-8C41-D79224E87A39}"/>
              </a:ext>
            </a:extLst>
          </p:cNvPr>
          <p:cNvSpPr/>
          <p:nvPr/>
        </p:nvSpPr>
        <p:spPr>
          <a:xfrm>
            <a:off x="3899153" y="521834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87AAA72-15F4-C045-B65B-5302DE7FEF68}"/>
              </a:ext>
            </a:extLst>
          </p:cNvPr>
          <p:cNvSpPr/>
          <p:nvPr/>
        </p:nvSpPr>
        <p:spPr>
          <a:xfrm>
            <a:off x="4235004" y="517210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E2B10DE-CE50-B040-B518-958331EB963A}"/>
              </a:ext>
            </a:extLst>
          </p:cNvPr>
          <p:cNvSpPr/>
          <p:nvPr/>
        </p:nvSpPr>
        <p:spPr>
          <a:xfrm>
            <a:off x="3715961" y="460620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C7EB726-2604-E742-9E86-5DC0656C45D4}"/>
              </a:ext>
            </a:extLst>
          </p:cNvPr>
          <p:cNvSpPr/>
          <p:nvPr/>
        </p:nvSpPr>
        <p:spPr>
          <a:xfrm>
            <a:off x="4273532" y="47076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0B79F5E-E369-D446-9B09-C3A1CBDBBB59}"/>
              </a:ext>
            </a:extLst>
          </p:cNvPr>
          <p:cNvSpPr/>
          <p:nvPr/>
        </p:nvSpPr>
        <p:spPr>
          <a:xfrm>
            <a:off x="3410642" y="47358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9AEECAA-9C2C-8848-91FB-2295A09A2D02}"/>
              </a:ext>
            </a:extLst>
          </p:cNvPr>
          <p:cNvSpPr/>
          <p:nvPr/>
        </p:nvSpPr>
        <p:spPr>
          <a:xfrm>
            <a:off x="3803195" y="532664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574701D-FB5D-E34B-A52B-A32BD532044F}"/>
              </a:ext>
            </a:extLst>
          </p:cNvPr>
          <p:cNvSpPr/>
          <p:nvPr/>
        </p:nvSpPr>
        <p:spPr>
          <a:xfrm>
            <a:off x="4251053" y="506638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BE3AFFA-6F16-D640-967F-D9D9FB0269C5}"/>
              </a:ext>
            </a:extLst>
          </p:cNvPr>
          <p:cNvSpPr/>
          <p:nvPr/>
        </p:nvSpPr>
        <p:spPr>
          <a:xfrm>
            <a:off x="4377542" y="536932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F4977E3-C3CC-F143-B6B4-F5BE9CD0CF97}"/>
              </a:ext>
            </a:extLst>
          </p:cNvPr>
          <p:cNvSpPr/>
          <p:nvPr/>
        </p:nvSpPr>
        <p:spPr>
          <a:xfrm>
            <a:off x="4841337" y="465519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84C320F-5E07-0547-B268-28EDC31ADC96}"/>
              </a:ext>
            </a:extLst>
          </p:cNvPr>
          <p:cNvSpPr/>
          <p:nvPr/>
        </p:nvSpPr>
        <p:spPr>
          <a:xfrm>
            <a:off x="4643606" y="512963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996DB20-F370-B743-AF0F-CDF81658D0E6}"/>
              </a:ext>
            </a:extLst>
          </p:cNvPr>
          <p:cNvSpPr/>
          <p:nvPr/>
        </p:nvSpPr>
        <p:spPr>
          <a:xfrm>
            <a:off x="4517117" y="482758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79EB0ED-F905-FF4D-A44C-3F06513E6A64}"/>
              </a:ext>
            </a:extLst>
          </p:cNvPr>
          <p:cNvSpPr/>
          <p:nvPr/>
        </p:nvSpPr>
        <p:spPr>
          <a:xfrm>
            <a:off x="5147383" y="49540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3CE3A8F-4838-264D-9623-73C014F1B452}"/>
              </a:ext>
            </a:extLst>
          </p:cNvPr>
          <p:cNvSpPr/>
          <p:nvPr/>
        </p:nvSpPr>
        <p:spPr>
          <a:xfrm>
            <a:off x="4859511" y="49540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FE2B820-0C46-9547-A68E-D965A4B5EF25}"/>
              </a:ext>
            </a:extLst>
          </p:cNvPr>
          <p:cNvSpPr/>
          <p:nvPr/>
        </p:nvSpPr>
        <p:spPr>
          <a:xfrm>
            <a:off x="4802809" y="526416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4AB13E-0823-4A4C-82DA-EFCAFE9F3C4C}"/>
              </a:ext>
            </a:extLst>
          </p:cNvPr>
          <p:cNvSpPr/>
          <p:nvPr/>
        </p:nvSpPr>
        <p:spPr>
          <a:xfrm>
            <a:off x="5138660" y="521792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3098240-9C8B-7947-B6C6-63120138721A}"/>
              </a:ext>
            </a:extLst>
          </p:cNvPr>
          <p:cNvSpPr/>
          <p:nvPr/>
        </p:nvSpPr>
        <p:spPr>
          <a:xfrm>
            <a:off x="4619617" y="465202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5E0ACA2-DB7F-9540-8CF1-03429EBD60C6}"/>
              </a:ext>
            </a:extLst>
          </p:cNvPr>
          <p:cNvSpPr/>
          <p:nvPr/>
        </p:nvSpPr>
        <p:spPr>
          <a:xfrm>
            <a:off x="5177188" y="475346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220686F-CFEB-7841-95FD-3706C487A7BE}"/>
              </a:ext>
            </a:extLst>
          </p:cNvPr>
          <p:cNvSpPr/>
          <p:nvPr/>
        </p:nvSpPr>
        <p:spPr>
          <a:xfrm>
            <a:off x="4314298" y="478168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0B79018-0ABC-9A4B-AB69-2FF5C4077C67}"/>
              </a:ext>
            </a:extLst>
          </p:cNvPr>
          <p:cNvSpPr/>
          <p:nvPr/>
        </p:nvSpPr>
        <p:spPr>
          <a:xfrm>
            <a:off x="4706851" y="53724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19BD620-37AE-3849-A4C5-C975B87A9300}"/>
              </a:ext>
            </a:extLst>
          </p:cNvPr>
          <p:cNvSpPr/>
          <p:nvPr/>
        </p:nvSpPr>
        <p:spPr>
          <a:xfrm>
            <a:off x="4205144" y="419742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E152341-FDBD-DD4E-A227-00187228DB7C}"/>
              </a:ext>
            </a:extLst>
          </p:cNvPr>
          <p:cNvSpPr/>
          <p:nvPr/>
        </p:nvSpPr>
        <p:spPr>
          <a:xfrm>
            <a:off x="4331633" y="45003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98F771-4390-704E-8C86-3A06850EEBE1}"/>
              </a:ext>
            </a:extLst>
          </p:cNvPr>
          <p:cNvSpPr/>
          <p:nvPr/>
        </p:nvSpPr>
        <p:spPr>
          <a:xfrm>
            <a:off x="4795428" y="378623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AD71BB-120F-C24B-BD86-3D48B1E68FBC}"/>
              </a:ext>
            </a:extLst>
          </p:cNvPr>
          <p:cNvSpPr/>
          <p:nvPr/>
        </p:nvSpPr>
        <p:spPr>
          <a:xfrm>
            <a:off x="4597697" y="426067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6E7F463-434D-0C49-B1B8-64861A6A06F8}"/>
              </a:ext>
            </a:extLst>
          </p:cNvPr>
          <p:cNvSpPr/>
          <p:nvPr/>
        </p:nvSpPr>
        <p:spPr>
          <a:xfrm>
            <a:off x="4471208" y="395862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5040D0F-F61E-3B48-A616-78130ED11F39}"/>
              </a:ext>
            </a:extLst>
          </p:cNvPr>
          <p:cNvSpPr/>
          <p:nvPr/>
        </p:nvSpPr>
        <p:spPr>
          <a:xfrm>
            <a:off x="5101474" y="408511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07009E8-62EF-2841-9FCE-75BBC017D2FF}"/>
              </a:ext>
            </a:extLst>
          </p:cNvPr>
          <p:cNvSpPr/>
          <p:nvPr/>
        </p:nvSpPr>
        <p:spPr>
          <a:xfrm>
            <a:off x="4813602" y="408511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CA8DCEC-BD3B-9B4C-803F-339BEFF05588}"/>
              </a:ext>
            </a:extLst>
          </p:cNvPr>
          <p:cNvSpPr/>
          <p:nvPr/>
        </p:nvSpPr>
        <p:spPr>
          <a:xfrm>
            <a:off x="4756900" y="439521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A77DC3C-08A6-FC47-9883-3FB58D95A144}"/>
              </a:ext>
            </a:extLst>
          </p:cNvPr>
          <p:cNvSpPr/>
          <p:nvPr/>
        </p:nvSpPr>
        <p:spPr>
          <a:xfrm>
            <a:off x="5092751" y="434896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41DC75C-CC1F-8F41-8F0D-9849AEEDF335}"/>
              </a:ext>
            </a:extLst>
          </p:cNvPr>
          <p:cNvSpPr/>
          <p:nvPr/>
        </p:nvSpPr>
        <p:spPr>
          <a:xfrm>
            <a:off x="4573708" y="378306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4AC6904-D869-064D-87F1-C7A9D8486425}"/>
              </a:ext>
            </a:extLst>
          </p:cNvPr>
          <p:cNvSpPr/>
          <p:nvPr/>
        </p:nvSpPr>
        <p:spPr>
          <a:xfrm>
            <a:off x="5131279" y="388450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7C7F95F-4CF6-EB4A-846D-BDB76CAA6F7A}"/>
              </a:ext>
            </a:extLst>
          </p:cNvPr>
          <p:cNvSpPr/>
          <p:nvPr/>
        </p:nvSpPr>
        <p:spPr>
          <a:xfrm>
            <a:off x="4268389" y="391272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688D6C7-73FE-FF49-AAD3-FCE0400FA3B2}"/>
              </a:ext>
            </a:extLst>
          </p:cNvPr>
          <p:cNvSpPr/>
          <p:nvPr/>
        </p:nvSpPr>
        <p:spPr>
          <a:xfrm>
            <a:off x="4660942" y="450350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78CDBB-26EF-D443-9F4B-CA0E10F7D27C}"/>
              </a:ext>
            </a:extLst>
          </p:cNvPr>
          <p:cNvSpPr/>
          <p:nvPr/>
        </p:nvSpPr>
        <p:spPr>
          <a:xfrm>
            <a:off x="4963558" y="479835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8F5B513-B93F-D541-9D12-6788A8D6F28D}"/>
              </a:ext>
            </a:extLst>
          </p:cNvPr>
          <p:cNvSpPr/>
          <p:nvPr/>
        </p:nvSpPr>
        <p:spPr>
          <a:xfrm>
            <a:off x="5090047" y="510129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8169118-5E63-EA44-B5A7-1A66D3EDC411}"/>
              </a:ext>
            </a:extLst>
          </p:cNvPr>
          <p:cNvSpPr/>
          <p:nvPr/>
        </p:nvSpPr>
        <p:spPr>
          <a:xfrm>
            <a:off x="5553842" y="438716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110D2543-59FB-DF4B-A61B-3F7A418F4C27}"/>
              </a:ext>
            </a:extLst>
          </p:cNvPr>
          <p:cNvSpPr/>
          <p:nvPr/>
        </p:nvSpPr>
        <p:spPr>
          <a:xfrm>
            <a:off x="5356111" y="486160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26C286B-F7CE-4241-BD35-2B626816C345}"/>
              </a:ext>
            </a:extLst>
          </p:cNvPr>
          <p:cNvSpPr/>
          <p:nvPr/>
        </p:nvSpPr>
        <p:spPr>
          <a:xfrm>
            <a:off x="5229622" y="455955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1BCA3CB-9351-F143-A903-5CDBA3E0FC42}"/>
              </a:ext>
            </a:extLst>
          </p:cNvPr>
          <p:cNvSpPr/>
          <p:nvPr/>
        </p:nvSpPr>
        <p:spPr>
          <a:xfrm>
            <a:off x="5859888" y="468604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5BA1180-B9A0-7947-88A6-EEDF7291904D}"/>
              </a:ext>
            </a:extLst>
          </p:cNvPr>
          <p:cNvSpPr/>
          <p:nvPr/>
        </p:nvSpPr>
        <p:spPr>
          <a:xfrm>
            <a:off x="5572016" y="468604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A8473AB-FF93-D145-88F7-D0144E6E4E5D}"/>
              </a:ext>
            </a:extLst>
          </p:cNvPr>
          <p:cNvSpPr/>
          <p:nvPr/>
        </p:nvSpPr>
        <p:spPr>
          <a:xfrm>
            <a:off x="5515314" y="499613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68589F1-A001-B54E-ABAF-97DA8ECDC8DE}"/>
              </a:ext>
            </a:extLst>
          </p:cNvPr>
          <p:cNvSpPr/>
          <p:nvPr/>
        </p:nvSpPr>
        <p:spPr>
          <a:xfrm>
            <a:off x="5851165" y="494989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6215121-3D07-ED41-97CF-33B8CED90EF0}"/>
              </a:ext>
            </a:extLst>
          </p:cNvPr>
          <p:cNvSpPr/>
          <p:nvPr/>
        </p:nvSpPr>
        <p:spPr>
          <a:xfrm>
            <a:off x="5332122" y="438399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1395998-EECB-9A4C-84DA-BFB1421D2574}"/>
              </a:ext>
            </a:extLst>
          </p:cNvPr>
          <p:cNvSpPr/>
          <p:nvPr/>
        </p:nvSpPr>
        <p:spPr>
          <a:xfrm>
            <a:off x="5889693" y="448543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360D73F-C4CD-2747-9386-75940DB878F0}"/>
              </a:ext>
            </a:extLst>
          </p:cNvPr>
          <p:cNvSpPr/>
          <p:nvPr/>
        </p:nvSpPr>
        <p:spPr>
          <a:xfrm>
            <a:off x="5026803" y="451365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B9583CA-DEC4-C24A-A342-8E91FAECB7C1}"/>
              </a:ext>
            </a:extLst>
          </p:cNvPr>
          <p:cNvSpPr/>
          <p:nvPr/>
        </p:nvSpPr>
        <p:spPr>
          <a:xfrm>
            <a:off x="5419356" y="510442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2FE33709-23A3-394B-822D-ED00A90C66C6}"/>
              </a:ext>
            </a:extLst>
          </p:cNvPr>
          <p:cNvSpPr/>
          <p:nvPr/>
        </p:nvSpPr>
        <p:spPr>
          <a:xfrm>
            <a:off x="5182166" y="372749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CCA5947-F315-5F4A-A183-A406CA82F01F}"/>
              </a:ext>
            </a:extLst>
          </p:cNvPr>
          <p:cNvSpPr/>
          <p:nvPr/>
        </p:nvSpPr>
        <p:spPr>
          <a:xfrm>
            <a:off x="5308655" y="403043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F5463EC-6F6D-8943-9A8B-F406E07107BB}"/>
              </a:ext>
            </a:extLst>
          </p:cNvPr>
          <p:cNvSpPr/>
          <p:nvPr/>
        </p:nvSpPr>
        <p:spPr>
          <a:xfrm>
            <a:off x="5574719" y="379074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7DCF6F52-D5BF-5842-AB3E-D168E99442C4}"/>
              </a:ext>
            </a:extLst>
          </p:cNvPr>
          <p:cNvSpPr/>
          <p:nvPr/>
        </p:nvSpPr>
        <p:spPr>
          <a:xfrm>
            <a:off x="5448230" y="348869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08BB3B1-EE08-5F49-9981-CC52B51958B8}"/>
              </a:ext>
            </a:extLst>
          </p:cNvPr>
          <p:cNvSpPr/>
          <p:nvPr/>
        </p:nvSpPr>
        <p:spPr>
          <a:xfrm>
            <a:off x="5790624" y="361518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63B0A88-FF8E-9D4D-B235-A5E4BCC21A60}"/>
              </a:ext>
            </a:extLst>
          </p:cNvPr>
          <p:cNvSpPr/>
          <p:nvPr/>
        </p:nvSpPr>
        <p:spPr>
          <a:xfrm>
            <a:off x="5733922" y="39252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1E75605-34FD-8F40-9861-40CD967EBB06}"/>
              </a:ext>
            </a:extLst>
          </p:cNvPr>
          <p:cNvSpPr/>
          <p:nvPr/>
        </p:nvSpPr>
        <p:spPr>
          <a:xfrm>
            <a:off x="5245411" y="344279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15593B2-EA6A-4E4E-9F1D-24A5C79380E5}"/>
              </a:ext>
            </a:extLst>
          </p:cNvPr>
          <p:cNvSpPr/>
          <p:nvPr/>
        </p:nvSpPr>
        <p:spPr>
          <a:xfrm>
            <a:off x="5637964" y="40335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A052CC8-2FE6-7D4C-A50D-8C7CFA41E94E}"/>
              </a:ext>
            </a:extLst>
          </p:cNvPr>
          <p:cNvSpPr/>
          <p:nvPr/>
        </p:nvSpPr>
        <p:spPr>
          <a:xfrm>
            <a:off x="3696643" y="412298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02E1200-DBBB-A247-A88D-7DEA5F45A37A}"/>
              </a:ext>
            </a:extLst>
          </p:cNvPr>
          <p:cNvSpPr/>
          <p:nvPr/>
        </p:nvSpPr>
        <p:spPr>
          <a:xfrm>
            <a:off x="3823132" y="442591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DEDFDC6-A4AF-AF45-A926-89ABB8028295}"/>
              </a:ext>
            </a:extLst>
          </p:cNvPr>
          <p:cNvSpPr/>
          <p:nvPr/>
        </p:nvSpPr>
        <p:spPr>
          <a:xfrm>
            <a:off x="4286927" y="371179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E1822BD4-C3C8-4947-AB34-DD2E1144F224}"/>
              </a:ext>
            </a:extLst>
          </p:cNvPr>
          <p:cNvSpPr/>
          <p:nvPr/>
        </p:nvSpPr>
        <p:spPr>
          <a:xfrm>
            <a:off x="4089196" y="418622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F86D0FB-370A-294E-9F5F-093EA7B12CC9}"/>
              </a:ext>
            </a:extLst>
          </p:cNvPr>
          <p:cNvSpPr/>
          <p:nvPr/>
        </p:nvSpPr>
        <p:spPr>
          <a:xfrm>
            <a:off x="3962707" y="38841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2913B5-D4BC-854B-9577-9294055E62F0}"/>
              </a:ext>
            </a:extLst>
          </p:cNvPr>
          <p:cNvSpPr/>
          <p:nvPr/>
        </p:nvSpPr>
        <p:spPr>
          <a:xfrm>
            <a:off x="4592973" y="401066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6DEA6BC-6B2D-2040-B0F1-AD567547C5A7}"/>
              </a:ext>
            </a:extLst>
          </p:cNvPr>
          <p:cNvSpPr/>
          <p:nvPr/>
        </p:nvSpPr>
        <p:spPr>
          <a:xfrm>
            <a:off x="4305101" y="401066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8241AB8-F0DE-E841-88C9-0CB055A92718}"/>
              </a:ext>
            </a:extLst>
          </p:cNvPr>
          <p:cNvSpPr/>
          <p:nvPr/>
        </p:nvSpPr>
        <p:spPr>
          <a:xfrm>
            <a:off x="4248399" y="432076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3A7B54A-9977-A241-8D74-D6D3A9855B62}"/>
              </a:ext>
            </a:extLst>
          </p:cNvPr>
          <p:cNvSpPr/>
          <p:nvPr/>
        </p:nvSpPr>
        <p:spPr>
          <a:xfrm>
            <a:off x="4584250" y="427452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B6270D9-6031-BD4A-8545-8A495BBF9114}"/>
              </a:ext>
            </a:extLst>
          </p:cNvPr>
          <p:cNvSpPr/>
          <p:nvPr/>
        </p:nvSpPr>
        <p:spPr>
          <a:xfrm>
            <a:off x="4065207" y="370862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AEC14F0-3DC8-004F-B1D7-C678E274714E}"/>
              </a:ext>
            </a:extLst>
          </p:cNvPr>
          <p:cNvSpPr/>
          <p:nvPr/>
        </p:nvSpPr>
        <p:spPr>
          <a:xfrm>
            <a:off x="4622778" y="381006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A1AF02B-CAC7-B343-B51B-01C1D8385892}"/>
              </a:ext>
            </a:extLst>
          </p:cNvPr>
          <p:cNvSpPr/>
          <p:nvPr/>
        </p:nvSpPr>
        <p:spPr>
          <a:xfrm>
            <a:off x="3759888" y="38382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49121A-277F-F54C-9BCC-C95B0C97F353}"/>
              </a:ext>
            </a:extLst>
          </p:cNvPr>
          <p:cNvSpPr/>
          <p:nvPr/>
        </p:nvSpPr>
        <p:spPr>
          <a:xfrm>
            <a:off x="4152441" y="442905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B2C862D-17D8-174D-A3D1-B7BB2E10A850}"/>
              </a:ext>
            </a:extLst>
          </p:cNvPr>
          <p:cNvSpPr/>
          <p:nvPr/>
        </p:nvSpPr>
        <p:spPr>
          <a:xfrm>
            <a:off x="2192006" y="489999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B0F516F6-3335-7D4A-B7B2-CE9DA66EF276}"/>
              </a:ext>
            </a:extLst>
          </p:cNvPr>
          <p:cNvSpPr/>
          <p:nvPr/>
        </p:nvSpPr>
        <p:spPr>
          <a:xfrm>
            <a:off x="2318495" y="520292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5B97A7-19F9-F447-855D-99ACA2B6EAEE}"/>
              </a:ext>
            </a:extLst>
          </p:cNvPr>
          <p:cNvSpPr/>
          <p:nvPr/>
        </p:nvSpPr>
        <p:spPr>
          <a:xfrm>
            <a:off x="2782290" y="448879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76FADE35-8D71-844D-AF54-075193E8BB49}"/>
              </a:ext>
            </a:extLst>
          </p:cNvPr>
          <p:cNvSpPr/>
          <p:nvPr/>
        </p:nvSpPr>
        <p:spPr>
          <a:xfrm>
            <a:off x="2584559" y="496323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08E7F6E5-F6D8-7744-813C-18DEC5E73D6E}"/>
              </a:ext>
            </a:extLst>
          </p:cNvPr>
          <p:cNvSpPr/>
          <p:nvPr/>
        </p:nvSpPr>
        <p:spPr>
          <a:xfrm>
            <a:off x="2458070" y="466118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D4B1A94E-2768-1B41-A420-3C2A15C93D6B}"/>
              </a:ext>
            </a:extLst>
          </p:cNvPr>
          <p:cNvSpPr/>
          <p:nvPr/>
        </p:nvSpPr>
        <p:spPr>
          <a:xfrm>
            <a:off x="3088336" y="478767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D2E06AE-7E01-F44C-A43F-256A6AD0F5AD}"/>
              </a:ext>
            </a:extLst>
          </p:cNvPr>
          <p:cNvSpPr/>
          <p:nvPr/>
        </p:nvSpPr>
        <p:spPr>
          <a:xfrm>
            <a:off x="2800464" y="478767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178EA71-802D-CD4B-899B-05FAED15673D}"/>
              </a:ext>
            </a:extLst>
          </p:cNvPr>
          <p:cNvSpPr/>
          <p:nvPr/>
        </p:nvSpPr>
        <p:spPr>
          <a:xfrm>
            <a:off x="2743762" y="50977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BE329A9-1E0B-2C4E-853B-EC9B53547B60}"/>
              </a:ext>
            </a:extLst>
          </p:cNvPr>
          <p:cNvSpPr/>
          <p:nvPr/>
        </p:nvSpPr>
        <p:spPr>
          <a:xfrm>
            <a:off x="3079613" y="505152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C3293B1-3FDD-CD4C-B81B-572FB4FAE568}"/>
              </a:ext>
            </a:extLst>
          </p:cNvPr>
          <p:cNvSpPr/>
          <p:nvPr/>
        </p:nvSpPr>
        <p:spPr>
          <a:xfrm>
            <a:off x="2560570" y="448562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8BB6478-481B-314C-992E-7A5DDFF72491}"/>
              </a:ext>
            </a:extLst>
          </p:cNvPr>
          <p:cNvSpPr/>
          <p:nvPr/>
        </p:nvSpPr>
        <p:spPr>
          <a:xfrm>
            <a:off x="3118141" y="458706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E05CE64-89F6-7D4B-9FE4-01059601342E}"/>
              </a:ext>
            </a:extLst>
          </p:cNvPr>
          <p:cNvSpPr/>
          <p:nvPr/>
        </p:nvSpPr>
        <p:spPr>
          <a:xfrm>
            <a:off x="2255251" y="461528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D4DFCC64-CEE4-A349-9977-B3ECB2E30DB0}"/>
              </a:ext>
            </a:extLst>
          </p:cNvPr>
          <p:cNvSpPr/>
          <p:nvPr/>
        </p:nvSpPr>
        <p:spPr>
          <a:xfrm>
            <a:off x="2647804" y="520606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AB5C100-708E-FC46-B681-88E52E9F1385}"/>
              </a:ext>
            </a:extLst>
          </p:cNvPr>
          <p:cNvSpPr/>
          <p:nvPr/>
        </p:nvSpPr>
        <p:spPr>
          <a:xfrm>
            <a:off x="2809241" y="422112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B576B02E-0AF9-BA4D-95E9-E68102D1ED55}"/>
              </a:ext>
            </a:extLst>
          </p:cNvPr>
          <p:cNvSpPr/>
          <p:nvPr/>
        </p:nvSpPr>
        <p:spPr>
          <a:xfrm>
            <a:off x="3377046" y="416867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C6BA46F4-14AA-0D43-A6A6-787B7BC8617B}"/>
              </a:ext>
            </a:extLst>
          </p:cNvPr>
          <p:cNvSpPr/>
          <p:nvPr/>
        </p:nvSpPr>
        <p:spPr>
          <a:xfrm>
            <a:off x="3052826" y="434106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8C24C459-54DA-2E4A-98BF-179F72F2EC87}"/>
              </a:ext>
            </a:extLst>
          </p:cNvPr>
          <p:cNvSpPr/>
          <p:nvPr/>
        </p:nvSpPr>
        <p:spPr>
          <a:xfrm>
            <a:off x="3155326" y="416550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479A92B-BB85-FB44-AA0E-CC1778812116}"/>
              </a:ext>
            </a:extLst>
          </p:cNvPr>
          <p:cNvSpPr/>
          <p:nvPr/>
        </p:nvSpPr>
        <p:spPr>
          <a:xfrm>
            <a:off x="3712897" y="426694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F96C6C4-1332-A840-A872-B7D8E932051F}"/>
              </a:ext>
            </a:extLst>
          </p:cNvPr>
          <p:cNvSpPr/>
          <p:nvPr/>
        </p:nvSpPr>
        <p:spPr>
          <a:xfrm>
            <a:off x="2850007" y="429516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A92D0A2-1FFA-3B4D-B0B7-506DB922862E}"/>
              </a:ext>
            </a:extLst>
          </p:cNvPr>
          <p:cNvSpPr/>
          <p:nvPr/>
        </p:nvSpPr>
        <p:spPr>
          <a:xfrm>
            <a:off x="2740853" y="371090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F3B22BA-017E-F94D-923A-BDFF4801AC40}"/>
              </a:ext>
            </a:extLst>
          </p:cNvPr>
          <p:cNvSpPr/>
          <p:nvPr/>
        </p:nvSpPr>
        <p:spPr>
          <a:xfrm>
            <a:off x="2867342" y="401384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9A3477F-458B-7D47-B9C8-700BB405D880}"/>
              </a:ext>
            </a:extLst>
          </p:cNvPr>
          <p:cNvSpPr/>
          <p:nvPr/>
        </p:nvSpPr>
        <p:spPr>
          <a:xfrm>
            <a:off x="3331137" y="329971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7E153B31-B4A3-D64C-A68B-E8D33073AE4C}"/>
              </a:ext>
            </a:extLst>
          </p:cNvPr>
          <p:cNvSpPr/>
          <p:nvPr/>
        </p:nvSpPr>
        <p:spPr>
          <a:xfrm>
            <a:off x="3133406" y="377415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7DB70F22-F8BD-E948-A825-072BEBCFC0CD}"/>
              </a:ext>
            </a:extLst>
          </p:cNvPr>
          <p:cNvSpPr/>
          <p:nvPr/>
        </p:nvSpPr>
        <p:spPr>
          <a:xfrm>
            <a:off x="3006917" y="347210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55408FBE-46A8-8444-808B-2AFAA4421400}"/>
              </a:ext>
            </a:extLst>
          </p:cNvPr>
          <p:cNvSpPr/>
          <p:nvPr/>
        </p:nvSpPr>
        <p:spPr>
          <a:xfrm>
            <a:off x="3637183" y="359859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DB089BA-2476-DF4B-B116-08AE58FE8FAE}"/>
              </a:ext>
            </a:extLst>
          </p:cNvPr>
          <p:cNvSpPr/>
          <p:nvPr/>
        </p:nvSpPr>
        <p:spPr>
          <a:xfrm>
            <a:off x="3349311" y="359859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0EE5032F-F8CF-DF4A-91FC-994A49644B5B}"/>
              </a:ext>
            </a:extLst>
          </p:cNvPr>
          <p:cNvSpPr/>
          <p:nvPr/>
        </p:nvSpPr>
        <p:spPr>
          <a:xfrm>
            <a:off x="3292609" y="390868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902B3F5-11AB-E541-830E-E98D866E6DCB}"/>
              </a:ext>
            </a:extLst>
          </p:cNvPr>
          <p:cNvSpPr/>
          <p:nvPr/>
        </p:nvSpPr>
        <p:spPr>
          <a:xfrm>
            <a:off x="3628460" y="386244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4BFCA10-FAD9-4245-A880-A84950E780A1}"/>
              </a:ext>
            </a:extLst>
          </p:cNvPr>
          <p:cNvSpPr/>
          <p:nvPr/>
        </p:nvSpPr>
        <p:spPr>
          <a:xfrm>
            <a:off x="3109417" y="32965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91B9E8F7-A62F-C34D-94B7-3E6625177EFC}"/>
              </a:ext>
            </a:extLst>
          </p:cNvPr>
          <p:cNvSpPr/>
          <p:nvPr/>
        </p:nvSpPr>
        <p:spPr>
          <a:xfrm>
            <a:off x="3666988" y="339798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99AFFF9B-1A85-9B42-935D-A762568FD99D}"/>
              </a:ext>
            </a:extLst>
          </p:cNvPr>
          <p:cNvSpPr/>
          <p:nvPr/>
        </p:nvSpPr>
        <p:spPr>
          <a:xfrm>
            <a:off x="2804098" y="342620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639D769D-A7CF-784C-8452-C57984F919CA}"/>
              </a:ext>
            </a:extLst>
          </p:cNvPr>
          <p:cNvSpPr/>
          <p:nvPr/>
        </p:nvSpPr>
        <p:spPr>
          <a:xfrm>
            <a:off x="3196651" y="40169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965E9CAB-3959-C74D-826F-AA10CB59F6AB}"/>
              </a:ext>
            </a:extLst>
          </p:cNvPr>
          <p:cNvSpPr/>
          <p:nvPr/>
        </p:nvSpPr>
        <p:spPr>
          <a:xfrm>
            <a:off x="3499267" y="431183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C0A8B430-25B3-274E-9BFA-BC84749ABCA2}"/>
              </a:ext>
            </a:extLst>
          </p:cNvPr>
          <p:cNvSpPr/>
          <p:nvPr/>
        </p:nvSpPr>
        <p:spPr>
          <a:xfrm>
            <a:off x="4089551" y="390064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8D91B08F-28AF-3542-8CF0-2CD1A98CA7B8}"/>
              </a:ext>
            </a:extLst>
          </p:cNvPr>
          <p:cNvSpPr/>
          <p:nvPr/>
        </p:nvSpPr>
        <p:spPr>
          <a:xfrm>
            <a:off x="3891820" y="437507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5613767-CE9E-1E4C-B8EE-BDBCC8EF2BA8}"/>
              </a:ext>
            </a:extLst>
          </p:cNvPr>
          <p:cNvSpPr/>
          <p:nvPr/>
        </p:nvSpPr>
        <p:spPr>
          <a:xfrm>
            <a:off x="3765331" y="407303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7C13AEA8-B388-1E43-B44B-A91BA333331D}"/>
              </a:ext>
            </a:extLst>
          </p:cNvPr>
          <p:cNvSpPr/>
          <p:nvPr/>
        </p:nvSpPr>
        <p:spPr>
          <a:xfrm>
            <a:off x="4395597" y="419952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A419AEB-4DA6-3E42-87B8-61C459791142}"/>
              </a:ext>
            </a:extLst>
          </p:cNvPr>
          <p:cNvSpPr/>
          <p:nvPr/>
        </p:nvSpPr>
        <p:spPr>
          <a:xfrm>
            <a:off x="4107725" y="419952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1248D90D-FA53-E84E-A7F1-7699B093F6E6}"/>
              </a:ext>
            </a:extLst>
          </p:cNvPr>
          <p:cNvSpPr/>
          <p:nvPr/>
        </p:nvSpPr>
        <p:spPr>
          <a:xfrm>
            <a:off x="3867831" y="389747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37E2F418-04D4-AB4D-A0E8-0487CDC98540}"/>
              </a:ext>
            </a:extLst>
          </p:cNvPr>
          <p:cNvSpPr/>
          <p:nvPr/>
        </p:nvSpPr>
        <p:spPr>
          <a:xfrm>
            <a:off x="4425402" y="399891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0D0BD561-099F-CC40-8865-8AF616897667}"/>
              </a:ext>
            </a:extLst>
          </p:cNvPr>
          <p:cNvSpPr/>
          <p:nvPr/>
        </p:nvSpPr>
        <p:spPr>
          <a:xfrm>
            <a:off x="3562512" y="402713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2DCBA8A-55B0-D743-A445-0BF9FAF34416}"/>
              </a:ext>
            </a:extLst>
          </p:cNvPr>
          <p:cNvSpPr/>
          <p:nvPr/>
        </p:nvSpPr>
        <p:spPr>
          <a:xfrm>
            <a:off x="3717875" y="324097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47B0F80-7B64-4D4D-81D0-9DE095D1FAF5}"/>
              </a:ext>
            </a:extLst>
          </p:cNvPr>
          <p:cNvSpPr/>
          <p:nvPr/>
        </p:nvSpPr>
        <p:spPr>
          <a:xfrm>
            <a:off x="3844364" y="354391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DFE2A21A-C29A-B045-A75F-EBC947695F17}"/>
              </a:ext>
            </a:extLst>
          </p:cNvPr>
          <p:cNvSpPr/>
          <p:nvPr/>
        </p:nvSpPr>
        <p:spPr>
          <a:xfrm>
            <a:off x="4110428" y="330422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98CBBEF-5E12-2D47-BE98-F667FF87DEF3}"/>
              </a:ext>
            </a:extLst>
          </p:cNvPr>
          <p:cNvSpPr/>
          <p:nvPr/>
        </p:nvSpPr>
        <p:spPr>
          <a:xfrm>
            <a:off x="4614205" y="312866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CADA2463-5092-A64C-B3A3-5EE593E2B48A}"/>
              </a:ext>
            </a:extLst>
          </p:cNvPr>
          <p:cNvSpPr/>
          <p:nvPr/>
        </p:nvSpPr>
        <p:spPr>
          <a:xfrm>
            <a:off x="4326333" y="312866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51F4754-45F0-5E40-80A4-B16E7B6D4E9A}"/>
              </a:ext>
            </a:extLst>
          </p:cNvPr>
          <p:cNvSpPr/>
          <p:nvPr/>
        </p:nvSpPr>
        <p:spPr>
          <a:xfrm>
            <a:off x="4269631" y="343875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006F067-ECD2-464C-BE24-56646106FB84}"/>
              </a:ext>
            </a:extLst>
          </p:cNvPr>
          <p:cNvSpPr/>
          <p:nvPr/>
        </p:nvSpPr>
        <p:spPr>
          <a:xfrm>
            <a:off x="4605482" y="339251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1466CAB-C9AC-7B40-B544-B23B8B335D44}"/>
              </a:ext>
            </a:extLst>
          </p:cNvPr>
          <p:cNvSpPr/>
          <p:nvPr/>
        </p:nvSpPr>
        <p:spPr>
          <a:xfrm>
            <a:off x="4173673" y="354705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8B68FE1-FD6E-6445-96B4-A272BFB9B462}"/>
              </a:ext>
            </a:extLst>
          </p:cNvPr>
          <p:cNvSpPr/>
          <p:nvPr/>
        </p:nvSpPr>
        <p:spPr>
          <a:xfrm>
            <a:off x="2822636" y="322527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802FDD6E-C3E8-9641-922A-3981417A0D1B}"/>
              </a:ext>
            </a:extLst>
          </p:cNvPr>
          <p:cNvSpPr/>
          <p:nvPr/>
        </p:nvSpPr>
        <p:spPr>
          <a:xfrm>
            <a:off x="2624905" y="369970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152167E-49C8-EB47-8575-DC4E87FCC0C0}"/>
              </a:ext>
            </a:extLst>
          </p:cNvPr>
          <p:cNvSpPr/>
          <p:nvPr/>
        </p:nvSpPr>
        <p:spPr>
          <a:xfrm>
            <a:off x="3128682" y="352414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F42E0E60-6DC9-3246-BF69-625F2117CE56}"/>
              </a:ext>
            </a:extLst>
          </p:cNvPr>
          <p:cNvSpPr/>
          <p:nvPr/>
        </p:nvSpPr>
        <p:spPr>
          <a:xfrm>
            <a:off x="2840810" y="352414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8FEEF392-CD1F-904D-97B7-7A2209B063E5}"/>
              </a:ext>
            </a:extLst>
          </p:cNvPr>
          <p:cNvSpPr/>
          <p:nvPr/>
        </p:nvSpPr>
        <p:spPr>
          <a:xfrm>
            <a:off x="2784108" y="383424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1112746-4865-E443-AA8B-13404294232F}"/>
              </a:ext>
            </a:extLst>
          </p:cNvPr>
          <p:cNvSpPr/>
          <p:nvPr/>
        </p:nvSpPr>
        <p:spPr>
          <a:xfrm>
            <a:off x="3119959" y="378800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FD67C70E-419E-5748-93B7-B458120760E0}"/>
              </a:ext>
            </a:extLst>
          </p:cNvPr>
          <p:cNvSpPr/>
          <p:nvPr/>
        </p:nvSpPr>
        <p:spPr>
          <a:xfrm>
            <a:off x="3158487" y="332354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1D9200E7-7233-1849-BA26-58DE7D18ADBB}"/>
              </a:ext>
            </a:extLst>
          </p:cNvPr>
          <p:cNvSpPr/>
          <p:nvPr/>
        </p:nvSpPr>
        <p:spPr>
          <a:xfrm>
            <a:off x="2688150" y="394253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26EB70C0-DB99-484B-8850-4F3D9F614283}"/>
              </a:ext>
            </a:extLst>
          </p:cNvPr>
          <p:cNvSpPr/>
          <p:nvPr/>
        </p:nvSpPr>
        <p:spPr>
          <a:xfrm>
            <a:off x="3548059" y="579834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9B79DEA-4405-6E41-8DC2-315BF85A459E}"/>
              </a:ext>
            </a:extLst>
          </p:cNvPr>
          <p:cNvSpPr/>
          <p:nvPr/>
        </p:nvSpPr>
        <p:spPr>
          <a:xfrm>
            <a:off x="4115864" y="574589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AABD17F-7BD9-FE44-8455-67227E3AA906}"/>
              </a:ext>
            </a:extLst>
          </p:cNvPr>
          <p:cNvSpPr/>
          <p:nvPr/>
        </p:nvSpPr>
        <p:spPr>
          <a:xfrm>
            <a:off x="3791644" y="591828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0E97520C-8105-0F4B-940E-6AA9BF111B59}"/>
              </a:ext>
            </a:extLst>
          </p:cNvPr>
          <p:cNvSpPr/>
          <p:nvPr/>
        </p:nvSpPr>
        <p:spPr>
          <a:xfrm>
            <a:off x="3894144" y="574272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A84368DC-D04A-8E43-9EA9-8E75066E6BAE}"/>
              </a:ext>
            </a:extLst>
          </p:cNvPr>
          <p:cNvSpPr/>
          <p:nvPr/>
        </p:nvSpPr>
        <p:spPr>
          <a:xfrm>
            <a:off x="4451715" y="58441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BE8848-584E-4641-BEF3-0DF13A048435}"/>
              </a:ext>
            </a:extLst>
          </p:cNvPr>
          <p:cNvSpPr/>
          <p:nvPr/>
        </p:nvSpPr>
        <p:spPr>
          <a:xfrm>
            <a:off x="3588825" y="587238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AB09158-02B4-2C4B-8F30-C8C6EF10B7EF}"/>
              </a:ext>
            </a:extLst>
          </p:cNvPr>
          <p:cNvSpPr/>
          <p:nvPr/>
        </p:nvSpPr>
        <p:spPr>
          <a:xfrm>
            <a:off x="3479671" y="528813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8805F19E-58C4-0246-9E14-AF907C531CC1}"/>
              </a:ext>
            </a:extLst>
          </p:cNvPr>
          <p:cNvSpPr/>
          <p:nvPr/>
        </p:nvSpPr>
        <p:spPr>
          <a:xfrm>
            <a:off x="3606160" y="559106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47AC9F1-8488-7543-9E5E-F4302E6F360D}"/>
              </a:ext>
            </a:extLst>
          </p:cNvPr>
          <p:cNvSpPr/>
          <p:nvPr/>
        </p:nvSpPr>
        <p:spPr>
          <a:xfrm>
            <a:off x="4069955" y="487693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E7C4FD03-8904-FE45-92AA-4CADD524432F}"/>
              </a:ext>
            </a:extLst>
          </p:cNvPr>
          <p:cNvSpPr/>
          <p:nvPr/>
        </p:nvSpPr>
        <p:spPr>
          <a:xfrm>
            <a:off x="3872224" y="535137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7A77C66A-3264-CA41-B749-B6B70AC1516E}"/>
              </a:ext>
            </a:extLst>
          </p:cNvPr>
          <p:cNvSpPr/>
          <p:nvPr/>
        </p:nvSpPr>
        <p:spPr>
          <a:xfrm>
            <a:off x="3745735" y="504932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A195EA80-5755-AB47-833A-6EDBF02F64DC}"/>
              </a:ext>
            </a:extLst>
          </p:cNvPr>
          <p:cNvSpPr/>
          <p:nvPr/>
        </p:nvSpPr>
        <p:spPr>
          <a:xfrm>
            <a:off x="4376001" y="517581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B2F975A6-72FD-DF49-B59D-3CBE622C2619}"/>
              </a:ext>
            </a:extLst>
          </p:cNvPr>
          <p:cNvSpPr/>
          <p:nvPr/>
        </p:nvSpPr>
        <p:spPr>
          <a:xfrm>
            <a:off x="4088129" y="517581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BBFAB553-E644-644E-8FC5-F41F0F6E2280}"/>
              </a:ext>
            </a:extLst>
          </p:cNvPr>
          <p:cNvSpPr/>
          <p:nvPr/>
        </p:nvSpPr>
        <p:spPr>
          <a:xfrm>
            <a:off x="4031427" y="548591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7D511BB-869D-3247-91DD-9D8B164D67BB}"/>
              </a:ext>
            </a:extLst>
          </p:cNvPr>
          <p:cNvSpPr/>
          <p:nvPr/>
        </p:nvSpPr>
        <p:spPr>
          <a:xfrm>
            <a:off x="4367278" y="543967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6370F503-365D-1047-B3E3-2882F1F448CD}"/>
              </a:ext>
            </a:extLst>
          </p:cNvPr>
          <p:cNvSpPr/>
          <p:nvPr/>
        </p:nvSpPr>
        <p:spPr>
          <a:xfrm>
            <a:off x="3848235" y="487376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39F84DF4-B537-0F4D-B462-7DF9019F844D}"/>
              </a:ext>
            </a:extLst>
          </p:cNvPr>
          <p:cNvSpPr/>
          <p:nvPr/>
        </p:nvSpPr>
        <p:spPr>
          <a:xfrm>
            <a:off x="4405806" y="497520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017FDB87-12C4-9949-9C02-E4C669072F3A}"/>
              </a:ext>
            </a:extLst>
          </p:cNvPr>
          <p:cNvSpPr/>
          <p:nvPr/>
        </p:nvSpPr>
        <p:spPr>
          <a:xfrm>
            <a:off x="3542916" y="500342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C8BE4309-E13D-3B43-82DE-7B27531D980E}"/>
              </a:ext>
            </a:extLst>
          </p:cNvPr>
          <p:cNvSpPr/>
          <p:nvPr/>
        </p:nvSpPr>
        <p:spPr>
          <a:xfrm>
            <a:off x="3935469" y="559420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243DAED5-4768-C54C-A4BE-D9212CBFC522}"/>
              </a:ext>
            </a:extLst>
          </p:cNvPr>
          <p:cNvSpPr/>
          <p:nvPr/>
        </p:nvSpPr>
        <p:spPr>
          <a:xfrm>
            <a:off x="4238085" y="58890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9B893B7C-391B-F243-BB0B-5A905EF775BC}"/>
              </a:ext>
            </a:extLst>
          </p:cNvPr>
          <p:cNvSpPr/>
          <p:nvPr/>
        </p:nvSpPr>
        <p:spPr>
          <a:xfrm>
            <a:off x="4828369" y="54778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8F4A4A04-15F3-5E43-8C78-A8059D821EF4}"/>
              </a:ext>
            </a:extLst>
          </p:cNvPr>
          <p:cNvSpPr/>
          <p:nvPr/>
        </p:nvSpPr>
        <p:spPr>
          <a:xfrm>
            <a:off x="4630638" y="595230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8E8EF529-F8AE-B144-AD20-D162DA9E97B1}"/>
              </a:ext>
            </a:extLst>
          </p:cNvPr>
          <p:cNvSpPr/>
          <p:nvPr/>
        </p:nvSpPr>
        <p:spPr>
          <a:xfrm>
            <a:off x="4504149" y="565025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2BDD80B5-DACF-414C-ABD9-E4C0998893C1}"/>
              </a:ext>
            </a:extLst>
          </p:cNvPr>
          <p:cNvSpPr/>
          <p:nvPr/>
        </p:nvSpPr>
        <p:spPr>
          <a:xfrm>
            <a:off x="5134415" y="577674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25F4ADC1-BD03-764D-A806-27D284271118}"/>
              </a:ext>
            </a:extLst>
          </p:cNvPr>
          <p:cNvSpPr/>
          <p:nvPr/>
        </p:nvSpPr>
        <p:spPr>
          <a:xfrm>
            <a:off x="4846543" y="577674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E803CDCA-D6D3-934D-B78D-DF359654F7D4}"/>
              </a:ext>
            </a:extLst>
          </p:cNvPr>
          <p:cNvSpPr/>
          <p:nvPr/>
        </p:nvSpPr>
        <p:spPr>
          <a:xfrm>
            <a:off x="4606649" y="547469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23D5E34B-A696-1945-94EA-2CD7792D75C5}"/>
              </a:ext>
            </a:extLst>
          </p:cNvPr>
          <p:cNvSpPr/>
          <p:nvPr/>
        </p:nvSpPr>
        <p:spPr>
          <a:xfrm>
            <a:off x="5164220" y="557613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64E4E0D-01C4-9143-B54C-E0CB42DE0B65}"/>
              </a:ext>
            </a:extLst>
          </p:cNvPr>
          <p:cNvSpPr/>
          <p:nvPr/>
        </p:nvSpPr>
        <p:spPr>
          <a:xfrm>
            <a:off x="4301330" y="560435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FCB2EA59-0190-DC40-A7DE-51112F3AFDFF}"/>
              </a:ext>
            </a:extLst>
          </p:cNvPr>
          <p:cNvSpPr/>
          <p:nvPr/>
        </p:nvSpPr>
        <p:spPr>
          <a:xfrm>
            <a:off x="4456693" y="481820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4E3594F0-3D05-844B-B2A5-9B3A4615977F}"/>
              </a:ext>
            </a:extLst>
          </p:cNvPr>
          <p:cNvSpPr/>
          <p:nvPr/>
        </p:nvSpPr>
        <p:spPr>
          <a:xfrm>
            <a:off x="4583182" y="512113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62A5D99B-E810-7647-B636-BE188D71127F}"/>
              </a:ext>
            </a:extLst>
          </p:cNvPr>
          <p:cNvSpPr/>
          <p:nvPr/>
        </p:nvSpPr>
        <p:spPr>
          <a:xfrm>
            <a:off x="4849246" y="48814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A5D589E-3B98-984E-AA93-232F678BAA43}"/>
              </a:ext>
            </a:extLst>
          </p:cNvPr>
          <p:cNvSpPr/>
          <p:nvPr/>
        </p:nvSpPr>
        <p:spPr>
          <a:xfrm>
            <a:off x="5353023" y="470588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6E5CA4A-7D1B-3846-AD1A-DDA95F2F1511}"/>
              </a:ext>
            </a:extLst>
          </p:cNvPr>
          <p:cNvSpPr/>
          <p:nvPr/>
        </p:nvSpPr>
        <p:spPr>
          <a:xfrm>
            <a:off x="5065151" y="470588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32673FC6-7DBE-E042-BF2F-09F9127CD80A}"/>
              </a:ext>
            </a:extLst>
          </p:cNvPr>
          <p:cNvSpPr/>
          <p:nvPr/>
        </p:nvSpPr>
        <p:spPr>
          <a:xfrm>
            <a:off x="5008449" y="501598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0BE0B697-99B6-844C-B6EE-773A476745B9}"/>
              </a:ext>
            </a:extLst>
          </p:cNvPr>
          <p:cNvSpPr/>
          <p:nvPr/>
        </p:nvSpPr>
        <p:spPr>
          <a:xfrm>
            <a:off x="5344300" y="496974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B8738A94-AF9A-C549-9EAD-F3EDCD89A31C}"/>
              </a:ext>
            </a:extLst>
          </p:cNvPr>
          <p:cNvSpPr/>
          <p:nvPr/>
        </p:nvSpPr>
        <p:spPr>
          <a:xfrm>
            <a:off x="4912491" y="512427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B81E0925-CADD-3C4E-BEC0-0C1CB0EBC1BB}"/>
              </a:ext>
            </a:extLst>
          </p:cNvPr>
          <p:cNvSpPr/>
          <p:nvPr/>
        </p:nvSpPr>
        <p:spPr>
          <a:xfrm>
            <a:off x="3561454" y="480249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5855AE6-5155-1046-8307-723E9B47DCFE}"/>
              </a:ext>
            </a:extLst>
          </p:cNvPr>
          <p:cNvSpPr/>
          <p:nvPr/>
        </p:nvSpPr>
        <p:spPr>
          <a:xfrm>
            <a:off x="3363723" y="527693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221CB28-465E-B14A-98F4-82AA907D48B4}"/>
              </a:ext>
            </a:extLst>
          </p:cNvPr>
          <p:cNvSpPr/>
          <p:nvPr/>
        </p:nvSpPr>
        <p:spPr>
          <a:xfrm>
            <a:off x="3867500" y="51013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E143C8DA-AC77-0A4C-9549-44FFAD6DF936}"/>
              </a:ext>
            </a:extLst>
          </p:cNvPr>
          <p:cNvSpPr/>
          <p:nvPr/>
        </p:nvSpPr>
        <p:spPr>
          <a:xfrm>
            <a:off x="3579628" y="51013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C3B2A8C0-F7C3-5748-A066-C5B969773C1D}"/>
              </a:ext>
            </a:extLst>
          </p:cNvPr>
          <p:cNvSpPr/>
          <p:nvPr/>
        </p:nvSpPr>
        <p:spPr>
          <a:xfrm>
            <a:off x="3522926" y="541146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18E7A80-87B9-CB4C-ACDD-482A14D92A26}"/>
              </a:ext>
            </a:extLst>
          </p:cNvPr>
          <p:cNvSpPr/>
          <p:nvPr/>
        </p:nvSpPr>
        <p:spPr>
          <a:xfrm>
            <a:off x="3858777" y="536522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3EB0BD50-C7C1-B747-A3BC-AAE873555A7C}"/>
              </a:ext>
            </a:extLst>
          </p:cNvPr>
          <p:cNvSpPr/>
          <p:nvPr/>
        </p:nvSpPr>
        <p:spPr>
          <a:xfrm>
            <a:off x="3897305" y="490076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11BA8441-39BF-004A-BEDC-D2391CE04D03}"/>
              </a:ext>
            </a:extLst>
          </p:cNvPr>
          <p:cNvSpPr/>
          <p:nvPr/>
        </p:nvSpPr>
        <p:spPr>
          <a:xfrm>
            <a:off x="3426968" y="55197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Content Placeholder 2">
            <a:extLst>
              <a:ext uri="{FF2B5EF4-FFF2-40B4-BE49-F238E27FC236}">
                <a16:creationId xmlns:a16="http://schemas.microsoft.com/office/drawing/2014/main" id="{79FA7922-66F4-CD4B-BD90-CB7F7C0199BB}"/>
              </a:ext>
            </a:extLst>
          </p:cNvPr>
          <p:cNvSpPr>
            <a:spLocks noGrp="1"/>
          </p:cNvSpPr>
          <p:nvPr>
            <p:ph idx="1"/>
          </p:nvPr>
        </p:nvSpPr>
        <p:spPr>
          <a:xfrm>
            <a:off x="100885" y="1119386"/>
            <a:ext cx="8229600" cy="4525963"/>
          </a:xfrm>
        </p:spPr>
        <p:txBody>
          <a:bodyPr>
            <a:normAutofit/>
          </a:bodyPr>
          <a:lstStyle/>
          <a:p>
            <a:pPr marL="0" indent="0">
              <a:buNone/>
            </a:pPr>
            <a:r>
              <a:rPr lang="en-US" sz="2400" b="1" i="1" dirty="0">
                <a:latin typeface="Avenir Roman" panose="02000503020000020003" pitchFamily="2" charset="0"/>
              </a:rPr>
              <a:t>But how do you get into college?</a:t>
            </a:r>
          </a:p>
        </p:txBody>
      </p:sp>
      <p:sp>
        <p:nvSpPr>
          <p:cNvPr id="215" name="TextBox 214">
            <a:extLst>
              <a:ext uri="{FF2B5EF4-FFF2-40B4-BE49-F238E27FC236}">
                <a16:creationId xmlns:a16="http://schemas.microsoft.com/office/drawing/2014/main" id="{F88DAB5A-C154-A749-AB21-DDF6693CCD16}"/>
              </a:ext>
            </a:extLst>
          </p:cNvPr>
          <p:cNvSpPr txBox="1"/>
          <p:nvPr/>
        </p:nvSpPr>
        <p:spPr>
          <a:xfrm>
            <a:off x="3644339" y="1570564"/>
            <a:ext cx="1618135"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College</a:t>
            </a:r>
          </a:p>
          <a:p>
            <a:pPr algn="ctr"/>
            <a:r>
              <a:rPr lang="en-US" sz="3200" dirty="0">
                <a:latin typeface="Avenir Roman" panose="02000503020000020003" pitchFamily="2" charset="0"/>
                <a:cs typeface="Calibri Light"/>
              </a:rPr>
              <a:t>Admit</a:t>
            </a:r>
          </a:p>
        </p:txBody>
      </p:sp>
      <p:sp>
        <p:nvSpPr>
          <p:cNvPr id="216" name="TextBox 215">
            <a:extLst>
              <a:ext uri="{FF2B5EF4-FFF2-40B4-BE49-F238E27FC236}">
                <a16:creationId xmlns:a16="http://schemas.microsoft.com/office/drawing/2014/main" id="{9B14B597-75FC-0546-8E51-956641F5F9FC}"/>
              </a:ext>
            </a:extLst>
          </p:cNvPr>
          <p:cNvSpPr txBox="1"/>
          <p:nvPr/>
        </p:nvSpPr>
        <p:spPr>
          <a:xfrm>
            <a:off x="6253196" y="1574182"/>
            <a:ext cx="1610504"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Athletic</a:t>
            </a:r>
          </a:p>
          <a:p>
            <a:pPr algn="ctr"/>
            <a:r>
              <a:rPr lang="en-US" sz="3200" dirty="0">
                <a:latin typeface="Avenir Roman" panose="02000503020000020003" pitchFamily="2" charset="0"/>
                <a:cs typeface="Calibri Light"/>
              </a:rPr>
              <a:t>Ability</a:t>
            </a:r>
          </a:p>
        </p:txBody>
      </p:sp>
      <p:sp>
        <p:nvSpPr>
          <p:cNvPr id="217" name="TextBox 216">
            <a:extLst>
              <a:ext uri="{FF2B5EF4-FFF2-40B4-BE49-F238E27FC236}">
                <a16:creationId xmlns:a16="http://schemas.microsoft.com/office/drawing/2014/main" id="{C2386BD7-A2AB-1041-87B2-A2090D705E14}"/>
              </a:ext>
            </a:extLst>
          </p:cNvPr>
          <p:cNvSpPr txBox="1"/>
          <p:nvPr/>
        </p:nvSpPr>
        <p:spPr>
          <a:xfrm>
            <a:off x="336600" y="1560966"/>
            <a:ext cx="2247959" cy="1077218"/>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Academic Ability</a:t>
            </a:r>
          </a:p>
        </p:txBody>
      </p:sp>
      <p:cxnSp>
        <p:nvCxnSpPr>
          <p:cNvPr id="218" name="Straight Arrow Connector 217">
            <a:extLst>
              <a:ext uri="{FF2B5EF4-FFF2-40B4-BE49-F238E27FC236}">
                <a16:creationId xmlns:a16="http://schemas.microsoft.com/office/drawing/2014/main" id="{1305EB06-A8DD-FD40-A99D-B80169894BFE}"/>
              </a:ext>
            </a:extLst>
          </p:cNvPr>
          <p:cNvCxnSpPr>
            <a:cxnSpLocks/>
            <a:stCxn id="216" idx="1"/>
            <a:endCxn id="215" idx="3"/>
          </p:cNvCxnSpPr>
          <p:nvPr/>
        </p:nvCxnSpPr>
        <p:spPr>
          <a:xfrm flipH="1" flipV="1">
            <a:off x="5262474" y="2109173"/>
            <a:ext cx="990722"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9" name="Straight Arrow Connector 218">
            <a:extLst>
              <a:ext uri="{FF2B5EF4-FFF2-40B4-BE49-F238E27FC236}">
                <a16:creationId xmlns:a16="http://schemas.microsoft.com/office/drawing/2014/main" id="{C27C859D-5C94-D441-8471-9091AA8E4C6D}"/>
              </a:ext>
            </a:extLst>
          </p:cNvPr>
          <p:cNvCxnSpPr>
            <a:cxnSpLocks/>
            <a:stCxn id="217" idx="3"/>
            <a:endCxn id="215" idx="1"/>
          </p:cNvCxnSpPr>
          <p:nvPr/>
        </p:nvCxnSpPr>
        <p:spPr>
          <a:xfrm>
            <a:off x="2584559" y="2099575"/>
            <a:ext cx="1059780" cy="959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51" name="Oval 250">
            <a:extLst>
              <a:ext uri="{FF2B5EF4-FFF2-40B4-BE49-F238E27FC236}">
                <a16:creationId xmlns:a16="http://schemas.microsoft.com/office/drawing/2014/main" id="{29ADAE72-D45D-F84C-83A1-6A2588153F28}"/>
              </a:ext>
            </a:extLst>
          </p:cNvPr>
          <p:cNvSpPr/>
          <p:nvPr/>
        </p:nvSpPr>
        <p:spPr>
          <a:xfrm>
            <a:off x="4795428" y="37862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84388622-128D-5C4C-A5DC-9E0345A7F9AA}"/>
              </a:ext>
            </a:extLst>
          </p:cNvPr>
          <p:cNvSpPr/>
          <p:nvPr/>
        </p:nvSpPr>
        <p:spPr>
          <a:xfrm>
            <a:off x="4597697" y="426067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42BD404B-C455-2B40-B966-231198D652FA}"/>
              </a:ext>
            </a:extLst>
          </p:cNvPr>
          <p:cNvSpPr/>
          <p:nvPr/>
        </p:nvSpPr>
        <p:spPr>
          <a:xfrm>
            <a:off x="4471208" y="39586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23F8E9B5-21D1-EB49-9375-5899F76711CC}"/>
              </a:ext>
            </a:extLst>
          </p:cNvPr>
          <p:cNvSpPr/>
          <p:nvPr/>
        </p:nvSpPr>
        <p:spPr>
          <a:xfrm>
            <a:off x="5101474" y="408511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504EE169-8140-6E44-A321-565C049DF9E2}"/>
              </a:ext>
            </a:extLst>
          </p:cNvPr>
          <p:cNvSpPr/>
          <p:nvPr/>
        </p:nvSpPr>
        <p:spPr>
          <a:xfrm>
            <a:off x="4813602" y="408511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9F4CBEDB-90E0-784E-A4AA-3B4EE68C8929}"/>
              </a:ext>
            </a:extLst>
          </p:cNvPr>
          <p:cNvSpPr/>
          <p:nvPr/>
        </p:nvSpPr>
        <p:spPr>
          <a:xfrm>
            <a:off x="5092751" y="43489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F6E80F3E-4893-F045-A078-2F33AB5CE0C7}"/>
              </a:ext>
            </a:extLst>
          </p:cNvPr>
          <p:cNvSpPr/>
          <p:nvPr/>
        </p:nvSpPr>
        <p:spPr>
          <a:xfrm>
            <a:off x="4573708" y="378306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52C69B04-3A5B-BC47-949F-BACD1433ADBB}"/>
              </a:ext>
            </a:extLst>
          </p:cNvPr>
          <p:cNvSpPr/>
          <p:nvPr/>
        </p:nvSpPr>
        <p:spPr>
          <a:xfrm>
            <a:off x="5131279" y="38845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4A9360E8-7305-8C42-BC1C-9B8F36942C63}"/>
              </a:ext>
            </a:extLst>
          </p:cNvPr>
          <p:cNvSpPr/>
          <p:nvPr/>
        </p:nvSpPr>
        <p:spPr>
          <a:xfrm>
            <a:off x="4268389" y="39127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B8660972-A788-184E-9B58-1DA62FD40F05}"/>
              </a:ext>
            </a:extLst>
          </p:cNvPr>
          <p:cNvSpPr/>
          <p:nvPr/>
        </p:nvSpPr>
        <p:spPr>
          <a:xfrm>
            <a:off x="5182166" y="37274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5C200785-6A69-6548-8507-4830B4BAD4B7}"/>
              </a:ext>
            </a:extLst>
          </p:cNvPr>
          <p:cNvSpPr/>
          <p:nvPr/>
        </p:nvSpPr>
        <p:spPr>
          <a:xfrm>
            <a:off x="5308655" y="40304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6F467990-C68C-5E46-8247-823C21030369}"/>
              </a:ext>
            </a:extLst>
          </p:cNvPr>
          <p:cNvSpPr/>
          <p:nvPr/>
        </p:nvSpPr>
        <p:spPr>
          <a:xfrm>
            <a:off x="5574719" y="379074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C2D0BC0E-83E9-5A4F-A37F-D6FD9F0CD31D}"/>
              </a:ext>
            </a:extLst>
          </p:cNvPr>
          <p:cNvSpPr/>
          <p:nvPr/>
        </p:nvSpPr>
        <p:spPr>
          <a:xfrm>
            <a:off x="5448230" y="34886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B4263F71-3ABB-3147-89DC-3B2A928F6315}"/>
              </a:ext>
            </a:extLst>
          </p:cNvPr>
          <p:cNvSpPr/>
          <p:nvPr/>
        </p:nvSpPr>
        <p:spPr>
          <a:xfrm>
            <a:off x="5790624" y="361518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6D922E69-EF2D-FE44-B2D4-BD17C71A8C1F}"/>
              </a:ext>
            </a:extLst>
          </p:cNvPr>
          <p:cNvSpPr/>
          <p:nvPr/>
        </p:nvSpPr>
        <p:spPr>
          <a:xfrm>
            <a:off x="5733922" y="39252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5D3E5DD3-9124-6943-B3D7-4383AFF87A6A}"/>
              </a:ext>
            </a:extLst>
          </p:cNvPr>
          <p:cNvSpPr/>
          <p:nvPr/>
        </p:nvSpPr>
        <p:spPr>
          <a:xfrm>
            <a:off x="5245411" y="34427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061ED856-A144-0042-92A6-55F9BDAD1005}"/>
              </a:ext>
            </a:extLst>
          </p:cNvPr>
          <p:cNvSpPr/>
          <p:nvPr/>
        </p:nvSpPr>
        <p:spPr>
          <a:xfrm>
            <a:off x="5637964" y="40335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8556CAFD-FD89-A546-9045-D43B41974C5F}"/>
              </a:ext>
            </a:extLst>
          </p:cNvPr>
          <p:cNvSpPr/>
          <p:nvPr/>
        </p:nvSpPr>
        <p:spPr>
          <a:xfrm>
            <a:off x="4286927" y="37117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B8C40088-2A58-5540-A61A-325FA39D14C7}"/>
              </a:ext>
            </a:extLst>
          </p:cNvPr>
          <p:cNvSpPr/>
          <p:nvPr/>
        </p:nvSpPr>
        <p:spPr>
          <a:xfrm>
            <a:off x="4592973" y="40106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C9DDD2C8-832D-3447-B54C-2359E9BDAF24}"/>
              </a:ext>
            </a:extLst>
          </p:cNvPr>
          <p:cNvSpPr/>
          <p:nvPr/>
        </p:nvSpPr>
        <p:spPr>
          <a:xfrm>
            <a:off x="4305101" y="40106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2892C08B-8804-4D46-B167-EAB2AB322139}"/>
              </a:ext>
            </a:extLst>
          </p:cNvPr>
          <p:cNvSpPr/>
          <p:nvPr/>
        </p:nvSpPr>
        <p:spPr>
          <a:xfrm>
            <a:off x="4065207" y="370862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F52BDCAB-63F4-BF49-836E-13106E4ABAFB}"/>
              </a:ext>
            </a:extLst>
          </p:cNvPr>
          <p:cNvSpPr/>
          <p:nvPr/>
        </p:nvSpPr>
        <p:spPr>
          <a:xfrm>
            <a:off x="4622778" y="38100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24B312F5-5F09-0F4B-8A35-A95583F1D3B4}"/>
              </a:ext>
            </a:extLst>
          </p:cNvPr>
          <p:cNvSpPr/>
          <p:nvPr/>
        </p:nvSpPr>
        <p:spPr>
          <a:xfrm>
            <a:off x="4425402" y="399891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08E389D4-82F5-E74A-87D2-970341B46C09}"/>
              </a:ext>
            </a:extLst>
          </p:cNvPr>
          <p:cNvSpPr/>
          <p:nvPr/>
        </p:nvSpPr>
        <p:spPr>
          <a:xfrm>
            <a:off x="4110428" y="330422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D1763918-D9AF-B540-9CB4-294B00101D80}"/>
              </a:ext>
            </a:extLst>
          </p:cNvPr>
          <p:cNvSpPr/>
          <p:nvPr/>
        </p:nvSpPr>
        <p:spPr>
          <a:xfrm>
            <a:off x="4614205" y="31286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24C4DECC-8198-CD47-A9BE-5EC07D81A2DD}"/>
              </a:ext>
            </a:extLst>
          </p:cNvPr>
          <p:cNvSpPr/>
          <p:nvPr/>
        </p:nvSpPr>
        <p:spPr>
          <a:xfrm>
            <a:off x="4326333" y="31286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41AAE76D-B860-0640-8902-C1B84AB4EECC}"/>
              </a:ext>
            </a:extLst>
          </p:cNvPr>
          <p:cNvSpPr/>
          <p:nvPr/>
        </p:nvSpPr>
        <p:spPr>
          <a:xfrm>
            <a:off x="4269631" y="343875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1654385A-900F-0841-831F-93B3247BAE9F}"/>
              </a:ext>
            </a:extLst>
          </p:cNvPr>
          <p:cNvSpPr/>
          <p:nvPr/>
        </p:nvSpPr>
        <p:spPr>
          <a:xfrm>
            <a:off x="4605482" y="339251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63A2E010-1A76-B64F-B2F7-BFE97DC8EC5F}"/>
              </a:ext>
            </a:extLst>
          </p:cNvPr>
          <p:cNvSpPr/>
          <p:nvPr/>
        </p:nvSpPr>
        <p:spPr>
          <a:xfrm>
            <a:off x="4173673" y="354705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0" name="Straight Connector 279">
            <a:extLst>
              <a:ext uri="{FF2B5EF4-FFF2-40B4-BE49-F238E27FC236}">
                <a16:creationId xmlns:a16="http://schemas.microsoft.com/office/drawing/2014/main" id="{6C6A0FAF-33C4-5249-A5A8-9BD1B151D435}"/>
              </a:ext>
            </a:extLst>
          </p:cNvPr>
          <p:cNvCxnSpPr/>
          <p:nvPr/>
        </p:nvCxnSpPr>
        <p:spPr>
          <a:xfrm>
            <a:off x="4110428" y="3128664"/>
            <a:ext cx="1749983" cy="1346793"/>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18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8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8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9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9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9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0"/>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1"/>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2"/>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03"/>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4"/>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5"/>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06"/>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07"/>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08"/>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0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1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1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2"/>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13"/>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1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1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16"/>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18"/>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19"/>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0"/>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21"/>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22"/>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24"/>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26"/>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27"/>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28"/>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2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30"/>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31"/>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32"/>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33"/>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3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35"/>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3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37"/>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38"/>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39"/>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40"/>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41"/>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42"/>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43"/>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44"/>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45"/>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46"/>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48"/>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49"/>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50"/>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51"/>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52"/>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5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5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5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5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5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5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59"/>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160"/>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161"/>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162"/>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63"/>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64"/>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65"/>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66"/>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67"/>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68"/>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6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70"/>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71"/>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72"/>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73"/>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74"/>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75"/>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76"/>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77"/>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78"/>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179"/>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180"/>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181"/>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82"/>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83"/>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184"/>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185"/>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86"/>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87"/>
                                        </p:tgtEl>
                                        <p:attrNameLst>
                                          <p:attrName>style.visibility</p:attrName>
                                        </p:attrNameLst>
                                      </p:cBhvr>
                                      <p:to>
                                        <p:strVal val="visible"/>
                                      </p:to>
                                    </p:set>
                                  </p:childTnLst>
                                </p:cTn>
                              </p:par>
                              <p:par>
                                <p:cTn id="353" presetID="1" presetClass="entr" presetSubtype="0" fill="hold" grpId="0" nodeType="withEffect">
                                  <p:stCondLst>
                                    <p:cond delay="0"/>
                                  </p:stCondLst>
                                  <p:childTnLst>
                                    <p:set>
                                      <p:cBhvr>
                                        <p:cTn id="354" dur="1" fill="hold">
                                          <p:stCondLst>
                                            <p:cond delay="0"/>
                                          </p:stCondLst>
                                        </p:cTn>
                                        <p:tgtEl>
                                          <p:spTgt spid="188"/>
                                        </p:tgtEl>
                                        <p:attrNameLst>
                                          <p:attrName>style.visibility</p:attrName>
                                        </p:attrNameLst>
                                      </p:cBhvr>
                                      <p:to>
                                        <p:strVal val="visible"/>
                                      </p:to>
                                    </p:set>
                                  </p:childTnLst>
                                </p:cTn>
                              </p:par>
                              <p:par>
                                <p:cTn id="355" presetID="1" presetClass="entr" presetSubtype="0" fill="hold" grpId="0" nodeType="withEffect">
                                  <p:stCondLst>
                                    <p:cond delay="0"/>
                                  </p:stCondLst>
                                  <p:childTnLst>
                                    <p:set>
                                      <p:cBhvr>
                                        <p:cTn id="356" dur="1" fill="hold">
                                          <p:stCondLst>
                                            <p:cond delay="0"/>
                                          </p:stCondLst>
                                        </p:cTn>
                                        <p:tgtEl>
                                          <p:spTgt spid="189"/>
                                        </p:tgtEl>
                                        <p:attrNameLst>
                                          <p:attrName>style.visibility</p:attrName>
                                        </p:attrNameLst>
                                      </p:cBhvr>
                                      <p:to>
                                        <p:strVal val="visible"/>
                                      </p:to>
                                    </p:set>
                                  </p:childTnLst>
                                </p:cTn>
                              </p:par>
                              <p:par>
                                <p:cTn id="357" presetID="1" presetClass="entr" presetSubtype="0" fill="hold" grpId="0" nodeType="withEffect">
                                  <p:stCondLst>
                                    <p:cond delay="0"/>
                                  </p:stCondLst>
                                  <p:childTnLst>
                                    <p:set>
                                      <p:cBhvr>
                                        <p:cTn id="358" dur="1" fill="hold">
                                          <p:stCondLst>
                                            <p:cond delay="0"/>
                                          </p:stCondLst>
                                        </p:cTn>
                                        <p:tgtEl>
                                          <p:spTgt spid="190"/>
                                        </p:tgtEl>
                                        <p:attrNameLst>
                                          <p:attrName>style.visibility</p:attrName>
                                        </p:attrNameLst>
                                      </p:cBhvr>
                                      <p:to>
                                        <p:strVal val="visible"/>
                                      </p:to>
                                    </p:set>
                                  </p:childTnLst>
                                </p:cTn>
                              </p:par>
                              <p:par>
                                <p:cTn id="359" presetID="1" presetClass="entr" presetSubtype="0" fill="hold" grpId="0" nodeType="withEffect">
                                  <p:stCondLst>
                                    <p:cond delay="0"/>
                                  </p:stCondLst>
                                  <p:childTnLst>
                                    <p:set>
                                      <p:cBhvr>
                                        <p:cTn id="360" dur="1" fill="hold">
                                          <p:stCondLst>
                                            <p:cond delay="0"/>
                                          </p:stCondLst>
                                        </p:cTn>
                                        <p:tgtEl>
                                          <p:spTgt spid="191"/>
                                        </p:tgtEl>
                                        <p:attrNameLst>
                                          <p:attrName>style.visibility</p:attrName>
                                        </p:attrNameLst>
                                      </p:cBhvr>
                                      <p:to>
                                        <p:strVal val="visible"/>
                                      </p:to>
                                    </p:set>
                                  </p:childTnLst>
                                </p:cTn>
                              </p:par>
                              <p:par>
                                <p:cTn id="361" presetID="1" presetClass="entr" presetSubtype="0" fill="hold" grpId="0" nodeType="withEffect">
                                  <p:stCondLst>
                                    <p:cond delay="0"/>
                                  </p:stCondLst>
                                  <p:childTnLst>
                                    <p:set>
                                      <p:cBhvr>
                                        <p:cTn id="362" dur="1" fill="hold">
                                          <p:stCondLst>
                                            <p:cond delay="0"/>
                                          </p:stCondLst>
                                        </p:cTn>
                                        <p:tgtEl>
                                          <p:spTgt spid="192"/>
                                        </p:tgtEl>
                                        <p:attrNameLst>
                                          <p:attrName>style.visibility</p:attrName>
                                        </p:attrNameLst>
                                      </p:cBhvr>
                                      <p:to>
                                        <p:strVal val="visible"/>
                                      </p:to>
                                    </p:set>
                                  </p:childTnLst>
                                </p:cTn>
                              </p:par>
                              <p:par>
                                <p:cTn id="363" presetID="1" presetClass="entr" presetSubtype="0" fill="hold" grpId="0" nodeType="with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par>
                                <p:cTn id="365" presetID="1" presetClass="entr" presetSubtype="0" fill="hold" grpId="0" nodeType="withEffect">
                                  <p:stCondLst>
                                    <p:cond delay="0"/>
                                  </p:stCondLst>
                                  <p:childTnLst>
                                    <p:set>
                                      <p:cBhvr>
                                        <p:cTn id="366" dur="1" fill="hold">
                                          <p:stCondLst>
                                            <p:cond delay="0"/>
                                          </p:stCondLst>
                                        </p:cTn>
                                        <p:tgtEl>
                                          <p:spTgt spid="194"/>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95"/>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96"/>
                                        </p:tgtEl>
                                        <p:attrNameLst>
                                          <p:attrName>style.visibility</p:attrName>
                                        </p:attrNameLst>
                                      </p:cBhvr>
                                      <p:to>
                                        <p:strVal val="visible"/>
                                      </p:to>
                                    </p:set>
                                  </p:childTnLst>
                                </p:cTn>
                              </p:par>
                              <p:par>
                                <p:cTn id="371" presetID="1" presetClass="entr" presetSubtype="0" fill="hold" grpId="0" nodeType="withEffect">
                                  <p:stCondLst>
                                    <p:cond delay="0"/>
                                  </p:stCondLst>
                                  <p:childTnLst>
                                    <p:set>
                                      <p:cBhvr>
                                        <p:cTn id="372" dur="1" fill="hold">
                                          <p:stCondLst>
                                            <p:cond delay="0"/>
                                          </p:stCondLst>
                                        </p:cTn>
                                        <p:tgtEl>
                                          <p:spTgt spid="197"/>
                                        </p:tgtEl>
                                        <p:attrNameLst>
                                          <p:attrName>style.visibility</p:attrName>
                                        </p:attrNameLst>
                                      </p:cBhvr>
                                      <p:to>
                                        <p:strVal val="visible"/>
                                      </p:to>
                                    </p:set>
                                  </p:childTnLst>
                                </p:cTn>
                              </p:par>
                              <p:par>
                                <p:cTn id="373" presetID="1" presetClass="entr" presetSubtype="0" fill="hold" grpId="0" nodeType="withEffect">
                                  <p:stCondLst>
                                    <p:cond delay="0"/>
                                  </p:stCondLst>
                                  <p:childTnLst>
                                    <p:set>
                                      <p:cBhvr>
                                        <p:cTn id="374" dur="1" fill="hold">
                                          <p:stCondLst>
                                            <p:cond delay="0"/>
                                          </p:stCondLst>
                                        </p:cTn>
                                        <p:tgtEl>
                                          <p:spTgt spid="198"/>
                                        </p:tgtEl>
                                        <p:attrNameLst>
                                          <p:attrName>style.visibility</p:attrName>
                                        </p:attrNameLst>
                                      </p:cBhvr>
                                      <p:to>
                                        <p:strVal val="visible"/>
                                      </p:to>
                                    </p:set>
                                  </p:childTnLst>
                                </p:cTn>
                              </p:par>
                              <p:par>
                                <p:cTn id="375" presetID="1" presetClass="entr" presetSubtype="0" fill="hold" grpId="0" nodeType="withEffect">
                                  <p:stCondLst>
                                    <p:cond delay="0"/>
                                  </p:stCondLst>
                                  <p:childTnLst>
                                    <p:set>
                                      <p:cBhvr>
                                        <p:cTn id="376" dur="1" fill="hold">
                                          <p:stCondLst>
                                            <p:cond delay="0"/>
                                          </p:stCondLst>
                                        </p:cTn>
                                        <p:tgtEl>
                                          <p:spTgt spid="199"/>
                                        </p:tgtEl>
                                        <p:attrNameLst>
                                          <p:attrName>style.visibility</p:attrName>
                                        </p:attrNameLst>
                                      </p:cBhvr>
                                      <p:to>
                                        <p:strVal val="visible"/>
                                      </p:to>
                                    </p:set>
                                  </p:childTnLst>
                                </p:cTn>
                              </p:par>
                              <p:par>
                                <p:cTn id="377" presetID="1" presetClass="entr" presetSubtype="0" fill="hold" grpId="0" nodeType="withEffect">
                                  <p:stCondLst>
                                    <p:cond delay="0"/>
                                  </p:stCondLst>
                                  <p:childTnLst>
                                    <p:set>
                                      <p:cBhvr>
                                        <p:cTn id="378" dur="1" fill="hold">
                                          <p:stCondLst>
                                            <p:cond delay="0"/>
                                          </p:stCondLst>
                                        </p:cTn>
                                        <p:tgtEl>
                                          <p:spTgt spid="200"/>
                                        </p:tgtEl>
                                        <p:attrNameLst>
                                          <p:attrName>style.visibility</p:attrName>
                                        </p:attrNameLst>
                                      </p:cBhvr>
                                      <p:to>
                                        <p:strVal val="visible"/>
                                      </p:to>
                                    </p:set>
                                  </p:childTnLst>
                                </p:cTn>
                              </p:par>
                              <p:par>
                                <p:cTn id="379" presetID="1" presetClass="entr" presetSubtype="0" fill="hold" grpId="0" nodeType="withEffect">
                                  <p:stCondLst>
                                    <p:cond delay="0"/>
                                  </p:stCondLst>
                                  <p:childTnLst>
                                    <p:set>
                                      <p:cBhvr>
                                        <p:cTn id="380" dur="1" fill="hold">
                                          <p:stCondLst>
                                            <p:cond delay="0"/>
                                          </p:stCondLst>
                                        </p:cTn>
                                        <p:tgtEl>
                                          <p:spTgt spid="201"/>
                                        </p:tgtEl>
                                        <p:attrNameLst>
                                          <p:attrName>style.visibility</p:attrName>
                                        </p:attrNameLst>
                                      </p:cBhvr>
                                      <p:to>
                                        <p:strVal val="visible"/>
                                      </p:to>
                                    </p:set>
                                  </p:childTnLst>
                                </p:cTn>
                              </p:par>
                              <p:par>
                                <p:cTn id="381" presetID="1" presetClass="entr" presetSubtype="0" fill="hold" grpId="0" nodeType="withEffect">
                                  <p:stCondLst>
                                    <p:cond delay="0"/>
                                  </p:stCondLst>
                                  <p:childTnLst>
                                    <p:set>
                                      <p:cBhvr>
                                        <p:cTn id="382" dur="1" fill="hold">
                                          <p:stCondLst>
                                            <p:cond delay="0"/>
                                          </p:stCondLst>
                                        </p:cTn>
                                        <p:tgtEl>
                                          <p:spTgt spid="202"/>
                                        </p:tgtEl>
                                        <p:attrNameLst>
                                          <p:attrName>style.visibility</p:attrName>
                                        </p:attrNameLst>
                                      </p:cBhvr>
                                      <p:to>
                                        <p:strVal val="visible"/>
                                      </p:to>
                                    </p:set>
                                  </p:childTnLst>
                                </p:cTn>
                              </p:par>
                              <p:par>
                                <p:cTn id="383" presetID="1" presetClass="entr" presetSubtype="0" fill="hold" grpId="0" nodeType="withEffect">
                                  <p:stCondLst>
                                    <p:cond delay="0"/>
                                  </p:stCondLst>
                                  <p:childTnLst>
                                    <p:set>
                                      <p:cBhvr>
                                        <p:cTn id="384" dur="1" fill="hold">
                                          <p:stCondLst>
                                            <p:cond delay="0"/>
                                          </p:stCondLst>
                                        </p:cTn>
                                        <p:tgtEl>
                                          <p:spTgt spid="203"/>
                                        </p:tgtEl>
                                        <p:attrNameLst>
                                          <p:attrName>style.visibility</p:attrName>
                                        </p:attrNameLst>
                                      </p:cBhvr>
                                      <p:to>
                                        <p:strVal val="visible"/>
                                      </p:to>
                                    </p:set>
                                  </p:childTnLst>
                                </p:cTn>
                              </p:par>
                              <p:par>
                                <p:cTn id="385" presetID="1" presetClass="entr" presetSubtype="0" fill="hold" grpId="0" nodeType="withEffect">
                                  <p:stCondLst>
                                    <p:cond delay="0"/>
                                  </p:stCondLst>
                                  <p:childTnLst>
                                    <p:set>
                                      <p:cBhvr>
                                        <p:cTn id="386" dur="1" fill="hold">
                                          <p:stCondLst>
                                            <p:cond delay="0"/>
                                          </p:stCondLst>
                                        </p:cTn>
                                        <p:tgtEl>
                                          <p:spTgt spid="204"/>
                                        </p:tgtEl>
                                        <p:attrNameLst>
                                          <p:attrName>style.visibility</p:attrName>
                                        </p:attrNameLst>
                                      </p:cBhvr>
                                      <p:to>
                                        <p:strVal val="visible"/>
                                      </p:to>
                                    </p:set>
                                  </p:childTnLst>
                                </p:cTn>
                              </p:par>
                              <p:par>
                                <p:cTn id="387" presetID="1" presetClass="entr" presetSubtype="0" fill="hold" grpId="0" nodeType="withEffect">
                                  <p:stCondLst>
                                    <p:cond delay="0"/>
                                  </p:stCondLst>
                                  <p:childTnLst>
                                    <p:set>
                                      <p:cBhvr>
                                        <p:cTn id="388" dur="1" fill="hold">
                                          <p:stCondLst>
                                            <p:cond delay="0"/>
                                          </p:stCondLst>
                                        </p:cTn>
                                        <p:tgtEl>
                                          <p:spTgt spid="205"/>
                                        </p:tgtEl>
                                        <p:attrNameLst>
                                          <p:attrName>style.visibility</p:attrName>
                                        </p:attrNameLst>
                                      </p:cBhvr>
                                      <p:to>
                                        <p:strVal val="visible"/>
                                      </p:to>
                                    </p:set>
                                  </p:childTnLst>
                                </p:cTn>
                              </p:par>
                              <p:par>
                                <p:cTn id="389" presetID="1" presetClass="entr" presetSubtype="0" fill="hold" grpId="0" nodeType="withEffect">
                                  <p:stCondLst>
                                    <p:cond delay="0"/>
                                  </p:stCondLst>
                                  <p:childTnLst>
                                    <p:set>
                                      <p:cBhvr>
                                        <p:cTn id="390" dur="1" fill="hold">
                                          <p:stCondLst>
                                            <p:cond delay="0"/>
                                          </p:stCondLst>
                                        </p:cTn>
                                        <p:tgtEl>
                                          <p:spTgt spid="206"/>
                                        </p:tgtEl>
                                        <p:attrNameLst>
                                          <p:attrName>style.visibility</p:attrName>
                                        </p:attrNameLst>
                                      </p:cBhvr>
                                      <p:to>
                                        <p:strVal val="visible"/>
                                      </p:to>
                                    </p:set>
                                  </p:childTnLst>
                                </p:cTn>
                              </p:par>
                              <p:par>
                                <p:cTn id="391" presetID="1" presetClass="entr" presetSubtype="0" fill="hold" grpId="0" nodeType="withEffect">
                                  <p:stCondLst>
                                    <p:cond delay="0"/>
                                  </p:stCondLst>
                                  <p:childTnLst>
                                    <p:set>
                                      <p:cBhvr>
                                        <p:cTn id="392" dur="1" fill="hold">
                                          <p:stCondLst>
                                            <p:cond delay="0"/>
                                          </p:stCondLst>
                                        </p:cTn>
                                        <p:tgtEl>
                                          <p:spTgt spid="207"/>
                                        </p:tgtEl>
                                        <p:attrNameLst>
                                          <p:attrName>style.visibility</p:attrName>
                                        </p:attrNameLst>
                                      </p:cBhvr>
                                      <p:to>
                                        <p:strVal val="visible"/>
                                      </p:to>
                                    </p:set>
                                  </p:childTnLst>
                                </p:cTn>
                              </p:par>
                              <p:par>
                                <p:cTn id="393" presetID="1" presetClass="entr" presetSubtype="0" fill="hold" grpId="0" nodeType="withEffect">
                                  <p:stCondLst>
                                    <p:cond delay="0"/>
                                  </p:stCondLst>
                                  <p:childTnLst>
                                    <p:set>
                                      <p:cBhvr>
                                        <p:cTn id="394" dur="1" fill="hold">
                                          <p:stCondLst>
                                            <p:cond delay="0"/>
                                          </p:stCondLst>
                                        </p:cTn>
                                        <p:tgtEl>
                                          <p:spTgt spid="208"/>
                                        </p:tgtEl>
                                        <p:attrNameLst>
                                          <p:attrName>style.visibility</p:attrName>
                                        </p:attrNameLst>
                                      </p:cBhvr>
                                      <p:to>
                                        <p:strVal val="visible"/>
                                      </p:to>
                                    </p:set>
                                  </p:childTnLst>
                                </p:cTn>
                              </p:par>
                              <p:par>
                                <p:cTn id="395" presetID="1" presetClass="entr" presetSubtype="0" fill="hold" grpId="0" nodeType="withEffect">
                                  <p:stCondLst>
                                    <p:cond delay="0"/>
                                  </p:stCondLst>
                                  <p:childTnLst>
                                    <p:set>
                                      <p:cBhvr>
                                        <p:cTn id="396" dur="1" fill="hold">
                                          <p:stCondLst>
                                            <p:cond delay="0"/>
                                          </p:stCondLst>
                                        </p:cTn>
                                        <p:tgtEl>
                                          <p:spTgt spid="209"/>
                                        </p:tgtEl>
                                        <p:attrNameLst>
                                          <p:attrName>style.visibility</p:attrName>
                                        </p:attrNameLst>
                                      </p:cBhvr>
                                      <p:to>
                                        <p:strVal val="visible"/>
                                      </p:to>
                                    </p:set>
                                  </p:childTnLst>
                                </p:cTn>
                              </p:par>
                              <p:par>
                                <p:cTn id="397" presetID="1" presetClass="entr" presetSubtype="0" fill="hold" grpId="0" nodeType="withEffect">
                                  <p:stCondLst>
                                    <p:cond delay="0"/>
                                  </p:stCondLst>
                                  <p:childTnLst>
                                    <p:set>
                                      <p:cBhvr>
                                        <p:cTn id="398" dur="1" fill="hold">
                                          <p:stCondLst>
                                            <p:cond delay="0"/>
                                          </p:stCondLst>
                                        </p:cTn>
                                        <p:tgtEl>
                                          <p:spTgt spid="210"/>
                                        </p:tgtEl>
                                        <p:attrNameLst>
                                          <p:attrName>style.visibility</p:attrName>
                                        </p:attrNameLst>
                                      </p:cBhvr>
                                      <p:to>
                                        <p:strVal val="visible"/>
                                      </p:to>
                                    </p:set>
                                  </p:childTnLst>
                                </p:cTn>
                              </p:par>
                              <p:par>
                                <p:cTn id="399" presetID="1" presetClass="entr" presetSubtype="0" fill="hold" grpId="0" nodeType="withEffect">
                                  <p:stCondLst>
                                    <p:cond delay="0"/>
                                  </p:stCondLst>
                                  <p:childTnLst>
                                    <p:set>
                                      <p:cBhvr>
                                        <p:cTn id="400" dur="1" fill="hold">
                                          <p:stCondLst>
                                            <p:cond delay="0"/>
                                          </p:stCondLst>
                                        </p:cTn>
                                        <p:tgtEl>
                                          <p:spTgt spid="211"/>
                                        </p:tgtEl>
                                        <p:attrNameLst>
                                          <p:attrName>style.visibility</p:attrName>
                                        </p:attrNameLst>
                                      </p:cBhvr>
                                      <p:to>
                                        <p:strVal val="visible"/>
                                      </p:to>
                                    </p:set>
                                  </p:childTnLst>
                                </p:cTn>
                              </p:par>
                              <p:par>
                                <p:cTn id="401" presetID="1" presetClass="entr" presetSubtype="0" fill="hold" grpId="0" nodeType="withEffect">
                                  <p:stCondLst>
                                    <p:cond delay="0"/>
                                  </p:stCondLst>
                                  <p:childTnLst>
                                    <p:set>
                                      <p:cBhvr>
                                        <p:cTn id="402" dur="1" fill="hold">
                                          <p:stCondLst>
                                            <p:cond delay="0"/>
                                          </p:stCondLst>
                                        </p:cTn>
                                        <p:tgtEl>
                                          <p:spTgt spid="212"/>
                                        </p:tgtEl>
                                        <p:attrNameLst>
                                          <p:attrName>style.visibility</p:attrName>
                                        </p:attrNameLst>
                                      </p:cBhvr>
                                      <p:to>
                                        <p:strVal val="visible"/>
                                      </p:to>
                                    </p:set>
                                  </p:childTnLst>
                                </p:cTn>
                              </p:par>
                              <p:par>
                                <p:cTn id="403" presetID="1" presetClass="entr" presetSubtype="0" fill="hold" grpId="0" nodeType="withEffect">
                                  <p:stCondLst>
                                    <p:cond delay="0"/>
                                  </p:stCondLst>
                                  <p:childTnLst>
                                    <p:set>
                                      <p:cBhvr>
                                        <p:cTn id="404"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2" grpId="0" animBg="1"/>
      <p:bldP spid="93"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9F43-55FC-584A-9193-204D99A28C03}"/>
              </a:ext>
            </a:extLst>
          </p:cNvPr>
          <p:cNvSpPr>
            <a:spLocks noGrp="1"/>
          </p:cNvSpPr>
          <p:nvPr>
            <p:ph type="title"/>
          </p:nvPr>
        </p:nvSpPr>
        <p:spPr/>
        <p:txBody>
          <a:bodyPr/>
          <a:lstStyle/>
          <a:p>
            <a:r>
              <a:rPr lang="en-US" dirty="0"/>
              <a:t>Example of Collider Bias</a:t>
            </a:r>
          </a:p>
        </p:txBody>
      </p:sp>
      <p:sp>
        <p:nvSpPr>
          <p:cNvPr id="3" name="Content Placeholder 2">
            <a:extLst>
              <a:ext uri="{FF2B5EF4-FFF2-40B4-BE49-F238E27FC236}">
                <a16:creationId xmlns:a16="http://schemas.microsoft.com/office/drawing/2014/main" id="{FC97F5A5-4E53-5D47-A526-BF4759E20364}"/>
              </a:ext>
            </a:extLst>
          </p:cNvPr>
          <p:cNvSpPr>
            <a:spLocks noGrp="1"/>
          </p:cNvSpPr>
          <p:nvPr>
            <p:ph idx="1"/>
          </p:nvPr>
        </p:nvSpPr>
        <p:spPr>
          <a:xfrm>
            <a:off x="0" y="1600200"/>
            <a:ext cx="5660572" cy="4945743"/>
          </a:xfrm>
        </p:spPr>
        <p:txBody>
          <a:bodyPr>
            <a:normAutofit fontScale="77500" lnSpcReduction="20000"/>
          </a:bodyPr>
          <a:lstStyle/>
          <a:p>
            <a:r>
              <a:rPr lang="en-US" dirty="0"/>
              <a:t>My cat jumps on my shoulders when she is lonely, I am on Zoom, or both.</a:t>
            </a:r>
          </a:p>
          <a:p>
            <a:endParaRPr lang="en-US" dirty="0"/>
          </a:p>
          <a:p>
            <a:r>
              <a:rPr lang="en-US" dirty="0"/>
              <a:t>It’s more likely she is satisfying one of those conditions at any one time, rather than both</a:t>
            </a:r>
          </a:p>
          <a:p>
            <a:endParaRPr lang="en-US" dirty="0"/>
          </a:p>
          <a:p>
            <a:r>
              <a:rPr lang="en-US" dirty="0"/>
              <a:t>Thus, if I am on zoom, I know she is likely not lonely</a:t>
            </a:r>
          </a:p>
          <a:p>
            <a:endParaRPr lang="en-US" dirty="0"/>
          </a:p>
          <a:p>
            <a:r>
              <a:rPr lang="en-US" dirty="0"/>
              <a:t>I’d falsely conclude there’s a relationship between my being on zoom and if she is lonely</a:t>
            </a:r>
          </a:p>
        </p:txBody>
      </p:sp>
      <p:sp>
        <p:nvSpPr>
          <p:cNvPr id="4" name="Half Frame 3">
            <a:extLst>
              <a:ext uri="{FF2B5EF4-FFF2-40B4-BE49-F238E27FC236}">
                <a16:creationId xmlns:a16="http://schemas.microsoft.com/office/drawing/2014/main" id="{FCAB4317-47E7-AF47-BEB4-35811A6E0068}"/>
              </a:ext>
            </a:extLst>
          </p:cNvPr>
          <p:cNvSpPr/>
          <p:nvPr/>
        </p:nvSpPr>
        <p:spPr>
          <a:xfrm rot="10800000" flipH="1">
            <a:off x="6342743" y="3585029"/>
            <a:ext cx="2656114" cy="2670628"/>
          </a:xfrm>
          <a:prstGeom prst="halfFrame">
            <a:avLst>
              <a:gd name="adj1" fmla="val 2732"/>
              <a:gd name="adj2" fmla="val 2732"/>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234A8061-3F15-D84C-999C-C2695698C9E5}"/>
              </a:ext>
            </a:extLst>
          </p:cNvPr>
          <p:cNvSpPr txBox="1"/>
          <p:nvPr/>
        </p:nvSpPr>
        <p:spPr>
          <a:xfrm>
            <a:off x="7329715" y="6361277"/>
            <a:ext cx="906017" cy="369332"/>
          </a:xfrm>
          <a:prstGeom prst="rect">
            <a:avLst/>
          </a:prstGeom>
          <a:noFill/>
        </p:spPr>
        <p:txBody>
          <a:bodyPr wrap="none" rtlCol="0">
            <a:spAutoFit/>
          </a:bodyPr>
          <a:lstStyle/>
          <a:p>
            <a:r>
              <a:rPr lang="en-US" dirty="0"/>
              <a:t>Lonely?</a:t>
            </a:r>
          </a:p>
        </p:txBody>
      </p:sp>
      <p:sp>
        <p:nvSpPr>
          <p:cNvPr id="6" name="TextBox 5">
            <a:extLst>
              <a:ext uri="{FF2B5EF4-FFF2-40B4-BE49-F238E27FC236}">
                <a16:creationId xmlns:a16="http://schemas.microsoft.com/office/drawing/2014/main" id="{CE17F7EE-FCF2-0B4D-A4E1-672285FA1268}"/>
              </a:ext>
            </a:extLst>
          </p:cNvPr>
          <p:cNvSpPr txBox="1"/>
          <p:nvPr/>
        </p:nvSpPr>
        <p:spPr>
          <a:xfrm rot="16200000">
            <a:off x="5370817" y="4735676"/>
            <a:ext cx="1601657" cy="369332"/>
          </a:xfrm>
          <a:prstGeom prst="rect">
            <a:avLst/>
          </a:prstGeom>
          <a:noFill/>
        </p:spPr>
        <p:txBody>
          <a:bodyPr wrap="none" rtlCol="0">
            <a:spAutoFit/>
          </a:bodyPr>
          <a:lstStyle/>
          <a:p>
            <a:r>
              <a:rPr lang="en-US" dirty="0"/>
              <a:t>Am I on Zoom?</a:t>
            </a:r>
          </a:p>
        </p:txBody>
      </p:sp>
      <p:sp>
        <p:nvSpPr>
          <p:cNvPr id="7" name="Oval 6">
            <a:extLst>
              <a:ext uri="{FF2B5EF4-FFF2-40B4-BE49-F238E27FC236}">
                <a16:creationId xmlns:a16="http://schemas.microsoft.com/office/drawing/2014/main" id="{C2EB80D5-9521-CA4E-965B-81AC63121CB1}"/>
              </a:ext>
            </a:extLst>
          </p:cNvPr>
          <p:cNvSpPr/>
          <p:nvPr/>
        </p:nvSpPr>
        <p:spPr>
          <a:xfrm>
            <a:off x="6618515" y="3744686"/>
            <a:ext cx="159657" cy="15965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FC09539-AED2-AE45-9642-A25F10CCF48D}"/>
              </a:ext>
            </a:extLst>
          </p:cNvPr>
          <p:cNvSpPr/>
          <p:nvPr/>
        </p:nvSpPr>
        <p:spPr>
          <a:xfrm>
            <a:off x="8628744" y="5783943"/>
            <a:ext cx="159657" cy="15965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82FEAF2-360E-024D-8490-301BF638D801}"/>
              </a:ext>
            </a:extLst>
          </p:cNvPr>
          <p:cNvSpPr/>
          <p:nvPr/>
        </p:nvSpPr>
        <p:spPr>
          <a:xfrm>
            <a:off x="8628744" y="3744686"/>
            <a:ext cx="159657" cy="159657"/>
          </a:xfrm>
          <a:prstGeom prst="ellipse">
            <a:avLst/>
          </a:prstGeom>
          <a:solidFill>
            <a:schemeClr val="bg1">
              <a:lumMod val="75000"/>
            </a:schemeClr>
          </a:solidFill>
          <a:ln>
            <a:solidFill>
              <a:schemeClr val="bg1">
                <a:alpha val="33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4758150-A253-4349-B075-43FB536107BD}"/>
              </a:ext>
            </a:extLst>
          </p:cNvPr>
          <p:cNvCxnSpPr>
            <a:cxnSpLocks/>
          </p:cNvCxnSpPr>
          <p:nvPr/>
        </p:nvCxnSpPr>
        <p:spPr>
          <a:xfrm>
            <a:off x="7125564" y="3778756"/>
            <a:ext cx="1716790" cy="1640529"/>
          </a:xfrm>
          <a:prstGeom prst="straightConnector1">
            <a:avLst/>
          </a:prstGeom>
          <a:ln w="57150" cmpd="sng">
            <a:solidFill>
              <a:srgbClr val="FF0000"/>
            </a:solidFill>
            <a:prstDash val="dash"/>
            <a:headEnd type="none"/>
            <a:tailEnd type="none"/>
          </a:ln>
          <a:effectLst/>
        </p:spPr>
        <p:style>
          <a:lnRef idx="2">
            <a:schemeClr val="dk1"/>
          </a:lnRef>
          <a:fillRef idx="0">
            <a:schemeClr val="dk1"/>
          </a:fillRef>
          <a:effectRef idx="1">
            <a:schemeClr val="dk1"/>
          </a:effectRef>
          <a:fontRef idx="minor">
            <a:schemeClr val="tx1"/>
          </a:fontRef>
        </p:style>
      </p:cxnSp>
      <p:pic>
        <p:nvPicPr>
          <p:cNvPr id="18" name="Picture 17">
            <a:extLst>
              <a:ext uri="{FF2B5EF4-FFF2-40B4-BE49-F238E27FC236}">
                <a16:creationId xmlns:a16="http://schemas.microsoft.com/office/drawing/2014/main" id="{B2196977-9452-1142-BB99-F326CF987213}"/>
              </a:ext>
            </a:extLst>
          </p:cNvPr>
          <p:cNvPicPr>
            <a:picLocks noChangeAspect="1"/>
          </p:cNvPicPr>
          <p:nvPr/>
        </p:nvPicPr>
        <p:blipFill>
          <a:blip r:embed="rId2"/>
          <a:stretch>
            <a:fillRect/>
          </a:stretch>
        </p:blipFill>
        <p:spPr>
          <a:xfrm>
            <a:off x="6115361" y="1286647"/>
            <a:ext cx="2883496" cy="2077357"/>
          </a:xfrm>
          <a:prstGeom prst="rect">
            <a:avLst/>
          </a:prstGeom>
        </p:spPr>
      </p:pic>
      <p:sp>
        <p:nvSpPr>
          <p:cNvPr id="19" name="TextBox 18">
            <a:extLst>
              <a:ext uri="{FF2B5EF4-FFF2-40B4-BE49-F238E27FC236}">
                <a16:creationId xmlns:a16="http://schemas.microsoft.com/office/drawing/2014/main" id="{7FA5D028-61DB-FE46-82EA-14C76E0CFB07}"/>
              </a:ext>
            </a:extLst>
          </p:cNvPr>
          <p:cNvSpPr txBox="1"/>
          <p:nvPr/>
        </p:nvSpPr>
        <p:spPr>
          <a:xfrm rot="2754735">
            <a:off x="7320850" y="4317390"/>
            <a:ext cx="1726755" cy="369332"/>
          </a:xfrm>
          <a:prstGeom prst="rect">
            <a:avLst/>
          </a:prstGeom>
          <a:noFill/>
        </p:spPr>
        <p:txBody>
          <a:bodyPr wrap="none" rtlCol="0">
            <a:spAutoFit/>
          </a:bodyPr>
          <a:lstStyle/>
          <a:p>
            <a:r>
              <a:rPr lang="en-US" dirty="0"/>
              <a:t>cat on shoulders</a:t>
            </a:r>
          </a:p>
        </p:txBody>
      </p:sp>
    </p:spTree>
    <p:extLst>
      <p:ext uri="{BB962C8B-B14F-4D97-AF65-F5344CB8AC3E}">
        <p14:creationId xmlns:p14="http://schemas.microsoft.com/office/powerpoint/2010/main" val="125884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Collider</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077813"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5772671" cy="461665"/>
          </a:xfrm>
          <a:prstGeom prst="rect">
            <a:avLst/>
          </a:prstGeom>
          <a:noFill/>
        </p:spPr>
        <p:txBody>
          <a:bodyPr wrap="none" rtlCol="0">
            <a:spAutoFit/>
          </a:bodyPr>
          <a:lstStyle/>
          <a:p>
            <a:r>
              <a:rPr lang="en-US" sz="2400" i="1" dirty="0">
                <a:latin typeface="Avenir Roman" panose="02000503020000020003" pitchFamily="2" charset="0"/>
              </a:rPr>
              <a:t>What it would do to Multiple Regression</a:t>
            </a:r>
          </a:p>
        </p:txBody>
      </p:sp>
      <p:sp>
        <p:nvSpPr>
          <p:cNvPr id="6" name="TextBox 5">
            <a:extLst>
              <a:ext uri="{FF2B5EF4-FFF2-40B4-BE49-F238E27FC236}">
                <a16:creationId xmlns:a16="http://schemas.microsoft.com/office/drawing/2014/main" id="{C15B63EF-BDC1-044F-B6C7-EF332AEB9482}"/>
              </a:ext>
            </a:extLst>
          </p:cNvPr>
          <p:cNvSpPr txBox="1"/>
          <p:nvPr/>
        </p:nvSpPr>
        <p:spPr>
          <a:xfrm>
            <a:off x="565077" y="5716173"/>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Effect</a:t>
            </a:r>
          </a:p>
        </p:txBody>
      </p:sp>
      <p:sp>
        <p:nvSpPr>
          <p:cNvPr id="7" name="TextBox 6">
            <a:extLst>
              <a:ext uri="{FF2B5EF4-FFF2-40B4-BE49-F238E27FC236}">
                <a16:creationId xmlns:a16="http://schemas.microsoft.com/office/drawing/2014/main" id="{23C56D54-4555-0643-9197-00CC4FE919EF}"/>
              </a:ext>
            </a:extLst>
          </p:cNvPr>
          <p:cNvSpPr txBox="1"/>
          <p:nvPr/>
        </p:nvSpPr>
        <p:spPr>
          <a:xfrm>
            <a:off x="3118237" y="5131398"/>
            <a:ext cx="165782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Cause 2</a:t>
            </a:r>
          </a:p>
        </p:txBody>
      </p:sp>
      <p:sp>
        <p:nvSpPr>
          <p:cNvPr id="8" name="TextBox 7">
            <a:extLst>
              <a:ext uri="{FF2B5EF4-FFF2-40B4-BE49-F238E27FC236}">
                <a16:creationId xmlns:a16="http://schemas.microsoft.com/office/drawing/2014/main" id="{C80F1913-3708-704C-AB73-4FEBAB8B7F13}"/>
              </a:ext>
            </a:extLst>
          </p:cNvPr>
          <p:cNvSpPr txBox="1"/>
          <p:nvPr/>
        </p:nvSpPr>
        <p:spPr>
          <a:xfrm>
            <a:off x="565077" y="4576413"/>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 1</a:t>
            </a:r>
          </a:p>
        </p:txBody>
      </p:sp>
      <p:cxnSp>
        <p:nvCxnSpPr>
          <p:cNvPr id="9" name="Straight Arrow Connector 8">
            <a:extLst>
              <a:ext uri="{FF2B5EF4-FFF2-40B4-BE49-F238E27FC236}">
                <a16:creationId xmlns:a16="http://schemas.microsoft.com/office/drawing/2014/main" id="{131055D7-B186-244D-A594-189123C46A91}"/>
              </a:ext>
            </a:extLst>
          </p:cNvPr>
          <p:cNvCxnSpPr>
            <a:cxnSpLocks/>
            <a:stCxn id="6" idx="3"/>
            <a:endCxn id="7" idx="1"/>
          </p:cNvCxnSpPr>
          <p:nvPr/>
        </p:nvCxnSpPr>
        <p:spPr>
          <a:xfrm flipV="1">
            <a:off x="2442899" y="5423786"/>
            <a:ext cx="675338" cy="58477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79B9DFF-4AB5-9442-A1C5-EF1847649529}"/>
              </a:ext>
            </a:extLst>
          </p:cNvPr>
          <p:cNvCxnSpPr>
            <a:cxnSpLocks/>
            <a:stCxn id="8" idx="3"/>
            <a:endCxn id="7" idx="1"/>
          </p:cNvCxnSpPr>
          <p:nvPr/>
        </p:nvCxnSpPr>
        <p:spPr>
          <a:xfrm>
            <a:off x="2442899" y="4868801"/>
            <a:ext cx="675338" cy="55498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1" name="Straight Arrow Connector 21">
            <a:extLst>
              <a:ext uri="{FF2B5EF4-FFF2-40B4-BE49-F238E27FC236}">
                <a16:creationId xmlns:a16="http://schemas.microsoft.com/office/drawing/2014/main" id="{77B0E16D-6A0F-D44F-A3D0-F70DEA5A2A78}"/>
              </a:ext>
            </a:extLst>
          </p:cNvPr>
          <p:cNvCxnSpPr>
            <a:cxnSpLocks/>
            <a:stCxn id="8" idx="1"/>
            <a:endCxn id="6" idx="1"/>
          </p:cNvCxnSpPr>
          <p:nvPr/>
        </p:nvCxnSpPr>
        <p:spPr>
          <a:xfrm rot="10800000" flipV="1">
            <a:off x="565077" y="4868801"/>
            <a:ext cx="12700" cy="1139760"/>
          </a:xfrm>
          <a:prstGeom prst="curvedConnector3">
            <a:avLst>
              <a:gd name="adj1" fmla="val 260000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9C4F30F7-DD73-2E46-B032-6A971A89F5BC}"/>
              </a:ext>
            </a:extLst>
          </p:cNvPr>
          <p:cNvSpPr txBox="1"/>
          <p:nvPr/>
        </p:nvSpPr>
        <p:spPr>
          <a:xfrm>
            <a:off x="3269231" y="2667142"/>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17" name="TextBox 16">
            <a:extLst>
              <a:ext uri="{FF2B5EF4-FFF2-40B4-BE49-F238E27FC236}">
                <a16:creationId xmlns:a16="http://schemas.microsoft.com/office/drawing/2014/main" id="{6393255F-541E-3B41-B5FD-A78B95607FC7}"/>
              </a:ext>
            </a:extLst>
          </p:cNvPr>
          <p:cNvSpPr txBox="1"/>
          <p:nvPr/>
        </p:nvSpPr>
        <p:spPr>
          <a:xfrm>
            <a:off x="5670209" y="2670760"/>
            <a:ext cx="165782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Cause 2</a:t>
            </a:r>
          </a:p>
        </p:txBody>
      </p:sp>
      <p:sp>
        <p:nvSpPr>
          <p:cNvPr id="18" name="TextBox 17">
            <a:extLst>
              <a:ext uri="{FF2B5EF4-FFF2-40B4-BE49-F238E27FC236}">
                <a16:creationId xmlns:a16="http://schemas.microsoft.com/office/drawing/2014/main" id="{77E54CF7-FB77-4F40-8854-A310780008D2}"/>
              </a:ext>
            </a:extLst>
          </p:cNvPr>
          <p:cNvSpPr txBox="1"/>
          <p:nvPr/>
        </p:nvSpPr>
        <p:spPr>
          <a:xfrm>
            <a:off x="147413" y="2657544"/>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 1</a:t>
            </a:r>
          </a:p>
        </p:txBody>
      </p:sp>
      <p:cxnSp>
        <p:nvCxnSpPr>
          <p:cNvPr id="19" name="Straight Arrow Connector 18">
            <a:extLst>
              <a:ext uri="{FF2B5EF4-FFF2-40B4-BE49-F238E27FC236}">
                <a16:creationId xmlns:a16="http://schemas.microsoft.com/office/drawing/2014/main" id="{F8A0632D-CF09-CE4A-8FDB-AD8436BB78EB}"/>
              </a:ext>
            </a:extLst>
          </p:cNvPr>
          <p:cNvCxnSpPr>
            <a:cxnSpLocks/>
            <a:stCxn id="17" idx="1"/>
            <a:endCxn id="16" idx="3"/>
          </p:cNvCxnSpPr>
          <p:nvPr/>
        </p:nvCxnSpPr>
        <p:spPr>
          <a:xfrm flipH="1" flipV="1">
            <a:off x="4518932" y="2959530"/>
            <a:ext cx="1151277"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00A6234-7899-5E48-8F3F-33A13B6D2847}"/>
              </a:ext>
            </a:extLst>
          </p:cNvPr>
          <p:cNvCxnSpPr>
            <a:cxnSpLocks/>
            <a:stCxn id="18" idx="3"/>
            <a:endCxn id="16" idx="1"/>
          </p:cNvCxnSpPr>
          <p:nvPr/>
        </p:nvCxnSpPr>
        <p:spPr>
          <a:xfrm>
            <a:off x="2025235" y="2949932"/>
            <a:ext cx="1243996" cy="959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31AA7168-D8E5-E248-86AC-5085166EB503}"/>
              </a:ext>
            </a:extLst>
          </p:cNvPr>
          <p:cNvSpPr txBox="1"/>
          <p:nvPr/>
        </p:nvSpPr>
        <p:spPr>
          <a:xfrm>
            <a:off x="5326743" y="4542971"/>
            <a:ext cx="381725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venir Roman" panose="02000503020000020003" pitchFamily="2" charset="0"/>
              </a:rPr>
              <a:t>Conditions on effect, opening path between causes</a:t>
            </a:r>
          </a:p>
          <a:p>
            <a:pPr marL="285750" indent="-285750">
              <a:buFont typeface="Arial" panose="020B0604020202020204" pitchFamily="34" charset="0"/>
              <a:buChar char="•"/>
            </a:pPr>
            <a:endParaRPr lang="en-US" sz="2400" dirty="0">
              <a:latin typeface="Avenir Roman" panose="02000503020000020003" pitchFamily="2" charset="0"/>
            </a:endParaRPr>
          </a:p>
          <a:p>
            <a:pPr marL="285750" indent="-285750">
              <a:buFont typeface="Arial" panose="020B0604020202020204" pitchFamily="34" charset="0"/>
              <a:buChar char="•"/>
            </a:pPr>
            <a:r>
              <a:rPr lang="en-US" sz="2400" dirty="0">
                <a:latin typeface="Avenir Roman" panose="02000503020000020003" pitchFamily="2" charset="0"/>
              </a:rPr>
              <a:t>Creates spurious correlations</a:t>
            </a:r>
          </a:p>
        </p:txBody>
      </p:sp>
    </p:spTree>
    <p:extLst>
      <p:ext uri="{BB962C8B-B14F-4D97-AF65-F5344CB8AC3E}">
        <p14:creationId xmlns:p14="http://schemas.microsoft.com/office/powerpoint/2010/main" val="20789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0871-B8AA-9749-B7D9-321F7657B2C9}"/>
              </a:ext>
            </a:extLst>
          </p:cNvPr>
          <p:cNvSpPr>
            <a:spLocks noGrp="1"/>
          </p:cNvSpPr>
          <p:nvPr>
            <p:ph type="title"/>
          </p:nvPr>
        </p:nvSpPr>
        <p:spPr/>
        <p:txBody>
          <a:bodyPr>
            <a:normAutofit fontScale="90000"/>
          </a:bodyPr>
          <a:lstStyle/>
          <a:p>
            <a:r>
              <a:rPr lang="en-US" dirty="0"/>
              <a:t>Surely We Wouldn’t Fall Prey To Collider Bias…</a:t>
            </a:r>
          </a:p>
        </p:txBody>
      </p:sp>
      <p:sp>
        <p:nvSpPr>
          <p:cNvPr id="4" name="TextBox 3">
            <a:extLst>
              <a:ext uri="{FF2B5EF4-FFF2-40B4-BE49-F238E27FC236}">
                <a16:creationId xmlns:a16="http://schemas.microsoft.com/office/drawing/2014/main" id="{A9788148-9E76-D144-A7A4-562CC2BA78F8}"/>
              </a:ext>
            </a:extLst>
          </p:cNvPr>
          <p:cNvSpPr txBox="1"/>
          <p:nvPr/>
        </p:nvSpPr>
        <p:spPr>
          <a:xfrm>
            <a:off x="0" y="6488668"/>
            <a:ext cx="2878545" cy="369332"/>
          </a:xfrm>
          <a:prstGeom prst="rect">
            <a:avLst/>
          </a:prstGeom>
          <a:noFill/>
        </p:spPr>
        <p:txBody>
          <a:bodyPr wrap="none" rtlCol="0">
            <a:spAutoFit/>
          </a:bodyPr>
          <a:lstStyle/>
          <a:p>
            <a:r>
              <a:rPr lang="en-US" dirty="0"/>
              <a:t>Griffith et al. 2020 Nat. Com.</a:t>
            </a:r>
          </a:p>
        </p:txBody>
      </p:sp>
      <p:sp>
        <p:nvSpPr>
          <p:cNvPr id="5" name="TextBox 4">
            <a:extLst>
              <a:ext uri="{FF2B5EF4-FFF2-40B4-BE49-F238E27FC236}">
                <a16:creationId xmlns:a16="http://schemas.microsoft.com/office/drawing/2014/main" id="{9AA99230-BB40-9C48-B9BA-3F1898D9F3CC}"/>
              </a:ext>
            </a:extLst>
          </p:cNvPr>
          <p:cNvSpPr txBox="1"/>
          <p:nvPr/>
        </p:nvSpPr>
        <p:spPr>
          <a:xfrm>
            <a:off x="627321" y="1318437"/>
            <a:ext cx="6960945" cy="1477328"/>
          </a:xfrm>
          <a:prstGeom prst="rect">
            <a:avLst/>
          </a:prstGeom>
          <a:noFill/>
        </p:spPr>
        <p:txBody>
          <a:bodyPr wrap="none" rtlCol="0">
            <a:spAutoFit/>
          </a:bodyPr>
          <a:lstStyle/>
          <a:p>
            <a:r>
              <a:rPr lang="en-US" b="1" i="1" dirty="0"/>
              <a:t>Preliminary studies suggested that</a:t>
            </a:r>
          </a:p>
          <a:p>
            <a:r>
              <a:rPr lang="en-US" dirty="0"/>
              <a:t>	a) Healthcare workers were likely to get less severe </a:t>
            </a:r>
            <a:r>
              <a:rPr lang="en-US" dirty="0" err="1"/>
              <a:t>Covid</a:t>
            </a:r>
            <a:r>
              <a:rPr lang="en-US" dirty="0"/>
              <a:t> infections</a:t>
            </a:r>
          </a:p>
          <a:p>
            <a:r>
              <a:rPr lang="en-US" dirty="0"/>
              <a:t>	b) </a:t>
            </a:r>
            <a:r>
              <a:rPr lang="en-US" dirty="0" err="1"/>
              <a:t>Covid</a:t>
            </a:r>
            <a:r>
              <a:rPr lang="en-US" dirty="0"/>
              <a:t> infection was lower among smokers</a:t>
            </a:r>
          </a:p>
          <a:p>
            <a:endParaRPr lang="en-US" b="1" dirty="0"/>
          </a:p>
          <a:p>
            <a:r>
              <a:rPr lang="en-US" b="1" dirty="0"/>
              <a:t>WHY?</a:t>
            </a:r>
          </a:p>
        </p:txBody>
      </p:sp>
      <p:pic>
        <p:nvPicPr>
          <p:cNvPr id="7" name="Picture 6">
            <a:extLst>
              <a:ext uri="{FF2B5EF4-FFF2-40B4-BE49-F238E27FC236}">
                <a16:creationId xmlns:a16="http://schemas.microsoft.com/office/drawing/2014/main" id="{D3B474C4-1811-F742-9964-3E3BD9DEDF61}"/>
              </a:ext>
            </a:extLst>
          </p:cNvPr>
          <p:cNvPicPr>
            <a:picLocks noChangeAspect="1"/>
          </p:cNvPicPr>
          <p:nvPr/>
        </p:nvPicPr>
        <p:blipFill>
          <a:blip r:embed="rId2"/>
          <a:stretch>
            <a:fillRect/>
          </a:stretch>
        </p:blipFill>
        <p:spPr>
          <a:xfrm>
            <a:off x="1573617" y="2413899"/>
            <a:ext cx="5685613" cy="3668957"/>
          </a:xfrm>
          <a:prstGeom prst="rect">
            <a:avLst/>
          </a:prstGeom>
        </p:spPr>
      </p:pic>
      <p:grpSp>
        <p:nvGrpSpPr>
          <p:cNvPr id="10" name="Group 9">
            <a:extLst>
              <a:ext uri="{FF2B5EF4-FFF2-40B4-BE49-F238E27FC236}">
                <a16:creationId xmlns:a16="http://schemas.microsoft.com/office/drawing/2014/main" id="{67868514-576A-3E47-BF3F-5974DA9671CC}"/>
              </a:ext>
            </a:extLst>
          </p:cNvPr>
          <p:cNvGrpSpPr/>
          <p:nvPr/>
        </p:nvGrpSpPr>
        <p:grpSpPr>
          <a:xfrm>
            <a:off x="1743740" y="2583712"/>
            <a:ext cx="2417216" cy="2169042"/>
            <a:chOff x="1743740" y="2573079"/>
            <a:chExt cx="2417216" cy="2169042"/>
          </a:xfrm>
          <a:solidFill>
            <a:schemeClr val="bg1"/>
          </a:solidFill>
          <a:effectLst/>
        </p:grpSpPr>
        <p:sp>
          <p:nvSpPr>
            <p:cNvPr id="8" name="Rectangle 7">
              <a:extLst>
                <a:ext uri="{FF2B5EF4-FFF2-40B4-BE49-F238E27FC236}">
                  <a16:creationId xmlns:a16="http://schemas.microsoft.com/office/drawing/2014/main" id="{429A593E-EFFB-C046-B94E-26CEAB662EF6}"/>
                </a:ext>
              </a:extLst>
            </p:cNvPr>
            <p:cNvSpPr/>
            <p:nvPr/>
          </p:nvSpPr>
          <p:spPr>
            <a:xfrm>
              <a:off x="1743740" y="2573079"/>
              <a:ext cx="1701209" cy="216904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EC8AB2C-3B85-5D4D-90F8-7F221CA7CD14}"/>
                </a:ext>
              </a:extLst>
            </p:cNvPr>
            <p:cNvSpPr/>
            <p:nvPr/>
          </p:nvSpPr>
          <p:spPr>
            <a:xfrm>
              <a:off x="2459747" y="2582711"/>
              <a:ext cx="1701209" cy="12377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551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Fork</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077813"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5719130" cy="461665"/>
          </a:xfrm>
          <a:prstGeom prst="rect">
            <a:avLst/>
          </a:prstGeom>
          <a:noFill/>
        </p:spPr>
        <p:txBody>
          <a:bodyPr wrap="none" rtlCol="0">
            <a:spAutoFit/>
          </a:bodyPr>
          <a:lstStyle/>
          <a:p>
            <a:r>
              <a:rPr lang="en-US" sz="2400" i="1" dirty="0">
                <a:latin typeface="Avenir Roman" panose="02000503020000020003" pitchFamily="2" charset="0"/>
              </a:rPr>
              <a:t>What it would do to Multiple Regression</a:t>
            </a:r>
          </a:p>
        </p:txBody>
      </p:sp>
      <p:sp>
        <p:nvSpPr>
          <p:cNvPr id="6" name="TextBox 5">
            <a:extLst>
              <a:ext uri="{FF2B5EF4-FFF2-40B4-BE49-F238E27FC236}">
                <a16:creationId xmlns:a16="http://schemas.microsoft.com/office/drawing/2014/main" id="{3739D54C-A574-2E45-8843-740FFAF65F14}"/>
              </a:ext>
            </a:extLst>
          </p:cNvPr>
          <p:cNvSpPr txBox="1"/>
          <p:nvPr/>
        </p:nvSpPr>
        <p:spPr>
          <a:xfrm>
            <a:off x="389742" y="5716173"/>
            <a:ext cx="2228495"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Exogenous</a:t>
            </a:r>
          </a:p>
          <a:p>
            <a:pPr algn="ctr"/>
            <a:r>
              <a:rPr lang="en-US" sz="3200" dirty="0">
                <a:latin typeface="Avenir Roman" panose="02000503020000020003" pitchFamily="2" charset="0"/>
                <a:cs typeface="Calibri Light"/>
              </a:rPr>
              <a:t>Cause</a:t>
            </a:r>
          </a:p>
        </p:txBody>
      </p:sp>
      <p:sp>
        <p:nvSpPr>
          <p:cNvPr id="7" name="TextBox 6">
            <a:extLst>
              <a:ext uri="{FF2B5EF4-FFF2-40B4-BE49-F238E27FC236}">
                <a16:creationId xmlns:a16="http://schemas.microsoft.com/office/drawing/2014/main" id="{8A5004D5-3F80-2A49-BE05-BE6AC38B22DB}"/>
              </a:ext>
            </a:extLst>
          </p:cNvPr>
          <p:cNvSpPr txBox="1"/>
          <p:nvPr/>
        </p:nvSpPr>
        <p:spPr>
          <a:xfrm>
            <a:off x="3322299" y="5269402"/>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8" name="TextBox 7">
            <a:extLst>
              <a:ext uri="{FF2B5EF4-FFF2-40B4-BE49-F238E27FC236}">
                <a16:creationId xmlns:a16="http://schemas.microsoft.com/office/drawing/2014/main" id="{813653FB-C7ED-8C41-93FA-335A09F0FB6E}"/>
              </a:ext>
            </a:extLst>
          </p:cNvPr>
          <p:cNvSpPr txBox="1"/>
          <p:nvPr/>
        </p:nvSpPr>
        <p:spPr>
          <a:xfrm>
            <a:off x="565077" y="4576413"/>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9" name="Straight Arrow Connector 8">
            <a:extLst>
              <a:ext uri="{FF2B5EF4-FFF2-40B4-BE49-F238E27FC236}">
                <a16:creationId xmlns:a16="http://schemas.microsoft.com/office/drawing/2014/main" id="{8B5B149C-FE40-6542-9D39-11602087AED7}"/>
              </a:ext>
            </a:extLst>
          </p:cNvPr>
          <p:cNvCxnSpPr>
            <a:cxnSpLocks/>
            <a:stCxn id="6" idx="3"/>
            <a:endCxn id="7" idx="1"/>
          </p:cNvCxnSpPr>
          <p:nvPr/>
        </p:nvCxnSpPr>
        <p:spPr>
          <a:xfrm flipV="1">
            <a:off x="2618237" y="5561790"/>
            <a:ext cx="704062" cy="69299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6A8A3978-40ED-6C46-837F-4B350FE44415}"/>
              </a:ext>
            </a:extLst>
          </p:cNvPr>
          <p:cNvCxnSpPr>
            <a:cxnSpLocks/>
            <a:stCxn id="8" idx="3"/>
            <a:endCxn id="7" idx="1"/>
          </p:cNvCxnSpPr>
          <p:nvPr/>
        </p:nvCxnSpPr>
        <p:spPr>
          <a:xfrm>
            <a:off x="2442899" y="4868801"/>
            <a:ext cx="879400" cy="6929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1" name="Straight Arrow Connector 21">
            <a:extLst>
              <a:ext uri="{FF2B5EF4-FFF2-40B4-BE49-F238E27FC236}">
                <a16:creationId xmlns:a16="http://schemas.microsoft.com/office/drawing/2014/main" id="{B8A61190-A460-3B40-B404-E6D15572505E}"/>
              </a:ext>
            </a:extLst>
          </p:cNvPr>
          <p:cNvCxnSpPr>
            <a:cxnSpLocks/>
            <a:stCxn id="8" idx="1"/>
            <a:endCxn id="6" idx="1"/>
          </p:cNvCxnSpPr>
          <p:nvPr/>
        </p:nvCxnSpPr>
        <p:spPr>
          <a:xfrm rot="10800000" flipV="1">
            <a:off x="389743" y="4868800"/>
            <a:ext cx="175335" cy="1385981"/>
          </a:xfrm>
          <a:prstGeom prst="curvedConnector3">
            <a:avLst>
              <a:gd name="adj1" fmla="val 230379"/>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85983C13-A5D5-D94C-9C3C-2CB01FBB5440}"/>
              </a:ext>
            </a:extLst>
          </p:cNvPr>
          <p:cNvSpPr txBox="1"/>
          <p:nvPr/>
        </p:nvSpPr>
        <p:spPr>
          <a:xfrm>
            <a:off x="2688931" y="1345865"/>
            <a:ext cx="3474029"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Exogenous Cause</a:t>
            </a:r>
          </a:p>
        </p:txBody>
      </p:sp>
      <p:sp>
        <p:nvSpPr>
          <p:cNvPr id="13" name="TextBox 12">
            <a:extLst>
              <a:ext uri="{FF2B5EF4-FFF2-40B4-BE49-F238E27FC236}">
                <a16:creationId xmlns:a16="http://schemas.microsoft.com/office/drawing/2014/main" id="{2027616E-8F90-2843-B5A6-B114453A45FF}"/>
              </a:ext>
            </a:extLst>
          </p:cNvPr>
          <p:cNvSpPr txBox="1"/>
          <p:nvPr/>
        </p:nvSpPr>
        <p:spPr>
          <a:xfrm>
            <a:off x="5564756" y="2838239"/>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14" name="TextBox 13">
            <a:extLst>
              <a:ext uri="{FF2B5EF4-FFF2-40B4-BE49-F238E27FC236}">
                <a16:creationId xmlns:a16="http://schemas.microsoft.com/office/drawing/2014/main" id="{10B9A37F-A8F8-0043-B1BC-8878ED019AFE}"/>
              </a:ext>
            </a:extLst>
          </p:cNvPr>
          <p:cNvSpPr txBox="1"/>
          <p:nvPr/>
        </p:nvSpPr>
        <p:spPr>
          <a:xfrm>
            <a:off x="1409315" y="2838240"/>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15" name="Straight Arrow Connector 14">
            <a:extLst>
              <a:ext uri="{FF2B5EF4-FFF2-40B4-BE49-F238E27FC236}">
                <a16:creationId xmlns:a16="http://schemas.microsoft.com/office/drawing/2014/main" id="{AFA974F6-8225-E744-9A42-567AC82172F6}"/>
              </a:ext>
            </a:extLst>
          </p:cNvPr>
          <p:cNvCxnSpPr>
            <a:cxnSpLocks/>
            <a:stCxn id="12" idx="2"/>
            <a:endCxn id="14" idx="0"/>
          </p:cNvCxnSpPr>
          <p:nvPr/>
        </p:nvCxnSpPr>
        <p:spPr>
          <a:xfrm flipH="1">
            <a:off x="2348226" y="1930640"/>
            <a:ext cx="2077720" cy="90760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A93C485-FC5E-6043-9EB8-2FB6AD75B1EE}"/>
              </a:ext>
            </a:extLst>
          </p:cNvPr>
          <p:cNvCxnSpPr>
            <a:cxnSpLocks/>
            <a:stCxn id="14" idx="3"/>
            <a:endCxn id="13" idx="1"/>
          </p:cNvCxnSpPr>
          <p:nvPr/>
        </p:nvCxnSpPr>
        <p:spPr>
          <a:xfrm flipV="1">
            <a:off x="3287137" y="3130627"/>
            <a:ext cx="2277619"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E62CEA3-8414-2448-9912-5B1C0635AF24}"/>
              </a:ext>
            </a:extLst>
          </p:cNvPr>
          <p:cNvCxnSpPr>
            <a:cxnSpLocks/>
            <a:stCxn id="12" idx="2"/>
            <a:endCxn id="13" idx="0"/>
          </p:cNvCxnSpPr>
          <p:nvPr/>
        </p:nvCxnSpPr>
        <p:spPr>
          <a:xfrm>
            <a:off x="4425946" y="1930640"/>
            <a:ext cx="1763661" cy="9075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FD15407A-DC0A-4A47-9B21-48EB3DE4B993}"/>
              </a:ext>
            </a:extLst>
          </p:cNvPr>
          <p:cNvSpPr txBox="1"/>
          <p:nvPr/>
        </p:nvSpPr>
        <p:spPr>
          <a:xfrm>
            <a:off x="5276062" y="5161188"/>
            <a:ext cx="3817257"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latin typeface="Avenir Roman" panose="02000503020000020003" pitchFamily="2" charset="0"/>
              </a:rPr>
              <a:t>Nothing – this is great!</a:t>
            </a:r>
          </a:p>
        </p:txBody>
      </p:sp>
    </p:spTree>
    <p:extLst>
      <p:ext uri="{BB962C8B-B14F-4D97-AF65-F5344CB8AC3E}">
        <p14:creationId xmlns:p14="http://schemas.microsoft.com/office/powerpoint/2010/main" val="311729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24D2-BDCB-804B-8B8E-CD49330A94C4}"/>
              </a:ext>
            </a:extLst>
          </p:cNvPr>
          <p:cNvSpPr>
            <a:spLocks noGrp="1"/>
          </p:cNvSpPr>
          <p:nvPr>
            <p:ph type="title"/>
          </p:nvPr>
        </p:nvSpPr>
        <p:spPr/>
        <p:txBody>
          <a:bodyPr/>
          <a:lstStyle/>
          <a:p>
            <a:r>
              <a:rPr lang="en-US" dirty="0"/>
              <a:t>Pearl’s Ladder of Causality</a:t>
            </a:r>
          </a:p>
        </p:txBody>
      </p:sp>
      <p:sp>
        <p:nvSpPr>
          <p:cNvPr id="4" name="TextBox 3">
            <a:extLst>
              <a:ext uri="{FF2B5EF4-FFF2-40B4-BE49-F238E27FC236}">
                <a16:creationId xmlns:a16="http://schemas.microsoft.com/office/drawing/2014/main" id="{B56168B2-5C1F-8C4C-94FB-DC35B898FABF}"/>
              </a:ext>
            </a:extLst>
          </p:cNvPr>
          <p:cNvSpPr txBox="1"/>
          <p:nvPr/>
        </p:nvSpPr>
        <p:spPr>
          <a:xfrm>
            <a:off x="6751388" y="6550223"/>
            <a:ext cx="2291012" cy="307777"/>
          </a:xfrm>
          <a:prstGeom prst="rect">
            <a:avLst/>
          </a:prstGeom>
          <a:noFill/>
        </p:spPr>
        <p:txBody>
          <a:bodyPr wrap="none" rtlCol="0">
            <a:spAutoFit/>
          </a:bodyPr>
          <a:lstStyle/>
          <a:p>
            <a:r>
              <a:rPr lang="en-US" sz="1400" dirty="0">
                <a:latin typeface="Avenir Roman" panose="02000503020000020003" pitchFamily="2" charset="0"/>
              </a:rPr>
              <a:t>Pearl and Mackenzie 2018</a:t>
            </a:r>
          </a:p>
        </p:txBody>
      </p:sp>
      <p:pic>
        <p:nvPicPr>
          <p:cNvPr id="9" name="Picture 8">
            <a:extLst>
              <a:ext uri="{FF2B5EF4-FFF2-40B4-BE49-F238E27FC236}">
                <a16:creationId xmlns:a16="http://schemas.microsoft.com/office/drawing/2014/main" id="{4D3A8303-E34A-EF43-8D4B-58C89E988469}"/>
              </a:ext>
            </a:extLst>
          </p:cNvPr>
          <p:cNvPicPr>
            <a:picLocks noChangeAspect="1"/>
          </p:cNvPicPr>
          <p:nvPr/>
        </p:nvPicPr>
        <p:blipFill>
          <a:blip r:embed="rId2"/>
          <a:stretch>
            <a:fillRect/>
          </a:stretch>
        </p:blipFill>
        <p:spPr>
          <a:xfrm>
            <a:off x="-73304" y="1149668"/>
            <a:ext cx="2759027" cy="5708332"/>
          </a:xfrm>
          <a:prstGeom prst="rect">
            <a:avLst/>
          </a:prstGeom>
        </p:spPr>
      </p:pic>
      <p:sp>
        <p:nvSpPr>
          <p:cNvPr id="20" name="TextBox 19">
            <a:extLst>
              <a:ext uri="{FF2B5EF4-FFF2-40B4-BE49-F238E27FC236}">
                <a16:creationId xmlns:a16="http://schemas.microsoft.com/office/drawing/2014/main" id="{23687BC4-A67F-8D43-9D48-B35ADB6AE6F8}"/>
              </a:ext>
            </a:extLst>
          </p:cNvPr>
          <p:cNvSpPr txBox="1"/>
          <p:nvPr/>
        </p:nvSpPr>
        <p:spPr>
          <a:xfrm>
            <a:off x="2685723" y="5055393"/>
            <a:ext cx="6611793" cy="923330"/>
          </a:xfrm>
          <a:prstGeom prst="rect">
            <a:avLst/>
          </a:prstGeom>
          <a:noFill/>
        </p:spPr>
        <p:txBody>
          <a:bodyPr wrap="square" rtlCol="0">
            <a:spAutoFit/>
          </a:bodyPr>
          <a:lstStyle/>
          <a:p>
            <a:r>
              <a:rPr lang="en-US" b="1" dirty="0">
                <a:latin typeface="Avenir Roman" panose="02000503020000020003" pitchFamily="2" charset="0"/>
              </a:rPr>
              <a:t>1. Observation – Cause is associated with effect</a:t>
            </a:r>
          </a:p>
          <a:p>
            <a:r>
              <a:rPr lang="en-US" dirty="0">
                <a:latin typeface="Avenir Roman" panose="02000503020000020003" pitchFamily="2" charset="0"/>
              </a:rPr>
              <a:t>				- Correlation</a:t>
            </a:r>
          </a:p>
          <a:p>
            <a:r>
              <a:rPr lang="en-US" dirty="0">
                <a:latin typeface="Avenir Roman" panose="02000503020000020003" pitchFamily="2" charset="0"/>
              </a:rPr>
              <a:t>				- Can only predict within the range of data</a:t>
            </a:r>
          </a:p>
        </p:txBody>
      </p:sp>
      <p:sp>
        <p:nvSpPr>
          <p:cNvPr id="21" name="TextBox 20">
            <a:extLst>
              <a:ext uri="{FF2B5EF4-FFF2-40B4-BE49-F238E27FC236}">
                <a16:creationId xmlns:a16="http://schemas.microsoft.com/office/drawing/2014/main" id="{F3799A11-25B4-1446-B3D4-1AC5934A4DDB}"/>
              </a:ext>
            </a:extLst>
          </p:cNvPr>
          <p:cNvSpPr txBox="1"/>
          <p:nvPr/>
        </p:nvSpPr>
        <p:spPr>
          <a:xfrm>
            <a:off x="2685724" y="3403669"/>
            <a:ext cx="6458276" cy="1200329"/>
          </a:xfrm>
          <a:prstGeom prst="rect">
            <a:avLst/>
          </a:prstGeom>
          <a:noFill/>
        </p:spPr>
        <p:txBody>
          <a:bodyPr wrap="square" rtlCol="0">
            <a:spAutoFit/>
          </a:bodyPr>
          <a:lstStyle/>
          <a:p>
            <a:r>
              <a:rPr lang="en-US" b="1" dirty="0">
                <a:latin typeface="Avenir Roman" panose="02000503020000020003" pitchFamily="2" charset="0"/>
              </a:rPr>
              <a:t>2. Intervention – Understand what happens you do something</a:t>
            </a:r>
          </a:p>
          <a:p>
            <a:r>
              <a:rPr lang="en-US" dirty="0">
                <a:latin typeface="Avenir Roman" panose="02000503020000020003" pitchFamily="2" charset="0"/>
              </a:rPr>
              <a:t>				- Experiments</a:t>
            </a:r>
          </a:p>
          <a:p>
            <a:r>
              <a:rPr lang="en-US" dirty="0">
                <a:latin typeface="Avenir Roman" panose="02000503020000020003" pitchFamily="2" charset="0"/>
              </a:rPr>
              <a:t>				- Provides evidence of causal link</a:t>
            </a:r>
          </a:p>
        </p:txBody>
      </p:sp>
      <p:sp>
        <p:nvSpPr>
          <p:cNvPr id="22" name="TextBox 21">
            <a:extLst>
              <a:ext uri="{FF2B5EF4-FFF2-40B4-BE49-F238E27FC236}">
                <a16:creationId xmlns:a16="http://schemas.microsoft.com/office/drawing/2014/main" id="{2546D58E-B2F4-9F41-87D4-B24203E11C6A}"/>
              </a:ext>
            </a:extLst>
          </p:cNvPr>
          <p:cNvSpPr txBox="1"/>
          <p:nvPr/>
        </p:nvSpPr>
        <p:spPr>
          <a:xfrm>
            <a:off x="2685723" y="1581652"/>
            <a:ext cx="6458277" cy="1200329"/>
          </a:xfrm>
          <a:prstGeom prst="rect">
            <a:avLst/>
          </a:prstGeom>
          <a:noFill/>
        </p:spPr>
        <p:txBody>
          <a:bodyPr wrap="square" rtlCol="0">
            <a:spAutoFit/>
          </a:bodyPr>
          <a:lstStyle/>
          <a:p>
            <a:r>
              <a:rPr lang="en-US" b="1" dirty="0">
                <a:latin typeface="Avenir Roman" panose="02000503020000020003" pitchFamily="2" charset="0"/>
              </a:rPr>
              <a:t>3. Counterfactual – Can imagine what would happen under unobserved conditions </a:t>
            </a:r>
          </a:p>
          <a:p>
            <a:r>
              <a:rPr lang="en-US" dirty="0">
                <a:latin typeface="Avenir Roman" panose="02000503020000020003" pitchFamily="2" charset="0"/>
              </a:rPr>
              <a:t>				- Requires model of a system</a:t>
            </a:r>
          </a:p>
          <a:p>
            <a:r>
              <a:rPr lang="en-US" dirty="0">
                <a:latin typeface="Avenir Roman" panose="02000503020000020003" pitchFamily="2" charset="0"/>
              </a:rPr>
              <a:t>				- Requires identification of causality</a:t>
            </a:r>
          </a:p>
        </p:txBody>
      </p:sp>
    </p:spTree>
    <p:extLst>
      <p:ext uri="{BB962C8B-B14F-4D97-AF65-F5344CB8AC3E}">
        <p14:creationId xmlns:p14="http://schemas.microsoft.com/office/powerpoint/2010/main" val="35670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Bigger Problem…</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077813"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3176767" cy="461665"/>
          </a:xfrm>
          <a:prstGeom prst="rect">
            <a:avLst/>
          </a:prstGeom>
          <a:noFill/>
        </p:spPr>
        <p:txBody>
          <a:bodyPr wrap="none" rtlCol="0">
            <a:spAutoFit/>
          </a:bodyPr>
          <a:lstStyle/>
          <a:p>
            <a:r>
              <a:rPr lang="en-US" sz="2400" i="1" dirty="0">
                <a:latin typeface="Avenir Roman" panose="02000503020000020003" pitchFamily="2" charset="0"/>
              </a:rPr>
              <a:t>Univariate Regression</a:t>
            </a:r>
          </a:p>
        </p:txBody>
      </p:sp>
      <p:sp>
        <p:nvSpPr>
          <p:cNvPr id="7" name="TextBox 6">
            <a:extLst>
              <a:ext uri="{FF2B5EF4-FFF2-40B4-BE49-F238E27FC236}">
                <a16:creationId xmlns:a16="http://schemas.microsoft.com/office/drawing/2014/main" id="{8A5004D5-3F80-2A49-BE05-BE6AC38B22DB}"/>
              </a:ext>
            </a:extLst>
          </p:cNvPr>
          <p:cNvSpPr txBox="1"/>
          <p:nvPr/>
        </p:nvSpPr>
        <p:spPr>
          <a:xfrm>
            <a:off x="3322299" y="5269402"/>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8" name="TextBox 7">
            <a:extLst>
              <a:ext uri="{FF2B5EF4-FFF2-40B4-BE49-F238E27FC236}">
                <a16:creationId xmlns:a16="http://schemas.microsoft.com/office/drawing/2014/main" id="{813653FB-C7ED-8C41-93FA-335A09F0FB6E}"/>
              </a:ext>
            </a:extLst>
          </p:cNvPr>
          <p:cNvSpPr txBox="1"/>
          <p:nvPr/>
        </p:nvSpPr>
        <p:spPr>
          <a:xfrm>
            <a:off x="470404" y="5269401"/>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10" name="Straight Arrow Connector 9">
            <a:extLst>
              <a:ext uri="{FF2B5EF4-FFF2-40B4-BE49-F238E27FC236}">
                <a16:creationId xmlns:a16="http://schemas.microsoft.com/office/drawing/2014/main" id="{6A8A3978-40ED-6C46-837F-4B350FE44415}"/>
              </a:ext>
            </a:extLst>
          </p:cNvPr>
          <p:cNvCxnSpPr>
            <a:cxnSpLocks/>
            <a:stCxn id="8" idx="3"/>
            <a:endCxn id="7" idx="1"/>
          </p:cNvCxnSpPr>
          <p:nvPr/>
        </p:nvCxnSpPr>
        <p:spPr>
          <a:xfrm>
            <a:off x="2348226" y="5561789"/>
            <a:ext cx="974073"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85983C13-A5D5-D94C-9C3C-2CB01FBB5440}"/>
              </a:ext>
            </a:extLst>
          </p:cNvPr>
          <p:cNvSpPr txBox="1"/>
          <p:nvPr/>
        </p:nvSpPr>
        <p:spPr>
          <a:xfrm>
            <a:off x="2688931" y="1345865"/>
            <a:ext cx="3474029"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Exogenous Cause</a:t>
            </a:r>
          </a:p>
        </p:txBody>
      </p:sp>
      <p:sp>
        <p:nvSpPr>
          <p:cNvPr id="13" name="TextBox 12">
            <a:extLst>
              <a:ext uri="{FF2B5EF4-FFF2-40B4-BE49-F238E27FC236}">
                <a16:creationId xmlns:a16="http://schemas.microsoft.com/office/drawing/2014/main" id="{2027616E-8F90-2843-B5A6-B114453A45FF}"/>
              </a:ext>
            </a:extLst>
          </p:cNvPr>
          <p:cNvSpPr txBox="1"/>
          <p:nvPr/>
        </p:nvSpPr>
        <p:spPr>
          <a:xfrm>
            <a:off x="5564756" y="2838239"/>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14" name="TextBox 13">
            <a:extLst>
              <a:ext uri="{FF2B5EF4-FFF2-40B4-BE49-F238E27FC236}">
                <a16:creationId xmlns:a16="http://schemas.microsoft.com/office/drawing/2014/main" id="{10B9A37F-A8F8-0043-B1BC-8878ED019AFE}"/>
              </a:ext>
            </a:extLst>
          </p:cNvPr>
          <p:cNvSpPr txBox="1"/>
          <p:nvPr/>
        </p:nvSpPr>
        <p:spPr>
          <a:xfrm>
            <a:off x="1409315" y="2838240"/>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15" name="Straight Arrow Connector 14">
            <a:extLst>
              <a:ext uri="{FF2B5EF4-FFF2-40B4-BE49-F238E27FC236}">
                <a16:creationId xmlns:a16="http://schemas.microsoft.com/office/drawing/2014/main" id="{AFA974F6-8225-E744-9A42-567AC82172F6}"/>
              </a:ext>
            </a:extLst>
          </p:cNvPr>
          <p:cNvCxnSpPr>
            <a:cxnSpLocks/>
            <a:stCxn id="12" idx="2"/>
            <a:endCxn id="14" idx="0"/>
          </p:cNvCxnSpPr>
          <p:nvPr/>
        </p:nvCxnSpPr>
        <p:spPr>
          <a:xfrm flipH="1">
            <a:off x="2348226" y="1930640"/>
            <a:ext cx="2077720" cy="90760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A93C485-FC5E-6043-9EB8-2FB6AD75B1EE}"/>
              </a:ext>
            </a:extLst>
          </p:cNvPr>
          <p:cNvCxnSpPr>
            <a:cxnSpLocks/>
            <a:stCxn id="14" idx="3"/>
            <a:endCxn id="13" idx="1"/>
          </p:cNvCxnSpPr>
          <p:nvPr/>
        </p:nvCxnSpPr>
        <p:spPr>
          <a:xfrm flipV="1">
            <a:off x="3287137" y="3130627"/>
            <a:ext cx="2277619"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E62CEA3-8414-2448-9912-5B1C0635AF24}"/>
              </a:ext>
            </a:extLst>
          </p:cNvPr>
          <p:cNvCxnSpPr>
            <a:cxnSpLocks/>
            <a:stCxn id="12" idx="2"/>
            <a:endCxn id="13" idx="0"/>
          </p:cNvCxnSpPr>
          <p:nvPr/>
        </p:nvCxnSpPr>
        <p:spPr>
          <a:xfrm>
            <a:off x="4425946" y="1930640"/>
            <a:ext cx="1763661" cy="9075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FD15407A-DC0A-4A47-9B21-48EB3DE4B993}"/>
              </a:ext>
            </a:extLst>
          </p:cNvPr>
          <p:cNvSpPr txBox="1"/>
          <p:nvPr/>
        </p:nvSpPr>
        <p:spPr>
          <a:xfrm>
            <a:off x="5276062" y="5161188"/>
            <a:ext cx="3817257"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latin typeface="Avenir Roman" panose="02000503020000020003" pitchFamily="2" charset="0"/>
              </a:rPr>
              <a:t>The relationship is contaminated – results unreliable!</a:t>
            </a:r>
          </a:p>
        </p:txBody>
      </p:sp>
    </p:spTree>
    <p:extLst>
      <p:ext uri="{BB962C8B-B14F-4D97-AF65-F5344CB8AC3E}">
        <p14:creationId xmlns:p14="http://schemas.microsoft.com/office/powerpoint/2010/main" val="4005451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The Omitted Variable Bias Problem</a:t>
            </a:r>
          </a:p>
        </p:txBody>
      </p:sp>
      <p:sp>
        <p:nvSpPr>
          <p:cNvPr id="16" name="Content Placeholder 15"/>
          <p:cNvSpPr>
            <a:spLocks noGrp="1"/>
          </p:cNvSpPr>
          <p:nvPr>
            <p:ph sz="half" idx="2"/>
          </p:nvPr>
        </p:nvSpPr>
        <p:spPr>
          <a:xfrm>
            <a:off x="4660900" y="1600200"/>
            <a:ext cx="4235760" cy="4876800"/>
          </a:xfrm>
        </p:spPr>
        <p:txBody>
          <a:bodyPr>
            <a:normAutofit fontScale="85000" lnSpcReduction="20000"/>
          </a:bodyPr>
          <a:lstStyle/>
          <a:p>
            <a:r>
              <a:rPr lang="en-US" dirty="0"/>
              <a:t>We assume that sampling means that omitted variables average to 0</a:t>
            </a:r>
          </a:p>
          <a:p>
            <a:pPr lvl="1"/>
            <a:r>
              <a:rPr lang="en-US" dirty="0"/>
              <a:t>Omission produces downward bias in SE of coefficients</a:t>
            </a:r>
          </a:p>
          <a:p>
            <a:endParaRPr lang="en-US" dirty="0"/>
          </a:p>
          <a:p>
            <a:r>
              <a:rPr lang="en-US" dirty="0"/>
              <a:t>But, if omitted variables are correlated causally with a predictor, they likely are not averaged out</a:t>
            </a:r>
          </a:p>
          <a:p>
            <a:endParaRPr lang="en-US" dirty="0"/>
          </a:p>
          <a:p>
            <a:r>
              <a:rPr lang="en-US" dirty="0"/>
              <a:t>This </a:t>
            </a:r>
            <a:r>
              <a:rPr lang="en-US" b="1" i="1" dirty="0"/>
              <a:t>will</a:t>
            </a:r>
            <a:r>
              <a:rPr lang="en-US" dirty="0"/>
              <a:t> bias your estimates</a:t>
            </a:r>
          </a:p>
          <a:p>
            <a:pPr lvl="1"/>
            <a:r>
              <a:rPr lang="en-US" dirty="0"/>
              <a:t>You will not know in what direction</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tx1"/>
              </a:solidFill>
            </a:ln>
          </p:spPr>
          <p:txBody>
            <a:bodyPr wrap="none" rtlCol="0">
              <a:spAutoFit/>
            </a:bodyPr>
            <a:lstStyle/>
            <a:p>
              <a:pPr algn="ctr"/>
              <a:r>
                <a:rPr lang="en-US" sz="2400" dirty="0">
                  <a:latin typeface="Calibri Light"/>
                  <a:cs typeface="Calibri Light"/>
                </a:rPr>
                <a:t>Exogenous </a:t>
              </a:r>
            </a:p>
            <a:p>
              <a:pPr algn="ctr"/>
              <a:r>
                <a:rPr lang="en-US" sz="2400" dirty="0">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66451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2131"/>
          </a:xfrm>
          <a:solidFill>
            <a:schemeClr val="tx1">
              <a:lumMod val="50000"/>
              <a:lumOff val="50000"/>
            </a:schemeClr>
          </a:solidFill>
        </p:spPr>
        <p:txBody>
          <a:bodyPr>
            <a:normAutofit fontScale="90000"/>
          </a:bodyPr>
          <a:lstStyle/>
          <a:p>
            <a:pPr marL="231775"/>
            <a:r>
              <a:rPr lang="en-US" sz="3600" dirty="0">
                <a:solidFill>
                  <a:schemeClr val="bg1"/>
                </a:solidFill>
              </a:rPr>
              <a:t>I Thought Correlation Wasn’t Causation…</a:t>
            </a:r>
          </a:p>
        </p:txBody>
      </p:sp>
      <p:sp>
        <p:nvSpPr>
          <p:cNvPr id="3" name="Content Placeholder 2"/>
          <p:cNvSpPr>
            <a:spLocks noGrp="1"/>
          </p:cNvSpPr>
          <p:nvPr>
            <p:ph idx="1"/>
          </p:nvPr>
        </p:nvSpPr>
        <p:spPr>
          <a:xfrm>
            <a:off x="373817" y="911224"/>
            <a:ext cx="8515350" cy="5699437"/>
          </a:xfrm>
        </p:spPr>
        <p:txBody>
          <a:bodyPr>
            <a:normAutofit fontScale="92500" lnSpcReduction="10000"/>
          </a:bodyPr>
          <a:lstStyle/>
          <a:p>
            <a:pPr marL="514350" indent="-514350">
              <a:lnSpc>
                <a:spcPct val="150000"/>
              </a:lnSpc>
              <a:buFont typeface="+mj-lt"/>
              <a:buAutoNum type="arabicPeriod"/>
            </a:pPr>
            <a:r>
              <a:rPr lang="en-US" dirty="0">
                <a:latin typeface="Avenir Roman" panose="02000503020000020003" pitchFamily="2" charset="0"/>
              </a:rPr>
              <a:t>Correlation, causation, and long-standing misunderstanding in science</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latin typeface="Avenir Roman" panose="02000503020000020003" pitchFamily="2" charset="0"/>
              </a:rPr>
              <a:t>Thinking in causal models to formulate multiple regression models</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solidFill>
                  <a:srgbClr val="FF0000"/>
                </a:solidFill>
                <a:latin typeface="Avenir Roman" panose="02000503020000020003" pitchFamily="2" charset="0"/>
              </a:rPr>
              <a:t>Ensuring causal identification of your regression models</a:t>
            </a:r>
          </a:p>
        </p:txBody>
      </p:sp>
    </p:spTree>
    <p:extLst>
      <p:ext uri="{BB962C8B-B14F-4D97-AF65-F5344CB8AC3E}">
        <p14:creationId xmlns:p14="http://schemas.microsoft.com/office/powerpoint/2010/main" val="2778494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a:rPr>
              <a:t>OVB and Causal Identification</a:t>
            </a:r>
          </a:p>
        </p:txBody>
      </p:sp>
      <p:sp>
        <p:nvSpPr>
          <p:cNvPr id="16" name="Content Placeholder 15"/>
          <p:cNvSpPr>
            <a:spLocks noGrp="1"/>
          </p:cNvSpPr>
          <p:nvPr>
            <p:ph sz="half" idx="2"/>
          </p:nvPr>
        </p:nvSpPr>
        <p:spPr>
          <a:xfrm>
            <a:off x="4702761" y="1421991"/>
            <a:ext cx="4235760" cy="4876800"/>
          </a:xfrm>
        </p:spPr>
        <p:txBody>
          <a:bodyPr>
            <a:normAutofit/>
          </a:bodyPr>
          <a:lstStyle/>
          <a:p>
            <a:pPr marL="0" indent="0" algn="ctr">
              <a:buNone/>
            </a:pPr>
            <a:endParaRPr lang="en-US" sz="3600" b="1" i="1" dirty="0"/>
          </a:p>
          <a:p>
            <a:pPr marL="0" indent="0" algn="ctr">
              <a:buNone/>
            </a:pPr>
            <a:r>
              <a:rPr lang="en-US" sz="3600" b="1" i="1" dirty="0"/>
              <a:t>This</a:t>
            </a:r>
          </a:p>
          <a:p>
            <a:pPr marL="0" indent="0" algn="ctr">
              <a:buNone/>
            </a:pPr>
            <a:r>
              <a:rPr lang="en-US" sz="3600" b="1" i="1" dirty="0"/>
              <a:t>path</a:t>
            </a:r>
          </a:p>
          <a:p>
            <a:pPr marL="0" indent="0" algn="ctr">
              <a:buNone/>
            </a:pPr>
            <a:r>
              <a:rPr lang="en-US" sz="3600" b="1" i="1" dirty="0"/>
              <a:t>is</a:t>
            </a:r>
          </a:p>
          <a:p>
            <a:pPr marL="0" indent="0" algn="ctr">
              <a:buNone/>
            </a:pPr>
            <a:r>
              <a:rPr lang="en-US" sz="3600" b="1" i="1" dirty="0"/>
              <a:t>not</a:t>
            </a:r>
          </a:p>
          <a:p>
            <a:pPr marL="0" indent="0" algn="ctr">
              <a:buNone/>
            </a:pPr>
            <a:r>
              <a:rPr lang="en-US" sz="3600" b="1" i="1" dirty="0"/>
              <a:t>causally</a:t>
            </a:r>
          </a:p>
          <a:p>
            <a:pPr marL="0" indent="0" algn="ctr">
              <a:buNone/>
            </a:pPr>
            <a:r>
              <a:rPr lang="en-US" sz="3600" b="1" i="1" dirty="0"/>
              <a:t>identified</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bg1">
                  <a:lumMod val="75000"/>
                </a:schemeClr>
              </a:solidFill>
            </a:ln>
          </p:spPr>
          <p:txBody>
            <a:bodyPr wrap="none" rtlCol="0">
              <a:spAutoFit/>
            </a:bodyPr>
            <a:lstStyle/>
            <a:p>
              <a:pPr algn="ctr"/>
              <a:r>
                <a:rPr lang="en-US" sz="2400" dirty="0">
                  <a:solidFill>
                    <a:schemeClr val="bg1">
                      <a:lumMod val="75000"/>
                    </a:schemeClr>
                  </a:solidFill>
                  <a:latin typeface="Calibri Light"/>
                  <a:cs typeface="Calibri Light"/>
                </a:rPr>
                <a:t>Exogenous </a:t>
              </a:r>
            </a:p>
            <a:p>
              <a:pPr algn="ctr"/>
              <a:r>
                <a:rPr lang="en-US" sz="2400" dirty="0">
                  <a:solidFill>
                    <a:schemeClr val="bg1">
                      <a:lumMod val="75000"/>
                    </a:schemeClr>
                  </a:solidFill>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78142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Causal Identification</a:t>
            </a:r>
          </a:p>
        </p:txBody>
      </p:sp>
      <p:sp>
        <p:nvSpPr>
          <p:cNvPr id="16" name="Content Placeholder 15"/>
          <p:cNvSpPr>
            <a:spLocks noGrp="1"/>
          </p:cNvSpPr>
          <p:nvPr>
            <p:ph sz="half" idx="2"/>
          </p:nvPr>
        </p:nvSpPr>
        <p:spPr>
          <a:xfrm>
            <a:off x="4702761" y="1421991"/>
            <a:ext cx="4235760" cy="4876800"/>
          </a:xfrm>
        </p:spPr>
        <p:txBody>
          <a:bodyPr>
            <a:normAutofit fontScale="92500" lnSpcReduction="20000"/>
          </a:bodyPr>
          <a:lstStyle/>
          <a:p>
            <a:pPr marL="0" indent="0">
              <a:buNone/>
            </a:pPr>
            <a:r>
              <a:rPr lang="en-US" sz="3600" dirty="0"/>
              <a:t>Your model </a:t>
            </a:r>
            <a:r>
              <a:rPr lang="en-US" sz="3600" b="1" i="1" dirty="0"/>
              <a:t>need not be causally identified </a:t>
            </a:r>
            <a:r>
              <a:rPr lang="en-US" sz="3600" dirty="0"/>
              <a:t>– but be specific that you are only talking about associations</a:t>
            </a:r>
          </a:p>
          <a:p>
            <a:pPr marL="0" indent="0">
              <a:buNone/>
            </a:pPr>
            <a:endParaRPr lang="en-US" sz="3600" dirty="0"/>
          </a:p>
          <a:p>
            <a:pPr marL="0" indent="0">
              <a:buNone/>
            </a:pPr>
            <a:r>
              <a:rPr lang="en-US" sz="3600" dirty="0"/>
              <a:t>You can only make counterfactual statements if you are confident in causal identification</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bg1">
                  <a:lumMod val="75000"/>
                </a:schemeClr>
              </a:solidFill>
            </a:ln>
          </p:spPr>
          <p:txBody>
            <a:bodyPr wrap="none" rtlCol="0">
              <a:spAutoFit/>
            </a:bodyPr>
            <a:lstStyle/>
            <a:p>
              <a:pPr algn="ctr"/>
              <a:r>
                <a:rPr lang="en-US" sz="2400" dirty="0">
                  <a:solidFill>
                    <a:schemeClr val="bg1">
                      <a:lumMod val="75000"/>
                    </a:schemeClr>
                  </a:solidFill>
                  <a:latin typeface="Calibri Light"/>
                  <a:cs typeface="Calibri Light"/>
                </a:rPr>
                <a:t>Exogenous </a:t>
              </a:r>
            </a:p>
            <a:p>
              <a:pPr algn="ctr"/>
              <a:r>
                <a:rPr lang="en-US" sz="2400" dirty="0">
                  <a:solidFill>
                    <a:schemeClr val="bg1">
                      <a:lumMod val="75000"/>
                    </a:schemeClr>
                  </a:solidFill>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68027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Causal Identification</a:t>
            </a:r>
          </a:p>
        </p:txBody>
      </p:sp>
      <p:sp>
        <p:nvSpPr>
          <p:cNvPr id="16" name="Content Placeholder 15"/>
          <p:cNvSpPr>
            <a:spLocks noGrp="1"/>
          </p:cNvSpPr>
          <p:nvPr>
            <p:ph sz="half" idx="2"/>
          </p:nvPr>
        </p:nvSpPr>
        <p:spPr>
          <a:xfrm>
            <a:off x="4702761" y="1421991"/>
            <a:ext cx="4235760" cy="4876800"/>
          </a:xfrm>
        </p:spPr>
        <p:txBody>
          <a:bodyPr>
            <a:normAutofit lnSpcReduction="10000"/>
          </a:bodyPr>
          <a:lstStyle/>
          <a:p>
            <a:pPr marL="0" indent="0">
              <a:buNone/>
            </a:pPr>
            <a:r>
              <a:rPr lang="en-US" sz="3600" dirty="0"/>
              <a:t>Causal identification does not require knowing ULTIMATE cause</a:t>
            </a:r>
          </a:p>
          <a:p>
            <a:pPr marL="0" indent="0">
              <a:buNone/>
            </a:pPr>
            <a:endParaRPr lang="en-US" sz="3600" dirty="0"/>
          </a:p>
          <a:p>
            <a:pPr marL="0" indent="0">
              <a:buNone/>
            </a:pPr>
            <a:r>
              <a:rPr lang="en-US" sz="3600" dirty="0"/>
              <a:t>Nor does it require knowing exact mechanisms within a causal pathway</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bg1">
                  <a:lumMod val="75000"/>
                </a:schemeClr>
              </a:solidFill>
            </a:ln>
          </p:spPr>
          <p:txBody>
            <a:bodyPr wrap="none" rtlCol="0">
              <a:spAutoFit/>
            </a:bodyPr>
            <a:lstStyle/>
            <a:p>
              <a:pPr algn="ctr"/>
              <a:r>
                <a:rPr lang="en-US" sz="2400" dirty="0">
                  <a:solidFill>
                    <a:schemeClr val="bg1">
                      <a:lumMod val="75000"/>
                    </a:schemeClr>
                  </a:solidFill>
                  <a:latin typeface="Calibri Light"/>
                  <a:cs typeface="Calibri Light"/>
                </a:rPr>
                <a:t>Exogenous </a:t>
              </a:r>
            </a:p>
            <a:p>
              <a:pPr algn="ctr"/>
              <a:r>
                <a:rPr lang="en-US" sz="2400" dirty="0">
                  <a:solidFill>
                    <a:schemeClr val="bg1">
                      <a:lumMod val="75000"/>
                    </a:schemeClr>
                  </a:solidFill>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24812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How do we solve this problem?</a:t>
            </a:r>
          </a:p>
        </p:txBody>
      </p:sp>
      <p:sp>
        <p:nvSpPr>
          <p:cNvPr id="16" name="Content Placeholder 15"/>
          <p:cNvSpPr>
            <a:spLocks noGrp="1"/>
          </p:cNvSpPr>
          <p:nvPr>
            <p:ph sz="half" idx="2"/>
          </p:nvPr>
        </p:nvSpPr>
        <p:spPr>
          <a:xfrm>
            <a:off x="4702761" y="1421991"/>
            <a:ext cx="4235760" cy="4876800"/>
          </a:xfrm>
        </p:spPr>
        <p:txBody>
          <a:bodyPr>
            <a:normAutofit/>
          </a:bodyPr>
          <a:lstStyle/>
          <a:p>
            <a:pPr marL="0" indent="0" algn="ctr">
              <a:buNone/>
            </a:pPr>
            <a:endParaRPr lang="en-US" sz="3600" b="1" i="1" dirty="0"/>
          </a:p>
          <a:p>
            <a:pPr marL="0" indent="0" algn="ctr">
              <a:buNone/>
            </a:pPr>
            <a:r>
              <a:rPr lang="en-US" sz="3600" b="1" i="1" dirty="0"/>
              <a:t>This</a:t>
            </a:r>
          </a:p>
          <a:p>
            <a:pPr marL="0" indent="0" algn="ctr">
              <a:buNone/>
            </a:pPr>
            <a:r>
              <a:rPr lang="en-US" sz="3600" b="1" i="1" dirty="0"/>
              <a:t>relationship</a:t>
            </a:r>
          </a:p>
          <a:p>
            <a:pPr marL="0" indent="0" algn="ctr">
              <a:buNone/>
            </a:pPr>
            <a:r>
              <a:rPr lang="en-US" sz="3600" b="1" i="1" dirty="0"/>
              <a:t>is</a:t>
            </a:r>
          </a:p>
          <a:p>
            <a:pPr marL="0" indent="0" algn="ctr">
              <a:buNone/>
            </a:pPr>
            <a:r>
              <a:rPr lang="en-US" sz="3600" b="1" i="1" dirty="0"/>
              <a:t>not</a:t>
            </a:r>
          </a:p>
          <a:p>
            <a:pPr marL="0" indent="0" algn="ctr">
              <a:buNone/>
            </a:pPr>
            <a:r>
              <a:rPr lang="en-US" sz="3600" b="1" i="1" dirty="0"/>
              <a:t>causally</a:t>
            </a:r>
          </a:p>
          <a:p>
            <a:pPr marL="0" indent="0" algn="ctr">
              <a:buNone/>
            </a:pPr>
            <a:r>
              <a:rPr lang="en-US" sz="3600" b="1" i="1" dirty="0"/>
              <a:t>identified</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bg1">
                  <a:lumMod val="75000"/>
                </a:schemeClr>
              </a:solidFill>
            </a:ln>
          </p:spPr>
          <p:txBody>
            <a:bodyPr wrap="none" rtlCol="0">
              <a:spAutoFit/>
            </a:bodyPr>
            <a:lstStyle/>
            <a:p>
              <a:pPr algn="ctr"/>
              <a:r>
                <a:rPr lang="en-US" sz="2400" dirty="0">
                  <a:solidFill>
                    <a:schemeClr val="bg1">
                      <a:lumMod val="75000"/>
                    </a:schemeClr>
                  </a:solidFill>
                  <a:latin typeface="Calibri Light"/>
                  <a:cs typeface="Calibri Light"/>
                </a:rPr>
                <a:t>Exogenous </a:t>
              </a:r>
            </a:p>
            <a:p>
              <a:pPr algn="ctr"/>
              <a:r>
                <a:rPr lang="en-US" sz="2400" dirty="0">
                  <a:solidFill>
                    <a:schemeClr val="bg1">
                      <a:lumMod val="75000"/>
                    </a:schemeClr>
                  </a:solidFill>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68900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Solution 1: The Backdoor Criteria</a:t>
            </a:r>
          </a:p>
        </p:txBody>
      </p:sp>
      <p:sp>
        <p:nvSpPr>
          <p:cNvPr id="16" name="Content Placeholder 15"/>
          <p:cNvSpPr>
            <a:spLocks noGrp="1"/>
          </p:cNvSpPr>
          <p:nvPr>
            <p:ph sz="half" idx="2"/>
          </p:nvPr>
        </p:nvSpPr>
        <p:spPr>
          <a:xfrm>
            <a:off x="4908240" y="1652824"/>
            <a:ext cx="4235760" cy="4876800"/>
          </a:xfrm>
        </p:spPr>
        <p:txBody>
          <a:bodyPr>
            <a:normAutofit fontScale="85000" lnSpcReduction="20000"/>
          </a:bodyPr>
          <a:lstStyle/>
          <a:p>
            <a:r>
              <a:rPr lang="en-US" dirty="0"/>
              <a:t>If we want to know the link between cause and effect given variables that affect both, we must include all variables with a path </a:t>
            </a:r>
            <a:r>
              <a:rPr lang="en-US" b="1" i="1" dirty="0">
                <a:latin typeface="Calibri"/>
                <a:cs typeface="Calibri"/>
              </a:rPr>
              <a:t>into</a:t>
            </a:r>
            <a:r>
              <a:rPr lang="en-US" dirty="0"/>
              <a:t> the cause </a:t>
            </a:r>
          </a:p>
          <a:p>
            <a:endParaRPr lang="en-US" dirty="0"/>
          </a:p>
          <a:p>
            <a:r>
              <a:rPr lang="en-US" dirty="0"/>
              <a:t>So, variables must block all backdoor paths from treatment to outcome</a:t>
            </a:r>
          </a:p>
          <a:p>
            <a:endParaRPr lang="en-US" dirty="0"/>
          </a:p>
          <a:p>
            <a:r>
              <a:rPr lang="en-US" dirty="0"/>
              <a:t>AND variables must not be descendants of the cause (i.e., no mediators – see the pipe!)</a:t>
            </a:r>
          </a:p>
        </p:txBody>
      </p:sp>
      <p:grpSp>
        <p:nvGrpSpPr>
          <p:cNvPr id="13" name="Group 12">
            <a:extLst>
              <a:ext uri="{FF2B5EF4-FFF2-40B4-BE49-F238E27FC236}">
                <a16:creationId xmlns:a16="http://schemas.microsoft.com/office/drawing/2014/main" id="{6CE56837-4F7B-8546-AD56-0BB34D965AC3}"/>
              </a:ext>
            </a:extLst>
          </p:cNvPr>
          <p:cNvGrpSpPr/>
          <p:nvPr/>
        </p:nvGrpSpPr>
        <p:grpSpPr>
          <a:xfrm>
            <a:off x="212456" y="2078277"/>
            <a:ext cx="4336098" cy="2012947"/>
            <a:chOff x="1107183" y="1379777"/>
            <a:chExt cx="7036660" cy="2302741"/>
          </a:xfrm>
        </p:grpSpPr>
        <p:sp>
          <p:nvSpPr>
            <p:cNvPr id="14" name="TextBox 13">
              <a:extLst>
                <a:ext uri="{FF2B5EF4-FFF2-40B4-BE49-F238E27FC236}">
                  <a16:creationId xmlns:a16="http://schemas.microsoft.com/office/drawing/2014/main" id="{929E4E2E-0CA5-0445-9E1A-FDB3F291E1C7}"/>
                </a:ext>
              </a:extLst>
            </p:cNvPr>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a:extLst>
                <a:ext uri="{FF2B5EF4-FFF2-40B4-BE49-F238E27FC236}">
                  <a16:creationId xmlns:a16="http://schemas.microsoft.com/office/drawing/2014/main" id="{7B6CB9A8-E120-C54C-A11C-96ACBFFAAE65}"/>
                </a:ext>
              </a:extLst>
            </p:cNvPr>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a:extLst>
                <a:ext uri="{FF2B5EF4-FFF2-40B4-BE49-F238E27FC236}">
                  <a16:creationId xmlns:a16="http://schemas.microsoft.com/office/drawing/2014/main" id="{A2C10573-2D88-F545-8088-18A2D5029521}"/>
                </a:ext>
              </a:extLst>
            </p:cNvPr>
            <p:cNvCxnSpPr>
              <a:stCxn id="14" idx="3"/>
              <a:endCxn id="1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8FCFCE2-1406-3E40-B12A-0C8A7EF37A50}"/>
                </a:ext>
              </a:extLst>
            </p:cNvPr>
            <p:cNvSpPr txBox="1"/>
            <p:nvPr/>
          </p:nvSpPr>
          <p:spPr>
            <a:xfrm>
              <a:off x="3233858" y="1379777"/>
              <a:ext cx="2560162" cy="950632"/>
            </a:xfrm>
            <a:prstGeom prst="rect">
              <a:avLst/>
            </a:prstGeom>
            <a:noFill/>
            <a:ln>
              <a:solidFill>
                <a:schemeClr val="tx1"/>
              </a:solidFill>
            </a:ln>
          </p:spPr>
          <p:txBody>
            <a:bodyPr wrap="none" rtlCol="0">
              <a:spAutoFit/>
            </a:bodyPr>
            <a:lstStyle/>
            <a:p>
              <a:pPr algn="ctr"/>
              <a:r>
                <a:rPr lang="en-US" sz="2400" dirty="0">
                  <a:latin typeface="Calibri Light"/>
                  <a:cs typeface="Calibri Light"/>
                </a:rPr>
                <a:t>Exogenous </a:t>
              </a:r>
            </a:p>
            <a:p>
              <a:pPr algn="ctr"/>
              <a:r>
                <a:rPr lang="en-US" sz="2400" dirty="0">
                  <a:latin typeface="Calibri Light"/>
                  <a:cs typeface="Calibri Light"/>
                </a:rPr>
                <a:t>Cause</a:t>
              </a:r>
            </a:p>
          </p:txBody>
        </p:sp>
        <p:cxnSp>
          <p:nvCxnSpPr>
            <p:cNvPr id="19" name="Straight Arrow Connector 18">
              <a:extLst>
                <a:ext uri="{FF2B5EF4-FFF2-40B4-BE49-F238E27FC236}">
                  <a16:creationId xmlns:a16="http://schemas.microsoft.com/office/drawing/2014/main" id="{B201CE31-E2AB-C149-9E6E-360BA974761C}"/>
                </a:ext>
              </a:extLst>
            </p:cNvPr>
            <p:cNvCxnSpPr>
              <a:stCxn id="18" idx="2"/>
              <a:endCxn id="14" idx="0"/>
            </p:cNvCxnSpPr>
            <p:nvPr/>
          </p:nvCxnSpPr>
          <p:spPr>
            <a:xfrm flipH="1">
              <a:off x="1913869" y="2330409"/>
              <a:ext cx="2600071"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E70E0EC-E46C-5A41-97C7-FA3545F67738}"/>
                </a:ext>
              </a:extLst>
            </p:cNvPr>
            <p:cNvCxnSpPr>
              <a:stCxn id="18" idx="2"/>
              <a:endCxn id="15" idx="0"/>
            </p:cNvCxnSpPr>
            <p:nvPr/>
          </p:nvCxnSpPr>
          <p:spPr>
            <a:xfrm>
              <a:off x="4513940" y="2330409"/>
              <a:ext cx="2916868"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grpSp>
        <p:nvGrpSpPr>
          <p:cNvPr id="29" name="Group 28">
            <a:extLst>
              <a:ext uri="{FF2B5EF4-FFF2-40B4-BE49-F238E27FC236}">
                <a16:creationId xmlns:a16="http://schemas.microsoft.com/office/drawing/2014/main" id="{9A8161C5-3CB6-AD48-8B93-6EC2050D6386}"/>
              </a:ext>
            </a:extLst>
          </p:cNvPr>
          <p:cNvGrpSpPr/>
          <p:nvPr/>
        </p:nvGrpSpPr>
        <p:grpSpPr>
          <a:xfrm>
            <a:off x="1041991" y="4797597"/>
            <a:ext cx="2951656" cy="1714460"/>
            <a:chOff x="106337" y="4252215"/>
            <a:chExt cx="3883913" cy="2255959"/>
          </a:xfrm>
        </p:grpSpPr>
        <p:sp>
          <p:nvSpPr>
            <p:cNvPr id="11" name="TextBox 10">
              <a:extLst>
                <a:ext uri="{FF2B5EF4-FFF2-40B4-BE49-F238E27FC236}">
                  <a16:creationId xmlns:a16="http://schemas.microsoft.com/office/drawing/2014/main" id="{AC57179A-538E-1643-816D-7506AABCCBA1}"/>
                </a:ext>
              </a:extLst>
            </p:cNvPr>
            <p:cNvSpPr txBox="1"/>
            <p:nvPr/>
          </p:nvSpPr>
          <p:spPr>
            <a:xfrm>
              <a:off x="439211" y="6062690"/>
              <a:ext cx="955934"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Cause </a:t>
              </a:r>
            </a:p>
          </p:txBody>
        </p:sp>
        <p:cxnSp>
          <p:nvCxnSpPr>
            <p:cNvPr id="12" name="Straight Arrow Connector 11">
              <a:extLst>
                <a:ext uri="{FF2B5EF4-FFF2-40B4-BE49-F238E27FC236}">
                  <a16:creationId xmlns:a16="http://schemas.microsoft.com/office/drawing/2014/main" id="{52B8AE83-3AB1-DE4B-AF65-1252CEB645B3}"/>
                </a:ext>
              </a:extLst>
            </p:cNvPr>
            <p:cNvCxnSpPr>
              <a:cxnSpLocks/>
              <a:stCxn id="11" idx="3"/>
              <a:endCxn id="24" idx="1"/>
            </p:cNvCxnSpPr>
            <p:nvPr/>
          </p:nvCxnSpPr>
          <p:spPr>
            <a:xfrm flipV="1">
              <a:off x="1395145" y="5659595"/>
              <a:ext cx="1744635" cy="6258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AEAA634-A3F7-2247-9E70-368DC1C3D1A3}"/>
                </a:ext>
              </a:extLst>
            </p:cNvPr>
            <p:cNvSpPr txBox="1"/>
            <p:nvPr/>
          </p:nvSpPr>
          <p:spPr>
            <a:xfrm>
              <a:off x="470998" y="4626350"/>
              <a:ext cx="1471279" cy="769472"/>
            </a:xfrm>
            <a:prstGeom prst="rect">
              <a:avLst/>
            </a:prstGeom>
            <a:noFill/>
            <a:ln>
              <a:solidFill>
                <a:schemeClr val="tx1"/>
              </a:solidFill>
            </a:ln>
          </p:spPr>
          <p:txBody>
            <a:bodyPr wrap="none" rtlCol="0">
              <a:spAutoFit/>
            </a:bodyPr>
            <a:lstStyle/>
            <a:p>
              <a:pPr algn="ctr"/>
              <a:r>
                <a:rPr lang="en-US" sz="1600" dirty="0">
                  <a:latin typeface="Calibri Light"/>
                  <a:cs typeface="Calibri Light"/>
                </a:rPr>
                <a:t>Exogenous </a:t>
              </a:r>
            </a:p>
            <a:p>
              <a:pPr algn="ctr"/>
              <a:r>
                <a:rPr lang="en-US" sz="1600" dirty="0">
                  <a:latin typeface="Calibri Light"/>
                  <a:cs typeface="Calibri Light"/>
                </a:rPr>
                <a:t>Cause</a:t>
              </a:r>
            </a:p>
          </p:txBody>
        </p:sp>
        <p:cxnSp>
          <p:nvCxnSpPr>
            <p:cNvPr id="22" name="Straight Arrow Connector 21">
              <a:extLst>
                <a:ext uri="{FF2B5EF4-FFF2-40B4-BE49-F238E27FC236}">
                  <a16:creationId xmlns:a16="http://schemas.microsoft.com/office/drawing/2014/main" id="{85D824A3-9AE7-5244-A95A-8EDE8AAA1688}"/>
                </a:ext>
              </a:extLst>
            </p:cNvPr>
            <p:cNvCxnSpPr>
              <a:cxnSpLocks/>
              <a:stCxn id="20" idx="1"/>
              <a:endCxn id="11" idx="1"/>
            </p:cNvCxnSpPr>
            <p:nvPr/>
          </p:nvCxnSpPr>
          <p:spPr>
            <a:xfrm rot="10800000" flipV="1">
              <a:off x="439212" y="5011086"/>
              <a:ext cx="31787" cy="1274346"/>
            </a:xfrm>
            <a:prstGeom prst="curvedConnector3">
              <a:avLst>
                <a:gd name="adj1" fmla="val 104631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612A83FB-7823-8F4B-AD0D-22E1B7A83FF0}"/>
                </a:ext>
              </a:extLst>
            </p:cNvPr>
            <p:cNvCxnSpPr>
              <a:cxnSpLocks/>
              <a:stCxn id="20" idx="3"/>
              <a:endCxn id="24" idx="1"/>
            </p:cNvCxnSpPr>
            <p:nvPr/>
          </p:nvCxnSpPr>
          <p:spPr>
            <a:xfrm>
              <a:off x="1942276" y="5011086"/>
              <a:ext cx="1197504" cy="64850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421AC015-E3FA-E448-BFEC-C43DC6BFC9AD}"/>
                </a:ext>
              </a:extLst>
            </p:cNvPr>
            <p:cNvSpPr txBox="1"/>
            <p:nvPr/>
          </p:nvSpPr>
          <p:spPr>
            <a:xfrm>
              <a:off x="3139780" y="5436853"/>
              <a:ext cx="850470"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Effect</a:t>
              </a:r>
            </a:p>
          </p:txBody>
        </p:sp>
        <p:sp>
          <p:nvSpPr>
            <p:cNvPr id="28" name="TextBox 27">
              <a:extLst>
                <a:ext uri="{FF2B5EF4-FFF2-40B4-BE49-F238E27FC236}">
                  <a16:creationId xmlns:a16="http://schemas.microsoft.com/office/drawing/2014/main" id="{4D8412C0-1F55-704F-A842-844FF4769A9F}"/>
                </a:ext>
              </a:extLst>
            </p:cNvPr>
            <p:cNvSpPr txBox="1"/>
            <p:nvPr/>
          </p:nvSpPr>
          <p:spPr>
            <a:xfrm>
              <a:off x="106337" y="4252215"/>
              <a:ext cx="1746078" cy="364487"/>
            </a:xfrm>
            <a:prstGeom prst="rect">
              <a:avLst/>
            </a:prstGeom>
            <a:noFill/>
          </p:spPr>
          <p:txBody>
            <a:bodyPr wrap="none" rtlCol="0">
              <a:spAutoFit/>
            </a:bodyPr>
            <a:lstStyle/>
            <a:p>
              <a:r>
                <a:rPr lang="en-US" sz="1200" b="1" i="1" dirty="0"/>
                <a:t>Regression Model</a:t>
              </a:r>
            </a:p>
          </p:txBody>
        </p:sp>
      </p:grpSp>
    </p:spTree>
    <p:extLst>
      <p:ext uri="{BB962C8B-B14F-4D97-AF65-F5344CB8AC3E}">
        <p14:creationId xmlns:p14="http://schemas.microsoft.com/office/powerpoint/2010/main" val="32766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cs typeface="Calibri Light"/>
              </a:rPr>
              <a:t>Proximate Backdoors</a:t>
            </a:r>
          </a:p>
        </p:txBody>
      </p:sp>
      <p:sp>
        <p:nvSpPr>
          <p:cNvPr id="14" name="TextBox 13"/>
          <p:cNvSpPr txBox="1"/>
          <p:nvPr/>
        </p:nvSpPr>
        <p:spPr>
          <a:xfrm>
            <a:off x="1197119" y="4779989"/>
            <a:ext cx="141897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67386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2616097" y="5133932"/>
            <a:ext cx="41225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616097" y="1438515"/>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19" name="Straight Arrow Connector 18"/>
          <p:cNvCxnSpPr>
            <a:stCxn id="18" idx="2"/>
            <a:endCxn id="14" idx="0"/>
          </p:cNvCxnSpPr>
          <p:nvPr/>
        </p:nvCxnSpPr>
        <p:spPr>
          <a:xfrm flipH="1">
            <a:off x="1906608" y="2146401"/>
            <a:ext cx="2580655" cy="2633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a:off x="4487263" y="2146401"/>
            <a:ext cx="1750943" cy="11524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4776808" y="3298878"/>
            <a:ext cx="2922795" cy="584776"/>
          </a:xfrm>
          <a:prstGeom prst="rect">
            <a:avLst/>
          </a:prstGeom>
          <a:noFill/>
          <a:ln>
            <a:solidFill>
              <a:schemeClr val="tx1"/>
            </a:solidFill>
          </a:ln>
        </p:spPr>
        <p:txBody>
          <a:bodyPr wrap="none" rtlCol="0">
            <a:spAutoFit/>
          </a:bodyPr>
          <a:lstStyle/>
          <a:p>
            <a:pPr algn="ctr"/>
            <a:r>
              <a:rPr lang="en-US" sz="3200" dirty="0">
                <a:latin typeface="Calibri Light"/>
                <a:cs typeface="Calibri Light"/>
              </a:rPr>
              <a:t>Proximate Cause</a:t>
            </a:r>
          </a:p>
        </p:txBody>
      </p:sp>
      <p:cxnSp>
        <p:nvCxnSpPr>
          <p:cNvPr id="24" name="Straight Arrow Connector 23"/>
          <p:cNvCxnSpPr>
            <a:stCxn id="23" idx="2"/>
            <a:endCxn id="15" idx="0"/>
          </p:cNvCxnSpPr>
          <p:nvPr/>
        </p:nvCxnSpPr>
        <p:spPr>
          <a:xfrm>
            <a:off x="6238206" y="3883654"/>
            <a:ext cx="1185338" cy="8963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0" y="5962134"/>
            <a:ext cx="9144000" cy="830997"/>
          </a:xfrm>
          <a:prstGeom prst="rect">
            <a:avLst/>
          </a:prstGeom>
          <a:noFill/>
        </p:spPr>
        <p:txBody>
          <a:bodyPr wrap="square" rtlCol="0">
            <a:spAutoFit/>
          </a:bodyPr>
          <a:lstStyle/>
          <a:p>
            <a:r>
              <a:rPr lang="en-US" sz="2400" dirty="0"/>
              <a:t>Often we only have proximate variables in a backdoor path. Controlling for just them is sufficient.</a:t>
            </a:r>
          </a:p>
        </p:txBody>
      </p:sp>
    </p:spTree>
    <p:extLst>
      <p:ext uri="{BB962C8B-B14F-4D97-AF65-F5344CB8AC3E}">
        <p14:creationId xmlns:p14="http://schemas.microsoft.com/office/powerpoint/2010/main" val="29597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9"/>
                                        </p:tgtEl>
                                        <p:attrNameLst>
                                          <p:attrName>style.opacity</p:attrName>
                                        </p:attrNameLst>
                                      </p:cBhvr>
                                      <p:to>
                                        <p:strVal val="0.5"/>
                                      </p:to>
                                    </p:set>
                                    <p:animEffect filter="image" prLst="opacity: 0.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5"/>
                                      </p:to>
                                    </p:set>
                                    <p:animEffect filter="image" prLst="opacity: 0.5">
                                      <p:cBhvr rctx="IE">
                                        <p:cTn id="10" dur="indefinite"/>
                                        <p:tgtEl>
                                          <p:spTgt spid="18"/>
                                        </p:tgtEl>
                                      </p:cBhvr>
                                    </p:animEffect>
                                  </p:childTnLst>
                                </p:cTn>
                              </p:par>
                              <p:par>
                                <p:cTn id="11" presetID="9" presetClass="emph" presetSubtype="0" nodeType="withEffect">
                                  <p:stCondLst>
                                    <p:cond delay="0"/>
                                  </p:stCondLst>
                                  <p:childTnLst>
                                    <p:set>
                                      <p:cBhvr rctx="PPT">
                                        <p:cTn id="12" dur="indefinite"/>
                                        <p:tgtEl>
                                          <p:spTgt spid="21"/>
                                        </p:tgtEl>
                                        <p:attrNameLst>
                                          <p:attrName>style.opacity</p:attrName>
                                        </p:attrNameLst>
                                      </p:cBhvr>
                                      <p:to>
                                        <p:strVal val="0.5"/>
                                      </p:to>
                                    </p:set>
                                    <p:animEffect filter="image" prLst="opacity: 0.5">
                                      <p:cBhvr rctx="IE">
                                        <p:cTn id="13"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cs typeface="Calibri Light"/>
              </a:rPr>
              <a:t>Proximate Backdoors and Regression</a:t>
            </a:r>
          </a:p>
        </p:txBody>
      </p:sp>
      <p:sp>
        <p:nvSpPr>
          <p:cNvPr id="16" name="TextBox 15">
            <a:extLst>
              <a:ext uri="{FF2B5EF4-FFF2-40B4-BE49-F238E27FC236}">
                <a16:creationId xmlns:a16="http://schemas.microsoft.com/office/drawing/2014/main" id="{7874A054-AD5C-4D4C-9961-0EFD8E66E9E0}"/>
              </a:ext>
            </a:extLst>
          </p:cNvPr>
          <p:cNvSpPr txBox="1"/>
          <p:nvPr/>
        </p:nvSpPr>
        <p:spPr>
          <a:xfrm>
            <a:off x="3748306" y="4633382"/>
            <a:ext cx="1399742"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Cause </a:t>
            </a:r>
          </a:p>
        </p:txBody>
      </p:sp>
      <p:cxnSp>
        <p:nvCxnSpPr>
          <p:cNvPr id="20" name="Straight Arrow Connector 19">
            <a:extLst>
              <a:ext uri="{FF2B5EF4-FFF2-40B4-BE49-F238E27FC236}">
                <a16:creationId xmlns:a16="http://schemas.microsoft.com/office/drawing/2014/main" id="{4893F2F8-B69A-A747-92C2-7E23EAE1A869}"/>
              </a:ext>
            </a:extLst>
          </p:cNvPr>
          <p:cNvCxnSpPr>
            <a:cxnSpLocks/>
            <a:stCxn id="16" idx="3"/>
            <a:endCxn id="27" idx="1"/>
          </p:cNvCxnSpPr>
          <p:nvPr/>
        </p:nvCxnSpPr>
        <p:spPr>
          <a:xfrm flipV="1">
            <a:off x="5148048" y="3996550"/>
            <a:ext cx="2748839" cy="9599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139883FA-6042-314A-BBC1-70183CA201B2}"/>
              </a:ext>
            </a:extLst>
          </p:cNvPr>
          <p:cNvSpPr txBox="1"/>
          <p:nvPr/>
        </p:nvSpPr>
        <p:spPr>
          <a:xfrm>
            <a:off x="3816959" y="2430118"/>
            <a:ext cx="2150463" cy="1200329"/>
          </a:xfrm>
          <a:prstGeom prst="rect">
            <a:avLst/>
          </a:prstGeom>
          <a:noFill/>
          <a:ln>
            <a:solidFill>
              <a:schemeClr val="tx1"/>
            </a:solidFill>
          </a:ln>
        </p:spPr>
        <p:txBody>
          <a:bodyPr wrap="none" rtlCol="0">
            <a:spAutoFit/>
          </a:bodyPr>
          <a:lstStyle/>
          <a:p>
            <a:pPr algn="ctr"/>
            <a:r>
              <a:rPr lang="en-US" sz="3600" dirty="0">
                <a:latin typeface="Calibri Light"/>
                <a:cs typeface="Calibri Light"/>
              </a:rPr>
              <a:t>Proximate </a:t>
            </a:r>
          </a:p>
          <a:p>
            <a:pPr algn="ctr"/>
            <a:r>
              <a:rPr lang="en-US" sz="3600" dirty="0">
                <a:latin typeface="Calibri Light"/>
                <a:cs typeface="Calibri Light"/>
              </a:rPr>
              <a:t>Cause</a:t>
            </a:r>
          </a:p>
        </p:txBody>
      </p:sp>
      <p:cxnSp>
        <p:nvCxnSpPr>
          <p:cNvPr id="25" name="Straight Arrow Connector 21">
            <a:extLst>
              <a:ext uri="{FF2B5EF4-FFF2-40B4-BE49-F238E27FC236}">
                <a16:creationId xmlns:a16="http://schemas.microsoft.com/office/drawing/2014/main" id="{63A6ACA2-43E8-954A-85E4-8C2CBCA432C2}"/>
              </a:ext>
            </a:extLst>
          </p:cNvPr>
          <p:cNvCxnSpPr>
            <a:cxnSpLocks/>
            <a:stCxn id="22" idx="1"/>
            <a:endCxn id="16" idx="1"/>
          </p:cNvCxnSpPr>
          <p:nvPr/>
        </p:nvCxnSpPr>
        <p:spPr>
          <a:xfrm rot="10800000" flipV="1">
            <a:off x="3748306" y="3030283"/>
            <a:ext cx="68653" cy="1926265"/>
          </a:xfrm>
          <a:prstGeom prst="curvedConnector3">
            <a:avLst>
              <a:gd name="adj1" fmla="val 1176372"/>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858DDF0-C268-E149-B2FD-33245B8C0E78}"/>
              </a:ext>
            </a:extLst>
          </p:cNvPr>
          <p:cNvCxnSpPr>
            <a:cxnSpLocks/>
            <a:stCxn id="22" idx="3"/>
            <a:endCxn id="27" idx="1"/>
          </p:cNvCxnSpPr>
          <p:nvPr/>
        </p:nvCxnSpPr>
        <p:spPr>
          <a:xfrm>
            <a:off x="5967422" y="3030283"/>
            <a:ext cx="1929464" cy="966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0AD3615-E150-F64C-857B-148412B235AF}"/>
              </a:ext>
            </a:extLst>
          </p:cNvPr>
          <p:cNvSpPr txBox="1"/>
          <p:nvPr/>
        </p:nvSpPr>
        <p:spPr>
          <a:xfrm>
            <a:off x="7896886" y="3673384"/>
            <a:ext cx="1225848"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Effect</a:t>
            </a:r>
          </a:p>
        </p:txBody>
      </p:sp>
      <p:sp>
        <p:nvSpPr>
          <p:cNvPr id="28" name="TextBox 27">
            <a:extLst>
              <a:ext uri="{FF2B5EF4-FFF2-40B4-BE49-F238E27FC236}">
                <a16:creationId xmlns:a16="http://schemas.microsoft.com/office/drawing/2014/main" id="{C7468350-4F48-6E4A-A93A-137C468DAE94}"/>
              </a:ext>
            </a:extLst>
          </p:cNvPr>
          <p:cNvSpPr txBox="1"/>
          <p:nvPr/>
        </p:nvSpPr>
        <p:spPr>
          <a:xfrm>
            <a:off x="3204393" y="1856216"/>
            <a:ext cx="2837188" cy="523220"/>
          </a:xfrm>
          <a:prstGeom prst="rect">
            <a:avLst/>
          </a:prstGeom>
          <a:noFill/>
        </p:spPr>
        <p:txBody>
          <a:bodyPr wrap="none" rtlCol="0">
            <a:spAutoFit/>
          </a:bodyPr>
          <a:lstStyle/>
          <a:p>
            <a:r>
              <a:rPr lang="en-US" sz="2800" b="1" i="1" dirty="0"/>
              <a:t>Regression Model</a:t>
            </a:r>
          </a:p>
        </p:txBody>
      </p:sp>
      <p:sp>
        <p:nvSpPr>
          <p:cNvPr id="29" name="TextBox 28">
            <a:extLst>
              <a:ext uri="{FF2B5EF4-FFF2-40B4-BE49-F238E27FC236}">
                <a16:creationId xmlns:a16="http://schemas.microsoft.com/office/drawing/2014/main" id="{FE9C1419-2E43-7042-9B05-C112F6A4AB4B}"/>
              </a:ext>
            </a:extLst>
          </p:cNvPr>
          <p:cNvSpPr txBox="1"/>
          <p:nvPr/>
        </p:nvSpPr>
        <p:spPr>
          <a:xfrm>
            <a:off x="57565" y="3153110"/>
            <a:ext cx="2506263" cy="1323439"/>
          </a:xfrm>
          <a:prstGeom prst="rect">
            <a:avLst/>
          </a:prstGeom>
          <a:noFill/>
          <a:ln>
            <a:solidFill>
              <a:schemeClr val="bg1">
                <a:lumMod val="75000"/>
              </a:schemeClr>
            </a:solidFill>
          </a:ln>
        </p:spPr>
        <p:txBody>
          <a:bodyPr wrap="none" rtlCol="0">
            <a:spAutoFit/>
          </a:bodyPr>
          <a:lstStyle/>
          <a:p>
            <a:pPr algn="ctr"/>
            <a:r>
              <a:rPr lang="en-US" sz="4000" dirty="0">
                <a:solidFill>
                  <a:schemeClr val="bg1">
                    <a:lumMod val="75000"/>
                  </a:schemeClr>
                </a:solidFill>
                <a:latin typeface="Calibri Light"/>
                <a:cs typeface="Calibri Light"/>
              </a:rPr>
              <a:t>Exogenous </a:t>
            </a:r>
          </a:p>
          <a:p>
            <a:pPr algn="ctr"/>
            <a:r>
              <a:rPr lang="en-US" sz="4000" dirty="0">
                <a:solidFill>
                  <a:schemeClr val="bg1">
                    <a:lumMod val="75000"/>
                  </a:schemeClr>
                </a:solidFill>
                <a:latin typeface="Calibri Light"/>
                <a:cs typeface="Calibri Light"/>
              </a:rPr>
              <a:t>Cause</a:t>
            </a:r>
          </a:p>
        </p:txBody>
      </p:sp>
      <p:cxnSp>
        <p:nvCxnSpPr>
          <p:cNvPr id="30" name="Straight Arrow Connector 29">
            <a:extLst>
              <a:ext uri="{FF2B5EF4-FFF2-40B4-BE49-F238E27FC236}">
                <a16:creationId xmlns:a16="http://schemas.microsoft.com/office/drawing/2014/main" id="{B3AEB04E-6FE0-9F47-85A6-65753A46C845}"/>
              </a:ext>
            </a:extLst>
          </p:cNvPr>
          <p:cNvCxnSpPr>
            <a:cxnSpLocks/>
            <a:stCxn id="29" idx="3"/>
            <a:endCxn id="16" idx="1"/>
          </p:cNvCxnSpPr>
          <p:nvPr/>
        </p:nvCxnSpPr>
        <p:spPr>
          <a:xfrm>
            <a:off x="2563828" y="3814830"/>
            <a:ext cx="1184478" cy="11417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C58DC9C-BE4A-DE45-8BBB-7F06DFE80925}"/>
              </a:ext>
            </a:extLst>
          </p:cNvPr>
          <p:cNvCxnSpPr>
            <a:cxnSpLocks/>
            <a:stCxn id="29" idx="3"/>
            <a:endCxn id="22" idx="1"/>
          </p:cNvCxnSpPr>
          <p:nvPr/>
        </p:nvCxnSpPr>
        <p:spPr>
          <a:xfrm flipV="1">
            <a:off x="2563828" y="3030283"/>
            <a:ext cx="1253131" cy="78454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18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7D58-FF1E-3F41-BC77-789A9B87684C}"/>
              </a:ext>
            </a:extLst>
          </p:cNvPr>
          <p:cNvSpPr>
            <a:spLocks noGrp="1"/>
          </p:cNvSpPr>
          <p:nvPr>
            <p:ph type="title"/>
          </p:nvPr>
        </p:nvSpPr>
        <p:spPr/>
        <p:txBody>
          <a:bodyPr>
            <a:normAutofit fontScale="90000"/>
          </a:bodyPr>
          <a:lstStyle/>
          <a:p>
            <a:r>
              <a:rPr lang="en-US" dirty="0"/>
              <a:t>Observation: Can We Learn Anything?</a:t>
            </a:r>
          </a:p>
        </p:txBody>
      </p:sp>
      <p:sp>
        <p:nvSpPr>
          <p:cNvPr id="6" name="Rectangle 5">
            <a:extLst>
              <a:ext uri="{FF2B5EF4-FFF2-40B4-BE49-F238E27FC236}">
                <a16:creationId xmlns:a16="http://schemas.microsoft.com/office/drawing/2014/main" id="{FBC536C7-E691-3740-A4DE-093BA550DC12}"/>
              </a:ext>
            </a:extLst>
          </p:cNvPr>
          <p:cNvSpPr/>
          <p:nvPr/>
        </p:nvSpPr>
        <p:spPr>
          <a:xfrm>
            <a:off x="0" y="6488668"/>
            <a:ext cx="2060244" cy="338554"/>
          </a:xfrm>
          <a:prstGeom prst="rect">
            <a:avLst/>
          </a:prstGeom>
        </p:spPr>
        <p:txBody>
          <a:bodyPr wrap="none">
            <a:spAutoFit/>
          </a:bodyPr>
          <a:lstStyle/>
          <a:p>
            <a:r>
              <a:rPr lang="en-US" sz="1600" dirty="0"/>
              <a:t>http://</a:t>
            </a:r>
            <a:r>
              <a:rPr lang="en-US" sz="1600" dirty="0" err="1"/>
              <a:t>tylervigen.com</a:t>
            </a:r>
            <a:r>
              <a:rPr lang="en-US" sz="1600" dirty="0"/>
              <a:t>/</a:t>
            </a:r>
          </a:p>
        </p:txBody>
      </p:sp>
      <p:pic>
        <p:nvPicPr>
          <p:cNvPr id="8" name="Picture 7">
            <a:extLst>
              <a:ext uri="{FF2B5EF4-FFF2-40B4-BE49-F238E27FC236}">
                <a16:creationId xmlns:a16="http://schemas.microsoft.com/office/drawing/2014/main" id="{1298F3D7-8B12-CE4C-BDB6-D582A328B710}"/>
              </a:ext>
            </a:extLst>
          </p:cNvPr>
          <p:cNvPicPr>
            <a:picLocks noChangeAspect="1"/>
          </p:cNvPicPr>
          <p:nvPr/>
        </p:nvPicPr>
        <p:blipFill>
          <a:blip r:embed="rId2"/>
          <a:stretch>
            <a:fillRect/>
          </a:stretch>
        </p:blipFill>
        <p:spPr>
          <a:xfrm>
            <a:off x="496614" y="1289618"/>
            <a:ext cx="8150772" cy="5059100"/>
          </a:xfrm>
          <a:prstGeom prst="rect">
            <a:avLst/>
          </a:prstGeom>
        </p:spPr>
      </p:pic>
    </p:spTree>
    <p:extLst>
      <p:ext uri="{BB962C8B-B14F-4D97-AF65-F5344CB8AC3E}">
        <p14:creationId xmlns:p14="http://schemas.microsoft.com/office/powerpoint/2010/main" val="547190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cs typeface="Calibri Light"/>
              </a:rPr>
              <a:t>What Variables Block the Back Door?</a:t>
            </a:r>
          </a:p>
        </p:txBody>
      </p:sp>
      <p:sp>
        <p:nvSpPr>
          <p:cNvPr id="14" name="TextBox 13"/>
          <p:cNvSpPr txBox="1"/>
          <p:nvPr/>
        </p:nvSpPr>
        <p:spPr>
          <a:xfrm>
            <a:off x="1567412" y="4779989"/>
            <a:ext cx="67839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Y1 </a:t>
            </a:r>
          </a:p>
        </p:txBody>
      </p:sp>
      <p:sp>
        <p:nvSpPr>
          <p:cNvPr id="15" name="TextBox 14"/>
          <p:cNvSpPr txBox="1"/>
          <p:nvPr/>
        </p:nvSpPr>
        <p:spPr>
          <a:xfrm>
            <a:off x="7130836" y="4779989"/>
            <a:ext cx="58541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Y4</a:t>
            </a:r>
          </a:p>
        </p:txBody>
      </p:sp>
      <p:cxnSp>
        <p:nvCxnSpPr>
          <p:cNvPr id="17" name="Straight Arrow Connector 16"/>
          <p:cNvCxnSpPr>
            <a:stCxn id="14" idx="3"/>
            <a:endCxn id="15" idx="1"/>
          </p:cNvCxnSpPr>
          <p:nvPr/>
        </p:nvCxnSpPr>
        <p:spPr>
          <a:xfrm>
            <a:off x="2245803" y="5072377"/>
            <a:ext cx="4885033"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72879" y="1519619"/>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X1</a:t>
            </a:r>
          </a:p>
        </p:txBody>
      </p:sp>
      <p:cxnSp>
        <p:nvCxnSpPr>
          <p:cNvPr id="19" name="Straight Arrow Connector 18"/>
          <p:cNvCxnSpPr>
            <a:stCxn id="18" idx="2"/>
            <a:endCxn id="14" idx="0"/>
          </p:cNvCxnSpPr>
          <p:nvPr/>
        </p:nvCxnSpPr>
        <p:spPr>
          <a:xfrm flipH="1">
            <a:off x="1906608" y="2104394"/>
            <a:ext cx="2665392" cy="26755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flipH="1">
            <a:off x="4554549" y="2104394"/>
            <a:ext cx="17451" cy="11139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4255428" y="3218329"/>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Y2</a:t>
            </a:r>
          </a:p>
        </p:txBody>
      </p:sp>
      <p:cxnSp>
        <p:nvCxnSpPr>
          <p:cNvPr id="24" name="Straight Arrow Connector 23"/>
          <p:cNvCxnSpPr>
            <a:cxnSpLocks/>
            <a:stCxn id="23" idx="3"/>
            <a:endCxn id="15" idx="0"/>
          </p:cNvCxnSpPr>
          <p:nvPr/>
        </p:nvCxnSpPr>
        <p:spPr>
          <a:xfrm>
            <a:off x="4853669" y="3510717"/>
            <a:ext cx="2569876"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0" y="5714455"/>
            <a:ext cx="9144000" cy="830997"/>
          </a:xfrm>
          <a:prstGeom prst="rect">
            <a:avLst/>
          </a:prstGeom>
          <a:noFill/>
        </p:spPr>
        <p:txBody>
          <a:bodyPr wrap="square" rtlCol="0">
            <a:spAutoFit/>
          </a:bodyPr>
          <a:lstStyle/>
          <a:p>
            <a:r>
              <a:rPr lang="en-US" sz="2400" dirty="0"/>
              <a:t>There are two ways to build a multiple regression with closed back doors to determine if Y1 -&gt; Y4. What are they?</a:t>
            </a:r>
          </a:p>
        </p:txBody>
      </p:sp>
      <p:cxnSp>
        <p:nvCxnSpPr>
          <p:cNvPr id="16" name="Straight Arrow Connector 15">
            <a:extLst>
              <a:ext uri="{FF2B5EF4-FFF2-40B4-BE49-F238E27FC236}">
                <a16:creationId xmlns:a16="http://schemas.microsoft.com/office/drawing/2014/main" id="{4F17A378-2C5F-A443-AF65-8F407E34002C}"/>
              </a:ext>
            </a:extLst>
          </p:cNvPr>
          <p:cNvCxnSpPr>
            <a:cxnSpLocks/>
            <a:stCxn id="23" idx="1"/>
            <a:endCxn id="14" idx="0"/>
          </p:cNvCxnSpPr>
          <p:nvPr/>
        </p:nvCxnSpPr>
        <p:spPr>
          <a:xfrm flipH="1">
            <a:off x="1906608" y="3510717"/>
            <a:ext cx="2348820"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695F7F94-A8A6-F54A-97CA-ED3A1E371B41}"/>
              </a:ext>
            </a:extLst>
          </p:cNvPr>
          <p:cNvSpPr txBox="1"/>
          <p:nvPr/>
        </p:nvSpPr>
        <p:spPr>
          <a:xfrm>
            <a:off x="7081143" y="3033243"/>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Y3</a:t>
            </a:r>
          </a:p>
        </p:txBody>
      </p:sp>
      <p:cxnSp>
        <p:nvCxnSpPr>
          <p:cNvPr id="22" name="Straight Arrow Connector 21">
            <a:extLst>
              <a:ext uri="{FF2B5EF4-FFF2-40B4-BE49-F238E27FC236}">
                <a16:creationId xmlns:a16="http://schemas.microsoft.com/office/drawing/2014/main" id="{4F84F2C3-F1D9-A147-85B5-4A99857AAF38}"/>
              </a:ext>
            </a:extLst>
          </p:cNvPr>
          <p:cNvCxnSpPr>
            <a:cxnSpLocks/>
            <a:stCxn id="18" idx="2"/>
            <a:endCxn id="20" idx="1"/>
          </p:cNvCxnSpPr>
          <p:nvPr/>
        </p:nvCxnSpPr>
        <p:spPr>
          <a:xfrm>
            <a:off x="4572000" y="2104394"/>
            <a:ext cx="2509143" cy="12212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620C6EC-F5D3-0A4E-8F74-8E681B043DF4}"/>
              </a:ext>
            </a:extLst>
          </p:cNvPr>
          <p:cNvCxnSpPr>
            <a:cxnSpLocks/>
            <a:stCxn id="20" idx="2"/>
            <a:endCxn id="15" idx="0"/>
          </p:cNvCxnSpPr>
          <p:nvPr/>
        </p:nvCxnSpPr>
        <p:spPr>
          <a:xfrm>
            <a:off x="7380264" y="3618018"/>
            <a:ext cx="43281" cy="11619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3385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cs typeface="Calibri Light"/>
              </a:rPr>
              <a:t>Space and Time Live in the Backdoor</a:t>
            </a:r>
          </a:p>
        </p:txBody>
      </p:sp>
      <p:sp>
        <p:nvSpPr>
          <p:cNvPr id="14" name="TextBox 13"/>
          <p:cNvSpPr txBox="1"/>
          <p:nvPr/>
        </p:nvSpPr>
        <p:spPr>
          <a:xfrm>
            <a:off x="1197119" y="4779989"/>
            <a:ext cx="141897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67894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2616097" y="5133932"/>
            <a:ext cx="41733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8" y="2552700"/>
            <a:ext cx="295494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0"/>
            <a:ext cx="261279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Site, Spatial and Temporal Covariates and Lags</a:t>
            </a:r>
          </a:p>
        </p:txBody>
      </p:sp>
    </p:spTree>
    <p:extLst>
      <p:ext uri="{BB962C8B-B14F-4D97-AF65-F5344CB8AC3E}">
        <p14:creationId xmlns:p14="http://schemas.microsoft.com/office/powerpoint/2010/main" val="2753937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cs typeface="Calibri Light"/>
              </a:rPr>
              <a:t>Sometimes We Cannot Shut the Backdoor</a:t>
            </a:r>
          </a:p>
        </p:txBody>
      </p:sp>
      <p:sp>
        <p:nvSpPr>
          <p:cNvPr id="13" name="TextBox 12">
            <a:extLst>
              <a:ext uri="{FF2B5EF4-FFF2-40B4-BE49-F238E27FC236}">
                <a16:creationId xmlns:a16="http://schemas.microsoft.com/office/drawing/2014/main" id="{BE5539E9-55A8-654B-BC17-73155B72608B}"/>
              </a:ext>
            </a:extLst>
          </p:cNvPr>
          <p:cNvSpPr txBox="1"/>
          <p:nvPr/>
        </p:nvSpPr>
        <p:spPr>
          <a:xfrm>
            <a:off x="1569572" y="4766748"/>
            <a:ext cx="167065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Cause </a:t>
            </a:r>
          </a:p>
        </p:txBody>
      </p:sp>
      <p:sp>
        <p:nvSpPr>
          <p:cNvPr id="18" name="TextBox 17">
            <a:extLst>
              <a:ext uri="{FF2B5EF4-FFF2-40B4-BE49-F238E27FC236}">
                <a16:creationId xmlns:a16="http://schemas.microsoft.com/office/drawing/2014/main" id="{D018CAB8-303D-2340-B4DB-E39830C287B4}"/>
              </a:ext>
            </a:extLst>
          </p:cNvPr>
          <p:cNvSpPr txBox="1"/>
          <p:nvPr/>
        </p:nvSpPr>
        <p:spPr>
          <a:xfrm>
            <a:off x="7072320" y="4766748"/>
            <a:ext cx="145822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Effect</a:t>
            </a:r>
          </a:p>
        </p:txBody>
      </p:sp>
      <p:cxnSp>
        <p:nvCxnSpPr>
          <p:cNvPr id="22" name="Straight Arrow Connector 21">
            <a:extLst>
              <a:ext uri="{FF2B5EF4-FFF2-40B4-BE49-F238E27FC236}">
                <a16:creationId xmlns:a16="http://schemas.microsoft.com/office/drawing/2014/main" id="{5D2AB2DD-FE7A-FE4C-A4C1-449199E0E953}"/>
              </a:ext>
            </a:extLst>
          </p:cNvPr>
          <p:cNvCxnSpPr>
            <a:cxnSpLocks/>
            <a:stCxn id="13" idx="3"/>
            <a:endCxn id="18" idx="1"/>
          </p:cNvCxnSpPr>
          <p:nvPr/>
        </p:nvCxnSpPr>
        <p:spPr>
          <a:xfrm>
            <a:off x="3240222" y="5151469"/>
            <a:ext cx="383209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0F5890D1-4A37-224A-BAF3-14507CC2C8CE}"/>
              </a:ext>
            </a:extLst>
          </p:cNvPr>
          <p:cNvSpPr txBox="1"/>
          <p:nvPr/>
        </p:nvSpPr>
        <p:spPr>
          <a:xfrm>
            <a:off x="1955344" y="1753703"/>
            <a:ext cx="5955092" cy="1446550"/>
          </a:xfrm>
          <a:prstGeom prst="rect">
            <a:avLst/>
          </a:prstGeom>
          <a:noFill/>
          <a:ln>
            <a:solidFill>
              <a:schemeClr val="tx1"/>
            </a:solidFill>
          </a:ln>
        </p:spPr>
        <p:txBody>
          <a:bodyPr wrap="none" rtlCol="0">
            <a:spAutoFit/>
          </a:bodyPr>
          <a:lstStyle/>
          <a:p>
            <a:pPr algn="ctr"/>
            <a:r>
              <a:rPr lang="en-US" sz="4400" dirty="0">
                <a:latin typeface="Calibri Light"/>
                <a:cs typeface="Calibri Light"/>
              </a:rPr>
              <a:t>Billion Dollar</a:t>
            </a:r>
          </a:p>
          <a:p>
            <a:pPr algn="ctr"/>
            <a:r>
              <a:rPr lang="en-US" sz="4400" dirty="0">
                <a:latin typeface="Calibri Light"/>
                <a:cs typeface="Calibri Light"/>
              </a:rPr>
              <a:t>Environmental Covariates</a:t>
            </a:r>
          </a:p>
        </p:txBody>
      </p:sp>
      <p:cxnSp>
        <p:nvCxnSpPr>
          <p:cNvPr id="24" name="Straight Arrow Connector 23">
            <a:extLst>
              <a:ext uri="{FF2B5EF4-FFF2-40B4-BE49-F238E27FC236}">
                <a16:creationId xmlns:a16="http://schemas.microsoft.com/office/drawing/2014/main" id="{41E38C7D-33A8-304E-A429-8839CD44A9FC}"/>
              </a:ext>
            </a:extLst>
          </p:cNvPr>
          <p:cNvCxnSpPr>
            <a:cxnSpLocks/>
            <a:stCxn id="23" idx="2"/>
            <a:endCxn id="13" idx="0"/>
          </p:cNvCxnSpPr>
          <p:nvPr/>
        </p:nvCxnSpPr>
        <p:spPr>
          <a:xfrm flipH="1">
            <a:off x="2404897" y="3200253"/>
            <a:ext cx="2527993"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12A58FC-CA44-A040-BC38-F6A684C89F8E}"/>
              </a:ext>
            </a:extLst>
          </p:cNvPr>
          <p:cNvCxnSpPr>
            <a:cxnSpLocks/>
            <a:stCxn id="23" idx="2"/>
            <a:endCxn id="18" idx="0"/>
          </p:cNvCxnSpPr>
          <p:nvPr/>
        </p:nvCxnSpPr>
        <p:spPr>
          <a:xfrm>
            <a:off x="4932890" y="3200253"/>
            <a:ext cx="2868540"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232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cs typeface="Calibri Light"/>
              </a:rPr>
              <a:t>Or, we suspect, but don’t know, of backdoors</a:t>
            </a:r>
          </a:p>
        </p:txBody>
      </p:sp>
      <p:sp>
        <p:nvSpPr>
          <p:cNvPr id="14" name="TextBox 13"/>
          <p:cNvSpPr txBox="1"/>
          <p:nvPr/>
        </p:nvSpPr>
        <p:spPr>
          <a:xfrm>
            <a:off x="1197119" y="4779989"/>
            <a:ext cx="141897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67894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2616097" y="5133932"/>
            <a:ext cx="41733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8" y="2552700"/>
            <a:ext cx="295494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0"/>
            <a:ext cx="261279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800" dirty="0"/>
              <a:t>Who Knows</a:t>
            </a:r>
          </a:p>
        </p:txBody>
      </p:sp>
      <p:sp>
        <p:nvSpPr>
          <p:cNvPr id="7" name="TextBox 6"/>
          <p:cNvSpPr txBox="1"/>
          <p:nvPr/>
        </p:nvSpPr>
        <p:spPr>
          <a:xfrm>
            <a:off x="2691756" y="3022600"/>
            <a:ext cx="636287" cy="677108"/>
          </a:xfrm>
          <a:prstGeom prst="rect">
            <a:avLst/>
          </a:prstGeom>
          <a:noFill/>
        </p:spPr>
        <p:txBody>
          <a:bodyPr wrap="none" rtlCol="0">
            <a:spAutoFit/>
          </a:bodyPr>
          <a:lstStyle/>
          <a:p>
            <a:r>
              <a:rPr lang="en-US" sz="3800" dirty="0"/>
              <a:t>??</a:t>
            </a:r>
          </a:p>
        </p:txBody>
      </p:sp>
      <p:sp>
        <p:nvSpPr>
          <p:cNvPr id="16" name="TextBox 15"/>
          <p:cNvSpPr txBox="1"/>
          <p:nvPr/>
        </p:nvSpPr>
        <p:spPr>
          <a:xfrm>
            <a:off x="6121400" y="3022600"/>
            <a:ext cx="636287" cy="677108"/>
          </a:xfrm>
          <a:prstGeom prst="rect">
            <a:avLst/>
          </a:prstGeom>
          <a:noFill/>
        </p:spPr>
        <p:txBody>
          <a:bodyPr wrap="none" rtlCol="0">
            <a:spAutoFit/>
          </a:bodyPr>
          <a:lstStyle/>
          <a:p>
            <a:r>
              <a:rPr lang="en-US" sz="3800" dirty="0"/>
              <a:t>??</a:t>
            </a:r>
          </a:p>
        </p:txBody>
      </p:sp>
      <p:sp>
        <p:nvSpPr>
          <p:cNvPr id="20" name="TextBox 19"/>
          <p:cNvSpPr txBox="1"/>
          <p:nvPr/>
        </p:nvSpPr>
        <p:spPr>
          <a:xfrm>
            <a:off x="3334972" y="4373589"/>
            <a:ext cx="2832877" cy="1323439"/>
          </a:xfrm>
          <a:prstGeom prst="rect">
            <a:avLst/>
          </a:prstGeom>
          <a:solidFill>
            <a:srgbClr val="FFFFFF"/>
          </a:solidFill>
          <a:ln>
            <a:solidFill>
              <a:schemeClr val="tx1"/>
            </a:solidFill>
          </a:ln>
        </p:spPr>
        <p:txBody>
          <a:bodyPr wrap="none" rtlCol="0">
            <a:spAutoFit/>
          </a:bodyPr>
          <a:lstStyle/>
          <a:p>
            <a:pPr algn="ctr"/>
            <a:r>
              <a:rPr lang="en-US" sz="4000" dirty="0">
                <a:latin typeface="Calibri Light"/>
                <a:cs typeface="Calibri Light"/>
              </a:rPr>
              <a:t>Independent</a:t>
            </a:r>
          </a:p>
          <a:p>
            <a:pPr algn="ctr"/>
            <a:r>
              <a:rPr lang="en-US" sz="4000" dirty="0">
                <a:latin typeface="Calibri Light"/>
                <a:cs typeface="Calibri Light"/>
              </a:rPr>
              <a:t>Mediator</a:t>
            </a:r>
          </a:p>
        </p:txBody>
      </p:sp>
    </p:spTree>
    <p:extLst>
      <p:ext uri="{BB962C8B-B14F-4D97-AF65-F5344CB8AC3E}">
        <p14:creationId xmlns:p14="http://schemas.microsoft.com/office/powerpoint/2010/main" val="24255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a:rPr>
              <a:t>Solution 2: The Front-Door Criterion</a:t>
            </a:r>
          </a:p>
        </p:txBody>
      </p:sp>
      <p:sp>
        <p:nvSpPr>
          <p:cNvPr id="24" name="Content Placeholder 23"/>
          <p:cNvSpPr>
            <a:spLocks noGrp="1"/>
          </p:cNvSpPr>
          <p:nvPr>
            <p:ph sz="half" idx="2"/>
          </p:nvPr>
        </p:nvSpPr>
        <p:spPr>
          <a:xfrm>
            <a:off x="4787900" y="1600200"/>
            <a:ext cx="4038600" cy="4525963"/>
          </a:xfrm>
        </p:spPr>
        <p:txBody>
          <a:bodyPr>
            <a:normAutofit fontScale="85000" lnSpcReduction="10000"/>
          </a:bodyPr>
          <a:lstStyle/>
          <a:p>
            <a:r>
              <a:rPr lang="en-US" dirty="0"/>
              <a:t>A variable satisfies the front-door criteria when it blocks all paths from X to Y.</a:t>
            </a:r>
          </a:p>
          <a:p>
            <a:endParaRPr lang="en-US" dirty="0"/>
          </a:p>
          <a:p>
            <a:r>
              <a:rPr lang="en-US" dirty="0"/>
              <a:t>In practice, you need a causally identified mediating variable unaffected by anything else.</a:t>
            </a:r>
          </a:p>
          <a:p>
            <a:endParaRPr lang="en-US" dirty="0"/>
          </a:p>
          <a:p>
            <a:r>
              <a:rPr lang="en-US" dirty="0"/>
              <a:t>Thus, the influence of the cause is felt by the effect solely through its mediator.</a:t>
            </a:r>
          </a:p>
        </p:txBody>
      </p:sp>
      <p:grpSp>
        <p:nvGrpSpPr>
          <p:cNvPr id="10" name="Group 9"/>
          <p:cNvGrpSpPr/>
          <p:nvPr/>
        </p:nvGrpSpPr>
        <p:grpSpPr>
          <a:xfrm>
            <a:off x="457200" y="1998694"/>
            <a:ext cx="4178219" cy="3330531"/>
            <a:chOff x="1118349" y="1404938"/>
            <a:chExt cx="7119160" cy="4000024"/>
          </a:xfrm>
        </p:grpSpPr>
        <p:sp>
          <p:nvSpPr>
            <p:cNvPr id="14" name="TextBox 13"/>
            <p:cNvSpPr txBox="1"/>
            <p:nvPr/>
          </p:nvSpPr>
          <p:spPr>
            <a:xfrm>
              <a:off x="1118349" y="4779988"/>
              <a:ext cx="1576515"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p:cNvSpPr txBox="1"/>
            <p:nvPr/>
          </p:nvSpPr>
          <p:spPr>
            <a:xfrm>
              <a:off x="6711182" y="4779989"/>
              <a:ext cx="1526327"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p:cNvCxnSpPr>
              <a:stCxn id="14" idx="3"/>
              <a:endCxn id="20" idx="1"/>
            </p:cNvCxnSpPr>
            <p:nvPr/>
          </p:nvCxnSpPr>
          <p:spPr>
            <a:xfrm flipV="1">
              <a:off x="2694864" y="5053799"/>
              <a:ext cx="996778" cy="342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7" y="2552701"/>
              <a:ext cx="2954944" cy="2227287"/>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1"/>
              <a:ext cx="261279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Who Knows</a:t>
              </a:r>
            </a:p>
          </p:txBody>
        </p:sp>
        <p:sp>
          <p:nvSpPr>
            <p:cNvPr id="7" name="TextBox 6"/>
            <p:cNvSpPr txBox="1"/>
            <p:nvPr/>
          </p:nvSpPr>
          <p:spPr>
            <a:xfrm>
              <a:off x="2691756" y="3022600"/>
              <a:ext cx="800651" cy="554467"/>
            </a:xfrm>
            <a:prstGeom prst="rect">
              <a:avLst/>
            </a:prstGeom>
            <a:noFill/>
          </p:spPr>
          <p:txBody>
            <a:bodyPr wrap="none" rtlCol="0">
              <a:spAutoFit/>
            </a:bodyPr>
            <a:lstStyle/>
            <a:p>
              <a:r>
                <a:rPr lang="en-US" sz="2400" dirty="0">
                  <a:solidFill>
                    <a:schemeClr val="bg2"/>
                  </a:solidFill>
                </a:rPr>
                <a:t>??</a:t>
              </a:r>
            </a:p>
          </p:txBody>
        </p:sp>
        <p:sp>
          <p:nvSpPr>
            <p:cNvPr id="16" name="TextBox 15"/>
            <p:cNvSpPr txBox="1"/>
            <p:nvPr/>
          </p:nvSpPr>
          <p:spPr>
            <a:xfrm>
              <a:off x="6121401" y="3022600"/>
              <a:ext cx="800651" cy="554467"/>
            </a:xfrm>
            <a:prstGeom prst="rect">
              <a:avLst/>
            </a:prstGeom>
            <a:noFill/>
          </p:spPr>
          <p:txBody>
            <a:bodyPr wrap="none" rtlCol="0">
              <a:spAutoFit/>
            </a:bodyPr>
            <a:lstStyle/>
            <a:p>
              <a:r>
                <a:rPr lang="en-US" sz="2400" dirty="0">
                  <a:solidFill>
                    <a:schemeClr val="bg2"/>
                  </a:solidFill>
                </a:rPr>
                <a:t>??</a:t>
              </a:r>
            </a:p>
          </p:txBody>
        </p:sp>
        <p:sp>
          <p:nvSpPr>
            <p:cNvPr id="20" name="TextBox 19"/>
            <p:cNvSpPr txBox="1"/>
            <p:nvPr/>
          </p:nvSpPr>
          <p:spPr>
            <a:xfrm>
              <a:off x="3691642" y="4702636"/>
              <a:ext cx="2119534" cy="702326"/>
            </a:xfrm>
            <a:prstGeom prst="rect">
              <a:avLst/>
            </a:prstGeom>
            <a:solidFill>
              <a:srgbClr val="FFFFFF"/>
            </a:solidFill>
            <a:ln>
              <a:solidFill>
                <a:schemeClr val="tx1"/>
              </a:solidFill>
            </a:ln>
          </p:spPr>
          <p:txBody>
            <a:bodyPr wrap="none" rtlCol="0">
              <a:spAutoFit/>
            </a:bodyPr>
            <a:lstStyle/>
            <a:p>
              <a:pPr algn="ctr"/>
              <a:r>
                <a:rPr lang="en-US" sz="1600" dirty="0">
                  <a:latin typeface="Calibri Light"/>
                  <a:cs typeface="Calibri Light"/>
                </a:rPr>
                <a:t>Independent</a:t>
              </a:r>
            </a:p>
            <a:p>
              <a:pPr algn="ctr"/>
              <a:r>
                <a:rPr lang="en-US" sz="1600" dirty="0">
                  <a:latin typeface="Calibri Light"/>
                  <a:cs typeface="Calibri Light"/>
                </a:rPr>
                <a:t>Mediator</a:t>
              </a:r>
            </a:p>
          </p:txBody>
        </p:sp>
        <p:cxnSp>
          <p:nvCxnSpPr>
            <p:cNvPr id="12" name="Straight Arrow Connector 11"/>
            <p:cNvCxnSpPr>
              <a:stCxn id="20" idx="3"/>
              <a:endCxn id="15" idx="1"/>
            </p:cNvCxnSpPr>
            <p:nvPr/>
          </p:nvCxnSpPr>
          <p:spPr>
            <a:xfrm>
              <a:off x="5811177" y="5053799"/>
              <a:ext cx="900005" cy="342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94684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a:cs typeface="Calibri Light"/>
              </a:rPr>
              <a:t>Example: Smoking and Cancer</a:t>
            </a:r>
          </a:p>
        </p:txBody>
      </p:sp>
      <p:sp>
        <p:nvSpPr>
          <p:cNvPr id="14" name="TextBox 13"/>
          <p:cNvSpPr txBox="1"/>
          <p:nvPr/>
        </p:nvSpPr>
        <p:spPr>
          <a:xfrm>
            <a:off x="1376657" y="4779989"/>
            <a:ext cx="10599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Smoking</a:t>
            </a:r>
          </a:p>
        </p:txBody>
      </p:sp>
      <p:sp>
        <p:nvSpPr>
          <p:cNvPr id="15" name="TextBox 14"/>
          <p:cNvSpPr txBox="1"/>
          <p:nvPr/>
        </p:nvSpPr>
        <p:spPr>
          <a:xfrm>
            <a:off x="7024544" y="4785966"/>
            <a:ext cx="899606"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Cancer</a:t>
            </a:r>
          </a:p>
        </p:txBody>
      </p:sp>
      <p:cxnSp>
        <p:nvCxnSpPr>
          <p:cNvPr id="17" name="Straight Arrow Connector 16"/>
          <p:cNvCxnSpPr>
            <a:stCxn id="14" idx="3"/>
            <a:endCxn id="15" idx="1"/>
          </p:cNvCxnSpPr>
          <p:nvPr/>
        </p:nvCxnSpPr>
        <p:spPr>
          <a:xfrm>
            <a:off x="2436564" y="4980044"/>
            <a:ext cx="4587980" cy="59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11" y="2552700"/>
            <a:ext cx="2954940" cy="22272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0"/>
            <a:ext cx="2612796" cy="2233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Other factors (genetic, stress, environment) </a:t>
            </a:r>
          </a:p>
        </p:txBody>
      </p:sp>
      <p:sp>
        <p:nvSpPr>
          <p:cNvPr id="20" name="TextBox 19"/>
          <p:cNvSpPr txBox="1"/>
          <p:nvPr/>
        </p:nvSpPr>
        <p:spPr>
          <a:xfrm>
            <a:off x="4305568" y="4626101"/>
            <a:ext cx="777777" cy="707886"/>
          </a:xfrm>
          <a:prstGeom prst="rect">
            <a:avLst/>
          </a:prstGeom>
          <a:solidFill>
            <a:srgbClr val="FFFFFF"/>
          </a:solidFill>
          <a:ln>
            <a:solidFill>
              <a:schemeClr val="tx1"/>
            </a:solidFill>
          </a:ln>
        </p:spPr>
        <p:txBody>
          <a:bodyPr wrap="none" rtlCol="0">
            <a:spAutoFit/>
          </a:bodyPr>
          <a:lstStyle/>
          <a:p>
            <a:pPr algn="ctr"/>
            <a:r>
              <a:rPr lang="en-US" sz="2000" dirty="0">
                <a:latin typeface="Calibri Light"/>
                <a:cs typeface="Calibri Light"/>
              </a:rPr>
              <a:t>Tar in</a:t>
            </a:r>
          </a:p>
          <a:p>
            <a:pPr algn="ctr"/>
            <a:r>
              <a:rPr lang="en-US" sz="2000" dirty="0">
                <a:latin typeface="Calibri Light"/>
                <a:cs typeface="Calibri Light"/>
              </a:rPr>
              <a:t>Lungs</a:t>
            </a:r>
          </a:p>
        </p:txBody>
      </p:sp>
      <p:cxnSp>
        <p:nvCxnSpPr>
          <p:cNvPr id="13" name="Straight Arrow Connector 12"/>
          <p:cNvCxnSpPr>
            <a:stCxn id="14" idx="3"/>
            <a:endCxn id="20" idx="1"/>
          </p:cNvCxnSpPr>
          <p:nvPr/>
        </p:nvCxnSpPr>
        <p:spPr>
          <a:xfrm>
            <a:off x="2436564" y="4980044"/>
            <a:ext cx="18690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0" y="6422066"/>
            <a:ext cx="5265993" cy="338554"/>
          </a:xfrm>
          <a:prstGeom prst="rect">
            <a:avLst/>
          </a:prstGeom>
          <a:noFill/>
        </p:spPr>
        <p:txBody>
          <a:bodyPr wrap="none" rtlCol="0">
            <a:spAutoFit/>
          </a:bodyPr>
          <a:lstStyle/>
          <a:p>
            <a:r>
              <a:rPr lang="en-US" sz="1600" dirty="0">
                <a:latin typeface="Avenir Roman" panose="02000503020000020003" pitchFamily="2" charset="0"/>
              </a:rPr>
              <a:t>See Pearl’s books and papers for the do calculus of this</a:t>
            </a:r>
          </a:p>
        </p:txBody>
      </p:sp>
    </p:spTree>
    <p:extLst>
      <p:ext uri="{BB962C8B-B14F-4D97-AF65-F5344CB8AC3E}">
        <p14:creationId xmlns:p14="http://schemas.microsoft.com/office/powerpoint/2010/main" val="420015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89F-0DE6-0646-A539-7BC61E19FFC5}"/>
              </a:ext>
            </a:extLst>
          </p:cNvPr>
          <p:cNvSpPr>
            <a:spLocks noGrp="1"/>
          </p:cNvSpPr>
          <p:nvPr>
            <p:ph type="title"/>
          </p:nvPr>
        </p:nvSpPr>
        <p:spPr/>
        <p:txBody>
          <a:bodyPr/>
          <a:lstStyle/>
          <a:p>
            <a:r>
              <a:rPr lang="en-US" dirty="0"/>
              <a:t>Front Doors and Instruments</a:t>
            </a:r>
          </a:p>
        </p:txBody>
      </p:sp>
      <p:sp>
        <p:nvSpPr>
          <p:cNvPr id="6" name="TextBox 5">
            <a:extLst>
              <a:ext uri="{FF2B5EF4-FFF2-40B4-BE49-F238E27FC236}">
                <a16:creationId xmlns:a16="http://schemas.microsoft.com/office/drawing/2014/main" id="{AA9C1E86-B3E7-0746-97F9-64F716ECF6CD}"/>
              </a:ext>
            </a:extLst>
          </p:cNvPr>
          <p:cNvSpPr txBox="1"/>
          <p:nvPr/>
        </p:nvSpPr>
        <p:spPr>
          <a:xfrm>
            <a:off x="2191449" y="4808854"/>
            <a:ext cx="925253"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7" name="TextBox 6">
            <a:extLst>
              <a:ext uri="{FF2B5EF4-FFF2-40B4-BE49-F238E27FC236}">
                <a16:creationId xmlns:a16="http://schemas.microsoft.com/office/drawing/2014/main" id="{97BEA349-B73F-DE40-A37F-96937F069F63}"/>
              </a:ext>
            </a:extLst>
          </p:cNvPr>
          <p:cNvSpPr txBox="1"/>
          <p:nvPr/>
        </p:nvSpPr>
        <p:spPr>
          <a:xfrm>
            <a:off x="3739621" y="4808855"/>
            <a:ext cx="895798"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8" name="Straight Arrow Connector 7">
            <a:extLst>
              <a:ext uri="{FF2B5EF4-FFF2-40B4-BE49-F238E27FC236}">
                <a16:creationId xmlns:a16="http://schemas.microsoft.com/office/drawing/2014/main" id="{AA4EDCCF-4534-DC48-A106-04B4E9DA5412}"/>
              </a:ext>
            </a:extLst>
          </p:cNvPr>
          <p:cNvCxnSpPr>
            <a:cxnSpLocks/>
            <a:stCxn id="6" idx="3"/>
            <a:endCxn id="7" idx="1"/>
          </p:cNvCxnSpPr>
          <p:nvPr/>
        </p:nvCxnSpPr>
        <p:spPr>
          <a:xfrm>
            <a:off x="3116702" y="5039687"/>
            <a:ext cx="622919"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2145EB73-73BD-D04E-9028-CF86E30A6B9C}"/>
              </a:ext>
            </a:extLst>
          </p:cNvPr>
          <p:cNvCxnSpPr>
            <a:stCxn id="11" idx="4"/>
            <a:endCxn id="6" idx="0"/>
          </p:cNvCxnSpPr>
          <p:nvPr/>
        </p:nvCxnSpPr>
        <p:spPr>
          <a:xfrm flipH="1">
            <a:off x="2654076" y="2954352"/>
            <a:ext cx="1" cy="1854502"/>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9C7C9F9B-C89F-7545-A439-26981ADD9947}"/>
              </a:ext>
            </a:extLst>
          </p:cNvPr>
          <p:cNvCxnSpPr>
            <a:stCxn id="11" idx="4"/>
            <a:endCxn id="7" idx="0"/>
          </p:cNvCxnSpPr>
          <p:nvPr/>
        </p:nvCxnSpPr>
        <p:spPr>
          <a:xfrm>
            <a:off x="2654077" y="2954353"/>
            <a:ext cx="1533443" cy="1854502"/>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75BAE612-3C14-1F40-97BF-CA7D4A04A4A0}"/>
              </a:ext>
            </a:extLst>
          </p:cNvPr>
          <p:cNvSpPr/>
          <p:nvPr/>
        </p:nvSpPr>
        <p:spPr>
          <a:xfrm>
            <a:off x="1552440" y="1998694"/>
            <a:ext cx="2203273" cy="955658"/>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Who Knows</a:t>
            </a:r>
          </a:p>
        </p:txBody>
      </p:sp>
      <p:sp>
        <p:nvSpPr>
          <p:cNvPr id="12" name="TextBox 11">
            <a:extLst>
              <a:ext uri="{FF2B5EF4-FFF2-40B4-BE49-F238E27FC236}">
                <a16:creationId xmlns:a16="http://schemas.microsoft.com/office/drawing/2014/main" id="{6C91E4F5-4F77-C649-9F04-E05A80E1A3D3}"/>
              </a:ext>
            </a:extLst>
          </p:cNvPr>
          <p:cNvSpPr txBox="1"/>
          <p:nvPr/>
        </p:nvSpPr>
        <p:spPr>
          <a:xfrm>
            <a:off x="2049425" y="3389160"/>
            <a:ext cx="469900" cy="461665"/>
          </a:xfrm>
          <a:prstGeom prst="rect">
            <a:avLst/>
          </a:prstGeom>
          <a:noFill/>
        </p:spPr>
        <p:txBody>
          <a:bodyPr wrap="square" rtlCol="0">
            <a:spAutoFit/>
          </a:bodyPr>
          <a:lstStyle/>
          <a:p>
            <a:r>
              <a:rPr lang="en-US" sz="2400" dirty="0">
                <a:solidFill>
                  <a:schemeClr val="bg2"/>
                </a:solidFill>
              </a:rPr>
              <a:t>??</a:t>
            </a:r>
          </a:p>
        </p:txBody>
      </p:sp>
      <p:sp>
        <p:nvSpPr>
          <p:cNvPr id="13" name="TextBox 12">
            <a:extLst>
              <a:ext uri="{FF2B5EF4-FFF2-40B4-BE49-F238E27FC236}">
                <a16:creationId xmlns:a16="http://schemas.microsoft.com/office/drawing/2014/main" id="{D4313EC9-72D8-8E42-BDB9-C81C3988B9F4}"/>
              </a:ext>
            </a:extLst>
          </p:cNvPr>
          <p:cNvSpPr txBox="1"/>
          <p:nvPr/>
        </p:nvSpPr>
        <p:spPr>
          <a:xfrm>
            <a:off x="3393480" y="3345604"/>
            <a:ext cx="469900" cy="461665"/>
          </a:xfrm>
          <a:prstGeom prst="rect">
            <a:avLst/>
          </a:prstGeom>
          <a:noFill/>
        </p:spPr>
        <p:txBody>
          <a:bodyPr wrap="none" rtlCol="0">
            <a:spAutoFit/>
          </a:bodyPr>
          <a:lstStyle/>
          <a:p>
            <a:r>
              <a:rPr lang="en-US" sz="2400" dirty="0">
                <a:solidFill>
                  <a:schemeClr val="bg2"/>
                </a:solidFill>
              </a:rPr>
              <a:t>??</a:t>
            </a:r>
          </a:p>
        </p:txBody>
      </p:sp>
      <p:sp>
        <p:nvSpPr>
          <p:cNvPr id="14" name="TextBox 13">
            <a:extLst>
              <a:ext uri="{FF2B5EF4-FFF2-40B4-BE49-F238E27FC236}">
                <a16:creationId xmlns:a16="http://schemas.microsoft.com/office/drawing/2014/main" id="{4491F6D8-E962-9342-84D7-016AF2745B4F}"/>
              </a:ext>
            </a:extLst>
          </p:cNvPr>
          <p:cNvSpPr txBox="1"/>
          <p:nvPr/>
        </p:nvSpPr>
        <p:spPr>
          <a:xfrm>
            <a:off x="172371" y="4808854"/>
            <a:ext cx="1556452" cy="461665"/>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Instrument</a:t>
            </a:r>
          </a:p>
        </p:txBody>
      </p:sp>
      <p:cxnSp>
        <p:nvCxnSpPr>
          <p:cNvPr id="15" name="Straight Arrow Connector 14">
            <a:extLst>
              <a:ext uri="{FF2B5EF4-FFF2-40B4-BE49-F238E27FC236}">
                <a16:creationId xmlns:a16="http://schemas.microsoft.com/office/drawing/2014/main" id="{276C6AA4-EC00-2143-A48E-0E32547F18C7}"/>
              </a:ext>
            </a:extLst>
          </p:cNvPr>
          <p:cNvCxnSpPr>
            <a:cxnSpLocks/>
            <a:stCxn id="14" idx="3"/>
            <a:endCxn id="6" idx="1"/>
          </p:cNvCxnSpPr>
          <p:nvPr/>
        </p:nvCxnSpPr>
        <p:spPr>
          <a:xfrm>
            <a:off x="1728823" y="5039687"/>
            <a:ext cx="46262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6" name="Content Placeholder 23">
            <a:extLst>
              <a:ext uri="{FF2B5EF4-FFF2-40B4-BE49-F238E27FC236}">
                <a16:creationId xmlns:a16="http://schemas.microsoft.com/office/drawing/2014/main" id="{A204A552-AFC5-3749-8328-D641DB7BA6E5}"/>
              </a:ext>
            </a:extLst>
          </p:cNvPr>
          <p:cNvSpPr txBox="1">
            <a:spLocks/>
          </p:cNvSpPr>
          <p:nvPr/>
        </p:nvSpPr>
        <p:spPr>
          <a:xfrm>
            <a:off x="4787900" y="1600200"/>
            <a:ext cx="4038600" cy="452596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Instrumental variables are those that </a:t>
            </a:r>
            <a:r>
              <a:rPr lang="en-US" b="1" i="1" u="sng" dirty="0"/>
              <a:t>**only**</a:t>
            </a:r>
            <a:r>
              <a:rPr lang="en-US" dirty="0"/>
              <a:t> affect the cause, and have no relation to anything else</a:t>
            </a:r>
          </a:p>
          <a:p>
            <a:endParaRPr lang="en-US" dirty="0"/>
          </a:p>
          <a:p>
            <a:r>
              <a:rPr lang="en-US" dirty="0"/>
              <a:t>By examining their relationship to both the cause and effect, we can derive an estimate of the causal effect</a:t>
            </a:r>
          </a:p>
          <a:p>
            <a:endParaRPr lang="en-US" dirty="0"/>
          </a:p>
          <a:p>
            <a:r>
              <a:rPr lang="en-US" dirty="0"/>
              <a:t>Also useful when cause and effect involved in a feedback</a:t>
            </a:r>
          </a:p>
        </p:txBody>
      </p:sp>
    </p:spTree>
    <p:extLst>
      <p:ext uri="{BB962C8B-B14F-4D97-AF65-F5344CB8AC3E}">
        <p14:creationId xmlns:p14="http://schemas.microsoft.com/office/powerpoint/2010/main" val="2474985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89F-0DE6-0646-A539-7BC61E19FFC5}"/>
              </a:ext>
            </a:extLst>
          </p:cNvPr>
          <p:cNvSpPr>
            <a:spLocks noGrp="1"/>
          </p:cNvSpPr>
          <p:nvPr>
            <p:ph type="title"/>
          </p:nvPr>
        </p:nvSpPr>
        <p:spPr/>
        <p:txBody>
          <a:bodyPr>
            <a:normAutofit fontScale="90000"/>
          </a:bodyPr>
          <a:lstStyle/>
          <a:p>
            <a:r>
              <a:rPr lang="en-US" dirty="0"/>
              <a:t>Smoking and Cancer as Classic Example</a:t>
            </a:r>
          </a:p>
        </p:txBody>
      </p:sp>
      <p:sp>
        <p:nvSpPr>
          <p:cNvPr id="6" name="TextBox 5">
            <a:extLst>
              <a:ext uri="{FF2B5EF4-FFF2-40B4-BE49-F238E27FC236}">
                <a16:creationId xmlns:a16="http://schemas.microsoft.com/office/drawing/2014/main" id="{AA9C1E86-B3E7-0746-97F9-64F716ECF6CD}"/>
              </a:ext>
            </a:extLst>
          </p:cNvPr>
          <p:cNvSpPr txBox="1"/>
          <p:nvPr/>
        </p:nvSpPr>
        <p:spPr>
          <a:xfrm>
            <a:off x="2001494" y="4808854"/>
            <a:ext cx="1305165"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Smoking </a:t>
            </a:r>
          </a:p>
        </p:txBody>
      </p:sp>
      <p:sp>
        <p:nvSpPr>
          <p:cNvPr id="7" name="TextBox 6">
            <a:extLst>
              <a:ext uri="{FF2B5EF4-FFF2-40B4-BE49-F238E27FC236}">
                <a16:creationId xmlns:a16="http://schemas.microsoft.com/office/drawing/2014/main" id="{97BEA349-B73F-DE40-A37F-96937F069F63}"/>
              </a:ext>
            </a:extLst>
          </p:cNvPr>
          <p:cNvSpPr txBox="1"/>
          <p:nvPr/>
        </p:nvSpPr>
        <p:spPr>
          <a:xfrm>
            <a:off x="3665583" y="4808855"/>
            <a:ext cx="1043876"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Cancer</a:t>
            </a:r>
          </a:p>
        </p:txBody>
      </p:sp>
      <p:cxnSp>
        <p:nvCxnSpPr>
          <p:cNvPr id="8" name="Straight Arrow Connector 7">
            <a:extLst>
              <a:ext uri="{FF2B5EF4-FFF2-40B4-BE49-F238E27FC236}">
                <a16:creationId xmlns:a16="http://schemas.microsoft.com/office/drawing/2014/main" id="{AA4EDCCF-4534-DC48-A106-04B4E9DA5412}"/>
              </a:ext>
            </a:extLst>
          </p:cNvPr>
          <p:cNvCxnSpPr>
            <a:cxnSpLocks/>
            <a:stCxn id="6" idx="3"/>
            <a:endCxn id="7" idx="1"/>
          </p:cNvCxnSpPr>
          <p:nvPr/>
        </p:nvCxnSpPr>
        <p:spPr>
          <a:xfrm>
            <a:off x="3306659" y="5039687"/>
            <a:ext cx="358924"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2145EB73-73BD-D04E-9028-CF86E30A6B9C}"/>
              </a:ext>
            </a:extLst>
          </p:cNvPr>
          <p:cNvCxnSpPr>
            <a:cxnSpLocks/>
            <a:stCxn id="11" idx="4"/>
            <a:endCxn id="6" idx="0"/>
          </p:cNvCxnSpPr>
          <p:nvPr/>
        </p:nvCxnSpPr>
        <p:spPr>
          <a:xfrm flipH="1">
            <a:off x="2654077" y="2954352"/>
            <a:ext cx="9379" cy="1854502"/>
          </a:xfrm>
          <a:prstGeom prst="straightConnector1">
            <a:avLst/>
          </a:prstGeom>
          <a:ln w="57150" cmpd="sng">
            <a:solidFill>
              <a:schemeClr val="bg2"/>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9C7C9F9B-C89F-7545-A439-26981ADD9947}"/>
              </a:ext>
            </a:extLst>
          </p:cNvPr>
          <p:cNvCxnSpPr>
            <a:cxnSpLocks/>
            <a:stCxn id="11" idx="4"/>
            <a:endCxn id="7" idx="0"/>
          </p:cNvCxnSpPr>
          <p:nvPr/>
        </p:nvCxnSpPr>
        <p:spPr>
          <a:xfrm>
            <a:off x="2663456" y="2954352"/>
            <a:ext cx="1524065" cy="1854503"/>
          </a:xfrm>
          <a:prstGeom prst="straightConnector1">
            <a:avLst/>
          </a:prstGeom>
          <a:ln w="57150" cmpd="sng">
            <a:solidFill>
              <a:schemeClr val="bg2"/>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75BAE612-3C14-1F40-97BF-CA7D4A04A4A0}"/>
              </a:ext>
            </a:extLst>
          </p:cNvPr>
          <p:cNvSpPr/>
          <p:nvPr/>
        </p:nvSpPr>
        <p:spPr>
          <a:xfrm>
            <a:off x="1350335" y="1998694"/>
            <a:ext cx="2626241" cy="955658"/>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Genes, Environment</a:t>
            </a:r>
          </a:p>
        </p:txBody>
      </p:sp>
      <p:sp>
        <p:nvSpPr>
          <p:cNvPr id="14" name="TextBox 13">
            <a:extLst>
              <a:ext uri="{FF2B5EF4-FFF2-40B4-BE49-F238E27FC236}">
                <a16:creationId xmlns:a16="http://schemas.microsoft.com/office/drawing/2014/main" id="{4491F6D8-E962-9342-84D7-016AF2745B4F}"/>
              </a:ext>
            </a:extLst>
          </p:cNvPr>
          <p:cNvSpPr txBox="1"/>
          <p:nvPr/>
        </p:nvSpPr>
        <p:spPr>
          <a:xfrm>
            <a:off x="122315" y="4439522"/>
            <a:ext cx="1487715" cy="1200329"/>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Laws</a:t>
            </a:r>
          </a:p>
          <a:p>
            <a:pPr algn="ctr"/>
            <a:r>
              <a:rPr lang="en-US" sz="2400" dirty="0">
                <a:latin typeface="Calibri Light"/>
                <a:cs typeface="Calibri Light"/>
              </a:rPr>
              <a:t>Restricting</a:t>
            </a:r>
          </a:p>
          <a:p>
            <a:pPr algn="ctr"/>
            <a:r>
              <a:rPr lang="en-US" sz="2400" dirty="0">
                <a:latin typeface="Calibri Light"/>
                <a:cs typeface="Calibri Light"/>
              </a:rPr>
              <a:t>Smoking</a:t>
            </a:r>
          </a:p>
        </p:txBody>
      </p:sp>
      <p:cxnSp>
        <p:nvCxnSpPr>
          <p:cNvPr id="15" name="Straight Arrow Connector 14">
            <a:extLst>
              <a:ext uri="{FF2B5EF4-FFF2-40B4-BE49-F238E27FC236}">
                <a16:creationId xmlns:a16="http://schemas.microsoft.com/office/drawing/2014/main" id="{276C6AA4-EC00-2143-A48E-0E32547F18C7}"/>
              </a:ext>
            </a:extLst>
          </p:cNvPr>
          <p:cNvCxnSpPr>
            <a:cxnSpLocks/>
            <a:stCxn id="14" idx="3"/>
            <a:endCxn id="6" idx="1"/>
          </p:cNvCxnSpPr>
          <p:nvPr/>
        </p:nvCxnSpPr>
        <p:spPr>
          <a:xfrm>
            <a:off x="1610030" y="5039687"/>
            <a:ext cx="39146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6" name="Content Placeholder 23">
            <a:extLst>
              <a:ext uri="{FF2B5EF4-FFF2-40B4-BE49-F238E27FC236}">
                <a16:creationId xmlns:a16="http://schemas.microsoft.com/office/drawing/2014/main" id="{A204A552-AFC5-3749-8328-D641DB7BA6E5}"/>
              </a:ext>
            </a:extLst>
          </p:cNvPr>
          <p:cNvSpPr txBox="1">
            <a:spLocks/>
          </p:cNvSpPr>
          <p:nvPr/>
        </p:nvSpPr>
        <p:spPr>
          <a:xfrm>
            <a:off x="4787900" y="1600200"/>
            <a:ext cx="4038600" cy="452596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BUT – are laws a TRUE exogenous variable</a:t>
            </a:r>
          </a:p>
          <a:p>
            <a:endParaRPr lang="en-US" dirty="0"/>
          </a:p>
          <a:p>
            <a:r>
              <a:rPr lang="en-US" dirty="0"/>
              <a:t>If laws are in response to cancer rates, they might not be</a:t>
            </a:r>
          </a:p>
          <a:p>
            <a:endParaRPr lang="en-US" dirty="0"/>
          </a:p>
          <a:p>
            <a:r>
              <a:rPr lang="en-US" dirty="0"/>
              <a:t>Unless </a:t>
            </a:r>
            <a:r>
              <a:rPr lang="en-US" i="1" dirty="0"/>
              <a:t>a priori </a:t>
            </a:r>
            <a:r>
              <a:rPr lang="en-US" dirty="0"/>
              <a:t>cancer is the same everywhere</a:t>
            </a:r>
          </a:p>
          <a:p>
            <a:endParaRPr lang="en-US" dirty="0"/>
          </a:p>
          <a:p>
            <a:r>
              <a:rPr lang="en-US" dirty="0"/>
              <a:t>Multiple methods to test validity of instrument</a:t>
            </a:r>
          </a:p>
        </p:txBody>
      </p:sp>
    </p:spTree>
    <p:extLst>
      <p:ext uri="{BB962C8B-B14F-4D97-AF65-F5344CB8AC3E}">
        <p14:creationId xmlns:p14="http://schemas.microsoft.com/office/powerpoint/2010/main" val="3392543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89F-0DE6-0646-A539-7BC61E19FFC5}"/>
              </a:ext>
            </a:extLst>
          </p:cNvPr>
          <p:cNvSpPr>
            <a:spLocks noGrp="1"/>
          </p:cNvSpPr>
          <p:nvPr>
            <p:ph type="title"/>
          </p:nvPr>
        </p:nvSpPr>
        <p:spPr/>
        <p:txBody>
          <a:bodyPr/>
          <a:lstStyle/>
          <a:p>
            <a:r>
              <a:rPr lang="en-US" dirty="0"/>
              <a:t>Two Approaches in Instruments</a:t>
            </a:r>
          </a:p>
        </p:txBody>
      </p:sp>
      <p:sp>
        <p:nvSpPr>
          <p:cNvPr id="6" name="TextBox 5">
            <a:extLst>
              <a:ext uri="{FF2B5EF4-FFF2-40B4-BE49-F238E27FC236}">
                <a16:creationId xmlns:a16="http://schemas.microsoft.com/office/drawing/2014/main" id="{AA9C1E86-B3E7-0746-97F9-64F716ECF6CD}"/>
              </a:ext>
            </a:extLst>
          </p:cNvPr>
          <p:cNvSpPr txBox="1"/>
          <p:nvPr/>
        </p:nvSpPr>
        <p:spPr>
          <a:xfrm>
            <a:off x="2191449" y="4808854"/>
            <a:ext cx="925253"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4" name="TextBox 13">
            <a:extLst>
              <a:ext uri="{FF2B5EF4-FFF2-40B4-BE49-F238E27FC236}">
                <a16:creationId xmlns:a16="http://schemas.microsoft.com/office/drawing/2014/main" id="{4491F6D8-E962-9342-84D7-016AF2745B4F}"/>
              </a:ext>
            </a:extLst>
          </p:cNvPr>
          <p:cNvSpPr txBox="1"/>
          <p:nvPr/>
        </p:nvSpPr>
        <p:spPr>
          <a:xfrm>
            <a:off x="172371" y="4808854"/>
            <a:ext cx="1556452" cy="461665"/>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Instrument</a:t>
            </a:r>
          </a:p>
        </p:txBody>
      </p:sp>
      <p:cxnSp>
        <p:nvCxnSpPr>
          <p:cNvPr id="15" name="Straight Arrow Connector 14">
            <a:extLst>
              <a:ext uri="{FF2B5EF4-FFF2-40B4-BE49-F238E27FC236}">
                <a16:creationId xmlns:a16="http://schemas.microsoft.com/office/drawing/2014/main" id="{276C6AA4-EC00-2143-A48E-0E32547F18C7}"/>
              </a:ext>
            </a:extLst>
          </p:cNvPr>
          <p:cNvCxnSpPr>
            <a:cxnSpLocks/>
            <a:stCxn id="14" idx="3"/>
            <a:endCxn id="6" idx="1"/>
          </p:cNvCxnSpPr>
          <p:nvPr/>
        </p:nvCxnSpPr>
        <p:spPr>
          <a:xfrm>
            <a:off x="1728823" y="5039687"/>
            <a:ext cx="46262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6" name="Content Placeholder 23">
            <a:extLst>
              <a:ext uri="{FF2B5EF4-FFF2-40B4-BE49-F238E27FC236}">
                <a16:creationId xmlns:a16="http://schemas.microsoft.com/office/drawing/2014/main" id="{A204A552-AFC5-3749-8328-D641DB7BA6E5}"/>
              </a:ext>
            </a:extLst>
          </p:cNvPr>
          <p:cNvSpPr txBox="1">
            <a:spLocks/>
          </p:cNvSpPr>
          <p:nvPr/>
        </p:nvSpPr>
        <p:spPr>
          <a:xfrm>
            <a:off x="4787900" y="1600200"/>
            <a:ext cx="4038600" cy="184412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1. Fit two models, leveraging the fact that</a:t>
            </a:r>
          </a:p>
          <a:p>
            <a:pPr marL="0" indent="0" algn="ctr">
              <a:buNone/>
            </a:pPr>
            <a:r>
              <a:rPr lang="en-US" dirty="0"/>
              <a:t>IE = IC * CE</a:t>
            </a:r>
          </a:p>
          <a:p>
            <a:pPr marL="0" indent="0" algn="ctr">
              <a:buNone/>
            </a:pPr>
            <a:endParaRPr lang="en-US" dirty="0"/>
          </a:p>
          <a:p>
            <a:pPr marL="0" indent="0" algn="ctr">
              <a:buNone/>
            </a:pPr>
            <a:r>
              <a:rPr lang="en-US" dirty="0"/>
              <a:t>so, CE = IE/IC</a:t>
            </a:r>
          </a:p>
        </p:txBody>
      </p:sp>
      <p:sp>
        <p:nvSpPr>
          <p:cNvPr id="16" name="TextBox 15">
            <a:extLst>
              <a:ext uri="{FF2B5EF4-FFF2-40B4-BE49-F238E27FC236}">
                <a16:creationId xmlns:a16="http://schemas.microsoft.com/office/drawing/2014/main" id="{9A79BE8F-5CE0-6049-8ECC-F917E765EF1E}"/>
              </a:ext>
            </a:extLst>
          </p:cNvPr>
          <p:cNvSpPr txBox="1"/>
          <p:nvPr/>
        </p:nvSpPr>
        <p:spPr>
          <a:xfrm>
            <a:off x="2066731" y="1965806"/>
            <a:ext cx="925253"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9" name="TextBox 18">
            <a:extLst>
              <a:ext uri="{FF2B5EF4-FFF2-40B4-BE49-F238E27FC236}">
                <a16:creationId xmlns:a16="http://schemas.microsoft.com/office/drawing/2014/main" id="{86B7428F-CEAC-D147-A30B-7D926A97EFA7}"/>
              </a:ext>
            </a:extLst>
          </p:cNvPr>
          <p:cNvSpPr txBox="1"/>
          <p:nvPr/>
        </p:nvSpPr>
        <p:spPr>
          <a:xfrm>
            <a:off x="47653" y="1965806"/>
            <a:ext cx="1556452" cy="461665"/>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Instrument</a:t>
            </a:r>
          </a:p>
        </p:txBody>
      </p:sp>
      <p:cxnSp>
        <p:nvCxnSpPr>
          <p:cNvPr id="20" name="Straight Arrow Connector 19">
            <a:extLst>
              <a:ext uri="{FF2B5EF4-FFF2-40B4-BE49-F238E27FC236}">
                <a16:creationId xmlns:a16="http://schemas.microsoft.com/office/drawing/2014/main" id="{18050AAC-1699-024C-AB13-E34BF67BDAAD}"/>
              </a:ext>
            </a:extLst>
          </p:cNvPr>
          <p:cNvCxnSpPr>
            <a:cxnSpLocks/>
            <a:stCxn id="19" idx="3"/>
            <a:endCxn id="16" idx="1"/>
          </p:cNvCxnSpPr>
          <p:nvPr/>
        </p:nvCxnSpPr>
        <p:spPr>
          <a:xfrm>
            <a:off x="1604105" y="2196639"/>
            <a:ext cx="46262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712C428D-530D-3C4E-8973-A61CF50CC8FB}"/>
              </a:ext>
            </a:extLst>
          </p:cNvPr>
          <p:cNvSpPr txBox="1"/>
          <p:nvPr/>
        </p:nvSpPr>
        <p:spPr>
          <a:xfrm>
            <a:off x="3614903" y="2982657"/>
            <a:ext cx="895798"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sp>
        <p:nvSpPr>
          <p:cNvPr id="24" name="TextBox 23">
            <a:extLst>
              <a:ext uri="{FF2B5EF4-FFF2-40B4-BE49-F238E27FC236}">
                <a16:creationId xmlns:a16="http://schemas.microsoft.com/office/drawing/2014/main" id="{92BCC231-37AB-0A40-8C8B-95DB47A423F6}"/>
              </a:ext>
            </a:extLst>
          </p:cNvPr>
          <p:cNvSpPr txBox="1"/>
          <p:nvPr/>
        </p:nvSpPr>
        <p:spPr>
          <a:xfrm>
            <a:off x="47653" y="2982656"/>
            <a:ext cx="1556452" cy="461665"/>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Instrument</a:t>
            </a:r>
          </a:p>
        </p:txBody>
      </p:sp>
      <p:cxnSp>
        <p:nvCxnSpPr>
          <p:cNvPr id="25" name="Straight Arrow Connector 24">
            <a:extLst>
              <a:ext uri="{FF2B5EF4-FFF2-40B4-BE49-F238E27FC236}">
                <a16:creationId xmlns:a16="http://schemas.microsoft.com/office/drawing/2014/main" id="{C7E24F8B-ADE1-464A-A401-C04A4C5631E6}"/>
              </a:ext>
            </a:extLst>
          </p:cNvPr>
          <p:cNvCxnSpPr>
            <a:cxnSpLocks/>
            <a:stCxn id="24" idx="3"/>
            <a:endCxn id="22" idx="1"/>
          </p:cNvCxnSpPr>
          <p:nvPr/>
        </p:nvCxnSpPr>
        <p:spPr>
          <a:xfrm>
            <a:off x="1604105" y="3213489"/>
            <a:ext cx="2010798"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1D8B3D0-69BC-7C48-A960-EC11F8FB752E}"/>
              </a:ext>
            </a:extLst>
          </p:cNvPr>
          <p:cNvSpPr txBox="1"/>
          <p:nvPr/>
        </p:nvSpPr>
        <p:spPr>
          <a:xfrm>
            <a:off x="2156985" y="5570390"/>
            <a:ext cx="994183" cy="830997"/>
          </a:xfrm>
          <a:prstGeom prst="rect">
            <a:avLst/>
          </a:prstGeom>
          <a:noFill/>
          <a:ln>
            <a:solidFill>
              <a:schemeClr val="tx1"/>
            </a:solidFill>
          </a:ln>
        </p:spPr>
        <p:txBody>
          <a:bodyPr wrap="none" rtlCol="0">
            <a:spAutoFit/>
          </a:bodyPr>
          <a:lstStyle/>
          <a:p>
            <a:pPr algn="ctr"/>
            <a:r>
              <a:rPr lang="en-US" sz="2400" dirty="0">
                <a:latin typeface="Calibri Light"/>
                <a:cs typeface="Calibri Light"/>
              </a:rPr>
              <a:t>Fitted</a:t>
            </a:r>
          </a:p>
          <a:p>
            <a:pPr algn="ctr"/>
            <a:r>
              <a:rPr lang="en-US" sz="2400" dirty="0">
                <a:latin typeface="Calibri Light"/>
                <a:cs typeface="Calibri Light"/>
              </a:rPr>
              <a:t>Cause </a:t>
            </a:r>
          </a:p>
        </p:txBody>
      </p:sp>
      <p:sp>
        <p:nvSpPr>
          <p:cNvPr id="28" name="TextBox 27">
            <a:extLst>
              <a:ext uri="{FF2B5EF4-FFF2-40B4-BE49-F238E27FC236}">
                <a16:creationId xmlns:a16="http://schemas.microsoft.com/office/drawing/2014/main" id="{1E3C7260-5B3B-4542-BD3A-C9D2BB36F7CB}"/>
              </a:ext>
            </a:extLst>
          </p:cNvPr>
          <p:cNvSpPr txBox="1"/>
          <p:nvPr/>
        </p:nvSpPr>
        <p:spPr>
          <a:xfrm>
            <a:off x="3739621" y="5748489"/>
            <a:ext cx="895798"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29" name="Straight Arrow Connector 28">
            <a:extLst>
              <a:ext uri="{FF2B5EF4-FFF2-40B4-BE49-F238E27FC236}">
                <a16:creationId xmlns:a16="http://schemas.microsoft.com/office/drawing/2014/main" id="{8150F4A7-9087-6744-A0D5-F4D97D28E33A}"/>
              </a:ext>
            </a:extLst>
          </p:cNvPr>
          <p:cNvCxnSpPr>
            <a:cxnSpLocks/>
            <a:stCxn id="27" idx="3"/>
            <a:endCxn id="28" idx="1"/>
          </p:cNvCxnSpPr>
          <p:nvPr/>
        </p:nvCxnSpPr>
        <p:spPr>
          <a:xfrm flipV="1">
            <a:off x="3151168" y="5979322"/>
            <a:ext cx="588453" cy="656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5CBA034A-CE13-7D44-88C6-BA661D1B60ED}"/>
              </a:ext>
            </a:extLst>
          </p:cNvPr>
          <p:cNvSpPr txBox="1"/>
          <p:nvPr/>
        </p:nvSpPr>
        <p:spPr>
          <a:xfrm>
            <a:off x="1607154" y="1624418"/>
            <a:ext cx="335348" cy="369332"/>
          </a:xfrm>
          <a:prstGeom prst="rect">
            <a:avLst/>
          </a:prstGeom>
          <a:noFill/>
        </p:spPr>
        <p:txBody>
          <a:bodyPr wrap="none" rtlCol="0">
            <a:spAutoFit/>
          </a:bodyPr>
          <a:lstStyle/>
          <a:p>
            <a:r>
              <a:rPr lang="en-US" dirty="0" err="1"/>
              <a:t>ic</a:t>
            </a:r>
            <a:endParaRPr lang="en-US" dirty="0"/>
          </a:p>
        </p:txBody>
      </p:sp>
      <p:sp>
        <p:nvSpPr>
          <p:cNvPr id="32" name="TextBox 31">
            <a:extLst>
              <a:ext uri="{FF2B5EF4-FFF2-40B4-BE49-F238E27FC236}">
                <a16:creationId xmlns:a16="http://schemas.microsoft.com/office/drawing/2014/main" id="{429CCD7E-601A-8F41-A166-571C5EE120A6}"/>
              </a:ext>
            </a:extLst>
          </p:cNvPr>
          <p:cNvSpPr txBox="1"/>
          <p:nvPr/>
        </p:nvSpPr>
        <p:spPr>
          <a:xfrm>
            <a:off x="2361683" y="2809428"/>
            <a:ext cx="352982" cy="369332"/>
          </a:xfrm>
          <a:prstGeom prst="rect">
            <a:avLst/>
          </a:prstGeom>
          <a:noFill/>
        </p:spPr>
        <p:txBody>
          <a:bodyPr wrap="none" rtlCol="0">
            <a:spAutoFit/>
          </a:bodyPr>
          <a:lstStyle/>
          <a:p>
            <a:r>
              <a:rPr lang="en-US" dirty="0" err="1"/>
              <a:t>ie</a:t>
            </a:r>
            <a:endParaRPr lang="en-US" dirty="0"/>
          </a:p>
        </p:txBody>
      </p:sp>
      <p:sp>
        <p:nvSpPr>
          <p:cNvPr id="33" name="Content Placeholder 23">
            <a:extLst>
              <a:ext uri="{FF2B5EF4-FFF2-40B4-BE49-F238E27FC236}">
                <a16:creationId xmlns:a16="http://schemas.microsoft.com/office/drawing/2014/main" id="{55F21B76-00F1-B441-9CEA-17181ACD6315}"/>
              </a:ext>
            </a:extLst>
          </p:cNvPr>
          <p:cNvSpPr txBox="1">
            <a:spLocks/>
          </p:cNvSpPr>
          <p:nvPr/>
        </p:nvSpPr>
        <p:spPr>
          <a:xfrm>
            <a:off x="5105400" y="4557266"/>
            <a:ext cx="4038600" cy="18441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2. Fit two models, but only use fitted values of the cause for the second</a:t>
            </a:r>
          </a:p>
        </p:txBody>
      </p:sp>
      <p:sp>
        <p:nvSpPr>
          <p:cNvPr id="34" name="TextBox 33">
            <a:extLst>
              <a:ext uri="{FF2B5EF4-FFF2-40B4-BE49-F238E27FC236}">
                <a16:creationId xmlns:a16="http://schemas.microsoft.com/office/drawing/2014/main" id="{4221D0A0-1CE7-4542-B49F-B805DCEADBC7}"/>
              </a:ext>
            </a:extLst>
          </p:cNvPr>
          <p:cNvSpPr txBox="1"/>
          <p:nvPr/>
        </p:nvSpPr>
        <p:spPr>
          <a:xfrm>
            <a:off x="5896001" y="6178622"/>
            <a:ext cx="1263487" cy="369332"/>
          </a:xfrm>
          <a:prstGeom prst="rect">
            <a:avLst/>
          </a:prstGeom>
          <a:noFill/>
        </p:spPr>
        <p:txBody>
          <a:bodyPr wrap="none" rtlCol="0">
            <a:spAutoFit/>
          </a:bodyPr>
          <a:lstStyle/>
          <a:p>
            <a:r>
              <a:rPr lang="en-US" dirty="0"/>
              <a:t>See </a:t>
            </a:r>
            <a:r>
              <a:rPr lang="en-US" dirty="0" err="1">
                <a:latin typeface="Courier" pitchFamily="2" charset="0"/>
              </a:rPr>
              <a:t>ivreg</a:t>
            </a:r>
            <a:endParaRPr lang="en-US" dirty="0">
              <a:latin typeface="Courier" pitchFamily="2" charset="0"/>
            </a:endParaRPr>
          </a:p>
        </p:txBody>
      </p:sp>
    </p:spTree>
    <p:extLst>
      <p:ext uri="{BB962C8B-B14F-4D97-AF65-F5344CB8AC3E}">
        <p14:creationId xmlns:p14="http://schemas.microsoft.com/office/powerpoint/2010/main" val="388499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27" grpId="0" animBg="1"/>
      <p:bldP spid="28" grpId="0" animBg="1"/>
      <p:bldP spid="33" grpId="0"/>
      <p:bldP spid="3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4E9B-B58B-3249-93F0-9A422654196A}"/>
              </a:ext>
            </a:extLst>
          </p:cNvPr>
          <p:cNvSpPr>
            <a:spLocks noGrp="1"/>
          </p:cNvSpPr>
          <p:nvPr>
            <p:ph type="title"/>
          </p:nvPr>
        </p:nvSpPr>
        <p:spPr/>
        <p:txBody>
          <a:bodyPr>
            <a:normAutofit fontScale="90000"/>
          </a:bodyPr>
          <a:lstStyle/>
          <a:p>
            <a:r>
              <a:rPr lang="en-US" dirty="0"/>
              <a:t>Causal Diagrams and Modeling Observational Data</a:t>
            </a:r>
          </a:p>
        </p:txBody>
      </p:sp>
      <p:sp>
        <p:nvSpPr>
          <p:cNvPr id="3" name="Content Placeholder 2">
            <a:extLst>
              <a:ext uri="{FF2B5EF4-FFF2-40B4-BE49-F238E27FC236}">
                <a16:creationId xmlns:a16="http://schemas.microsoft.com/office/drawing/2014/main" id="{3EBB34C3-DE69-B24B-8C21-71D27DB07902}"/>
              </a:ext>
            </a:extLst>
          </p:cNvPr>
          <p:cNvSpPr>
            <a:spLocks noGrp="1"/>
          </p:cNvSpPr>
          <p:nvPr>
            <p:ph sz="half" idx="1"/>
          </p:nvPr>
        </p:nvSpPr>
        <p:spPr>
          <a:xfrm>
            <a:off x="457199" y="1600200"/>
            <a:ext cx="8102009" cy="4525963"/>
          </a:xfrm>
        </p:spPr>
        <p:txBody>
          <a:bodyPr/>
          <a:lstStyle/>
          <a:p>
            <a:r>
              <a:rPr lang="en-US" dirty="0"/>
              <a:t>Yes you can!</a:t>
            </a:r>
          </a:p>
          <a:p>
            <a:endParaRPr lang="en-US" dirty="0"/>
          </a:p>
          <a:p>
            <a:r>
              <a:rPr lang="en-US" dirty="0"/>
              <a:t>Causal diagrams guide you to the appropriate set of predictors – and fend off testy reviewers</a:t>
            </a:r>
          </a:p>
          <a:p>
            <a:endParaRPr lang="en-US" dirty="0"/>
          </a:p>
          <a:p>
            <a:r>
              <a:rPr lang="en-US" dirty="0"/>
              <a:t>Sometimes, your model is non-causal, and that’s OK!</a:t>
            </a:r>
          </a:p>
          <a:p>
            <a:endParaRPr lang="en-US" dirty="0"/>
          </a:p>
          <a:p>
            <a:r>
              <a:rPr lang="en-US" dirty="0"/>
              <a:t>If you begin by thinking in terms of a causal system, you will produce more robust meaningful inference</a:t>
            </a:r>
          </a:p>
        </p:txBody>
      </p:sp>
    </p:spTree>
    <p:extLst>
      <p:ext uri="{BB962C8B-B14F-4D97-AF65-F5344CB8AC3E}">
        <p14:creationId xmlns:p14="http://schemas.microsoft.com/office/powerpoint/2010/main" val="280392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933223"/>
            <a:ext cx="7772400" cy="2906888"/>
          </a:xfrm>
          <a:ln>
            <a:noFill/>
          </a:ln>
        </p:spPr>
        <p:style>
          <a:lnRef idx="2">
            <a:schemeClr val="dk1"/>
          </a:lnRef>
          <a:fillRef idx="1">
            <a:schemeClr val="lt1"/>
          </a:fillRef>
          <a:effectRef idx="0">
            <a:schemeClr val="dk1"/>
          </a:effectRef>
          <a:fontRef idx="minor">
            <a:schemeClr val="dk1"/>
          </a:fontRef>
        </p:style>
        <p:txBody>
          <a:bodyPr>
            <a:normAutofit fontScale="90000"/>
          </a:bodyPr>
          <a:lstStyle/>
          <a:p>
            <a:r>
              <a:rPr lang="en-US" dirty="0">
                <a:latin typeface="Avenir Roman" panose="02000503020000020003" pitchFamily="2" charset="0"/>
              </a:rPr>
              <a:t>Correlation does not equal causation</a:t>
            </a:r>
            <a:r>
              <a:rPr lang="is-IS" dirty="0">
                <a:latin typeface="Avenir Roman" panose="02000503020000020003" pitchFamily="2" charset="0"/>
              </a:rPr>
              <a:t>… but where there’s smoke, there’s fire.</a:t>
            </a:r>
            <a:br>
              <a:rPr lang="is-IS" dirty="0">
                <a:latin typeface="Avenir Roman" panose="02000503020000020003" pitchFamily="2" charset="0"/>
              </a:rPr>
            </a:br>
            <a:br>
              <a:rPr lang="is-IS" dirty="0">
                <a:latin typeface="Avenir Roman" panose="02000503020000020003" pitchFamily="2" charset="0"/>
              </a:rPr>
            </a:br>
            <a:r>
              <a:rPr lang="is-IS" dirty="0">
                <a:latin typeface="Avenir Roman" panose="02000503020000020003" pitchFamily="2" charset="0"/>
              </a:rPr>
              <a:t>-Jim Grace</a:t>
            </a:r>
            <a:endParaRPr lang="en-US" dirty="0">
              <a:latin typeface="Avenir Roman" panose="02000503020000020003" pitchFamily="2" charset="0"/>
            </a:endParaRPr>
          </a:p>
        </p:txBody>
      </p:sp>
    </p:spTree>
    <p:extLst>
      <p:ext uri="{BB962C8B-B14F-4D97-AF65-F5344CB8AC3E}">
        <p14:creationId xmlns:p14="http://schemas.microsoft.com/office/powerpoint/2010/main" val="378276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7D58-FF1E-3F41-BC77-789A9B87684C}"/>
              </a:ext>
            </a:extLst>
          </p:cNvPr>
          <p:cNvSpPr>
            <a:spLocks noGrp="1"/>
          </p:cNvSpPr>
          <p:nvPr>
            <p:ph type="title"/>
          </p:nvPr>
        </p:nvSpPr>
        <p:spPr/>
        <p:txBody>
          <a:bodyPr/>
          <a:lstStyle/>
          <a:p>
            <a:r>
              <a:rPr lang="en-US" dirty="0"/>
              <a:t>Where’s the Fire?</a:t>
            </a:r>
          </a:p>
        </p:txBody>
      </p:sp>
      <p:sp>
        <p:nvSpPr>
          <p:cNvPr id="6" name="Rectangle 5">
            <a:extLst>
              <a:ext uri="{FF2B5EF4-FFF2-40B4-BE49-F238E27FC236}">
                <a16:creationId xmlns:a16="http://schemas.microsoft.com/office/drawing/2014/main" id="{FBC536C7-E691-3740-A4DE-093BA550DC12}"/>
              </a:ext>
            </a:extLst>
          </p:cNvPr>
          <p:cNvSpPr/>
          <p:nvPr/>
        </p:nvSpPr>
        <p:spPr>
          <a:xfrm>
            <a:off x="0" y="6488668"/>
            <a:ext cx="2060244" cy="338554"/>
          </a:xfrm>
          <a:prstGeom prst="rect">
            <a:avLst/>
          </a:prstGeom>
        </p:spPr>
        <p:txBody>
          <a:bodyPr wrap="none">
            <a:spAutoFit/>
          </a:bodyPr>
          <a:lstStyle/>
          <a:p>
            <a:r>
              <a:rPr lang="en-US" sz="1600" dirty="0"/>
              <a:t>http://</a:t>
            </a:r>
            <a:r>
              <a:rPr lang="en-US" sz="1600" dirty="0" err="1"/>
              <a:t>tylervigen.com</a:t>
            </a:r>
            <a:r>
              <a:rPr lang="en-US" sz="1600" dirty="0"/>
              <a:t>/</a:t>
            </a:r>
          </a:p>
        </p:txBody>
      </p:sp>
      <p:pic>
        <p:nvPicPr>
          <p:cNvPr id="8" name="Picture 7">
            <a:extLst>
              <a:ext uri="{FF2B5EF4-FFF2-40B4-BE49-F238E27FC236}">
                <a16:creationId xmlns:a16="http://schemas.microsoft.com/office/drawing/2014/main" id="{1298F3D7-8B12-CE4C-BDB6-D582A328B710}"/>
              </a:ext>
            </a:extLst>
          </p:cNvPr>
          <p:cNvPicPr>
            <a:picLocks noChangeAspect="1"/>
          </p:cNvPicPr>
          <p:nvPr/>
        </p:nvPicPr>
        <p:blipFill>
          <a:blip r:embed="rId2"/>
          <a:stretch>
            <a:fillRect/>
          </a:stretch>
        </p:blipFill>
        <p:spPr>
          <a:xfrm>
            <a:off x="496614" y="1289618"/>
            <a:ext cx="8150772" cy="5059100"/>
          </a:xfrm>
          <a:prstGeom prst="rect">
            <a:avLst/>
          </a:prstGeom>
        </p:spPr>
      </p:pic>
    </p:spTree>
    <p:extLst>
      <p:ext uri="{BB962C8B-B14F-4D97-AF65-F5344CB8AC3E}">
        <p14:creationId xmlns:p14="http://schemas.microsoft.com/office/powerpoint/2010/main" val="176575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What We Want to Evaluate</a:t>
            </a:r>
          </a:p>
        </p:txBody>
      </p:sp>
      <p:sp>
        <p:nvSpPr>
          <p:cNvPr id="4" name="TextBox 3"/>
          <p:cNvSpPr txBox="1"/>
          <p:nvPr/>
        </p:nvSpPr>
        <p:spPr>
          <a:xfrm>
            <a:off x="895802" y="3154389"/>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5860372" y="3154389"/>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2931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558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But This is the World</a:t>
            </a:r>
          </a:p>
        </p:txBody>
      </p:sp>
      <p:sp>
        <p:nvSpPr>
          <p:cNvPr id="4" name="TextBox 3"/>
          <p:cNvSpPr txBox="1"/>
          <p:nvPr/>
        </p:nvSpPr>
        <p:spPr>
          <a:xfrm>
            <a:off x="1204379" y="3154389"/>
            <a:ext cx="141897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5" name="TextBox 4"/>
          <p:cNvSpPr txBox="1"/>
          <p:nvPr/>
        </p:nvSpPr>
        <p:spPr>
          <a:xfrm>
            <a:off x="6745861" y="31543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6" name="Straight Arrow Connector 5"/>
          <p:cNvCxnSpPr>
            <a:stCxn id="4" idx="3"/>
            <a:endCxn id="5" idx="1"/>
          </p:cNvCxnSpPr>
          <p:nvPr/>
        </p:nvCxnSpPr>
        <p:spPr>
          <a:xfrm>
            <a:off x="2623357" y="3508332"/>
            <a:ext cx="41225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2642774" y="1379777"/>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8" name="Straight Arrow Connector 7"/>
          <p:cNvCxnSpPr>
            <a:stCxn id="7" idx="2"/>
            <a:endCxn id="4" idx="0"/>
          </p:cNvCxnSpPr>
          <p:nvPr/>
        </p:nvCxnSpPr>
        <p:spPr>
          <a:xfrm flipH="1">
            <a:off x="1913868" y="2087663"/>
            <a:ext cx="2600072"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087663"/>
            <a:ext cx="2916864"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466480" y="5977971"/>
            <a:ext cx="1794932"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2</a:t>
            </a:r>
          </a:p>
        </p:txBody>
      </p:sp>
      <p:cxnSp>
        <p:nvCxnSpPr>
          <p:cNvPr id="14" name="Straight Arrow Connector 13"/>
          <p:cNvCxnSpPr>
            <a:stCxn id="13" idx="0"/>
            <a:endCxn id="20" idx="2"/>
          </p:cNvCxnSpPr>
          <p:nvPr/>
        </p:nvCxnSpPr>
        <p:spPr>
          <a:xfrm flipH="1" flipV="1">
            <a:off x="4337760" y="5292318"/>
            <a:ext cx="26186" cy="68565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3" idx="3"/>
            <a:endCxn id="5" idx="2"/>
          </p:cNvCxnSpPr>
          <p:nvPr/>
        </p:nvCxnSpPr>
        <p:spPr>
          <a:xfrm flipV="1">
            <a:off x="5261412" y="3862275"/>
            <a:ext cx="2169392" cy="246963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385553" y="4645987"/>
            <a:ext cx="1904413" cy="646331"/>
          </a:xfrm>
          <a:prstGeom prst="rect">
            <a:avLst/>
          </a:prstGeom>
          <a:solidFill>
            <a:schemeClr val="bg1"/>
          </a:solidFill>
          <a:ln>
            <a:solidFill>
              <a:schemeClr val="tx1"/>
            </a:solidFill>
          </a:ln>
        </p:spPr>
        <p:txBody>
          <a:bodyPr wrap="none" rtlCol="0">
            <a:spAutoFit/>
          </a:bodyPr>
          <a:lstStyle/>
          <a:p>
            <a:pPr algn="ctr"/>
            <a:r>
              <a:rPr lang="en-US" sz="3600" dirty="0">
                <a:latin typeface="Calibri Light"/>
                <a:cs typeface="Calibri Light"/>
              </a:rPr>
              <a:t>Mediator</a:t>
            </a:r>
          </a:p>
        </p:txBody>
      </p:sp>
      <p:cxnSp>
        <p:nvCxnSpPr>
          <p:cNvPr id="24" name="Straight Arrow Connector 23"/>
          <p:cNvCxnSpPr>
            <a:stCxn id="7" idx="1"/>
            <a:endCxn id="13" idx="1"/>
          </p:cNvCxnSpPr>
          <p:nvPr/>
        </p:nvCxnSpPr>
        <p:spPr>
          <a:xfrm rot="10800000" flipH="1" flipV="1">
            <a:off x="2642774" y="1733720"/>
            <a:ext cx="823706" cy="4598194"/>
          </a:xfrm>
          <a:prstGeom prst="bentConnector3">
            <a:avLst>
              <a:gd name="adj1" fmla="val -24870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a:stCxn id="4" idx="2"/>
            <a:endCxn id="20" idx="1"/>
          </p:cNvCxnSpPr>
          <p:nvPr/>
        </p:nvCxnSpPr>
        <p:spPr>
          <a:xfrm>
            <a:off x="1913868" y="3862275"/>
            <a:ext cx="1471685" cy="110687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0" idx="3"/>
            <a:endCxn id="5" idx="1"/>
          </p:cNvCxnSpPr>
          <p:nvPr/>
        </p:nvCxnSpPr>
        <p:spPr>
          <a:xfrm flipV="1">
            <a:off x="5289966" y="3508332"/>
            <a:ext cx="1455895" cy="146082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222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endCondLst>
                                    <p:cond evt="onNext" delay="0">
                                      <p:tgtEl>
                                        <p:sldTgt/>
                                      </p:tgtEl>
                                    </p:cond>
                                  </p:endCondLst>
                                  <p:childTnLst>
                                    <p:set>
                                      <p:cBhvr rctx="PPT">
                                        <p:cTn id="6" dur="indefinite"/>
                                        <p:tgtEl>
                                          <p:spTgt spid="7"/>
                                        </p:tgtEl>
                                        <p:attrNameLst>
                                          <p:attrName>style.opacity</p:attrName>
                                        </p:attrNameLst>
                                      </p:cBhvr>
                                      <p:to>
                                        <p:strVal val="0.5"/>
                                      </p:to>
                                    </p:set>
                                    <p:animEffect filter="image" prLst="opacity: 0.5">
                                      <p:cBhvr rctx="IE">
                                        <p:cTn id="7" dur="indefinite"/>
                                        <p:tgtEl>
                                          <p:spTgt spid="7"/>
                                        </p:tgtEl>
                                      </p:cBhvr>
                                    </p:animEffect>
                                  </p:childTnLst>
                                </p:cTn>
                              </p:par>
                              <p:par>
                                <p:cTn id="8" presetID="9" presetClass="emph" presetSubtype="0" nodeType="withEffect">
                                  <p:stCondLst>
                                    <p:cond delay="0"/>
                                  </p:stCondLst>
                                  <p:endCondLst>
                                    <p:cond evt="onNext" delay="0">
                                      <p:tgtEl>
                                        <p:sldTgt/>
                                      </p:tgtEl>
                                    </p:cond>
                                  </p:endCondLst>
                                  <p:childTnLst>
                                    <p:set>
                                      <p:cBhvr rctx="PPT">
                                        <p:cTn id="9" dur="indefinite"/>
                                        <p:tgtEl>
                                          <p:spTgt spid="8"/>
                                        </p:tgtEl>
                                        <p:attrNameLst>
                                          <p:attrName>style.opacity</p:attrName>
                                        </p:attrNameLst>
                                      </p:cBhvr>
                                      <p:to>
                                        <p:strVal val="0.5"/>
                                      </p:to>
                                    </p:set>
                                    <p:animEffect filter="image" prLst="opacity: 0.5">
                                      <p:cBhvr rctx="IE">
                                        <p:cTn id="10" dur="indefinite"/>
                                        <p:tgtEl>
                                          <p:spTgt spid="8"/>
                                        </p:tgtEl>
                                      </p:cBhvr>
                                    </p:animEffect>
                                  </p:childTnLst>
                                </p:cTn>
                              </p:par>
                              <p:par>
                                <p:cTn id="11" presetID="9" presetClass="emph" presetSubtype="0" nodeType="withEffect">
                                  <p:stCondLst>
                                    <p:cond delay="0"/>
                                  </p:stCondLst>
                                  <p:endCondLst>
                                    <p:cond evt="onNext" delay="0">
                                      <p:tgtEl>
                                        <p:sldTgt/>
                                      </p:tgtEl>
                                    </p:cond>
                                  </p:endCondLst>
                                  <p:childTnLst>
                                    <p:set>
                                      <p:cBhvr rctx="PPT">
                                        <p:cTn id="12" dur="indefinite"/>
                                        <p:tgtEl>
                                          <p:spTgt spid="10"/>
                                        </p:tgtEl>
                                        <p:attrNameLst>
                                          <p:attrName>style.opacity</p:attrName>
                                        </p:attrNameLst>
                                      </p:cBhvr>
                                      <p:to>
                                        <p:strVal val="0.5"/>
                                      </p:to>
                                    </p:set>
                                    <p:animEffect filter="image" prLst="opacity: 0.5">
                                      <p:cBhvr rctx="IE">
                                        <p:cTn id="13" dur="indefinite"/>
                                        <p:tgtEl>
                                          <p:spTgt spid="10"/>
                                        </p:tgtEl>
                                      </p:cBhvr>
                                    </p:animEffect>
                                  </p:childTnLst>
                                </p:cTn>
                              </p:par>
                              <p:par>
                                <p:cTn id="14" presetID="9" presetClass="emph" presetSubtype="0" grpId="0" nodeType="withEffect">
                                  <p:stCondLst>
                                    <p:cond delay="0"/>
                                  </p:stCondLst>
                                  <p:childTnLst>
                                    <p:set>
                                      <p:cBhvr rctx="PPT">
                                        <p:cTn id="15" dur="indefinite"/>
                                        <p:tgtEl>
                                          <p:spTgt spid="13"/>
                                        </p:tgtEl>
                                        <p:attrNameLst>
                                          <p:attrName>style.opacity</p:attrName>
                                        </p:attrNameLst>
                                      </p:cBhvr>
                                      <p:to>
                                        <p:strVal val="0.5"/>
                                      </p:to>
                                    </p:set>
                                    <p:animEffect filter="image" prLst="opacity: 0.5">
                                      <p:cBhvr rctx="IE">
                                        <p:cTn id="16" dur="indefinite"/>
                                        <p:tgtEl>
                                          <p:spTgt spid="13"/>
                                        </p:tgtEl>
                                      </p:cBhvr>
                                    </p:animEffect>
                                  </p:childTnLst>
                                </p:cTn>
                              </p:par>
                              <p:par>
                                <p:cTn id="17" presetID="9" presetClass="emph" presetSubtype="0" nodeType="withEffect">
                                  <p:stCondLst>
                                    <p:cond delay="0"/>
                                  </p:stCondLst>
                                  <p:childTnLst>
                                    <p:set>
                                      <p:cBhvr rctx="PPT">
                                        <p:cTn id="18" dur="indefinite"/>
                                        <p:tgtEl>
                                          <p:spTgt spid="14"/>
                                        </p:tgtEl>
                                        <p:attrNameLst>
                                          <p:attrName>style.opacity</p:attrName>
                                        </p:attrNameLst>
                                      </p:cBhvr>
                                      <p:to>
                                        <p:strVal val="0.5"/>
                                      </p:to>
                                    </p:set>
                                    <p:animEffect filter="image" prLst="opacity: 0.5">
                                      <p:cBhvr rctx="IE">
                                        <p:cTn id="19" dur="indefinite"/>
                                        <p:tgtEl>
                                          <p:spTgt spid="14"/>
                                        </p:tgtEl>
                                      </p:cBhvr>
                                    </p:animEffect>
                                  </p:childTnLst>
                                </p:cTn>
                              </p:par>
                              <p:par>
                                <p:cTn id="20" presetID="9" presetClass="emph" presetSubtype="0" nodeType="withEffect">
                                  <p:stCondLst>
                                    <p:cond delay="0"/>
                                  </p:stCondLst>
                                  <p:childTnLst>
                                    <p:set>
                                      <p:cBhvr rctx="PPT">
                                        <p:cTn id="21" dur="indefinite"/>
                                        <p:tgtEl>
                                          <p:spTgt spid="17"/>
                                        </p:tgtEl>
                                        <p:attrNameLst>
                                          <p:attrName>style.opacity</p:attrName>
                                        </p:attrNameLst>
                                      </p:cBhvr>
                                      <p:to>
                                        <p:strVal val="0.5"/>
                                      </p:to>
                                    </p:set>
                                    <p:animEffect filter="image" prLst="opacity: 0.5">
                                      <p:cBhvr rctx="IE">
                                        <p:cTn id="22" dur="indefinite"/>
                                        <p:tgtEl>
                                          <p:spTgt spid="17"/>
                                        </p:tgtEl>
                                      </p:cBhvr>
                                    </p:animEffect>
                                  </p:childTnLst>
                                </p:cTn>
                              </p:par>
                              <p:par>
                                <p:cTn id="23" presetID="9" presetClass="emph" presetSubtype="0" grpId="0" nodeType="withEffect">
                                  <p:stCondLst>
                                    <p:cond delay="0"/>
                                  </p:stCondLst>
                                  <p:childTnLst>
                                    <p:set>
                                      <p:cBhvr rctx="PPT">
                                        <p:cTn id="24" dur="indefinite"/>
                                        <p:tgtEl>
                                          <p:spTgt spid="20"/>
                                        </p:tgtEl>
                                        <p:attrNameLst>
                                          <p:attrName>style.opacity</p:attrName>
                                        </p:attrNameLst>
                                      </p:cBhvr>
                                      <p:to>
                                        <p:strVal val="0.5"/>
                                      </p:to>
                                    </p:set>
                                    <p:animEffect filter="image" prLst="opacity: 0.5">
                                      <p:cBhvr rctx="IE">
                                        <p:cTn id="25" dur="indefinite"/>
                                        <p:tgtEl>
                                          <p:spTgt spid="20"/>
                                        </p:tgtEl>
                                      </p:cBhvr>
                                    </p:animEffect>
                                  </p:childTnLst>
                                </p:cTn>
                              </p:par>
                              <p:par>
                                <p:cTn id="26" presetID="9" presetClass="emph" presetSubtype="0" nodeType="withEffect">
                                  <p:stCondLst>
                                    <p:cond delay="0"/>
                                  </p:stCondLst>
                                  <p:childTnLst>
                                    <p:set>
                                      <p:cBhvr rctx="PPT">
                                        <p:cTn id="27" dur="indefinite"/>
                                        <p:tgtEl>
                                          <p:spTgt spid="24"/>
                                        </p:tgtEl>
                                        <p:attrNameLst>
                                          <p:attrName>style.opacity</p:attrName>
                                        </p:attrNameLst>
                                      </p:cBhvr>
                                      <p:to>
                                        <p:strVal val="0.5"/>
                                      </p:to>
                                    </p:set>
                                    <p:animEffect filter="image" prLst="opacity: 0.5">
                                      <p:cBhvr rctx="IE">
                                        <p:cTn id="28" dur="indefinite"/>
                                        <p:tgtEl>
                                          <p:spTgt spid="24"/>
                                        </p:tgtEl>
                                      </p:cBhvr>
                                    </p:animEffect>
                                  </p:childTnLst>
                                </p:cTn>
                              </p:par>
                              <p:par>
                                <p:cTn id="29" presetID="9" presetClass="emph" presetSubtype="0" nodeType="withEffect">
                                  <p:stCondLst>
                                    <p:cond delay="0"/>
                                  </p:stCondLst>
                                  <p:childTnLst>
                                    <p:set>
                                      <p:cBhvr rctx="PPT">
                                        <p:cTn id="30" dur="indefinite"/>
                                        <p:tgtEl>
                                          <p:spTgt spid="31"/>
                                        </p:tgtEl>
                                        <p:attrNameLst>
                                          <p:attrName>style.opacity</p:attrName>
                                        </p:attrNameLst>
                                      </p:cBhvr>
                                      <p:to>
                                        <p:strVal val="0.5"/>
                                      </p:to>
                                    </p:set>
                                    <p:animEffect filter="image" prLst="opacity: 0.5">
                                      <p:cBhvr rctx="IE">
                                        <p:cTn id="31" dur="indefinite"/>
                                        <p:tgtEl>
                                          <p:spTgt spid="31"/>
                                        </p:tgtEl>
                                      </p:cBhvr>
                                    </p:animEffect>
                                  </p:childTnLst>
                                </p:cTn>
                              </p:par>
                              <p:par>
                                <p:cTn id="32" presetID="9" presetClass="emph" presetSubtype="0" nodeType="withEffect">
                                  <p:stCondLst>
                                    <p:cond delay="0"/>
                                  </p:stCondLst>
                                  <p:childTnLst>
                                    <p:set>
                                      <p:cBhvr rctx="PPT">
                                        <p:cTn id="33" dur="indefinite"/>
                                        <p:tgtEl>
                                          <p:spTgt spid="34"/>
                                        </p:tgtEl>
                                        <p:attrNameLst>
                                          <p:attrName>style.opacity</p:attrName>
                                        </p:attrNameLst>
                                      </p:cBhvr>
                                      <p:to>
                                        <p:strVal val="0.5"/>
                                      </p:to>
                                    </p:set>
                                    <p:animEffect filter="image" prLst="opacity: 0.5">
                                      <p:cBhvr rctx="IE">
                                        <p:cTn id="34" dur="indefinite"/>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3" grpId="1"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7D58-FF1E-3F41-BC77-789A9B87684C}"/>
              </a:ext>
            </a:extLst>
          </p:cNvPr>
          <p:cNvSpPr>
            <a:spLocks noGrp="1"/>
          </p:cNvSpPr>
          <p:nvPr>
            <p:ph type="title"/>
          </p:nvPr>
        </p:nvSpPr>
        <p:spPr/>
        <p:txBody>
          <a:bodyPr>
            <a:normAutofit fontScale="90000"/>
          </a:bodyPr>
          <a:lstStyle/>
          <a:p>
            <a:r>
              <a:rPr lang="en-US" dirty="0"/>
              <a:t>What Is The World Behind This Association?</a:t>
            </a:r>
          </a:p>
        </p:txBody>
      </p:sp>
      <p:sp>
        <p:nvSpPr>
          <p:cNvPr id="6" name="Rectangle 5">
            <a:extLst>
              <a:ext uri="{FF2B5EF4-FFF2-40B4-BE49-F238E27FC236}">
                <a16:creationId xmlns:a16="http://schemas.microsoft.com/office/drawing/2014/main" id="{FBC536C7-E691-3740-A4DE-093BA550DC12}"/>
              </a:ext>
            </a:extLst>
          </p:cNvPr>
          <p:cNvSpPr/>
          <p:nvPr/>
        </p:nvSpPr>
        <p:spPr>
          <a:xfrm>
            <a:off x="0" y="6488668"/>
            <a:ext cx="2060244" cy="338554"/>
          </a:xfrm>
          <a:prstGeom prst="rect">
            <a:avLst/>
          </a:prstGeom>
        </p:spPr>
        <p:txBody>
          <a:bodyPr wrap="none">
            <a:spAutoFit/>
          </a:bodyPr>
          <a:lstStyle/>
          <a:p>
            <a:r>
              <a:rPr lang="en-US" sz="1600" dirty="0"/>
              <a:t>http://</a:t>
            </a:r>
            <a:r>
              <a:rPr lang="en-US" sz="1600" dirty="0" err="1"/>
              <a:t>tylervigen.com</a:t>
            </a:r>
            <a:r>
              <a:rPr lang="en-US" sz="1600" dirty="0"/>
              <a:t>/</a:t>
            </a:r>
          </a:p>
        </p:txBody>
      </p:sp>
      <p:pic>
        <p:nvPicPr>
          <p:cNvPr id="8" name="Picture 7">
            <a:extLst>
              <a:ext uri="{FF2B5EF4-FFF2-40B4-BE49-F238E27FC236}">
                <a16:creationId xmlns:a16="http://schemas.microsoft.com/office/drawing/2014/main" id="{1298F3D7-8B12-CE4C-BDB6-D582A328B710}"/>
              </a:ext>
            </a:extLst>
          </p:cNvPr>
          <p:cNvPicPr>
            <a:picLocks noChangeAspect="1"/>
          </p:cNvPicPr>
          <p:nvPr/>
        </p:nvPicPr>
        <p:blipFill>
          <a:blip r:embed="rId2"/>
          <a:stretch>
            <a:fillRect/>
          </a:stretch>
        </p:blipFill>
        <p:spPr>
          <a:xfrm>
            <a:off x="496614" y="1289618"/>
            <a:ext cx="8150772" cy="5059100"/>
          </a:xfrm>
          <a:prstGeom prst="rect">
            <a:avLst/>
          </a:prstGeom>
        </p:spPr>
      </p:pic>
    </p:spTree>
    <p:extLst>
      <p:ext uri="{BB962C8B-B14F-4D97-AF65-F5344CB8AC3E}">
        <p14:creationId xmlns:p14="http://schemas.microsoft.com/office/powerpoint/2010/main" val="2937109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5932</TotalTime>
  <Words>1936</Words>
  <Application>Microsoft Macintosh PowerPoint</Application>
  <PresentationFormat>On-screen Show (4:3)</PresentationFormat>
  <Paragraphs>461</Paragraphs>
  <Slides>49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Avenir Roman</vt:lpstr>
      <vt:lpstr>Calibri</vt:lpstr>
      <vt:lpstr>Calibri Light</vt:lpstr>
      <vt:lpstr>Courier</vt:lpstr>
      <vt:lpstr>Office Theme</vt:lpstr>
      <vt:lpstr>PowerPoint Presentation</vt:lpstr>
      <vt:lpstr>I Thought Correlation Wasn’t Causation…</vt:lpstr>
      <vt:lpstr>Pearl’s Ladder of Causality</vt:lpstr>
      <vt:lpstr>Observation: Can We Learn Anything?</vt:lpstr>
      <vt:lpstr>Correlation does not equal causation… but where there’s smoke, there’s fire.  -Jim Grace</vt:lpstr>
      <vt:lpstr>Where’s the Fire?</vt:lpstr>
      <vt:lpstr>What We Want to Evaluate</vt:lpstr>
      <vt:lpstr>But This is the World</vt:lpstr>
      <vt:lpstr>What Is The World Behind This Association?</vt:lpstr>
      <vt:lpstr>I Thought Correlation Wasn’t Causation…</vt:lpstr>
      <vt:lpstr>Can We Think of Multiple Regression from a Causal Standpoint?</vt:lpstr>
      <vt:lpstr>Why Use Multiple Predictors: Simpson’s Paradox</vt:lpstr>
      <vt:lpstr>Why Use Multiple Predictors: Simpson’s Paradox</vt:lpstr>
      <vt:lpstr>Why Use Multiple Predictors: Simpson’s Paradox</vt:lpstr>
      <vt:lpstr>Simpson’s Paradox is Everywhere</vt:lpstr>
      <vt:lpstr>But Which Predictors? All? Some? Which?!?!?!?!</vt:lpstr>
      <vt:lpstr>Why Not to Use All Predictors</vt:lpstr>
      <vt:lpstr>Features of Causal Graphs to Watch Out For</vt:lpstr>
      <vt:lpstr>Chain of Foolish Inference</vt:lpstr>
      <vt:lpstr>Consider the Consequences</vt:lpstr>
      <vt:lpstr>The Chain</vt:lpstr>
      <vt:lpstr>Will a Child Set us Free?</vt:lpstr>
      <vt:lpstr>The Descendant Problem</vt:lpstr>
      <vt:lpstr>A Collision of Sampling and Regression</vt:lpstr>
      <vt:lpstr>A Collision of Sampling and Regression</vt:lpstr>
      <vt:lpstr>Example of Collider Bias</vt:lpstr>
      <vt:lpstr>The Collider</vt:lpstr>
      <vt:lpstr>Surely We Wouldn’t Fall Prey To Collider Bias…</vt:lpstr>
      <vt:lpstr>The Fork</vt:lpstr>
      <vt:lpstr>The Bigger Problem…</vt:lpstr>
      <vt:lpstr>The Omitted Variable Bias Problem</vt:lpstr>
      <vt:lpstr>I Thought Correlation Wasn’t Causation…</vt:lpstr>
      <vt:lpstr>OVB and Causal Identification</vt:lpstr>
      <vt:lpstr>Causal Identification</vt:lpstr>
      <vt:lpstr>Causal Identification</vt:lpstr>
      <vt:lpstr>How do we solve this problem?</vt:lpstr>
      <vt:lpstr>Solution 1: The Backdoor Criteria</vt:lpstr>
      <vt:lpstr>Proximate Backdoors</vt:lpstr>
      <vt:lpstr>Proximate Backdoors and Regression</vt:lpstr>
      <vt:lpstr>What Variables Block the Back Door?</vt:lpstr>
      <vt:lpstr>Space and Time Live in the Backdoor</vt:lpstr>
      <vt:lpstr>Sometimes We Cannot Shut the Backdoor</vt:lpstr>
      <vt:lpstr>Or, we suspect, but don’t know, of backdoors</vt:lpstr>
      <vt:lpstr>Solution 2: The Front-Door Criterion</vt:lpstr>
      <vt:lpstr>Example: Smoking and Cancer</vt:lpstr>
      <vt:lpstr>Front Doors and Instruments</vt:lpstr>
      <vt:lpstr>Smoking and Cancer as Classic Example</vt:lpstr>
      <vt:lpstr>Two Approaches in Instruments</vt:lpstr>
      <vt:lpstr>Causal Diagrams and Modeling Observational Data</vt:lpstr>
    </vt:vector>
  </TitlesOfParts>
  <Company>NCEAS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Jarrett Byrnes</dc:creator>
  <cp:lastModifiedBy>Jarrett Byrnes</cp:lastModifiedBy>
  <cp:revision>124</cp:revision>
  <cp:lastPrinted>2019-02-10T15:41:44Z</cp:lastPrinted>
  <dcterms:created xsi:type="dcterms:W3CDTF">2013-03-25T11:13:34Z</dcterms:created>
  <dcterms:modified xsi:type="dcterms:W3CDTF">2020-12-10T17:33:47Z</dcterms:modified>
</cp:coreProperties>
</file>