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448" r:id="rId2"/>
    <p:sldId id="441" r:id="rId3"/>
    <p:sldId id="455" r:id="rId4"/>
    <p:sldId id="429" r:id="rId5"/>
    <p:sldId id="431" r:id="rId6"/>
    <p:sldId id="456" r:id="rId7"/>
    <p:sldId id="457" r:id="rId8"/>
    <p:sldId id="459" r:id="rId9"/>
    <p:sldId id="462" r:id="rId10"/>
    <p:sldId id="461" r:id="rId11"/>
    <p:sldId id="463" r:id="rId12"/>
    <p:sldId id="460" r:id="rId13"/>
    <p:sldId id="444" r:id="rId14"/>
    <p:sldId id="447" r:id="rId15"/>
    <p:sldId id="479" r:id="rId16"/>
    <p:sldId id="272" r:id="rId17"/>
    <p:sldId id="470" r:id="rId18"/>
    <p:sldId id="265" r:id="rId19"/>
    <p:sldId id="464" r:id="rId20"/>
    <p:sldId id="274" r:id="rId21"/>
    <p:sldId id="276" r:id="rId22"/>
    <p:sldId id="465" r:id="rId23"/>
    <p:sldId id="278" r:id="rId24"/>
    <p:sldId id="473" r:id="rId25"/>
    <p:sldId id="474" r:id="rId26"/>
    <p:sldId id="279" r:id="rId27"/>
    <p:sldId id="298" r:id="rId28"/>
    <p:sldId id="466" r:id="rId29"/>
    <p:sldId id="480" r:id="rId30"/>
    <p:sldId id="469" r:id="rId31"/>
    <p:sldId id="483" r:id="rId32"/>
    <p:sldId id="484" r:id="rId33"/>
    <p:sldId id="485" r:id="rId34"/>
    <p:sldId id="467" r:id="rId35"/>
    <p:sldId id="275" r:id="rId36"/>
    <p:sldId id="468" r:id="rId37"/>
    <p:sldId id="481" r:id="rId38"/>
    <p:sldId id="281" r:id="rId39"/>
    <p:sldId id="282" r:id="rId40"/>
    <p:sldId id="283" r:id="rId41"/>
    <p:sldId id="486" r:id="rId42"/>
    <p:sldId id="487" r:id="rId43"/>
    <p:sldId id="476" r:id="rId44"/>
    <p:sldId id="488" r:id="rId45"/>
    <p:sldId id="477" r:id="rId46"/>
    <p:sldId id="478" r:id="rId47"/>
    <p:sldId id="482" r:id="rId48"/>
    <p:sldId id="280" r:id="rId49"/>
    <p:sldId id="471" r:id="rId50"/>
    <p:sldId id="489" r:id="rId51"/>
    <p:sldId id="490" r:id="rId52"/>
    <p:sldId id="49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0DB"/>
    <a:srgbClr val="FFC728"/>
    <a:srgbClr val="77B550"/>
    <a:srgbClr val="F38646"/>
    <a:srgbClr val="FC9CFF"/>
    <a:srgbClr val="FFF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8"/>
    <p:restoredTop sz="96190"/>
  </p:normalViewPr>
  <p:slideViewPr>
    <p:cSldViewPr snapToGrid="0" snapToObjects="1">
      <p:cViewPr varScale="1">
        <p:scale>
          <a:sx n="98" d="100"/>
          <a:sy n="98" d="100"/>
        </p:scale>
        <p:origin x="208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11147-5945-B04E-9EBD-13A4838CA61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2D3B-FEDF-6C43-A016-1D93B22A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clearer - enumerate what links are severed, and how will you do that - spider that back into the </a:t>
            </a:r>
            <a:r>
              <a:rPr lang="en-US" dirty="0" err="1"/>
              <a:t>preceeding</a:t>
            </a:r>
            <a:r>
              <a:rPr lang="en-US" dirty="0"/>
              <a:t> slides. Also </a:t>
            </a:r>
            <a:r>
              <a:rPr lang="en-US" dirty="0" err="1"/>
              <a:t>picutres</a:t>
            </a:r>
            <a:r>
              <a:rPr lang="en-US" dirty="0"/>
              <a:t> - what is a barnacle? Identify </a:t>
            </a:r>
            <a:r>
              <a:rPr lang="en-US" dirty="0" err="1"/>
              <a:t>boston</a:t>
            </a:r>
            <a:r>
              <a:rPr lang="en-US" dirty="0"/>
              <a:t> harbor and how to isolate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2D3B-FEDF-6C43-A016-1D93B22A1D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2D3B-FEDF-6C43-A016-1D93B22A1D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22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few more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DF047-1B25-3B46-81D9-720B09124FC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2D3B-FEDF-6C43-A016-1D93B22A1D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71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emmeans</a:t>
            </a:r>
            <a:r>
              <a:rPr lang="en-US" dirty="0"/>
              <a:t>)</a:t>
            </a:r>
          </a:p>
          <a:p>
            <a:r>
              <a:rPr lang="en-US" dirty="0"/>
              <a:t>library(broom)</a:t>
            </a:r>
          </a:p>
          <a:p>
            <a:r>
              <a:rPr lang="en-US" dirty="0"/>
              <a:t>s &lt;- 3</a:t>
            </a:r>
          </a:p>
          <a:p>
            <a:endParaRPr lang="en-US" dirty="0"/>
          </a:p>
          <a:p>
            <a:r>
              <a:rPr lang="en-US" dirty="0" err="1"/>
              <a:t>dat</a:t>
            </a:r>
            <a:r>
              <a:rPr lang="en-US" dirty="0"/>
              <a:t> &lt;- </a:t>
            </a:r>
            <a:r>
              <a:rPr lang="en-US" dirty="0" err="1"/>
              <a:t>tibble</a:t>
            </a:r>
            <a:r>
              <a:rPr lang="en-US" dirty="0"/>
              <a:t>(n = rep(3:10, 100)) |&gt;</a:t>
            </a:r>
          </a:p>
          <a:p>
            <a:r>
              <a:rPr lang="en-US" dirty="0"/>
              <a:t>  </a:t>
            </a:r>
            <a:r>
              <a:rPr lang="en-US" dirty="0" err="1"/>
              <a:t>rowwise</a:t>
            </a:r>
            <a:r>
              <a:rPr lang="en-US" dirty="0"/>
              <a:t>() |&gt;</a:t>
            </a:r>
          </a:p>
          <a:p>
            <a:r>
              <a:rPr lang="en-US" dirty="0"/>
              <a:t>  #make sim data</a:t>
            </a:r>
          </a:p>
          <a:p>
            <a:r>
              <a:rPr lang="en-US" dirty="0"/>
              <a:t>  mutate(</a:t>
            </a:r>
            <a:r>
              <a:rPr lang="en-US" dirty="0" err="1"/>
              <a:t>internal_dat</a:t>
            </a:r>
            <a:r>
              <a:rPr lang="en-US" dirty="0"/>
              <a:t> = </a:t>
            </a:r>
            <a:r>
              <a:rPr lang="en-US" dirty="0" err="1"/>
              <a:t>tibble</a:t>
            </a:r>
            <a:r>
              <a:rPr lang="en-US" dirty="0"/>
              <a:t>(</a:t>
            </a:r>
            <a:r>
              <a:rPr lang="en-US" dirty="0" err="1"/>
              <a:t>trt</a:t>
            </a:r>
            <a:r>
              <a:rPr lang="en-US" dirty="0"/>
              <a:t> = rep(c("A", "B"), n),</a:t>
            </a:r>
          </a:p>
          <a:p>
            <a:r>
              <a:rPr lang="en-US" dirty="0"/>
              <a:t>                               y = rep(c(1,4), n)+</a:t>
            </a:r>
            <a:r>
              <a:rPr lang="en-US" dirty="0" err="1"/>
              <a:t>rnorm</a:t>
            </a:r>
            <a:r>
              <a:rPr lang="en-US" dirty="0"/>
              <a:t>(n*2, </a:t>
            </a:r>
            <a:r>
              <a:rPr lang="en-US" dirty="0" err="1"/>
              <a:t>sd</a:t>
            </a:r>
            <a:r>
              <a:rPr lang="en-US" dirty="0"/>
              <a:t> = s)</a:t>
            </a:r>
          </a:p>
          <a:p>
            <a:r>
              <a:rPr lang="en-US" dirty="0"/>
              <a:t>                               ) |&gt;list()) |&gt;</a:t>
            </a:r>
          </a:p>
          <a:p>
            <a:r>
              <a:rPr lang="en-US" dirty="0"/>
              <a:t>  ungroup() |&gt;</a:t>
            </a:r>
          </a:p>
          <a:p>
            <a:r>
              <a:rPr lang="en-US" dirty="0"/>
              <a:t>  # fit and evaluate</a:t>
            </a:r>
          </a:p>
          <a:p>
            <a:r>
              <a:rPr lang="en-US" dirty="0"/>
              <a:t>  mutate(mod = map(</a:t>
            </a:r>
            <a:r>
              <a:rPr lang="en-US" dirty="0" err="1"/>
              <a:t>internal_dat</a:t>
            </a:r>
            <a:r>
              <a:rPr lang="en-US" dirty="0"/>
              <a:t>, ~</a:t>
            </a:r>
            <a:r>
              <a:rPr lang="en-US" dirty="0" err="1"/>
              <a:t>lm</a:t>
            </a:r>
            <a:r>
              <a:rPr lang="en-US" dirty="0"/>
              <a:t>(y ~ </a:t>
            </a:r>
            <a:r>
              <a:rPr lang="en-US" dirty="0" err="1"/>
              <a:t>trt</a:t>
            </a:r>
            <a:r>
              <a:rPr lang="en-US" dirty="0"/>
              <a:t>, data = .)),</a:t>
            </a:r>
          </a:p>
          <a:p>
            <a:r>
              <a:rPr lang="en-US" dirty="0"/>
              <a:t>         </a:t>
            </a:r>
            <a:r>
              <a:rPr lang="en-US" dirty="0" err="1"/>
              <a:t>em</a:t>
            </a:r>
            <a:r>
              <a:rPr lang="en-US" dirty="0"/>
              <a:t> = map(mod, ~</a:t>
            </a:r>
            <a:r>
              <a:rPr lang="en-US" dirty="0" err="1"/>
              <a:t>emmeans</a:t>
            </a:r>
            <a:r>
              <a:rPr lang="en-US" dirty="0"/>
              <a:t>(., ~</a:t>
            </a:r>
            <a:r>
              <a:rPr lang="en-US" dirty="0" err="1"/>
              <a:t>trt</a:t>
            </a:r>
            <a:r>
              <a:rPr lang="en-US" dirty="0"/>
              <a:t>) |&gt; </a:t>
            </a:r>
          </a:p>
          <a:p>
            <a:r>
              <a:rPr lang="en-US" dirty="0"/>
              <a:t>                    contrast(method = "pairwise") |&gt;</a:t>
            </a:r>
          </a:p>
          <a:p>
            <a:r>
              <a:rPr lang="en-US" dirty="0"/>
              <a:t>                    tidy())) |&gt;</a:t>
            </a:r>
          </a:p>
          <a:p>
            <a:r>
              <a:rPr lang="en-US" dirty="0"/>
              <a:t>  unnest(</a:t>
            </a:r>
            <a:r>
              <a:rPr lang="en-US" dirty="0" err="1"/>
              <a:t>em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dat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 = estimate, y = </a:t>
            </a:r>
            <a:r>
              <a:rPr lang="en-US" dirty="0" err="1"/>
              <a:t>std.error</a:t>
            </a:r>
            <a:r>
              <a:rPr lang="en-US" dirty="0"/>
              <a:t>, </a:t>
            </a:r>
          </a:p>
          <a:p>
            <a:r>
              <a:rPr lang="en-US" dirty="0"/>
              <a:t>           color = n))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() +</a:t>
            </a:r>
          </a:p>
          <a:p>
            <a:r>
              <a:rPr lang="en-US" dirty="0"/>
              <a:t>  </a:t>
            </a:r>
            <a:r>
              <a:rPr lang="en-US" dirty="0" err="1"/>
              <a:t>scale_color_viridis_c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dat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 = n, y = </a:t>
            </a:r>
            <a:r>
              <a:rPr lang="en-US" dirty="0" err="1"/>
              <a:t>std.error</a:t>
            </a:r>
            <a:r>
              <a:rPr lang="en-US" dirty="0"/>
              <a:t>, </a:t>
            </a:r>
          </a:p>
          <a:p>
            <a:r>
              <a:rPr lang="en-US" dirty="0"/>
              <a:t>           color = n))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() +</a:t>
            </a:r>
          </a:p>
          <a:p>
            <a:r>
              <a:rPr lang="en-US" dirty="0"/>
              <a:t>  </a:t>
            </a:r>
            <a:r>
              <a:rPr lang="en-US" dirty="0" err="1"/>
              <a:t>scale_color_viridis_c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2D3B-FEDF-6C43-A016-1D93B22A1D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26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1D328-193E-34F6-1925-976B0645B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4DEBA9-B722-388C-94D3-A15388921B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F7C0C3-99B5-820E-E052-526E08111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emmeans</a:t>
            </a:r>
            <a:r>
              <a:rPr lang="en-US" dirty="0"/>
              <a:t>)</a:t>
            </a:r>
          </a:p>
          <a:p>
            <a:r>
              <a:rPr lang="en-US" dirty="0"/>
              <a:t>library(broom)</a:t>
            </a:r>
          </a:p>
          <a:p>
            <a:r>
              <a:rPr lang="en-US" dirty="0"/>
              <a:t>s &lt;- 3</a:t>
            </a:r>
          </a:p>
          <a:p>
            <a:endParaRPr lang="en-US" dirty="0"/>
          </a:p>
          <a:p>
            <a:r>
              <a:rPr lang="en-US" dirty="0" err="1"/>
              <a:t>dat</a:t>
            </a:r>
            <a:r>
              <a:rPr lang="en-US" dirty="0"/>
              <a:t> &lt;- </a:t>
            </a:r>
            <a:r>
              <a:rPr lang="en-US" dirty="0" err="1"/>
              <a:t>tibble</a:t>
            </a:r>
            <a:r>
              <a:rPr lang="en-US" dirty="0"/>
              <a:t>(n = rep(3:10, 100)) |&gt;</a:t>
            </a:r>
          </a:p>
          <a:p>
            <a:r>
              <a:rPr lang="en-US" dirty="0"/>
              <a:t>  </a:t>
            </a:r>
            <a:r>
              <a:rPr lang="en-US" dirty="0" err="1"/>
              <a:t>rowwise</a:t>
            </a:r>
            <a:r>
              <a:rPr lang="en-US" dirty="0"/>
              <a:t>() |&gt;</a:t>
            </a:r>
          </a:p>
          <a:p>
            <a:r>
              <a:rPr lang="en-US" dirty="0"/>
              <a:t>  #make sim data</a:t>
            </a:r>
          </a:p>
          <a:p>
            <a:r>
              <a:rPr lang="en-US" dirty="0"/>
              <a:t>  mutate(</a:t>
            </a:r>
            <a:r>
              <a:rPr lang="en-US" dirty="0" err="1"/>
              <a:t>internal_dat</a:t>
            </a:r>
            <a:r>
              <a:rPr lang="en-US" dirty="0"/>
              <a:t> = </a:t>
            </a:r>
            <a:r>
              <a:rPr lang="en-US" dirty="0" err="1"/>
              <a:t>tibble</a:t>
            </a:r>
            <a:r>
              <a:rPr lang="en-US" dirty="0"/>
              <a:t>(</a:t>
            </a:r>
            <a:r>
              <a:rPr lang="en-US" dirty="0" err="1"/>
              <a:t>trt</a:t>
            </a:r>
            <a:r>
              <a:rPr lang="en-US" dirty="0"/>
              <a:t> = rep(c("A", "B"), n),</a:t>
            </a:r>
          </a:p>
          <a:p>
            <a:r>
              <a:rPr lang="en-US" dirty="0"/>
              <a:t>                               y = rep(c(1,4), n)+</a:t>
            </a:r>
            <a:r>
              <a:rPr lang="en-US" dirty="0" err="1"/>
              <a:t>rnorm</a:t>
            </a:r>
            <a:r>
              <a:rPr lang="en-US" dirty="0"/>
              <a:t>(n*2, </a:t>
            </a:r>
            <a:r>
              <a:rPr lang="en-US" dirty="0" err="1"/>
              <a:t>sd</a:t>
            </a:r>
            <a:r>
              <a:rPr lang="en-US" dirty="0"/>
              <a:t> = s)</a:t>
            </a:r>
          </a:p>
          <a:p>
            <a:r>
              <a:rPr lang="en-US" dirty="0"/>
              <a:t>                               ) |&gt;list()) |&gt;</a:t>
            </a:r>
          </a:p>
          <a:p>
            <a:r>
              <a:rPr lang="en-US" dirty="0"/>
              <a:t>  ungroup() |&gt;</a:t>
            </a:r>
          </a:p>
          <a:p>
            <a:r>
              <a:rPr lang="en-US" dirty="0"/>
              <a:t>  # fit and evaluate</a:t>
            </a:r>
          </a:p>
          <a:p>
            <a:r>
              <a:rPr lang="en-US" dirty="0"/>
              <a:t>  mutate(mod = map(</a:t>
            </a:r>
            <a:r>
              <a:rPr lang="en-US" dirty="0" err="1"/>
              <a:t>internal_dat</a:t>
            </a:r>
            <a:r>
              <a:rPr lang="en-US" dirty="0"/>
              <a:t>, ~</a:t>
            </a:r>
            <a:r>
              <a:rPr lang="en-US" dirty="0" err="1"/>
              <a:t>lm</a:t>
            </a:r>
            <a:r>
              <a:rPr lang="en-US" dirty="0"/>
              <a:t>(y ~ </a:t>
            </a:r>
            <a:r>
              <a:rPr lang="en-US" dirty="0" err="1"/>
              <a:t>trt</a:t>
            </a:r>
            <a:r>
              <a:rPr lang="en-US" dirty="0"/>
              <a:t>, data = .)),</a:t>
            </a:r>
          </a:p>
          <a:p>
            <a:r>
              <a:rPr lang="en-US" dirty="0"/>
              <a:t>         </a:t>
            </a:r>
            <a:r>
              <a:rPr lang="en-US" dirty="0" err="1"/>
              <a:t>em</a:t>
            </a:r>
            <a:r>
              <a:rPr lang="en-US" dirty="0"/>
              <a:t> = map(mod, ~</a:t>
            </a:r>
            <a:r>
              <a:rPr lang="en-US" dirty="0" err="1"/>
              <a:t>emmeans</a:t>
            </a:r>
            <a:r>
              <a:rPr lang="en-US" dirty="0"/>
              <a:t>(., ~</a:t>
            </a:r>
            <a:r>
              <a:rPr lang="en-US" dirty="0" err="1"/>
              <a:t>trt</a:t>
            </a:r>
            <a:r>
              <a:rPr lang="en-US" dirty="0"/>
              <a:t>) |&gt; </a:t>
            </a:r>
          </a:p>
          <a:p>
            <a:r>
              <a:rPr lang="en-US" dirty="0"/>
              <a:t>                    contrast(method = "pairwise") |&gt;</a:t>
            </a:r>
          </a:p>
          <a:p>
            <a:r>
              <a:rPr lang="en-US" dirty="0"/>
              <a:t>                    tidy())) |&gt;</a:t>
            </a:r>
          </a:p>
          <a:p>
            <a:r>
              <a:rPr lang="en-US" dirty="0"/>
              <a:t>  unnest(</a:t>
            </a:r>
            <a:r>
              <a:rPr lang="en-US" dirty="0" err="1"/>
              <a:t>em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dat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 = estimate, y = </a:t>
            </a:r>
            <a:r>
              <a:rPr lang="en-US" dirty="0" err="1"/>
              <a:t>std.error</a:t>
            </a:r>
            <a:r>
              <a:rPr lang="en-US" dirty="0"/>
              <a:t>, </a:t>
            </a:r>
          </a:p>
          <a:p>
            <a:r>
              <a:rPr lang="en-US" dirty="0"/>
              <a:t>           color = n))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() +</a:t>
            </a:r>
          </a:p>
          <a:p>
            <a:r>
              <a:rPr lang="en-US" dirty="0"/>
              <a:t>  </a:t>
            </a:r>
            <a:r>
              <a:rPr lang="en-US" dirty="0" err="1"/>
              <a:t>scale_color_viridis_c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ggplot</a:t>
            </a:r>
            <a:r>
              <a:rPr lang="en-US" dirty="0"/>
              <a:t>(</a:t>
            </a:r>
            <a:r>
              <a:rPr lang="en-US" dirty="0" err="1"/>
              <a:t>dat</a:t>
            </a:r>
            <a:r>
              <a:rPr lang="en-US" dirty="0"/>
              <a:t>,</a:t>
            </a:r>
          </a:p>
          <a:p>
            <a:r>
              <a:rPr lang="en-US" dirty="0"/>
              <a:t>       </a:t>
            </a:r>
            <a:r>
              <a:rPr lang="en-US" dirty="0" err="1"/>
              <a:t>aes</a:t>
            </a:r>
            <a:r>
              <a:rPr lang="en-US" dirty="0"/>
              <a:t>(x = n, y = </a:t>
            </a:r>
            <a:r>
              <a:rPr lang="en-US" dirty="0" err="1"/>
              <a:t>std.error</a:t>
            </a:r>
            <a:r>
              <a:rPr lang="en-US" dirty="0"/>
              <a:t>, </a:t>
            </a:r>
          </a:p>
          <a:p>
            <a:r>
              <a:rPr lang="en-US" dirty="0"/>
              <a:t>           color = n)) +</a:t>
            </a:r>
          </a:p>
          <a:p>
            <a:r>
              <a:rPr lang="en-US" dirty="0"/>
              <a:t>  </a:t>
            </a:r>
            <a:r>
              <a:rPr lang="en-US" dirty="0" err="1"/>
              <a:t>geom_point</a:t>
            </a:r>
            <a:r>
              <a:rPr lang="en-US" dirty="0"/>
              <a:t>() +</a:t>
            </a:r>
          </a:p>
          <a:p>
            <a:r>
              <a:rPr lang="en-US" dirty="0"/>
              <a:t>  </a:t>
            </a:r>
            <a:r>
              <a:rPr lang="en-US" dirty="0" err="1"/>
              <a:t>scale_color_viridis_c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60E4F-63AA-7F97-1383-6DD0FD520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2D3B-FEDF-6C43-A016-1D93B22A1D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85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6D240-F0D7-CD86-F46B-E76C61308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1A7DA7-70F7-8C38-6FE4-F6E13BA973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844712-AB76-D99C-413A-1B3010B33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AEEBC-A290-8B8D-071D-C1BFAB36B5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2D3B-FEDF-6C43-A016-1D93B22A1D6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65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0003-DF97-A776-4766-B50E7E0BA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8F46B3-0160-3F56-0F09-F2D4DDE087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9122F3-A14B-DA75-0668-34DD6BC29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D0309-9BA3-8DCF-239D-C1AD3D6A1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2D3B-FEDF-6C43-A016-1D93B22A1D6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317C-2CDC-5F4A-8117-8E43F940F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venir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E1747-0F1F-E34F-8BB7-18E094C0E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65564-13C7-7847-9811-6B12801E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53E8-0956-2C49-8D77-27824B9C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8561-3671-6346-BC1D-47124E9C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8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F058-1C6D-1A4B-A612-6D055C6E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AA9BC-CB48-324A-B464-439D65D6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BC180-7AC7-8B4B-9D78-04709E7B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4F63E-C57C-D64F-9108-6D38A105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6BEF1-8DC6-854C-95B3-C5A0C909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AD612-7F12-AE42-8CBF-E2A66D142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965FB-9220-2B4E-8D40-858747DF4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FC1E-50C7-184B-B2F4-E16141B4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7A30-C031-9746-9CB5-6C998DD1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F44F-8008-5447-86FB-B22F47AB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65FC-4012-2B40-949A-10E3F260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9EA2-67F6-5F41-BE85-CF86B7CE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3AC6-C2B1-E549-BFA8-D8F99D9C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9A1E-5E2A-4746-A297-12B50814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B054-58AD-C247-86A4-84D50396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1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0096-3756-C141-AF31-A87344F6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0B7BA-1667-8F4B-882A-6DE0973D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B738-9BE4-C54C-8496-E2A8C1A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4B92-1823-E849-90CB-782E190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6F00-98AC-394B-BEE7-680E92B8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F265-5A52-F646-BE70-E5FF97E7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276D-C56A-A049-948A-FE68B6DB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2EFC8-9859-1742-A36A-369A2501D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BD1AD-5B1C-1544-867B-B892117B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B5FA1-23F6-E74B-918C-4AC0FF1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6B81C-6FC1-7144-BEE5-B6269894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5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66E1-7BFF-D943-97F4-FE3D114D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AB86A-BECD-4448-BD42-1AEDD35B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58660-CCD4-A645-9B26-AF667AF5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8722D-3A5C-2D4C-BDC8-40522E15C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63C9C-9C2E-5341-99D3-76153F701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2A759-E61A-8146-99BA-02E226BF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3C4-76F9-7242-824E-6D192851FC2F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B0B09-E56A-4547-8043-F7AC7437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071C-FEB7-8642-890B-7852C384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0013-F351-A34B-A783-D8A8F552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6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85AF-03F1-4B4E-824D-EC738A32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A1190-ED82-7D4B-B3DD-9527CA7E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531D1-F39C-6746-8484-08C4D620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C19FB-8DC5-E845-A76B-829AA2B3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C8592-9F76-4D4B-A40D-2B0C4FD8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AAAF7-8A8E-CF41-9834-2680D267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81CF1-7E1C-D648-9F32-49BDE999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3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BCEB-2EF4-9249-811B-F3ED801C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0243-7641-D84B-82DF-0E6405EB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venir" panose="02000503020000020003" pitchFamily="2" charset="0"/>
              </a:defRPr>
            </a:lvl1pPr>
            <a:lvl2pPr>
              <a:defRPr sz="2800">
                <a:latin typeface="Avenir" panose="02000503020000020003" pitchFamily="2" charset="0"/>
              </a:defRPr>
            </a:lvl2pPr>
            <a:lvl3pPr>
              <a:defRPr sz="2400">
                <a:latin typeface="Avenir" panose="02000503020000020003" pitchFamily="2" charset="0"/>
              </a:defRPr>
            </a:lvl3pPr>
            <a:lvl4pPr>
              <a:defRPr sz="2000">
                <a:latin typeface="Avenir" panose="02000503020000020003" pitchFamily="2" charset="0"/>
              </a:defRPr>
            </a:lvl4pPr>
            <a:lvl5pPr>
              <a:defRPr sz="2000">
                <a:latin typeface="Avenir" panose="02000503020000020003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27BCD-DC92-1542-9149-538C8E1C4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D381F-9B82-4641-A1FA-7B546D91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C28DB-B830-F446-A72E-6855711C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B7516-8162-AF41-9056-36F701FD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A398-E5EC-5A47-872A-FEAB94AC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7A0B8-B9BB-1242-AFDE-7E9285AFE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venir" panose="02000503020000020003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C2EC-5565-EC4B-A224-9F79B76D6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32E20-B90A-2343-A3E2-0473BDB6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92CA1-66E2-D84B-B353-ADE785B0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AD721-F8E6-114B-814A-50B24BCD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B0B13-5F99-7649-A6E4-8A4A095C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EA87C-B4DE-0247-8313-67A2B1FB7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CF0C-509A-9B49-9BAB-579A5D2AD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BB62-C349-D843-A79B-E14A5CC54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4313-5B26-8F41-9029-94A038A69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29C98C-1008-B04C-BF2E-0A743DC8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0" y="0"/>
            <a:ext cx="8073823" cy="68580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322B89D-2AAF-E94C-A6AD-838748EE578D}"/>
              </a:ext>
            </a:extLst>
          </p:cNvPr>
          <p:cNvGrpSpPr/>
          <p:nvPr/>
        </p:nvGrpSpPr>
        <p:grpSpPr>
          <a:xfrm>
            <a:off x="8072039" y="1255441"/>
            <a:ext cx="4119961" cy="4716450"/>
            <a:chOff x="7310931" y="-4166329"/>
            <a:chExt cx="4119961" cy="47164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7817F8-E246-A442-B4DF-F84EF65FCB94}"/>
                </a:ext>
              </a:extLst>
            </p:cNvPr>
            <p:cNvSpPr txBox="1"/>
            <p:nvPr/>
          </p:nvSpPr>
          <p:spPr>
            <a:xfrm>
              <a:off x="8921641" y="-280876"/>
              <a:ext cx="1199172" cy="830997"/>
            </a:xfrm>
            <a:prstGeom prst="rect">
              <a:avLst/>
            </a:prstGeom>
            <a:noFill/>
            <a:ln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Barnacles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5A58F0-DAE3-A14A-9F78-5230EA4EA04F}"/>
                </a:ext>
              </a:extLst>
            </p:cNvPr>
            <p:cNvSpPr txBox="1"/>
            <p:nvPr/>
          </p:nvSpPr>
          <p:spPr>
            <a:xfrm>
              <a:off x="7310931" y="-4166329"/>
              <a:ext cx="1938774" cy="1569660"/>
            </a:xfrm>
            <a:prstGeom prst="rect">
              <a:avLst/>
            </a:prstGeom>
            <a:noFill/>
            <a:ln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Substrate</a:t>
              </a:r>
            </a:p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Type = slate, granite, concrete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EB73A8-D7D5-044A-88E4-DE4F11AED653}"/>
                </a:ext>
              </a:extLst>
            </p:cNvPr>
            <p:cNvSpPr txBox="1"/>
            <p:nvPr/>
          </p:nvSpPr>
          <p:spPr>
            <a:xfrm>
              <a:off x="9389150" y="-4166329"/>
              <a:ext cx="2041742" cy="1569660"/>
            </a:xfrm>
            <a:prstGeom prst="rect">
              <a:avLst/>
            </a:prstGeom>
            <a:noFill/>
            <a:ln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Predation = Caged, Uncaged, Cage Control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633FC1-626F-4C44-988F-6F21208DD7CB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 flipH="1">
              <a:off x="9521227" y="-2596669"/>
              <a:ext cx="888794" cy="2315793"/>
            </a:xfrm>
            <a:prstGeom prst="straightConnector1">
              <a:avLst/>
            </a:prstGeom>
            <a:ln w="57150" cmpd="sng">
              <a:solidFill>
                <a:schemeClr val="tx1">
                  <a:alpha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64C09C6-57E6-3A40-A092-68ECA4793ADF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8280318" y="-2596669"/>
              <a:ext cx="1240909" cy="2315793"/>
            </a:xfrm>
            <a:prstGeom prst="straightConnector1">
              <a:avLst/>
            </a:prstGeom>
            <a:ln w="57150" cmpd="sng">
              <a:solidFill>
                <a:schemeClr val="tx1">
                  <a:alpha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C795A0-D46A-5A4A-8218-0CFA6A2B1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732" y="2126974"/>
            <a:ext cx="9144000" cy="243583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Avenir" panose="02000503020000020003" pitchFamily="2" charset="0"/>
                <a:cs typeface="Calibri Light"/>
              </a:rPr>
              <a:t>Deriving Causal Inference from Nature with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9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Flesh Out the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7751035" y="34864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2916953" y="3177469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086EB-E3F7-494D-B087-72E83E64E1F0}"/>
              </a:ext>
            </a:extLst>
          </p:cNvPr>
          <p:cNvSpPr txBox="1"/>
          <p:nvPr/>
        </p:nvSpPr>
        <p:spPr>
          <a:xfrm>
            <a:off x="2872710" y="1709069"/>
            <a:ext cx="178478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74419-7687-0A4F-88B7-B411954F1802}"/>
              </a:ext>
            </a:extLst>
          </p:cNvPr>
          <p:cNvSpPr txBox="1"/>
          <p:nvPr/>
        </p:nvSpPr>
        <p:spPr>
          <a:xfrm>
            <a:off x="2602736" y="5527289"/>
            <a:ext cx="22260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E70276-9FE2-4242-9D0B-E007226EFBBA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DFC6D-1CB8-CA44-BC48-DC84BEB8B02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657493" y="3716078"/>
            <a:ext cx="3093542" cy="627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2E55F-AD4F-B645-96DE-990CA214EB17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828795" y="3778855"/>
            <a:ext cx="2922240" cy="204082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FF659-2911-4E48-A00C-E60E2F72B55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657493" y="2001457"/>
            <a:ext cx="3093542" cy="177739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A5BAC5-4A9B-8B43-A998-2E5F80E3A39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828795" y="3778855"/>
            <a:ext cx="1152247" cy="204082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12352-A97B-1349-BB42-E1EAF4F83529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D6426E-0251-0A4E-86DB-33E8DD162D8D}"/>
              </a:ext>
            </a:extLst>
          </p:cNvPr>
          <p:cNvSpPr txBox="1"/>
          <p:nvPr/>
        </p:nvSpPr>
        <p:spPr>
          <a:xfrm>
            <a:off x="6102853" y="6123131"/>
            <a:ext cx="5651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Any other assumptions you see here?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0DD02E-4E3B-4E97-5145-F9AA9B3CF93C}"/>
              </a:ext>
            </a:extLst>
          </p:cNvPr>
          <p:cNvSpPr txBox="1"/>
          <p:nvPr/>
        </p:nvSpPr>
        <p:spPr>
          <a:xfrm>
            <a:off x="6210959" y="4821424"/>
            <a:ext cx="2641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Source of selection bias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04D667-5A1E-3D23-24F1-9FD50DB12626}"/>
              </a:ext>
            </a:extLst>
          </p:cNvPr>
          <p:cNvSpPr txBox="1"/>
          <p:nvPr/>
        </p:nvSpPr>
        <p:spPr>
          <a:xfrm>
            <a:off x="1009771" y="4644379"/>
            <a:ext cx="4283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Source of treatment heterogeneity bias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E29C9D-DC07-FF97-0B2B-8689166C6BD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657493" y="2736286"/>
            <a:ext cx="1318697" cy="97979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5E4C55-6755-4C1E-946C-5C41E5B3CE68}"/>
              </a:ext>
            </a:extLst>
          </p:cNvPr>
          <p:cNvCxnSpPr>
            <a:cxnSpLocks/>
            <a:stCxn id="10" idx="2"/>
            <a:endCxn id="6" idx="3"/>
          </p:cNvCxnSpPr>
          <p:nvPr/>
        </p:nvCxnSpPr>
        <p:spPr>
          <a:xfrm flipH="1">
            <a:off x="4657493" y="1906485"/>
            <a:ext cx="2874212" cy="949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8B79C54-AB96-4C45-6A84-9707ACCC7E2E}"/>
              </a:ext>
            </a:extLst>
          </p:cNvPr>
          <p:cNvSpPr/>
          <p:nvPr/>
        </p:nvSpPr>
        <p:spPr>
          <a:xfrm>
            <a:off x="8990314" y="4655425"/>
            <a:ext cx="3030234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Within-Site Variability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7675FF-AA80-93BD-260B-6883D397B084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8638457" y="4223281"/>
            <a:ext cx="1866974" cy="43214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8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31" grpId="0"/>
      <p:bldP spid="31" grpId="1"/>
      <p:bldP spid="33" grpId="0"/>
      <p:bldP spid="33" grpId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1" y="-5552"/>
            <a:ext cx="10515600" cy="1325563"/>
          </a:xfrm>
        </p:spPr>
        <p:txBody>
          <a:bodyPr/>
          <a:lstStyle/>
          <a:p>
            <a:r>
              <a:rPr lang="en-US" dirty="0"/>
              <a:t>Sever Links to Get at Causal Inference Via an Experiment or Statistical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7751035" y="34864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2916953" y="3177469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086EB-E3F7-494D-B087-72E83E64E1F0}"/>
              </a:ext>
            </a:extLst>
          </p:cNvPr>
          <p:cNvSpPr txBox="1"/>
          <p:nvPr/>
        </p:nvSpPr>
        <p:spPr>
          <a:xfrm>
            <a:off x="2872710" y="1709069"/>
            <a:ext cx="178478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74419-7687-0A4F-88B7-B411954F1802}"/>
              </a:ext>
            </a:extLst>
          </p:cNvPr>
          <p:cNvSpPr txBox="1"/>
          <p:nvPr/>
        </p:nvSpPr>
        <p:spPr>
          <a:xfrm>
            <a:off x="2602736" y="5527289"/>
            <a:ext cx="22260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E70276-9FE2-4242-9D0B-E007226EFBBA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DFC6D-1CB8-CA44-BC48-DC84BEB8B02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657493" y="3716078"/>
            <a:ext cx="3093542" cy="627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2E55F-AD4F-B645-96DE-990CA214EB17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828795" y="3778855"/>
            <a:ext cx="2922240" cy="204082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FF659-2911-4E48-A00C-E60E2F72B553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657493" y="2001457"/>
            <a:ext cx="3093542" cy="177739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A5BAC5-4A9B-8B43-A998-2E5F80E3A39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828795" y="3778855"/>
            <a:ext cx="1152247" cy="204082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12352-A97B-1349-BB42-E1EAF4F83529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E29C9D-DC07-FF97-0B2B-8689166C6BD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657493" y="2736286"/>
            <a:ext cx="1318697" cy="97979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25E4C55-6755-4C1E-946C-5C41E5B3CE68}"/>
              </a:ext>
            </a:extLst>
          </p:cNvPr>
          <p:cNvCxnSpPr>
            <a:cxnSpLocks/>
            <a:stCxn id="10" idx="2"/>
            <a:endCxn id="6" idx="3"/>
          </p:cNvCxnSpPr>
          <p:nvPr/>
        </p:nvCxnSpPr>
        <p:spPr>
          <a:xfrm flipH="1">
            <a:off x="4657493" y="1906485"/>
            <a:ext cx="2874212" cy="949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2CCF6E-5BA3-EB2D-80E8-D79BD6ECB39D}"/>
              </a:ext>
            </a:extLst>
          </p:cNvPr>
          <p:cNvSpPr txBox="1"/>
          <p:nvPr/>
        </p:nvSpPr>
        <p:spPr>
          <a:xfrm>
            <a:off x="5316841" y="4034706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86DD8-B9F4-DF7A-200F-893C2756CDB7}"/>
              </a:ext>
            </a:extLst>
          </p:cNvPr>
          <p:cNvSpPr txBox="1"/>
          <p:nvPr/>
        </p:nvSpPr>
        <p:spPr>
          <a:xfrm>
            <a:off x="6016573" y="4312371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BB9BE-C559-97BD-42C1-DF0378F39ADD}"/>
              </a:ext>
            </a:extLst>
          </p:cNvPr>
          <p:cNvSpPr txBox="1"/>
          <p:nvPr/>
        </p:nvSpPr>
        <p:spPr>
          <a:xfrm>
            <a:off x="5071709" y="2728061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06D8F-0FDB-3942-26C4-DC629ECDF5EC}"/>
              </a:ext>
            </a:extLst>
          </p:cNvPr>
          <p:cNvSpPr txBox="1"/>
          <p:nvPr/>
        </p:nvSpPr>
        <p:spPr>
          <a:xfrm>
            <a:off x="6462231" y="2671799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C79662-E304-2D2D-DCBA-C850FBD1A75A}"/>
              </a:ext>
            </a:extLst>
          </p:cNvPr>
          <p:cNvSpPr txBox="1"/>
          <p:nvPr/>
        </p:nvSpPr>
        <p:spPr>
          <a:xfrm>
            <a:off x="6398033" y="1414983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11D1A9-E40E-1855-F712-9316A21499CE}"/>
              </a:ext>
            </a:extLst>
          </p:cNvPr>
          <p:cNvSpPr/>
          <p:nvPr/>
        </p:nvSpPr>
        <p:spPr>
          <a:xfrm>
            <a:off x="8990314" y="4655425"/>
            <a:ext cx="3030234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Within-Site Variability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266E3A-6B85-F9AC-42B1-C661E84EBD1A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8638457" y="4223281"/>
            <a:ext cx="1866974" cy="43214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9DACC8-FF01-08BB-E51B-F58311BE3C13}"/>
              </a:ext>
            </a:extLst>
          </p:cNvPr>
          <p:cNvSpPr txBox="1"/>
          <p:nvPr/>
        </p:nvSpPr>
        <p:spPr>
          <a:xfrm>
            <a:off x="2677143" y="1530254"/>
            <a:ext cx="2175917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Constant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E4649E-96AC-7C88-2E23-F8BAA0D062AD}"/>
              </a:ext>
            </a:extLst>
          </p:cNvPr>
          <p:cNvSpPr txBox="1"/>
          <p:nvPr/>
        </p:nvSpPr>
        <p:spPr>
          <a:xfrm>
            <a:off x="2417218" y="5252245"/>
            <a:ext cx="2617191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Recruitment = 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Constant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5FB87-6245-F40B-E71A-4F00242C0305}"/>
              </a:ext>
            </a:extLst>
          </p:cNvPr>
          <p:cNvSpPr txBox="1"/>
          <p:nvPr/>
        </p:nvSpPr>
        <p:spPr>
          <a:xfrm>
            <a:off x="9027074" y="2469099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C6E72E2-F97E-EFF8-7211-260AF854E5BC}"/>
              </a:ext>
            </a:extLst>
          </p:cNvPr>
          <p:cNvSpPr/>
          <p:nvPr/>
        </p:nvSpPr>
        <p:spPr>
          <a:xfrm>
            <a:off x="7531704" y="1343128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Factors=0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D46FF0-B0F1-8EFD-BCC2-14D3F206CD25}"/>
              </a:ext>
            </a:extLst>
          </p:cNvPr>
          <p:cNvSpPr txBox="1"/>
          <p:nvPr/>
        </p:nvSpPr>
        <p:spPr>
          <a:xfrm>
            <a:off x="5878060" y="5690512"/>
            <a:ext cx="4099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Your inference will be circumscribed, but you have to start somewhere!</a:t>
            </a:r>
          </a:p>
        </p:txBody>
      </p:sp>
    </p:spTree>
    <p:extLst>
      <p:ext uri="{BB962C8B-B14F-4D97-AF65-F5344CB8AC3E}">
        <p14:creationId xmlns:p14="http://schemas.microsoft.com/office/powerpoint/2010/main" val="204333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1" grpId="0"/>
      <p:bldP spid="14" grpId="0"/>
      <p:bldP spid="19" grpId="0" animBg="1"/>
      <p:bldP spid="20" grpId="0" animBg="1"/>
      <p:bldP spid="21" grpId="0"/>
      <p:bldP spid="22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42C1-89FD-83B3-CFE3-807B01F4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6148"/>
            <a:ext cx="10515600" cy="1325563"/>
          </a:xfrm>
        </p:spPr>
        <p:txBody>
          <a:bodyPr/>
          <a:lstStyle/>
          <a:p>
            <a:r>
              <a:rPr lang="en-US" dirty="0"/>
              <a:t>Where Should We Do This?</a:t>
            </a:r>
          </a:p>
        </p:txBody>
      </p:sp>
      <p:pic>
        <p:nvPicPr>
          <p:cNvPr id="3074" name="Picture 2" descr="Gulf of Maine - Wikipedia">
            <a:extLst>
              <a:ext uri="{FF2B5EF4-FFF2-40B4-BE49-F238E27FC236}">
                <a16:creationId xmlns:a16="http://schemas.microsoft.com/office/drawing/2014/main" id="{44A2A4C4-A981-FFC7-3B05-13B990398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1931"/>
            <a:ext cx="3969617" cy="412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oston Harbor Islands National and State Park - What To Know BEFORE You Go  | Viator">
            <a:extLst>
              <a:ext uri="{FF2B5EF4-FFF2-40B4-BE49-F238E27FC236}">
                <a16:creationId xmlns:a16="http://schemas.microsoft.com/office/drawing/2014/main" id="{4F1D6FF1-1F58-AB24-E116-F2A1ACAF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91" y="3852815"/>
            <a:ext cx="4244993" cy="300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oston Harbor Islands - Cruises, Ferries, Things to Do - Boston Discovery  Guide">
            <a:extLst>
              <a:ext uri="{FF2B5EF4-FFF2-40B4-BE49-F238E27FC236}">
                <a16:creationId xmlns:a16="http://schemas.microsoft.com/office/drawing/2014/main" id="{1BD6DD2F-B0AE-9886-7137-31E665330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6" b="10067"/>
          <a:stretch/>
        </p:blipFill>
        <p:spPr bwMode="auto">
          <a:xfrm>
            <a:off x="4143390" y="860957"/>
            <a:ext cx="4244993" cy="311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he impacts of climate change are becoming more pronounced in the Gulf of Maine, which is warming faster than almost any other ocean region on the planet.">
            <a:extLst>
              <a:ext uri="{FF2B5EF4-FFF2-40B4-BE49-F238E27FC236}">
                <a16:creationId xmlns:a16="http://schemas.microsoft.com/office/drawing/2014/main" id="{84D126B4-48EE-F708-D3CB-6EE7E627F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159" y="2027762"/>
            <a:ext cx="5475158" cy="36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8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BFD7-E96C-554D-85E7-66B592A6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Diagrams and 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D07D-6895-3F40-8684-A189500D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diagram to determine what influences you can cut out</a:t>
            </a:r>
          </a:p>
          <a:p>
            <a:endParaRPr lang="en-US" dirty="0"/>
          </a:p>
          <a:p>
            <a:r>
              <a:rPr lang="en-US" dirty="0"/>
              <a:t>Your choices in experimental design can be charted on your diagram</a:t>
            </a:r>
          </a:p>
          <a:p>
            <a:endParaRPr lang="en-US" dirty="0"/>
          </a:p>
          <a:p>
            <a:r>
              <a:rPr lang="en-US" dirty="0"/>
              <a:t>You can then tell if your resulting design is causally identified or not</a:t>
            </a:r>
          </a:p>
        </p:txBody>
      </p:sp>
    </p:spTree>
    <p:extLst>
      <p:ext uri="{BB962C8B-B14F-4D97-AF65-F5344CB8AC3E}">
        <p14:creationId xmlns:p14="http://schemas.microsoft.com/office/powerpoint/2010/main" val="1233153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916C5-7B75-9A4A-829A-2A7CADF6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37" y="1197272"/>
            <a:ext cx="10515600" cy="4301318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a simplified causal diagram of your system. Then diagram out how you would turn it into an experiment that answers your question of interest.</a:t>
            </a:r>
          </a:p>
        </p:txBody>
      </p:sp>
    </p:spTree>
    <p:extLst>
      <p:ext uri="{BB962C8B-B14F-4D97-AF65-F5344CB8AC3E}">
        <p14:creationId xmlns:p14="http://schemas.microsoft.com/office/powerpoint/2010/main" val="227610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1CD77-08D8-E6C4-E224-9A491C142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CB16-2B29-6BEE-19E7-B9B30E90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739D-7BF6-C562-1E9A-B2B2E3E1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What is a Replicate Versus a Subsample?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Randomization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Replication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143270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4283-130E-914F-9F32-D785933A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Start: Substrate Only – One-Way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303CE-B0C1-2546-8C31-A4155B7A692C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A5AB-E16A-FB4B-A2CE-919453B6F975}"/>
              </a:ext>
            </a:extLst>
          </p:cNvPr>
          <p:cNvSpPr txBox="1"/>
          <p:nvPr/>
        </p:nvSpPr>
        <p:spPr>
          <a:xfrm>
            <a:off x="460867" y="1669004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2A201-8614-604F-BCE8-DC572B7E8C3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895616" y="3731107"/>
            <a:ext cx="0" cy="21054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C7FBE-272B-AC42-9BDF-2A8097919A8D}"/>
              </a:ext>
            </a:extLst>
          </p:cNvPr>
          <p:cNvSpPr txBox="1"/>
          <p:nvPr/>
        </p:nvSpPr>
        <p:spPr>
          <a:xfrm>
            <a:off x="4217787" y="1927653"/>
            <a:ext cx="71360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How many replicates of each treatment?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Placement of replicates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Randomize or randomize within gradient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Scale over which to run experiment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Dispersion of treatments to ensure independence</a:t>
            </a:r>
          </a:p>
          <a:p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86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5CCE-5D13-906D-0A30-C53C249B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0"/>
            <a:ext cx="11996057" cy="1325563"/>
          </a:xfrm>
        </p:spPr>
        <p:txBody>
          <a:bodyPr/>
          <a:lstStyle/>
          <a:p>
            <a:r>
              <a:rPr lang="en-US" b="1" dirty="0"/>
              <a:t>The Core Assumptions of 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43D6A-61FD-ADDD-AC1A-B3A9B3700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9076509" cy="553243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Excludability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– Units respond to treatment itself and not other mechanisms generated by treatment assignment or implementation</a:t>
            </a:r>
          </a:p>
          <a:p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No interference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– The outcome of a unit depends solely on the treatment assigned and not adjacent treatments</a:t>
            </a:r>
          </a:p>
          <a:p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Helvetica" pitchFamily="2" charset="0"/>
              </a:rPr>
              <a:t>No multiple versions of treatments 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– Each treatment is implemented the same way every time</a:t>
            </a:r>
          </a:p>
          <a:p>
            <a:endParaRPr lang="en-US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No noncompliance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– Each unit receives its assigned treatment</a:t>
            </a:r>
            <a:endParaRPr lang="en-US" b="1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00F7D-2177-0B7A-5CA1-C5BCD3096D39}"/>
              </a:ext>
            </a:extLst>
          </p:cNvPr>
          <p:cNvSpPr txBox="1"/>
          <p:nvPr/>
        </p:nvSpPr>
        <p:spPr>
          <a:xfrm>
            <a:off x="10554789" y="3549413"/>
            <a:ext cx="1177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SUTVA</a:t>
            </a: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107B6CC-84FB-2115-D449-DFCF24467B98}"/>
              </a:ext>
            </a:extLst>
          </p:cNvPr>
          <p:cNvSpPr/>
          <p:nvPr/>
        </p:nvSpPr>
        <p:spPr>
          <a:xfrm>
            <a:off x="9914709" y="2312126"/>
            <a:ext cx="640080" cy="3030583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B8A36-39FE-5521-9589-2BB13BFCF570}"/>
              </a:ext>
            </a:extLst>
          </p:cNvPr>
          <p:cNvSpPr txBox="1"/>
          <p:nvPr/>
        </p:nvSpPr>
        <p:spPr>
          <a:xfrm>
            <a:off x="8113195" y="5392971"/>
            <a:ext cx="398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Stable Unit Treatment Value Assumption</a:t>
            </a:r>
          </a:p>
        </p:txBody>
      </p:sp>
    </p:spTree>
    <p:extLst>
      <p:ext uri="{BB962C8B-B14F-4D97-AF65-F5344CB8AC3E}">
        <p14:creationId xmlns:p14="http://schemas.microsoft.com/office/powerpoint/2010/main" val="64371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888013" y="1690688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6995185" y="2279266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40575" y="290360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58883" y="241912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91660" y="266338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73352" y="3392118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99303" y="5064065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93748" y="3565557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99063" y="4667468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61870" y="423502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10545" y="5400246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532080" y="5155986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654804" y="255094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14623" y="4235029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Our “One-Way” Design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16742D-D7B7-7A4F-8A5A-1FB6DCDD24F1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9311C6-A630-A642-8C9E-4D64E347F147}"/>
              </a:ext>
            </a:extLst>
          </p:cNvPr>
          <p:cNvSpPr txBox="1"/>
          <p:nvPr/>
        </p:nvSpPr>
        <p:spPr>
          <a:xfrm>
            <a:off x="460867" y="1669004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0DB26B-022D-F748-A50B-33F5B0FD0AA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895616" y="3731107"/>
            <a:ext cx="0" cy="21054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EF4C5C-976F-BD4B-A83C-0A0816306CB8}"/>
              </a:ext>
            </a:extLst>
          </p:cNvPr>
          <p:cNvGrpSpPr/>
          <p:nvPr/>
        </p:nvGrpSpPr>
        <p:grpSpPr>
          <a:xfrm>
            <a:off x="3961326" y="3148147"/>
            <a:ext cx="2069941" cy="2228000"/>
            <a:chOff x="3961326" y="3148147"/>
            <a:chExt cx="2069941" cy="222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8BAF05-F55B-2E48-838F-E03FF124D0E7}"/>
                </a:ext>
              </a:extLst>
            </p:cNvPr>
            <p:cNvSpPr/>
            <p:nvPr/>
          </p:nvSpPr>
          <p:spPr>
            <a:xfrm>
              <a:off x="3961326" y="318284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A72FD5-8FC9-BF49-ADD7-1ECB87635FAE}"/>
                </a:ext>
              </a:extLst>
            </p:cNvPr>
            <p:cNvSpPr/>
            <p:nvPr/>
          </p:nvSpPr>
          <p:spPr>
            <a:xfrm>
              <a:off x="3982284" y="4068663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E90FA02-444D-CF4F-BA66-304DCD9E6298}"/>
                </a:ext>
              </a:extLst>
            </p:cNvPr>
            <p:cNvSpPr/>
            <p:nvPr/>
          </p:nvSpPr>
          <p:spPr>
            <a:xfrm>
              <a:off x="3963603" y="4810528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3EEFD9-9061-2C4E-BCC0-F1D9907B0D51}"/>
                </a:ext>
              </a:extLst>
            </p:cNvPr>
            <p:cNvSpPr txBox="1"/>
            <p:nvPr/>
          </p:nvSpPr>
          <p:spPr>
            <a:xfrm>
              <a:off x="4470802" y="3148147"/>
              <a:ext cx="894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Slate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823B55-0B8B-B549-84E0-53C3673C28D6}"/>
                </a:ext>
              </a:extLst>
            </p:cNvPr>
            <p:cNvSpPr txBox="1"/>
            <p:nvPr/>
          </p:nvSpPr>
          <p:spPr>
            <a:xfrm>
              <a:off x="4478293" y="4078392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Granite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461F6-A4DC-8541-AD06-B3055C40E997}"/>
                </a:ext>
              </a:extLst>
            </p:cNvPr>
            <p:cNvSpPr txBox="1"/>
            <p:nvPr/>
          </p:nvSpPr>
          <p:spPr>
            <a:xfrm>
              <a:off x="4534639" y="4852927"/>
              <a:ext cx="1496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Concrete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3862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4263-D9F3-295C-3263-89142A77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1" y="97447"/>
            <a:ext cx="10515600" cy="1325563"/>
          </a:xfrm>
        </p:spPr>
        <p:txBody>
          <a:bodyPr/>
          <a:lstStyle/>
          <a:p>
            <a:r>
              <a:rPr lang="en-US" dirty="0"/>
              <a:t>Where do I Place my Replicates?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1781FE-05F3-8578-FDE2-6D3B48889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423" y="1441681"/>
            <a:ext cx="7866108" cy="524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5755BA-5369-B522-856B-9280AC8BF9AE}"/>
              </a:ext>
            </a:extLst>
          </p:cNvPr>
          <p:cNvSpPr/>
          <p:nvPr/>
        </p:nvSpPr>
        <p:spPr>
          <a:xfrm>
            <a:off x="2228495" y="5192816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44BEA-F5AC-7595-FE5D-6C0F4C19FEE3}"/>
              </a:ext>
            </a:extLst>
          </p:cNvPr>
          <p:cNvSpPr/>
          <p:nvPr/>
        </p:nvSpPr>
        <p:spPr>
          <a:xfrm>
            <a:off x="4456919" y="5304567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5DFD75-A299-FB33-1AD9-6FD3C989925E}"/>
              </a:ext>
            </a:extLst>
          </p:cNvPr>
          <p:cNvSpPr/>
          <p:nvPr/>
        </p:nvSpPr>
        <p:spPr>
          <a:xfrm>
            <a:off x="7932218" y="5341908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064B3C-D63C-EFDA-C351-F0ED11F3D3C3}"/>
              </a:ext>
            </a:extLst>
          </p:cNvPr>
          <p:cNvSpPr/>
          <p:nvPr/>
        </p:nvSpPr>
        <p:spPr>
          <a:xfrm>
            <a:off x="2390732" y="5453660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0D754-BE70-51E4-6F4D-F713A533296A}"/>
              </a:ext>
            </a:extLst>
          </p:cNvPr>
          <p:cNvSpPr/>
          <p:nvPr/>
        </p:nvSpPr>
        <p:spPr>
          <a:xfrm>
            <a:off x="3842880" y="5454294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4351B4-A748-1C8E-1E04-49B90FAD3B54}"/>
              </a:ext>
            </a:extLst>
          </p:cNvPr>
          <p:cNvSpPr/>
          <p:nvPr/>
        </p:nvSpPr>
        <p:spPr>
          <a:xfrm>
            <a:off x="2799103" y="5234511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EB14DA-6BC7-7161-FCB5-35EEE824645A}"/>
              </a:ext>
            </a:extLst>
          </p:cNvPr>
          <p:cNvSpPr/>
          <p:nvPr/>
        </p:nvSpPr>
        <p:spPr>
          <a:xfrm>
            <a:off x="3173011" y="5408683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FF81EE-F45C-6A75-5DF9-EA0B0B07BC7B}"/>
              </a:ext>
            </a:extLst>
          </p:cNvPr>
          <p:cNvSpPr/>
          <p:nvPr/>
        </p:nvSpPr>
        <p:spPr>
          <a:xfrm>
            <a:off x="4920958" y="5185180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7BB121-6865-DE8F-85F2-30982D94411C}"/>
              </a:ext>
            </a:extLst>
          </p:cNvPr>
          <p:cNvSpPr/>
          <p:nvPr/>
        </p:nvSpPr>
        <p:spPr>
          <a:xfrm>
            <a:off x="4761719" y="5609367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B7161-3A6F-BF18-0E67-7BFAA84C4E1B}"/>
              </a:ext>
            </a:extLst>
          </p:cNvPr>
          <p:cNvSpPr/>
          <p:nvPr/>
        </p:nvSpPr>
        <p:spPr>
          <a:xfrm>
            <a:off x="6028999" y="5399560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17BF56-15A6-06A7-0B4A-234A4AA51574}"/>
              </a:ext>
            </a:extLst>
          </p:cNvPr>
          <p:cNvSpPr/>
          <p:nvPr/>
        </p:nvSpPr>
        <p:spPr>
          <a:xfrm>
            <a:off x="5510781" y="5098068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9D74B1-2515-F3AC-8C56-57FB14897AEF}"/>
              </a:ext>
            </a:extLst>
          </p:cNvPr>
          <p:cNvSpPr/>
          <p:nvPr/>
        </p:nvSpPr>
        <p:spPr>
          <a:xfrm>
            <a:off x="7274517" y="5347696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480DD3-06C3-86A6-7461-F3C6CE7E9F85}"/>
              </a:ext>
            </a:extLst>
          </p:cNvPr>
          <p:cNvSpPr/>
          <p:nvPr/>
        </p:nvSpPr>
        <p:spPr>
          <a:xfrm>
            <a:off x="9137678" y="5274112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BC118B-31C0-77C7-F229-C6C00BB2D78D}"/>
              </a:ext>
            </a:extLst>
          </p:cNvPr>
          <p:cNvSpPr/>
          <p:nvPr/>
        </p:nvSpPr>
        <p:spPr>
          <a:xfrm>
            <a:off x="6750330" y="5197170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FF4DB3-251C-734E-13C4-0DA390AF1C70}"/>
              </a:ext>
            </a:extLst>
          </p:cNvPr>
          <p:cNvSpPr/>
          <p:nvPr/>
        </p:nvSpPr>
        <p:spPr>
          <a:xfrm>
            <a:off x="8568157" y="5385864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6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029-29CC-0A45-8B86-F6479F6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A7B-0296-C540-8FEF-8EDDDE1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What is a Replicate Versus a Subsample?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Randomization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Replication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3374300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974124" y="1688725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4081296" y="2277303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6686" y="2901637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65603" y="5154023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7852" y="4225043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9463" y="3390155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85414" y="506210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95228" y="3417314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8410" y="228934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47981" y="4233066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96656" y="5398283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74077" y="2721779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58496" y="420183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49140" y="4909764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Bad Replicate Placement: Non-Independence of Treatments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31F65-3B0E-3B4A-9548-1DE6F32D23B5}"/>
              </a:ext>
            </a:extLst>
          </p:cNvPr>
          <p:cNvSpPr txBox="1"/>
          <p:nvPr/>
        </p:nvSpPr>
        <p:spPr>
          <a:xfrm>
            <a:off x="155976" y="1994990"/>
            <a:ext cx="36223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Plots are subsamples of treatment with </a:t>
            </a:r>
          </a:p>
          <a:p>
            <a:r>
              <a:rPr lang="en-US" sz="3200" dirty="0">
                <a:latin typeface="Avenir" panose="02000503020000020003" pitchFamily="2" charset="0"/>
              </a:rPr>
              <a:t>n =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32BA0-9AA5-5D33-4346-C7BEDE437807}"/>
              </a:ext>
            </a:extLst>
          </p:cNvPr>
          <p:cNvSpPr txBox="1"/>
          <p:nvPr/>
        </p:nvSpPr>
        <p:spPr>
          <a:xfrm>
            <a:off x="8802055" y="3832737"/>
            <a:ext cx="3353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Really a violation of </a:t>
            </a:r>
            <a:r>
              <a:rPr lang="en-US" sz="3200" b="1" dirty="0">
                <a:solidFill>
                  <a:srgbClr val="FF0000"/>
                </a:solidFill>
                <a:latin typeface="Avenir" panose="02000503020000020003" pitchFamily="2" charset="0"/>
              </a:rPr>
              <a:t>excludability</a:t>
            </a:r>
            <a:r>
              <a:rPr lang="en-US" sz="3200" b="1" dirty="0">
                <a:latin typeface="Avenir" panose="02000503020000020003" pitchFamily="2" charset="0"/>
              </a:rPr>
              <a:t> </a:t>
            </a:r>
            <a:r>
              <a:rPr lang="en-US" sz="3200" i="1" dirty="0" err="1">
                <a:latin typeface="Avenir" panose="02000503020000020003" pitchFamily="2" charset="0"/>
              </a:rPr>
              <a:t>sensu</a:t>
            </a:r>
            <a:r>
              <a:rPr lang="en-US" sz="3200" i="1" dirty="0">
                <a:latin typeface="Avenir" panose="02000503020000020003" pitchFamily="2" charset="0"/>
              </a:rPr>
              <a:t> </a:t>
            </a:r>
            <a:r>
              <a:rPr lang="en-US" sz="3200" dirty="0">
                <a:latin typeface="Avenir" panose="02000503020000020003" pitchFamily="2" charset="0"/>
              </a:rPr>
              <a:t>Kimmel et al., as treatment = treatment + location</a:t>
            </a:r>
          </a:p>
        </p:txBody>
      </p:sp>
    </p:spTree>
    <p:extLst>
      <p:ext uri="{BB962C8B-B14F-4D97-AF65-F5344CB8AC3E}">
        <p14:creationId xmlns:p14="http://schemas.microsoft.com/office/powerpoint/2010/main" val="258548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02262" y="1706880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3609434" y="2295458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72606" y="2435321"/>
            <a:ext cx="1189044" cy="11890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97828" y="4282440"/>
            <a:ext cx="1442574" cy="14425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74338" y="2453008"/>
            <a:ext cx="1366064" cy="136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986"/>
            <a:ext cx="11922826" cy="1325563"/>
          </a:xfrm>
        </p:spPr>
        <p:txBody>
          <a:bodyPr/>
          <a:lstStyle/>
          <a:p>
            <a:r>
              <a:rPr lang="en-US" dirty="0"/>
              <a:t>Subsampling More Cleanly Visualized with “</a:t>
            </a:r>
            <a:r>
              <a:rPr lang="en-US" dirty="0" err="1"/>
              <a:t>pseudoreplicates</a:t>
            </a:r>
            <a:r>
              <a:rPr lang="en-US" dirty="0"/>
              <a:t>” to show n =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EB8DA3-55F2-914C-8166-FA94FD864BF1}"/>
              </a:ext>
            </a:extLst>
          </p:cNvPr>
          <p:cNvSpPr/>
          <p:nvPr/>
        </p:nvSpPr>
        <p:spPr>
          <a:xfrm>
            <a:off x="4103104" y="2508020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BED3FF-6E8F-B643-B00A-2D73D7C3E91D}"/>
              </a:ext>
            </a:extLst>
          </p:cNvPr>
          <p:cNvSpPr/>
          <p:nvPr/>
        </p:nvSpPr>
        <p:spPr>
          <a:xfrm>
            <a:off x="4278217" y="305016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CC5D8C-A7B4-8542-B81C-342CE3C30B84}"/>
              </a:ext>
            </a:extLst>
          </p:cNvPr>
          <p:cNvSpPr/>
          <p:nvPr/>
        </p:nvSpPr>
        <p:spPr>
          <a:xfrm>
            <a:off x="4606322" y="2603980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F1B057-0236-184C-80DF-CBF20DBE2CBF}"/>
              </a:ext>
            </a:extLst>
          </p:cNvPr>
          <p:cNvSpPr/>
          <p:nvPr/>
        </p:nvSpPr>
        <p:spPr>
          <a:xfrm>
            <a:off x="5516568" y="2705885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AB5793-63FE-CA4B-98BC-25A2DB12E398}"/>
              </a:ext>
            </a:extLst>
          </p:cNvPr>
          <p:cNvSpPr/>
          <p:nvPr/>
        </p:nvSpPr>
        <p:spPr>
          <a:xfrm>
            <a:off x="6059929" y="2705885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41FBFD-3389-8341-83FD-DD82F3C30314}"/>
              </a:ext>
            </a:extLst>
          </p:cNvPr>
          <p:cNvSpPr/>
          <p:nvPr/>
        </p:nvSpPr>
        <p:spPr>
          <a:xfrm>
            <a:off x="5812403" y="3201137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555519-0125-A64C-BD57-F66786D8AF28}"/>
              </a:ext>
            </a:extLst>
          </p:cNvPr>
          <p:cNvSpPr/>
          <p:nvPr/>
        </p:nvSpPr>
        <p:spPr>
          <a:xfrm>
            <a:off x="5526493" y="466490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A03F1B-ACF3-F240-8A9B-9CD7498DDB81}"/>
              </a:ext>
            </a:extLst>
          </p:cNvPr>
          <p:cNvSpPr/>
          <p:nvPr/>
        </p:nvSpPr>
        <p:spPr>
          <a:xfrm>
            <a:off x="6069854" y="466490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DA18E-FDED-E44E-9BAB-4B891A57E309}"/>
              </a:ext>
            </a:extLst>
          </p:cNvPr>
          <p:cNvSpPr/>
          <p:nvPr/>
        </p:nvSpPr>
        <p:spPr>
          <a:xfrm>
            <a:off x="5822328" y="5160158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46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65321-08F9-ADB6-96A8-F767F2397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ACB5-FCF3-9BA3-7AAA-3DC5DF0B5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1" y="97447"/>
            <a:ext cx="10515600" cy="1325563"/>
          </a:xfrm>
        </p:spPr>
        <p:txBody>
          <a:bodyPr/>
          <a:lstStyle/>
          <a:p>
            <a:r>
              <a:rPr lang="en-US" dirty="0"/>
              <a:t>Nonrandom Placement Creates Selection Bias via Confounding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B5F97-3939-BEF7-8A81-33AF0E82E0D1}"/>
              </a:ext>
            </a:extLst>
          </p:cNvPr>
          <p:cNvGrpSpPr/>
          <p:nvPr/>
        </p:nvGrpSpPr>
        <p:grpSpPr>
          <a:xfrm>
            <a:off x="6486667" y="2381459"/>
            <a:ext cx="5618640" cy="3747495"/>
            <a:chOff x="1750423" y="1441681"/>
            <a:chExt cx="7866108" cy="524650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C4D74D8-493F-92AF-1D10-972F0E8986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0423" y="1441681"/>
              <a:ext cx="7866108" cy="5246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A8BB9C-5DC7-A785-F193-8BFB255EC09D}"/>
                </a:ext>
              </a:extLst>
            </p:cNvPr>
            <p:cNvSpPr/>
            <p:nvPr/>
          </p:nvSpPr>
          <p:spPr>
            <a:xfrm>
              <a:off x="2228495" y="5192816"/>
              <a:ext cx="223503" cy="22350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CDDA548-09FB-B0C4-889C-386EB0B8125A}"/>
                </a:ext>
              </a:extLst>
            </p:cNvPr>
            <p:cNvSpPr/>
            <p:nvPr/>
          </p:nvSpPr>
          <p:spPr>
            <a:xfrm>
              <a:off x="4456919" y="5304567"/>
              <a:ext cx="223503" cy="2235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67438E-AD87-7A5B-E6B6-E60F86C20CB0}"/>
                </a:ext>
              </a:extLst>
            </p:cNvPr>
            <p:cNvSpPr/>
            <p:nvPr/>
          </p:nvSpPr>
          <p:spPr>
            <a:xfrm>
              <a:off x="7932218" y="5341908"/>
              <a:ext cx="223503" cy="22350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D800EA-BE41-500F-A044-58AC4A58B6FB}"/>
                </a:ext>
              </a:extLst>
            </p:cNvPr>
            <p:cNvSpPr/>
            <p:nvPr/>
          </p:nvSpPr>
          <p:spPr>
            <a:xfrm>
              <a:off x="2390732" y="5453660"/>
              <a:ext cx="223503" cy="22350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0AB24C-009C-6419-302E-0DF397B0DCCE}"/>
                </a:ext>
              </a:extLst>
            </p:cNvPr>
            <p:cNvSpPr/>
            <p:nvPr/>
          </p:nvSpPr>
          <p:spPr>
            <a:xfrm>
              <a:off x="3842880" y="5454294"/>
              <a:ext cx="223503" cy="22350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E4542A-8FAD-ED51-D5AE-FF2698748229}"/>
                </a:ext>
              </a:extLst>
            </p:cNvPr>
            <p:cNvSpPr/>
            <p:nvPr/>
          </p:nvSpPr>
          <p:spPr>
            <a:xfrm>
              <a:off x="2799103" y="5234511"/>
              <a:ext cx="223503" cy="22350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43F2AE-26F0-21BE-3B4D-E15321B20F21}"/>
                </a:ext>
              </a:extLst>
            </p:cNvPr>
            <p:cNvSpPr/>
            <p:nvPr/>
          </p:nvSpPr>
          <p:spPr>
            <a:xfrm>
              <a:off x="3173011" y="5408683"/>
              <a:ext cx="223503" cy="22350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6845F6-8300-24C8-447E-AB1D4098A7D9}"/>
                </a:ext>
              </a:extLst>
            </p:cNvPr>
            <p:cNvSpPr/>
            <p:nvPr/>
          </p:nvSpPr>
          <p:spPr>
            <a:xfrm>
              <a:off x="4920958" y="5185180"/>
              <a:ext cx="223503" cy="2235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E015B22-03BB-1118-806D-894DF6F39167}"/>
                </a:ext>
              </a:extLst>
            </p:cNvPr>
            <p:cNvSpPr/>
            <p:nvPr/>
          </p:nvSpPr>
          <p:spPr>
            <a:xfrm>
              <a:off x="4761719" y="5609367"/>
              <a:ext cx="223503" cy="2235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EC315C-51D2-F636-78EA-917C276D0BD5}"/>
                </a:ext>
              </a:extLst>
            </p:cNvPr>
            <p:cNvSpPr/>
            <p:nvPr/>
          </p:nvSpPr>
          <p:spPr>
            <a:xfrm>
              <a:off x="6028999" y="5399560"/>
              <a:ext cx="223503" cy="2235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23965E-3C26-355D-BD88-C12F79D2309B}"/>
                </a:ext>
              </a:extLst>
            </p:cNvPr>
            <p:cNvSpPr/>
            <p:nvPr/>
          </p:nvSpPr>
          <p:spPr>
            <a:xfrm>
              <a:off x="5510781" y="5098068"/>
              <a:ext cx="223503" cy="2235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3E1A11-AC7D-7280-439F-72CF00A85E68}"/>
                </a:ext>
              </a:extLst>
            </p:cNvPr>
            <p:cNvSpPr/>
            <p:nvPr/>
          </p:nvSpPr>
          <p:spPr>
            <a:xfrm>
              <a:off x="7274517" y="5347696"/>
              <a:ext cx="223503" cy="22350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7C111D-F7ED-20C8-9B16-9A1189F56C3A}"/>
                </a:ext>
              </a:extLst>
            </p:cNvPr>
            <p:cNvSpPr/>
            <p:nvPr/>
          </p:nvSpPr>
          <p:spPr>
            <a:xfrm>
              <a:off x="9137678" y="5274112"/>
              <a:ext cx="223503" cy="22350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BE8AE5-55B3-30B2-4B65-7872F5E0961B}"/>
                </a:ext>
              </a:extLst>
            </p:cNvPr>
            <p:cNvSpPr/>
            <p:nvPr/>
          </p:nvSpPr>
          <p:spPr>
            <a:xfrm>
              <a:off x="6750330" y="5197170"/>
              <a:ext cx="223503" cy="22350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6DF283-46C6-6119-7543-2AB66EBC9276}"/>
                </a:ext>
              </a:extLst>
            </p:cNvPr>
            <p:cNvSpPr/>
            <p:nvPr/>
          </p:nvSpPr>
          <p:spPr>
            <a:xfrm>
              <a:off x="8568157" y="5385864"/>
              <a:ext cx="223503" cy="22350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2A4D2FC-7766-5763-D37D-68D330328CB5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6EDF1E-78E9-6B7B-944A-2C428F21AEF7}"/>
              </a:ext>
            </a:extLst>
          </p:cNvPr>
          <p:cNvSpPr txBox="1"/>
          <p:nvPr/>
        </p:nvSpPr>
        <p:spPr>
          <a:xfrm>
            <a:off x="460867" y="1669004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9E784D-231B-DBD7-4A7B-FA3D271AD38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895616" y="3731107"/>
            <a:ext cx="0" cy="21054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338C61A-0EEC-4D0C-C0D9-B33609F6297B}"/>
              </a:ext>
            </a:extLst>
          </p:cNvPr>
          <p:cNvSpPr/>
          <p:nvPr/>
        </p:nvSpPr>
        <p:spPr>
          <a:xfrm>
            <a:off x="3243304" y="3828909"/>
            <a:ext cx="3156300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Properties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D70F01-DDC6-2726-2596-3436DD6B3E9B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H="1" flipV="1">
            <a:off x="3330367" y="2700056"/>
            <a:ext cx="1491087" cy="112885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B0FEE6-F509-3EC1-FB01-8EFB1456AF7D}"/>
              </a:ext>
            </a:extLst>
          </p:cNvPr>
          <p:cNvCxnSpPr>
            <a:cxnSpLocks/>
            <a:stCxn id="22" idx="4"/>
            <a:endCxn id="19" idx="3"/>
          </p:cNvCxnSpPr>
          <p:nvPr/>
        </p:nvCxnSpPr>
        <p:spPr>
          <a:xfrm flipH="1">
            <a:off x="2783038" y="4993160"/>
            <a:ext cx="2038416" cy="113579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88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974124" y="1688725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4081296" y="2277303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6958" y="4713561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06958" y="3390483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7852" y="4225043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26450" y="4101458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02726" y="3014288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95228" y="3417314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8410" y="228934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7560" y="5378233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0834" y="4874671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44171" y="2311664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95228" y="5448110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10544" y="410145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004766" cy="1325563"/>
          </a:xfrm>
        </p:spPr>
        <p:txBody>
          <a:bodyPr/>
          <a:lstStyle/>
          <a:p>
            <a:r>
              <a:rPr lang="en-US" dirty="0"/>
              <a:t>Is it Subsampling? – How Many Replicates Are There?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FE3E9-6F45-F84F-8D40-0D9998E7F23D}"/>
              </a:ext>
            </a:extLst>
          </p:cNvPr>
          <p:cNvSpPr txBox="1"/>
          <p:nvPr/>
        </p:nvSpPr>
        <p:spPr>
          <a:xfrm>
            <a:off x="129356" y="2555923"/>
            <a:ext cx="27301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If treatments AND plots are non-independent, this is a problem with n = 2, not 4</a:t>
            </a:r>
          </a:p>
        </p:txBody>
      </p:sp>
    </p:spTree>
    <p:extLst>
      <p:ext uri="{BB962C8B-B14F-4D97-AF65-F5344CB8AC3E}">
        <p14:creationId xmlns:p14="http://schemas.microsoft.com/office/powerpoint/2010/main" val="155028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F35B-194F-0955-4DFA-1692FD34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245"/>
            <a:ext cx="11197046" cy="1325563"/>
          </a:xfrm>
        </p:spPr>
        <p:txBody>
          <a:bodyPr/>
          <a:lstStyle/>
          <a:p>
            <a:r>
              <a:rPr lang="en-US" dirty="0"/>
              <a:t>Subsampling in the Lab via Lab Equipment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85F3E-C666-937D-77BB-9B32116CA2C7}"/>
              </a:ext>
            </a:extLst>
          </p:cNvPr>
          <p:cNvSpPr/>
          <p:nvPr/>
        </p:nvSpPr>
        <p:spPr>
          <a:xfrm>
            <a:off x="2476754" y="1906583"/>
            <a:ext cx="1189044" cy="11890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56272B-58CA-26FC-FE4B-ED54C0B9B484}"/>
              </a:ext>
            </a:extLst>
          </p:cNvPr>
          <p:cNvSpPr/>
          <p:nvPr/>
        </p:nvSpPr>
        <p:spPr>
          <a:xfrm>
            <a:off x="2389183" y="5205311"/>
            <a:ext cx="1442574" cy="14425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35D6CF-8593-E430-8438-60E784625433}"/>
              </a:ext>
            </a:extLst>
          </p:cNvPr>
          <p:cNvSpPr/>
          <p:nvPr/>
        </p:nvSpPr>
        <p:spPr>
          <a:xfrm>
            <a:off x="2449559" y="3486499"/>
            <a:ext cx="1366064" cy="136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A76AAE-FFAF-989C-5A9C-4C3920775DB4}"/>
              </a:ext>
            </a:extLst>
          </p:cNvPr>
          <p:cNvSpPr/>
          <p:nvPr/>
        </p:nvSpPr>
        <p:spPr>
          <a:xfrm>
            <a:off x="2607252" y="1979282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EB9B2-547D-6934-46C8-05C94F93EE24}"/>
              </a:ext>
            </a:extLst>
          </p:cNvPr>
          <p:cNvSpPr/>
          <p:nvPr/>
        </p:nvSpPr>
        <p:spPr>
          <a:xfrm>
            <a:off x="2782365" y="2521428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D7E70-F859-4E95-CF13-6309C897D6CA}"/>
              </a:ext>
            </a:extLst>
          </p:cNvPr>
          <p:cNvSpPr/>
          <p:nvPr/>
        </p:nvSpPr>
        <p:spPr>
          <a:xfrm>
            <a:off x="3110470" y="2075242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3ED098-B5C7-217C-D8BD-DE224737864C}"/>
              </a:ext>
            </a:extLst>
          </p:cNvPr>
          <p:cNvSpPr/>
          <p:nvPr/>
        </p:nvSpPr>
        <p:spPr>
          <a:xfrm>
            <a:off x="2591789" y="373937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A72560-88A9-003C-5613-C759B3BAFD01}"/>
              </a:ext>
            </a:extLst>
          </p:cNvPr>
          <p:cNvSpPr/>
          <p:nvPr/>
        </p:nvSpPr>
        <p:spPr>
          <a:xfrm>
            <a:off x="3135150" y="373937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C4491-252A-B256-D28C-24693168CDAF}"/>
              </a:ext>
            </a:extLst>
          </p:cNvPr>
          <p:cNvSpPr/>
          <p:nvPr/>
        </p:nvSpPr>
        <p:spPr>
          <a:xfrm>
            <a:off x="2887624" y="4234628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BDD87C-5B80-C458-7DE3-53073705F2E8}"/>
              </a:ext>
            </a:extLst>
          </p:cNvPr>
          <p:cNvSpPr/>
          <p:nvPr/>
        </p:nvSpPr>
        <p:spPr>
          <a:xfrm>
            <a:off x="2617848" y="5587777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3021CC-E4F5-5C0F-4D08-8ABEEEF9427D}"/>
              </a:ext>
            </a:extLst>
          </p:cNvPr>
          <p:cNvSpPr/>
          <p:nvPr/>
        </p:nvSpPr>
        <p:spPr>
          <a:xfrm>
            <a:off x="3161209" y="5587777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C5454-66E9-5411-3074-ACC9393688A5}"/>
              </a:ext>
            </a:extLst>
          </p:cNvPr>
          <p:cNvSpPr/>
          <p:nvPr/>
        </p:nvSpPr>
        <p:spPr>
          <a:xfrm>
            <a:off x="2913683" y="6083029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F54B8-8F3F-2B16-C8A8-51FCC59AC761}"/>
              </a:ext>
            </a:extLst>
          </p:cNvPr>
          <p:cNvSpPr txBox="1"/>
          <p:nvPr/>
        </p:nvSpPr>
        <p:spPr>
          <a:xfrm>
            <a:off x="1109769" y="2336762"/>
            <a:ext cx="121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 table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5F647-58AE-17D1-99BF-1E7327032198}"/>
              </a:ext>
            </a:extLst>
          </p:cNvPr>
          <p:cNvSpPr txBox="1"/>
          <p:nvPr/>
        </p:nvSpPr>
        <p:spPr>
          <a:xfrm>
            <a:off x="1095672" y="3984865"/>
            <a:ext cx="121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 table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3706E-5C7E-8283-9ECA-45A8741F496F}"/>
              </a:ext>
            </a:extLst>
          </p:cNvPr>
          <p:cNvSpPr txBox="1"/>
          <p:nvPr/>
        </p:nvSpPr>
        <p:spPr>
          <a:xfrm>
            <a:off x="1109768" y="5855865"/>
            <a:ext cx="121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 table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83B1FB-8242-F4C0-9705-23144FEB7A66}"/>
              </a:ext>
            </a:extLst>
          </p:cNvPr>
          <p:cNvSpPr txBox="1"/>
          <p:nvPr/>
        </p:nvSpPr>
        <p:spPr>
          <a:xfrm>
            <a:off x="1531366" y="1271749"/>
            <a:ext cx="2873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N = 1</a:t>
            </a:r>
          </a:p>
          <a:p>
            <a:pPr algn="ctr"/>
            <a:r>
              <a:rPr lang="en-US" u="sng" dirty="0"/>
              <a:t>Subsamples = 3 per replicate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5E7014-A966-54CE-90EB-0E4180902879}"/>
              </a:ext>
            </a:extLst>
          </p:cNvPr>
          <p:cNvSpPr/>
          <p:nvPr/>
        </p:nvSpPr>
        <p:spPr>
          <a:xfrm>
            <a:off x="7425273" y="3767246"/>
            <a:ext cx="1622651" cy="594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6A65F2-E222-8BA8-2F0C-A065C435EB28}"/>
              </a:ext>
            </a:extLst>
          </p:cNvPr>
          <p:cNvSpPr/>
          <p:nvPr/>
        </p:nvSpPr>
        <p:spPr>
          <a:xfrm>
            <a:off x="7431062" y="5322610"/>
            <a:ext cx="1622651" cy="594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934E9-8D15-E97A-AAD3-F541597D9210}"/>
              </a:ext>
            </a:extLst>
          </p:cNvPr>
          <p:cNvSpPr/>
          <p:nvPr/>
        </p:nvSpPr>
        <p:spPr>
          <a:xfrm>
            <a:off x="7431061" y="4568604"/>
            <a:ext cx="1622651" cy="5945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A27BBA-DD3B-BAE6-425A-8283F8097CBC}"/>
              </a:ext>
            </a:extLst>
          </p:cNvPr>
          <p:cNvSpPr/>
          <p:nvPr/>
        </p:nvSpPr>
        <p:spPr>
          <a:xfrm>
            <a:off x="7425272" y="2858593"/>
            <a:ext cx="1622651" cy="7212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109E7B-656C-238E-81EE-73327CA1DC03}"/>
              </a:ext>
            </a:extLst>
          </p:cNvPr>
          <p:cNvSpPr/>
          <p:nvPr/>
        </p:nvSpPr>
        <p:spPr>
          <a:xfrm>
            <a:off x="7431062" y="6076616"/>
            <a:ext cx="1622651" cy="7212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4DD2B-8629-32AF-C0E0-721BCDBABA34}"/>
              </a:ext>
            </a:extLst>
          </p:cNvPr>
          <p:cNvSpPr/>
          <p:nvPr/>
        </p:nvSpPr>
        <p:spPr>
          <a:xfrm>
            <a:off x="7425273" y="2056601"/>
            <a:ext cx="1622651" cy="5945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055C40-42CD-428C-F5F5-B7D8653C7CFC}"/>
              </a:ext>
            </a:extLst>
          </p:cNvPr>
          <p:cNvSpPr/>
          <p:nvPr/>
        </p:nvSpPr>
        <p:spPr>
          <a:xfrm>
            <a:off x="9411648" y="3767246"/>
            <a:ext cx="1442574" cy="14425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BCBA4B-7E5D-2BA9-1784-967BF01C1D6F}"/>
              </a:ext>
            </a:extLst>
          </p:cNvPr>
          <p:cNvSpPr/>
          <p:nvPr/>
        </p:nvSpPr>
        <p:spPr>
          <a:xfrm>
            <a:off x="5549533" y="2387324"/>
            <a:ext cx="1366064" cy="136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03C928-F37C-1BE1-0022-C244093A2E2A}"/>
              </a:ext>
            </a:extLst>
          </p:cNvPr>
          <p:cNvSpPr/>
          <p:nvPr/>
        </p:nvSpPr>
        <p:spPr>
          <a:xfrm>
            <a:off x="5638043" y="4488533"/>
            <a:ext cx="1189044" cy="11890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13C7E6-7587-8E65-18EC-B00E2B22DA00}"/>
              </a:ext>
            </a:extLst>
          </p:cNvPr>
          <p:cNvSpPr txBox="1"/>
          <p:nvPr/>
        </p:nvSpPr>
        <p:spPr>
          <a:xfrm>
            <a:off x="5720355" y="4816565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Barnacle</a:t>
            </a:r>
          </a:p>
          <a:p>
            <a:pPr algn="ctr"/>
            <a:r>
              <a:rPr lang="en-US" b="1" dirty="0"/>
              <a:t>Larvae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A86D68-BB3A-B2E1-BC73-66612BFDFBD0}"/>
              </a:ext>
            </a:extLst>
          </p:cNvPr>
          <p:cNvCxnSpPr>
            <a:stCxn id="27" idx="3"/>
            <a:endCxn id="25" idx="1"/>
          </p:cNvCxnSpPr>
          <p:nvPr/>
        </p:nvCxnSpPr>
        <p:spPr>
          <a:xfrm flipV="1">
            <a:off x="6915597" y="2353862"/>
            <a:ext cx="509676" cy="716494"/>
          </a:xfrm>
          <a:prstGeom prst="line">
            <a:avLst/>
          </a:prstGeom>
          <a:ln w="63500">
            <a:solidFill>
              <a:srgbClr val="F38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59D8C3-0F84-773E-5B62-0B363406E13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6915597" y="3070356"/>
            <a:ext cx="509674" cy="1862005"/>
          </a:xfrm>
          <a:prstGeom prst="line">
            <a:avLst/>
          </a:prstGeom>
          <a:ln w="63500">
            <a:solidFill>
              <a:srgbClr val="F38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B0FEF1-47A8-EE18-E327-42C417DFE3C8}"/>
              </a:ext>
            </a:extLst>
          </p:cNvPr>
          <p:cNvCxnSpPr>
            <a:cxnSpLocks/>
            <a:stCxn id="28" idx="3"/>
            <a:endCxn id="19" idx="1"/>
          </p:cNvCxnSpPr>
          <p:nvPr/>
        </p:nvCxnSpPr>
        <p:spPr>
          <a:xfrm flipV="1">
            <a:off x="6827087" y="4064507"/>
            <a:ext cx="598186" cy="1018548"/>
          </a:xfrm>
          <a:prstGeom prst="line">
            <a:avLst/>
          </a:prstGeom>
          <a:ln w="63500">
            <a:solidFill>
              <a:srgbClr val="77B5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7A135E-B3E8-8BAC-4B2D-9011A0D9B7D5}"/>
              </a:ext>
            </a:extLst>
          </p:cNvPr>
          <p:cNvCxnSpPr>
            <a:cxnSpLocks/>
            <a:stCxn id="28" idx="3"/>
            <a:endCxn id="20" idx="1"/>
          </p:cNvCxnSpPr>
          <p:nvPr/>
        </p:nvCxnSpPr>
        <p:spPr>
          <a:xfrm>
            <a:off x="6827087" y="5083055"/>
            <a:ext cx="603975" cy="536816"/>
          </a:xfrm>
          <a:prstGeom prst="line">
            <a:avLst/>
          </a:prstGeom>
          <a:ln w="63500">
            <a:solidFill>
              <a:srgbClr val="77B5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739FFD-0B15-828C-0ACF-AEAF10E061B4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9047923" y="3219237"/>
            <a:ext cx="363725" cy="1269296"/>
          </a:xfrm>
          <a:prstGeom prst="line">
            <a:avLst/>
          </a:prstGeom>
          <a:ln w="63500">
            <a:solidFill>
              <a:srgbClr val="FFC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16E869-CE35-A6D0-1B3E-186420BE7E98}"/>
              </a:ext>
            </a:extLst>
          </p:cNvPr>
          <p:cNvCxnSpPr>
            <a:cxnSpLocks/>
            <a:stCxn id="26" idx="1"/>
            <a:endCxn id="23" idx="3"/>
          </p:cNvCxnSpPr>
          <p:nvPr/>
        </p:nvCxnSpPr>
        <p:spPr>
          <a:xfrm flipH="1">
            <a:off x="9053713" y="4488533"/>
            <a:ext cx="357935" cy="1948727"/>
          </a:xfrm>
          <a:prstGeom prst="line">
            <a:avLst/>
          </a:prstGeom>
          <a:ln w="63500">
            <a:solidFill>
              <a:srgbClr val="FFC7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B0B1F8E-DFFC-9839-3262-DF6265459F68}"/>
              </a:ext>
            </a:extLst>
          </p:cNvPr>
          <p:cNvGrpSpPr/>
          <p:nvPr/>
        </p:nvGrpSpPr>
        <p:grpSpPr>
          <a:xfrm>
            <a:off x="7713396" y="2178749"/>
            <a:ext cx="1017490" cy="360644"/>
            <a:chOff x="5826834" y="2126821"/>
            <a:chExt cx="1017490" cy="36064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5675741-25EE-ADEE-2FF3-E6045C18B12C}"/>
                </a:ext>
              </a:extLst>
            </p:cNvPr>
            <p:cNvSpPr/>
            <p:nvPr/>
          </p:nvSpPr>
          <p:spPr>
            <a:xfrm>
              <a:off x="5826834" y="2126821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641767-C170-6E9B-2C12-8706FD002C94}"/>
                </a:ext>
              </a:extLst>
            </p:cNvPr>
            <p:cNvSpPr/>
            <p:nvPr/>
          </p:nvSpPr>
          <p:spPr>
            <a:xfrm>
              <a:off x="6494098" y="2137239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4FE24DE-C905-A260-CF6F-AC02A01121B4}"/>
              </a:ext>
            </a:extLst>
          </p:cNvPr>
          <p:cNvGrpSpPr/>
          <p:nvPr/>
        </p:nvGrpSpPr>
        <p:grpSpPr>
          <a:xfrm>
            <a:off x="7667965" y="3024547"/>
            <a:ext cx="1017490" cy="360644"/>
            <a:chOff x="5826834" y="2126821"/>
            <a:chExt cx="1017490" cy="36064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CF62A3-F2E5-B473-304B-A0EDDA0D8F18}"/>
                </a:ext>
              </a:extLst>
            </p:cNvPr>
            <p:cNvSpPr/>
            <p:nvPr/>
          </p:nvSpPr>
          <p:spPr>
            <a:xfrm>
              <a:off x="5826834" y="2126821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1823F73-7F29-2C90-3B1F-AB6F9B56AE5C}"/>
                </a:ext>
              </a:extLst>
            </p:cNvPr>
            <p:cNvSpPr/>
            <p:nvPr/>
          </p:nvSpPr>
          <p:spPr>
            <a:xfrm>
              <a:off x="6494098" y="2137239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086D1EE-15F0-BCC3-D136-3E5CE9DE9BA6}"/>
              </a:ext>
            </a:extLst>
          </p:cNvPr>
          <p:cNvGrpSpPr/>
          <p:nvPr/>
        </p:nvGrpSpPr>
        <p:grpSpPr>
          <a:xfrm>
            <a:off x="7669314" y="3882996"/>
            <a:ext cx="1017490" cy="360644"/>
            <a:chOff x="5826834" y="2126821"/>
            <a:chExt cx="1017490" cy="36064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7F6CF2A-DBA1-38ED-7603-FB2BD406F1D8}"/>
                </a:ext>
              </a:extLst>
            </p:cNvPr>
            <p:cNvSpPr/>
            <p:nvPr/>
          </p:nvSpPr>
          <p:spPr>
            <a:xfrm>
              <a:off x="5826834" y="2126821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51A7B0-6E7B-B78F-DE92-B2FD028907F2}"/>
                </a:ext>
              </a:extLst>
            </p:cNvPr>
            <p:cNvSpPr/>
            <p:nvPr/>
          </p:nvSpPr>
          <p:spPr>
            <a:xfrm>
              <a:off x="6494098" y="2137239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FB5BDFA-4DB2-E2C0-2395-48174AF1B8BE}"/>
              </a:ext>
            </a:extLst>
          </p:cNvPr>
          <p:cNvGrpSpPr/>
          <p:nvPr/>
        </p:nvGrpSpPr>
        <p:grpSpPr>
          <a:xfrm>
            <a:off x="7682425" y="4729455"/>
            <a:ext cx="1017490" cy="360644"/>
            <a:chOff x="5826834" y="2126821"/>
            <a:chExt cx="1017490" cy="36064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7487DDA-4582-B619-E505-F70F89221B39}"/>
                </a:ext>
              </a:extLst>
            </p:cNvPr>
            <p:cNvSpPr/>
            <p:nvPr/>
          </p:nvSpPr>
          <p:spPr>
            <a:xfrm>
              <a:off x="5826834" y="2126821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72E08C0-C152-D4DF-BFA6-45CFD77C4C10}"/>
                </a:ext>
              </a:extLst>
            </p:cNvPr>
            <p:cNvSpPr/>
            <p:nvPr/>
          </p:nvSpPr>
          <p:spPr>
            <a:xfrm>
              <a:off x="6494098" y="2137239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4EDF968-976D-46C8-9BA6-641BC00B3B45}"/>
              </a:ext>
            </a:extLst>
          </p:cNvPr>
          <p:cNvGrpSpPr/>
          <p:nvPr/>
        </p:nvGrpSpPr>
        <p:grpSpPr>
          <a:xfrm>
            <a:off x="7694474" y="5426653"/>
            <a:ext cx="1017490" cy="360644"/>
            <a:chOff x="5826834" y="2126821"/>
            <a:chExt cx="1017490" cy="36064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55552E9-B6E1-8DD5-27D4-6B77D323FF79}"/>
                </a:ext>
              </a:extLst>
            </p:cNvPr>
            <p:cNvSpPr/>
            <p:nvPr/>
          </p:nvSpPr>
          <p:spPr>
            <a:xfrm>
              <a:off x="5826834" y="2126821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EB9815E-F67E-EFB9-A609-2F32387846E5}"/>
                </a:ext>
              </a:extLst>
            </p:cNvPr>
            <p:cNvSpPr/>
            <p:nvPr/>
          </p:nvSpPr>
          <p:spPr>
            <a:xfrm>
              <a:off x="6494098" y="2137239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AF95A5F-549C-D1ED-2772-FF2E9C5A4425}"/>
              </a:ext>
            </a:extLst>
          </p:cNvPr>
          <p:cNvGrpSpPr/>
          <p:nvPr/>
        </p:nvGrpSpPr>
        <p:grpSpPr>
          <a:xfrm>
            <a:off x="7730748" y="6276351"/>
            <a:ext cx="1017490" cy="360644"/>
            <a:chOff x="5826834" y="2126821"/>
            <a:chExt cx="1017490" cy="36064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5C97F6F-5D5F-AD70-82C4-200A26053091}"/>
                </a:ext>
              </a:extLst>
            </p:cNvPr>
            <p:cNvSpPr/>
            <p:nvPr/>
          </p:nvSpPr>
          <p:spPr>
            <a:xfrm>
              <a:off x="5826834" y="2126821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3CC9E30-9E61-4C17-A65F-FFEE7CC94274}"/>
                </a:ext>
              </a:extLst>
            </p:cNvPr>
            <p:cNvSpPr/>
            <p:nvPr/>
          </p:nvSpPr>
          <p:spPr>
            <a:xfrm>
              <a:off x="6494098" y="2137239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7946BE0-37EA-F509-3D6A-A2A15B239973}"/>
              </a:ext>
            </a:extLst>
          </p:cNvPr>
          <p:cNvSpPr txBox="1"/>
          <p:nvPr/>
        </p:nvSpPr>
        <p:spPr>
          <a:xfrm>
            <a:off x="6622776" y="1296180"/>
            <a:ext cx="2873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N = 1</a:t>
            </a:r>
          </a:p>
          <a:p>
            <a:pPr algn="ctr"/>
            <a:r>
              <a:rPr lang="en-US" u="sng" dirty="0"/>
              <a:t>Subsamples = 4 per replicate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979293B-CBA7-2AD6-748F-9CBE97984C0E}"/>
              </a:ext>
            </a:extLst>
          </p:cNvPr>
          <p:cNvSpPr txBox="1"/>
          <p:nvPr/>
        </p:nvSpPr>
        <p:spPr>
          <a:xfrm>
            <a:off x="5725054" y="2712109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Barnacle</a:t>
            </a:r>
          </a:p>
          <a:p>
            <a:pPr algn="ctr"/>
            <a:r>
              <a:rPr lang="en-US" b="1" dirty="0"/>
              <a:t>Larvae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F40B753-E46A-3C9D-921C-96142F9D69EB}"/>
              </a:ext>
            </a:extLst>
          </p:cNvPr>
          <p:cNvSpPr txBox="1"/>
          <p:nvPr/>
        </p:nvSpPr>
        <p:spPr>
          <a:xfrm>
            <a:off x="9608833" y="4213398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Barnacle</a:t>
            </a:r>
          </a:p>
          <a:p>
            <a:pPr algn="ctr"/>
            <a:r>
              <a:rPr lang="en-US" b="1" dirty="0"/>
              <a:t>Larvae</a:t>
            </a:r>
          </a:p>
        </p:txBody>
      </p:sp>
    </p:spTree>
    <p:extLst>
      <p:ext uri="{BB962C8B-B14F-4D97-AF65-F5344CB8AC3E}">
        <p14:creationId xmlns:p14="http://schemas.microsoft.com/office/powerpoint/2010/main" val="100364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/>
      <p:bldP spid="67" grpId="0"/>
      <p:bldP spid="68" grpId="0"/>
      <p:bldP spid="6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E3B75-0C09-147B-86F7-6EC5CF3F1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209D-DD39-740A-CF91-937C2D66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245"/>
            <a:ext cx="11197046" cy="1325563"/>
          </a:xfrm>
        </p:spPr>
        <p:txBody>
          <a:bodyPr/>
          <a:lstStyle/>
          <a:p>
            <a:r>
              <a:rPr lang="en-US" dirty="0"/>
              <a:t>Solutions: Common or Separate Sources of Error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EF3A76-83A0-EA62-BE81-BE4D816D2B26}"/>
              </a:ext>
            </a:extLst>
          </p:cNvPr>
          <p:cNvSpPr/>
          <p:nvPr/>
        </p:nvSpPr>
        <p:spPr>
          <a:xfrm>
            <a:off x="2472829" y="3663820"/>
            <a:ext cx="1622651" cy="594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A688BA-F9DF-DE93-9AB4-C8AB6F67C007}"/>
              </a:ext>
            </a:extLst>
          </p:cNvPr>
          <p:cNvSpPr/>
          <p:nvPr/>
        </p:nvSpPr>
        <p:spPr>
          <a:xfrm>
            <a:off x="2478618" y="5219184"/>
            <a:ext cx="1622651" cy="594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285961-2945-44C2-F42E-4AA427BA5545}"/>
              </a:ext>
            </a:extLst>
          </p:cNvPr>
          <p:cNvSpPr/>
          <p:nvPr/>
        </p:nvSpPr>
        <p:spPr>
          <a:xfrm>
            <a:off x="2478617" y="4465178"/>
            <a:ext cx="1622651" cy="5945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BD8070-F364-A4E2-F45B-674F3F9906A3}"/>
              </a:ext>
            </a:extLst>
          </p:cNvPr>
          <p:cNvSpPr/>
          <p:nvPr/>
        </p:nvSpPr>
        <p:spPr>
          <a:xfrm>
            <a:off x="2472828" y="2755167"/>
            <a:ext cx="1622651" cy="7212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68675A-D8E0-495F-0F3A-C683C77EA578}"/>
              </a:ext>
            </a:extLst>
          </p:cNvPr>
          <p:cNvSpPr/>
          <p:nvPr/>
        </p:nvSpPr>
        <p:spPr>
          <a:xfrm>
            <a:off x="2478618" y="5973190"/>
            <a:ext cx="1622651" cy="7212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C1E7CD-2614-24D8-D556-28460675EE19}"/>
              </a:ext>
            </a:extLst>
          </p:cNvPr>
          <p:cNvSpPr/>
          <p:nvPr/>
        </p:nvSpPr>
        <p:spPr>
          <a:xfrm>
            <a:off x="2472829" y="1953175"/>
            <a:ext cx="1622651" cy="5945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B046DF-3D8F-0B39-FB3F-3B83A59ACEF6}"/>
              </a:ext>
            </a:extLst>
          </p:cNvPr>
          <p:cNvSpPr/>
          <p:nvPr/>
        </p:nvSpPr>
        <p:spPr>
          <a:xfrm>
            <a:off x="428516" y="3624653"/>
            <a:ext cx="1366064" cy="136606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298F50-8EAF-6870-D36B-5EAC48323BB5}"/>
              </a:ext>
            </a:extLst>
          </p:cNvPr>
          <p:cNvCxnSpPr>
            <a:stCxn id="27" idx="3"/>
            <a:endCxn id="25" idx="1"/>
          </p:cNvCxnSpPr>
          <p:nvPr/>
        </p:nvCxnSpPr>
        <p:spPr>
          <a:xfrm flipV="1">
            <a:off x="1794580" y="2250436"/>
            <a:ext cx="678249" cy="2057249"/>
          </a:xfrm>
          <a:prstGeom prst="line">
            <a:avLst/>
          </a:prstGeom>
          <a:ln w="63500">
            <a:solidFill>
              <a:srgbClr val="62A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F2295C-3CA4-615D-7D00-2D9F4FEAB4C4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1794580" y="4307685"/>
            <a:ext cx="684038" cy="2026149"/>
          </a:xfrm>
          <a:prstGeom prst="line">
            <a:avLst/>
          </a:prstGeom>
          <a:ln w="63500">
            <a:solidFill>
              <a:srgbClr val="62A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B54C42D-D254-3E4D-E021-168BAE66088A}"/>
              </a:ext>
            </a:extLst>
          </p:cNvPr>
          <p:cNvGrpSpPr/>
          <p:nvPr/>
        </p:nvGrpSpPr>
        <p:grpSpPr>
          <a:xfrm>
            <a:off x="2760952" y="2075323"/>
            <a:ext cx="1017490" cy="360644"/>
            <a:chOff x="5826834" y="2126821"/>
            <a:chExt cx="1017490" cy="36064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278EB79-8763-DB23-7A93-8F7D39EA3683}"/>
                </a:ext>
              </a:extLst>
            </p:cNvPr>
            <p:cNvSpPr/>
            <p:nvPr/>
          </p:nvSpPr>
          <p:spPr>
            <a:xfrm>
              <a:off x="5826834" y="2126821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3F1EFD-7D5B-1E7F-A7B1-BA2085067C00}"/>
                </a:ext>
              </a:extLst>
            </p:cNvPr>
            <p:cNvSpPr/>
            <p:nvPr/>
          </p:nvSpPr>
          <p:spPr>
            <a:xfrm>
              <a:off x="6494098" y="2137239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4AC2465-78A3-A3B6-D7C0-636387AB9154}"/>
              </a:ext>
            </a:extLst>
          </p:cNvPr>
          <p:cNvGrpSpPr/>
          <p:nvPr/>
        </p:nvGrpSpPr>
        <p:grpSpPr>
          <a:xfrm>
            <a:off x="2715521" y="2921121"/>
            <a:ext cx="1017490" cy="360644"/>
            <a:chOff x="5826834" y="2126821"/>
            <a:chExt cx="1017490" cy="36064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6068845-C553-0A2B-E02C-6A132D7373D3}"/>
                </a:ext>
              </a:extLst>
            </p:cNvPr>
            <p:cNvSpPr/>
            <p:nvPr/>
          </p:nvSpPr>
          <p:spPr>
            <a:xfrm>
              <a:off x="5826834" y="2126821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B734032-FDC0-F429-7B28-7118519F7515}"/>
                </a:ext>
              </a:extLst>
            </p:cNvPr>
            <p:cNvSpPr/>
            <p:nvPr/>
          </p:nvSpPr>
          <p:spPr>
            <a:xfrm>
              <a:off x="6494098" y="2137239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E5AA831-C69C-E83C-691C-779AB0D21D78}"/>
              </a:ext>
            </a:extLst>
          </p:cNvPr>
          <p:cNvGrpSpPr/>
          <p:nvPr/>
        </p:nvGrpSpPr>
        <p:grpSpPr>
          <a:xfrm>
            <a:off x="2716870" y="3779570"/>
            <a:ext cx="1017490" cy="360644"/>
            <a:chOff x="5826834" y="2126821"/>
            <a:chExt cx="1017490" cy="36064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61CE3F9-CD7A-D0E5-7B13-11977BFE6437}"/>
                </a:ext>
              </a:extLst>
            </p:cNvPr>
            <p:cNvSpPr/>
            <p:nvPr/>
          </p:nvSpPr>
          <p:spPr>
            <a:xfrm>
              <a:off x="5826834" y="2126821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9836D4B-6BCB-13F8-B0F0-F7A54234D7A2}"/>
                </a:ext>
              </a:extLst>
            </p:cNvPr>
            <p:cNvSpPr/>
            <p:nvPr/>
          </p:nvSpPr>
          <p:spPr>
            <a:xfrm>
              <a:off x="6494098" y="2137239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16BC462-7276-15EF-631B-083DB7BD47A4}"/>
              </a:ext>
            </a:extLst>
          </p:cNvPr>
          <p:cNvGrpSpPr/>
          <p:nvPr/>
        </p:nvGrpSpPr>
        <p:grpSpPr>
          <a:xfrm>
            <a:off x="2729981" y="4626029"/>
            <a:ext cx="1017490" cy="360644"/>
            <a:chOff x="5826834" y="2126821"/>
            <a:chExt cx="1017490" cy="36064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ED8350B-38DC-7B34-3564-D368DBA1BA9A}"/>
                </a:ext>
              </a:extLst>
            </p:cNvPr>
            <p:cNvSpPr/>
            <p:nvPr/>
          </p:nvSpPr>
          <p:spPr>
            <a:xfrm>
              <a:off x="5826834" y="2126821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CE5F566-6A43-66D8-B9F7-D661547927EE}"/>
                </a:ext>
              </a:extLst>
            </p:cNvPr>
            <p:cNvSpPr/>
            <p:nvPr/>
          </p:nvSpPr>
          <p:spPr>
            <a:xfrm>
              <a:off x="6494098" y="2137239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A9A36C5-F413-B751-FFBA-C42F948F3A4E}"/>
              </a:ext>
            </a:extLst>
          </p:cNvPr>
          <p:cNvGrpSpPr/>
          <p:nvPr/>
        </p:nvGrpSpPr>
        <p:grpSpPr>
          <a:xfrm>
            <a:off x="2742030" y="5323227"/>
            <a:ext cx="1017490" cy="360644"/>
            <a:chOff x="5826834" y="2126821"/>
            <a:chExt cx="1017490" cy="36064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5EDA58F-16A4-5E3D-E678-8329F46BCE94}"/>
                </a:ext>
              </a:extLst>
            </p:cNvPr>
            <p:cNvSpPr/>
            <p:nvPr/>
          </p:nvSpPr>
          <p:spPr>
            <a:xfrm>
              <a:off x="5826834" y="2126821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325F81-26B2-7438-67FF-A3884BE3975D}"/>
                </a:ext>
              </a:extLst>
            </p:cNvPr>
            <p:cNvSpPr/>
            <p:nvPr/>
          </p:nvSpPr>
          <p:spPr>
            <a:xfrm>
              <a:off x="6494098" y="2137239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FEC1857-8708-28FE-8F9D-60E628211C00}"/>
              </a:ext>
            </a:extLst>
          </p:cNvPr>
          <p:cNvGrpSpPr/>
          <p:nvPr/>
        </p:nvGrpSpPr>
        <p:grpSpPr>
          <a:xfrm>
            <a:off x="2778304" y="6172925"/>
            <a:ext cx="1017490" cy="360644"/>
            <a:chOff x="5826834" y="2126821"/>
            <a:chExt cx="1017490" cy="36064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7A3A5EC-3E2C-D44F-FC61-7FAFC033FB21}"/>
                </a:ext>
              </a:extLst>
            </p:cNvPr>
            <p:cNvSpPr/>
            <p:nvPr/>
          </p:nvSpPr>
          <p:spPr>
            <a:xfrm>
              <a:off x="5826834" y="2126821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0E08FDA-1912-5D20-121F-802D6C67B5D4}"/>
                </a:ext>
              </a:extLst>
            </p:cNvPr>
            <p:cNvSpPr/>
            <p:nvPr/>
          </p:nvSpPr>
          <p:spPr>
            <a:xfrm>
              <a:off x="6494098" y="2137239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F2BFCF0-F750-9AB0-6C22-F17451744DCE}"/>
              </a:ext>
            </a:extLst>
          </p:cNvPr>
          <p:cNvSpPr txBox="1"/>
          <p:nvPr/>
        </p:nvSpPr>
        <p:spPr>
          <a:xfrm>
            <a:off x="1670332" y="1192754"/>
            <a:ext cx="2873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N = 2</a:t>
            </a:r>
          </a:p>
          <a:p>
            <a:pPr algn="ctr"/>
            <a:r>
              <a:rPr lang="en-US" u="sng" dirty="0"/>
              <a:t>Subsamples = 2 per replicate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261ED48-F674-9051-6F60-DB7F42D8E6EC}"/>
              </a:ext>
            </a:extLst>
          </p:cNvPr>
          <p:cNvSpPr txBox="1"/>
          <p:nvPr/>
        </p:nvSpPr>
        <p:spPr>
          <a:xfrm>
            <a:off x="536994" y="3990116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Barnacle</a:t>
            </a:r>
          </a:p>
          <a:p>
            <a:pPr algn="ctr"/>
            <a:r>
              <a:rPr lang="en-US" b="1" dirty="0"/>
              <a:t>Larvae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49F00E-1874-D8A7-9AF0-FC06D112E796}"/>
              </a:ext>
            </a:extLst>
          </p:cNvPr>
          <p:cNvSpPr/>
          <p:nvPr/>
        </p:nvSpPr>
        <p:spPr>
          <a:xfrm>
            <a:off x="8460653" y="3614048"/>
            <a:ext cx="1622651" cy="594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A19B36-77DB-BE74-BFE2-12ECD952C67F}"/>
              </a:ext>
            </a:extLst>
          </p:cNvPr>
          <p:cNvSpPr/>
          <p:nvPr/>
        </p:nvSpPr>
        <p:spPr>
          <a:xfrm>
            <a:off x="8466442" y="5169412"/>
            <a:ext cx="1622651" cy="594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68E9F5-7F37-6F00-3D61-A5A5AD79EA0B}"/>
              </a:ext>
            </a:extLst>
          </p:cNvPr>
          <p:cNvSpPr/>
          <p:nvPr/>
        </p:nvSpPr>
        <p:spPr>
          <a:xfrm>
            <a:off x="8466441" y="4415406"/>
            <a:ext cx="1622651" cy="5945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E03C3C-EBA7-8386-13E2-ABD7530CAD9D}"/>
              </a:ext>
            </a:extLst>
          </p:cNvPr>
          <p:cNvSpPr/>
          <p:nvPr/>
        </p:nvSpPr>
        <p:spPr>
          <a:xfrm>
            <a:off x="8460652" y="2705395"/>
            <a:ext cx="1622651" cy="7212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60997A-E38F-C55B-0113-59B9470B3ECA}"/>
              </a:ext>
            </a:extLst>
          </p:cNvPr>
          <p:cNvSpPr/>
          <p:nvPr/>
        </p:nvSpPr>
        <p:spPr>
          <a:xfrm>
            <a:off x="8466442" y="5923418"/>
            <a:ext cx="1622651" cy="7212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6D064A-3E72-0669-CE05-9F787EF49D93}"/>
              </a:ext>
            </a:extLst>
          </p:cNvPr>
          <p:cNvSpPr/>
          <p:nvPr/>
        </p:nvSpPr>
        <p:spPr>
          <a:xfrm>
            <a:off x="8460653" y="1903403"/>
            <a:ext cx="1622651" cy="5945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6C79B9B-C29A-8FF3-557E-73154C52ACCD}"/>
              </a:ext>
            </a:extLst>
          </p:cNvPr>
          <p:cNvGrpSpPr/>
          <p:nvPr/>
        </p:nvGrpSpPr>
        <p:grpSpPr>
          <a:xfrm>
            <a:off x="8748776" y="2025551"/>
            <a:ext cx="1017490" cy="360644"/>
            <a:chOff x="5826834" y="2126821"/>
            <a:chExt cx="1017490" cy="36064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B5AB32A-7907-F8C1-6A68-0C14EF64FAF3}"/>
                </a:ext>
              </a:extLst>
            </p:cNvPr>
            <p:cNvSpPr/>
            <p:nvPr/>
          </p:nvSpPr>
          <p:spPr>
            <a:xfrm>
              <a:off x="5826834" y="2126821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AEBC42C-4FEE-BBB3-2113-1F74180AC26C}"/>
                </a:ext>
              </a:extLst>
            </p:cNvPr>
            <p:cNvSpPr/>
            <p:nvPr/>
          </p:nvSpPr>
          <p:spPr>
            <a:xfrm>
              <a:off x="6494098" y="2137239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EFE3A52-D647-06C4-3DE0-6A1037BA1AAC}"/>
              </a:ext>
            </a:extLst>
          </p:cNvPr>
          <p:cNvGrpSpPr/>
          <p:nvPr/>
        </p:nvGrpSpPr>
        <p:grpSpPr>
          <a:xfrm>
            <a:off x="8703345" y="2871349"/>
            <a:ext cx="1017490" cy="360644"/>
            <a:chOff x="5826834" y="2126821"/>
            <a:chExt cx="1017490" cy="36064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3723576-1E18-2DF5-DC22-17949B7A9350}"/>
                </a:ext>
              </a:extLst>
            </p:cNvPr>
            <p:cNvSpPr/>
            <p:nvPr/>
          </p:nvSpPr>
          <p:spPr>
            <a:xfrm>
              <a:off x="5826834" y="2126821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8411495-0E8A-56DB-C9B1-276BD9F32632}"/>
                </a:ext>
              </a:extLst>
            </p:cNvPr>
            <p:cNvSpPr/>
            <p:nvPr/>
          </p:nvSpPr>
          <p:spPr>
            <a:xfrm>
              <a:off x="6494098" y="2137239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4EDBB6A-1BFA-854C-5908-1BAF5B4B4728}"/>
              </a:ext>
            </a:extLst>
          </p:cNvPr>
          <p:cNvGrpSpPr/>
          <p:nvPr/>
        </p:nvGrpSpPr>
        <p:grpSpPr>
          <a:xfrm>
            <a:off x="8704694" y="3729798"/>
            <a:ext cx="1017490" cy="360644"/>
            <a:chOff x="5826834" y="2126821"/>
            <a:chExt cx="1017490" cy="36064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DC93983-75E1-3DA3-618C-FB1C9786E277}"/>
                </a:ext>
              </a:extLst>
            </p:cNvPr>
            <p:cNvSpPr/>
            <p:nvPr/>
          </p:nvSpPr>
          <p:spPr>
            <a:xfrm>
              <a:off x="5826834" y="2126821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8299709-20ED-E0CB-4863-E22E131F5402}"/>
                </a:ext>
              </a:extLst>
            </p:cNvPr>
            <p:cNvSpPr/>
            <p:nvPr/>
          </p:nvSpPr>
          <p:spPr>
            <a:xfrm>
              <a:off x="6494098" y="2137239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682E8BA-BDEB-857E-6A28-9E1B45E052ED}"/>
              </a:ext>
            </a:extLst>
          </p:cNvPr>
          <p:cNvGrpSpPr/>
          <p:nvPr/>
        </p:nvGrpSpPr>
        <p:grpSpPr>
          <a:xfrm>
            <a:off x="8717805" y="4576257"/>
            <a:ext cx="1017490" cy="360644"/>
            <a:chOff x="5826834" y="2126821"/>
            <a:chExt cx="1017490" cy="36064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3F76433-ADB7-8C9A-B34A-5817DCB109F4}"/>
                </a:ext>
              </a:extLst>
            </p:cNvPr>
            <p:cNvSpPr/>
            <p:nvPr/>
          </p:nvSpPr>
          <p:spPr>
            <a:xfrm>
              <a:off x="5826834" y="2126821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B4B4446-A2A7-FAAE-9137-051178FB54FA}"/>
                </a:ext>
              </a:extLst>
            </p:cNvPr>
            <p:cNvSpPr/>
            <p:nvPr/>
          </p:nvSpPr>
          <p:spPr>
            <a:xfrm>
              <a:off x="6494098" y="2137239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059070D-3755-E19B-AF3A-133B6C4035B5}"/>
              </a:ext>
            </a:extLst>
          </p:cNvPr>
          <p:cNvGrpSpPr/>
          <p:nvPr/>
        </p:nvGrpSpPr>
        <p:grpSpPr>
          <a:xfrm>
            <a:off x="8729854" y="5273455"/>
            <a:ext cx="1017490" cy="360644"/>
            <a:chOff x="5826834" y="2126821"/>
            <a:chExt cx="1017490" cy="36064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66511FB-7799-B7E0-108C-9C43B30972E5}"/>
                </a:ext>
              </a:extLst>
            </p:cNvPr>
            <p:cNvSpPr/>
            <p:nvPr/>
          </p:nvSpPr>
          <p:spPr>
            <a:xfrm>
              <a:off x="5826834" y="2126821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2C7A099-CB6E-8571-4D8F-9F707066FDEA}"/>
                </a:ext>
              </a:extLst>
            </p:cNvPr>
            <p:cNvSpPr/>
            <p:nvPr/>
          </p:nvSpPr>
          <p:spPr>
            <a:xfrm>
              <a:off x="6494098" y="2137239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9F9B9B8-9817-08DD-C0CA-381331793D7C}"/>
              </a:ext>
            </a:extLst>
          </p:cNvPr>
          <p:cNvGrpSpPr/>
          <p:nvPr/>
        </p:nvGrpSpPr>
        <p:grpSpPr>
          <a:xfrm>
            <a:off x="8766128" y="6123153"/>
            <a:ext cx="1017490" cy="360644"/>
            <a:chOff x="5826834" y="2126821"/>
            <a:chExt cx="1017490" cy="36064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35283B-A387-6278-2173-BC277BA4D929}"/>
                </a:ext>
              </a:extLst>
            </p:cNvPr>
            <p:cNvSpPr/>
            <p:nvPr/>
          </p:nvSpPr>
          <p:spPr>
            <a:xfrm>
              <a:off x="5826834" y="2126821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1FFC6A3-9F81-597D-6442-3DEE578E651C}"/>
                </a:ext>
              </a:extLst>
            </p:cNvPr>
            <p:cNvSpPr/>
            <p:nvPr/>
          </p:nvSpPr>
          <p:spPr>
            <a:xfrm>
              <a:off x="6494098" y="2137239"/>
              <a:ext cx="350226" cy="35022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650C0B5F-0F5F-D333-B68A-5E85673CEDFB}"/>
              </a:ext>
            </a:extLst>
          </p:cNvPr>
          <p:cNvSpPr txBox="1"/>
          <p:nvPr/>
        </p:nvSpPr>
        <p:spPr>
          <a:xfrm>
            <a:off x="6935847" y="1195390"/>
            <a:ext cx="2873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/>
              <a:t>N = 2</a:t>
            </a:r>
          </a:p>
          <a:p>
            <a:pPr algn="ctr"/>
            <a:r>
              <a:rPr lang="en-US" u="sng" dirty="0"/>
              <a:t>Subsamples = 2 per replicate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0FBAB65-60CB-FC1F-6A78-475BE578FD08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>
            <a:off x="1794580" y="4307685"/>
            <a:ext cx="684038" cy="1208760"/>
          </a:xfrm>
          <a:prstGeom prst="line">
            <a:avLst/>
          </a:prstGeom>
          <a:ln w="63500">
            <a:solidFill>
              <a:srgbClr val="62A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D7FE8B1-12DD-BDA7-60B2-11342916A5B3}"/>
              </a:ext>
            </a:extLst>
          </p:cNvPr>
          <p:cNvCxnSpPr>
            <a:cxnSpLocks/>
            <a:stCxn id="27" idx="3"/>
            <a:endCxn id="21" idx="1"/>
          </p:cNvCxnSpPr>
          <p:nvPr/>
        </p:nvCxnSpPr>
        <p:spPr>
          <a:xfrm>
            <a:off x="1794580" y="4307685"/>
            <a:ext cx="684037" cy="454754"/>
          </a:xfrm>
          <a:prstGeom prst="line">
            <a:avLst/>
          </a:prstGeom>
          <a:ln w="63500">
            <a:solidFill>
              <a:srgbClr val="62A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BA29A6E-2995-0AF5-178B-AA6CAA7BA24B}"/>
              </a:ext>
            </a:extLst>
          </p:cNvPr>
          <p:cNvCxnSpPr>
            <a:cxnSpLocks/>
            <a:stCxn id="27" idx="3"/>
            <a:endCxn id="19" idx="1"/>
          </p:cNvCxnSpPr>
          <p:nvPr/>
        </p:nvCxnSpPr>
        <p:spPr>
          <a:xfrm flipV="1">
            <a:off x="1794580" y="3961081"/>
            <a:ext cx="678249" cy="346604"/>
          </a:xfrm>
          <a:prstGeom prst="line">
            <a:avLst/>
          </a:prstGeom>
          <a:ln w="63500">
            <a:solidFill>
              <a:srgbClr val="62A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2FFFEC7-3FDD-2BA3-0B97-78CD8390734D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 flipV="1">
            <a:off x="1794580" y="3115811"/>
            <a:ext cx="678248" cy="1191874"/>
          </a:xfrm>
          <a:prstGeom prst="line">
            <a:avLst/>
          </a:prstGeom>
          <a:ln w="63500">
            <a:solidFill>
              <a:srgbClr val="62A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1AAF777-DB8B-FC08-D120-8A37E1E508D4}"/>
              </a:ext>
            </a:extLst>
          </p:cNvPr>
          <p:cNvSpPr/>
          <p:nvPr/>
        </p:nvSpPr>
        <p:spPr>
          <a:xfrm>
            <a:off x="6627156" y="3614048"/>
            <a:ext cx="1622651" cy="594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F585EB0-E6D9-0101-617D-B645C91D272F}"/>
              </a:ext>
            </a:extLst>
          </p:cNvPr>
          <p:cNvSpPr/>
          <p:nvPr/>
        </p:nvSpPr>
        <p:spPr>
          <a:xfrm>
            <a:off x="6632945" y="5169412"/>
            <a:ext cx="1622651" cy="59452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5EB6620-7E11-55F5-0738-5932A93B03BF}"/>
              </a:ext>
            </a:extLst>
          </p:cNvPr>
          <p:cNvSpPr/>
          <p:nvPr/>
        </p:nvSpPr>
        <p:spPr>
          <a:xfrm>
            <a:off x="6632944" y="4415406"/>
            <a:ext cx="1622651" cy="5945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1BE3CE6-A155-2FC2-7FFE-B20DB881CAC9}"/>
              </a:ext>
            </a:extLst>
          </p:cNvPr>
          <p:cNvSpPr/>
          <p:nvPr/>
        </p:nvSpPr>
        <p:spPr>
          <a:xfrm>
            <a:off x="6627155" y="2705395"/>
            <a:ext cx="1622651" cy="7212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2D3873D-FA6D-F0E8-CDE5-FC1B08F36648}"/>
              </a:ext>
            </a:extLst>
          </p:cNvPr>
          <p:cNvSpPr/>
          <p:nvPr/>
        </p:nvSpPr>
        <p:spPr>
          <a:xfrm>
            <a:off x="6632945" y="5923418"/>
            <a:ext cx="1622651" cy="72128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4AA670D-C834-37A5-AA8F-FE2B116D77A0}"/>
              </a:ext>
            </a:extLst>
          </p:cNvPr>
          <p:cNvSpPr/>
          <p:nvPr/>
        </p:nvSpPr>
        <p:spPr>
          <a:xfrm>
            <a:off x="6627156" y="1903403"/>
            <a:ext cx="1622651" cy="5945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04E357-FC25-8818-50B4-7409AA796406}"/>
              </a:ext>
            </a:extLst>
          </p:cNvPr>
          <p:cNvSpPr txBox="1"/>
          <p:nvPr/>
        </p:nvSpPr>
        <p:spPr>
          <a:xfrm>
            <a:off x="6832911" y="1871698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Barnacle</a:t>
            </a:r>
          </a:p>
          <a:p>
            <a:pPr algn="ctr"/>
            <a:r>
              <a:rPr lang="en-US" b="1" dirty="0"/>
              <a:t>Larvae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AE753E6-3CF9-4530-4AF8-83D745B54656}"/>
              </a:ext>
            </a:extLst>
          </p:cNvPr>
          <p:cNvSpPr txBox="1"/>
          <p:nvPr/>
        </p:nvSpPr>
        <p:spPr>
          <a:xfrm>
            <a:off x="6862575" y="2756345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Barnacle</a:t>
            </a:r>
          </a:p>
          <a:p>
            <a:pPr algn="ctr"/>
            <a:r>
              <a:rPr lang="en-US" b="1" dirty="0"/>
              <a:t>Larvae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7901A10-5042-F390-BA70-60E4DBA39F80}"/>
              </a:ext>
            </a:extLst>
          </p:cNvPr>
          <p:cNvSpPr txBox="1"/>
          <p:nvPr/>
        </p:nvSpPr>
        <p:spPr>
          <a:xfrm>
            <a:off x="6873666" y="3581745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Barnacle</a:t>
            </a:r>
          </a:p>
          <a:p>
            <a:pPr algn="ctr"/>
            <a:r>
              <a:rPr lang="en-US" b="1" dirty="0"/>
              <a:t>Larvae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E45A2BB-FF39-A4C9-DEFC-F510B5D45730}"/>
              </a:ext>
            </a:extLst>
          </p:cNvPr>
          <p:cNvSpPr txBox="1"/>
          <p:nvPr/>
        </p:nvSpPr>
        <p:spPr>
          <a:xfrm>
            <a:off x="6882033" y="4385092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Barnacle</a:t>
            </a:r>
          </a:p>
          <a:p>
            <a:pPr algn="ctr"/>
            <a:r>
              <a:rPr lang="en-US" b="1" dirty="0"/>
              <a:t>Larvae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C019DB4-B9B4-1157-58B1-324160F07019}"/>
              </a:ext>
            </a:extLst>
          </p:cNvPr>
          <p:cNvSpPr txBox="1"/>
          <p:nvPr/>
        </p:nvSpPr>
        <p:spPr>
          <a:xfrm>
            <a:off x="6930969" y="5125402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Barnacle</a:t>
            </a:r>
          </a:p>
          <a:p>
            <a:pPr algn="ctr"/>
            <a:r>
              <a:rPr lang="en-US" b="1" dirty="0"/>
              <a:t>Larvae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B78EDC3-43D4-EF16-8E9D-B02D88044EAB}"/>
              </a:ext>
            </a:extLst>
          </p:cNvPr>
          <p:cNvSpPr txBox="1"/>
          <p:nvPr/>
        </p:nvSpPr>
        <p:spPr>
          <a:xfrm>
            <a:off x="6930968" y="5959000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Barnacle</a:t>
            </a:r>
          </a:p>
          <a:p>
            <a:pPr algn="ctr"/>
            <a:r>
              <a:rPr lang="en-US" b="1" dirty="0"/>
              <a:t>Larvae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D23B3DC-8DEA-82F4-DDA5-9FFA1C20A266}"/>
              </a:ext>
            </a:extLst>
          </p:cNvPr>
          <p:cNvCxnSpPr>
            <a:cxnSpLocks/>
            <a:stCxn id="38" idx="1"/>
            <a:endCxn id="113" idx="3"/>
          </p:cNvCxnSpPr>
          <p:nvPr/>
        </p:nvCxnSpPr>
        <p:spPr>
          <a:xfrm flipH="1">
            <a:off x="8249807" y="2200664"/>
            <a:ext cx="210846" cy="0"/>
          </a:xfrm>
          <a:prstGeom prst="line">
            <a:avLst/>
          </a:prstGeom>
          <a:ln w="63500">
            <a:solidFill>
              <a:srgbClr val="62A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FF89F14-7670-098A-72C8-A52F0E745045}"/>
              </a:ext>
            </a:extLst>
          </p:cNvPr>
          <p:cNvCxnSpPr>
            <a:cxnSpLocks/>
            <a:stCxn id="35" idx="1"/>
            <a:endCxn id="111" idx="3"/>
          </p:cNvCxnSpPr>
          <p:nvPr/>
        </p:nvCxnSpPr>
        <p:spPr>
          <a:xfrm flipH="1">
            <a:off x="8249806" y="3066039"/>
            <a:ext cx="210846" cy="0"/>
          </a:xfrm>
          <a:prstGeom prst="line">
            <a:avLst/>
          </a:prstGeom>
          <a:ln w="63500">
            <a:solidFill>
              <a:srgbClr val="62A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B0B85CB-710C-33B6-4C4F-56D6C0A95629}"/>
              </a:ext>
            </a:extLst>
          </p:cNvPr>
          <p:cNvCxnSpPr>
            <a:cxnSpLocks/>
            <a:stCxn id="30" idx="1"/>
            <a:endCxn id="108" idx="3"/>
          </p:cNvCxnSpPr>
          <p:nvPr/>
        </p:nvCxnSpPr>
        <p:spPr>
          <a:xfrm flipH="1">
            <a:off x="8249807" y="3911309"/>
            <a:ext cx="210846" cy="0"/>
          </a:xfrm>
          <a:prstGeom prst="line">
            <a:avLst/>
          </a:prstGeom>
          <a:ln w="63500">
            <a:solidFill>
              <a:srgbClr val="62A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6E906B3-A0B4-B0EA-3958-174E52159688}"/>
              </a:ext>
            </a:extLst>
          </p:cNvPr>
          <p:cNvCxnSpPr>
            <a:cxnSpLocks/>
            <a:stCxn id="32" idx="1"/>
            <a:endCxn id="110" idx="3"/>
          </p:cNvCxnSpPr>
          <p:nvPr/>
        </p:nvCxnSpPr>
        <p:spPr>
          <a:xfrm flipH="1">
            <a:off x="8255595" y="4712667"/>
            <a:ext cx="210846" cy="0"/>
          </a:xfrm>
          <a:prstGeom prst="line">
            <a:avLst/>
          </a:prstGeom>
          <a:ln w="63500">
            <a:solidFill>
              <a:srgbClr val="62A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DC1E714-B53C-C369-1BB9-305F3DF86613}"/>
              </a:ext>
            </a:extLst>
          </p:cNvPr>
          <p:cNvCxnSpPr>
            <a:cxnSpLocks/>
            <a:stCxn id="31" idx="1"/>
            <a:endCxn id="109" idx="3"/>
          </p:cNvCxnSpPr>
          <p:nvPr/>
        </p:nvCxnSpPr>
        <p:spPr>
          <a:xfrm flipH="1">
            <a:off x="8255596" y="5466673"/>
            <a:ext cx="210846" cy="0"/>
          </a:xfrm>
          <a:prstGeom prst="line">
            <a:avLst/>
          </a:prstGeom>
          <a:ln w="63500">
            <a:solidFill>
              <a:srgbClr val="62A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0C089B7-6D0F-8691-7857-32090C915D75}"/>
              </a:ext>
            </a:extLst>
          </p:cNvPr>
          <p:cNvCxnSpPr>
            <a:cxnSpLocks/>
            <a:stCxn id="36" idx="1"/>
            <a:endCxn id="112" idx="3"/>
          </p:cNvCxnSpPr>
          <p:nvPr/>
        </p:nvCxnSpPr>
        <p:spPr>
          <a:xfrm flipH="1">
            <a:off x="8255596" y="6284062"/>
            <a:ext cx="210846" cy="0"/>
          </a:xfrm>
          <a:prstGeom prst="line">
            <a:avLst/>
          </a:prstGeom>
          <a:ln w="63500">
            <a:solidFill>
              <a:srgbClr val="62A0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5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0" grpId="0" animBg="1"/>
      <p:bldP spid="31" grpId="0" animBg="1"/>
      <p:bldP spid="32" grpId="0" animBg="1"/>
      <p:bldP spid="35" grpId="0" animBg="1"/>
      <p:bldP spid="36" grpId="0" animBg="1"/>
      <p:bldP spid="38" grpId="0" animBg="1"/>
      <p:bldP spid="91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44" grpId="0"/>
      <p:bldP spid="114" grpId="0"/>
      <p:bldP spid="115" grpId="0"/>
      <p:bldP spid="116" grpId="0"/>
      <p:bldP spid="117" grpId="0"/>
      <p:bldP spid="1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Subsampling (Nested Design) Can be Great!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814998" y="1296892"/>
            <a:ext cx="49200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If you take subsamples from true replicates, can minimize within replicate variation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Average subsamples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Or use </a:t>
            </a:r>
            <a:r>
              <a:rPr lang="en-US" sz="3600" i="1" dirty="0">
                <a:latin typeface="Avenir" panose="02000503020000020003" pitchFamily="2" charset="0"/>
              </a:rPr>
              <a:t>mixed models</a:t>
            </a:r>
            <a:endParaRPr lang="en-US" sz="3600" dirty="0">
              <a:latin typeface="Avenir" panose="02000503020000020003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482C7C-A7C9-D342-BE20-B765DBD19F7E}"/>
              </a:ext>
            </a:extLst>
          </p:cNvPr>
          <p:cNvGrpSpPr/>
          <p:nvPr/>
        </p:nvGrpSpPr>
        <p:grpSpPr>
          <a:xfrm>
            <a:off x="8004916" y="1885253"/>
            <a:ext cx="939144" cy="1154844"/>
            <a:chOff x="8004916" y="1885253"/>
            <a:chExt cx="939144" cy="115484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07B0F7-AD4C-714C-BD10-E23A11075B2F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087DA69-9E2D-E34C-9F76-A421CFB1F64C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5F1EA-6818-0E4F-B4D5-8C1FA249EDB5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BE291B-E490-9F48-A505-EF9949F1CD3A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358A7A-3F47-2A44-B736-DCF40B1885FD}"/>
              </a:ext>
            </a:extLst>
          </p:cNvPr>
          <p:cNvGrpSpPr/>
          <p:nvPr/>
        </p:nvGrpSpPr>
        <p:grpSpPr>
          <a:xfrm>
            <a:off x="8700681" y="2177941"/>
            <a:ext cx="939144" cy="1154844"/>
            <a:chOff x="8004916" y="1885253"/>
            <a:chExt cx="939144" cy="11548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BDDE01-0EEA-3645-B617-A4CF83A2EC0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52CDA6-00BD-8C4A-BF92-DB559AA34505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BFC1A6-D79A-9A44-8D26-1EF911C4F27F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BD49E7-8F88-374A-819F-7DC44CCDCBEB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A63A25-2114-8544-9B10-C08FD5A98D0E}"/>
              </a:ext>
            </a:extLst>
          </p:cNvPr>
          <p:cNvGrpSpPr/>
          <p:nvPr/>
        </p:nvGrpSpPr>
        <p:grpSpPr>
          <a:xfrm>
            <a:off x="9614838" y="2116767"/>
            <a:ext cx="939144" cy="1154844"/>
            <a:chOff x="8004916" y="1885253"/>
            <a:chExt cx="939144" cy="11548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F009DD-DC4C-B940-BEE3-227EE6671500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715A28-20A5-874E-9539-C44BF3111E1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6693017-7EC4-8149-95C9-26A593EF9160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D153FC-E0ED-6A4F-A662-124A548DB656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EA018C-879F-2C47-B05E-269881163D84}"/>
              </a:ext>
            </a:extLst>
          </p:cNvPr>
          <p:cNvGrpSpPr/>
          <p:nvPr/>
        </p:nvGrpSpPr>
        <p:grpSpPr>
          <a:xfrm>
            <a:off x="7390522" y="2408358"/>
            <a:ext cx="939144" cy="1154844"/>
            <a:chOff x="8004916" y="1885253"/>
            <a:chExt cx="939144" cy="115484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28B19AC-4B0F-0143-ACA4-97C76462AF9C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87E430D-00CE-934F-9031-3845A64836A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0EDCDD-F0B9-C24C-B43A-BD85F04CA9CB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A58BC7E-829B-5B40-B02D-55519981DF5E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A6765A-9BD3-7B40-9290-B4E4B3C04D42}"/>
              </a:ext>
            </a:extLst>
          </p:cNvPr>
          <p:cNvGrpSpPr/>
          <p:nvPr/>
        </p:nvGrpSpPr>
        <p:grpSpPr>
          <a:xfrm>
            <a:off x="8131796" y="2875945"/>
            <a:ext cx="939144" cy="1154844"/>
            <a:chOff x="8004916" y="1885253"/>
            <a:chExt cx="939144" cy="115484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C2E2E2-2B5A-0247-9E2F-5952F755F55E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FC6690-4D88-BB49-BE3D-4C26F143CEE0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AC737B-C180-9F4E-853E-F891EF14D9F0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B88384-A13D-2240-A288-91BF66BB061C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CEA545-6809-3D45-8974-3DE1D1FE2F77}"/>
              </a:ext>
            </a:extLst>
          </p:cNvPr>
          <p:cNvGrpSpPr/>
          <p:nvPr/>
        </p:nvGrpSpPr>
        <p:grpSpPr>
          <a:xfrm>
            <a:off x="9070940" y="3099922"/>
            <a:ext cx="939144" cy="1154844"/>
            <a:chOff x="8004916" y="1885253"/>
            <a:chExt cx="939144" cy="115484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953DF4-DF08-2A41-9BFF-1E438DFC76BB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398EF7B-514E-A044-B624-7DDAAB85E7F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DA05EA-343E-194C-B258-D177EBC638F6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3A3CC1-F097-924C-8EC9-4CF2365DE6ED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49429F-85FD-0346-A571-0F211661A718}"/>
              </a:ext>
            </a:extLst>
          </p:cNvPr>
          <p:cNvGrpSpPr/>
          <p:nvPr/>
        </p:nvGrpSpPr>
        <p:grpSpPr>
          <a:xfrm>
            <a:off x="9794535" y="4189345"/>
            <a:ext cx="939144" cy="1154844"/>
            <a:chOff x="8004916" y="1885253"/>
            <a:chExt cx="939144" cy="115484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2AA4818-EDE6-0443-A617-8C4B022FB30F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B78931-89B4-7045-88B7-ED4E18C92D49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805830-F6E7-1F4A-BEF0-9FBEBC74A85E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D4F009-63C5-FB4B-875D-913D3B44A8EC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0F93EA8-0D53-1048-9AF5-611D3DFCED23}"/>
              </a:ext>
            </a:extLst>
          </p:cNvPr>
          <p:cNvGrpSpPr/>
          <p:nvPr/>
        </p:nvGrpSpPr>
        <p:grpSpPr>
          <a:xfrm>
            <a:off x="7760190" y="3744139"/>
            <a:ext cx="939144" cy="1154844"/>
            <a:chOff x="8004916" y="1885253"/>
            <a:chExt cx="939144" cy="115484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8AEA4C-99B9-1A4E-83B1-F24DD5082EC0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0E00DEE-E9D6-BD46-9B02-254652F4B39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CA4FA65-8B29-3B4F-9A24-A1B94ECC56A4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740663C-5AD0-F848-BAD4-1E4D33D22C89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DB5E2A-516E-B84B-AE40-E4080CDEEAD5}"/>
              </a:ext>
            </a:extLst>
          </p:cNvPr>
          <p:cNvGrpSpPr/>
          <p:nvPr/>
        </p:nvGrpSpPr>
        <p:grpSpPr>
          <a:xfrm>
            <a:off x="8553587" y="3717033"/>
            <a:ext cx="939144" cy="1154844"/>
            <a:chOff x="8004916" y="1885253"/>
            <a:chExt cx="939144" cy="115484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A71AE1-AB7E-B143-BD28-4A27CBC3DB85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6FAC65A-2F82-074E-A3C9-0AEFB344873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F32C49-A2F6-1B4E-9EB3-57585EC24395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C17CFB-1EF4-4F45-9FD9-A355564341B8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94CCB4-704E-7B42-90AC-F26D4627B275}"/>
              </a:ext>
            </a:extLst>
          </p:cNvPr>
          <p:cNvGrpSpPr/>
          <p:nvPr/>
        </p:nvGrpSpPr>
        <p:grpSpPr>
          <a:xfrm>
            <a:off x="9322653" y="4880673"/>
            <a:ext cx="939144" cy="1154844"/>
            <a:chOff x="8004916" y="1885253"/>
            <a:chExt cx="939144" cy="115484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332872-12CF-7D4D-99F6-2A591AC511E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AE024B0-F2A7-B142-89E4-FC6E80B274E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89D3944-8649-D543-979F-C6A78499C1DE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AE987A7-20FD-2F46-8113-5D3A8EB190FA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050AAEF-5858-5941-A6D2-CBF8D5BED19D}"/>
              </a:ext>
            </a:extLst>
          </p:cNvPr>
          <p:cNvGrpSpPr/>
          <p:nvPr/>
        </p:nvGrpSpPr>
        <p:grpSpPr>
          <a:xfrm>
            <a:off x="8503655" y="4608043"/>
            <a:ext cx="939144" cy="1154844"/>
            <a:chOff x="8004916" y="1885253"/>
            <a:chExt cx="939144" cy="115484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117D0A7-8321-DF41-9C6E-291A90E12A0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FD2F0F6-49B3-9F49-8486-99564F184C9B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DC49C5A-DFBD-9745-AC34-E370700D5449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3D4D736-B851-DF43-9333-909605D19F60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719E68-F243-E041-9947-93B4EAC5BFA2}"/>
              </a:ext>
            </a:extLst>
          </p:cNvPr>
          <p:cNvGrpSpPr/>
          <p:nvPr/>
        </p:nvGrpSpPr>
        <p:grpSpPr>
          <a:xfrm>
            <a:off x="7738069" y="4508293"/>
            <a:ext cx="939144" cy="1154844"/>
            <a:chOff x="8004916" y="1885253"/>
            <a:chExt cx="939144" cy="11548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814452F-B19D-884D-A940-29684B0B2784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52AC5C-F3DB-2441-9A03-40C797C483D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2E5F181-6794-CD4E-B1CC-8800645CFE84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54FDF6-6FF3-1E44-9BFA-1348DACC7387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4899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Repeated Measures as Subsamples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0" y="1173322"/>
            <a:ext cx="57350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Let’s say these were samples through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Analyze the same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UNLESS – there is change through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Then, need to consider plot AND a time effect</a:t>
            </a:r>
          </a:p>
        </p:txBody>
      </p:sp>
    </p:spTree>
    <p:extLst>
      <p:ext uri="{BB962C8B-B14F-4D97-AF65-F5344CB8AC3E}">
        <p14:creationId xmlns:p14="http://schemas.microsoft.com/office/powerpoint/2010/main" val="1009708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FC18F-EC36-260B-8575-BF45FD49F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C858CF5-BB1E-74AB-B055-974A7E18A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530" y="-126979"/>
            <a:ext cx="2606511" cy="260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F59A7-7E1E-7E5C-F540-64683ABF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1" y="97447"/>
            <a:ext cx="10515600" cy="1325563"/>
          </a:xfrm>
        </p:spPr>
        <p:txBody>
          <a:bodyPr/>
          <a:lstStyle/>
          <a:p>
            <a:r>
              <a:rPr lang="en-US" dirty="0"/>
              <a:t>The Big Solution: Randomization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573532-432A-1617-79D8-8C4DD23DF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5" y="1351245"/>
            <a:ext cx="7866108" cy="524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D0C0A4C-0914-052E-92A6-A1F0008F783C}"/>
              </a:ext>
            </a:extLst>
          </p:cNvPr>
          <p:cNvSpPr/>
          <p:nvPr/>
        </p:nvSpPr>
        <p:spPr>
          <a:xfrm>
            <a:off x="992547" y="5102380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FEE767-FAAD-F5A7-DB13-ED62C872616D}"/>
              </a:ext>
            </a:extLst>
          </p:cNvPr>
          <p:cNvSpPr/>
          <p:nvPr/>
        </p:nvSpPr>
        <p:spPr>
          <a:xfrm>
            <a:off x="3220971" y="5214131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E5CB6-95F4-1A75-992F-8B183BD223C9}"/>
              </a:ext>
            </a:extLst>
          </p:cNvPr>
          <p:cNvSpPr/>
          <p:nvPr/>
        </p:nvSpPr>
        <p:spPr>
          <a:xfrm>
            <a:off x="2725996" y="5302878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A8B6B-9FA9-D3FF-65B3-38251CB10891}"/>
              </a:ext>
            </a:extLst>
          </p:cNvPr>
          <p:cNvSpPr/>
          <p:nvPr/>
        </p:nvSpPr>
        <p:spPr>
          <a:xfrm>
            <a:off x="1154784" y="5363224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82B3E6-A24F-9CBB-1B70-72B7EA10B4CF}"/>
              </a:ext>
            </a:extLst>
          </p:cNvPr>
          <p:cNvSpPr/>
          <p:nvPr/>
        </p:nvSpPr>
        <p:spPr>
          <a:xfrm>
            <a:off x="7662105" y="5437634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4B9270-DCA1-8CCD-16F6-C2EB4BBDDEF9}"/>
              </a:ext>
            </a:extLst>
          </p:cNvPr>
          <p:cNvSpPr/>
          <p:nvPr/>
        </p:nvSpPr>
        <p:spPr>
          <a:xfrm>
            <a:off x="4778718" y="4960173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0F359-7BDF-28E6-A84D-CFD341081458}"/>
              </a:ext>
            </a:extLst>
          </p:cNvPr>
          <p:cNvSpPr/>
          <p:nvPr/>
        </p:nvSpPr>
        <p:spPr>
          <a:xfrm>
            <a:off x="1937063" y="5318247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94658B-BE0A-C980-5210-F2402CDB184C}"/>
              </a:ext>
            </a:extLst>
          </p:cNvPr>
          <p:cNvSpPr/>
          <p:nvPr/>
        </p:nvSpPr>
        <p:spPr>
          <a:xfrm>
            <a:off x="7950182" y="5162696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E74A9-0465-6A49-95F7-56BBE41B56E1}"/>
              </a:ext>
            </a:extLst>
          </p:cNvPr>
          <p:cNvSpPr/>
          <p:nvPr/>
        </p:nvSpPr>
        <p:spPr>
          <a:xfrm>
            <a:off x="6026783" y="5312114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22AC11-A04B-0F09-7F8A-0A4EF7210CDD}"/>
              </a:ext>
            </a:extLst>
          </p:cNvPr>
          <p:cNvSpPr/>
          <p:nvPr/>
        </p:nvSpPr>
        <p:spPr>
          <a:xfrm>
            <a:off x="6986127" y="5456354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5CB7-C671-128E-0745-7A1E91409B20}"/>
              </a:ext>
            </a:extLst>
          </p:cNvPr>
          <p:cNvSpPr/>
          <p:nvPr/>
        </p:nvSpPr>
        <p:spPr>
          <a:xfrm>
            <a:off x="4274833" y="5007632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8F6172-AE1D-6CD2-3838-601044A36B1C}"/>
              </a:ext>
            </a:extLst>
          </p:cNvPr>
          <p:cNvSpPr/>
          <p:nvPr/>
        </p:nvSpPr>
        <p:spPr>
          <a:xfrm>
            <a:off x="1583491" y="5183675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98CB3D-76B4-8FC6-F07F-B9371B63009F}"/>
              </a:ext>
            </a:extLst>
          </p:cNvPr>
          <p:cNvSpPr/>
          <p:nvPr/>
        </p:nvSpPr>
        <p:spPr>
          <a:xfrm>
            <a:off x="3807919" y="5251472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6B4CBB-FDC8-B2AD-ACFF-46AACE8DFF46}"/>
              </a:ext>
            </a:extLst>
          </p:cNvPr>
          <p:cNvSpPr/>
          <p:nvPr/>
        </p:nvSpPr>
        <p:spPr>
          <a:xfrm>
            <a:off x="5514382" y="5106734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33C922-5933-ADAE-50E4-BFEAC3BEA802}"/>
              </a:ext>
            </a:extLst>
          </p:cNvPr>
          <p:cNvSpPr/>
          <p:nvPr/>
        </p:nvSpPr>
        <p:spPr>
          <a:xfrm>
            <a:off x="7332209" y="5295428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2AE40-AC73-0AD3-BF8D-2180F9950346}"/>
              </a:ext>
            </a:extLst>
          </p:cNvPr>
          <p:cNvSpPr txBox="1"/>
          <p:nvPr/>
        </p:nvSpPr>
        <p:spPr>
          <a:xfrm>
            <a:off x="8380583" y="2780795"/>
            <a:ext cx="36774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Randomized Controlled Trial = </a:t>
            </a:r>
            <a:r>
              <a:rPr lang="en-US" sz="2800" b="1" dirty="0"/>
              <a:t>RCT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Does randomization = even dispersion?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14554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A4BE5-4319-6A8D-BE7B-08335BAF3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F143-6C1E-DE3D-B058-87D4CC26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BE10-0DBB-DD17-2ED4-E908BFA8D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What is a Replicate Versus a Subsample?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Randomization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Replication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346478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Barnacles and Substrate Type Focus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B36DA3-9A42-E380-9887-A2C73F838B33}"/>
              </a:ext>
            </a:extLst>
          </p:cNvPr>
          <p:cNvGrpSpPr/>
          <p:nvPr/>
        </p:nvGrpSpPr>
        <p:grpSpPr>
          <a:xfrm>
            <a:off x="90380" y="3055120"/>
            <a:ext cx="3192631" cy="2382194"/>
            <a:chOff x="90380" y="3055120"/>
            <a:chExt cx="3192631" cy="23821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B11600-E946-8ADA-F967-80522B74F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80" y="3055120"/>
              <a:ext cx="3192631" cy="238219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8F5C62-035A-FEB0-14A5-2216991687FC}"/>
                </a:ext>
              </a:extLst>
            </p:cNvPr>
            <p:cNvSpPr txBox="1"/>
            <p:nvPr/>
          </p:nvSpPr>
          <p:spPr>
            <a:xfrm>
              <a:off x="2342087" y="5206482"/>
              <a:ext cx="7409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bg1"/>
                  </a:solidFill>
                </a:rPr>
                <a:t>Bigelow.org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8F1538-B2DE-E9E8-66D5-0CCB10755C17}"/>
              </a:ext>
            </a:extLst>
          </p:cNvPr>
          <p:cNvCxnSpPr>
            <a:cxnSpLocks/>
          </p:cNvCxnSpPr>
          <p:nvPr/>
        </p:nvCxnSpPr>
        <p:spPr>
          <a:xfrm flipV="1">
            <a:off x="3401589" y="3043621"/>
            <a:ext cx="1402286" cy="103689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4A4FA5-947B-A60C-6230-7D6CFF2CE168}"/>
              </a:ext>
            </a:extLst>
          </p:cNvPr>
          <p:cNvCxnSpPr>
            <a:cxnSpLocks/>
          </p:cNvCxnSpPr>
          <p:nvPr/>
        </p:nvCxnSpPr>
        <p:spPr>
          <a:xfrm>
            <a:off x="3372011" y="4236027"/>
            <a:ext cx="1431864" cy="13703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B19A1A-AD86-25E5-4AB5-38CCAFAE6E68}"/>
              </a:ext>
            </a:extLst>
          </p:cNvPr>
          <p:cNvCxnSpPr>
            <a:cxnSpLocks/>
          </p:cNvCxnSpPr>
          <p:nvPr/>
        </p:nvCxnSpPr>
        <p:spPr>
          <a:xfrm flipV="1">
            <a:off x="8260116" y="3055120"/>
            <a:ext cx="755384" cy="5289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C924E3-268E-4D36-3048-DCC1E093053C}"/>
              </a:ext>
            </a:extLst>
          </p:cNvPr>
          <p:cNvCxnSpPr>
            <a:cxnSpLocks/>
          </p:cNvCxnSpPr>
          <p:nvPr/>
        </p:nvCxnSpPr>
        <p:spPr>
          <a:xfrm flipV="1">
            <a:off x="8290833" y="5661957"/>
            <a:ext cx="755384" cy="5289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7F7AC7-62A6-2208-52AF-643BD9880185}"/>
              </a:ext>
            </a:extLst>
          </p:cNvPr>
          <p:cNvSpPr txBox="1"/>
          <p:nvPr/>
        </p:nvSpPr>
        <p:spPr>
          <a:xfrm>
            <a:off x="8042855" y="1209830"/>
            <a:ext cx="3657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POTENTIAL OUTCOMES</a:t>
            </a:r>
            <a:endParaRPr lang="en-US" sz="2800" b="1" baseline="-25000" dirty="0"/>
          </a:p>
        </p:txBody>
      </p:sp>
      <p:pic>
        <p:nvPicPr>
          <p:cNvPr id="1028" name="Picture 4" descr="Seawall - Wikipedia">
            <a:extLst>
              <a:ext uri="{FF2B5EF4-FFF2-40B4-BE49-F238E27FC236}">
                <a16:creationId xmlns:a16="http://schemas.microsoft.com/office/drawing/2014/main" id="{B7B21DD4-6896-7AFF-3D99-BEAF0CAC6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3"/>
          <a:stretch/>
        </p:blipFill>
        <p:spPr bwMode="auto">
          <a:xfrm>
            <a:off x="4803875" y="4738716"/>
            <a:ext cx="3456241" cy="211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ulf of Maine Rocky Shores (Ecology Lab Collection) | Gulf Of Maine, Inc.">
            <a:extLst>
              <a:ext uri="{FF2B5EF4-FFF2-40B4-BE49-F238E27FC236}">
                <a16:creationId xmlns:a16="http://schemas.microsoft.com/office/drawing/2014/main" id="{8A021686-F1ED-A924-1B67-E67214781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825" y="1867845"/>
            <a:ext cx="3337663" cy="250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tional Marine Sanctuary Foundation">
            <a:extLst>
              <a:ext uri="{FF2B5EF4-FFF2-40B4-BE49-F238E27FC236}">
                <a16:creationId xmlns:a16="http://schemas.microsoft.com/office/drawing/2014/main" id="{5342BE84-36DB-CBF4-A99C-11776A60F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92" y="2125680"/>
            <a:ext cx="3195308" cy="2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F61B0C9-E5AF-B14C-2141-AF17B4F121DA}"/>
              </a:ext>
            </a:extLst>
          </p:cNvPr>
          <p:cNvSpPr txBox="1"/>
          <p:nvPr/>
        </p:nvSpPr>
        <p:spPr>
          <a:xfrm>
            <a:off x="9015500" y="4200205"/>
            <a:ext cx="1805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National Marine Sanctuaries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955F66-871E-BAA5-2FD4-8A71C9974CB6}"/>
              </a:ext>
            </a:extLst>
          </p:cNvPr>
          <p:cNvSpPr txBox="1"/>
          <p:nvPr/>
        </p:nvSpPr>
        <p:spPr>
          <a:xfrm>
            <a:off x="10117383" y="5177386"/>
            <a:ext cx="6832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209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69FEB-AB90-8078-D364-F156F0345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6A9F111-0A4C-E993-5EA3-44AF036FC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530" y="-126979"/>
            <a:ext cx="2606511" cy="260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15ECE1-EFB7-999C-FB7F-49E4CB3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1" y="97447"/>
            <a:ext cx="10515600" cy="1325563"/>
          </a:xfrm>
        </p:spPr>
        <p:txBody>
          <a:bodyPr/>
          <a:lstStyle/>
          <a:p>
            <a:r>
              <a:rPr lang="en-US" dirty="0"/>
              <a:t>Why Randomization?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A43C88-D650-40FA-2966-FCDEA4E5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5" y="1351245"/>
            <a:ext cx="7866108" cy="524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DBA693-BEBE-457F-405E-0C61EEE858FE}"/>
              </a:ext>
            </a:extLst>
          </p:cNvPr>
          <p:cNvSpPr/>
          <p:nvPr/>
        </p:nvSpPr>
        <p:spPr>
          <a:xfrm>
            <a:off x="992547" y="5102380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9AB0D-131A-60B0-16FB-D24146E8463D}"/>
              </a:ext>
            </a:extLst>
          </p:cNvPr>
          <p:cNvSpPr/>
          <p:nvPr/>
        </p:nvSpPr>
        <p:spPr>
          <a:xfrm>
            <a:off x="3220971" y="5214131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76FF05-4037-4217-47F6-A8CF1D9C3248}"/>
              </a:ext>
            </a:extLst>
          </p:cNvPr>
          <p:cNvSpPr/>
          <p:nvPr/>
        </p:nvSpPr>
        <p:spPr>
          <a:xfrm>
            <a:off x="2725996" y="5302878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24DF5-52C1-E5E0-9BBE-4255061A5B04}"/>
              </a:ext>
            </a:extLst>
          </p:cNvPr>
          <p:cNvSpPr/>
          <p:nvPr/>
        </p:nvSpPr>
        <p:spPr>
          <a:xfrm>
            <a:off x="1154784" y="5363224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F508AA-6953-E960-781E-1C7C8B04A940}"/>
              </a:ext>
            </a:extLst>
          </p:cNvPr>
          <p:cNvSpPr/>
          <p:nvPr/>
        </p:nvSpPr>
        <p:spPr>
          <a:xfrm>
            <a:off x="7662105" y="5437634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47A67A-2C25-98ED-2A7B-8870F1F41443}"/>
              </a:ext>
            </a:extLst>
          </p:cNvPr>
          <p:cNvSpPr/>
          <p:nvPr/>
        </p:nvSpPr>
        <p:spPr>
          <a:xfrm>
            <a:off x="4778718" y="4960173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965C9-A361-03DD-B462-198586FDA3C2}"/>
              </a:ext>
            </a:extLst>
          </p:cNvPr>
          <p:cNvSpPr/>
          <p:nvPr/>
        </p:nvSpPr>
        <p:spPr>
          <a:xfrm>
            <a:off x="1937063" y="5318247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C85FF-3921-6662-06AF-D0FD3267A52C}"/>
              </a:ext>
            </a:extLst>
          </p:cNvPr>
          <p:cNvSpPr/>
          <p:nvPr/>
        </p:nvSpPr>
        <p:spPr>
          <a:xfrm>
            <a:off x="7950182" y="5162696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885D5-ED28-67FE-8F94-BE4C5BF81B8F}"/>
              </a:ext>
            </a:extLst>
          </p:cNvPr>
          <p:cNvSpPr/>
          <p:nvPr/>
        </p:nvSpPr>
        <p:spPr>
          <a:xfrm>
            <a:off x="6026783" y="5312114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CCD8EA-C69D-6622-DEA3-9E01DEC5E2EA}"/>
              </a:ext>
            </a:extLst>
          </p:cNvPr>
          <p:cNvSpPr/>
          <p:nvPr/>
        </p:nvSpPr>
        <p:spPr>
          <a:xfrm>
            <a:off x="6986127" y="5456354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31CACD-0140-A46C-24A0-C6BB17B45F7A}"/>
              </a:ext>
            </a:extLst>
          </p:cNvPr>
          <p:cNvSpPr/>
          <p:nvPr/>
        </p:nvSpPr>
        <p:spPr>
          <a:xfrm>
            <a:off x="4274833" y="5007632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12CE9A-5AF9-3677-19DF-2D131E595756}"/>
              </a:ext>
            </a:extLst>
          </p:cNvPr>
          <p:cNvSpPr/>
          <p:nvPr/>
        </p:nvSpPr>
        <p:spPr>
          <a:xfrm>
            <a:off x="1583491" y="5183675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698638-EFA9-94B3-EE30-E4E6EB7E018C}"/>
              </a:ext>
            </a:extLst>
          </p:cNvPr>
          <p:cNvSpPr/>
          <p:nvPr/>
        </p:nvSpPr>
        <p:spPr>
          <a:xfrm>
            <a:off x="3807919" y="5251472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27B89A-3216-94F0-C431-029E6502E603}"/>
              </a:ext>
            </a:extLst>
          </p:cNvPr>
          <p:cNvSpPr/>
          <p:nvPr/>
        </p:nvSpPr>
        <p:spPr>
          <a:xfrm>
            <a:off x="5514382" y="5106734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BE0E4E-2058-39CF-46FA-EA3BF6A1FB21}"/>
              </a:ext>
            </a:extLst>
          </p:cNvPr>
          <p:cNvSpPr/>
          <p:nvPr/>
        </p:nvSpPr>
        <p:spPr>
          <a:xfrm>
            <a:off x="7332209" y="5295428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FD04A-346B-2869-86E6-2C6FBED5B2C5}"/>
              </a:ext>
            </a:extLst>
          </p:cNvPr>
          <p:cNvSpPr txBox="1"/>
          <p:nvPr/>
        </p:nvSpPr>
        <p:spPr>
          <a:xfrm>
            <a:off x="8393620" y="2509236"/>
            <a:ext cx="36774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Treatments are identical </a:t>
            </a:r>
            <a:r>
              <a:rPr lang="en-US" sz="2600" b="1" dirty="0"/>
              <a:t>on average</a:t>
            </a:r>
            <a:r>
              <a:rPr lang="en-US" sz="2600" dirty="0"/>
              <a:t> before the experiment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Each unit has the same probability of receiving a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These break confounding paths</a:t>
            </a:r>
          </a:p>
        </p:txBody>
      </p:sp>
    </p:spTree>
    <p:extLst>
      <p:ext uri="{BB962C8B-B14F-4D97-AF65-F5344CB8AC3E}">
        <p14:creationId xmlns:p14="http://schemas.microsoft.com/office/powerpoint/2010/main" val="344833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E37F2-2153-3EE2-AA03-8D5D9B86D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7D94-8507-E2A0-989F-293772F4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1" y="97447"/>
            <a:ext cx="10515600" cy="1325563"/>
          </a:xfrm>
        </p:spPr>
        <p:txBody>
          <a:bodyPr/>
          <a:lstStyle/>
          <a:p>
            <a:r>
              <a:rPr lang="en-US" dirty="0"/>
              <a:t>Why Not Equal Dispersion?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AF514D-D4D7-823D-339C-21F92050E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5" y="1351245"/>
            <a:ext cx="7866108" cy="524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FCF2D4-4707-29C5-A639-C89C189D65C9}"/>
              </a:ext>
            </a:extLst>
          </p:cNvPr>
          <p:cNvSpPr/>
          <p:nvPr/>
        </p:nvSpPr>
        <p:spPr>
          <a:xfrm>
            <a:off x="744601" y="5344602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DB8428-6F2F-BA6A-CE76-44DF02D201B0}"/>
              </a:ext>
            </a:extLst>
          </p:cNvPr>
          <p:cNvSpPr/>
          <p:nvPr/>
        </p:nvSpPr>
        <p:spPr>
          <a:xfrm>
            <a:off x="1640853" y="5325881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FDDB5-568D-E294-C90B-1B4387EE1230}"/>
              </a:ext>
            </a:extLst>
          </p:cNvPr>
          <p:cNvSpPr/>
          <p:nvPr/>
        </p:nvSpPr>
        <p:spPr>
          <a:xfrm>
            <a:off x="2914040" y="5312114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93A35-466A-FA30-6C4A-7CF8FC5F32B5}"/>
              </a:ext>
            </a:extLst>
          </p:cNvPr>
          <p:cNvSpPr/>
          <p:nvPr/>
        </p:nvSpPr>
        <p:spPr>
          <a:xfrm>
            <a:off x="3341918" y="5301508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FDC36E-87BC-78DB-17DD-668C6DB0D890}"/>
              </a:ext>
            </a:extLst>
          </p:cNvPr>
          <p:cNvSpPr/>
          <p:nvPr/>
        </p:nvSpPr>
        <p:spPr>
          <a:xfrm>
            <a:off x="5943728" y="5295905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667C33-4ED8-C470-8F9F-D4F7A0A60238}"/>
              </a:ext>
            </a:extLst>
          </p:cNvPr>
          <p:cNvSpPr/>
          <p:nvPr/>
        </p:nvSpPr>
        <p:spPr>
          <a:xfrm>
            <a:off x="4572907" y="5283252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744122-300F-8EDF-3A79-B917EB65A682}"/>
              </a:ext>
            </a:extLst>
          </p:cNvPr>
          <p:cNvSpPr/>
          <p:nvPr/>
        </p:nvSpPr>
        <p:spPr>
          <a:xfrm>
            <a:off x="2116530" y="5325881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81102-014D-EAB8-E10D-1298FC1A22DD}"/>
              </a:ext>
            </a:extLst>
          </p:cNvPr>
          <p:cNvSpPr/>
          <p:nvPr/>
        </p:nvSpPr>
        <p:spPr>
          <a:xfrm>
            <a:off x="6390915" y="5295427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3FFA4-E05D-AAF5-C441-C8D5DBEDB038}"/>
              </a:ext>
            </a:extLst>
          </p:cNvPr>
          <p:cNvSpPr/>
          <p:nvPr/>
        </p:nvSpPr>
        <p:spPr>
          <a:xfrm>
            <a:off x="3731431" y="5302467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90F1FF-8D33-333E-C122-FE585DBB0BB4}"/>
              </a:ext>
            </a:extLst>
          </p:cNvPr>
          <p:cNvSpPr/>
          <p:nvPr/>
        </p:nvSpPr>
        <p:spPr>
          <a:xfrm>
            <a:off x="5008160" y="5284781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9A905A-2142-5F1D-4649-0668372B9B2B}"/>
              </a:ext>
            </a:extLst>
          </p:cNvPr>
          <p:cNvSpPr/>
          <p:nvPr/>
        </p:nvSpPr>
        <p:spPr>
          <a:xfrm>
            <a:off x="2525589" y="5318909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31B1B4-A5F9-88F5-772B-D49993676C91}"/>
              </a:ext>
            </a:extLst>
          </p:cNvPr>
          <p:cNvSpPr/>
          <p:nvPr/>
        </p:nvSpPr>
        <p:spPr>
          <a:xfrm>
            <a:off x="1192727" y="5325882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12A2AE-0100-EA4B-4B54-CF8A47F11E73}"/>
              </a:ext>
            </a:extLst>
          </p:cNvPr>
          <p:cNvSpPr/>
          <p:nvPr/>
        </p:nvSpPr>
        <p:spPr>
          <a:xfrm>
            <a:off x="4152169" y="5301460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D914B3-619C-F7F7-ED74-5A4CE2E937D4}"/>
              </a:ext>
            </a:extLst>
          </p:cNvPr>
          <p:cNvSpPr/>
          <p:nvPr/>
        </p:nvSpPr>
        <p:spPr>
          <a:xfrm>
            <a:off x="5454837" y="5276937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8D828-C883-EC9E-63E4-74A9221D9DB9}"/>
              </a:ext>
            </a:extLst>
          </p:cNvPr>
          <p:cNvSpPr/>
          <p:nvPr/>
        </p:nvSpPr>
        <p:spPr>
          <a:xfrm>
            <a:off x="6838102" y="5312406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78D3A-6C54-DB6A-28AB-D60766E9000A}"/>
              </a:ext>
            </a:extLst>
          </p:cNvPr>
          <p:cNvSpPr txBox="1"/>
          <p:nvPr/>
        </p:nvSpPr>
        <p:spPr>
          <a:xfrm>
            <a:off x="8393620" y="2509236"/>
            <a:ext cx="36774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Depending on how its done, can induce dependency between treatments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Might tap sub-scale gradients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Patterns = Potential Problems!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7E48F586-6796-9956-3826-3AB08845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204" y="182375"/>
            <a:ext cx="3171108" cy="178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49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0E2FB-6A05-20A3-2A4E-C9FFC9651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0B9F-2095-2416-65D8-228842B4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1" y="97447"/>
            <a:ext cx="10515600" cy="1325563"/>
          </a:xfrm>
        </p:spPr>
        <p:txBody>
          <a:bodyPr/>
          <a:lstStyle/>
          <a:p>
            <a:r>
              <a:rPr lang="en-US" dirty="0"/>
              <a:t>Nonrandom Placement Could Create Selection Bias via Confounding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BC2753-784C-44C8-C72B-A4366D6D3A57}"/>
              </a:ext>
            </a:extLst>
          </p:cNvPr>
          <p:cNvSpPr txBox="1"/>
          <p:nvPr/>
        </p:nvSpPr>
        <p:spPr>
          <a:xfrm>
            <a:off x="4380111" y="5846506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E39ED-BC5B-1B48-6467-B97DCBB95498}"/>
              </a:ext>
            </a:extLst>
          </p:cNvPr>
          <p:cNvSpPr txBox="1"/>
          <p:nvPr/>
        </p:nvSpPr>
        <p:spPr>
          <a:xfrm>
            <a:off x="3832785" y="1678943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77190F-C8F7-8D87-4ED6-26D9D0CABA0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267534" y="3741046"/>
            <a:ext cx="0" cy="21054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423802A-8EFC-992B-8E94-D1F843E4A16D}"/>
              </a:ext>
            </a:extLst>
          </p:cNvPr>
          <p:cNvSpPr/>
          <p:nvPr/>
        </p:nvSpPr>
        <p:spPr>
          <a:xfrm>
            <a:off x="5410935" y="3980680"/>
            <a:ext cx="3156300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Gradient 1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BC9F67-CE8D-1E6F-1283-1F8982D71A06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H="1" flipV="1">
            <a:off x="6702285" y="2709995"/>
            <a:ext cx="286800" cy="127068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E265A8-7415-4A80-5519-92F4D87D6059}"/>
              </a:ext>
            </a:extLst>
          </p:cNvPr>
          <p:cNvCxnSpPr>
            <a:cxnSpLocks/>
            <a:stCxn id="22" idx="4"/>
            <a:endCxn id="19" idx="3"/>
          </p:cNvCxnSpPr>
          <p:nvPr/>
        </p:nvCxnSpPr>
        <p:spPr>
          <a:xfrm flipH="1">
            <a:off x="6154956" y="5144931"/>
            <a:ext cx="834129" cy="99396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277D9ED-7F0E-5DBE-4084-B1D96430C32A}"/>
              </a:ext>
            </a:extLst>
          </p:cNvPr>
          <p:cNvSpPr/>
          <p:nvPr/>
        </p:nvSpPr>
        <p:spPr>
          <a:xfrm>
            <a:off x="386700" y="3981309"/>
            <a:ext cx="3156300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Gradient 2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A7FF5B5-45CE-A8B4-85F3-9D9A85DE53A7}"/>
              </a:ext>
            </a:extLst>
          </p:cNvPr>
          <p:cNvSpPr/>
          <p:nvPr/>
        </p:nvSpPr>
        <p:spPr>
          <a:xfrm>
            <a:off x="8785480" y="3861443"/>
            <a:ext cx="3156300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Subscale Features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863843-652D-8F19-9009-712FB7C82EDB}"/>
              </a:ext>
            </a:extLst>
          </p:cNvPr>
          <p:cNvCxnSpPr>
            <a:cxnSpLocks/>
            <a:stCxn id="24" idx="0"/>
            <a:endCxn id="20" idx="1"/>
          </p:cNvCxnSpPr>
          <p:nvPr/>
        </p:nvCxnSpPr>
        <p:spPr>
          <a:xfrm flipV="1">
            <a:off x="1964850" y="2709995"/>
            <a:ext cx="1867935" cy="12713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011659-A4B4-4A16-047F-70C24A08E7B5}"/>
              </a:ext>
            </a:extLst>
          </p:cNvPr>
          <p:cNvCxnSpPr>
            <a:cxnSpLocks/>
            <a:stCxn id="24" idx="4"/>
            <a:endCxn id="19" idx="1"/>
          </p:cNvCxnSpPr>
          <p:nvPr/>
        </p:nvCxnSpPr>
        <p:spPr>
          <a:xfrm>
            <a:off x="1964850" y="5145560"/>
            <a:ext cx="2415261" cy="99333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09D66E-2124-8C69-9755-F2931A3AAE96}"/>
              </a:ext>
            </a:extLst>
          </p:cNvPr>
          <p:cNvCxnSpPr>
            <a:cxnSpLocks/>
            <a:stCxn id="25" idx="1"/>
            <a:endCxn id="20" idx="3"/>
          </p:cNvCxnSpPr>
          <p:nvPr/>
        </p:nvCxnSpPr>
        <p:spPr>
          <a:xfrm flipH="1" flipV="1">
            <a:off x="6702285" y="2709995"/>
            <a:ext cx="2545424" cy="13219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6E2CA5-0D45-A12B-A410-9D43EA9092A7}"/>
              </a:ext>
            </a:extLst>
          </p:cNvPr>
          <p:cNvCxnSpPr>
            <a:cxnSpLocks/>
            <a:stCxn id="25" idx="3"/>
            <a:endCxn id="19" idx="3"/>
          </p:cNvCxnSpPr>
          <p:nvPr/>
        </p:nvCxnSpPr>
        <p:spPr>
          <a:xfrm flipH="1">
            <a:off x="6154956" y="4855193"/>
            <a:ext cx="3092753" cy="12837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E2A5A0AA-ED4C-D59F-67AA-553F88AC4468}"/>
              </a:ext>
            </a:extLst>
          </p:cNvPr>
          <p:cNvGrpSpPr/>
          <p:nvPr/>
        </p:nvGrpSpPr>
        <p:grpSpPr>
          <a:xfrm>
            <a:off x="8663265" y="920654"/>
            <a:ext cx="3003513" cy="2003269"/>
            <a:chOff x="514475" y="1351245"/>
            <a:chExt cx="7866108" cy="5246501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4DA6E07D-433B-E228-ABB4-EB0813819B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475" y="1351245"/>
              <a:ext cx="7866108" cy="5246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005B5E1-2A68-4CFB-76FF-70A6977BD8EB}"/>
                </a:ext>
              </a:extLst>
            </p:cNvPr>
            <p:cNvSpPr/>
            <p:nvPr/>
          </p:nvSpPr>
          <p:spPr>
            <a:xfrm>
              <a:off x="744601" y="5344602"/>
              <a:ext cx="223503" cy="22350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8868DCC-94CB-717C-3686-2BE4F608BCDF}"/>
                </a:ext>
              </a:extLst>
            </p:cNvPr>
            <p:cNvSpPr/>
            <p:nvPr/>
          </p:nvSpPr>
          <p:spPr>
            <a:xfrm>
              <a:off x="1640853" y="5325881"/>
              <a:ext cx="223503" cy="2235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4A196C-A361-1A8D-97AF-5CDE3E9E60F5}"/>
                </a:ext>
              </a:extLst>
            </p:cNvPr>
            <p:cNvSpPr/>
            <p:nvPr/>
          </p:nvSpPr>
          <p:spPr>
            <a:xfrm>
              <a:off x="2914040" y="5312114"/>
              <a:ext cx="223503" cy="22350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A368F8B-E403-AEB3-AA8F-14C19A671530}"/>
                </a:ext>
              </a:extLst>
            </p:cNvPr>
            <p:cNvSpPr/>
            <p:nvPr/>
          </p:nvSpPr>
          <p:spPr>
            <a:xfrm>
              <a:off x="3341918" y="5301508"/>
              <a:ext cx="223503" cy="22350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928D4D-9541-553D-F00E-8430ABA01BA8}"/>
                </a:ext>
              </a:extLst>
            </p:cNvPr>
            <p:cNvSpPr/>
            <p:nvPr/>
          </p:nvSpPr>
          <p:spPr>
            <a:xfrm>
              <a:off x="5943728" y="5295905"/>
              <a:ext cx="223503" cy="22350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3AB041-B207-76D5-4427-F5B847C2416C}"/>
                </a:ext>
              </a:extLst>
            </p:cNvPr>
            <p:cNvSpPr/>
            <p:nvPr/>
          </p:nvSpPr>
          <p:spPr>
            <a:xfrm>
              <a:off x="4572907" y="5283252"/>
              <a:ext cx="223503" cy="22350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E8366BF-FF02-01E7-43C7-60D96015AF25}"/>
                </a:ext>
              </a:extLst>
            </p:cNvPr>
            <p:cNvSpPr/>
            <p:nvPr/>
          </p:nvSpPr>
          <p:spPr>
            <a:xfrm>
              <a:off x="2116530" y="5325881"/>
              <a:ext cx="223503" cy="22350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EA2378-757C-BC30-81CF-61EFFD04E2B3}"/>
                </a:ext>
              </a:extLst>
            </p:cNvPr>
            <p:cNvSpPr/>
            <p:nvPr/>
          </p:nvSpPr>
          <p:spPr>
            <a:xfrm>
              <a:off x="6390915" y="5295427"/>
              <a:ext cx="223503" cy="2235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4A39E87-C16E-9B9E-D1C2-715BCCDAF5C8}"/>
                </a:ext>
              </a:extLst>
            </p:cNvPr>
            <p:cNvSpPr/>
            <p:nvPr/>
          </p:nvSpPr>
          <p:spPr>
            <a:xfrm>
              <a:off x="3731431" y="5302467"/>
              <a:ext cx="223503" cy="2235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5746100-0FB1-9B33-261C-45BAB1551FCA}"/>
                </a:ext>
              </a:extLst>
            </p:cNvPr>
            <p:cNvSpPr/>
            <p:nvPr/>
          </p:nvSpPr>
          <p:spPr>
            <a:xfrm>
              <a:off x="5008160" y="5284781"/>
              <a:ext cx="223503" cy="2235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A611FFC-6D9C-BF8A-7720-6621928DC15A}"/>
                </a:ext>
              </a:extLst>
            </p:cNvPr>
            <p:cNvSpPr/>
            <p:nvPr/>
          </p:nvSpPr>
          <p:spPr>
            <a:xfrm>
              <a:off x="2525589" y="5318909"/>
              <a:ext cx="223503" cy="2235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0BB5E29-3DF2-E508-3AB7-7AE676966C0A}"/>
                </a:ext>
              </a:extLst>
            </p:cNvPr>
            <p:cNvSpPr/>
            <p:nvPr/>
          </p:nvSpPr>
          <p:spPr>
            <a:xfrm>
              <a:off x="1192727" y="5325882"/>
              <a:ext cx="223503" cy="22350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0555629-E864-5F37-84FA-70C5FEA94622}"/>
                </a:ext>
              </a:extLst>
            </p:cNvPr>
            <p:cNvSpPr/>
            <p:nvPr/>
          </p:nvSpPr>
          <p:spPr>
            <a:xfrm>
              <a:off x="4152169" y="5301460"/>
              <a:ext cx="223503" cy="22350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0D50585-34EE-C9FF-1C80-5F06AC57291B}"/>
                </a:ext>
              </a:extLst>
            </p:cNvPr>
            <p:cNvSpPr/>
            <p:nvPr/>
          </p:nvSpPr>
          <p:spPr>
            <a:xfrm>
              <a:off x="5454837" y="5276937"/>
              <a:ext cx="223503" cy="22350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5CD93340-12C4-0021-1C19-DB53111B47A1}"/>
                </a:ext>
              </a:extLst>
            </p:cNvPr>
            <p:cNvSpPr/>
            <p:nvPr/>
          </p:nvSpPr>
          <p:spPr>
            <a:xfrm>
              <a:off x="6838102" y="5312406"/>
              <a:ext cx="223503" cy="22350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75346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6AC78-3A70-6BCD-B99B-E7CEF11CA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56DD-E776-2629-533A-48D59532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2" y="-28141"/>
            <a:ext cx="10515600" cy="1325563"/>
          </a:xfrm>
        </p:spPr>
        <p:txBody>
          <a:bodyPr/>
          <a:lstStyle/>
          <a:p>
            <a:r>
              <a:rPr lang="en-US" dirty="0"/>
              <a:t>Randomization </a:t>
            </a:r>
            <a:r>
              <a:rPr lang="en-US" dirty="0" err="1"/>
              <a:t>And/Or</a:t>
            </a:r>
            <a:r>
              <a:rPr lang="en-US" dirty="0"/>
              <a:t> Statistical Control with Blocking or Covariates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C73B51-84EA-4222-359A-9ACC4102E57D}"/>
              </a:ext>
            </a:extLst>
          </p:cNvPr>
          <p:cNvSpPr txBox="1"/>
          <p:nvPr/>
        </p:nvSpPr>
        <p:spPr>
          <a:xfrm>
            <a:off x="4497676" y="5846506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86669-B9C6-2E1F-4FCC-07E99DF6A3B3}"/>
              </a:ext>
            </a:extLst>
          </p:cNvPr>
          <p:cNvSpPr txBox="1"/>
          <p:nvPr/>
        </p:nvSpPr>
        <p:spPr>
          <a:xfrm>
            <a:off x="3950350" y="1678943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AE095D-39F7-2BE3-86AB-8E4A4C81A3C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385099" y="3741046"/>
            <a:ext cx="0" cy="21054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36AD603-85F9-5FCA-8B0A-94A25E7CF702}"/>
              </a:ext>
            </a:extLst>
          </p:cNvPr>
          <p:cNvSpPr/>
          <p:nvPr/>
        </p:nvSpPr>
        <p:spPr>
          <a:xfrm>
            <a:off x="5528500" y="3980680"/>
            <a:ext cx="3156300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Gradient 1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BA9871-552F-7CFC-D248-87DAA785C2D7}"/>
              </a:ext>
            </a:extLst>
          </p:cNvPr>
          <p:cNvCxnSpPr>
            <a:cxnSpLocks/>
            <a:stCxn id="22" idx="0"/>
            <a:endCxn id="20" idx="3"/>
          </p:cNvCxnSpPr>
          <p:nvPr/>
        </p:nvCxnSpPr>
        <p:spPr>
          <a:xfrm flipH="1" flipV="1">
            <a:off x="6819850" y="2709995"/>
            <a:ext cx="286800" cy="127068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3B837F-C3C4-45E5-822B-D75C4B33B061}"/>
              </a:ext>
            </a:extLst>
          </p:cNvPr>
          <p:cNvCxnSpPr>
            <a:cxnSpLocks/>
            <a:stCxn id="22" idx="4"/>
            <a:endCxn id="19" idx="3"/>
          </p:cNvCxnSpPr>
          <p:nvPr/>
        </p:nvCxnSpPr>
        <p:spPr>
          <a:xfrm flipH="1">
            <a:off x="6272521" y="5144931"/>
            <a:ext cx="834129" cy="99396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0174721-9259-74E0-79B3-C2D30AA58196}"/>
              </a:ext>
            </a:extLst>
          </p:cNvPr>
          <p:cNvSpPr/>
          <p:nvPr/>
        </p:nvSpPr>
        <p:spPr>
          <a:xfrm>
            <a:off x="504265" y="3981309"/>
            <a:ext cx="3156300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Gradient 2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97124C-D9C2-13A1-20E2-697F5658AF79}"/>
              </a:ext>
            </a:extLst>
          </p:cNvPr>
          <p:cNvSpPr/>
          <p:nvPr/>
        </p:nvSpPr>
        <p:spPr>
          <a:xfrm>
            <a:off x="8903045" y="3861443"/>
            <a:ext cx="3156300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Subscale Features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F85A70-5057-88C6-08F8-0329751571C9}"/>
              </a:ext>
            </a:extLst>
          </p:cNvPr>
          <p:cNvCxnSpPr>
            <a:cxnSpLocks/>
            <a:stCxn id="24" idx="0"/>
            <a:endCxn id="20" idx="1"/>
          </p:cNvCxnSpPr>
          <p:nvPr/>
        </p:nvCxnSpPr>
        <p:spPr>
          <a:xfrm flipV="1">
            <a:off x="2082415" y="2709995"/>
            <a:ext cx="1867935" cy="12713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BF085E-30D1-76DB-B67C-26F0BA525609}"/>
              </a:ext>
            </a:extLst>
          </p:cNvPr>
          <p:cNvCxnSpPr>
            <a:cxnSpLocks/>
            <a:stCxn id="24" idx="4"/>
            <a:endCxn id="19" idx="1"/>
          </p:cNvCxnSpPr>
          <p:nvPr/>
        </p:nvCxnSpPr>
        <p:spPr>
          <a:xfrm>
            <a:off x="2082415" y="5145560"/>
            <a:ext cx="2415261" cy="99333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766DC1-8D51-A4AA-2DA8-5A9D41313A7B}"/>
              </a:ext>
            </a:extLst>
          </p:cNvPr>
          <p:cNvCxnSpPr>
            <a:cxnSpLocks/>
            <a:stCxn id="25" idx="1"/>
            <a:endCxn id="20" idx="3"/>
          </p:cNvCxnSpPr>
          <p:nvPr/>
        </p:nvCxnSpPr>
        <p:spPr>
          <a:xfrm flipH="1" flipV="1">
            <a:off x="6819850" y="2709995"/>
            <a:ext cx="2545424" cy="13219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FEE3B4-CD67-F082-39E4-985505623452}"/>
              </a:ext>
            </a:extLst>
          </p:cNvPr>
          <p:cNvCxnSpPr>
            <a:cxnSpLocks/>
            <a:stCxn id="25" idx="3"/>
            <a:endCxn id="19" idx="3"/>
          </p:cNvCxnSpPr>
          <p:nvPr/>
        </p:nvCxnSpPr>
        <p:spPr>
          <a:xfrm flipH="1">
            <a:off x="6272521" y="4855193"/>
            <a:ext cx="3092753" cy="12837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D97D657-2D64-190A-7A16-24DB6148260C}"/>
              </a:ext>
            </a:extLst>
          </p:cNvPr>
          <p:cNvSpPr txBox="1"/>
          <p:nvPr/>
        </p:nvSpPr>
        <p:spPr>
          <a:xfrm>
            <a:off x="2926721" y="2876691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3BA6E-3335-901E-DB1B-CF64A4C914D8}"/>
              </a:ext>
            </a:extLst>
          </p:cNvPr>
          <p:cNvSpPr txBox="1"/>
          <p:nvPr/>
        </p:nvSpPr>
        <p:spPr>
          <a:xfrm>
            <a:off x="3209801" y="5385823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CCE26-BC0C-C25A-0C68-B0D617B9CABC}"/>
              </a:ext>
            </a:extLst>
          </p:cNvPr>
          <p:cNvSpPr txBox="1"/>
          <p:nvPr/>
        </p:nvSpPr>
        <p:spPr>
          <a:xfrm>
            <a:off x="6792149" y="3189481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77E02-05CB-C1FC-1A54-34D814F2773C}"/>
              </a:ext>
            </a:extLst>
          </p:cNvPr>
          <p:cNvSpPr txBox="1"/>
          <p:nvPr/>
        </p:nvSpPr>
        <p:spPr>
          <a:xfrm>
            <a:off x="7856691" y="298040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DD59E-2C29-D789-1348-44CA47AD3223}"/>
              </a:ext>
            </a:extLst>
          </p:cNvPr>
          <p:cNvSpPr txBox="1"/>
          <p:nvPr/>
        </p:nvSpPr>
        <p:spPr>
          <a:xfrm>
            <a:off x="7978892" y="5031880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4C445-110B-1842-3E8B-3F42E03E0B17}"/>
              </a:ext>
            </a:extLst>
          </p:cNvPr>
          <p:cNvSpPr txBox="1"/>
          <p:nvPr/>
        </p:nvSpPr>
        <p:spPr>
          <a:xfrm>
            <a:off x="6592510" y="5188539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B0D4926-A1C1-C088-D112-68F61C5F4E24}"/>
              </a:ext>
            </a:extLst>
          </p:cNvPr>
          <p:cNvGrpSpPr/>
          <p:nvPr/>
        </p:nvGrpSpPr>
        <p:grpSpPr>
          <a:xfrm>
            <a:off x="8266277" y="715903"/>
            <a:ext cx="3344545" cy="2230729"/>
            <a:chOff x="514475" y="1351245"/>
            <a:chExt cx="7866108" cy="5246501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9C17EA6B-059C-5ED9-5412-C48541F4C0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475" y="1351245"/>
              <a:ext cx="7866108" cy="5246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DE2D95-DD74-6AC1-F729-6EC8FDC69587}"/>
                </a:ext>
              </a:extLst>
            </p:cNvPr>
            <p:cNvSpPr/>
            <p:nvPr/>
          </p:nvSpPr>
          <p:spPr>
            <a:xfrm>
              <a:off x="992547" y="5102380"/>
              <a:ext cx="223503" cy="22350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D3E48F-1C84-0E27-590D-9711AA852142}"/>
                </a:ext>
              </a:extLst>
            </p:cNvPr>
            <p:cNvSpPr/>
            <p:nvPr/>
          </p:nvSpPr>
          <p:spPr>
            <a:xfrm>
              <a:off x="3220971" y="5214131"/>
              <a:ext cx="223503" cy="2235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5D72F7-2226-ABC4-279F-6E61B99E419C}"/>
                </a:ext>
              </a:extLst>
            </p:cNvPr>
            <p:cNvSpPr/>
            <p:nvPr/>
          </p:nvSpPr>
          <p:spPr>
            <a:xfrm>
              <a:off x="2725996" y="5302878"/>
              <a:ext cx="223503" cy="22350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2A2FF9-56FC-3DB0-A6E3-B3B8A42964B7}"/>
                </a:ext>
              </a:extLst>
            </p:cNvPr>
            <p:cNvSpPr/>
            <p:nvPr/>
          </p:nvSpPr>
          <p:spPr>
            <a:xfrm>
              <a:off x="1154784" y="5363224"/>
              <a:ext cx="223503" cy="22350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F91592-3EC2-2427-3EE2-411E5D9862E9}"/>
                </a:ext>
              </a:extLst>
            </p:cNvPr>
            <p:cNvSpPr/>
            <p:nvPr/>
          </p:nvSpPr>
          <p:spPr>
            <a:xfrm>
              <a:off x="7662105" y="5437634"/>
              <a:ext cx="223503" cy="22350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8A87B6-8767-3D77-03BC-F3B9FCE341D6}"/>
                </a:ext>
              </a:extLst>
            </p:cNvPr>
            <p:cNvSpPr/>
            <p:nvPr/>
          </p:nvSpPr>
          <p:spPr>
            <a:xfrm>
              <a:off x="4778718" y="4960173"/>
              <a:ext cx="223503" cy="22350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81FFC8-5E99-CF7C-4DBC-2A09DDF0A7FD}"/>
                </a:ext>
              </a:extLst>
            </p:cNvPr>
            <p:cNvSpPr/>
            <p:nvPr/>
          </p:nvSpPr>
          <p:spPr>
            <a:xfrm>
              <a:off x="1937063" y="5318247"/>
              <a:ext cx="223503" cy="223503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C4D90A-A563-F7AF-EAC4-CA39F123F606}"/>
                </a:ext>
              </a:extLst>
            </p:cNvPr>
            <p:cNvSpPr/>
            <p:nvPr/>
          </p:nvSpPr>
          <p:spPr>
            <a:xfrm>
              <a:off x="7950182" y="5162696"/>
              <a:ext cx="223503" cy="2235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DA971B-02FE-1165-8516-E0C24FF01041}"/>
                </a:ext>
              </a:extLst>
            </p:cNvPr>
            <p:cNvSpPr/>
            <p:nvPr/>
          </p:nvSpPr>
          <p:spPr>
            <a:xfrm>
              <a:off x="6026783" y="5312114"/>
              <a:ext cx="223503" cy="2235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A0FF1DB-AEDB-FAF1-16A5-EF80688B21EF}"/>
                </a:ext>
              </a:extLst>
            </p:cNvPr>
            <p:cNvSpPr/>
            <p:nvPr/>
          </p:nvSpPr>
          <p:spPr>
            <a:xfrm>
              <a:off x="6986127" y="5456354"/>
              <a:ext cx="223503" cy="2235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38C39A-3016-A004-9D5E-97D5DC8DF8E2}"/>
                </a:ext>
              </a:extLst>
            </p:cNvPr>
            <p:cNvSpPr/>
            <p:nvPr/>
          </p:nvSpPr>
          <p:spPr>
            <a:xfrm>
              <a:off x="4274833" y="5007632"/>
              <a:ext cx="223503" cy="223503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FFDE0F8-3659-2C53-DAB8-820F30879C7B}"/>
                </a:ext>
              </a:extLst>
            </p:cNvPr>
            <p:cNvSpPr/>
            <p:nvPr/>
          </p:nvSpPr>
          <p:spPr>
            <a:xfrm>
              <a:off x="1583491" y="5183675"/>
              <a:ext cx="223503" cy="22350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FC81497-FD87-4940-3A19-ADEF4AE4E748}"/>
                </a:ext>
              </a:extLst>
            </p:cNvPr>
            <p:cNvSpPr/>
            <p:nvPr/>
          </p:nvSpPr>
          <p:spPr>
            <a:xfrm>
              <a:off x="3807919" y="5251472"/>
              <a:ext cx="223503" cy="22350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B82B9AF-76D2-5CBB-3106-9837F19E0D3D}"/>
                </a:ext>
              </a:extLst>
            </p:cNvPr>
            <p:cNvSpPr/>
            <p:nvPr/>
          </p:nvSpPr>
          <p:spPr>
            <a:xfrm>
              <a:off x="5514382" y="5106734"/>
              <a:ext cx="223503" cy="22350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F34026D-7D71-067B-E11C-0EEAE7358576}"/>
                </a:ext>
              </a:extLst>
            </p:cNvPr>
            <p:cNvSpPr/>
            <p:nvPr/>
          </p:nvSpPr>
          <p:spPr>
            <a:xfrm>
              <a:off x="7332209" y="5295428"/>
              <a:ext cx="223503" cy="223503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1205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305F7-246A-661C-0E19-39C65BBDB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B1224C6-1641-4F22-FADC-163D4A148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530" y="-126979"/>
            <a:ext cx="2606511" cy="260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DDCF43-591B-546F-6F30-99102FCB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1" y="97447"/>
            <a:ext cx="10515600" cy="1325563"/>
          </a:xfrm>
        </p:spPr>
        <p:txBody>
          <a:bodyPr/>
          <a:lstStyle/>
          <a:p>
            <a:r>
              <a:rPr lang="en-US" dirty="0"/>
              <a:t>What is the Problem Here? It’s Randomized! And Easier to Sample!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E9A388-EB52-8B3A-3D3D-797E89562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5" y="1351245"/>
            <a:ext cx="7866108" cy="524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3D707B-1D96-3CE6-C70F-441CABBA2978}"/>
              </a:ext>
            </a:extLst>
          </p:cNvPr>
          <p:cNvSpPr/>
          <p:nvPr/>
        </p:nvSpPr>
        <p:spPr>
          <a:xfrm>
            <a:off x="992547" y="5102380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7A431F-8658-EF77-2D9D-47554A57589A}"/>
              </a:ext>
            </a:extLst>
          </p:cNvPr>
          <p:cNvSpPr/>
          <p:nvPr/>
        </p:nvSpPr>
        <p:spPr>
          <a:xfrm>
            <a:off x="1837532" y="5292481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35BC5B-2051-C73D-DA48-7846BC6D195B}"/>
              </a:ext>
            </a:extLst>
          </p:cNvPr>
          <p:cNvSpPr/>
          <p:nvPr/>
        </p:nvSpPr>
        <p:spPr>
          <a:xfrm>
            <a:off x="2725996" y="5302878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CB5D61-2205-F047-29B4-1632FA232817}"/>
              </a:ext>
            </a:extLst>
          </p:cNvPr>
          <p:cNvSpPr/>
          <p:nvPr/>
        </p:nvSpPr>
        <p:spPr>
          <a:xfrm>
            <a:off x="1599273" y="5312113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376EFB-734F-9A11-3934-E5DE7BD42085}"/>
              </a:ext>
            </a:extLst>
          </p:cNvPr>
          <p:cNvSpPr/>
          <p:nvPr/>
        </p:nvSpPr>
        <p:spPr>
          <a:xfrm>
            <a:off x="7349840" y="5310490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D53985-83D3-28C8-7573-2A9C22B24469}"/>
              </a:ext>
            </a:extLst>
          </p:cNvPr>
          <p:cNvSpPr/>
          <p:nvPr/>
        </p:nvSpPr>
        <p:spPr>
          <a:xfrm>
            <a:off x="5076648" y="5089410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65C909-8C15-37D0-20EC-B3B3EF5BE5FD}"/>
              </a:ext>
            </a:extLst>
          </p:cNvPr>
          <p:cNvSpPr/>
          <p:nvPr/>
        </p:nvSpPr>
        <p:spPr>
          <a:xfrm>
            <a:off x="2962934" y="5300867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75A47-AEA7-C9A5-7D17-C773061E5072}"/>
              </a:ext>
            </a:extLst>
          </p:cNvPr>
          <p:cNvSpPr/>
          <p:nvPr/>
        </p:nvSpPr>
        <p:spPr>
          <a:xfrm>
            <a:off x="7587913" y="5306430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A12A24-EDBC-363E-8F17-80BD247932A3}"/>
              </a:ext>
            </a:extLst>
          </p:cNvPr>
          <p:cNvSpPr/>
          <p:nvPr/>
        </p:nvSpPr>
        <p:spPr>
          <a:xfrm>
            <a:off x="6026783" y="5312114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AD099A-0EB1-2331-815C-DBEB817B9883}"/>
              </a:ext>
            </a:extLst>
          </p:cNvPr>
          <p:cNvSpPr/>
          <p:nvPr/>
        </p:nvSpPr>
        <p:spPr>
          <a:xfrm>
            <a:off x="6255047" y="5312113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2422B3-2E47-5AEB-84CC-B4C6D7FBE145}"/>
              </a:ext>
            </a:extLst>
          </p:cNvPr>
          <p:cNvSpPr/>
          <p:nvPr/>
        </p:nvSpPr>
        <p:spPr>
          <a:xfrm>
            <a:off x="4065646" y="5283252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13D851-BCE9-F2CF-25EF-E5A880DED8CC}"/>
              </a:ext>
            </a:extLst>
          </p:cNvPr>
          <p:cNvSpPr/>
          <p:nvPr/>
        </p:nvSpPr>
        <p:spPr>
          <a:xfrm>
            <a:off x="1216050" y="5102380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2BA872-AF76-85A4-FC67-543CD08A8B5A}"/>
              </a:ext>
            </a:extLst>
          </p:cNvPr>
          <p:cNvSpPr/>
          <p:nvPr/>
        </p:nvSpPr>
        <p:spPr>
          <a:xfrm>
            <a:off x="3858748" y="5275655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7B32E9-BD54-C3CF-11F5-13B9DE515246}"/>
              </a:ext>
            </a:extLst>
          </p:cNvPr>
          <p:cNvSpPr/>
          <p:nvPr/>
        </p:nvSpPr>
        <p:spPr>
          <a:xfrm>
            <a:off x="5300151" y="5066352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A364F7-9E6B-D8DA-96C9-AE85F6EFB169}"/>
              </a:ext>
            </a:extLst>
          </p:cNvPr>
          <p:cNvSpPr/>
          <p:nvPr/>
        </p:nvSpPr>
        <p:spPr>
          <a:xfrm>
            <a:off x="7138574" y="5312819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00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221259" y="1706880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4328431" y="2295458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47869" y="2617282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13675" y="251181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836" y="341351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06598" y="340831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32549" y="5080257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26994" y="3581749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37917" y="4818173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07482" y="4251221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43791" y="541643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82735" y="4818173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14506" y="3118381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47869" y="4251221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971"/>
            <a:ext cx="11982203" cy="1325563"/>
          </a:xfrm>
        </p:spPr>
        <p:txBody>
          <a:bodyPr/>
          <a:lstStyle/>
          <a:p>
            <a:r>
              <a:rPr lang="en-US" dirty="0"/>
              <a:t>Bad Replicate Placement: Non-Independence of Plots – Violates SUTVA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059E3-EACB-8743-A577-F171018D5BC1}"/>
              </a:ext>
            </a:extLst>
          </p:cNvPr>
          <p:cNvSpPr txBox="1"/>
          <p:nvPr/>
        </p:nvSpPr>
        <p:spPr>
          <a:xfrm>
            <a:off x="288824" y="2673808"/>
            <a:ext cx="29814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Plots must be spatially or temporally separate</a:t>
            </a:r>
          </a:p>
          <a:p>
            <a:endParaRPr lang="en-US" sz="2800" dirty="0"/>
          </a:p>
          <a:p>
            <a:r>
              <a:rPr lang="en-US" sz="2800" dirty="0"/>
              <a:t>This goes double for plots with the same treatment!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4D37AB-4928-1E43-3FBB-914FEEE4302A}"/>
              </a:ext>
            </a:extLst>
          </p:cNvPr>
          <p:cNvSpPr txBox="1"/>
          <p:nvPr/>
        </p:nvSpPr>
        <p:spPr>
          <a:xfrm>
            <a:off x="8911445" y="2327146"/>
            <a:ext cx="3070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there is bleed-over from one plot to the next, you violate the principle of </a:t>
            </a:r>
            <a:r>
              <a:rPr lang="en-US" sz="2400" b="1" dirty="0"/>
              <a:t>interference 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FF455-FBC9-DD38-1510-E930B9058A96}"/>
              </a:ext>
            </a:extLst>
          </p:cNvPr>
          <p:cNvSpPr txBox="1"/>
          <p:nvPr/>
        </p:nvSpPr>
        <p:spPr>
          <a:xfrm>
            <a:off x="10141528" y="6488668"/>
            <a:ext cx="193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Kimmel et al. 2021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3B025-A9C4-9389-A259-ACEDC579A004}"/>
              </a:ext>
            </a:extLst>
          </p:cNvPr>
          <p:cNvSpPr/>
          <p:nvPr/>
        </p:nvSpPr>
        <p:spPr>
          <a:xfrm>
            <a:off x="10208121" y="513574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327151-E24E-6FA6-1B04-0E7D8066F05C}"/>
              </a:ext>
            </a:extLst>
          </p:cNvPr>
          <p:cNvSpPr/>
          <p:nvPr/>
        </p:nvSpPr>
        <p:spPr>
          <a:xfrm>
            <a:off x="10702883" y="513054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AA8ABB83-5AA4-18B9-9982-B4FE1D2B4638}"/>
              </a:ext>
            </a:extLst>
          </p:cNvPr>
          <p:cNvCxnSpPr>
            <a:cxnSpLocks/>
            <a:stCxn id="10" idx="0"/>
            <a:endCxn id="14" idx="0"/>
          </p:cNvCxnSpPr>
          <p:nvPr/>
        </p:nvCxnSpPr>
        <p:spPr>
          <a:xfrm rot="5400000" flipH="1" flipV="1">
            <a:off x="10697157" y="4885763"/>
            <a:ext cx="5208" cy="494762"/>
          </a:xfrm>
          <a:prstGeom prst="curvedConnector3">
            <a:avLst>
              <a:gd name="adj1" fmla="val 745366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32C7B14-DC5D-EE43-C528-6BAF26A9E27F}"/>
              </a:ext>
            </a:extLst>
          </p:cNvPr>
          <p:cNvSpPr txBox="1"/>
          <p:nvPr/>
        </p:nvSpPr>
        <p:spPr>
          <a:xfrm>
            <a:off x="10336861" y="4457356"/>
            <a:ext cx="7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Heats</a:t>
            </a:r>
          </a:p>
        </p:txBody>
      </p:sp>
    </p:spTree>
    <p:extLst>
      <p:ext uri="{BB962C8B-B14F-4D97-AF65-F5344CB8AC3E}">
        <p14:creationId xmlns:p14="http://schemas.microsoft.com/office/powerpoint/2010/main" val="408762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animBg="1"/>
      <p:bldP spid="14" grpId="0" animBg="1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1C22E-0350-01AE-7992-A5EE97F07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CC89E4B-BA03-DA17-3888-D36CEE39B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530" y="-126979"/>
            <a:ext cx="2606511" cy="260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76CB9-A01C-4BAB-409B-C08BF28A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1" y="97447"/>
            <a:ext cx="10515600" cy="1325563"/>
          </a:xfrm>
        </p:spPr>
        <p:txBody>
          <a:bodyPr/>
          <a:lstStyle/>
          <a:p>
            <a:r>
              <a:rPr lang="en-US" dirty="0"/>
              <a:t>Solution: Randomization + </a:t>
            </a:r>
            <a:br>
              <a:rPr lang="en-US" dirty="0"/>
            </a:br>
            <a:r>
              <a:rPr lang="en-US" dirty="0"/>
              <a:t>Interspersion using Biology!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14EE0A-C002-ABB9-F9BA-DDA52DB08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75" y="1351245"/>
            <a:ext cx="7866108" cy="524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218AE1-2EF2-3AE4-292B-20D814D05A5D}"/>
              </a:ext>
            </a:extLst>
          </p:cNvPr>
          <p:cNvSpPr/>
          <p:nvPr/>
        </p:nvSpPr>
        <p:spPr>
          <a:xfrm>
            <a:off x="992547" y="5102380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5846C2-D23D-A3A3-A45F-A110689C1FE1}"/>
              </a:ext>
            </a:extLst>
          </p:cNvPr>
          <p:cNvSpPr/>
          <p:nvPr/>
        </p:nvSpPr>
        <p:spPr>
          <a:xfrm>
            <a:off x="3220971" y="5214131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2859F-7D26-9814-4303-7673FCB130D1}"/>
              </a:ext>
            </a:extLst>
          </p:cNvPr>
          <p:cNvSpPr/>
          <p:nvPr/>
        </p:nvSpPr>
        <p:spPr>
          <a:xfrm>
            <a:off x="2725996" y="5302878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CFE6B8-3E79-E98C-DCE4-F0A716EBEB29}"/>
              </a:ext>
            </a:extLst>
          </p:cNvPr>
          <p:cNvSpPr/>
          <p:nvPr/>
        </p:nvSpPr>
        <p:spPr>
          <a:xfrm>
            <a:off x="1154784" y="5363224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C6CCF-C7EA-44B8-5218-362306FAA12E}"/>
              </a:ext>
            </a:extLst>
          </p:cNvPr>
          <p:cNvSpPr/>
          <p:nvPr/>
        </p:nvSpPr>
        <p:spPr>
          <a:xfrm>
            <a:off x="7662105" y="5437634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02392E-86AB-4F48-AE61-0F1AD42BCBB9}"/>
              </a:ext>
            </a:extLst>
          </p:cNvPr>
          <p:cNvSpPr/>
          <p:nvPr/>
        </p:nvSpPr>
        <p:spPr>
          <a:xfrm>
            <a:off x="4778718" y="4960173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C60EEE-64C4-8F05-4964-6A06AB29DB28}"/>
              </a:ext>
            </a:extLst>
          </p:cNvPr>
          <p:cNvSpPr/>
          <p:nvPr/>
        </p:nvSpPr>
        <p:spPr>
          <a:xfrm>
            <a:off x="1937063" y="5318247"/>
            <a:ext cx="223503" cy="2235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F21F44-7047-F984-C8B9-AB2716F8772B}"/>
              </a:ext>
            </a:extLst>
          </p:cNvPr>
          <p:cNvSpPr/>
          <p:nvPr/>
        </p:nvSpPr>
        <p:spPr>
          <a:xfrm>
            <a:off x="7950182" y="5162696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3140E4-DDD2-F079-46D8-4110331ECA6D}"/>
              </a:ext>
            </a:extLst>
          </p:cNvPr>
          <p:cNvSpPr/>
          <p:nvPr/>
        </p:nvSpPr>
        <p:spPr>
          <a:xfrm>
            <a:off x="6026783" y="5312114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DE0830-ED71-D4C3-78E5-DD985B903D3C}"/>
              </a:ext>
            </a:extLst>
          </p:cNvPr>
          <p:cNvSpPr/>
          <p:nvPr/>
        </p:nvSpPr>
        <p:spPr>
          <a:xfrm>
            <a:off x="6986127" y="5456354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BED137-6CC0-0AF7-332D-6E4850681E8A}"/>
              </a:ext>
            </a:extLst>
          </p:cNvPr>
          <p:cNvSpPr/>
          <p:nvPr/>
        </p:nvSpPr>
        <p:spPr>
          <a:xfrm>
            <a:off x="4274833" y="5007632"/>
            <a:ext cx="223503" cy="22350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F9B48E-D9CE-259E-E7F8-530BA46A9F4E}"/>
              </a:ext>
            </a:extLst>
          </p:cNvPr>
          <p:cNvSpPr/>
          <p:nvPr/>
        </p:nvSpPr>
        <p:spPr>
          <a:xfrm>
            <a:off x="1583491" y="5183675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BEB36D-73D6-578F-772E-58E0F9F30383}"/>
              </a:ext>
            </a:extLst>
          </p:cNvPr>
          <p:cNvSpPr/>
          <p:nvPr/>
        </p:nvSpPr>
        <p:spPr>
          <a:xfrm>
            <a:off x="3807919" y="5251472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151612-A252-5004-32D6-04B481E19E09}"/>
              </a:ext>
            </a:extLst>
          </p:cNvPr>
          <p:cNvSpPr/>
          <p:nvPr/>
        </p:nvSpPr>
        <p:spPr>
          <a:xfrm>
            <a:off x="5514382" y="5106734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AD7856-D71A-CA1A-C3C4-01A8B531668E}"/>
              </a:ext>
            </a:extLst>
          </p:cNvPr>
          <p:cNvSpPr/>
          <p:nvPr/>
        </p:nvSpPr>
        <p:spPr>
          <a:xfrm>
            <a:off x="7332209" y="5295428"/>
            <a:ext cx="223503" cy="22350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56E3A4-EFFF-6D70-07E4-7B4BF5827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355" y="3377336"/>
            <a:ext cx="3239266" cy="184544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18ABE75-6500-2944-D0F4-F4A1CD8ED4D7}"/>
              </a:ext>
            </a:extLst>
          </p:cNvPr>
          <p:cNvSpPr txBox="1"/>
          <p:nvPr/>
        </p:nvSpPr>
        <p:spPr>
          <a:xfrm>
            <a:off x="9556637" y="5198773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Dispersion</a:t>
            </a:r>
          </a:p>
        </p:txBody>
      </p:sp>
    </p:spTree>
    <p:extLst>
      <p:ext uri="{BB962C8B-B14F-4D97-AF65-F5344CB8AC3E}">
        <p14:creationId xmlns:p14="http://schemas.microsoft.com/office/powerpoint/2010/main" val="3639300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DD9E1-51E8-0139-9E11-35D52DBC1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442F-7E9C-C2B7-1336-5D22FD88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95BD-5087-339D-AA07-AF7DCB74C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What is a Replicate Versus a Subsample?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Randomization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Replication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2771483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b="1" dirty="0"/>
              <a:t>How Many Replicates Do I Need?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305450" y="1139914"/>
            <a:ext cx="538759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Generally, p^(3/2) / </a:t>
            </a:r>
            <a:r>
              <a:rPr lang="en-US" sz="3600" dirty="0" err="1">
                <a:latin typeface="Avenir" panose="02000503020000020003" pitchFamily="2" charset="0"/>
              </a:rPr>
              <a:t>n</a:t>
            </a:r>
            <a:r>
              <a:rPr lang="en-US" sz="3600" baseline="-25000" dirty="0" err="1">
                <a:latin typeface="Avenir" panose="02000503020000020003" pitchFamily="2" charset="0"/>
              </a:rPr>
              <a:t>tot</a:t>
            </a:r>
            <a:r>
              <a:rPr lang="en-US" sz="3600" baseline="-25000" dirty="0">
                <a:latin typeface="Avenir" panose="02000503020000020003" pitchFamily="2" charset="0"/>
              </a:rPr>
              <a:t> </a:t>
            </a:r>
            <a:r>
              <a:rPr lang="en-US" sz="3600" dirty="0">
                <a:latin typeface="Avenir" panose="02000503020000020003" pitchFamily="2" charset="0"/>
              </a:rPr>
              <a:t>should approach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Portnoy 1998</a:t>
            </a: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So, 3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p^(3/2) ~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So, 5 / (3*n) should be close-</a:t>
            </a:r>
            <a:r>
              <a:rPr lang="en-US" sz="3600" dirty="0" err="1">
                <a:latin typeface="Avenir" panose="02000503020000020003" pitchFamily="2" charset="0"/>
              </a:rPr>
              <a:t>ish</a:t>
            </a:r>
            <a:r>
              <a:rPr lang="en-US" sz="3600" dirty="0">
                <a:latin typeface="Avenir" panose="02000503020000020003" pitchFamily="2" charset="0"/>
              </a:rPr>
              <a:t> to 0</a:t>
            </a:r>
          </a:p>
          <a:p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venir" panose="02000503020000020003" pitchFamily="2" charset="0"/>
              </a:rPr>
              <a:t>Practically, 5-10</a:t>
            </a:r>
          </a:p>
          <a:p>
            <a:pPr lvl="1"/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5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5-10 Replicates? That’s it?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271043" y="2471517"/>
            <a:ext cx="53875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Not so fast!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The noisier the system and smaller the effect, the more replicates you need for good precision</a:t>
            </a:r>
          </a:p>
        </p:txBody>
      </p:sp>
    </p:spTree>
    <p:extLst>
      <p:ext uri="{BB962C8B-B14F-4D97-AF65-F5344CB8AC3E}">
        <p14:creationId xmlns:p14="http://schemas.microsoft.com/office/powerpoint/2010/main" val="115254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Example from </a:t>
            </a:r>
            <a:r>
              <a:rPr lang="en-US" dirty="0" err="1"/>
              <a:t>Gotelli</a:t>
            </a:r>
            <a:r>
              <a:rPr lang="en-US" dirty="0"/>
              <a:t> and Ellison: Substrate and Barnacles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7909142" y="3296965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2101642" y="3073940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542BD5-7E5B-3D48-AE91-7E20E63BE12D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842182" y="3589353"/>
            <a:ext cx="4066960" cy="2319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41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60" y="72702"/>
            <a:ext cx="11867596" cy="1325563"/>
          </a:xfrm>
        </p:spPr>
        <p:txBody>
          <a:bodyPr/>
          <a:lstStyle/>
          <a:p>
            <a:r>
              <a:rPr lang="en-US" dirty="0"/>
              <a:t>OK, How do I Determine How Sample Size Influences Precision?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321059" y="1358448"/>
            <a:ext cx="53875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SIMULATION!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Make a simulated data set with your design, fit a model, get SE of parameters or other indices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Rinse and repeat to see how often you fall in an acceptable range</a:t>
            </a:r>
          </a:p>
        </p:txBody>
      </p:sp>
    </p:spTree>
    <p:extLst>
      <p:ext uri="{BB962C8B-B14F-4D97-AF65-F5344CB8AC3E}">
        <p14:creationId xmlns:p14="http://schemas.microsoft.com/office/powerpoint/2010/main" val="783035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1E09-6266-AE95-6C48-DC6931BE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of Difference Between Two Means by Sample Size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38EF2-2886-D88B-1359-1A16BCF85EEE}"/>
              </a:ext>
            </a:extLst>
          </p:cNvPr>
          <p:cNvSpPr txBox="1"/>
          <p:nvPr/>
        </p:nvSpPr>
        <p:spPr>
          <a:xfrm>
            <a:off x="365761" y="1690688"/>
            <a:ext cx="1110342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rep(3:10, 100)) |&gt;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rowwise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|&gt;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#make sim data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internal_dat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tibble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rep(c("A", "B"), n),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rep(c(1,4), n) +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(n*2,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) |&gt;list()) |&gt;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ungroup() |&gt;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# fit and evaluate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mutate(mod = map(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internal_dat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~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 ~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.)),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map(mod, ~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emmeans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(., ~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|&gt;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(method = "pairwise") |&gt;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tidy())) |&gt;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unnest(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0978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1D331-2CC0-79C7-B186-1ACE52BA2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3A1D-C91B-A2BD-4418-3C7DC7C2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of Difference Between Two Means by Sample Size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5DB41-0188-8B0B-16EF-920A03C8F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658" y="1827494"/>
            <a:ext cx="8384176" cy="503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457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85C3E-557D-235E-4051-38E884E7E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7620D-F29E-4E0A-EF81-AA15AA42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What About This Scenario?</a:t>
            </a:r>
          </a:p>
        </p:txBody>
      </p:sp>
      <p:pic>
        <p:nvPicPr>
          <p:cNvPr id="5126" name="Picture 6" descr="Geology - rocks and minerals">
            <a:extLst>
              <a:ext uri="{FF2B5EF4-FFF2-40B4-BE49-F238E27FC236}">
                <a16:creationId xmlns:a16="http://schemas.microsoft.com/office/drawing/2014/main" id="{3F90DA32-64BD-FABD-2A83-B9BC97C92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24" y="1821309"/>
            <a:ext cx="3526415" cy="289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7BF0FE5-CAAF-699F-9337-C5B87627C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486" y="1857978"/>
            <a:ext cx="4445725" cy="285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874B95-4916-DB91-199E-57C52486761D}"/>
              </a:ext>
            </a:extLst>
          </p:cNvPr>
          <p:cNvSpPr txBox="1"/>
          <p:nvPr/>
        </p:nvSpPr>
        <p:spPr>
          <a:xfrm>
            <a:off x="213732" y="4851072"/>
            <a:ext cx="11645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Oops – Home Depot Only had 3 Granite tiles. So I got 2 more from Lowe’s. My n = 5, right?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806D3-5267-8ACD-BF9D-692DE20195C1}"/>
              </a:ext>
            </a:extLst>
          </p:cNvPr>
          <p:cNvSpPr txBox="1"/>
          <p:nvPr/>
        </p:nvSpPr>
        <p:spPr>
          <a:xfrm>
            <a:off x="970314" y="5276976"/>
            <a:ext cx="9759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NO – This is Multiple Versions of a Treatment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4DC33-DF06-2E04-6EF8-02DC2C90DBF6}"/>
              </a:ext>
            </a:extLst>
          </p:cNvPr>
          <p:cNvSpPr txBox="1"/>
          <p:nvPr/>
        </p:nvSpPr>
        <p:spPr>
          <a:xfrm>
            <a:off x="3644750" y="5949100"/>
            <a:ext cx="3653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SUTVA Violation</a:t>
            </a:r>
          </a:p>
        </p:txBody>
      </p:sp>
    </p:spTree>
    <p:extLst>
      <p:ext uri="{BB962C8B-B14F-4D97-AF65-F5344CB8AC3E}">
        <p14:creationId xmlns:p14="http://schemas.microsoft.com/office/powerpoint/2010/main" val="1879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DB820-DA4F-00CF-E49D-725CBEE28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FC70-B7F5-0C37-5355-FA30F440E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1" y="97447"/>
            <a:ext cx="10515600" cy="1325563"/>
          </a:xfrm>
        </p:spPr>
        <p:txBody>
          <a:bodyPr/>
          <a:lstStyle/>
          <a:p>
            <a:r>
              <a:rPr lang="en-US" dirty="0"/>
              <a:t>Multiple Versions Muck Up Sample Sizes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0AC0E3-E0D6-615E-6B03-5078CC835D11}"/>
              </a:ext>
            </a:extLst>
          </p:cNvPr>
          <p:cNvSpPr txBox="1"/>
          <p:nvPr/>
        </p:nvSpPr>
        <p:spPr>
          <a:xfrm>
            <a:off x="1661666" y="5836566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23BFA-FF55-9617-4B5F-F0B2CDA0E42D}"/>
              </a:ext>
            </a:extLst>
          </p:cNvPr>
          <p:cNvSpPr txBox="1"/>
          <p:nvPr/>
        </p:nvSpPr>
        <p:spPr>
          <a:xfrm>
            <a:off x="460866" y="1669004"/>
            <a:ext cx="4176447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 from Home Depot, granite from Lowe’s concrete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7E2072-1FA2-C4F8-F36C-073859624051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 flipH="1">
            <a:off x="2549089" y="4223549"/>
            <a:ext cx="1" cy="161301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Picture 2">
            <a:extLst>
              <a:ext uri="{FF2B5EF4-FFF2-40B4-BE49-F238E27FC236}">
                <a16:creationId xmlns:a16="http://schemas.microsoft.com/office/drawing/2014/main" id="{D8E36936-870B-0818-A64A-7ACBB4980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965" y="1669004"/>
            <a:ext cx="6075977" cy="40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FC2E3E1-AE90-E7D3-7CDB-8B74B1702EAD}"/>
              </a:ext>
            </a:extLst>
          </p:cNvPr>
          <p:cNvSpPr/>
          <p:nvPr/>
        </p:nvSpPr>
        <p:spPr>
          <a:xfrm>
            <a:off x="5721240" y="4566473"/>
            <a:ext cx="172639" cy="1726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E07AB0-8663-17E9-FF01-0A37AE2D2014}"/>
              </a:ext>
            </a:extLst>
          </p:cNvPr>
          <p:cNvSpPr/>
          <p:nvPr/>
        </p:nvSpPr>
        <p:spPr>
          <a:xfrm>
            <a:off x="7442530" y="4652793"/>
            <a:ext cx="172639" cy="17263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A39A02B-B5B7-30D8-2755-1070B3739E2C}"/>
              </a:ext>
            </a:extLst>
          </p:cNvPr>
          <p:cNvSpPr/>
          <p:nvPr/>
        </p:nvSpPr>
        <p:spPr>
          <a:xfrm>
            <a:off x="7060199" y="4721343"/>
            <a:ext cx="172639" cy="17263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E1819E7-A968-DBA1-55A2-D99C80575181}"/>
              </a:ext>
            </a:extLst>
          </p:cNvPr>
          <p:cNvSpPr/>
          <p:nvPr/>
        </p:nvSpPr>
        <p:spPr>
          <a:xfrm>
            <a:off x="5846556" y="4767956"/>
            <a:ext cx="172639" cy="1726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E24CC9-C307-3884-EC31-656A4AE64FC8}"/>
              </a:ext>
            </a:extLst>
          </p:cNvPr>
          <p:cNvSpPr/>
          <p:nvPr/>
        </p:nvSpPr>
        <p:spPr>
          <a:xfrm>
            <a:off x="10872972" y="4825432"/>
            <a:ext cx="172639" cy="17263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BCD93D-04DA-0699-032C-C6FB14D578F6}"/>
              </a:ext>
            </a:extLst>
          </p:cNvPr>
          <p:cNvSpPr/>
          <p:nvPr/>
        </p:nvSpPr>
        <p:spPr>
          <a:xfrm>
            <a:off x="8645772" y="4456629"/>
            <a:ext cx="172639" cy="17263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217CB9-A771-B037-B70F-ABE2EB32E1B3}"/>
              </a:ext>
            </a:extLst>
          </p:cNvPr>
          <p:cNvSpPr/>
          <p:nvPr/>
        </p:nvSpPr>
        <p:spPr>
          <a:xfrm>
            <a:off x="6450807" y="4733214"/>
            <a:ext cx="172639" cy="17263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32091D-3BF3-5E9A-D929-BF0D9F0E1C6C}"/>
              </a:ext>
            </a:extLst>
          </p:cNvPr>
          <p:cNvSpPr/>
          <p:nvPr/>
        </p:nvSpPr>
        <p:spPr>
          <a:xfrm>
            <a:off x="11095490" y="4613063"/>
            <a:ext cx="172639" cy="17263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255CD2-0AA5-2EAC-176B-7367093EFC61}"/>
              </a:ext>
            </a:extLst>
          </p:cNvPr>
          <p:cNvSpPr/>
          <p:nvPr/>
        </p:nvSpPr>
        <p:spPr>
          <a:xfrm>
            <a:off x="9609808" y="4728477"/>
            <a:ext cx="172639" cy="17263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26DEFF-CB34-BD00-B364-721BCA04D1B6}"/>
              </a:ext>
            </a:extLst>
          </p:cNvPr>
          <p:cNvSpPr/>
          <p:nvPr/>
        </p:nvSpPr>
        <p:spPr>
          <a:xfrm>
            <a:off x="10350830" y="4839892"/>
            <a:ext cx="172639" cy="17263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1613B3-0281-2322-1BA9-E689B4E8FF9A}"/>
              </a:ext>
            </a:extLst>
          </p:cNvPr>
          <p:cNvSpPr/>
          <p:nvPr/>
        </p:nvSpPr>
        <p:spPr>
          <a:xfrm>
            <a:off x="8256559" y="4493288"/>
            <a:ext cx="172639" cy="17263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D8A6DF-E402-2B65-1C71-755A567D766D}"/>
              </a:ext>
            </a:extLst>
          </p:cNvPr>
          <p:cNvSpPr/>
          <p:nvPr/>
        </p:nvSpPr>
        <p:spPr>
          <a:xfrm>
            <a:off x="6177699" y="4629268"/>
            <a:ext cx="172639" cy="17263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F1C0DC-A166-73A0-3C2D-9C12C35A442C}"/>
              </a:ext>
            </a:extLst>
          </p:cNvPr>
          <p:cNvSpPr/>
          <p:nvPr/>
        </p:nvSpPr>
        <p:spPr>
          <a:xfrm>
            <a:off x="7895903" y="4681636"/>
            <a:ext cx="172639" cy="17263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9E2CE9-FA66-0A73-F83B-38159C46BF1F}"/>
              </a:ext>
            </a:extLst>
          </p:cNvPr>
          <p:cNvSpPr/>
          <p:nvPr/>
        </p:nvSpPr>
        <p:spPr>
          <a:xfrm>
            <a:off x="9214017" y="4569836"/>
            <a:ext cx="172639" cy="17263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343994-C945-2811-DF8C-017249D20139}"/>
              </a:ext>
            </a:extLst>
          </p:cNvPr>
          <p:cNvSpPr/>
          <p:nvPr/>
        </p:nvSpPr>
        <p:spPr>
          <a:xfrm>
            <a:off x="10618152" y="4715588"/>
            <a:ext cx="172639" cy="17263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33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87C93-DE24-2C86-76FF-52695616F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2658-DD5A-F84E-3356-07C87777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0"/>
            <a:ext cx="11996057" cy="1325563"/>
          </a:xfrm>
        </p:spPr>
        <p:txBody>
          <a:bodyPr/>
          <a:lstStyle/>
          <a:p>
            <a:r>
              <a:rPr lang="en-US" b="1" dirty="0"/>
              <a:t>The Core Assumptions of 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B6983-3FAB-48BC-4F5C-D10415A1F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9076509" cy="553243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Excludability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– Units respond to treatment itself and not other mechanisms generated by treatment assignment or implementation</a:t>
            </a:r>
          </a:p>
          <a:p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No interference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– The outcome of a unit depends solely on the treatment assigned and not adjacent treatments</a:t>
            </a:r>
          </a:p>
          <a:p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Helvetica" pitchFamily="2" charset="0"/>
              </a:rPr>
              <a:t>No multiple versions of treatments 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– Each treatment is implemented the same way every time</a:t>
            </a:r>
          </a:p>
          <a:p>
            <a:endParaRPr lang="en-US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No noncompliance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– Each unit receives its assigned treatment</a:t>
            </a:r>
            <a:endParaRPr lang="en-US" b="1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B4911-5666-A60A-AC9F-C567565E5751}"/>
              </a:ext>
            </a:extLst>
          </p:cNvPr>
          <p:cNvSpPr txBox="1"/>
          <p:nvPr/>
        </p:nvSpPr>
        <p:spPr>
          <a:xfrm>
            <a:off x="10554789" y="3549413"/>
            <a:ext cx="1177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SUTVA</a:t>
            </a: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6B33BFC-F6DC-5EB3-0461-6482AD4EA13E}"/>
              </a:ext>
            </a:extLst>
          </p:cNvPr>
          <p:cNvSpPr/>
          <p:nvPr/>
        </p:nvSpPr>
        <p:spPr>
          <a:xfrm>
            <a:off x="9914709" y="2312126"/>
            <a:ext cx="640080" cy="3030583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A57CB-CA67-4EBA-4E26-7EF494FD82AC}"/>
              </a:ext>
            </a:extLst>
          </p:cNvPr>
          <p:cNvSpPr txBox="1"/>
          <p:nvPr/>
        </p:nvSpPr>
        <p:spPr>
          <a:xfrm>
            <a:off x="8113195" y="5392971"/>
            <a:ext cx="398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Stable Unit Treatment Value Assumption</a:t>
            </a:r>
          </a:p>
        </p:txBody>
      </p:sp>
    </p:spTree>
    <p:extLst>
      <p:ext uri="{BB962C8B-B14F-4D97-AF65-F5344CB8AC3E}">
        <p14:creationId xmlns:p14="http://schemas.microsoft.com/office/powerpoint/2010/main" val="9112123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13D4-5D13-F363-81C3-38ABBC46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22"/>
            <a:ext cx="10515600" cy="1325563"/>
          </a:xfrm>
        </p:spPr>
        <p:txBody>
          <a:bodyPr/>
          <a:lstStyle/>
          <a:p>
            <a:r>
              <a:rPr lang="en-US" dirty="0"/>
              <a:t>Noncompliance in Biological Sciences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477D6C-8B00-C4C9-19CB-D04E177C7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1335585"/>
            <a:ext cx="6724650" cy="537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C00583-0FF6-8676-5F48-E987AD0211B9}"/>
              </a:ext>
            </a:extLst>
          </p:cNvPr>
          <p:cNvSpPr txBox="1"/>
          <p:nvPr/>
        </p:nvSpPr>
        <p:spPr>
          <a:xfrm>
            <a:off x="9710057" y="2885756"/>
            <a:ext cx="1972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Granite Tile Under There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BA9A08-B09D-77E6-A16E-2F98E733D28C}"/>
              </a:ext>
            </a:extLst>
          </p:cNvPr>
          <p:cNvCxnSpPr>
            <a:cxnSpLocks/>
          </p:cNvCxnSpPr>
          <p:nvPr/>
        </p:nvCxnSpPr>
        <p:spPr>
          <a:xfrm flipH="1">
            <a:off x="7026965" y="3896139"/>
            <a:ext cx="2445026" cy="162627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B47705-3D64-5964-D6F6-1490C449B4A8}"/>
              </a:ext>
            </a:extLst>
          </p:cNvPr>
          <p:cNvSpPr txBox="1"/>
          <p:nvPr/>
        </p:nvSpPr>
        <p:spPr>
          <a:xfrm>
            <a:off x="80105" y="2372645"/>
            <a:ext cx="2401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more often used with human subjects who don’t engage in the treatment assigned</a:t>
            </a:r>
          </a:p>
        </p:txBody>
      </p:sp>
    </p:spTree>
    <p:extLst>
      <p:ext uri="{BB962C8B-B14F-4D97-AF65-F5344CB8AC3E}">
        <p14:creationId xmlns:p14="http://schemas.microsoft.com/office/powerpoint/2010/main" val="38094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F65A1-DB28-4C3D-7289-5CABEEFCE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A6B5-C5D3-CC07-5ADC-9529F45C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17A5-2A77-96AE-0083-CC39ACCA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What is a Replicate Versus a Subsample?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Randomization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Replication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Closing Thoughts</a:t>
            </a:r>
          </a:p>
        </p:txBody>
      </p:sp>
    </p:spTree>
    <p:extLst>
      <p:ext uri="{BB962C8B-B14F-4D97-AF65-F5344CB8AC3E}">
        <p14:creationId xmlns:p14="http://schemas.microsoft.com/office/powerpoint/2010/main" val="1835604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4283-130E-914F-9F32-D785933A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Continuous v. Categorical Designs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303CE-B0C1-2546-8C31-A4155B7A692C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A5AB-E16A-FB4B-A2CE-919453B6F975}"/>
              </a:ext>
            </a:extLst>
          </p:cNvPr>
          <p:cNvSpPr txBox="1"/>
          <p:nvPr/>
        </p:nvSpPr>
        <p:spPr>
          <a:xfrm>
            <a:off x="460867" y="1669004"/>
            <a:ext cx="28695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Rugosity = 0-100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2A201-8614-604F-BCE8-DC572B7E8C3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895616" y="3238664"/>
            <a:ext cx="0" cy="259790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C7FBE-272B-AC42-9BDF-2A8097919A8D}"/>
              </a:ext>
            </a:extLst>
          </p:cNvPr>
          <p:cNvSpPr txBox="1"/>
          <p:nvPr/>
        </p:nvSpPr>
        <p:spPr>
          <a:xfrm>
            <a:off x="4217787" y="1927653"/>
            <a:ext cx="71360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Regression-based designs can work like ANOVA-based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You can assign treatment levels evenly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You can assign discrete levels and add random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The causal model is </a:t>
            </a:r>
            <a:r>
              <a:rPr lang="en-US" sz="2800" b="1" dirty="0">
                <a:latin typeface="Avenir" panose="02000503020000020003" pitchFamily="2" charset="0"/>
              </a:rPr>
              <a:t>*THIS SAME*</a:t>
            </a:r>
            <a:r>
              <a:rPr lang="en-US" sz="2800" dirty="0">
                <a:latin typeface="Avenir" panose="02000503020000020003" pitchFamily="2" charset="0"/>
              </a:rPr>
              <a:t>, it’s the details of implementation and statistical modeling that are different</a:t>
            </a:r>
          </a:p>
        </p:txBody>
      </p:sp>
    </p:spTree>
    <p:extLst>
      <p:ext uri="{BB962C8B-B14F-4D97-AF65-F5344CB8AC3E}">
        <p14:creationId xmlns:p14="http://schemas.microsoft.com/office/powerpoint/2010/main" val="125666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0875-F817-092E-2C29-EF29A68E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One Slope or Multiple Means?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B88B4-5FFD-318F-2AC6-9731E295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55" t="56295" r="46751"/>
          <a:stretch/>
        </p:blipFill>
        <p:spPr>
          <a:xfrm>
            <a:off x="1005840" y="1919784"/>
            <a:ext cx="5119442" cy="3970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FE81D2-5F49-6583-898D-9B07B8E2F9AA}"/>
              </a:ext>
            </a:extLst>
          </p:cNvPr>
          <p:cNvSpPr txBox="1"/>
          <p:nvPr/>
        </p:nvSpPr>
        <p:spPr>
          <a:xfrm>
            <a:off x="431074" y="6479177"/>
            <a:ext cx="232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Cottingham et al. 2014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90CE4-5DD8-3E6E-3F16-F63321657132}"/>
              </a:ext>
            </a:extLst>
          </p:cNvPr>
          <p:cNvSpPr txBox="1"/>
          <p:nvPr/>
        </p:nvSpPr>
        <p:spPr>
          <a:xfrm>
            <a:off x="6753496" y="2099773"/>
            <a:ext cx="47700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Estimating a slope takes 1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Estimating 5 means takes 5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Higher precision for the slope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But – beware nonlinearities!</a:t>
            </a:r>
          </a:p>
        </p:txBody>
      </p:sp>
    </p:spTree>
    <p:extLst>
      <p:ext uri="{BB962C8B-B14F-4D97-AF65-F5344CB8AC3E}">
        <p14:creationId xmlns:p14="http://schemas.microsoft.com/office/powerpoint/2010/main" val="61470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1978268" cy="1325563"/>
          </a:xfrm>
        </p:spPr>
        <p:txBody>
          <a:bodyPr>
            <a:normAutofit/>
          </a:bodyPr>
          <a:lstStyle/>
          <a:p>
            <a:r>
              <a:rPr lang="en-US" dirty="0"/>
              <a:t>First: What How Deeply Mechanistic Do You Want to Get?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7076203" y="3198993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854830" y="2952772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FAA00-B3CD-2C4B-BD86-0245EC781F31}"/>
              </a:ext>
            </a:extLst>
          </p:cNvPr>
          <p:cNvSpPr txBox="1"/>
          <p:nvPr/>
        </p:nvSpPr>
        <p:spPr>
          <a:xfrm>
            <a:off x="3770827" y="4766764"/>
            <a:ext cx="230159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Temperature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31C22-D73D-7E4F-B12C-6E2904645615}"/>
              </a:ext>
            </a:extLst>
          </p:cNvPr>
          <p:cNvSpPr txBox="1"/>
          <p:nvPr/>
        </p:nvSpPr>
        <p:spPr>
          <a:xfrm>
            <a:off x="4026334" y="1823047"/>
            <a:ext cx="196137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Roughness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8A67B8-EA5C-BE4B-B98A-5946ABF4A13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595370" y="2361656"/>
            <a:ext cx="1430964" cy="112972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A24B15-BBB8-B646-8BE8-A39716B29D3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95370" y="3491381"/>
            <a:ext cx="1175457" cy="192811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65A8C2-EA54-DC4F-AC1C-08A981681A6D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5987705" y="2361656"/>
            <a:ext cx="1088498" cy="112972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8F085E-93B7-0047-A186-3F2877732F7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088566" y="3491381"/>
            <a:ext cx="987637" cy="19281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4B0271-34E2-2645-B280-1C2D41B7AF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595370" y="3491381"/>
            <a:ext cx="4480833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331439A-725D-AD43-8304-FC9CCBAB70FD}"/>
              </a:ext>
            </a:extLst>
          </p:cNvPr>
          <p:cNvSpPr/>
          <p:nvPr/>
        </p:nvSpPr>
        <p:spPr>
          <a:xfrm>
            <a:off x="3229176" y="3066892"/>
            <a:ext cx="3156300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Properties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548AA-7ACE-CC48-9E38-5BB573DEE112}"/>
              </a:ext>
            </a:extLst>
          </p:cNvPr>
          <p:cNvSpPr txBox="1"/>
          <p:nvPr/>
        </p:nvSpPr>
        <p:spPr>
          <a:xfrm>
            <a:off x="7901123" y="4417276"/>
            <a:ext cx="3848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can follow the mechanistic rabbit hole as deep as you want for your question, but it is not always necessary</a:t>
            </a:r>
          </a:p>
        </p:txBody>
      </p:sp>
    </p:spTree>
    <p:extLst>
      <p:ext uri="{BB962C8B-B14F-4D97-AF65-F5344CB8AC3E}">
        <p14:creationId xmlns:p14="http://schemas.microsoft.com/office/powerpoint/2010/main" val="259908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D56FF-0E3B-6E2C-BEB6-9A5E5B294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3596-410E-5955-45D4-4407CCA3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1" y="-5552"/>
            <a:ext cx="10515600" cy="1325563"/>
          </a:xfrm>
        </p:spPr>
        <p:txBody>
          <a:bodyPr/>
          <a:lstStyle/>
          <a:p>
            <a:r>
              <a:rPr lang="en-US" dirty="0"/>
              <a:t>We Sever Everything Except Cause and Effect – Think of Holding Constant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D5B7F-75BA-F280-D698-390D678B1AEA}"/>
              </a:ext>
            </a:extLst>
          </p:cNvPr>
          <p:cNvSpPr txBox="1"/>
          <p:nvPr/>
        </p:nvSpPr>
        <p:spPr>
          <a:xfrm>
            <a:off x="7751035" y="3486467"/>
            <a:ext cx="1774845" cy="584775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7ED162-C56D-2E70-D161-B393D460FD47}"/>
              </a:ext>
            </a:extLst>
          </p:cNvPr>
          <p:cNvSpPr txBox="1"/>
          <p:nvPr/>
        </p:nvSpPr>
        <p:spPr>
          <a:xfrm>
            <a:off x="2916953" y="3177469"/>
            <a:ext cx="1740540" cy="1077218"/>
          </a:xfrm>
          <a:prstGeom prst="rect">
            <a:avLst/>
          </a:prstGeom>
          <a:noFill/>
          <a:ln w="444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099A6-D737-BB43-0145-4E60A2037A7C}"/>
              </a:ext>
            </a:extLst>
          </p:cNvPr>
          <p:cNvSpPr txBox="1"/>
          <p:nvPr/>
        </p:nvSpPr>
        <p:spPr>
          <a:xfrm>
            <a:off x="2872710" y="1709069"/>
            <a:ext cx="178478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3F4F6-0684-28C9-2FD0-FC00540372AE}"/>
              </a:ext>
            </a:extLst>
          </p:cNvPr>
          <p:cNvSpPr txBox="1"/>
          <p:nvPr/>
        </p:nvSpPr>
        <p:spPr>
          <a:xfrm>
            <a:off x="2602736" y="5527289"/>
            <a:ext cx="22260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6EF266-E7FB-AFB6-4AA5-7C60B9C65729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122CA4-C592-C4B4-119D-E07D19A88AF9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657493" y="3716078"/>
            <a:ext cx="3093542" cy="62777"/>
          </a:xfrm>
          <a:prstGeom prst="straightConnector1">
            <a:avLst/>
          </a:prstGeom>
          <a:ln w="1174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F5D30E-4154-CE30-785C-07FE3154CCC6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4828795" y="3778855"/>
            <a:ext cx="2922240" cy="204082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6DE74D-602E-7708-CD1D-0E999D91CD7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657493" y="2001457"/>
            <a:ext cx="3093542" cy="177739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AE7FA6-0CE6-BF49-258C-F34CE6CB7A3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828795" y="3778855"/>
            <a:ext cx="1152247" cy="204082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3B8125-A381-FCD9-90AA-75AB7003C97D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1A72D4-FA1D-9D99-AA11-2E827457D49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657493" y="2736286"/>
            <a:ext cx="1318697" cy="97979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623B12-FE02-9EB2-EDA9-88608104905F}"/>
              </a:ext>
            </a:extLst>
          </p:cNvPr>
          <p:cNvCxnSpPr>
            <a:cxnSpLocks/>
            <a:stCxn id="10" idx="2"/>
            <a:endCxn id="6" idx="3"/>
          </p:cNvCxnSpPr>
          <p:nvPr/>
        </p:nvCxnSpPr>
        <p:spPr>
          <a:xfrm flipH="1">
            <a:off x="4657493" y="1906485"/>
            <a:ext cx="2874212" cy="949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660BA0-1DE3-35F8-DC88-B9B585EF38D1}"/>
              </a:ext>
            </a:extLst>
          </p:cNvPr>
          <p:cNvSpPr txBox="1"/>
          <p:nvPr/>
        </p:nvSpPr>
        <p:spPr>
          <a:xfrm>
            <a:off x="5316841" y="4034706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187FA-E4B9-54BB-45DB-289E8E7A3ECB}"/>
              </a:ext>
            </a:extLst>
          </p:cNvPr>
          <p:cNvSpPr txBox="1"/>
          <p:nvPr/>
        </p:nvSpPr>
        <p:spPr>
          <a:xfrm>
            <a:off x="6016573" y="4312371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23B69-F884-729E-BF4D-EE9C77B12E1B}"/>
              </a:ext>
            </a:extLst>
          </p:cNvPr>
          <p:cNvSpPr txBox="1"/>
          <p:nvPr/>
        </p:nvSpPr>
        <p:spPr>
          <a:xfrm>
            <a:off x="5071709" y="2728061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C077C-103C-2C2A-5FB4-2CF339C46713}"/>
              </a:ext>
            </a:extLst>
          </p:cNvPr>
          <p:cNvSpPr txBox="1"/>
          <p:nvPr/>
        </p:nvSpPr>
        <p:spPr>
          <a:xfrm>
            <a:off x="6462231" y="2671799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6D2181-D99B-7F9A-429E-563D6A49CA46}"/>
              </a:ext>
            </a:extLst>
          </p:cNvPr>
          <p:cNvSpPr txBox="1"/>
          <p:nvPr/>
        </p:nvSpPr>
        <p:spPr>
          <a:xfrm>
            <a:off x="6398033" y="1414983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DC7F96-2FD0-F743-EDAD-265B83BA4E7B}"/>
              </a:ext>
            </a:extLst>
          </p:cNvPr>
          <p:cNvSpPr/>
          <p:nvPr/>
        </p:nvSpPr>
        <p:spPr>
          <a:xfrm>
            <a:off x="8990314" y="4655425"/>
            <a:ext cx="3030234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Within-Site Variability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BA47AF-20DB-5CEE-A981-A2C90F085AA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8638457" y="4223281"/>
            <a:ext cx="1866974" cy="43214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0B5C75-C25D-866F-B4B1-8FC327C2A8BE}"/>
              </a:ext>
            </a:extLst>
          </p:cNvPr>
          <p:cNvSpPr txBox="1"/>
          <p:nvPr/>
        </p:nvSpPr>
        <p:spPr>
          <a:xfrm>
            <a:off x="2677143" y="1530254"/>
            <a:ext cx="2175917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Constant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3F4CBC-5AC5-4C21-A9FA-F8D7C95FF56E}"/>
              </a:ext>
            </a:extLst>
          </p:cNvPr>
          <p:cNvSpPr txBox="1"/>
          <p:nvPr/>
        </p:nvSpPr>
        <p:spPr>
          <a:xfrm>
            <a:off x="2417218" y="5252245"/>
            <a:ext cx="2617191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Recruitment = 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Constant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51817A-6D1B-E8A4-0F8C-BD072613B270}"/>
              </a:ext>
            </a:extLst>
          </p:cNvPr>
          <p:cNvSpPr txBox="1"/>
          <p:nvPr/>
        </p:nvSpPr>
        <p:spPr>
          <a:xfrm>
            <a:off x="9027074" y="2469099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BBDC5C0-1966-353C-7A03-BBDF092C6D29}"/>
              </a:ext>
            </a:extLst>
          </p:cNvPr>
          <p:cNvSpPr/>
          <p:nvPr/>
        </p:nvSpPr>
        <p:spPr>
          <a:xfrm>
            <a:off x="7531704" y="1343128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Factors=0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9010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7E9EC-E6CE-5ABF-DAD2-305E39A4A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2F81-86F7-8336-7E11-799A258B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1" y="0"/>
            <a:ext cx="11996057" cy="1325563"/>
          </a:xfrm>
        </p:spPr>
        <p:txBody>
          <a:bodyPr/>
          <a:lstStyle/>
          <a:p>
            <a:r>
              <a:rPr lang="en-US" b="1" dirty="0"/>
              <a:t>Ask Yourself if Your Design is Clean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E4090-DFD8-C9D9-B9B8-E021CB5F9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9076509" cy="553243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Excludability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– Units respond to treatment itself and not other mechanisms generated by treatment assignment or implementation</a:t>
            </a:r>
          </a:p>
          <a:p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No interference 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– The outcome of a unit depends solely on the treatment assigned and not adjacent treatments</a:t>
            </a:r>
          </a:p>
          <a:p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Helvetica" pitchFamily="2" charset="0"/>
              </a:rPr>
              <a:t>No multiple versions of treatments 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– Each treatment is implemented the same way every time</a:t>
            </a:r>
          </a:p>
          <a:p>
            <a:endParaRPr lang="en-US" dirty="0">
              <a:solidFill>
                <a:srgbClr val="000000"/>
              </a:solidFill>
              <a:latin typeface="Helvetica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effectLst/>
                <a:latin typeface="Helvetica" pitchFamily="2" charset="0"/>
              </a:rPr>
              <a:t>No noncompliance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– Each unit receives its assigned treatment</a:t>
            </a:r>
            <a:endParaRPr lang="en-US" b="1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8A819-8FEF-944B-F92D-BC310AD54C8B}"/>
              </a:ext>
            </a:extLst>
          </p:cNvPr>
          <p:cNvSpPr txBox="1"/>
          <p:nvPr/>
        </p:nvSpPr>
        <p:spPr>
          <a:xfrm>
            <a:off x="10554789" y="3549413"/>
            <a:ext cx="1177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SUTVA</a:t>
            </a:r>
          </a:p>
          <a:p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EEEF051-90D5-B50A-64CB-5957FE0B46C4}"/>
              </a:ext>
            </a:extLst>
          </p:cNvPr>
          <p:cNvSpPr/>
          <p:nvPr/>
        </p:nvSpPr>
        <p:spPr>
          <a:xfrm>
            <a:off x="9914709" y="2312126"/>
            <a:ext cx="640080" cy="3030583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59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71275-3A11-490C-9BF3-6656F1C75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9549-58AD-37F9-EE7B-E2D8E51F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Experiments are Powerful But Not the Only Way to Counterfactuals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FD7417-C730-6D3D-FCAE-13934A1B17AA}"/>
              </a:ext>
            </a:extLst>
          </p:cNvPr>
          <p:cNvGrpSpPr/>
          <p:nvPr/>
        </p:nvGrpSpPr>
        <p:grpSpPr>
          <a:xfrm>
            <a:off x="90380" y="3055120"/>
            <a:ext cx="3192631" cy="2382194"/>
            <a:chOff x="90380" y="3055120"/>
            <a:chExt cx="3192631" cy="23821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9E7B5C-5686-5D46-2662-FFB9040DE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80" y="3055120"/>
              <a:ext cx="3192631" cy="238219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2E7986-1462-97D1-7224-8B3705FE7483}"/>
                </a:ext>
              </a:extLst>
            </p:cNvPr>
            <p:cNvSpPr txBox="1"/>
            <p:nvPr/>
          </p:nvSpPr>
          <p:spPr>
            <a:xfrm>
              <a:off x="2342087" y="5206482"/>
              <a:ext cx="7409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solidFill>
                    <a:schemeClr val="bg1"/>
                  </a:solidFill>
                </a:rPr>
                <a:t>Bigelow.org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43B588-A533-060F-9671-0D0B796F085A}"/>
              </a:ext>
            </a:extLst>
          </p:cNvPr>
          <p:cNvCxnSpPr>
            <a:cxnSpLocks/>
          </p:cNvCxnSpPr>
          <p:nvPr/>
        </p:nvCxnSpPr>
        <p:spPr>
          <a:xfrm flipV="1">
            <a:off x="3401589" y="3043621"/>
            <a:ext cx="1402286" cy="103689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621143-B8C1-D92D-3427-806634AAA607}"/>
              </a:ext>
            </a:extLst>
          </p:cNvPr>
          <p:cNvCxnSpPr>
            <a:cxnSpLocks/>
          </p:cNvCxnSpPr>
          <p:nvPr/>
        </p:nvCxnSpPr>
        <p:spPr>
          <a:xfrm>
            <a:off x="3372011" y="4236027"/>
            <a:ext cx="1431864" cy="13703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A8C2AF-9832-1BC4-D9B9-BA8AF3D1B739}"/>
              </a:ext>
            </a:extLst>
          </p:cNvPr>
          <p:cNvCxnSpPr>
            <a:cxnSpLocks/>
          </p:cNvCxnSpPr>
          <p:nvPr/>
        </p:nvCxnSpPr>
        <p:spPr>
          <a:xfrm flipV="1">
            <a:off x="8260116" y="3055120"/>
            <a:ext cx="755384" cy="5289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7C7BC9-12C2-C28F-5944-CFDA496DB608}"/>
              </a:ext>
            </a:extLst>
          </p:cNvPr>
          <p:cNvCxnSpPr>
            <a:cxnSpLocks/>
          </p:cNvCxnSpPr>
          <p:nvPr/>
        </p:nvCxnSpPr>
        <p:spPr>
          <a:xfrm flipV="1">
            <a:off x="8290833" y="5661957"/>
            <a:ext cx="755384" cy="5289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071306-EEBE-88BF-8F79-DC5F31BFE29C}"/>
              </a:ext>
            </a:extLst>
          </p:cNvPr>
          <p:cNvSpPr txBox="1"/>
          <p:nvPr/>
        </p:nvSpPr>
        <p:spPr>
          <a:xfrm>
            <a:off x="8042855" y="1209830"/>
            <a:ext cx="3657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POTENTIAL OUTCOMES</a:t>
            </a:r>
            <a:endParaRPr lang="en-US" sz="2800" b="1" baseline="-25000" dirty="0"/>
          </a:p>
        </p:txBody>
      </p:sp>
      <p:pic>
        <p:nvPicPr>
          <p:cNvPr id="1028" name="Picture 4" descr="Seawall - Wikipedia">
            <a:extLst>
              <a:ext uri="{FF2B5EF4-FFF2-40B4-BE49-F238E27FC236}">
                <a16:creationId xmlns:a16="http://schemas.microsoft.com/office/drawing/2014/main" id="{B22D4987-4DF3-9756-1D06-68CF2EA90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43"/>
          <a:stretch/>
        </p:blipFill>
        <p:spPr bwMode="auto">
          <a:xfrm>
            <a:off x="4803875" y="4738716"/>
            <a:ext cx="3456241" cy="211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ulf of Maine Rocky Shores (Ecology Lab Collection) | Gulf Of Maine, Inc.">
            <a:extLst>
              <a:ext uri="{FF2B5EF4-FFF2-40B4-BE49-F238E27FC236}">
                <a16:creationId xmlns:a16="http://schemas.microsoft.com/office/drawing/2014/main" id="{4CA42FC4-1DD6-8823-FFB8-D2EC71F9D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825" y="1867845"/>
            <a:ext cx="3337663" cy="250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tional Marine Sanctuary Foundation">
            <a:extLst>
              <a:ext uri="{FF2B5EF4-FFF2-40B4-BE49-F238E27FC236}">
                <a16:creationId xmlns:a16="http://schemas.microsoft.com/office/drawing/2014/main" id="{4F5BEC4F-3428-F1C0-99B7-5A3C1E81E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92" y="2125680"/>
            <a:ext cx="3195308" cy="23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DEE31F3-302C-BE6A-22C5-C9D293A1AD27}"/>
              </a:ext>
            </a:extLst>
          </p:cNvPr>
          <p:cNvSpPr txBox="1"/>
          <p:nvPr/>
        </p:nvSpPr>
        <p:spPr>
          <a:xfrm>
            <a:off x="9015500" y="4200205"/>
            <a:ext cx="1805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National Marine Sanctuaries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7AD290-9A39-3322-3CD1-F5955AF0AC29}"/>
              </a:ext>
            </a:extLst>
          </p:cNvPr>
          <p:cNvSpPr txBox="1"/>
          <p:nvPr/>
        </p:nvSpPr>
        <p:spPr>
          <a:xfrm>
            <a:off x="10117383" y="5177386"/>
            <a:ext cx="6832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281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late Rock Definition, Composition, and Uses">
            <a:extLst>
              <a:ext uri="{FF2B5EF4-FFF2-40B4-BE49-F238E27FC236}">
                <a16:creationId xmlns:a16="http://schemas.microsoft.com/office/drawing/2014/main" id="{40EB350F-26EC-4E07-FEB4-3E6F7F1AC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03" y="4539941"/>
            <a:ext cx="3473869" cy="231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Barnacles and Rugosity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11600-E946-8ADA-F967-80522B74F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0" y="3055120"/>
            <a:ext cx="3192631" cy="2382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8F5C62-035A-FEB0-14A5-2216991687FC}"/>
              </a:ext>
            </a:extLst>
          </p:cNvPr>
          <p:cNvSpPr txBox="1"/>
          <p:nvPr/>
        </p:nvSpPr>
        <p:spPr>
          <a:xfrm>
            <a:off x="2433926" y="5206482"/>
            <a:ext cx="7409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chemeClr val="bg1"/>
                </a:solidFill>
              </a:rPr>
              <a:t>Bigelow.org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8F1538-B2DE-E9E8-66D5-0CCB10755C17}"/>
              </a:ext>
            </a:extLst>
          </p:cNvPr>
          <p:cNvCxnSpPr>
            <a:cxnSpLocks/>
          </p:cNvCxnSpPr>
          <p:nvPr/>
        </p:nvCxnSpPr>
        <p:spPr>
          <a:xfrm flipV="1">
            <a:off x="3653465" y="2141685"/>
            <a:ext cx="1617187" cy="195033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4A4FA5-947B-A60C-6230-7D6CFF2CE168}"/>
              </a:ext>
            </a:extLst>
          </p:cNvPr>
          <p:cNvCxnSpPr>
            <a:cxnSpLocks/>
          </p:cNvCxnSpPr>
          <p:nvPr/>
        </p:nvCxnSpPr>
        <p:spPr>
          <a:xfrm>
            <a:off x="3626916" y="4636729"/>
            <a:ext cx="1431864" cy="137033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B19A1A-AD86-25E5-4AB5-38CCAFAE6E68}"/>
              </a:ext>
            </a:extLst>
          </p:cNvPr>
          <p:cNvCxnSpPr>
            <a:cxnSpLocks/>
          </p:cNvCxnSpPr>
          <p:nvPr/>
        </p:nvCxnSpPr>
        <p:spPr>
          <a:xfrm flipV="1">
            <a:off x="8019737" y="2219998"/>
            <a:ext cx="1398842" cy="1149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C924E3-268E-4D36-3048-DCC1E093053C}"/>
              </a:ext>
            </a:extLst>
          </p:cNvPr>
          <p:cNvCxnSpPr>
            <a:cxnSpLocks/>
          </p:cNvCxnSpPr>
          <p:nvPr/>
        </p:nvCxnSpPr>
        <p:spPr>
          <a:xfrm flipV="1">
            <a:off x="8125007" y="5687472"/>
            <a:ext cx="1398842" cy="1149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7F7AC7-62A6-2208-52AF-643BD9880185}"/>
              </a:ext>
            </a:extLst>
          </p:cNvPr>
          <p:cNvSpPr txBox="1"/>
          <p:nvPr/>
        </p:nvSpPr>
        <p:spPr>
          <a:xfrm>
            <a:off x="8320985" y="448283"/>
            <a:ext cx="3657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POTENTIAL OUTCOMES</a:t>
            </a:r>
            <a:endParaRPr lang="en-US" sz="2800" b="1" baseline="-25000" dirty="0"/>
          </a:p>
        </p:txBody>
      </p:sp>
      <p:pic>
        <p:nvPicPr>
          <p:cNvPr id="5126" name="Picture 6" descr="Geology - rocks and minerals">
            <a:extLst>
              <a:ext uri="{FF2B5EF4-FFF2-40B4-BE49-F238E27FC236}">
                <a16:creationId xmlns:a16="http://schemas.microsoft.com/office/drawing/2014/main" id="{BFB6CEF7-36E4-AC3E-3867-55FF06840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2" y="1180561"/>
            <a:ext cx="2487551" cy="203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ow Concrete Is Made | Concrete Cracks | Make Concrete Stronger">
            <a:extLst>
              <a:ext uri="{FF2B5EF4-FFF2-40B4-BE49-F238E27FC236}">
                <a16:creationId xmlns:a16="http://schemas.microsoft.com/office/drawing/2014/main" id="{9EAB329C-3C08-6DFF-A5EA-DE9F7DA0B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26" y="3390785"/>
            <a:ext cx="2623111" cy="147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E0A8FD5-D248-0709-64F6-F091E8B42941}"/>
              </a:ext>
            </a:extLst>
          </p:cNvPr>
          <p:cNvCxnSpPr>
            <a:cxnSpLocks/>
          </p:cNvCxnSpPr>
          <p:nvPr/>
        </p:nvCxnSpPr>
        <p:spPr>
          <a:xfrm flipV="1">
            <a:off x="8125007" y="3978933"/>
            <a:ext cx="1398842" cy="11498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422D83-343C-9D14-787E-39BCF35DFB74}"/>
              </a:ext>
            </a:extLst>
          </p:cNvPr>
          <p:cNvCxnSpPr>
            <a:cxnSpLocks/>
          </p:cNvCxnSpPr>
          <p:nvPr/>
        </p:nvCxnSpPr>
        <p:spPr>
          <a:xfrm>
            <a:off x="3805865" y="4244418"/>
            <a:ext cx="1570057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8EC337-37E9-403B-735C-D4C4E5E0102B}"/>
              </a:ext>
            </a:extLst>
          </p:cNvPr>
          <p:cNvSpPr txBox="1"/>
          <p:nvPr/>
        </p:nvSpPr>
        <p:spPr>
          <a:xfrm>
            <a:off x="10474501" y="3297933"/>
            <a:ext cx="6832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b="1" dirty="0"/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270C5-6ECE-62E4-3FB7-4A9944364CAB}"/>
              </a:ext>
            </a:extLst>
          </p:cNvPr>
          <p:cNvSpPr txBox="1"/>
          <p:nvPr/>
        </p:nvSpPr>
        <p:spPr>
          <a:xfrm>
            <a:off x="10474501" y="4994974"/>
            <a:ext cx="6832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400" b="1" dirty="0"/>
              <a:t>?</a:t>
            </a:r>
          </a:p>
        </p:txBody>
      </p:sp>
      <p:pic>
        <p:nvPicPr>
          <p:cNvPr id="17" name="Picture 8" descr="National Marine Sanctuary Foundation">
            <a:extLst>
              <a:ext uri="{FF2B5EF4-FFF2-40B4-BE49-F238E27FC236}">
                <a16:creationId xmlns:a16="http://schemas.microsoft.com/office/drawing/2014/main" id="{F611BB09-52F5-2E4F-0CA6-60BA56438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664" y="1579619"/>
            <a:ext cx="1967335" cy="147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59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6174-2669-F970-956C-D973CBCA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0154"/>
            <a:ext cx="10515600" cy="1325563"/>
          </a:xfrm>
        </p:spPr>
        <p:txBody>
          <a:bodyPr/>
          <a:lstStyle/>
          <a:p>
            <a:r>
              <a:rPr lang="en-US" i="1" dirty="0"/>
              <a:t>In vitro </a:t>
            </a:r>
            <a:r>
              <a:rPr lang="en-US" dirty="0"/>
              <a:t>versus </a:t>
            </a:r>
            <a:r>
              <a:rPr lang="en-US" i="1" dirty="0"/>
              <a:t>In vivo</a:t>
            </a:r>
          </a:p>
        </p:txBody>
      </p:sp>
      <p:pic>
        <p:nvPicPr>
          <p:cNvPr id="6146" name="Picture 2" descr="Experimental Reef Lab - NOAA/AOML">
            <a:extLst>
              <a:ext uri="{FF2B5EF4-FFF2-40B4-BE49-F238E27FC236}">
                <a16:creationId xmlns:a16="http://schemas.microsoft.com/office/drawing/2014/main" id="{B776976A-8839-7415-C645-8C0227BB8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" y="2109866"/>
            <a:ext cx="8433434" cy="474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Gallery – Trussell Lab">
            <a:extLst>
              <a:ext uri="{FF2B5EF4-FFF2-40B4-BE49-F238E27FC236}">
                <a16:creationId xmlns:a16="http://schemas.microsoft.com/office/drawing/2014/main" id="{0CDDB625-0B67-08CD-3737-F755ADAA7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737" y="2109866"/>
            <a:ext cx="6656263" cy="474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6FBFB1-F985-4D93-1E98-210EE24E52FC}"/>
              </a:ext>
            </a:extLst>
          </p:cNvPr>
          <p:cNvSpPr txBox="1"/>
          <p:nvPr/>
        </p:nvSpPr>
        <p:spPr>
          <a:xfrm>
            <a:off x="10976474" y="6492875"/>
            <a:ext cx="121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Trussel</a:t>
            </a:r>
            <a:r>
              <a:rPr lang="en-US" dirty="0">
                <a:solidFill>
                  <a:schemeClr val="bg1"/>
                </a:solidFill>
              </a:rPr>
              <a:t> 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AF60F-029B-FA53-0A89-4C1C2B778A28}"/>
              </a:ext>
            </a:extLst>
          </p:cNvPr>
          <p:cNvSpPr txBox="1"/>
          <p:nvPr/>
        </p:nvSpPr>
        <p:spPr>
          <a:xfrm>
            <a:off x="6246" y="6488668"/>
            <a:ext cx="140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NOAA/AOML</a:t>
            </a:r>
          </a:p>
        </p:txBody>
      </p:sp>
    </p:spTree>
    <p:extLst>
      <p:ext uri="{BB962C8B-B14F-4D97-AF65-F5344CB8AC3E}">
        <p14:creationId xmlns:p14="http://schemas.microsoft.com/office/powerpoint/2010/main" val="241152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42C1-89FD-83B3-CFE3-807B01F4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6148"/>
            <a:ext cx="10515600" cy="1325563"/>
          </a:xfrm>
        </p:spPr>
        <p:txBody>
          <a:bodyPr/>
          <a:lstStyle/>
          <a:p>
            <a:r>
              <a:rPr lang="en-US" dirty="0"/>
              <a:t>Where Should We Do This?</a:t>
            </a:r>
          </a:p>
        </p:txBody>
      </p:sp>
      <p:pic>
        <p:nvPicPr>
          <p:cNvPr id="3074" name="Picture 2" descr="Gulf of Maine - Wikipedia">
            <a:extLst>
              <a:ext uri="{FF2B5EF4-FFF2-40B4-BE49-F238E27FC236}">
                <a16:creationId xmlns:a16="http://schemas.microsoft.com/office/drawing/2014/main" id="{44A2A4C4-A981-FFC7-3B05-13B990398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1931"/>
            <a:ext cx="3969617" cy="4129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oston Harbor Islands National and State Park - What To Know BEFORE You Go  | Viator">
            <a:extLst>
              <a:ext uri="{FF2B5EF4-FFF2-40B4-BE49-F238E27FC236}">
                <a16:creationId xmlns:a16="http://schemas.microsoft.com/office/drawing/2014/main" id="{4F1D6FF1-1F58-AB24-E116-F2A1ACAFF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91" y="3852815"/>
            <a:ext cx="4244993" cy="300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oston Harbor Islands - Cruises, Ferries, Things to Do - Boston Discovery  Guide">
            <a:extLst>
              <a:ext uri="{FF2B5EF4-FFF2-40B4-BE49-F238E27FC236}">
                <a16:creationId xmlns:a16="http://schemas.microsoft.com/office/drawing/2014/main" id="{1BD6DD2F-B0AE-9886-7137-31E665330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36" b="10067"/>
          <a:stretch/>
        </p:blipFill>
        <p:spPr bwMode="auto">
          <a:xfrm>
            <a:off x="4143390" y="860957"/>
            <a:ext cx="4244993" cy="311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he impacts of climate change are becoming more pronounced in the Gulf of Maine, which is warming faster than almost any other ocean region on the planet.">
            <a:extLst>
              <a:ext uri="{FF2B5EF4-FFF2-40B4-BE49-F238E27FC236}">
                <a16:creationId xmlns:a16="http://schemas.microsoft.com/office/drawing/2014/main" id="{84D126B4-48EE-F708-D3CB-6EE7E627F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159" y="2027762"/>
            <a:ext cx="5475158" cy="365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4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Our Worry….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7751035" y="34864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2916953" y="3177469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E70276-9FE2-4242-9D0B-E007226EFBBA}"/>
              </a:ext>
            </a:extLst>
          </p:cNvPr>
          <p:cNvSpPr/>
          <p:nvPr/>
        </p:nvSpPr>
        <p:spPr>
          <a:xfrm>
            <a:off x="4029757" y="1385116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DFC6D-1CB8-CA44-BC48-DC84BEB8B02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657493" y="3716078"/>
            <a:ext cx="3093542" cy="627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12352-A97B-1349-BB42-E1EAF4F83529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7741872" y="2378866"/>
            <a:ext cx="940629" cy="102032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D6426E-0251-0A4E-86DB-33E8DD162D8D}"/>
              </a:ext>
            </a:extLst>
          </p:cNvPr>
          <p:cNvSpPr txBox="1"/>
          <p:nvPr/>
        </p:nvSpPr>
        <p:spPr>
          <a:xfrm>
            <a:off x="4402872" y="5506298"/>
            <a:ext cx="360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Fight the Confounding!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3098AF-A032-987D-AA35-51FF98D0085B}"/>
              </a:ext>
            </a:extLst>
          </p:cNvPr>
          <p:cNvCxnSpPr>
            <a:cxnSpLocks/>
            <a:stCxn id="10" idx="3"/>
          </p:cNvCxnSpPr>
          <p:nvPr/>
        </p:nvCxnSpPr>
        <p:spPr>
          <a:xfrm flipH="1">
            <a:off x="3726026" y="2378866"/>
            <a:ext cx="940629" cy="8613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9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3718</TotalTime>
  <Words>2199</Words>
  <Application>Microsoft Macintosh PowerPoint</Application>
  <PresentationFormat>Widescreen</PresentationFormat>
  <Paragraphs>460</Paragraphs>
  <Slides>52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Avenir</vt:lpstr>
      <vt:lpstr>Calibri</vt:lpstr>
      <vt:lpstr>Calibri Light</vt:lpstr>
      <vt:lpstr>Courier New</vt:lpstr>
      <vt:lpstr>Helvetica</vt:lpstr>
      <vt:lpstr>Office Theme</vt:lpstr>
      <vt:lpstr>Deriving Causal Inference from Nature with Experiments</vt:lpstr>
      <vt:lpstr>Build an Understanding of Our System to Design Experiments</vt:lpstr>
      <vt:lpstr>Barnacles and Substrate Type Focus</vt:lpstr>
      <vt:lpstr>Example from Gotelli and Ellison: Substrate and Barnacles</vt:lpstr>
      <vt:lpstr>First: What How Deeply Mechanistic Do You Want to Get?</vt:lpstr>
      <vt:lpstr>Barnacles and Rugosity</vt:lpstr>
      <vt:lpstr>In vitro versus In vivo</vt:lpstr>
      <vt:lpstr>Where Should We Do This?</vt:lpstr>
      <vt:lpstr>Our Worry….</vt:lpstr>
      <vt:lpstr>Flesh Out the System</vt:lpstr>
      <vt:lpstr>Sever Links to Get at Causal Inference Via an Experiment or Statistical Control</vt:lpstr>
      <vt:lpstr>Where Should We Do This?</vt:lpstr>
      <vt:lpstr>Causal Diagrams and Experimental Design</vt:lpstr>
      <vt:lpstr>Build a simplified causal diagram of your system. Then diagram out how you would turn it into an experiment that answers your question of interest.</vt:lpstr>
      <vt:lpstr>Build an Understanding of Our System to Design Experiments</vt:lpstr>
      <vt:lpstr>To Start: Substrate Only – One-Way Layout</vt:lpstr>
      <vt:lpstr>The Core Assumptions of Experimental Design</vt:lpstr>
      <vt:lpstr>Our “One-Way” Design</vt:lpstr>
      <vt:lpstr>Where do I Place my Replicates?</vt:lpstr>
      <vt:lpstr>Bad Replicate Placement: Non-Independence of Treatments</vt:lpstr>
      <vt:lpstr>Subsampling More Cleanly Visualized with “pseudoreplicates” to show n = 1</vt:lpstr>
      <vt:lpstr>Nonrandom Placement Creates Selection Bias via Confounding</vt:lpstr>
      <vt:lpstr>Is it Subsampling? – How Many Replicates Are There?</vt:lpstr>
      <vt:lpstr>Subsampling in the Lab via Lab Equipment</vt:lpstr>
      <vt:lpstr>Solutions: Common or Separate Sources of Error</vt:lpstr>
      <vt:lpstr>Subsampling (Nested Design) Can be Great!</vt:lpstr>
      <vt:lpstr>Repeated Measures as Subsamples</vt:lpstr>
      <vt:lpstr>The Big Solution: Randomization</vt:lpstr>
      <vt:lpstr>Build an Understanding of Our System to Design Experiments</vt:lpstr>
      <vt:lpstr>Why Randomization?</vt:lpstr>
      <vt:lpstr>Why Not Equal Dispersion?</vt:lpstr>
      <vt:lpstr>Nonrandom Placement Could Create Selection Bias via Confounding</vt:lpstr>
      <vt:lpstr>Randomization And/Or Statistical Control with Blocking or Covariates</vt:lpstr>
      <vt:lpstr>What is the Problem Here? It’s Randomized! And Easier to Sample!</vt:lpstr>
      <vt:lpstr>Bad Replicate Placement: Non-Independence of Plots – Violates SUTVA</vt:lpstr>
      <vt:lpstr>Solution: Randomization +  Interspersion using Biology!</vt:lpstr>
      <vt:lpstr>Build an Understanding of Our System to Design Experiments</vt:lpstr>
      <vt:lpstr>How Many Replicates Do I Need?</vt:lpstr>
      <vt:lpstr>5-10 Replicates? That’s it?</vt:lpstr>
      <vt:lpstr>OK, How do I Determine How Sample Size Influences Precision?</vt:lpstr>
      <vt:lpstr>Precision of Difference Between Two Means by Sample Size </vt:lpstr>
      <vt:lpstr>Precision of Difference Between Two Means by Sample Size </vt:lpstr>
      <vt:lpstr>What About This Scenario?</vt:lpstr>
      <vt:lpstr>Multiple Versions Muck Up Sample Sizes</vt:lpstr>
      <vt:lpstr>The Core Assumptions of Experimental Design</vt:lpstr>
      <vt:lpstr>Noncompliance in Biological Sciences</vt:lpstr>
      <vt:lpstr>Build an Understanding of Our System to Design Experiments</vt:lpstr>
      <vt:lpstr>A Word on Continuous v. Categorical Designs</vt:lpstr>
      <vt:lpstr>Estimate One Slope or Multiple Means?</vt:lpstr>
      <vt:lpstr>We Sever Everything Except Cause and Effect – Think of Holding Constant</vt:lpstr>
      <vt:lpstr>Ask Yourself if Your Design is Clean</vt:lpstr>
      <vt:lpstr>Experiments are Powerful But Not the Only Way to Counterfactuals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Inference from Nature</dc:title>
  <dc:creator>Jarrett Byrnes</dc:creator>
  <cp:lastModifiedBy>Jarrett Byrnes</cp:lastModifiedBy>
  <cp:revision>47</cp:revision>
  <dcterms:created xsi:type="dcterms:W3CDTF">2020-11-30T21:25:26Z</dcterms:created>
  <dcterms:modified xsi:type="dcterms:W3CDTF">2025-04-15T18:41:38Z</dcterms:modified>
</cp:coreProperties>
</file>