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89" r:id="rId3"/>
    <p:sldId id="257" r:id="rId4"/>
    <p:sldId id="271" r:id="rId5"/>
    <p:sldId id="270" r:id="rId6"/>
    <p:sldId id="299" r:id="rId7"/>
    <p:sldId id="272" r:id="rId8"/>
    <p:sldId id="280" r:id="rId9"/>
    <p:sldId id="265" r:id="rId10"/>
    <p:sldId id="281" r:id="rId11"/>
    <p:sldId id="282" r:id="rId12"/>
    <p:sldId id="283" r:id="rId13"/>
    <p:sldId id="277" r:id="rId14"/>
    <p:sldId id="275" r:id="rId15"/>
    <p:sldId id="274" r:id="rId16"/>
    <p:sldId id="276" r:id="rId17"/>
    <p:sldId id="278" r:id="rId18"/>
    <p:sldId id="279" r:id="rId19"/>
    <p:sldId id="298" r:id="rId20"/>
    <p:sldId id="300" r:id="rId21"/>
    <p:sldId id="258" r:id="rId22"/>
    <p:sldId id="266" r:id="rId23"/>
    <p:sldId id="267" r:id="rId24"/>
    <p:sldId id="284" r:id="rId25"/>
    <p:sldId id="268" r:id="rId26"/>
    <p:sldId id="301" r:id="rId27"/>
    <p:sldId id="259" r:id="rId28"/>
    <p:sldId id="263" r:id="rId29"/>
    <p:sldId id="262" r:id="rId30"/>
    <p:sldId id="285" r:id="rId31"/>
    <p:sldId id="287" r:id="rId32"/>
    <p:sldId id="303" r:id="rId33"/>
    <p:sldId id="302" r:id="rId34"/>
    <p:sldId id="286" r:id="rId35"/>
    <p:sldId id="292" r:id="rId36"/>
    <p:sldId id="297" r:id="rId37"/>
    <p:sldId id="294" r:id="rId38"/>
    <p:sldId id="296" r:id="rId39"/>
    <p:sldId id="295" r:id="rId40"/>
    <p:sldId id="290" r:id="rId41"/>
    <p:sldId id="264" r:id="rId42"/>
    <p:sldId id="288" r:id="rId43"/>
    <p:sldId id="30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89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D7706-6F87-A84C-B71B-CBD8F8D3414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DF047-1B25-3B46-81D9-720B0912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few more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F047-1B25-3B46-81D9-720B09124F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response surface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F047-1B25-3B46-81D9-720B09124F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44D6-14CE-4244-8392-AC3F708CF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06EC8-14E5-5440-BCBD-DCFD8600C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D5BD3-E17E-DB42-B090-A7BF523F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2F7D-110B-FA46-9199-331061A1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22C5B-48E0-7741-A454-F31532C8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2C56-5369-DE48-86D1-A74B3C86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38F1B-34CE-B544-BF4F-555FF2760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0CB9-279B-8542-B6AC-1369873F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B975E-6748-6644-B591-53B1C6A2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F83D9-EADE-EC46-97A3-219009F8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1A3BE-943E-7343-8CA6-762A374A5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33E6-F42F-9C40-9927-01DDD4557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B80F-D907-6444-A128-A749B7F2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36D88-D031-814C-B0A8-C9EDA148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8DCD-34FA-5848-B01D-F07455C5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381F-A436-5949-9169-02D4A690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21DC-3ECC-744A-A29A-7BEC6381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719C9-E0F7-F741-8C7F-5730645C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68DD-59F6-A44F-AD9C-F2600575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AE03-13C4-7445-BB6D-1107B7BB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7EE4-5404-5A48-B934-6B482954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0F9A7-69C2-A04E-A0B4-0C5EE0A6F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65F5-65F9-0D4C-B074-8F2C2303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2FBC-D964-7C44-83C5-7860CF51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745E-8CBF-C64E-9E63-D10903EA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5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3949-389C-E342-B30F-EAE50A28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B558-D445-EA49-9F53-70AEF2954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97B0F-9B02-3044-B679-214C505EC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00967-F324-BB4F-8A7C-B291EAF6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42DC6-E3B1-9241-B6BD-6C6C5D99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859B8-A484-D340-B139-ED8D8357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7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BD9F-9671-0A45-897C-573EB969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EE332-7319-8A4A-8118-1003BEB0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AAC64-832B-D749-BBDD-930ECDF6E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2F87D-146F-AA44-B085-24EAEEF6F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A8A5A-650A-D348-8937-824F9FE45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7AFE4-64CC-E844-81BD-494C8B7E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0FF67-4A08-114E-AB80-472BF86C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6B74C-740D-AC49-B45C-F4179A20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0222-5A6E-CA4A-8562-197B3B66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9C740-572F-EE46-9D7E-3396D2E0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A8C55-B854-D242-9E3D-5A3D6482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1B8C5-B3E8-EA40-AD13-D1B2A820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12E75-7769-2F47-BEDA-D5F8112C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28986-7CDD-EB46-BC9A-D50B118F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42FC9-85BA-3949-B877-54B9B7A0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0EA8-4B26-C74E-8932-881CAE54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825C-85D1-794C-A5F8-E95D58E50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AE02A-F22B-2545-9B7D-DDCDF1B7F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5103C-70E0-D141-AE50-4F0B14B9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D1C6A-25FE-274E-8391-A13902B1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EAB99-D772-5C48-B8BA-554028BC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9CA6-C1C2-6D40-B97D-75BC46E0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E6021-18AA-5C47-8580-BFA87F016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516AD-DEE3-CF40-8534-C96A53A90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6F02B-558A-4042-A002-6B9282C0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AEA23-8C02-5A45-AFDE-08F186B6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7DB33-7C79-7B40-82DE-5AECD0F3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8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4D8F5-F3C3-B349-B80C-F97F2DD1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54979-CDAF-574B-85C0-A4BB7ABB8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2C83-A35A-6B42-9784-537AF8F89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Roman" panose="02000503020000020003" pitchFamily="2" charset="0"/>
              </a:defRPr>
            </a:lvl1pPr>
          </a:lstStyle>
          <a:p>
            <a:fld id="{574FB645-5B8E-AF4F-AC86-8EEF44277202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435D-90EC-D548-825F-4512DD04A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Roman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6AFBF-CAAB-304D-99F6-2B788BBFE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Roman" panose="02000503020000020003" pitchFamily="2" charset="0"/>
              </a:defRPr>
            </a:lvl1pPr>
          </a:lstStyle>
          <a:p>
            <a:fld id="{D1952939-7C1F-C149-BF99-DAC6FDF66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Roman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29C98C-1008-B04C-BF2E-0A743DC8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0" y="0"/>
            <a:ext cx="8073823" cy="6858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322B89D-2AAF-E94C-A6AD-838748EE578D}"/>
              </a:ext>
            </a:extLst>
          </p:cNvPr>
          <p:cNvGrpSpPr/>
          <p:nvPr/>
        </p:nvGrpSpPr>
        <p:grpSpPr>
          <a:xfrm>
            <a:off x="8072039" y="1255441"/>
            <a:ext cx="4119961" cy="4716450"/>
            <a:chOff x="7310931" y="-4166329"/>
            <a:chExt cx="4119961" cy="47164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7817F8-E246-A442-B4DF-F84EF65FCB94}"/>
                </a:ext>
              </a:extLst>
            </p:cNvPr>
            <p:cNvSpPr txBox="1"/>
            <p:nvPr/>
          </p:nvSpPr>
          <p:spPr>
            <a:xfrm>
              <a:off x="8921641" y="-280876"/>
              <a:ext cx="1199172" cy="830997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Barnacles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5A58F0-DAE3-A14A-9F78-5230EA4EA04F}"/>
                </a:ext>
              </a:extLst>
            </p:cNvPr>
            <p:cNvSpPr txBox="1"/>
            <p:nvPr/>
          </p:nvSpPr>
          <p:spPr>
            <a:xfrm>
              <a:off x="7310931" y="-4166329"/>
              <a:ext cx="1938774" cy="1569660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Substrate</a:t>
              </a:r>
            </a:p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Type = slate, granite, concrete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EB73A8-D7D5-044A-88E4-DE4F11AED653}"/>
                </a:ext>
              </a:extLst>
            </p:cNvPr>
            <p:cNvSpPr txBox="1"/>
            <p:nvPr/>
          </p:nvSpPr>
          <p:spPr>
            <a:xfrm>
              <a:off x="9389150" y="-4166329"/>
              <a:ext cx="2041742" cy="1569660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Predation = Caged, Uncaged, Cage Control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633FC1-626F-4C44-988F-6F21208DD7CB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 flipH="1">
              <a:off x="9521227" y="-2596669"/>
              <a:ext cx="888794" cy="2315793"/>
            </a:xfrm>
            <a:prstGeom prst="straightConnector1">
              <a:avLst/>
            </a:prstGeom>
            <a:ln w="57150" cmpd="sng">
              <a:solidFill>
                <a:schemeClr val="tx1">
                  <a:alpha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4C09C6-57E6-3A40-A092-68ECA4793AD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8280318" y="-2596669"/>
              <a:ext cx="1240909" cy="2315793"/>
            </a:xfrm>
            <a:prstGeom prst="straightConnector1">
              <a:avLst/>
            </a:prstGeom>
            <a:ln w="57150" cmpd="sng">
              <a:solidFill>
                <a:schemeClr val="tx1">
                  <a:alpha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C795A0-D46A-5A4A-8218-0CFA6A2B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32" y="2825101"/>
            <a:ext cx="9144000" cy="173770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Experimental Design: Classic Looks and Causal Meaning</a:t>
            </a:r>
          </a:p>
        </p:txBody>
      </p:sp>
    </p:spTree>
    <p:extLst>
      <p:ext uri="{BB962C8B-B14F-4D97-AF65-F5344CB8AC3E}">
        <p14:creationId xmlns:p14="http://schemas.microsoft.com/office/powerpoint/2010/main" val="325629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How Many Replicates Do I Need?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305450" y="1139914"/>
            <a:ext cx="538759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Generally, p^(3/2) / </a:t>
            </a:r>
            <a:r>
              <a:rPr lang="en-US" sz="3600" dirty="0" err="1">
                <a:latin typeface="Avenir Roman" panose="02000503020000020003" pitchFamily="2" charset="0"/>
              </a:rPr>
              <a:t>n</a:t>
            </a:r>
            <a:r>
              <a:rPr lang="en-US" sz="3600" baseline="-25000" dirty="0" err="1">
                <a:latin typeface="Avenir Roman" panose="02000503020000020003" pitchFamily="2" charset="0"/>
              </a:rPr>
              <a:t>tot</a:t>
            </a:r>
            <a:r>
              <a:rPr lang="en-US" sz="3600" baseline="-25000" dirty="0">
                <a:latin typeface="Avenir Roman" panose="02000503020000020003" pitchFamily="2" charset="0"/>
              </a:rPr>
              <a:t> </a:t>
            </a:r>
            <a:r>
              <a:rPr lang="en-US" sz="3600" dirty="0">
                <a:latin typeface="Avenir Roman" panose="02000503020000020003" pitchFamily="2" charset="0"/>
              </a:rPr>
              <a:t>should approach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Portnoy 1998</a:t>
            </a: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So, 3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p^(3/2) ~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So, 5 / (3*n) should be close-</a:t>
            </a:r>
            <a:r>
              <a:rPr lang="en-US" sz="3600" dirty="0" err="1">
                <a:latin typeface="Avenir Roman" panose="02000503020000020003" pitchFamily="2" charset="0"/>
              </a:rPr>
              <a:t>ish</a:t>
            </a:r>
            <a:r>
              <a:rPr lang="en-US" sz="3600" dirty="0">
                <a:latin typeface="Avenir Roman" panose="02000503020000020003" pitchFamily="2" charset="0"/>
              </a:rPr>
              <a:t> to 0</a:t>
            </a:r>
          </a:p>
          <a:p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venir Roman" panose="02000503020000020003" pitchFamily="2" charset="0"/>
              </a:rPr>
              <a:t>Practically, 5-10</a:t>
            </a:r>
          </a:p>
          <a:p>
            <a:pPr lvl="1"/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5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5-10 Replicates? That’s it?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328566" y="1301437"/>
            <a:ext cx="53875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Not so fast!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The noisier the system and smaller the effect, the more replicates you need for good precision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Using NHST, noise = higher chance of Type II error – 1-</a:t>
            </a:r>
            <a:r>
              <a:rPr lang="en-US" sz="3200" dirty="0">
                <a:latin typeface="Symbol" pitchFamily="2" charset="2"/>
              </a:rPr>
              <a:t>b</a:t>
            </a:r>
            <a:r>
              <a:rPr lang="en-US" sz="3200" dirty="0">
                <a:latin typeface="Avenir Roman" panose="02000503020000020003" pitchFamily="2" charset="0"/>
              </a:rPr>
              <a:t> = power</a:t>
            </a:r>
          </a:p>
        </p:txBody>
      </p:sp>
    </p:spTree>
    <p:extLst>
      <p:ext uri="{BB962C8B-B14F-4D97-AF65-F5344CB8AC3E}">
        <p14:creationId xmlns:p14="http://schemas.microsoft.com/office/powerpoint/2010/main" val="115254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60" y="72702"/>
            <a:ext cx="11867596" cy="1325563"/>
          </a:xfrm>
        </p:spPr>
        <p:txBody>
          <a:bodyPr/>
          <a:lstStyle/>
          <a:p>
            <a:r>
              <a:rPr lang="en-US" dirty="0"/>
              <a:t>OK, How do I Determine Power (or Likely Precision)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321059" y="1545696"/>
            <a:ext cx="53875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SIMULATION!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Make a simulated data set with your design, fit a model, get SE of parameters or p-values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Rinse and repeat to see how often you fall in an acceptable range</a:t>
            </a:r>
          </a:p>
        </p:txBody>
      </p:sp>
    </p:spTree>
    <p:extLst>
      <p:ext uri="{BB962C8B-B14F-4D97-AF65-F5344CB8AC3E}">
        <p14:creationId xmlns:p14="http://schemas.microsoft.com/office/powerpoint/2010/main" val="78303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Replicate Placement – In An Area of Minimal Variation in Other Conditions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271849" y="1370549"/>
            <a:ext cx="53609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Randomize coordinates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Or petri dish placement, </a:t>
            </a:r>
            <a:r>
              <a:rPr lang="en-US" sz="3200" dirty="0" err="1">
                <a:latin typeface="Avenir Roman" panose="02000503020000020003" pitchFamily="2" charset="0"/>
              </a:rPr>
              <a:t>labbies</a:t>
            </a:r>
            <a:r>
              <a:rPr lang="en-US" sz="3200" dirty="0">
                <a:latin typeface="Avenir Roman" panose="02000503020000020003" pitchFamily="2" charset="0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Once you accommodate, gradients, etc., it’s a different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Note – this is done at one *time* as well</a:t>
            </a:r>
          </a:p>
        </p:txBody>
      </p:sp>
    </p:spTree>
    <p:extLst>
      <p:ext uri="{BB962C8B-B14F-4D97-AF65-F5344CB8AC3E}">
        <p14:creationId xmlns:p14="http://schemas.microsoft.com/office/powerpoint/2010/main" val="354654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221259" y="1706880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328431" y="2295458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47869" y="2617282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13675" y="251181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836" y="341351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06598" y="340831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32549" y="5080257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26994" y="3581749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37917" y="4818173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07482" y="4251221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43791" y="541643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82735" y="4818173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14506" y="3118381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47869" y="4251221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Replicate Placement: Non-Independence of Plots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059E3-EACB-8743-A577-F171018D5BC1}"/>
              </a:ext>
            </a:extLst>
          </p:cNvPr>
          <p:cNvSpPr txBox="1"/>
          <p:nvPr/>
        </p:nvSpPr>
        <p:spPr>
          <a:xfrm>
            <a:off x="288824" y="2673808"/>
            <a:ext cx="29814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Plots must be spatially or temporally separate</a:t>
            </a:r>
          </a:p>
          <a:p>
            <a:endParaRPr lang="en-US" sz="2800" dirty="0"/>
          </a:p>
          <a:p>
            <a:r>
              <a:rPr lang="en-US" sz="2800" dirty="0"/>
              <a:t>This goes double for plots with the same treatment!</a:t>
            </a:r>
          </a:p>
        </p:txBody>
      </p:sp>
    </p:spTree>
    <p:extLst>
      <p:ext uri="{BB962C8B-B14F-4D97-AF65-F5344CB8AC3E}">
        <p14:creationId xmlns:p14="http://schemas.microsoft.com/office/powerpoint/2010/main" val="408762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6686" y="2901637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5603" y="515402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7852" y="422504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9463" y="3390155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85414" y="506210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5228" y="341731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8410" y="22893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47981" y="4233066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96656" y="539828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74077" y="2721779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8496" y="420183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49140" y="490976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Replicate Placement: Non-Independence of Treatments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31F65-3B0E-3B4A-9548-1DE6F32D23B5}"/>
              </a:ext>
            </a:extLst>
          </p:cNvPr>
          <p:cNvSpPr txBox="1"/>
          <p:nvPr/>
        </p:nvSpPr>
        <p:spPr>
          <a:xfrm>
            <a:off x="8413800" y="2289340"/>
            <a:ext cx="377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venir Roman" panose="02000503020000020003" pitchFamily="2" charset="0"/>
              </a:rPr>
              <a:t>Pseudoreplication</a:t>
            </a:r>
            <a:r>
              <a:rPr lang="en-US" sz="3200" dirty="0">
                <a:latin typeface="Avenir Roman" panose="02000503020000020003" pitchFamily="2" charset="0"/>
              </a:rPr>
              <a:t> </a:t>
            </a:r>
            <a:r>
              <a:rPr lang="en-US" sz="3200" i="1" dirty="0" err="1">
                <a:latin typeface="Avenir Roman" panose="02000503020000020003" pitchFamily="2" charset="0"/>
              </a:rPr>
              <a:t>sensu</a:t>
            </a:r>
            <a:r>
              <a:rPr lang="en-US" sz="3200" dirty="0">
                <a:latin typeface="Avenir Roman" panose="02000503020000020003" pitchFamily="2" charset="0"/>
              </a:rPr>
              <a:t> </a:t>
            </a:r>
            <a:r>
              <a:rPr lang="en-US" sz="3200" dirty="0" err="1">
                <a:latin typeface="Avenir Roman" panose="02000503020000020003" pitchFamily="2" charset="0"/>
              </a:rPr>
              <a:t>Hurlbert</a:t>
            </a:r>
            <a:endParaRPr lang="en-US" sz="32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8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02262" y="1706880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3609434" y="2295458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72606" y="2435321"/>
            <a:ext cx="1189044" cy="11890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97828" y="4282440"/>
            <a:ext cx="1442574" cy="14425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74338" y="2453008"/>
            <a:ext cx="1366064" cy="136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Subsampling As a Form of </a:t>
            </a:r>
            <a:r>
              <a:rPr lang="en-US" dirty="0" err="1"/>
              <a:t>Pseudoreplication</a:t>
            </a:r>
            <a:r>
              <a:rPr lang="en-US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EB8DA3-55F2-914C-8166-FA94FD864BF1}"/>
              </a:ext>
            </a:extLst>
          </p:cNvPr>
          <p:cNvSpPr/>
          <p:nvPr/>
        </p:nvSpPr>
        <p:spPr>
          <a:xfrm>
            <a:off x="4103104" y="2508020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ED3FF-6E8F-B643-B00A-2D73D7C3E91D}"/>
              </a:ext>
            </a:extLst>
          </p:cNvPr>
          <p:cNvSpPr/>
          <p:nvPr/>
        </p:nvSpPr>
        <p:spPr>
          <a:xfrm>
            <a:off x="4278217" y="305016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CC5D8C-A7B4-8542-B81C-342CE3C30B84}"/>
              </a:ext>
            </a:extLst>
          </p:cNvPr>
          <p:cNvSpPr/>
          <p:nvPr/>
        </p:nvSpPr>
        <p:spPr>
          <a:xfrm>
            <a:off x="4606322" y="2603980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F1B057-0236-184C-80DF-CBF20DBE2CBF}"/>
              </a:ext>
            </a:extLst>
          </p:cNvPr>
          <p:cNvSpPr/>
          <p:nvPr/>
        </p:nvSpPr>
        <p:spPr>
          <a:xfrm>
            <a:off x="5516568" y="2705885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AB5793-63FE-CA4B-98BC-25A2DB12E398}"/>
              </a:ext>
            </a:extLst>
          </p:cNvPr>
          <p:cNvSpPr/>
          <p:nvPr/>
        </p:nvSpPr>
        <p:spPr>
          <a:xfrm>
            <a:off x="6059929" y="2705885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41FBFD-3389-8341-83FD-DD82F3C30314}"/>
              </a:ext>
            </a:extLst>
          </p:cNvPr>
          <p:cNvSpPr/>
          <p:nvPr/>
        </p:nvSpPr>
        <p:spPr>
          <a:xfrm>
            <a:off x="5812403" y="3201137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555519-0125-A64C-BD57-F66786D8AF28}"/>
              </a:ext>
            </a:extLst>
          </p:cNvPr>
          <p:cNvSpPr/>
          <p:nvPr/>
        </p:nvSpPr>
        <p:spPr>
          <a:xfrm>
            <a:off x="5526493" y="466490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A03F1B-ACF3-F240-8A9B-9CD7498DDB81}"/>
              </a:ext>
            </a:extLst>
          </p:cNvPr>
          <p:cNvSpPr/>
          <p:nvPr/>
        </p:nvSpPr>
        <p:spPr>
          <a:xfrm>
            <a:off x="6069854" y="466490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DA18E-FDED-E44E-9BAB-4B891A57E309}"/>
              </a:ext>
            </a:extLst>
          </p:cNvPr>
          <p:cNvSpPr/>
          <p:nvPr/>
        </p:nvSpPr>
        <p:spPr>
          <a:xfrm>
            <a:off x="5822328" y="5160158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4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6958" y="4713561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06958" y="339048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7852" y="422504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26450" y="410145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02726" y="3014288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5228" y="341731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8410" y="22893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7560" y="537823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0834" y="4874671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44171" y="2311664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95228" y="5448110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10544" y="410145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</a:t>
            </a:r>
            <a:r>
              <a:rPr lang="en-US" dirty="0" err="1"/>
              <a:t>Pseudoreplication</a:t>
            </a:r>
            <a:r>
              <a:rPr lang="en-US" dirty="0"/>
              <a:t> – How Many Replicates Are There?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FE3E9-6F45-F84F-8D40-0D9998E7F23D}"/>
              </a:ext>
            </a:extLst>
          </p:cNvPr>
          <p:cNvSpPr txBox="1"/>
          <p:nvPr/>
        </p:nvSpPr>
        <p:spPr>
          <a:xfrm>
            <a:off x="129356" y="2555923"/>
            <a:ext cx="2730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If treatments AND plots are non-independent, this is a problem with n = 2, not 4</a:t>
            </a:r>
          </a:p>
        </p:txBody>
      </p:sp>
    </p:spTree>
    <p:extLst>
      <p:ext uri="{BB962C8B-B14F-4D97-AF65-F5344CB8AC3E}">
        <p14:creationId xmlns:p14="http://schemas.microsoft.com/office/powerpoint/2010/main" val="15502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Subsampling (Nested Design) Can be Great!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814998" y="1296892"/>
            <a:ext cx="49200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If you take subsamples from true replicates, can minimize within replicate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Average subsamples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Or use </a:t>
            </a:r>
            <a:r>
              <a:rPr lang="en-US" sz="3600" i="1" dirty="0">
                <a:latin typeface="Avenir Roman" panose="02000503020000020003" pitchFamily="2" charset="0"/>
              </a:rPr>
              <a:t>mixed models</a:t>
            </a:r>
            <a:endParaRPr lang="en-US" sz="3600" dirty="0">
              <a:latin typeface="Avenir Roman" panose="02000503020000020003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482C7C-A7C9-D342-BE20-B765DBD19F7E}"/>
              </a:ext>
            </a:extLst>
          </p:cNvPr>
          <p:cNvGrpSpPr/>
          <p:nvPr/>
        </p:nvGrpSpPr>
        <p:grpSpPr>
          <a:xfrm>
            <a:off x="8004916" y="1885253"/>
            <a:ext cx="939144" cy="1154844"/>
            <a:chOff x="8004916" y="1885253"/>
            <a:chExt cx="939144" cy="11548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07B0F7-AD4C-714C-BD10-E23A11075B2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087DA69-9E2D-E34C-9F76-A421CFB1F64C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5F1EA-6818-0E4F-B4D5-8C1FA249EDB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BE291B-E490-9F48-A505-EF9949F1CD3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358A7A-3F47-2A44-B736-DCF40B1885FD}"/>
              </a:ext>
            </a:extLst>
          </p:cNvPr>
          <p:cNvGrpSpPr/>
          <p:nvPr/>
        </p:nvGrpSpPr>
        <p:grpSpPr>
          <a:xfrm>
            <a:off x="8700681" y="2177941"/>
            <a:ext cx="939144" cy="1154844"/>
            <a:chOff x="8004916" y="1885253"/>
            <a:chExt cx="939144" cy="11548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BDDE01-0EEA-3645-B617-A4CF83A2EC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52CDA6-00BD-8C4A-BF92-DB559AA34505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BFC1A6-D79A-9A44-8D26-1EF911C4F27F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D49E7-8F88-374A-819F-7DC44CCDCBEB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A63A25-2114-8544-9B10-C08FD5A98D0E}"/>
              </a:ext>
            </a:extLst>
          </p:cNvPr>
          <p:cNvGrpSpPr/>
          <p:nvPr/>
        </p:nvGrpSpPr>
        <p:grpSpPr>
          <a:xfrm>
            <a:off x="9614838" y="2116767"/>
            <a:ext cx="939144" cy="1154844"/>
            <a:chOff x="8004916" y="1885253"/>
            <a:chExt cx="939144" cy="11548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F009DD-DC4C-B940-BEE3-227EE667150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715A28-20A5-874E-9539-C44BF3111E1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693017-7EC4-8149-95C9-26A593EF916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D153FC-E0ED-6A4F-A662-124A548DB656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EA018C-879F-2C47-B05E-269881163D84}"/>
              </a:ext>
            </a:extLst>
          </p:cNvPr>
          <p:cNvGrpSpPr/>
          <p:nvPr/>
        </p:nvGrpSpPr>
        <p:grpSpPr>
          <a:xfrm>
            <a:off x="7390522" y="2408358"/>
            <a:ext cx="939144" cy="1154844"/>
            <a:chOff x="8004916" y="1885253"/>
            <a:chExt cx="939144" cy="11548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8B19AC-4B0F-0143-ACA4-97C76462AF9C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7E430D-00CE-934F-9031-3845A64836A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0EDCDD-F0B9-C24C-B43A-BD85F04CA9CB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58BC7E-829B-5B40-B02D-55519981DF5E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A6765A-9BD3-7B40-9290-B4E4B3C04D42}"/>
              </a:ext>
            </a:extLst>
          </p:cNvPr>
          <p:cNvGrpSpPr/>
          <p:nvPr/>
        </p:nvGrpSpPr>
        <p:grpSpPr>
          <a:xfrm>
            <a:off x="8131796" y="2875945"/>
            <a:ext cx="939144" cy="1154844"/>
            <a:chOff x="8004916" y="1885253"/>
            <a:chExt cx="939144" cy="11548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C2E2E2-2B5A-0247-9E2F-5952F755F55E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FC6690-4D88-BB49-BE3D-4C26F143CEE0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AC737B-C180-9F4E-853E-F891EF14D9F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B88384-A13D-2240-A288-91BF66BB061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CEA545-6809-3D45-8974-3DE1D1FE2F77}"/>
              </a:ext>
            </a:extLst>
          </p:cNvPr>
          <p:cNvGrpSpPr/>
          <p:nvPr/>
        </p:nvGrpSpPr>
        <p:grpSpPr>
          <a:xfrm>
            <a:off x="9070940" y="3099922"/>
            <a:ext cx="939144" cy="1154844"/>
            <a:chOff x="8004916" y="1885253"/>
            <a:chExt cx="939144" cy="115484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953DF4-DF08-2A41-9BFF-1E438DFC76BB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398EF7B-514E-A044-B624-7DDAAB85E7F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DA05EA-343E-194C-B258-D177EBC638F6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A3CC1-F097-924C-8EC9-4CF2365DE6ED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49429F-85FD-0346-A571-0F211661A718}"/>
              </a:ext>
            </a:extLst>
          </p:cNvPr>
          <p:cNvGrpSpPr/>
          <p:nvPr/>
        </p:nvGrpSpPr>
        <p:grpSpPr>
          <a:xfrm>
            <a:off x="9794535" y="4189345"/>
            <a:ext cx="939144" cy="1154844"/>
            <a:chOff x="8004916" y="1885253"/>
            <a:chExt cx="939144" cy="115484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2AA4818-EDE6-0443-A617-8C4B022FB30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B78931-89B4-7045-88B7-ED4E18C92D49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805830-F6E7-1F4A-BEF0-9FBEBC74A85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D4F009-63C5-FB4B-875D-913D3B44A8E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F93EA8-0D53-1048-9AF5-611D3DFCED23}"/>
              </a:ext>
            </a:extLst>
          </p:cNvPr>
          <p:cNvGrpSpPr/>
          <p:nvPr/>
        </p:nvGrpSpPr>
        <p:grpSpPr>
          <a:xfrm>
            <a:off x="7760190" y="3744139"/>
            <a:ext cx="939144" cy="1154844"/>
            <a:chOff x="8004916" y="1885253"/>
            <a:chExt cx="939144" cy="115484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8AEA4C-99B9-1A4E-83B1-F24DD5082EC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0E00DEE-E9D6-BD46-9B02-254652F4B39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A4FA65-8B29-3B4F-9A24-A1B94ECC56A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40663C-5AD0-F848-BAD4-1E4D33D22C89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DB5E2A-516E-B84B-AE40-E4080CDEEAD5}"/>
              </a:ext>
            </a:extLst>
          </p:cNvPr>
          <p:cNvGrpSpPr/>
          <p:nvPr/>
        </p:nvGrpSpPr>
        <p:grpSpPr>
          <a:xfrm>
            <a:off x="8553587" y="3717033"/>
            <a:ext cx="939144" cy="1154844"/>
            <a:chOff x="8004916" y="1885253"/>
            <a:chExt cx="939144" cy="11548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A71AE1-AB7E-B143-BD28-4A27CBC3DB85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FAC65A-2F82-074E-A3C9-0AEFB344873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F32C49-A2F6-1B4E-9EB3-57585EC2439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C17CFB-1EF4-4F45-9FD9-A355564341B8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94CCB4-704E-7B42-90AC-F26D4627B275}"/>
              </a:ext>
            </a:extLst>
          </p:cNvPr>
          <p:cNvGrpSpPr/>
          <p:nvPr/>
        </p:nvGrpSpPr>
        <p:grpSpPr>
          <a:xfrm>
            <a:off x="9322653" y="4880673"/>
            <a:ext cx="939144" cy="1154844"/>
            <a:chOff x="8004916" y="1885253"/>
            <a:chExt cx="939144" cy="115484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332872-12CF-7D4D-99F6-2A591AC511E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AE024B0-F2A7-B142-89E4-FC6E80B274E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9D3944-8649-D543-979F-C6A78499C1D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AE987A7-20FD-2F46-8113-5D3A8EB190F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50AAEF-5858-5941-A6D2-CBF8D5BED19D}"/>
              </a:ext>
            </a:extLst>
          </p:cNvPr>
          <p:cNvGrpSpPr/>
          <p:nvPr/>
        </p:nvGrpSpPr>
        <p:grpSpPr>
          <a:xfrm>
            <a:off x="8503655" y="4608043"/>
            <a:ext cx="939144" cy="1154844"/>
            <a:chOff x="8004916" y="1885253"/>
            <a:chExt cx="939144" cy="115484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117D0A7-8321-DF41-9C6E-291A90E12A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FD2F0F6-49B3-9F49-8486-99564F184C9B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DC49C5A-DFBD-9745-AC34-E370700D5449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3D4D736-B851-DF43-9333-909605D19F60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719E68-F243-E041-9947-93B4EAC5BFA2}"/>
              </a:ext>
            </a:extLst>
          </p:cNvPr>
          <p:cNvGrpSpPr/>
          <p:nvPr/>
        </p:nvGrpSpPr>
        <p:grpSpPr>
          <a:xfrm>
            <a:off x="7738069" y="4508293"/>
            <a:ext cx="939144" cy="1154844"/>
            <a:chOff x="8004916" y="1885253"/>
            <a:chExt cx="939144" cy="11548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14452F-B19D-884D-A940-29684B0B2784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52AC5C-F3DB-2441-9A03-40C797C483D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2E5F181-6794-CD4E-B1CC-8800645CFE8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54FDF6-6FF3-1E44-9BFA-1348DACC7387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89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Repeated Measures as Subsamples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0" y="1173322"/>
            <a:ext cx="57350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Let’s say these were samples through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Analyze the same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UNLESS – there is change through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Then, need to consider plot AND a time effect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482C7C-A7C9-D342-BE20-B765DBD19F7E}"/>
              </a:ext>
            </a:extLst>
          </p:cNvPr>
          <p:cNvGrpSpPr/>
          <p:nvPr/>
        </p:nvGrpSpPr>
        <p:grpSpPr>
          <a:xfrm>
            <a:off x="8004916" y="1885253"/>
            <a:ext cx="939144" cy="1154844"/>
            <a:chOff x="8004916" y="1885253"/>
            <a:chExt cx="939144" cy="11548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07B0F7-AD4C-714C-BD10-E23A11075B2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087DA69-9E2D-E34C-9F76-A421CFB1F64C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5F1EA-6818-0E4F-B4D5-8C1FA249EDB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BE291B-E490-9F48-A505-EF9949F1CD3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358A7A-3F47-2A44-B736-DCF40B1885FD}"/>
              </a:ext>
            </a:extLst>
          </p:cNvPr>
          <p:cNvGrpSpPr/>
          <p:nvPr/>
        </p:nvGrpSpPr>
        <p:grpSpPr>
          <a:xfrm>
            <a:off x="8700681" y="2177941"/>
            <a:ext cx="939144" cy="1154844"/>
            <a:chOff x="8004916" y="1885253"/>
            <a:chExt cx="939144" cy="11548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BDDE01-0EEA-3645-B617-A4CF83A2EC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52CDA6-00BD-8C4A-BF92-DB559AA34505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BFC1A6-D79A-9A44-8D26-1EF911C4F27F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D49E7-8F88-374A-819F-7DC44CCDCBEB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A63A25-2114-8544-9B10-C08FD5A98D0E}"/>
              </a:ext>
            </a:extLst>
          </p:cNvPr>
          <p:cNvGrpSpPr/>
          <p:nvPr/>
        </p:nvGrpSpPr>
        <p:grpSpPr>
          <a:xfrm>
            <a:off x="9614838" y="2116767"/>
            <a:ext cx="939144" cy="1154844"/>
            <a:chOff x="8004916" y="1885253"/>
            <a:chExt cx="939144" cy="11548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F009DD-DC4C-B940-BEE3-227EE667150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715A28-20A5-874E-9539-C44BF3111E1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693017-7EC4-8149-95C9-26A593EF916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D153FC-E0ED-6A4F-A662-124A548DB656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EA018C-879F-2C47-B05E-269881163D84}"/>
              </a:ext>
            </a:extLst>
          </p:cNvPr>
          <p:cNvGrpSpPr/>
          <p:nvPr/>
        </p:nvGrpSpPr>
        <p:grpSpPr>
          <a:xfrm>
            <a:off x="7390522" y="2408358"/>
            <a:ext cx="939144" cy="1154844"/>
            <a:chOff x="8004916" y="1885253"/>
            <a:chExt cx="939144" cy="11548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8B19AC-4B0F-0143-ACA4-97C76462AF9C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7E430D-00CE-934F-9031-3845A64836A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0EDCDD-F0B9-C24C-B43A-BD85F04CA9CB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58BC7E-829B-5B40-B02D-55519981DF5E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A6765A-9BD3-7B40-9290-B4E4B3C04D42}"/>
              </a:ext>
            </a:extLst>
          </p:cNvPr>
          <p:cNvGrpSpPr/>
          <p:nvPr/>
        </p:nvGrpSpPr>
        <p:grpSpPr>
          <a:xfrm>
            <a:off x="8131796" y="2875945"/>
            <a:ext cx="939144" cy="1154844"/>
            <a:chOff x="8004916" y="1885253"/>
            <a:chExt cx="939144" cy="11548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C2E2E2-2B5A-0247-9E2F-5952F755F55E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FC6690-4D88-BB49-BE3D-4C26F143CEE0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AC737B-C180-9F4E-853E-F891EF14D9F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B88384-A13D-2240-A288-91BF66BB061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CEA545-6809-3D45-8974-3DE1D1FE2F77}"/>
              </a:ext>
            </a:extLst>
          </p:cNvPr>
          <p:cNvGrpSpPr/>
          <p:nvPr/>
        </p:nvGrpSpPr>
        <p:grpSpPr>
          <a:xfrm>
            <a:off x="9070940" y="3099922"/>
            <a:ext cx="939144" cy="1154844"/>
            <a:chOff x="8004916" y="1885253"/>
            <a:chExt cx="939144" cy="115484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953DF4-DF08-2A41-9BFF-1E438DFC76BB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398EF7B-514E-A044-B624-7DDAAB85E7F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DA05EA-343E-194C-B258-D177EBC638F6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A3CC1-F097-924C-8EC9-4CF2365DE6ED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49429F-85FD-0346-A571-0F211661A718}"/>
              </a:ext>
            </a:extLst>
          </p:cNvPr>
          <p:cNvGrpSpPr/>
          <p:nvPr/>
        </p:nvGrpSpPr>
        <p:grpSpPr>
          <a:xfrm>
            <a:off x="9794535" y="4189345"/>
            <a:ext cx="939144" cy="1154844"/>
            <a:chOff x="8004916" y="1885253"/>
            <a:chExt cx="939144" cy="115484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2AA4818-EDE6-0443-A617-8C4B022FB30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B78931-89B4-7045-88B7-ED4E18C92D49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805830-F6E7-1F4A-BEF0-9FBEBC74A85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D4F009-63C5-FB4B-875D-913D3B44A8E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F93EA8-0D53-1048-9AF5-611D3DFCED23}"/>
              </a:ext>
            </a:extLst>
          </p:cNvPr>
          <p:cNvGrpSpPr/>
          <p:nvPr/>
        </p:nvGrpSpPr>
        <p:grpSpPr>
          <a:xfrm>
            <a:off x="7760190" y="3744139"/>
            <a:ext cx="939144" cy="1154844"/>
            <a:chOff x="8004916" y="1885253"/>
            <a:chExt cx="939144" cy="115484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8AEA4C-99B9-1A4E-83B1-F24DD5082EC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0E00DEE-E9D6-BD46-9B02-254652F4B39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A4FA65-8B29-3B4F-9A24-A1B94ECC56A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40663C-5AD0-F848-BAD4-1E4D33D22C89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DB5E2A-516E-B84B-AE40-E4080CDEEAD5}"/>
              </a:ext>
            </a:extLst>
          </p:cNvPr>
          <p:cNvGrpSpPr/>
          <p:nvPr/>
        </p:nvGrpSpPr>
        <p:grpSpPr>
          <a:xfrm>
            <a:off x="8553587" y="3717033"/>
            <a:ext cx="939144" cy="1154844"/>
            <a:chOff x="8004916" y="1885253"/>
            <a:chExt cx="939144" cy="11548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A71AE1-AB7E-B143-BD28-4A27CBC3DB85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FAC65A-2F82-074E-A3C9-0AEFB344873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F32C49-A2F6-1B4E-9EB3-57585EC2439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C17CFB-1EF4-4F45-9FD9-A355564341B8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94CCB4-704E-7B42-90AC-F26D4627B275}"/>
              </a:ext>
            </a:extLst>
          </p:cNvPr>
          <p:cNvGrpSpPr/>
          <p:nvPr/>
        </p:nvGrpSpPr>
        <p:grpSpPr>
          <a:xfrm>
            <a:off x="9322653" y="4880673"/>
            <a:ext cx="939144" cy="1154844"/>
            <a:chOff x="8004916" y="1885253"/>
            <a:chExt cx="939144" cy="115484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332872-12CF-7D4D-99F6-2A591AC511E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AE024B0-F2A7-B142-89E4-FC6E80B274E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9D3944-8649-D543-979F-C6A78499C1D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AE987A7-20FD-2F46-8113-5D3A8EB190F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50AAEF-5858-5941-A6D2-CBF8D5BED19D}"/>
              </a:ext>
            </a:extLst>
          </p:cNvPr>
          <p:cNvGrpSpPr/>
          <p:nvPr/>
        </p:nvGrpSpPr>
        <p:grpSpPr>
          <a:xfrm>
            <a:off x="8503655" y="4608043"/>
            <a:ext cx="939144" cy="1154844"/>
            <a:chOff x="8004916" y="1885253"/>
            <a:chExt cx="939144" cy="115484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117D0A7-8321-DF41-9C6E-291A90E12A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FD2F0F6-49B3-9F49-8486-99564F184C9B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DC49C5A-DFBD-9745-AC34-E370700D5449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3D4D736-B851-DF43-9333-909605D19F60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719E68-F243-E041-9947-93B4EAC5BFA2}"/>
              </a:ext>
            </a:extLst>
          </p:cNvPr>
          <p:cNvGrpSpPr/>
          <p:nvPr/>
        </p:nvGrpSpPr>
        <p:grpSpPr>
          <a:xfrm>
            <a:off x="7738069" y="4508293"/>
            <a:ext cx="939144" cy="1154844"/>
            <a:chOff x="8004916" y="1885253"/>
            <a:chExt cx="939144" cy="11548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14452F-B19D-884D-A940-29684B0B2784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52AC5C-F3DB-2441-9A03-40C797C483D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2E5F181-6794-CD4E-B1CC-8800645CFE8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54FDF6-6FF3-1E44-9BFA-1348DACC7387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970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B0AC-8572-0341-8874-80A45C60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from a Causal Model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2C5A-A558-F847-9B4B-A30AE7981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What is important today is not the ‘bestiary of designs’</a:t>
            </a:r>
          </a:p>
          <a:p>
            <a:endParaRPr lang="en-US" sz="3200" dirty="0"/>
          </a:p>
          <a:p>
            <a:r>
              <a:rPr lang="en-US" sz="3200" dirty="0"/>
              <a:t>What is important is seeing the connection between a causal diagram and the experimental design</a:t>
            </a:r>
          </a:p>
          <a:p>
            <a:endParaRPr lang="en-US" sz="3200" dirty="0"/>
          </a:p>
          <a:p>
            <a:r>
              <a:rPr lang="en-US" sz="3200" dirty="0"/>
              <a:t>If you can diagram an experiment, the basics of the design and what choices you need to make will become (mostly) apparent</a:t>
            </a:r>
          </a:p>
          <a:p>
            <a:endParaRPr lang="en-US" sz="3200" dirty="0"/>
          </a:p>
          <a:p>
            <a:r>
              <a:rPr lang="en-US" sz="3200" dirty="0"/>
              <a:t>After that, it’s about how your decisions can increase precision</a:t>
            </a:r>
          </a:p>
        </p:txBody>
      </p:sp>
    </p:spTree>
    <p:extLst>
      <p:ext uri="{BB962C8B-B14F-4D97-AF65-F5344CB8AC3E}">
        <p14:creationId xmlns:p14="http://schemas.microsoft.com/office/powerpoint/2010/main" val="4191519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3606-A69B-0848-9772-47512C0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Derive Some Inference!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B6A4-5CE8-254E-811C-595EC21B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Simple One-Way Designs and Associated Issues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Two-Way Designs to Solve </a:t>
            </a:r>
            <a:r>
              <a:rPr lang="en-US" sz="3600" dirty="0" err="1">
                <a:solidFill>
                  <a:srgbClr val="FF0000"/>
                </a:solidFill>
              </a:rPr>
              <a:t>Psuedoreplication</a:t>
            </a:r>
            <a:endParaRPr lang="en-US" sz="36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Factorial Designs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Reality Check for a Complex World</a:t>
            </a:r>
          </a:p>
        </p:txBody>
      </p:sp>
    </p:spTree>
    <p:extLst>
      <p:ext uri="{BB962C8B-B14F-4D97-AF65-F5344CB8AC3E}">
        <p14:creationId xmlns:p14="http://schemas.microsoft.com/office/powerpoint/2010/main" val="3318915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is a Gradient?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6C4-528E-C54C-9A89-18FEBEB0B28E}"/>
              </a:ext>
            </a:extLst>
          </p:cNvPr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>
            <a:extLst>
              <a:ext uri="{FF2B5EF4-FFF2-40B4-BE49-F238E27FC236}">
                <a16:creationId xmlns:a16="http://schemas.microsoft.com/office/drawing/2014/main" id="{1706FE8A-D920-C443-A7EA-21B4045E3E2F}"/>
              </a:ext>
            </a:extLst>
          </p:cNvPr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65B2B-F35C-504B-A896-821CFEE45EF9}"/>
              </a:ext>
            </a:extLst>
          </p:cNvPr>
          <p:cNvSpPr txBox="1"/>
          <p:nvPr/>
        </p:nvSpPr>
        <p:spPr>
          <a:xfrm>
            <a:off x="620595" y="1845694"/>
            <a:ext cx="235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Roman" panose="02000503020000020003" pitchFamily="2" charset="0"/>
              </a:rPr>
              <a:t>Tide Height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E5DD69-76D0-CC4D-A640-4A82BAAD8AF2}"/>
              </a:ext>
            </a:extLst>
          </p:cNvPr>
          <p:cNvCxnSpPr/>
          <p:nvPr/>
        </p:nvCxnSpPr>
        <p:spPr>
          <a:xfrm>
            <a:off x="1797359" y="2430469"/>
            <a:ext cx="0" cy="3682313"/>
          </a:xfrm>
          <a:prstGeom prst="straightConnector1">
            <a:avLst/>
          </a:prstGeom>
          <a:ln w="317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77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D1C06E-346F-524D-9A87-8AB454EFFF24}"/>
              </a:ext>
            </a:extLst>
          </p:cNvPr>
          <p:cNvGrpSpPr/>
          <p:nvPr/>
        </p:nvGrpSpPr>
        <p:grpSpPr>
          <a:xfrm>
            <a:off x="5298132" y="1432560"/>
            <a:ext cx="6055668" cy="542544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398818" y="969818"/>
              <a:ext cx="1951182" cy="650394"/>
              <a:chOff x="311727" y="969818"/>
              <a:chExt cx="3048000" cy="101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609936" y="2020839"/>
              <a:ext cx="1951182" cy="650394"/>
              <a:chOff x="311727" y="969818"/>
              <a:chExt cx="3048000" cy="1016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703618" y="3225800"/>
              <a:ext cx="1951182" cy="650394"/>
              <a:chOff x="311727" y="969818"/>
              <a:chExt cx="3048000" cy="1016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699606" y="4428835"/>
              <a:ext cx="1951182" cy="650394"/>
              <a:chOff x="311727" y="969818"/>
              <a:chExt cx="3048000" cy="101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2724E13-220C-C545-B245-271D923B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8" y="176532"/>
            <a:ext cx="10515600" cy="1325563"/>
          </a:xfrm>
        </p:spPr>
        <p:txBody>
          <a:bodyPr/>
          <a:lstStyle/>
          <a:p>
            <a:r>
              <a:rPr lang="en-US" dirty="0"/>
              <a:t>Two-Way Blocked Design: Additivity with n = 1 per block/treatment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A9CF1-3FDA-9A48-9AC9-8E88A27B703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FE780A-3AC9-0846-8353-4CEBA0292F74}"/>
              </a:ext>
            </a:extLst>
          </p:cNvPr>
          <p:cNvSpPr txBox="1"/>
          <p:nvPr/>
        </p:nvSpPr>
        <p:spPr>
          <a:xfrm>
            <a:off x="176031" y="1763600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593203-DFC5-D643-8543-76E4E70C51FB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1112166" y="2840818"/>
            <a:ext cx="783450" cy="29957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357FB5-3042-E34E-9FB4-15B96211C664}"/>
              </a:ext>
            </a:extLst>
          </p:cNvPr>
          <p:cNvSpPr txBox="1"/>
          <p:nvPr/>
        </p:nvSpPr>
        <p:spPr>
          <a:xfrm>
            <a:off x="2790835" y="2009821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Block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BF1E91-2EDA-8341-9091-6D6753D7DF2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2048301" y="2594596"/>
            <a:ext cx="1678669" cy="32419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677F55-7DB6-4040-A531-E823AE3942A6}"/>
              </a:ext>
            </a:extLst>
          </p:cNvPr>
          <p:cNvSpPr txBox="1"/>
          <p:nvPr/>
        </p:nvSpPr>
        <p:spPr>
          <a:xfrm>
            <a:off x="3093243" y="3894006"/>
            <a:ext cx="2093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model would you use?</a:t>
            </a:r>
          </a:p>
        </p:txBody>
      </p:sp>
    </p:spTree>
    <p:extLst>
      <p:ext uri="{BB962C8B-B14F-4D97-AF65-F5344CB8AC3E}">
        <p14:creationId xmlns:p14="http://schemas.microsoft.com/office/powerpoint/2010/main" val="29033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E7387-8C86-7E4C-AE6E-568250306BA1}"/>
              </a:ext>
            </a:extLst>
          </p:cNvPr>
          <p:cNvGrpSpPr/>
          <p:nvPr/>
        </p:nvGrpSpPr>
        <p:grpSpPr>
          <a:xfrm>
            <a:off x="5477320" y="1600200"/>
            <a:ext cx="5868554" cy="525780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8818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9606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9936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60330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0724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3618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54012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4406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99606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000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0394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8EA02-CAD0-464C-BD1D-0C9B0A73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61"/>
            <a:ext cx="12192000" cy="1325563"/>
          </a:xfrm>
        </p:spPr>
        <p:txBody>
          <a:bodyPr/>
          <a:lstStyle/>
          <a:p>
            <a:r>
              <a:rPr lang="en-US" dirty="0"/>
              <a:t>Randomized Controlled Blocked Design (RCBD)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A0ED8-083B-974C-A82B-03E525B2B920}"/>
              </a:ext>
            </a:extLst>
          </p:cNvPr>
          <p:cNvSpPr txBox="1"/>
          <p:nvPr/>
        </p:nvSpPr>
        <p:spPr>
          <a:xfrm>
            <a:off x="172995" y="1766112"/>
            <a:ext cx="5293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Randomize treatment placement within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Accommodates potential other gradients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Avenir Roman" panose="02000503020000020003" pitchFamily="2" charset="0"/>
              </a:rPr>
              <a:t>n</a:t>
            </a:r>
            <a:r>
              <a:rPr lang="en-US" sz="3600" baseline="-25000" dirty="0" err="1">
                <a:latin typeface="Avenir Roman" panose="02000503020000020003" pitchFamily="2" charset="0"/>
              </a:rPr>
              <a:t>block</a:t>
            </a:r>
            <a:r>
              <a:rPr lang="en-US" sz="3600" dirty="0">
                <a:latin typeface="Avenir Roman" panose="02000503020000020003" pitchFamily="2" charset="0"/>
              </a:rPr>
              <a:t> = </a:t>
            </a:r>
            <a:r>
              <a:rPr lang="en-US" sz="3600" dirty="0" err="1">
                <a:latin typeface="Avenir Roman" panose="02000503020000020003" pitchFamily="2" charset="0"/>
              </a:rPr>
              <a:t>n</a:t>
            </a:r>
            <a:r>
              <a:rPr lang="en-US" sz="3600" baseline="-25000" dirty="0" err="1">
                <a:latin typeface="Avenir Roman" panose="02000503020000020003" pitchFamily="2" charset="0"/>
              </a:rPr>
              <a:t>trt</a:t>
            </a:r>
            <a:r>
              <a:rPr lang="en-US" sz="3600" dirty="0">
                <a:latin typeface="Avenir Roman" panose="02000503020000020003" pitchFamily="2" charset="0"/>
              </a:rPr>
              <a:t> replicates</a:t>
            </a:r>
          </a:p>
        </p:txBody>
      </p:sp>
    </p:spTree>
    <p:extLst>
      <p:ext uri="{BB962C8B-B14F-4D97-AF65-F5344CB8AC3E}">
        <p14:creationId xmlns:p14="http://schemas.microsoft.com/office/powerpoint/2010/main" val="1084646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E7387-8C86-7E4C-AE6E-568250306BA1}"/>
              </a:ext>
            </a:extLst>
          </p:cNvPr>
          <p:cNvGrpSpPr/>
          <p:nvPr/>
        </p:nvGrpSpPr>
        <p:grpSpPr>
          <a:xfrm>
            <a:off x="5477320" y="1600200"/>
            <a:ext cx="5868554" cy="525780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8818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9606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9936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60330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0724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3618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54012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4406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99606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000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0394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8EA02-CAD0-464C-BD1D-0C9B0A73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61"/>
            <a:ext cx="12192000" cy="1325563"/>
          </a:xfrm>
        </p:spPr>
        <p:txBody>
          <a:bodyPr/>
          <a:lstStyle/>
          <a:p>
            <a:r>
              <a:rPr lang="en-US" dirty="0"/>
              <a:t>What Can Blocks Be?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A0ED8-083B-974C-A82B-03E525B2B920}"/>
              </a:ext>
            </a:extLst>
          </p:cNvPr>
          <p:cNvSpPr txBox="1"/>
          <p:nvPr/>
        </p:nvSpPr>
        <p:spPr>
          <a:xfrm>
            <a:off x="182305" y="1533571"/>
            <a:ext cx="5293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Areas along a gradient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Plots close together in patches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Replicates run at the same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398937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1AA10B-2111-C744-8F1A-9C59FE5451F4}"/>
              </a:ext>
            </a:extLst>
          </p:cNvPr>
          <p:cNvGrpSpPr/>
          <p:nvPr/>
        </p:nvGrpSpPr>
        <p:grpSpPr>
          <a:xfrm>
            <a:off x="1094334" y="1407846"/>
            <a:ext cx="5817523" cy="521208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80648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12041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79997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80648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2041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79997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0648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2041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79997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D15AC9D-7CAB-9447-B95F-F10B6EC0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Gradients? Latin Squares!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D99FA-DBE9-F64A-B3D0-972033EDC67F}"/>
              </a:ext>
            </a:extLst>
          </p:cNvPr>
          <p:cNvSpPr txBox="1"/>
          <p:nvPr/>
        </p:nvSpPr>
        <p:spPr>
          <a:xfrm rot="16200000">
            <a:off x="1840493" y="3640850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Roman" panose="02000503020000020003" pitchFamily="2" charset="0"/>
              </a:rPr>
              <a:t>Rows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943E3-B277-794A-8BC7-21535AF7EF66}"/>
              </a:ext>
            </a:extLst>
          </p:cNvPr>
          <p:cNvSpPr txBox="1"/>
          <p:nvPr/>
        </p:nvSpPr>
        <p:spPr>
          <a:xfrm>
            <a:off x="3106054" y="2113532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Roman" panose="02000503020000020003" pitchFamily="2" charset="0"/>
              </a:rPr>
              <a:t>Columns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028984-2744-FF49-A037-2362D36B0CEC}"/>
              </a:ext>
            </a:extLst>
          </p:cNvPr>
          <p:cNvSpPr txBox="1"/>
          <p:nvPr/>
        </p:nvSpPr>
        <p:spPr>
          <a:xfrm>
            <a:off x="8512638" y="55174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5D8B6-BA40-7048-8B19-956740339450}"/>
              </a:ext>
            </a:extLst>
          </p:cNvPr>
          <p:cNvSpPr txBox="1"/>
          <p:nvPr/>
        </p:nvSpPr>
        <p:spPr>
          <a:xfrm>
            <a:off x="8423010" y="2318838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032877-8AA4-AA47-825F-1BD42FF0268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9359145" y="3396056"/>
            <a:ext cx="40916" cy="21213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590FE9-52B0-1347-9348-BBD3BEF28E03}"/>
              </a:ext>
            </a:extLst>
          </p:cNvPr>
          <p:cNvSpPr txBox="1"/>
          <p:nvPr/>
        </p:nvSpPr>
        <p:spPr>
          <a:xfrm>
            <a:off x="10197855" y="3749282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Column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7BF7A-8F75-9D40-AAAE-869645209877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9400061" y="4334057"/>
            <a:ext cx="1733929" cy="11833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D6BC6-14B8-C540-B701-0793814EF6E4}"/>
              </a:ext>
            </a:extLst>
          </p:cNvPr>
          <p:cNvSpPr txBox="1"/>
          <p:nvPr/>
        </p:nvSpPr>
        <p:spPr>
          <a:xfrm>
            <a:off x="6952773" y="3798308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373EE-32F9-474D-80AC-9AF69DC6EEF7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>
            <a:off x="7888908" y="4383083"/>
            <a:ext cx="1511153" cy="113435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02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3606-A69B-0848-9772-47512C0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Derive Some Inference!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B6A4-5CE8-254E-811C-595EC21B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Simple One-Way Designs and Associated Issues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Two-Way Designs to Solve </a:t>
            </a:r>
            <a:r>
              <a:rPr lang="en-US" sz="3600" dirty="0" err="1"/>
              <a:t>Psuedoreplication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Factorial Designs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Reality Check for a Complex World</a:t>
            </a:r>
          </a:p>
        </p:txBody>
      </p:sp>
    </p:spTree>
    <p:extLst>
      <p:ext uri="{BB962C8B-B14F-4D97-AF65-F5344CB8AC3E}">
        <p14:creationId xmlns:p14="http://schemas.microsoft.com/office/powerpoint/2010/main" val="3175523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Designs are Not Just for Blocks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FC8BD-1424-AC4B-A9BF-C1AFDC02B459}"/>
              </a:ext>
            </a:extLst>
          </p:cNvPr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FEB8643E-6A81-704D-8EFE-5377B0FCFCF5}"/>
              </a:ext>
            </a:extLst>
          </p:cNvPr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C122F-C00E-BE47-90DA-EAACE6E734ED}"/>
              </a:ext>
            </a:extLst>
          </p:cNvPr>
          <p:cNvSpPr/>
          <p:nvPr/>
        </p:nvSpPr>
        <p:spPr>
          <a:xfrm>
            <a:off x="7440575" y="290360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36D4C-24C1-8C4C-B1F8-709065071343}"/>
              </a:ext>
            </a:extLst>
          </p:cNvPr>
          <p:cNvSpPr/>
          <p:nvPr/>
        </p:nvSpPr>
        <p:spPr>
          <a:xfrm>
            <a:off x="8058883" y="24191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FE688-00FB-5B4D-B56C-6666F8E7E50F}"/>
              </a:ext>
            </a:extLst>
          </p:cNvPr>
          <p:cNvSpPr/>
          <p:nvPr/>
        </p:nvSpPr>
        <p:spPr>
          <a:xfrm>
            <a:off x="8791660" y="2663388"/>
            <a:ext cx="488518" cy="488518"/>
          </a:xfrm>
          <a:prstGeom prst="rect">
            <a:avLst/>
          </a:prstGeom>
          <a:pattFill prst="lgGrid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D02AA-963F-4A48-A185-30549CA2A890}"/>
              </a:ext>
            </a:extLst>
          </p:cNvPr>
          <p:cNvSpPr/>
          <p:nvPr/>
        </p:nvSpPr>
        <p:spPr>
          <a:xfrm>
            <a:off x="8173352" y="3392118"/>
            <a:ext cx="488518" cy="48851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F35C8-F2A8-224E-A912-15124C1A49D5}"/>
              </a:ext>
            </a:extLst>
          </p:cNvPr>
          <p:cNvSpPr/>
          <p:nvPr/>
        </p:nvSpPr>
        <p:spPr>
          <a:xfrm>
            <a:off x="7799303" y="5064065"/>
            <a:ext cx="488518" cy="488518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6360BD-3309-C94B-8EF0-2BD0B663C2DF}"/>
              </a:ext>
            </a:extLst>
          </p:cNvPr>
          <p:cNvSpPr/>
          <p:nvPr/>
        </p:nvSpPr>
        <p:spPr>
          <a:xfrm>
            <a:off x="9193748" y="3565557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412F4-3836-844B-BF5B-81642FB74AF5}"/>
              </a:ext>
            </a:extLst>
          </p:cNvPr>
          <p:cNvSpPr/>
          <p:nvPr/>
        </p:nvSpPr>
        <p:spPr>
          <a:xfrm>
            <a:off x="8661870" y="4235029"/>
            <a:ext cx="488518" cy="488518"/>
          </a:xfrm>
          <a:prstGeom prst="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D65C12-7886-8A43-8DCD-357869B26A13}"/>
              </a:ext>
            </a:extLst>
          </p:cNvPr>
          <p:cNvSpPr/>
          <p:nvPr/>
        </p:nvSpPr>
        <p:spPr>
          <a:xfrm>
            <a:off x="9410545" y="5400246"/>
            <a:ext cx="488518" cy="488518"/>
          </a:xfrm>
          <a:prstGeom prst="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11433-3BF4-4F41-B41A-6E7E09B2002E}"/>
              </a:ext>
            </a:extLst>
          </p:cNvPr>
          <p:cNvSpPr/>
          <p:nvPr/>
        </p:nvSpPr>
        <p:spPr>
          <a:xfrm>
            <a:off x="8532080" y="5155986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49581-3630-BD43-9AEA-40DF9BA44AF7}"/>
              </a:ext>
            </a:extLst>
          </p:cNvPr>
          <p:cNvSpPr/>
          <p:nvPr/>
        </p:nvSpPr>
        <p:spPr>
          <a:xfrm>
            <a:off x="9654804" y="2550942"/>
            <a:ext cx="488518" cy="4885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B2575-00BC-0C44-8C1C-A23841E88513}"/>
              </a:ext>
            </a:extLst>
          </p:cNvPr>
          <p:cNvSpPr txBox="1"/>
          <p:nvPr/>
        </p:nvSpPr>
        <p:spPr>
          <a:xfrm>
            <a:off x="3907848" y="35723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4C258-126E-C946-AEDD-9CF857EAB12B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0CFF2-B200-764B-A199-D5E75C1A45C9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43B87-AA28-4040-9175-25DD67ACA84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989305" y="2598681"/>
            <a:ext cx="918543" cy="126604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E533A5-D04D-BC41-8598-309720E3E2E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3083232" y="3864722"/>
            <a:ext cx="824616" cy="183661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82C2C5-9033-E141-8A77-4FC8FA4D6551}"/>
              </a:ext>
            </a:extLst>
          </p:cNvPr>
          <p:cNvSpPr txBox="1"/>
          <p:nvPr/>
        </p:nvSpPr>
        <p:spPr>
          <a:xfrm>
            <a:off x="3485483" y="5516673"/>
            <a:ext cx="2313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But assumes additivity</a:t>
            </a:r>
          </a:p>
        </p:txBody>
      </p:sp>
    </p:spTree>
    <p:extLst>
      <p:ext uri="{BB962C8B-B14F-4D97-AF65-F5344CB8AC3E}">
        <p14:creationId xmlns:p14="http://schemas.microsoft.com/office/powerpoint/2010/main" val="36058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F061-0B9A-BE41-9EA3-54F16493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Additivity: Factorial Designs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735DB7-F318-4C41-B261-3B98DE7E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8422"/>
              </p:ext>
            </p:extLst>
          </p:nvPr>
        </p:nvGraphicFramePr>
        <p:xfrm>
          <a:off x="1698625" y="2272983"/>
          <a:ext cx="7092951" cy="338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924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55" marR="91455" marT="45722" marB="4572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Treatment A, Level 1</a:t>
                      </a:r>
                    </a:p>
                  </a:txBody>
                  <a:tcPr marL="91455" marR="91455" marT="45722" marB="45722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Treatment A, Level 2</a:t>
                      </a:r>
                    </a:p>
                  </a:txBody>
                  <a:tcPr marL="91455" marR="91455" marT="45722" marB="45722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242">
                <a:tc>
                  <a:txBody>
                    <a:bodyPr/>
                    <a:lstStyle/>
                    <a:p>
                      <a:r>
                        <a:rPr lang="en-US" sz="2400" b="1" dirty="0"/>
                        <a:t>Treatment</a:t>
                      </a:r>
                      <a:r>
                        <a:rPr lang="en-US" sz="2400" b="1" baseline="0" dirty="0"/>
                        <a:t> B, Level 1</a:t>
                      </a:r>
                      <a:endParaRPr lang="en-US" sz="2400" b="1" dirty="0"/>
                    </a:p>
                  </a:txBody>
                  <a:tcPr marL="91455" marR="91455" marT="45722" marB="45722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242">
                <a:tc>
                  <a:txBody>
                    <a:bodyPr/>
                    <a:lstStyle/>
                    <a:p>
                      <a:r>
                        <a:rPr lang="en-US" sz="2400" b="1" dirty="0"/>
                        <a:t>Treatment B, Level 2</a:t>
                      </a:r>
                    </a:p>
                  </a:txBody>
                  <a:tcPr marL="91455" marR="91455" marT="45722" marB="45722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821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68" y="142421"/>
            <a:ext cx="10515600" cy="1325563"/>
          </a:xfrm>
        </p:spPr>
        <p:txBody>
          <a:bodyPr/>
          <a:lstStyle/>
          <a:p>
            <a:r>
              <a:rPr lang="en-US" dirty="0"/>
              <a:t>Factorial Blocked Design: Does your Treatment Vary by Block?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0BC65F-CB86-3540-989A-204F1E95F701}"/>
              </a:ext>
            </a:extLst>
          </p:cNvPr>
          <p:cNvGrpSpPr/>
          <p:nvPr/>
        </p:nvGrpSpPr>
        <p:grpSpPr>
          <a:xfrm>
            <a:off x="5154631" y="2267851"/>
            <a:ext cx="6550025" cy="3560762"/>
            <a:chOff x="2114868" y="2243138"/>
            <a:chExt cx="6550025" cy="35607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7C9BA9-7689-ED45-A712-F9A5B6C13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868" y="2705100"/>
              <a:ext cx="2068512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FECE1B-CB15-8F41-A51E-0962367C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C1D99B-A6B0-6D4E-9CAA-AB6F441EE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5F9D5E-DEC0-EF48-B85B-5D3BCAE6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DB3EC6-D060-1C44-9F15-D61B92AD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19FD17-A1F6-544F-A929-F6983AFB6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F7B5DE-22B0-074C-82A1-19CA419E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0B9727-72CF-344D-820D-606F9AB7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EBD830-E007-A047-81CC-56C8BFBA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E13015-F095-9342-BA8F-E2DF8086C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6C553B-5B12-8841-99A7-62BE56F0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4D3D9A-93CD-A74C-831D-06B64CBA6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2940EF-AE94-2442-B1F1-D14F33B8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57B3DD-18D3-6D48-B2ED-D2154858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780" y="2705100"/>
              <a:ext cx="2070100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7EF2FE-474F-5342-9813-48F27BAE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B63275-2F81-4B49-9E8B-26F1D440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AA8CBF-C3B5-6740-A224-53D46508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668767-CA40-FF40-B33A-C635B90E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B0A9B-FA12-A643-94BE-7E46C0C57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C1F14E-F2E0-C442-A94A-9E168D276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CF073C-0D07-8344-804D-DF806EDF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3D889D-0191-184B-9406-47D41223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FCFDBA-D483-514F-8C3A-FCB01E327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C99679-0C72-6042-9600-DC479F79C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4F1AC5-B295-D249-A75D-35C8B5B3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2A510E-8E3E-8741-8D0E-EE3888333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F5579A-AECF-984A-B23A-B0049E424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380" y="2705100"/>
              <a:ext cx="2068513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C6BF55-BF05-8747-BEE3-D022BD9A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6BA0BE-0A2B-1240-95A4-BB062C45C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5EF532-A054-C94C-9826-D9A6A91FB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14A83A-E299-0940-B012-5E15E3D8D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A9E9A7-19F7-6744-8839-483465DA0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A2A07D-8175-594C-B225-43A721D1D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3CAB24-807D-0F41-9739-2904AEAD3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078345-FF78-E346-B570-7746178AE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9B9167-E7D0-3A43-8613-05595E19D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B8EFD2-88AD-354D-930B-A148C75C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8C94DD-9C68-D944-A960-C67A311B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7C5902-1B5A-E84C-8D20-FFF3CFE5F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TextBox 46">
              <a:extLst>
                <a:ext uri="{FF2B5EF4-FFF2-40B4-BE49-F238E27FC236}">
                  <a16:creationId xmlns:a16="http://schemas.microsoft.com/office/drawing/2014/main" id="{B41AC1F2-57D9-C944-ADB3-9F68FD499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105" y="2243138"/>
              <a:ext cx="11001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1</a:t>
              </a:r>
            </a:p>
          </p:txBody>
        </p:sp>
        <p:sp>
          <p:nvSpPr>
            <p:cNvPr id="43" name="TextBox 47">
              <a:extLst>
                <a:ext uri="{FF2B5EF4-FFF2-40B4-BE49-F238E27FC236}">
                  <a16:creationId xmlns:a16="http://schemas.microsoft.com/office/drawing/2014/main" id="{80FF9BAA-8FA2-8B48-8A7A-8911198A9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043" y="2243138"/>
              <a:ext cx="11001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2</a:t>
              </a:r>
            </a:p>
          </p:txBody>
        </p:sp>
        <p:sp>
          <p:nvSpPr>
            <p:cNvPr id="44" name="TextBox 48">
              <a:extLst>
                <a:ext uri="{FF2B5EF4-FFF2-40B4-BE49-F238E27FC236}">
                  <a16:creationId xmlns:a16="http://schemas.microsoft.com/office/drawing/2014/main" id="{47A5CF56-7FD9-054E-9AC0-2F5C3F208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3268" y="2243138"/>
              <a:ext cx="11017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3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748E030-71DD-CA40-8303-EB8B8E27CFB3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89C4F1-54ED-F34B-91BA-F301DB865352}"/>
              </a:ext>
            </a:extLst>
          </p:cNvPr>
          <p:cNvSpPr txBox="1"/>
          <p:nvPr/>
        </p:nvSpPr>
        <p:spPr>
          <a:xfrm>
            <a:off x="176031" y="1763600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81915-ABA5-9B4D-81AF-C5877BB53DFE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1112166" y="2840818"/>
            <a:ext cx="783450" cy="29957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9EECBC-6A34-194B-AEF7-F7EA26519BB3}"/>
              </a:ext>
            </a:extLst>
          </p:cNvPr>
          <p:cNvSpPr txBox="1"/>
          <p:nvPr/>
        </p:nvSpPr>
        <p:spPr>
          <a:xfrm>
            <a:off x="2790835" y="2009821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Block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756BCC-0A24-D548-BB29-B71216720006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048301" y="2594596"/>
            <a:ext cx="1678669" cy="32419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84CF36-A48E-E84B-989A-E27E5465FDD7}"/>
              </a:ext>
            </a:extLst>
          </p:cNvPr>
          <p:cNvSpPr txBox="1"/>
          <p:nvPr/>
        </p:nvSpPr>
        <p:spPr>
          <a:xfrm>
            <a:off x="3093243" y="3894006"/>
            <a:ext cx="2093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model would you use?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F638D8-BEF9-EF4C-9DC4-D296FC0F188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300532" y="2594596"/>
            <a:ext cx="1426438" cy="191337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ED6019-2B05-1949-9943-BBE203281D3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112166" y="2840818"/>
            <a:ext cx="1184579" cy="16177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034A08-3601-4B45-9A3E-D359A9971255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895616" y="4439577"/>
            <a:ext cx="404916" cy="139699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382433-9C7C-984B-9FCC-F18102688D0D}"/>
              </a:ext>
            </a:extLst>
          </p:cNvPr>
          <p:cNvSpPr txBox="1"/>
          <p:nvPr/>
        </p:nvSpPr>
        <p:spPr>
          <a:xfrm>
            <a:off x="3404915" y="6197263"/>
            <a:ext cx="878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Useful for site variation, temporal variation, and more</a:t>
            </a:r>
          </a:p>
        </p:txBody>
      </p:sp>
    </p:spTree>
    <p:extLst>
      <p:ext uri="{BB962C8B-B14F-4D97-AF65-F5344CB8AC3E}">
        <p14:creationId xmlns:p14="http://schemas.microsoft.com/office/powerpoint/2010/main" val="11402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6252-DA50-D54B-A92B-15EF678B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We Ended Tuesday: What Controls Barnacle Densities in the Intertidal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6DE1C7-10B7-DD44-BD9E-EC6FC57673CA}"/>
              </a:ext>
            </a:extLst>
          </p:cNvPr>
          <p:cNvSpPr txBox="1"/>
          <p:nvPr/>
        </p:nvSpPr>
        <p:spPr>
          <a:xfrm>
            <a:off x="6907656" y="36714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1C1F2A-9DEB-E042-88D8-26DDE5D7A208}"/>
              </a:ext>
            </a:extLst>
          </p:cNvPr>
          <p:cNvSpPr txBox="1"/>
          <p:nvPr/>
        </p:nvSpPr>
        <p:spPr>
          <a:xfrm>
            <a:off x="1100156" y="5298841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F6A456-FEF9-CE4F-9C52-3C484F9A82B5}"/>
              </a:ext>
            </a:extLst>
          </p:cNvPr>
          <p:cNvSpPr txBox="1"/>
          <p:nvPr/>
        </p:nvSpPr>
        <p:spPr>
          <a:xfrm>
            <a:off x="1100156" y="2303388"/>
            <a:ext cx="17847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4C570C-379C-F94D-B14C-8B5698D39B52}"/>
              </a:ext>
            </a:extLst>
          </p:cNvPr>
          <p:cNvSpPr txBox="1"/>
          <p:nvPr/>
        </p:nvSpPr>
        <p:spPr>
          <a:xfrm>
            <a:off x="879517" y="3812204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25C44C-085E-9C42-855A-38424D4AF0C2}"/>
              </a:ext>
            </a:extLst>
          </p:cNvPr>
          <p:cNvSpPr/>
          <p:nvPr/>
        </p:nvSpPr>
        <p:spPr>
          <a:xfrm>
            <a:off x="7531705" y="179679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6F6644-4478-BB47-A423-D740736F2FB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840696" y="4862771"/>
            <a:ext cx="1619792" cy="97467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CFB16B-BF51-7A4B-80D9-305C06A6DA5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105576" y="3568762"/>
            <a:ext cx="1551917" cy="53583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33A2C1-B4FB-6643-9DF8-B5EA2EEB6C44}"/>
              </a:ext>
            </a:extLst>
          </p:cNvPr>
          <p:cNvCxnSpPr>
            <a:cxnSpLocks/>
          </p:cNvCxnSpPr>
          <p:nvPr/>
        </p:nvCxnSpPr>
        <p:spPr>
          <a:xfrm>
            <a:off x="3037339" y="2748176"/>
            <a:ext cx="1620154" cy="82058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9C0AAD-6981-A94F-B6A5-C506C36C0B8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657493" y="3568762"/>
            <a:ext cx="2250163" cy="3950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F5D9B7-4AC2-CD4D-9C81-616C5BA9664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460488" y="3963822"/>
            <a:ext cx="2447168" cy="10027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C38AAF-9174-1642-B7C6-9A67B7DBDA4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105576" y="4104592"/>
            <a:ext cx="1354912" cy="8620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0A9345-9AFB-874A-862F-EC5119AC27DD}"/>
              </a:ext>
            </a:extLst>
          </p:cNvPr>
          <p:cNvCxnSpPr>
            <a:cxnSpLocks/>
          </p:cNvCxnSpPr>
          <p:nvPr/>
        </p:nvCxnSpPr>
        <p:spPr>
          <a:xfrm flipH="1">
            <a:off x="8682501" y="2961050"/>
            <a:ext cx="1099367" cy="9105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A23AAE-82F1-5849-989D-B8EA38D43C96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032931" y="2378925"/>
            <a:ext cx="4498774" cy="21486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313BE8C-C40D-4847-8D89-BEB4CC1AA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537" y="4465207"/>
            <a:ext cx="3295135" cy="2196757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D3330A0-9619-5547-BAB8-C753054014AA}"/>
              </a:ext>
            </a:extLst>
          </p:cNvPr>
          <p:cNvSpPr txBox="1"/>
          <p:nvPr/>
        </p:nvSpPr>
        <p:spPr>
          <a:xfrm>
            <a:off x="10177104" y="6191393"/>
            <a:ext cx="155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wikimedia.org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5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Designs are Not Just for Blocks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FC8BD-1424-AC4B-A9BF-C1AFDC02B459}"/>
              </a:ext>
            </a:extLst>
          </p:cNvPr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FEB8643E-6A81-704D-8EFE-5377B0FCFCF5}"/>
              </a:ext>
            </a:extLst>
          </p:cNvPr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B2575-00BC-0C44-8C1C-A23841E88513}"/>
              </a:ext>
            </a:extLst>
          </p:cNvPr>
          <p:cNvSpPr txBox="1"/>
          <p:nvPr/>
        </p:nvSpPr>
        <p:spPr>
          <a:xfrm>
            <a:off x="3907848" y="35723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4C258-126E-C946-AEDD-9CF857EAB12B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0CFF2-B200-764B-A199-D5E75C1A45C9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43B87-AA28-4040-9175-25DD67ACA84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989305" y="2598681"/>
            <a:ext cx="918543" cy="126604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E533A5-D04D-BC41-8598-309720E3E2E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3083232" y="3864722"/>
            <a:ext cx="824616" cy="183661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3094A2-9134-9D41-93D4-3F1B17F948A2}"/>
              </a:ext>
            </a:extLst>
          </p:cNvPr>
          <p:cNvGrpSpPr/>
          <p:nvPr/>
        </p:nvGrpSpPr>
        <p:grpSpPr>
          <a:xfrm>
            <a:off x="7440575" y="2178989"/>
            <a:ext cx="1517086" cy="1947550"/>
            <a:chOff x="7440575" y="2419129"/>
            <a:chExt cx="2702747" cy="34696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581281-B99D-BA4E-BC97-4C26B4ED2E14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72B38D-FE20-D949-BC04-2BBDAB1A30A9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246C3A-A6CE-204C-B704-2DD57B791AE9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F15AC8-3057-3549-BB2D-3F03C25EEAC5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D1D383-B45F-0746-80CD-95A44B493F03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EDB1D6-22B7-BF40-B636-27B70DF6C143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462BB5-A468-4443-9943-C40C857E29A6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DC0330-44E3-C045-9A2F-97E7D3F61290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9938CA-5673-FE49-B94F-A16D7C45D898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838A3A-708A-AB4E-A56A-4FA67123498C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C09552-7203-5C4F-B4E8-BF826ED818A2}"/>
              </a:ext>
            </a:extLst>
          </p:cNvPr>
          <p:cNvGrpSpPr/>
          <p:nvPr/>
        </p:nvGrpSpPr>
        <p:grpSpPr>
          <a:xfrm>
            <a:off x="8656566" y="2970543"/>
            <a:ext cx="1517086" cy="1947550"/>
            <a:chOff x="7440575" y="2419129"/>
            <a:chExt cx="2702747" cy="346963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56A6A9-5A55-E44E-8A07-1A7C7DD8E470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67237F-9D47-FA43-AEAC-B48D8BE2871A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57D56C-73D4-1B4E-B4AD-FA09A96AC381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FD5EB7-F6DE-1C4B-AE93-F1FBA05C68D6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8D3593-F6A7-0C40-A56A-2BBD99DDE932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B9255C-F0CF-9149-B29E-C7A885EE0F34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86DF9CC-44C3-714C-BA28-20687ABBA441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EA67CD-36ED-2D44-8A52-B4CD01B828A6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1A29EC-8B63-3140-88D0-A4C7FDC61442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AE6AA1-D0F4-554E-91C6-26DC211598AA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FEBE76F-3897-BD4E-9B8B-353089D06ED0}"/>
              </a:ext>
            </a:extLst>
          </p:cNvPr>
          <p:cNvGrpSpPr/>
          <p:nvPr/>
        </p:nvGrpSpPr>
        <p:grpSpPr>
          <a:xfrm>
            <a:off x="7641934" y="4036577"/>
            <a:ext cx="1517086" cy="1947550"/>
            <a:chOff x="7440575" y="2419129"/>
            <a:chExt cx="2702747" cy="34696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417409B-23C6-EC40-943A-42B0828FD359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654C73-B81E-B94B-92D0-F886E97BA78F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D5B714-45FD-C240-AD77-77E678C0DBD6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451C0D2-896C-7648-B6F1-8BD2A9E7F65B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0EBD92-32F6-E74B-88E6-154DFCC59E92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0BFEF6-E63B-F64C-B477-7029F09896D2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6D107F-1F5C-2C49-8AE9-437D359CA32E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0FBA0B2-3C28-5A45-8A71-F8ECC56344D3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236D76-28C2-6A4E-9737-7EF85A238CAC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5BDE011-C94A-EE41-91AE-CBE608233779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D6CF28-C31B-C842-9B66-D86D36B48CE2}"/>
              </a:ext>
            </a:extLst>
          </p:cNvPr>
          <p:cNvSpPr txBox="1"/>
          <p:nvPr/>
        </p:nvSpPr>
        <p:spPr>
          <a:xfrm>
            <a:off x="988541" y="38553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11F1CA-FDB7-6440-BBC5-68863977B904}"/>
              </a:ext>
            </a:extLst>
          </p:cNvPr>
          <p:cNvSpPr txBox="1"/>
          <p:nvPr/>
        </p:nvSpPr>
        <p:spPr>
          <a:xfrm>
            <a:off x="213732" y="3516694"/>
            <a:ext cx="21539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Predation*Substrate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27493B-AE85-8B4E-BF51-6C44C9C991CE}"/>
              </a:ext>
            </a:extLst>
          </p:cNvPr>
          <p:cNvCxnSpPr>
            <a:cxnSpLocks/>
            <a:stCxn id="57" idx="3"/>
            <a:endCxn id="18" idx="1"/>
          </p:cNvCxnSpPr>
          <p:nvPr/>
        </p:nvCxnSpPr>
        <p:spPr>
          <a:xfrm flipV="1">
            <a:off x="2367705" y="3864722"/>
            <a:ext cx="1540143" cy="19058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54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Mix Things – e.g., Blocks and Factorial Design (re-randomize each block)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ABB575-FB72-3949-BD81-7160F5D38FC8}"/>
              </a:ext>
            </a:extLst>
          </p:cNvPr>
          <p:cNvGrpSpPr/>
          <p:nvPr/>
        </p:nvGrpSpPr>
        <p:grpSpPr>
          <a:xfrm>
            <a:off x="8284367" y="2374364"/>
            <a:ext cx="3667565" cy="3841194"/>
            <a:chOff x="7068536" y="2178989"/>
            <a:chExt cx="3667565" cy="3841194"/>
          </a:xfrm>
        </p:grpSpPr>
        <p:sp>
          <p:nvSpPr>
            <p:cNvPr id="5" name="Punched Tape 4">
              <a:extLst>
                <a:ext uri="{FF2B5EF4-FFF2-40B4-BE49-F238E27FC236}">
                  <a16:creationId xmlns:a16="http://schemas.microsoft.com/office/drawing/2014/main" id="{FEB8643E-6A81-704D-8EFE-5377B0FCFCF5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3094A2-9134-9D41-93D4-3F1B17F948A2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6581281-B99D-BA4E-BC97-4C26B4ED2E14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72B38D-FE20-D949-BC04-2BBDAB1A30A9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C246C3A-A6CE-204C-B704-2DD57B791AE9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7F15AC8-3057-3549-BB2D-3F03C25EEAC5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8D1D383-B45F-0746-80CD-95A44B493F03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CEDB1D6-22B7-BF40-B636-27B70DF6C143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7462BB5-A468-4443-9943-C40C857E29A6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DC0330-44E3-C045-9A2F-97E7D3F61290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99938CA-5673-FE49-B94F-A16D7C45D898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838A3A-708A-AB4E-A56A-4FA67123498C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DC09552-7203-5C4F-B4E8-BF826ED818A2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56A6A9-5A55-E44E-8A07-1A7C7DD8E470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367237F-9D47-FA43-AEAC-B48D8BE2871A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57D56C-73D4-1B4E-B4AD-FA09A96AC381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FD5EB7-F6DE-1C4B-AE93-F1FBA05C68D6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8D3593-F6A7-0C40-A56A-2BBD99DDE932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B9255C-F0CF-9149-B29E-C7A885EE0F34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6DF9CC-44C3-714C-BA28-20687ABBA441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EA67CD-36ED-2D44-8A52-B4CD01B828A6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F1A29EC-8B63-3140-88D0-A4C7FDC61442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CAE6AA1-D0F4-554E-91C6-26DC211598AA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FEBE76F-3897-BD4E-9B8B-353089D06ED0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417409B-23C6-EC40-943A-42B0828FD359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654C73-B81E-B94B-92D0-F886E97BA78F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4D5B714-45FD-C240-AD77-77E678C0DBD6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451C0D2-896C-7648-B6F1-8BD2A9E7F65B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D0EBD92-32F6-E74B-88E6-154DFCC59E92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0BFEF6-E63B-F64C-B477-7029F09896D2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B6D107F-1F5C-2C49-8AE9-437D359CA32E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0FBA0B2-3C28-5A45-8A71-F8ECC56344D3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2236D76-28C2-6A4E-9737-7EF85A238CAC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5BDE011-C94A-EE41-91AE-CBE60823377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5209FE-03B2-1148-9EC3-7D7E069F339A}"/>
              </a:ext>
            </a:extLst>
          </p:cNvPr>
          <p:cNvGrpSpPr/>
          <p:nvPr/>
        </p:nvGrpSpPr>
        <p:grpSpPr>
          <a:xfrm>
            <a:off x="4725736" y="2317824"/>
            <a:ext cx="3667565" cy="3841194"/>
            <a:chOff x="7068536" y="2178989"/>
            <a:chExt cx="3667565" cy="3841194"/>
          </a:xfrm>
        </p:grpSpPr>
        <p:sp>
          <p:nvSpPr>
            <p:cNvPr id="60" name="Punched Tape 59">
              <a:extLst>
                <a:ext uri="{FF2B5EF4-FFF2-40B4-BE49-F238E27FC236}">
                  <a16:creationId xmlns:a16="http://schemas.microsoft.com/office/drawing/2014/main" id="{0EE994C7-8739-F443-B746-8DE75A039223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AA48CBC-FFC2-E645-9CD6-4C16074733D6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94AAD39-2850-EE45-AE1E-89E594C83AF7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A880B62-27AD-9940-891E-FDBDC27B4866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93046E5-0DE9-EF4F-92F2-AD80834403AE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462DC97-21C3-D14C-AD70-720079FD1644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0FEA27F-26DC-D648-BF16-1647EBF3DDFA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CE98B81-49F9-9948-9053-9FB26A45AD56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D370BE9-88AB-F646-82DD-6E2825D40245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378B375-374A-B648-8895-29DFCEADA489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F72F813-7111-4148-938A-148E9BB1ACCE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97BAE6E-01BB-6D4E-926C-24D1328A7CDA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991DDCC-C65D-4248-97DD-04812B9D1719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5423467-C6D6-3646-88BB-0F69F38D093F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E139B8A-BA72-5244-9721-F444C62BC5FA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1484B2A-B4C5-884C-9110-68D2A657BB0B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AF60C55-6279-1A4C-9E90-D29FF67BB6AE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8D9AEF2-3E79-9B46-BB6B-A012D0B5A31C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8380A76-087D-CA40-A401-56CBCCF3A0A2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48CF1EC-04C0-6B46-A6EB-0E7CC04633D4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A6958B-BE27-D846-A445-C831CADDA84D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B1CA5CE-BC43-814D-9CA0-71763074C9D4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8299668-3FFB-5F45-ABDC-7DCD47955FA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0CB0F65-3EDE-F14E-9727-41E2F7727891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EE3A6D1-6A44-9648-BD85-D4CB844952F7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C0A6EB1-B481-A042-9DF2-72C7FF4AF875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3D6B49D-9339-AE45-9188-4560EEDA7D77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3C74E0-4E4F-C848-898A-2D0BE2A12351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9E33BD-253C-5346-BDAA-6576E2896888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09B11BB-8CFC-F047-9C18-43B17BDC4DE3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42CA501-1897-F643-832D-3AE6BCE8DE06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C77EA45-1780-8C45-997C-95B2817B4E41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55A4EF7-DE24-3D40-BD5C-3FDD78E10F85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76A8CE5-A104-A64B-AACF-4D583397A9B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305D46-FCF9-0C4D-8651-92978A77FBC9}"/>
              </a:ext>
            </a:extLst>
          </p:cNvPr>
          <p:cNvGrpSpPr/>
          <p:nvPr/>
        </p:nvGrpSpPr>
        <p:grpSpPr>
          <a:xfrm>
            <a:off x="872836" y="2221235"/>
            <a:ext cx="3667565" cy="3841194"/>
            <a:chOff x="7068536" y="2178989"/>
            <a:chExt cx="3667565" cy="3841194"/>
          </a:xfrm>
        </p:grpSpPr>
        <p:sp>
          <p:nvSpPr>
            <p:cNvPr id="95" name="Punched Tape 94">
              <a:extLst>
                <a:ext uri="{FF2B5EF4-FFF2-40B4-BE49-F238E27FC236}">
                  <a16:creationId xmlns:a16="http://schemas.microsoft.com/office/drawing/2014/main" id="{29CCA23B-747C-9648-B2D6-A2D2C5AA4DC8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C9E5E41-91C9-1B49-9A4C-1881C358A1F0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4C9DB2B-58E8-C44A-9AF1-9C475B5F512D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EB18FD3-EDEE-7E4C-B4B7-CE80208FF616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117CF1B-524C-7541-9D40-6285FBFAEEC9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C21162D-9488-FB48-A965-D6CED68E1314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2B7C7F4-BE6B-374C-8F05-16DD42FC1C88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51895A0-D917-284F-9B1F-F39FDD5E6260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455D688-219D-AC40-BF90-2C06AD880859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DD7FB-5F05-634A-9FA2-CBBF96DA6E42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6C9F96-ADF6-9C4C-9E92-4DBB680EB666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92158E7-B5BA-5F43-8E50-9023CE5AB22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7E37CB1-CBB5-9D4D-B6E2-0277B177717E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B0B65A-C5EF-454A-84DB-06BF3A979CFD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538C2DA-C822-0346-A2FE-E812C07B30F5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40A6E6-D7A7-3E4C-930C-2AF92E90FC46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B533C7E-73E9-A140-A55A-79C8F988619A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05DFE1E-DB5B-5A44-8779-C4F3E1A67063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FD87F05-E728-4C4A-9DEF-BFC80F0C3950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ABDFBEA-92D3-8046-8B1D-C925121AA973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C960420-3455-CD44-B14F-E8B435ADA5E8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D144EA4-1847-6E4B-8016-D368015DD655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7655261-7FBC-AF43-A7DA-4AB5189318AE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FD5C3A4-179B-794E-B165-850D657213A3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43FFEE3-CF92-E046-89DF-0A65AA03CEE9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E757FEA-FF5C-084C-A788-308D09CB020D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6674F67-AE38-6F4D-A442-B0ACC22E0140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3C529C2-F7E9-6440-8060-AFBDF921D3EF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989E111-1A4E-1B40-8B6C-11F013A851A1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2A8AA3-5F48-5D48-83E3-7228EE735B65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1E2DF63-6BDE-B746-9855-1C548D978CDD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21A13ED-7896-954A-BFB8-7B5A8692279C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0EF61DC-0D53-7F40-9AE4-FF9FC9001F6E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67EDC84-5E69-2348-A2DC-DC0155703935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938F428-A288-0745-9BE1-A8D58BD59668}"/>
              </a:ext>
            </a:extLst>
          </p:cNvPr>
          <p:cNvSpPr txBox="1"/>
          <p:nvPr/>
        </p:nvSpPr>
        <p:spPr>
          <a:xfrm>
            <a:off x="1547516" y="625293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Block 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5574304-040C-974F-9083-2F21C72B7F3D}"/>
              </a:ext>
            </a:extLst>
          </p:cNvPr>
          <p:cNvSpPr txBox="1"/>
          <p:nvPr/>
        </p:nvSpPr>
        <p:spPr>
          <a:xfrm>
            <a:off x="5435061" y="6259036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Block 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24B2A55-B4AE-C544-B0ED-86A902BED2DE}"/>
              </a:ext>
            </a:extLst>
          </p:cNvPr>
          <p:cNvSpPr txBox="1"/>
          <p:nvPr/>
        </p:nvSpPr>
        <p:spPr>
          <a:xfrm>
            <a:off x="8959047" y="6259036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Block 3</a:t>
            </a:r>
          </a:p>
        </p:txBody>
      </p:sp>
    </p:spTree>
    <p:extLst>
      <p:ext uri="{BB962C8B-B14F-4D97-AF65-F5344CB8AC3E}">
        <p14:creationId xmlns:p14="http://schemas.microsoft.com/office/powerpoint/2010/main" val="677609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C8CA-B0E4-5842-BC8A-6ADE7CC8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Experimental Design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05FE-6D9C-9943-B689-1D42E520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Elements of any and all of these designs can be combined</a:t>
            </a:r>
          </a:p>
          <a:p>
            <a:endParaRPr lang="en-US" sz="3600" dirty="0"/>
          </a:p>
          <a:p>
            <a:r>
              <a:rPr lang="en-US" sz="3600" dirty="0"/>
              <a:t>Thinking about site, time, location, arrangement in a room, etc., are all key in designing effective experiments</a:t>
            </a:r>
          </a:p>
          <a:p>
            <a:endParaRPr lang="en-US" sz="3600" dirty="0"/>
          </a:p>
          <a:p>
            <a:r>
              <a:rPr lang="en-US" sz="3600" dirty="0"/>
              <a:t>Always diagram out not just your system of interest, but the experimental system you are constructing</a:t>
            </a:r>
          </a:p>
        </p:txBody>
      </p:sp>
    </p:spTree>
    <p:extLst>
      <p:ext uri="{BB962C8B-B14F-4D97-AF65-F5344CB8AC3E}">
        <p14:creationId xmlns:p14="http://schemas.microsoft.com/office/powerpoint/2010/main" val="3267272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3606-A69B-0848-9772-47512C0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Derive Some Inference!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B6A4-5CE8-254E-811C-595EC21B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Simple One-Way Designs and Associated Issues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Two-Way Designs to Solve </a:t>
            </a:r>
            <a:r>
              <a:rPr lang="en-US" sz="3600" dirty="0" err="1"/>
              <a:t>Psuedoreplication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Factorial Designs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Reality Check for a Complex World</a:t>
            </a:r>
          </a:p>
        </p:txBody>
      </p:sp>
    </p:spTree>
    <p:extLst>
      <p:ext uri="{BB962C8B-B14F-4D97-AF65-F5344CB8AC3E}">
        <p14:creationId xmlns:p14="http://schemas.microsoft.com/office/powerpoint/2010/main" val="2010288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662D-0317-4940-93BD-204A1A88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imposes constraints that make designs not always so straightforward</a:t>
            </a:r>
          </a:p>
        </p:txBody>
      </p:sp>
    </p:spTree>
    <p:extLst>
      <p:ext uri="{BB962C8B-B14F-4D97-AF65-F5344CB8AC3E}">
        <p14:creationId xmlns:p14="http://schemas.microsoft.com/office/powerpoint/2010/main" val="2963260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AB55-1EF8-3541-9A71-8FEDCB01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Advantage of Natural Experiments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B07CE-0927-FF4A-90AA-CF38D043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CAA67D-5E2E-DE42-B2A6-8B96D81C9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315" y="2419556"/>
            <a:ext cx="4631981" cy="3087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98891-BD70-EC44-9126-FE91CD97D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19556"/>
            <a:ext cx="4117315" cy="3087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5B6EE-2ECF-334B-B0A1-4D05F36BB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110" y="2055813"/>
            <a:ext cx="4367084" cy="360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19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4EED0E-641E-FC4B-9AAA-D33BD939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Advantage of Natural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9F2BB7-7DEE-4642-ADD5-0295F3F4B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Diagramming is key to understand drivers and what you need to control for in a matching site</a:t>
            </a:r>
          </a:p>
          <a:p>
            <a:endParaRPr lang="en-US" sz="3200" dirty="0"/>
          </a:p>
          <a:p>
            <a:r>
              <a:rPr lang="en-US" sz="3200" dirty="0"/>
              <a:t>You have to have non-impacted sites that match</a:t>
            </a:r>
          </a:p>
          <a:p>
            <a:endParaRPr lang="en-US" sz="3200" dirty="0"/>
          </a:p>
          <a:p>
            <a:r>
              <a:rPr lang="en-US" sz="3200" dirty="0"/>
              <a:t>Or, non-impacted sites you can follow to make sure ”natural experiment” impacts are not just temporal variability</a:t>
            </a:r>
          </a:p>
        </p:txBody>
      </p:sp>
    </p:spTree>
    <p:extLst>
      <p:ext uri="{BB962C8B-B14F-4D97-AF65-F5344CB8AC3E}">
        <p14:creationId xmlns:p14="http://schemas.microsoft.com/office/powerpoint/2010/main" val="3231081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6A1-3BDC-FD4F-8B74-77C80B1C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Before-After Control-Impact Design (BACI)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6FC4629-4540-BF4B-A697-EE8CEA1C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33" y="1379537"/>
            <a:ext cx="4191000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309C0FA0-0477-7846-8B91-E5FE88619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329" y="6398741"/>
            <a:ext cx="1609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5389"/>
              </a:buClr>
              <a:buFont typeface="Lucida Grande" panose="020B0600040502020204" pitchFamily="34" charset="0"/>
              <a:buChar char="▸"/>
              <a:defRPr sz="2000">
                <a:solidFill>
                  <a:srgbClr val="005A8B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5389"/>
              </a:buClr>
              <a:buSzPct val="75000"/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err="1">
                <a:solidFill>
                  <a:schemeClr val="tx1"/>
                </a:solidFill>
              </a:rPr>
              <a:t>Schroeter</a:t>
            </a:r>
            <a:r>
              <a:rPr lang="en-US" altLang="en-US" sz="1200" dirty="0">
                <a:solidFill>
                  <a:schemeClr val="tx1"/>
                </a:solidFill>
              </a:rPr>
              <a:t> et al. 1993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7E4A1-34AA-4F47-933F-964E344F8070}"/>
              </a:ext>
            </a:extLst>
          </p:cNvPr>
          <p:cNvSpPr txBox="1"/>
          <p:nvPr/>
        </p:nvSpPr>
        <p:spPr>
          <a:xfrm>
            <a:off x="117668" y="5836567"/>
            <a:ext cx="35559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Response of Interest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2CDFE-DA68-D24A-89F4-AE2BE9DE222E}"/>
              </a:ext>
            </a:extLst>
          </p:cNvPr>
          <p:cNvSpPr txBox="1"/>
          <p:nvPr/>
        </p:nvSpPr>
        <p:spPr>
          <a:xfrm>
            <a:off x="176031" y="2302208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Site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4CCFB9-1FBC-D749-BF49-F30ED4F264F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1112166" y="2886983"/>
            <a:ext cx="783457" cy="294958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90ECD5-B203-2F44-95A9-3987E243F092}"/>
              </a:ext>
            </a:extLst>
          </p:cNvPr>
          <p:cNvSpPr txBox="1"/>
          <p:nvPr/>
        </p:nvSpPr>
        <p:spPr>
          <a:xfrm>
            <a:off x="2742123" y="2301884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Impact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B9BF1F-66E0-CD46-9D06-6B2F492CED7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020046" y="2886659"/>
            <a:ext cx="1658212" cy="294958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A283AD1-4263-CA4D-9D4E-FF60267B8534}"/>
              </a:ext>
            </a:extLst>
          </p:cNvPr>
          <p:cNvSpPr/>
          <p:nvPr/>
        </p:nvSpPr>
        <p:spPr>
          <a:xfrm>
            <a:off x="3459841" y="3553964"/>
            <a:ext cx="3303425" cy="14407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 Variability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EBDE46-8ECD-E94C-A36C-062F01BF72A9}"/>
              </a:ext>
            </a:extLst>
          </p:cNvPr>
          <p:cNvCxnSpPr>
            <a:cxnSpLocks/>
            <a:stCxn id="13" idx="4"/>
            <a:endCxn id="6" idx="3"/>
          </p:cNvCxnSpPr>
          <p:nvPr/>
        </p:nvCxnSpPr>
        <p:spPr>
          <a:xfrm flipH="1">
            <a:off x="3673578" y="4994723"/>
            <a:ext cx="1437976" cy="113423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48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6A1-3BDC-FD4F-8B74-77C80B1C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Before-After Control-Impact Design (BACI)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6FC4629-4540-BF4B-A697-EE8CEA1C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33" y="1379537"/>
            <a:ext cx="4191000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309C0FA0-0477-7846-8B91-E5FE88619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329" y="6398741"/>
            <a:ext cx="1609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5389"/>
              </a:buClr>
              <a:buFont typeface="Lucida Grande" panose="020B0600040502020204" pitchFamily="34" charset="0"/>
              <a:buChar char="▸"/>
              <a:defRPr sz="2000">
                <a:solidFill>
                  <a:srgbClr val="005A8B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5389"/>
              </a:buClr>
              <a:buSzPct val="75000"/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err="1">
                <a:solidFill>
                  <a:schemeClr val="tx1"/>
                </a:solidFill>
              </a:rPr>
              <a:t>Schroeter</a:t>
            </a:r>
            <a:r>
              <a:rPr lang="en-US" altLang="en-US" sz="1200" dirty="0">
                <a:solidFill>
                  <a:schemeClr val="tx1"/>
                </a:solidFill>
              </a:rPr>
              <a:t> et al. 1993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7E4A1-34AA-4F47-933F-964E344F8070}"/>
              </a:ext>
            </a:extLst>
          </p:cNvPr>
          <p:cNvSpPr txBox="1"/>
          <p:nvPr/>
        </p:nvSpPr>
        <p:spPr>
          <a:xfrm>
            <a:off x="1555643" y="5836567"/>
            <a:ext cx="35559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Response of Interest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2CDFE-DA68-D24A-89F4-AE2BE9DE222E}"/>
              </a:ext>
            </a:extLst>
          </p:cNvPr>
          <p:cNvSpPr txBox="1"/>
          <p:nvPr/>
        </p:nvSpPr>
        <p:spPr>
          <a:xfrm>
            <a:off x="176030" y="2302208"/>
            <a:ext cx="30840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Difference Between Control and Impact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4CCFB9-1FBC-D749-BF49-F30ED4F264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18052" y="3871868"/>
            <a:ext cx="1615545" cy="121301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90ECD5-B203-2F44-95A9-3987E243F092}"/>
              </a:ext>
            </a:extLst>
          </p:cNvPr>
          <p:cNvSpPr txBox="1"/>
          <p:nvPr/>
        </p:nvSpPr>
        <p:spPr>
          <a:xfrm>
            <a:off x="3854231" y="2535405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B9BF1F-66E0-CD46-9D06-6B2F492CED7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333600" y="3120180"/>
            <a:ext cx="1456766" cy="200802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FB1E53-DCDA-444E-9267-741D40D5D32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333598" y="5084879"/>
            <a:ext cx="0" cy="7516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488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2F21-A974-5843-9F4B-D2386AFA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BACI Data to See Difference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D2547D75-70AA-9D43-9FDA-E8B98CB9C0B9}"/>
              </a:ext>
            </a:extLst>
          </p:cNvPr>
          <p:cNvGrpSpPr>
            <a:grpSpLocks/>
          </p:cNvGrpSpPr>
          <p:nvPr/>
        </p:nvGrpSpPr>
        <p:grpSpPr bwMode="auto">
          <a:xfrm>
            <a:off x="2267207" y="1326292"/>
            <a:ext cx="7657585" cy="5531708"/>
            <a:chOff x="4194544" y="2209800"/>
            <a:chExt cx="4114801" cy="297180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6911404-4587-E345-853D-2F0A1B8BC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2" r="6091"/>
            <a:stretch>
              <a:fillRect/>
            </a:stretch>
          </p:blipFill>
          <p:spPr bwMode="auto">
            <a:xfrm>
              <a:off x="4194544" y="2286000"/>
              <a:ext cx="4114801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A9C6195-C21A-B74E-A96B-C4C335B2F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4544" y="2209800"/>
              <a:ext cx="257387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5389"/>
                </a:buClr>
                <a:buFont typeface="Lucida Grande" panose="020B0600040502020204" pitchFamily="34" charset="0"/>
                <a:buChar char="▸"/>
                <a:defRPr sz="2000">
                  <a:solidFill>
                    <a:srgbClr val="005A8B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5389"/>
                </a:buClr>
                <a:buFont typeface="Lucida Grande" panose="020B0600040502020204" pitchFamily="34" charset="0"/>
                <a:buChar char="▸"/>
                <a:defRPr>
                  <a:solidFill>
                    <a:srgbClr val="005A8B"/>
                  </a:solidFill>
                  <a:latin typeface="Arial Bold" pitchFamily="36" charset="-52"/>
                  <a:ea typeface="ヒラギノ角ゴ Pro W3" panose="020B0300000000000000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5389"/>
                </a:buClr>
                <a:buSzPct val="75000"/>
                <a:buFont typeface="Lucida Grande" panose="020B0600040502020204" pitchFamily="34" charset="0"/>
                <a:buChar char="▸"/>
                <a:defRPr>
                  <a:solidFill>
                    <a:srgbClr val="005A8B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5389"/>
                </a:buClr>
                <a:buFont typeface="Lucida Grande" panose="020B0600040502020204" pitchFamily="34" charset="0"/>
                <a:buChar char="▸"/>
                <a:defRPr>
                  <a:solidFill>
                    <a:srgbClr val="005A8B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5389"/>
                </a:buClr>
                <a:buFont typeface="Lucida Grande" panose="020B0600040502020204" pitchFamily="34" charset="0"/>
                <a:buChar char="▸"/>
                <a:defRPr>
                  <a:solidFill>
                    <a:srgbClr val="005A8B"/>
                  </a:solidFill>
                  <a:latin typeface="Arial Bold" pitchFamily="36" charset="-52"/>
                  <a:ea typeface="ヒラギノ角ゴ Pro W3" panose="020B0300000000000000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389"/>
                </a:buClr>
                <a:buFont typeface="Lucida Grande" panose="020B0600040502020204" pitchFamily="34" charset="0"/>
                <a:buChar char="▸"/>
                <a:defRPr>
                  <a:solidFill>
                    <a:srgbClr val="005A8B"/>
                  </a:solidFill>
                  <a:latin typeface="Arial Bold" pitchFamily="36" charset="-52"/>
                  <a:ea typeface="ヒラギノ角ゴ Pro W3" panose="020B0300000000000000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389"/>
                </a:buClr>
                <a:buFont typeface="Lucida Grande" panose="020B0600040502020204" pitchFamily="34" charset="0"/>
                <a:buChar char="▸"/>
                <a:defRPr>
                  <a:solidFill>
                    <a:srgbClr val="005A8B"/>
                  </a:solidFill>
                  <a:latin typeface="Arial Bold" pitchFamily="36" charset="-52"/>
                  <a:ea typeface="ヒラギノ角ゴ Pro W3" panose="020B0300000000000000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389"/>
                </a:buClr>
                <a:buFont typeface="Lucida Grande" panose="020B0600040502020204" pitchFamily="34" charset="0"/>
                <a:buChar char="▸"/>
                <a:defRPr>
                  <a:solidFill>
                    <a:srgbClr val="005A8B"/>
                  </a:solidFill>
                  <a:latin typeface="Arial Bold" pitchFamily="36" charset="-52"/>
                  <a:ea typeface="ヒラギノ角ゴ Pro W3" panose="020B0300000000000000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389"/>
                </a:buClr>
                <a:buFont typeface="Lucida Grande" panose="020B0600040502020204" pitchFamily="34" charset="0"/>
                <a:buChar char="▸"/>
                <a:defRPr>
                  <a:solidFill>
                    <a:srgbClr val="005A8B"/>
                  </a:solidFill>
                  <a:latin typeface="Arial Bold" pitchFamily="36" charset="-52"/>
                  <a:ea typeface="ヒラギノ角ゴ Pro W3" panose="020B0300000000000000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07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6252-DA50-D54B-A92B-15EF678B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Focusing on a Few Drivers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CC0E2-7B69-CA4C-9ED1-9E01BFDDC838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A203F-6D61-934B-A4B8-42D5EDA81655}"/>
              </a:ext>
            </a:extLst>
          </p:cNvPr>
          <p:cNvSpPr txBox="1"/>
          <p:nvPr/>
        </p:nvSpPr>
        <p:spPr>
          <a:xfrm>
            <a:off x="1100156" y="4826401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870B7-59F1-D940-8D1E-C509FA291C51}"/>
              </a:ext>
            </a:extLst>
          </p:cNvPr>
          <p:cNvSpPr txBox="1"/>
          <p:nvPr/>
        </p:nvSpPr>
        <p:spPr>
          <a:xfrm>
            <a:off x="1100156" y="1830948"/>
            <a:ext cx="17847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BC362-C044-AA43-AAE0-7E04006DB1D9}"/>
              </a:ext>
            </a:extLst>
          </p:cNvPr>
          <p:cNvSpPr txBox="1"/>
          <p:nvPr/>
        </p:nvSpPr>
        <p:spPr>
          <a:xfrm>
            <a:off x="879517" y="3339764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2AD4F3-D9E3-4144-8F9F-CFACAF95EDF9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052AF2-FF37-CE4C-B899-A8C9277276C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840696" y="4390331"/>
            <a:ext cx="1619792" cy="97467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760D22-E473-4C4A-BE96-F77AA43AE08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05576" y="3096322"/>
            <a:ext cx="1551917" cy="53583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BB1894-E108-E54E-B97C-2A5EE20CABD0}"/>
              </a:ext>
            </a:extLst>
          </p:cNvPr>
          <p:cNvCxnSpPr>
            <a:cxnSpLocks/>
          </p:cNvCxnSpPr>
          <p:nvPr/>
        </p:nvCxnSpPr>
        <p:spPr>
          <a:xfrm>
            <a:off x="3037339" y="2275736"/>
            <a:ext cx="1620154" cy="82058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4E151F-9F74-2E47-9EF5-76BA9D06B1F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657493" y="3096322"/>
            <a:ext cx="2250163" cy="3950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EBC284-3B79-0C48-AE60-36438E1314D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60488" y="3491382"/>
            <a:ext cx="2447168" cy="10027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3B96C1-FD9B-0545-AB4D-D07BF67E307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05576" y="3632152"/>
            <a:ext cx="1354912" cy="8620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2D9BA6-5C7E-5D4B-96C6-CD2299D8F474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38FA9C-4170-6848-80B1-02BB0286A13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032931" y="1906485"/>
            <a:ext cx="4498774" cy="21486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739EE8-BD52-4A46-AAF2-ED98C945C4F2}"/>
              </a:ext>
            </a:extLst>
          </p:cNvPr>
          <p:cNvSpPr txBox="1"/>
          <p:nvPr/>
        </p:nvSpPr>
        <p:spPr>
          <a:xfrm>
            <a:off x="9022117" y="2449770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1DD11-C7C6-1440-B240-207DE7C90BCE}"/>
              </a:ext>
            </a:extLst>
          </p:cNvPr>
          <p:cNvSpPr txBox="1"/>
          <p:nvPr/>
        </p:nvSpPr>
        <p:spPr>
          <a:xfrm>
            <a:off x="5986432" y="1420265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DAB77-5E2E-A347-B23F-A415D1AE4281}"/>
              </a:ext>
            </a:extLst>
          </p:cNvPr>
          <p:cNvSpPr txBox="1"/>
          <p:nvPr/>
        </p:nvSpPr>
        <p:spPr>
          <a:xfrm>
            <a:off x="3653774" y="284757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B610E-CA99-6643-85AB-9AC7A9118D0F}"/>
              </a:ext>
            </a:extLst>
          </p:cNvPr>
          <p:cNvSpPr txBox="1"/>
          <p:nvPr/>
        </p:nvSpPr>
        <p:spPr>
          <a:xfrm>
            <a:off x="3515674" y="3515712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82730-4D14-5149-945E-605850F710A4}"/>
              </a:ext>
            </a:extLst>
          </p:cNvPr>
          <p:cNvSpPr txBox="1"/>
          <p:nvPr/>
        </p:nvSpPr>
        <p:spPr>
          <a:xfrm>
            <a:off x="5151120" y="4541520"/>
            <a:ext cx="6627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Experiment at single site to eliminate site factors and between site recruitment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venir Roman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Interested in both substrate type and, potentially, predation</a:t>
            </a:r>
          </a:p>
        </p:txBody>
      </p:sp>
    </p:spTree>
    <p:extLst>
      <p:ext uri="{BB962C8B-B14F-4D97-AF65-F5344CB8AC3E}">
        <p14:creationId xmlns:p14="http://schemas.microsoft.com/office/powerpoint/2010/main" val="2203346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4EED0E-641E-FC4B-9AAA-D33BD939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Split Plot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9F2BB7-7DEE-4642-ADD5-0295F3F4B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one treatment has to be applied to a non-independent set of a plots?</a:t>
            </a:r>
          </a:p>
          <a:p>
            <a:endParaRPr lang="en-US" dirty="0"/>
          </a:p>
          <a:p>
            <a:r>
              <a:rPr lang="en-US" dirty="0"/>
              <a:t>E.g. You have been gifted with barnacle cages that cover 3 plates at once, and you don’t have the $$$ to afford more</a:t>
            </a:r>
          </a:p>
          <a:p>
            <a:endParaRPr lang="en-US" dirty="0"/>
          </a:p>
          <a:p>
            <a:r>
              <a:rPr lang="en-US" dirty="0"/>
              <a:t>Or, you are studying the effect of a drug on different cell types in subjects, but all of the cell types from each subject have experienced the same treatment</a:t>
            </a:r>
          </a:p>
        </p:txBody>
      </p:sp>
    </p:spTree>
    <p:extLst>
      <p:ext uri="{BB962C8B-B14F-4D97-AF65-F5344CB8AC3E}">
        <p14:creationId xmlns:p14="http://schemas.microsoft.com/office/powerpoint/2010/main" val="1416274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>
            <a:extLst>
              <a:ext uri="{FF2B5EF4-FFF2-40B4-BE49-F238E27FC236}">
                <a16:creationId xmlns:a16="http://schemas.microsoft.com/office/drawing/2014/main" id="{CB9FBB44-FFFC-E44B-AC55-3A78E396593C}"/>
              </a:ext>
            </a:extLst>
          </p:cNvPr>
          <p:cNvSpPr/>
          <p:nvPr/>
        </p:nvSpPr>
        <p:spPr>
          <a:xfrm>
            <a:off x="-271849" y="1334530"/>
            <a:ext cx="12801600" cy="5507278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82119-EA52-9143-9FFB-61AAB73B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82" y="19185"/>
            <a:ext cx="10515600" cy="2004931"/>
          </a:xfrm>
        </p:spPr>
        <p:txBody>
          <a:bodyPr>
            <a:normAutofit/>
          </a:bodyPr>
          <a:lstStyle/>
          <a:p>
            <a:r>
              <a:rPr lang="en-US" sz="4000" dirty="0"/>
              <a:t>Split-Plot Design: If You Have to Have Non-Independence, What are Your Sources of Error?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F6E2F2-CD20-C04E-9F7E-AF2C6BAB705F}"/>
              </a:ext>
            </a:extLst>
          </p:cNvPr>
          <p:cNvSpPr/>
          <p:nvPr/>
        </p:nvSpPr>
        <p:spPr>
          <a:xfrm>
            <a:off x="1240063" y="284065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DB421F-B428-644A-A3C8-6ECBDB0C3678}"/>
              </a:ext>
            </a:extLst>
          </p:cNvPr>
          <p:cNvSpPr/>
          <p:nvPr/>
        </p:nvSpPr>
        <p:spPr>
          <a:xfrm>
            <a:off x="1253637" y="233519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1F016F-07E1-224F-8055-8569F9457687}"/>
              </a:ext>
            </a:extLst>
          </p:cNvPr>
          <p:cNvSpPr/>
          <p:nvPr/>
        </p:nvSpPr>
        <p:spPr>
          <a:xfrm>
            <a:off x="2141758" y="2602090"/>
            <a:ext cx="488518" cy="488518"/>
          </a:xfrm>
          <a:prstGeom prst="rect">
            <a:avLst/>
          </a:prstGeom>
          <a:pattFill prst="lgGrid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C9F35F-2E23-1941-B87A-2456C2F12E29}"/>
              </a:ext>
            </a:extLst>
          </p:cNvPr>
          <p:cNvSpPr/>
          <p:nvPr/>
        </p:nvSpPr>
        <p:spPr>
          <a:xfrm>
            <a:off x="2398664" y="4646775"/>
            <a:ext cx="488518" cy="48851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05D78F-B745-654D-B8D9-B24E7635A9AE}"/>
              </a:ext>
            </a:extLst>
          </p:cNvPr>
          <p:cNvSpPr/>
          <p:nvPr/>
        </p:nvSpPr>
        <p:spPr>
          <a:xfrm>
            <a:off x="1871547" y="4646775"/>
            <a:ext cx="488518" cy="488518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DB122A-7315-0749-96AE-71C72577E8C8}"/>
              </a:ext>
            </a:extLst>
          </p:cNvPr>
          <p:cNvSpPr/>
          <p:nvPr/>
        </p:nvSpPr>
        <p:spPr>
          <a:xfrm>
            <a:off x="1240063" y="3335930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3BC294-A446-A141-A87F-1F9932FDA51B}"/>
              </a:ext>
            </a:extLst>
          </p:cNvPr>
          <p:cNvSpPr/>
          <p:nvPr/>
        </p:nvSpPr>
        <p:spPr>
          <a:xfrm>
            <a:off x="2130410" y="3091671"/>
            <a:ext cx="488518" cy="488518"/>
          </a:xfrm>
          <a:prstGeom prst="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FF6D44-0533-644E-BF8A-3C627DEE4EB2}"/>
              </a:ext>
            </a:extLst>
          </p:cNvPr>
          <p:cNvSpPr/>
          <p:nvPr/>
        </p:nvSpPr>
        <p:spPr>
          <a:xfrm>
            <a:off x="2142014" y="3586292"/>
            <a:ext cx="488518" cy="488518"/>
          </a:xfrm>
          <a:prstGeom prst="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AB8AA3E-6D72-614B-B5F7-2D55DD5295D6}"/>
              </a:ext>
            </a:extLst>
          </p:cNvPr>
          <p:cNvSpPr/>
          <p:nvPr/>
        </p:nvSpPr>
        <p:spPr>
          <a:xfrm>
            <a:off x="1426399" y="4640982"/>
            <a:ext cx="488518" cy="4885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74BBC9-6202-404D-BFE7-CE308AC20BF2}"/>
              </a:ext>
            </a:extLst>
          </p:cNvPr>
          <p:cNvSpPr/>
          <p:nvPr/>
        </p:nvSpPr>
        <p:spPr>
          <a:xfrm>
            <a:off x="5607482" y="5149634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90F83F-D9B4-0A4E-89A3-46DA6F93B507}"/>
              </a:ext>
            </a:extLst>
          </p:cNvPr>
          <p:cNvSpPr/>
          <p:nvPr/>
        </p:nvSpPr>
        <p:spPr>
          <a:xfrm>
            <a:off x="4178763" y="3059947"/>
            <a:ext cx="488518" cy="488518"/>
          </a:xfrm>
          <a:prstGeom prst="rect">
            <a:avLst/>
          </a:prstGeom>
          <a:pattFill prst="lgGrid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355F1B-2F71-5943-BE55-CF44408719B5}"/>
              </a:ext>
            </a:extLst>
          </p:cNvPr>
          <p:cNvSpPr/>
          <p:nvPr/>
        </p:nvSpPr>
        <p:spPr>
          <a:xfrm>
            <a:off x="6352939" y="2982384"/>
            <a:ext cx="488518" cy="48851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67242F-6EDE-CF4E-B489-84D0FC5B0131}"/>
              </a:ext>
            </a:extLst>
          </p:cNvPr>
          <p:cNvSpPr/>
          <p:nvPr/>
        </p:nvSpPr>
        <p:spPr>
          <a:xfrm>
            <a:off x="6340434" y="2474311"/>
            <a:ext cx="488518" cy="488518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DC96D68-6275-8949-85BD-2C745D35D6C4}"/>
              </a:ext>
            </a:extLst>
          </p:cNvPr>
          <p:cNvSpPr/>
          <p:nvPr/>
        </p:nvSpPr>
        <p:spPr>
          <a:xfrm>
            <a:off x="6678920" y="513281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7C9DCE3-FF67-774F-843E-5E12C636FBC7}"/>
              </a:ext>
            </a:extLst>
          </p:cNvPr>
          <p:cNvSpPr/>
          <p:nvPr/>
        </p:nvSpPr>
        <p:spPr>
          <a:xfrm>
            <a:off x="4204308" y="3509755"/>
            <a:ext cx="488518" cy="488518"/>
          </a:xfrm>
          <a:prstGeom prst="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FFC81E-7FDF-C643-9EF1-FA99683116F2}"/>
              </a:ext>
            </a:extLst>
          </p:cNvPr>
          <p:cNvSpPr/>
          <p:nvPr/>
        </p:nvSpPr>
        <p:spPr>
          <a:xfrm>
            <a:off x="4211061" y="4008815"/>
            <a:ext cx="488518" cy="488518"/>
          </a:xfrm>
          <a:prstGeom prst="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135510-B1DD-C147-9591-003EBC57FB9E}"/>
              </a:ext>
            </a:extLst>
          </p:cNvPr>
          <p:cNvSpPr/>
          <p:nvPr/>
        </p:nvSpPr>
        <p:spPr>
          <a:xfrm>
            <a:off x="6123562" y="5142462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F938345-2A6A-114B-BB02-3AABFCA41B2D}"/>
              </a:ext>
            </a:extLst>
          </p:cNvPr>
          <p:cNvSpPr/>
          <p:nvPr/>
        </p:nvSpPr>
        <p:spPr>
          <a:xfrm>
            <a:off x="6340434" y="3410507"/>
            <a:ext cx="488518" cy="4885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487DFD-46EF-D547-86C4-3890F46F0F9B}"/>
              </a:ext>
            </a:extLst>
          </p:cNvPr>
          <p:cNvSpPr/>
          <p:nvPr/>
        </p:nvSpPr>
        <p:spPr>
          <a:xfrm>
            <a:off x="10074979" y="243489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6CBFA3-55E5-3942-851E-5B0EB4B676AC}"/>
              </a:ext>
            </a:extLst>
          </p:cNvPr>
          <p:cNvSpPr/>
          <p:nvPr/>
        </p:nvSpPr>
        <p:spPr>
          <a:xfrm>
            <a:off x="10074979" y="2955036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B320BE-EFD1-D546-B718-D8192EC8A60A}"/>
              </a:ext>
            </a:extLst>
          </p:cNvPr>
          <p:cNvSpPr/>
          <p:nvPr/>
        </p:nvSpPr>
        <p:spPr>
          <a:xfrm>
            <a:off x="9698847" y="5269934"/>
            <a:ext cx="488518" cy="488518"/>
          </a:xfrm>
          <a:prstGeom prst="rect">
            <a:avLst/>
          </a:prstGeom>
          <a:pattFill prst="lgGrid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97ED56-CD62-6A4C-95C8-653E237BE0B3}"/>
              </a:ext>
            </a:extLst>
          </p:cNvPr>
          <p:cNvSpPr/>
          <p:nvPr/>
        </p:nvSpPr>
        <p:spPr>
          <a:xfrm>
            <a:off x="8349038" y="3777438"/>
            <a:ext cx="488518" cy="48851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67D04C-F34F-C548-ACC0-3462256DB7FA}"/>
              </a:ext>
            </a:extLst>
          </p:cNvPr>
          <p:cNvSpPr/>
          <p:nvPr/>
        </p:nvSpPr>
        <p:spPr>
          <a:xfrm>
            <a:off x="8375853" y="4253074"/>
            <a:ext cx="488518" cy="488518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E679BE-2283-3647-A813-345FFEB25114}"/>
              </a:ext>
            </a:extLst>
          </p:cNvPr>
          <p:cNvSpPr/>
          <p:nvPr/>
        </p:nvSpPr>
        <p:spPr>
          <a:xfrm>
            <a:off x="10116814" y="3470902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23A855B-3601-3942-90D2-9DACBA97E687}"/>
              </a:ext>
            </a:extLst>
          </p:cNvPr>
          <p:cNvSpPr/>
          <p:nvPr/>
        </p:nvSpPr>
        <p:spPr>
          <a:xfrm>
            <a:off x="10175395" y="5254206"/>
            <a:ext cx="488518" cy="488518"/>
          </a:xfrm>
          <a:prstGeom prst="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87D72A-7A47-BC4C-A94C-923F03226813}"/>
              </a:ext>
            </a:extLst>
          </p:cNvPr>
          <p:cNvSpPr/>
          <p:nvPr/>
        </p:nvSpPr>
        <p:spPr>
          <a:xfrm>
            <a:off x="10663913" y="5269934"/>
            <a:ext cx="488518" cy="488518"/>
          </a:xfrm>
          <a:prstGeom prst="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B670C0-93C2-ED4D-B122-B28D476ECC97}"/>
              </a:ext>
            </a:extLst>
          </p:cNvPr>
          <p:cNvSpPr/>
          <p:nvPr/>
        </p:nvSpPr>
        <p:spPr>
          <a:xfrm>
            <a:off x="8363422" y="3301802"/>
            <a:ext cx="488518" cy="4885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75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AA50-A968-7743-9359-9E075070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8837"/>
            <a:ext cx="11318789" cy="1325563"/>
          </a:xfrm>
        </p:spPr>
        <p:txBody>
          <a:bodyPr>
            <a:normAutofit/>
          </a:bodyPr>
          <a:lstStyle/>
          <a:p>
            <a:r>
              <a:rPr lang="en-US" dirty="0"/>
              <a:t>Split-Plot Design: Start Getting into Thinking About Error in your Causal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6010F-AFCF-A949-B889-2A6C77DF1590}"/>
              </a:ext>
            </a:extLst>
          </p:cNvPr>
          <p:cNvSpPr txBox="1"/>
          <p:nvPr/>
        </p:nvSpPr>
        <p:spPr>
          <a:xfrm>
            <a:off x="5761362" y="3747586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DE282-37B3-9440-99AA-56AA20221E3E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ADAA4-6259-2048-85CA-40B8E10B63E8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C26577-EE75-DC40-8957-0F0C54E2BA66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2989305" y="2598681"/>
            <a:ext cx="2772057" cy="144129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FB5DE2-5C3C-6C45-8810-746603B084B7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083232" y="4039974"/>
            <a:ext cx="2678130" cy="166136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071A6E-AE5C-EE4F-89C8-D3BDBB9EF8FA}"/>
              </a:ext>
            </a:extLst>
          </p:cNvPr>
          <p:cNvSpPr txBox="1"/>
          <p:nvPr/>
        </p:nvSpPr>
        <p:spPr>
          <a:xfrm>
            <a:off x="988541" y="38553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C5A79-E3DA-C746-A958-FF252048CB2D}"/>
              </a:ext>
            </a:extLst>
          </p:cNvPr>
          <p:cNvSpPr txBox="1"/>
          <p:nvPr/>
        </p:nvSpPr>
        <p:spPr>
          <a:xfrm>
            <a:off x="213732" y="3516694"/>
            <a:ext cx="21539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Predation*Substrate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0B5D00-1ADA-5E4F-9659-EF0C807F8FDE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367705" y="4039974"/>
            <a:ext cx="3393657" cy="1532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DCFCF2-E547-8846-9548-F6C269C65F8F}"/>
              </a:ext>
            </a:extLst>
          </p:cNvPr>
          <p:cNvSpPr/>
          <p:nvPr/>
        </p:nvSpPr>
        <p:spPr>
          <a:xfrm>
            <a:off x="8861854" y="2075935"/>
            <a:ext cx="1754659" cy="144075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venir Roman" panose="02000503020000020003" pitchFamily="2" charset="0"/>
              </a:rPr>
              <a:t>error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9AE2AF-2BFD-FC44-8257-7C4A7AC64EC2}"/>
              </a:ext>
            </a:extLst>
          </p:cNvPr>
          <p:cNvSpPr/>
          <p:nvPr/>
        </p:nvSpPr>
        <p:spPr>
          <a:xfrm>
            <a:off x="8431427" y="4870656"/>
            <a:ext cx="2615514" cy="144075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venir Roman" panose="02000503020000020003" pitchFamily="2" charset="0"/>
              </a:rPr>
              <a:t>“Plot”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Avenir Roman" panose="02000503020000020003" pitchFamily="2" charset="0"/>
              </a:rPr>
              <a:t>error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7D053C-54FA-274B-BDC2-201711D7C827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6648784" y="4332361"/>
            <a:ext cx="1782643" cy="125867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C118F7-A3A0-F04C-B698-E120A019F84E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flipH="1">
            <a:off x="6648785" y="2796315"/>
            <a:ext cx="2213069" cy="9512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C8A250-4876-A14B-B342-B8FDDDE3F0BD}"/>
              </a:ext>
            </a:extLst>
          </p:cNvPr>
          <p:cNvSpPr txBox="1"/>
          <p:nvPr/>
        </p:nvSpPr>
        <p:spPr>
          <a:xfrm>
            <a:off x="3876796" y="5516673"/>
            <a:ext cx="4151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Roman" panose="02000503020000020003" pitchFamily="2" charset="0"/>
              </a:rPr>
              <a:t>Random Effects – a Whole New World!</a:t>
            </a:r>
          </a:p>
        </p:txBody>
      </p:sp>
    </p:spTree>
    <p:extLst>
      <p:ext uri="{BB962C8B-B14F-4D97-AF65-F5344CB8AC3E}">
        <p14:creationId xmlns:p14="http://schemas.microsoft.com/office/powerpoint/2010/main" val="42594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C8CA-B0E4-5842-BC8A-6ADE7CC8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05FE-6D9C-9943-B689-1D42E520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If you can create a simple enough “world” to run an experiment, you will save yourself a lot of headache!</a:t>
            </a:r>
          </a:p>
          <a:p>
            <a:endParaRPr lang="en-US" sz="3600" dirty="0"/>
          </a:p>
          <a:p>
            <a:r>
              <a:rPr lang="en-US" sz="3600" dirty="0"/>
              <a:t>But, don’t sacrifice external validity for headache if you can</a:t>
            </a:r>
          </a:p>
          <a:p>
            <a:endParaRPr lang="en-US" sz="3600" dirty="0"/>
          </a:p>
          <a:p>
            <a:r>
              <a:rPr lang="en-US" sz="3600" dirty="0"/>
              <a:t>Experimental design is an “art”, but always let your biological knowledge expressed in causal diagrams guide you</a:t>
            </a:r>
          </a:p>
        </p:txBody>
      </p:sp>
    </p:spTree>
    <p:extLst>
      <p:ext uri="{BB962C8B-B14F-4D97-AF65-F5344CB8AC3E}">
        <p14:creationId xmlns:p14="http://schemas.microsoft.com/office/powerpoint/2010/main" val="283027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6252-DA50-D54B-A92B-15EF678B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Experimental Manipulations Focus on Predation and Substrate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FF89F-2E60-074D-91C9-C494FF8B95E9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6F060-596D-494C-8F27-A5439A0D1252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00C5F-1728-6F42-B554-C10DDD56E110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2C59C9-4855-FB44-8A1B-0E78B3D9A030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989305" y="2598681"/>
            <a:ext cx="3918351" cy="8927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B52928-5B5F-344C-A143-C379B6FFB9B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083232" y="3491382"/>
            <a:ext cx="3824424" cy="220995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30A2A-A098-9045-94DA-170D41DBB98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89305" y="2598681"/>
            <a:ext cx="1643655" cy="11850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0686E4-7C0F-E147-BF45-0D396B6D7F0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83232" y="3783769"/>
            <a:ext cx="1549728" cy="191757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5119BE-D75C-0844-805E-02590F0D86A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526280" y="3491382"/>
            <a:ext cx="2381376" cy="29238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080C15-8879-3449-9E04-C86B3159CC3A}"/>
              </a:ext>
            </a:extLst>
          </p:cNvPr>
          <p:cNvSpPr txBox="1"/>
          <p:nvPr/>
        </p:nvSpPr>
        <p:spPr>
          <a:xfrm>
            <a:off x="3545711" y="3442662"/>
            <a:ext cx="518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venir Roman" panose="02000503020000020003" pitchFamily="2" charset="0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88803D-590C-B243-8CFB-59990BA03898}"/>
              </a:ext>
            </a:extLst>
          </p:cNvPr>
          <p:cNvSpPr txBox="1"/>
          <p:nvPr/>
        </p:nvSpPr>
        <p:spPr>
          <a:xfrm>
            <a:off x="5189366" y="4381842"/>
            <a:ext cx="68696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venir Roman" panose="02000503020000020003" pitchFamily="2" charset="0"/>
              </a:rPr>
              <a:t>We included caged controls to evaluate flow reduction effects of cages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venir Roman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venir Roman" panose="02000503020000020003" pitchFamily="2" charset="0"/>
              </a:rPr>
              <a:t>We talked about a possible interaction, but, maybe?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venir Roman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venir Roman" panose="02000503020000020003" pitchFamily="2" charset="0"/>
              </a:rPr>
              <a:t>We recognized possibility of lower external validity</a:t>
            </a:r>
          </a:p>
        </p:txBody>
      </p:sp>
    </p:spTree>
    <p:extLst>
      <p:ext uri="{BB962C8B-B14F-4D97-AF65-F5344CB8AC3E}">
        <p14:creationId xmlns:p14="http://schemas.microsoft.com/office/powerpoint/2010/main" val="37402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3606-A69B-0848-9772-47512C0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Derive Some Inference!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B6A4-5CE8-254E-811C-595EC21B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Simple One-Way Designs and Associated Issues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Two-Way Designs to Solve </a:t>
            </a:r>
            <a:r>
              <a:rPr lang="en-US" sz="3600" dirty="0" err="1"/>
              <a:t>Psuedoreplication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Factorial Designs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Reality Check for a Complex World</a:t>
            </a:r>
          </a:p>
        </p:txBody>
      </p:sp>
    </p:spTree>
    <p:extLst>
      <p:ext uri="{BB962C8B-B14F-4D97-AF65-F5344CB8AC3E}">
        <p14:creationId xmlns:p14="http://schemas.microsoft.com/office/powerpoint/2010/main" val="99991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283-130E-914F-9F32-D785933A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Start: Substrate Only – One-Way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303CE-B0C1-2546-8C31-A4155B7A692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A5AB-E16A-FB4B-A2CE-919453B6F975}"/>
              </a:ext>
            </a:extLst>
          </p:cNvPr>
          <p:cNvSpPr txBox="1"/>
          <p:nvPr/>
        </p:nvSpPr>
        <p:spPr>
          <a:xfrm>
            <a:off x="460867" y="1669004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2A201-8614-604F-BCE8-DC572B7E8C3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95616" y="3731107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C7FBE-272B-AC42-9BDF-2A8097919A8D}"/>
              </a:ext>
            </a:extLst>
          </p:cNvPr>
          <p:cNvSpPr txBox="1"/>
          <p:nvPr/>
        </p:nvSpPr>
        <p:spPr>
          <a:xfrm>
            <a:off x="4217787" y="1927653"/>
            <a:ext cx="71360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How many replicates of each treatment?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 Roman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Placement of replicates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Scale over which to run experiment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Dispersion of treatments to ensure independence</a:t>
            </a:r>
          </a:p>
          <a:p>
            <a:endParaRPr lang="en-US" sz="2800" dirty="0">
              <a:latin typeface="Avenir Roman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8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283-130E-914F-9F32-D785933A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Continuous v. Categorical Designs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303CE-B0C1-2546-8C31-A4155B7A692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A5AB-E16A-FB4B-A2CE-919453B6F975}"/>
              </a:ext>
            </a:extLst>
          </p:cNvPr>
          <p:cNvSpPr txBox="1"/>
          <p:nvPr/>
        </p:nvSpPr>
        <p:spPr>
          <a:xfrm>
            <a:off x="460867" y="1669004"/>
            <a:ext cx="28695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Rugosity = 0-100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2A201-8614-604F-BCE8-DC572B7E8C3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95616" y="3238664"/>
            <a:ext cx="0" cy="259790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C7FBE-272B-AC42-9BDF-2A8097919A8D}"/>
              </a:ext>
            </a:extLst>
          </p:cNvPr>
          <p:cNvSpPr txBox="1"/>
          <p:nvPr/>
        </p:nvSpPr>
        <p:spPr>
          <a:xfrm>
            <a:off x="4217787" y="1927653"/>
            <a:ext cx="7136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Regression-based designs can work like ANOVA-based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 Roman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You can assigns treatment levels evenly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 Roman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You can assign discrete levels and add random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 Roman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The causal model is </a:t>
            </a:r>
            <a:r>
              <a:rPr lang="en-US" sz="2800" b="1" dirty="0">
                <a:latin typeface="Avenir Roman" panose="02000503020000020003" pitchFamily="2" charset="0"/>
              </a:rPr>
              <a:t>*THIS SAME*</a:t>
            </a:r>
            <a:r>
              <a:rPr lang="en-US" sz="2800" dirty="0">
                <a:latin typeface="Avenir Roman" panose="02000503020000020003" pitchFamily="2" charset="0"/>
              </a:rPr>
              <a:t>, it’s the details of implementation and statistical modeling that are different</a:t>
            </a:r>
          </a:p>
        </p:txBody>
      </p:sp>
    </p:spTree>
    <p:extLst>
      <p:ext uri="{BB962C8B-B14F-4D97-AF65-F5344CB8AC3E}">
        <p14:creationId xmlns:p14="http://schemas.microsoft.com/office/powerpoint/2010/main" val="12566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40575" y="290360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58883" y="24191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91660" y="266338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73352" y="339211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99303" y="5064065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93748" y="3565557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99063" y="466746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61870" y="42350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10545" y="5400246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532080" y="5155986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654804" y="255094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14623" y="4235029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Our One-Way 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16742D-D7B7-7A4F-8A5A-1FB6DCDD24F1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9311C6-A630-A642-8C9E-4D64E347F147}"/>
              </a:ext>
            </a:extLst>
          </p:cNvPr>
          <p:cNvSpPr txBox="1"/>
          <p:nvPr/>
        </p:nvSpPr>
        <p:spPr>
          <a:xfrm>
            <a:off x="460867" y="1669004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0DB26B-022D-F748-A50B-33F5B0FD0AA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895616" y="3731107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EF4C5C-976F-BD4B-A83C-0A0816306CB8}"/>
              </a:ext>
            </a:extLst>
          </p:cNvPr>
          <p:cNvGrpSpPr/>
          <p:nvPr/>
        </p:nvGrpSpPr>
        <p:grpSpPr>
          <a:xfrm>
            <a:off x="3961326" y="3148147"/>
            <a:ext cx="2069941" cy="2228000"/>
            <a:chOff x="3961326" y="3148147"/>
            <a:chExt cx="2069941" cy="222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8BAF05-F55B-2E48-838F-E03FF124D0E7}"/>
                </a:ext>
              </a:extLst>
            </p:cNvPr>
            <p:cNvSpPr/>
            <p:nvPr/>
          </p:nvSpPr>
          <p:spPr>
            <a:xfrm>
              <a:off x="3961326" y="318284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A72FD5-8FC9-BF49-ADD7-1ECB87635FAE}"/>
                </a:ext>
              </a:extLst>
            </p:cNvPr>
            <p:cNvSpPr/>
            <p:nvPr/>
          </p:nvSpPr>
          <p:spPr>
            <a:xfrm>
              <a:off x="3982284" y="4068663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90FA02-444D-CF4F-BA66-304DCD9E6298}"/>
                </a:ext>
              </a:extLst>
            </p:cNvPr>
            <p:cNvSpPr/>
            <p:nvPr/>
          </p:nvSpPr>
          <p:spPr>
            <a:xfrm>
              <a:off x="3963603" y="4810528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3EEFD9-9061-2C4E-BCC0-F1D9907B0D51}"/>
                </a:ext>
              </a:extLst>
            </p:cNvPr>
            <p:cNvSpPr txBox="1"/>
            <p:nvPr/>
          </p:nvSpPr>
          <p:spPr>
            <a:xfrm>
              <a:off x="4470802" y="3148147"/>
              <a:ext cx="894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Slate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823B55-0B8B-B549-84E0-53C3673C28D6}"/>
                </a:ext>
              </a:extLst>
            </p:cNvPr>
            <p:cNvSpPr txBox="1"/>
            <p:nvPr/>
          </p:nvSpPr>
          <p:spPr>
            <a:xfrm>
              <a:off x="4478293" y="4078392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Granite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461F6-A4DC-8541-AD06-B3055C40E997}"/>
                </a:ext>
              </a:extLst>
            </p:cNvPr>
            <p:cNvSpPr txBox="1"/>
            <p:nvPr/>
          </p:nvSpPr>
          <p:spPr>
            <a:xfrm>
              <a:off x="4534639" y="4852927"/>
              <a:ext cx="1496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Concrete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86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1411</Words>
  <Application>Microsoft Macintosh PowerPoint</Application>
  <PresentationFormat>Widescreen</PresentationFormat>
  <Paragraphs>348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ＭＳ Ｐゴシック</vt:lpstr>
      <vt:lpstr>ヒラギノ角ゴ Pro W3</vt:lpstr>
      <vt:lpstr>Arial</vt:lpstr>
      <vt:lpstr>Avenir Roman</vt:lpstr>
      <vt:lpstr>Calibri</vt:lpstr>
      <vt:lpstr>Calibri Light</vt:lpstr>
      <vt:lpstr>Symbol</vt:lpstr>
      <vt:lpstr>Office Theme</vt:lpstr>
      <vt:lpstr>Experimental Design: Classic Looks and Causal Meaning</vt:lpstr>
      <vt:lpstr>Experimental Design from a Causal Model Perspective</vt:lpstr>
      <vt:lpstr>Where We Ended Tuesday: What Controls Barnacle Densities in the Intertidal</vt:lpstr>
      <vt:lpstr>Focusing on a Few Drivers</vt:lpstr>
      <vt:lpstr>Our Experimental Manipulations Focus on Predation and Substrate</vt:lpstr>
      <vt:lpstr>Let’s Derive Some Inference!</vt:lpstr>
      <vt:lpstr>To Start: Substrate Only – One-Way Layout</vt:lpstr>
      <vt:lpstr>A Word on Continuous v. Categorical Designs</vt:lpstr>
      <vt:lpstr>Our One-Way Design</vt:lpstr>
      <vt:lpstr>How Many Replicates Do I Need?</vt:lpstr>
      <vt:lpstr>5-10 Replicates? That’s it?</vt:lpstr>
      <vt:lpstr>OK, How do I Determine Power (or Likely Precision)</vt:lpstr>
      <vt:lpstr>Replicate Placement – In An Area of Minimal Variation in Other Conditions</vt:lpstr>
      <vt:lpstr>Bad Replicate Placement: Non-Independence of Plots</vt:lpstr>
      <vt:lpstr>Bad Replicate Placement: Non-Independence of Treatments</vt:lpstr>
      <vt:lpstr>Subsampling As a Form of Pseudoreplication </vt:lpstr>
      <vt:lpstr>Is it Pseudoreplication – How Many Replicates Are There?</vt:lpstr>
      <vt:lpstr>Subsampling (Nested Design) Can be Great!</vt:lpstr>
      <vt:lpstr>Repeated Measures as Subsamples</vt:lpstr>
      <vt:lpstr>Let’s Derive Some Inference!</vt:lpstr>
      <vt:lpstr>What if There is a Gradient?</vt:lpstr>
      <vt:lpstr>Two-Way Blocked Design: Additivity with n = 1 per block/treatment</vt:lpstr>
      <vt:lpstr>Randomized Controlled Blocked Design (RCBD)</vt:lpstr>
      <vt:lpstr>What Can Blocks Be?</vt:lpstr>
      <vt:lpstr>Many Gradients? Latin Squares!</vt:lpstr>
      <vt:lpstr>Let’s Derive Some Inference!</vt:lpstr>
      <vt:lpstr>Two Way Designs are Not Just for Blocks</vt:lpstr>
      <vt:lpstr>Beyond Additivity: Factorial Designs</vt:lpstr>
      <vt:lpstr>Factorial Blocked Design: Does your Treatment Vary by Block?</vt:lpstr>
      <vt:lpstr>Factorial Designs are Not Just for Blocks</vt:lpstr>
      <vt:lpstr>You can Mix Things – e.g., Blocks and Factorial Design (re-randomize each block)</vt:lpstr>
      <vt:lpstr>Notes On Experimental Design Basics</vt:lpstr>
      <vt:lpstr>Let’s Derive Some Inference!</vt:lpstr>
      <vt:lpstr>Reality imposes constraints that make designs not always so straightforward</vt:lpstr>
      <vt:lpstr>Taking Advantage of Natural Experiments</vt:lpstr>
      <vt:lpstr>Taking Advantage of Natural Experiments</vt:lpstr>
      <vt:lpstr>The Before-After Control-Impact Design (BACI)</vt:lpstr>
      <vt:lpstr>The Before-After Control-Impact Design (BACI)</vt:lpstr>
      <vt:lpstr>BACI Data to See Difference</vt:lpstr>
      <vt:lpstr>The Split Plot Problem</vt:lpstr>
      <vt:lpstr>Split-Plot Design: If You Have to Have Non-Independence, What are Your Sources of Error?</vt:lpstr>
      <vt:lpstr>Split-Plot Design: Start Getting into Thinking About Error in your Causal Model</vt:lpstr>
      <vt:lpstr>Final Thoughts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Jarrett Byrnes</dc:creator>
  <cp:lastModifiedBy>Jarrett Byrnes</cp:lastModifiedBy>
  <cp:revision>25</cp:revision>
  <dcterms:created xsi:type="dcterms:W3CDTF">2020-12-02T21:04:22Z</dcterms:created>
  <dcterms:modified xsi:type="dcterms:W3CDTF">2020-12-03T17:34:17Z</dcterms:modified>
</cp:coreProperties>
</file>