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57" r:id="rId3"/>
    <p:sldId id="448" r:id="rId4"/>
    <p:sldId id="406" r:id="rId5"/>
    <p:sldId id="438" r:id="rId6"/>
    <p:sldId id="404" r:id="rId7"/>
    <p:sldId id="467" r:id="rId8"/>
    <p:sldId id="468" r:id="rId9"/>
    <p:sldId id="470" r:id="rId10"/>
    <p:sldId id="469" r:id="rId11"/>
    <p:sldId id="471" r:id="rId12"/>
    <p:sldId id="472" r:id="rId13"/>
    <p:sldId id="473" r:id="rId14"/>
    <p:sldId id="474" r:id="rId15"/>
    <p:sldId id="475" r:id="rId16"/>
    <p:sldId id="476" r:id="rId17"/>
    <p:sldId id="405" r:id="rId18"/>
    <p:sldId id="451" r:id="rId19"/>
    <p:sldId id="322" r:id="rId20"/>
    <p:sldId id="362" r:id="rId21"/>
    <p:sldId id="413" r:id="rId22"/>
    <p:sldId id="412" r:id="rId23"/>
    <p:sldId id="363" r:id="rId24"/>
    <p:sldId id="364" r:id="rId25"/>
    <p:sldId id="414" r:id="rId26"/>
    <p:sldId id="415" r:id="rId27"/>
    <p:sldId id="416" r:id="rId28"/>
    <p:sldId id="417" r:id="rId29"/>
    <p:sldId id="418" r:id="rId30"/>
    <p:sldId id="419" r:id="rId31"/>
    <p:sldId id="425" r:id="rId32"/>
    <p:sldId id="375" r:id="rId33"/>
    <p:sldId id="376" r:id="rId34"/>
    <p:sldId id="420" r:id="rId35"/>
    <p:sldId id="421" r:id="rId36"/>
    <p:sldId id="422" r:id="rId37"/>
    <p:sldId id="449" r:id="rId38"/>
    <p:sldId id="452" r:id="rId39"/>
    <p:sldId id="450" r:id="rId40"/>
    <p:sldId id="477" r:id="rId41"/>
    <p:sldId id="478" r:id="rId42"/>
    <p:sldId id="480" r:id="rId43"/>
    <p:sldId id="274" r:id="rId44"/>
    <p:sldId id="318" r:id="rId45"/>
    <p:sldId id="453" r:id="rId46"/>
    <p:sldId id="275" r:id="rId47"/>
    <p:sldId id="481" r:id="rId48"/>
    <p:sldId id="482" r:id="rId49"/>
    <p:sldId id="454" r:id="rId50"/>
    <p:sldId id="483" r:id="rId51"/>
    <p:sldId id="484" r:id="rId52"/>
    <p:sldId id="423" r:id="rId53"/>
    <p:sldId id="465" r:id="rId54"/>
    <p:sldId id="485" r:id="rId55"/>
    <p:sldId id="430" r:id="rId56"/>
    <p:sldId id="431" r:id="rId57"/>
    <p:sldId id="432" r:id="rId58"/>
    <p:sldId id="433" r:id="rId59"/>
    <p:sldId id="328" r:id="rId60"/>
    <p:sldId id="329" r:id="rId61"/>
    <p:sldId id="461" r:id="rId62"/>
    <p:sldId id="462" r:id="rId63"/>
    <p:sldId id="396" r:id="rId64"/>
    <p:sldId id="463" r:id="rId65"/>
    <p:sldId id="333" r:id="rId66"/>
    <p:sldId id="334" r:id="rId67"/>
    <p:sldId id="486" r:id="rId68"/>
    <p:sldId id="525" r:id="rId69"/>
    <p:sldId id="460" r:id="rId70"/>
    <p:sldId id="455" r:id="rId71"/>
    <p:sldId id="456" r:id="rId72"/>
    <p:sldId id="457" r:id="rId73"/>
    <p:sldId id="466" r:id="rId74"/>
    <p:sldId id="458" r:id="rId75"/>
    <p:sldId id="459" r:id="rId76"/>
    <p:sldId id="44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3"/>
    <p:restoredTop sz="96291"/>
  </p:normalViewPr>
  <p:slideViewPr>
    <p:cSldViewPr snapToGrid="0" snapToObjects="1">
      <p:cViewPr varScale="1">
        <p:scale>
          <a:sx n="124" d="100"/>
          <a:sy n="124" d="100"/>
        </p:scale>
        <p:origin x="880"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32D3B-FEDF-6C43-A016-1D93B22A1D6C}" type="slidenum">
              <a:rPr lang="en-US" smtClean="0"/>
              <a:t>5</a:t>
            </a:fld>
            <a:endParaRPr lang="en-US"/>
          </a:p>
        </p:txBody>
      </p:sp>
    </p:spTree>
    <p:extLst>
      <p:ext uri="{BB962C8B-B14F-4D97-AF65-F5344CB8AC3E}">
        <p14:creationId xmlns:p14="http://schemas.microsoft.com/office/powerpoint/2010/main" val="1561977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63</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64</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65</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66</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67</a:t>
            </a:fld>
            <a:endParaRPr lang="en-US"/>
          </a:p>
        </p:txBody>
      </p:sp>
    </p:spTree>
    <p:extLst>
      <p:ext uri="{BB962C8B-B14F-4D97-AF65-F5344CB8AC3E}">
        <p14:creationId xmlns:p14="http://schemas.microsoft.com/office/powerpoint/2010/main" val="279946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55</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56</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57</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58</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59</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60</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61</a:t>
            </a:fld>
            <a:endParaRPr lang="en-US"/>
          </a:p>
        </p:txBody>
      </p:sp>
    </p:spTree>
    <p:extLst>
      <p:ext uri="{BB962C8B-B14F-4D97-AF65-F5344CB8AC3E}">
        <p14:creationId xmlns:p14="http://schemas.microsoft.com/office/powerpoint/2010/main" val="715325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62</a:t>
            </a:fld>
            <a:endParaRPr lang="en-US"/>
          </a:p>
        </p:txBody>
      </p:sp>
    </p:spTree>
    <p:extLst>
      <p:ext uri="{BB962C8B-B14F-4D97-AF65-F5344CB8AC3E}">
        <p14:creationId xmlns:p14="http://schemas.microsoft.com/office/powerpoint/2010/main" val="415488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11/9/23</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panose="02000503020000020003" pitchFamily="2" charset="0"/>
              </a:defRPr>
            </a:lvl1pPr>
            <a:lvl2pPr>
              <a:defRPr sz="2800">
                <a:latin typeface="Avenir" panose="02000503020000020003" pitchFamily="2" charset="0"/>
              </a:defRPr>
            </a:lvl2pPr>
            <a:lvl3pPr>
              <a:defRPr sz="2400">
                <a:latin typeface="Avenir" panose="02000503020000020003" pitchFamily="2" charset="0"/>
              </a:defRPr>
            </a:lvl3pPr>
            <a:lvl4pPr>
              <a:defRPr sz="2000">
                <a:latin typeface="Avenir" panose="02000503020000020003" pitchFamily="2" charset="0"/>
              </a:defRPr>
            </a:lvl4pPr>
            <a:lvl5pPr>
              <a:defRPr sz="2000">
                <a:latin typeface="Avenir"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11/9/23</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D5F603C4-76F9-7242-824E-6D192851FC2F}" type="datetimeFigureOut">
              <a:rPr lang="en-US" smtClean="0"/>
              <a:pPr/>
              <a:t>11/9/23</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a:latin typeface="Avenir" panose="02000503020000020003" pitchFamily="2" charset="0"/>
                <a:cs typeface="Calibri Light"/>
              </a:rPr>
              <a:t>Causal Inference</a:t>
            </a:r>
            <a:endParaRPr lang="en-US" b="1" dirty="0">
              <a:latin typeface="Avenir" panose="02000503020000020003" pitchFamily="2" charset="0"/>
              <a:cs typeface="Calibri Light"/>
            </a:endParaRP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2664" y="293277"/>
            <a:ext cx="11834478" cy="1391036"/>
          </a:xfrm>
        </p:spPr>
        <p:txBody>
          <a:bodyPr>
            <a:noAutofit/>
          </a:bodyPr>
          <a:lstStyle/>
          <a:p>
            <a:r>
              <a:rPr lang="en-US" sz="4800" dirty="0"/>
              <a:t>What we Want to Know: The Potential Outcomes Framework</a:t>
            </a:r>
          </a:p>
        </p:txBody>
      </p:sp>
      <p:grpSp>
        <p:nvGrpSpPr>
          <p:cNvPr id="47" name="Group 46">
            <a:extLst>
              <a:ext uri="{FF2B5EF4-FFF2-40B4-BE49-F238E27FC236}">
                <a16:creationId xmlns:a16="http://schemas.microsoft.com/office/drawing/2014/main" id="{19F9D9B7-89F4-05D9-47F0-C0655904172C}"/>
              </a:ext>
            </a:extLst>
          </p:cNvPr>
          <p:cNvGrpSpPr/>
          <p:nvPr/>
        </p:nvGrpSpPr>
        <p:grpSpPr>
          <a:xfrm>
            <a:off x="169828" y="1721702"/>
            <a:ext cx="5194066" cy="4816258"/>
            <a:chOff x="169827" y="1362887"/>
            <a:chExt cx="5926173" cy="5495113"/>
          </a:xfrm>
        </p:grpSpPr>
        <p:sp>
          <p:nvSpPr>
            <p:cNvPr id="41" name="Rectangle 40">
              <a:extLst>
                <a:ext uri="{FF2B5EF4-FFF2-40B4-BE49-F238E27FC236}">
                  <a16:creationId xmlns:a16="http://schemas.microsoft.com/office/drawing/2014/main" id="{46C58A97-4D49-D0A3-6A4C-3D001BF00266}"/>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BB5E14FD-EE80-5898-2AAA-0024219A499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3379242" y="2574593"/>
              <a:ext cx="2524836" cy="1471566"/>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3560560" y="5346852"/>
              <a:ext cx="2524836" cy="1471566"/>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86" name="TextBox 185">
              <a:extLst>
                <a:ext uri="{FF2B5EF4-FFF2-40B4-BE49-F238E27FC236}">
                  <a16:creationId xmlns:a16="http://schemas.microsoft.com/office/drawing/2014/main" id="{909D6010-558D-C1FA-32C6-E283D7E8D03C}"/>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3" name="TextBox 2">
            <a:extLst>
              <a:ext uri="{FF2B5EF4-FFF2-40B4-BE49-F238E27FC236}">
                <a16:creationId xmlns:a16="http://schemas.microsoft.com/office/drawing/2014/main" id="{F71839AE-8347-6C07-CF7F-FEEF83C7B949}"/>
              </a:ext>
            </a:extLst>
          </p:cNvPr>
          <p:cNvSpPr txBox="1"/>
          <p:nvPr/>
        </p:nvSpPr>
        <p:spPr>
          <a:xfrm>
            <a:off x="6911171" y="2944784"/>
            <a:ext cx="4410182" cy="830997"/>
          </a:xfrm>
          <a:prstGeom prst="rect">
            <a:avLst/>
          </a:prstGeom>
          <a:noFill/>
        </p:spPr>
        <p:txBody>
          <a:bodyPr wrap="none" rtlCol="0">
            <a:spAutoFit/>
          </a:bodyPr>
          <a:lstStyle/>
          <a:p>
            <a:r>
              <a:rPr lang="en-US" sz="4800" dirty="0"/>
              <a:t>ATE = E[Y</a:t>
            </a:r>
            <a:r>
              <a:rPr lang="en-US" sz="4800" baseline="-25000" dirty="0"/>
              <a:t>1i </a:t>
            </a:r>
            <a:r>
              <a:rPr lang="en-US" sz="4800" dirty="0"/>
              <a:t> - Y</a:t>
            </a:r>
            <a:r>
              <a:rPr lang="en-US" sz="4800" baseline="-25000" dirty="0"/>
              <a:t>0i</a:t>
            </a:r>
            <a:r>
              <a:rPr lang="en-US" sz="4800" dirty="0"/>
              <a:t>]?</a:t>
            </a:r>
            <a:endParaRPr lang="en-US" sz="4800" baseline="-25000" dirty="0"/>
          </a:p>
        </p:txBody>
      </p:sp>
      <p:sp>
        <p:nvSpPr>
          <p:cNvPr id="45" name="TextBox 44">
            <a:extLst>
              <a:ext uri="{FF2B5EF4-FFF2-40B4-BE49-F238E27FC236}">
                <a16:creationId xmlns:a16="http://schemas.microsoft.com/office/drawing/2014/main" id="{B9C6238D-8CAA-6249-0ACF-4BD357DBF3AA}"/>
              </a:ext>
            </a:extLst>
          </p:cNvPr>
          <p:cNvSpPr txBox="1"/>
          <p:nvPr/>
        </p:nvSpPr>
        <p:spPr>
          <a:xfrm>
            <a:off x="6453156" y="4631304"/>
            <a:ext cx="5683351" cy="461665"/>
          </a:xfrm>
          <a:prstGeom prst="rect">
            <a:avLst/>
          </a:prstGeom>
          <a:noFill/>
        </p:spPr>
        <p:txBody>
          <a:bodyPr wrap="none" rtlCol="0">
            <a:spAutoFit/>
          </a:bodyPr>
          <a:lstStyle/>
          <a:p>
            <a:r>
              <a:rPr lang="en-US" sz="2400" b="1" dirty="0"/>
              <a:t>BUT – we CANNOT observe both Y</a:t>
            </a:r>
            <a:r>
              <a:rPr lang="en-US" sz="2400" b="1" baseline="-25000" dirty="0"/>
              <a:t>1i </a:t>
            </a:r>
            <a:r>
              <a:rPr lang="en-US" sz="2400" b="1" dirty="0"/>
              <a:t>and Y</a:t>
            </a:r>
            <a:r>
              <a:rPr lang="en-US" sz="2400" b="1" baseline="-25000" dirty="0"/>
              <a:t>0i</a:t>
            </a:r>
            <a:r>
              <a:rPr lang="en-US" sz="2400" b="1" dirty="0"/>
              <a:t> </a:t>
            </a:r>
          </a:p>
        </p:txBody>
      </p:sp>
      <p:sp>
        <p:nvSpPr>
          <p:cNvPr id="46" name="TextBox 45">
            <a:extLst>
              <a:ext uri="{FF2B5EF4-FFF2-40B4-BE49-F238E27FC236}">
                <a16:creationId xmlns:a16="http://schemas.microsoft.com/office/drawing/2014/main" id="{F522B0F9-EB8C-5606-9648-8C470680BCC6}"/>
              </a:ext>
            </a:extLst>
          </p:cNvPr>
          <p:cNvSpPr txBox="1"/>
          <p:nvPr/>
        </p:nvSpPr>
        <p:spPr>
          <a:xfrm>
            <a:off x="6911171" y="2268269"/>
            <a:ext cx="4587923" cy="584775"/>
          </a:xfrm>
          <a:prstGeom prst="rect">
            <a:avLst/>
          </a:prstGeom>
          <a:noFill/>
        </p:spPr>
        <p:txBody>
          <a:bodyPr wrap="none" rtlCol="0">
            <a:spAutoFit/>
          </a:bodyPr>
          <a:lstStyle/>
          <a:p>
            <a:r>
              <a:rPr lang="en-US" sz="3200" b="1" u="sng" dirty="0"/>
              <a:t>Average Treatment Effect</a:t>
            </a:r>
          </a:p>
        </p:txBody>
      </p:sp>
      <p:sp>
        <p:nvSpPr>
          <p:cNvPr id="4" name="TextBox 3">
            <a:extLst>
              <a:ext uri="{FF2B5EF4-FFF2-40B4-BE49-F238E27FC236}">
                <a16:creationId xmlns:a16="http://schemas.microsoft.com/office/drawing/2014/main" id="{AD3DD1C3-A790-F0C6-736C-3BCAC1E33DBF}"/>
              </a:ext>
            </a:extLst>
          </p:cNvPr>
          <p:cNvSpPr txBox="1"/>
          <p:nvPr/>
        </p:nvSpPr>
        <p:spPr>
          <a:xfrm>
            <a:off x="7346350" y="6380057"/>
            <a:ext cx="4790157" cy="369332"/>
          </a:xfrm>
          <a:prstGeom prst="rect">
            <a:avLst/>
          </a:prstGeom>
          <a:noFill/>
        </p:spPr>
        <p:txBody>
          <a:bodyPr wrap="none" rtlCol="0">
            <a:spAutoFit/>
          </a:bodyPr>
          <a:lstStyle/>
          <a:p>
            <a:r>
              <a:rPr lang="en-US" dirty="0" err="1"/>
              <a:t>Neyman</a:t>
            </a:r>
            <a:r>
              <a:rPr lang="en-US" dirty="0"/>
              <a:t>-Rubin Framework, see Holland 1986 JSA</a:t>
            </a:r>
          </a:p>
        </p:txBody>
      </p:sp>
    </p:spTree>
    <p:extLst>
      <p:ext uri="{BB962C8B-B14F-4D97-AF65-F5344CB8AC3E}">
        <p14:creationId xmlns:p14="http://schemas.microsoft.com/office/powerpoint/2010/main" val="18237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Hope For</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803621971"/>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r>
                        <a:rPr lang="en-US" dirty="0"/>
                        <a:t>Y1i – Y01</a:t>
                      </a:r>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r>
                        <a:rPr lang="en-US" dirty="0"/>
                        <a:t>6</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r>
                        <a:rPr lang="en-US" dirty="0"/>
                        <a:t>10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693142" y="5186045"/>
            <a:ext cx="4004622" cy="1754326"/>
          </a:xfrm>
          <a:prstGeom prst="rect">
            <a:avLst/>
          </a:prstGeom>
          <a:noFill/>
        </p:spPr>
        <p:txBody>
          <a:bodyPr wrap="none" rtlCol="0">
            <a:spAutoFit/>
          </a:bodyPr>
          <a:lstStyle/>
          <a:p>
            <a:r>
              <a:rPr lang="en-US" sz="3600" dirty="0"/>
              <a:t>ATE = E[Y</a:t>
            </a:r>
            <a:r>
              <a:rPr lang="en-US" sz="3600" baseline="-25000" dirty="0"/>
              <a:t>1i</a:t>
            </a:r>
            <a:r>
              <a:rPr lang="en-US" sz="3600" dirty="0"/>
              <a:t> – Y</a:t>
            </a:r>
            <a:r>
              <a:rPr lang="en-US" sz="3600" baseline="-25000" dirty="0"/>
              <a:t>0i</a:t>
            </a:r>
            <a:r>
              <a:rPr lang="en-US" sz="3600" dirty="0"/>
              <a:t>]  </a:t>
            </a:r>
          </a:p>
          <a:p>
            <a:r>
              <a:rPr lang="en-US" sz="3600" dirty="0"/>
              <a:t>	= E[Y</a:t>
            </a:r>
            <a:r>
              <a:rPr lang="en-US" sz="3600" baseline="-25000" dirty="0"/>
              <a:t>1i</a:t>
            </a:r>
            <a:r>
              <a:rPr lang="en-US" sz="3600" dirty="0"/>
              <a:t>] –  E[Y</a:t>
            </a:r>
            <a:r>
              <a:rPr lang="en-US" sz="3600" baseline="-25000" dirty="0"/>
              <a:t>0i</a:t>
            </a:r>
            <a:r>
              <a:rPr lang="en-US" sz="3600" dirty="0"/>
              <a:t>] </a:t>
            </a:r>
          </a:p>
          <a:p>
            <a:r>
              <a:rPr lang="en-US" sz="3600" dirty="0"/>
              <a:t>	= 1</a:t>
            </a:r>
          </a:p>
        </p:txBody>
      </p:sp>
    </p:spTree>
    <p:extLst>
      <p:ext uri="{BB962C8B-B14F-4D97-AF65-F5344CB8AC3E}">
        <p14:creationId xmlns:p14="http://schemas.microsoft.com/office/powerpoint/2010/main" val="13090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Have</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1014292653"/>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endParaRPr lang="en-US" dirty="0"/>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endParaRPr lang="en-US" dirty="0"/>
                    </a:p>
                  </a:txBody>
                  <a:tcPr/>
                </a:tc>
                <a:tc>
                  <a:txBody>
                    <a:bodyPr/>
                    <a:lstStyle/>
                    <a:p>
                      <a:r>
                        <a:rPr lang="en-US" dirty="0"/>
                        <a:t>7</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endParaRPr lang="en-US" dirty="0"/>
                    </a:p>
                  </a:txBody>
                  <a:tcPr/>
                </a:tc>
                <a:tc>
                  <a:txBody>
                    <a:bodyPr/>
                    <a:lstStyle/>
                    <a:p>
                      <a:r>
                        <a:rPr lang="en-US" dirty="0"/>
                        <a:t>3</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026149" y="5271512"/>
            <a:ext cx="4479111" cy="1569660"/>
          </a:xfrm>
          <a:prstGeom prst="rect">
            <a:avLst/>
          </a:prstGeom>
          <a:noFill/>
        </p:spPr>
        <p:txBody>
          <a:bodyPr wrap="none" rtlCol="0">
            <a:spAutoFit/>
          </a:bodyPr>
          <a:lstStyle/>
          <a:p>
            <a:r>
              <a:rPr lang="en-US" sz="3200" dirty="0"/>
              <a:t>ATE = E[Y</a:t>
            </a:r>
            <a:r>
              <a:rPr lang="en-US" sz="3200" baseline="-25000" dirty="0"/>
              <a:t>1</a:t>
            </a:r>
            <a:r>
              <a:rPr lang="en-US" sz="3200" dirty="0"/>
              <a:t> – Y</a:t>
            </a:r>
            <a:r>
              <a:rPr lang="en-US" sz="3200" baseline="-25000" dirty="0"/>
              <a:t>0</a:t>
            </a:r>
            <a:r>
              <a:rPr lang="en-US" sz="3200" dirty="0"/>
              <a:t>] </a:t>
            </a:r>
          </a:p>
          <a:p>
            <a:r>
              <a:rPr lang="en-US" sz="3200" dirty="0"/>
              <a:t>	=  E [Y</a:t>
            </a:r>
            <a:r>
              <a:rPr lang="en-US" sz="3200" baseline="-25000" dirty="0"/>
              <a:t>1</a:t>
            </a:r>
            <a:r>
              <a:rPr lang="en-US" sz="3200" dirty="0"/>
              <a:t>] –  E[Y</a:t>
            </a:r>
            <a:r>
              <a:rPr lang="en-US" sz="3200" baseline="-25000" dirty="0"/>
              <a:t>0</a:t>
            </a:r>
            <a:r>
              <a:rPr lang="en-US" sz="3200" dirty="0"/>
              <a:t>] </a:t>
            </a:r>
          </a:p>
          <a:p>
            <a:r>
              <a:rPr lang="en-US" sz="3200" dirty="0"/>
              <a:t>	= 4.5 – 5.25 = -0.75  </a:t>
            </a:r>
          </a:p>
        </p:txBody>
      </p:sp>
      <p:sp>
        <p:nvSpPr>
          <p:cNvPr id="3" name="TextBox 2">
            <a:extLst>
              <a:ext uri="{FF2B5EF4-FFF2-40B4-BE49-F238E27FC236}">
                <a16:creationId xmlns:a16="http://schemas.microsoft.com/office/drawing/2014/main" id="{2E3ACB1F-8874-AABE-E402-2F2F23EDF0BD}"/>
              </a:ext>
            </a:extLst>
          </p:cNvPr>
          <p:cNvSpPr txBox="1"/>
          <p:nvPr/>
        </p:nvSpPr>
        <p:spPr>
          <a:xfrm>
            <a:off x="7505260" y="5763954"/>
            <a:ext cx="4253472" cy="584775"/>
          </a:xfrm>
          <a:prstGeom prst="rect">
            <a:avLst/>
          </a:prstGeom>
          <a:noFill/>
        </p:spPr>
        <p:txBody>
          <a:bodyPr wrap="none" rtlCol="0">
            <a:spAutoFit/>
          </a:bodyPr>
          <a:lstStyle/>
          <a:p>
            <a:r>
              <a:rPr lang="en-US" sz="3200" b="1" dirty="0">
                <a:solidFill>
                  <a:srgbClr val="FF0000"/>
                </a:solidFill>
              </a:rPr>
              <a:t>WAIT, WHAT?!?!?!?!?!?!</a:t>
            </a:r>
          </a:p>
        </p:txBody>
      </p:sp>
    </p:spTree>
    <p:extLst>
      <p:ext uri="{BB962C8B-B14F-4D97-AF65-F5344CB8AC3E}">
        <p14:creationId xmlns:p14="http://schemas.microsoft.com/office/powerpoint/2010/main" val="2356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a:xfrm>
            <a:off x="138298" y="64537"/>
            <a:ext cx="10515600" cy="1325563"/>
          </a:xfrm>
        </p:spPr>
        <p:txBody>
          <a:bodyPr/>
          <a:lstStyle/>
          <a:p>
            <a:r>
              <a:rPr lang="en-US" dirty="0"/>
              <a:t>Treatment Effects in a Partially Observed World</a:t>
            </a:r>
          </a:p>
        </p:txBody>
      </p:sp>
      <p:grpSp>
        <p:nvGrpSpPr>
          <p:cNvPr id="8" name="Group 7">
            <a:extLst>
              <a:ext uri="{FF2B5EF4-FFF2-40B4-BE49-F238E27FC236}">
                <a16:creationId xmlns:a16="http://schemas.microsoft.com/office/drawing/2014/main" id="{0E2A40DD-4407-B912-BACD-0C09CBA61B0D}"/>
              </a:ext>
            </a:extLst>
          </p:cNvPr>
          <p:cNvGrpSpPr/>
          <p:nvPr/>
        </p:nvGrpSpPr>
        <p:grpSpPr>
          <a:xfrm>
            <a:off x="370244" y="1453019"/>
            <a:ext cx="5194066" cy="4816258"/>
            <a:chOff x="169827" y="1362887"/>
            <a:chExt cx="5926173" cy="5495113"/>
          </a:xfrm>
        </p:grpSpPr>
        <p:sp>
          <p:nvSpPr>
            <p:cNvPr id="9" name="Rectangle 8">
              <a:extLst>
                <a:ext uri="{FF2B5EF4-FFF2-40B4-BE49-F238E27FC236}">
                  <a16:creationId xmlns:a16="http://schemas.microsoft.com/office/drawing/2014/main" id="{DDEF2AED-2B11-1FD0-8906-7D2B3376B49E}"/>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CFE9E7C-BA15-8E0B-A15C-CBCF3F06CC3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7" descr="(0)48">
              <a:extLst>
                <a:ext uri="{FF2B5EF4-FFF2-40B4-BE49-F238E27FC236}">
                  <a16:creationId xmlns:a16="http://schemas.microsoft.com/office/drawing/2014/main" id="{9C57CFDD-0483-9533-1A0B-07F731FF8DF2}"/>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12" name="Picture 2" descr="sea-waves-wallpaper">
              <a:extLst>
                <a:ext uri="{FF2B5EF4-FFF2-40B4-BE49-F238E27FC236}">
                  <a16:creationId xmlns:a16="http://schemas.microsoft.com/office/drawing/2014/main" id="{D2925A7A-4A65-8448-91E0-7BF7C0F6B40B}"/>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3" name="Group 12">
              <a:extLst>
                <a:ext uri="{FF2B5EF4-FFF2-40B4-BE49-F238E27FC236}">
                  <a16:creationId xmlns:a16="http://schemas.microsoft.com/office/drawing/2014/main" id="{059FEAB2-AF02-649A-F961-88A17E6EDC09}"/>
                </a:ext>
              </a:extLst>
            </p:cNvPr>
            <p:cNvGrpSpPr/>
            <p:nvPr/>
          </p:nvGrpSpPr>
          <p:grpSpPr>
            <a:xfrm>
              <a:off x="3379242" y="2574593"/>
              <a:ext cx="2524836" cy="1471566"/>
              <a:chOff x="8908191" y="1956292"/>
              <a:chExt cx="2524836" cy="1471566"/>
            </a:xfrm>
          </p:grpSpPr>
          <p:sp>
            <p:nvSpPr>
              <p:cNvPr id="56" name="AutoShape 33">
                <a:extLst>
                  <a:ext uri="{FF2B5EF4-FFF2-40B4-BE49-F238E27FC236}">
                    <a16:creationId xmlns:a16="http://schemas.microsoft.com/office/drawing/2014/main" id="{3A40DD1F-CD3B-3140-2D38-E255A4D7E515}"/>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141">
                <a:extLst>
                  <a:ext uri="{FF2B5EF4-FFF2-40B4-BE49-F238E27FC236}">
                    <a16:creationId xmlns:a16="http://schemas.microsoft.com/office/drawing/2014/main" id="{4D8091B9-B3B6-681B-BFE9-B5688C52D49B}"/>
                  </a:ext>
                </a:extLst>
              </p:cNvPr>
              <p:cNvGrpSpPr>
                <a:grpSpLocks/>
              </p:cNvGrpSpPr>
              <p:nvPr/>
            </p:nvGrpSpPr>
            <p:grpSpPr bwMode="auto">
              <a:xfrm>
                <a:off x="8908191" y="1956292"/>
                <a:ext cx="1012360" cy="823487"/>
                <a:chOff x="2304" y="1104"/>
                <a:chExt cx="536" cy="436"/>
              </a:xfrm>
            </p:grpSpPr>
            <p:sp>
              <p:nvSpPr>
                <p:cNvPr id="58" name="AutoShape 133">
                  <a:extLst>
                    <a:ext uri="{FF2B5EF4-FFF2-40B4-BE49-F238E27FC236}">
                      <a16:creationId xmlns:a16="http://schemas.microsoft.com/office/drawing/2014/main" id="{94EBEA2E-C650-6B75-6299-26279F48874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105">
                  <a:extLst>
                    <a:ext uri="{FF2B5EF4-FFF2-40B4-BE49-F238E27FC236}">
                      <a16:creationId xmlns:a16="http://schemas.microsoft.com/office/drawing/2014/main" id="{1C0061EC-811B-C954-5FEE-7E9042DDEB52}"/>
                    </a:ext>
                  </a:extLst>
                </p:cNvPr>
                <p:cNvGrpSpPr>
                  <a:grpSpLocks/>
                </p:cNvGrpSpPr>
                <p:nvPr/>
              </p:nvGrpSpPr>
              <p:grpSpPr bwMode="auto">
                <a:xfrm>
                  <a:off x="2488" y="1104"/>
                  <a:ext cx="48" cy="144"/>
                  <a:chOff x="1200" y="912"/>
                  <a:chExt cx="48" cy="144"/>
                </a:xfrm>
              </p:grpSpPr>
              <p:sp>
                <p:nvSpPr>
                  <p:cNvPr id="83" name="Oval 106">
                    <a:extLst>
                      <a:ext uri="{FF2B5EF4-FFF2-40B4-BE49-F238E27FC236}">
                        <a16:creationId xmlns:a16="http://schemas.microsoft.com/office/drawing/2014/main" id="{10690166-4468-F921-1B34-DA6F09257A4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107">
                    <a:extLst>
                      <a:ext uri="{FF2B5EF4-FFF2-40B4-BE49-F238E27FC236}">
                        <a16:creationId xmlns:a16="http://schemas.microsoft.com/office/drawing/2014/main" id="{AC538DF6-8CD2-9220-06F6-8BD71196D9E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108">
                  <a:extLst>
                    <a:ext uri="{FF2B5EF4-FFF2-40B4-BE49-F238E27FC236}">
                      <a16:creationId xmlns:a16="http://schemas.microsoft.com/office/drawing/2014/main" id="{C97B6EAA-E3E1-4A2A-7E68-F7AC74FA5E49}"/>
                    </a:ext>
                  </a:extLst>
                </p:cNvPr>
                <p:cNvGrpSpPr>
                  <a:grpSpLocks/>
                </p:cNvGrpSpPr>
                <p:nvPr/>
              </p:nvGrpSpPr>
              <p:grpSpPr bwMode="auto">
                <a:xfrm>
                  <a:off x="2632" y="1104"/>
                  <a:ext cx="48" cy="144"/>
                  <a:chOff x="1200" y="912"/>
                  <a:chExt cx="48" cy="144"/>
                </a:xfrm>
              </p:grpSpPr>
              <p:sp>
                <p:nvSpPr>
                  <p:cNvPr id="81" name="Oval 109">
                    <a:extLst>
                      <a:ext uri="{FF2B5EF4-FFF2-40B4-BE49-F238E27FC236}">
                        <a16:creationId xmlns:a16="http://schemas.microsoft.com/office/drawing/2014/main" id="{C844E785-9D22-CC93-1500-23A404D63B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0">
                    <a:extLst>
                      <a:ext uri="{FF2B5EF4-FFF2-40B4-BE49-F238E27FC236}">
                        <a16:creationId xmlns:a16="http://schemas.microsoft.com/office/drawing/2014/main" id="{3ED09A00-4B6B-E9E3-0B3C-7BF2805F964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111">
                  <a:extLst>
                    <a:ext uri="{FF2B5EF4-FFF2-40B4-BE49-F238E27FC236}">
                      <a16:creationId xmlns:a16="http://schemas.microsoft.com/office/drawing/2014/main" id="{C0C5B7F7-E368-1122-3BB5-C57794551D74}"/>
                    </a:ext>
                  </a:extLst>
                </p:cNvPr>
                <p:cNvGrpSpPr>
                  <a:grpSpLocks/>
                </p:cNvGrpSpPr>
                <p:nvPr/>
              </p:nvGrpSpPr>
              <p:grpSpPr bwMode="auto">
                <a:xfrm>
                  <a:off x="2688" y="1212"/>
                  <a:ext cx="152" cy="132"/>
                  <a:chOff x="672" y="1020"/>
                  <a:chExt cx="152" cy="132"/>
                </a:xfrm>
              </p:grpSpPr>
              <p:sp>
                <p:nvSpPr>
                  <p:cNvPr id="76" name="Line 112">
                    <a:extLst>
                      <a:ext uri="{FF2B5EF4-FFF2-40B4-BE49-F238E27FC236}">
                        <a16:creationId xmlns:a16="http://schemas.microsoft.com/office/drawing/2014/main" id="{FC9057A1-5909-F2D6-BE37-EBF92B9BC84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13">
                    <a:extLst>
                      <a:ext uri="{FF2B5EF4-FFF2-40B4-BE49-F238E27FC236}">
                        <a16:creationId xmlns:a16="http://schemas.microsoft.com/office/drawing/2014/main" id="{84BCBF60-ACEC-9CC6-126C-3D8642BE14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114">
                    <a:extLst>
                      <a:ext uri="{FF2B5EF4-FFF2-40B4-BE49-F238E27FC236}">
                        <a16:creationId xmlns:a16="http://schemas.microsoft.com/office/drawing/2014/main" id="{59A7C866-09C3-31EC-10E7-238BBE1851B9}"/>
                      </a:ext>
                    </a:extLst>
                  </p:cNvPr>
                  <p:cNvGrpSpPr>
                    <a:grpSpLocks/>
                  </p:cNvGrpSpPr>
                  <p:nvPr/>
                </p:nvGrpSpPr>
                <p:grpSpPr bwMode="auto">
                  <a:xfrm>
                    <a:off x="680" y="1020"/>
                    <a:ext cx="144" cy="96"/>
                    <a:chOff x="680" y="1020"/>
                    <a:chExt cx="144" cy="96"/>
                  </a:xfrm>
                </p:grpSpPr>
                <p:sp>
                  <p:nvSpPr>
                    <p:cNvPr id="79" name="Line 115">
                      <a:extLst>
                        <a:ext uri="{FF2B5EF4-FFF2-40B4-BE49-F238E27FC236}">
                          <a16:creationId xmlns:a16="http://schemas.microsoft.com/office/drawing/2014/main" id="{64DF4FC6-3D84-5B20-2BE3-81786F87876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116">
                      <a:extLst>
                        <a:ext uri="{FF2B5EF4-FFF2-40B4-BE49-F238E27FC236}">
                          <a16:creationId xmlns:a16="http://schemas.microsoft.com/office/drawing/2014/main" id="{3C46E502-4302-E24E-3BE8-DEFD0E31DBB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 name="Group 121">
                  <a:extLst>
                    <a:ext uri="{FF2B5EF4-FFF2-40B4-BE49-F238E27FC236}">
                      <a16:creationId xmlns:a16="http://schemas.microsoft.com/office/drawing/2014/main" id="{DA8E8E23-EB74-8244-E5E9-7EE61F01676B}"/>
                    </a:ext>
                  </a:extLst>
                </p:cNvPr>
                <p:cNvGrpSpPr>
                  <a:grpSpLocks/>
                </p:cNvGrpSpPr>
                <p:nvPr/>
              </p:nvGrpSpPr>
              <p:grpSpPr bwMode="auto">
                <a:xfrm flipH="1">
                  <a:off x="2304" y="1212"/>
                  <a:ext cx="152" cy="132"/>
                  <a:chOff x="672" y="1020"/>
                  <a:chExt cx="152" cy="132"/>
                </a:xfrm>
              </p:grpSpPr>
              <p:sp>
                <p:nvSpPr>
                  <p:cNvPr id="71" name="Line 122">
                    <a:extLst>
                      <a:ext uri="{FF2B5EF4-FFF2-40B4-BE49-F238E27FC236}">
                        <a16:creationId xmlns:a16="http://schemas.microsoft.com/office/drawing/2014/main" id="{E1071F1F-4E9B-8B98-0F4A-D9F234D7AD2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123">
                    <a:extLst>
                      <a:ext uri="{FF2B5EF4-FFF2-40B4-BE49-F238E27FC236}">
                        <a16:creationId xmlns:a16="http://schemas.microsoft.com/office/drawing/2014/main" id="{1703E32E-8306-0F79-B0EE-F40034F5F68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 name="Group 124">
                    <a:extLst>
                      <a:ext uri="{FF2B5EF4-FFF2-40B4-BE49-F238E27FC236}">
                        <a16:creationId xmlns:a16="http://schemas.microsoft.com/office/drawing/2014/main" id="{864F3552-C80E-D821-003B-351DF025CD7C}"/>
                      </a:ext>
                    </a:extLst>
                  </p:cNvPr>
                  <p:cNvGrpSpPr>
                    <a:grpSpLocks/>
                  </p:cNvGrpSpPr>
                  <p:nvPr/>
                </p:nvGrpSpPr>
                <p:grpSpPr bwMode="auto">
                  <a:xfrm>
                    <a:off x="680" y="1020"/>
                    <a:ext cx="144" cy="96"/>
                    <a:chOff x="680" y="1020"/>
                    <a:chExt cx="144" cy="96"/>
                  </a:xfrm>
                </p:grpSpPr>
                <p:sp>
                  <p:nvSpPr>
                    <p:cNvPr id="74" name="Line 125">
                      <a:extLst>
                        <a:ext uri="{FF2B5EF4-FFF2-40B4-BE49-F238E27FC236}">
                          <a16:creationId xmlns:a16="http://schemas.microsoft.com/office/drawing/2014/main" id="{63E4F7D5-F6CC-6DB1-2619-84ABB5D41A2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126">
                      <a:extLst>
                        <a:ext uri="{FF2B5EF4-FFF2-40B4-BE49-F238E27FC236}">
                          <a16:creationId xmlns:a16="http://schemas.microsoft.com/office/drawing/2014/main" id="{F7F41253-23F9-1414-155F-6F0CB6BDA4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3" name="Group 136">
                  <a:extLst>
                    <a:ext uri="{FF2B5EF4-FFF2-40B4-BE49-F238E27FC236}">
                      <a16:creationId xmlns:a16="http://schemas.microsoft.com/office/drawing/2014/main" id="{7C237E29-029D-78A0-E88A-100568F18707}"/>
                    </a:ext>
                  </a:extLst>
                </p:cNvPr>
                <p:cNvGrpSpPr>
                  <a:grpSpLocks/>
                </p:cNvGrpSpPr>
                <p:nvPr/>
              </p:nvGrpSpPr>
              <p:grpSpPr bwMode="auto">
                <a:xfrm>
                  <a:off x="2400" y="1300"/>
                  <a:ext cx="96" cy="240"/>
                  <a:chOff x="2400" y="1296"/>
                  <a:chExt cx="96" cy="240"/>
                </a:xfrm>
              </p:grpSpPr>
              <p:sp>
                <p:nvSpPr>
                  <p:cNvPr id="68" name="Line 117">
                    <a:extLst>
                      <a:ext uri="{FF2B5EF4-FFF2-40B4-BE49-F238E27FC236}">
                        <a16:creationId xmlns:a16="http://schemas.microsoft.com/office/drawing/2014/main" id="{7A7C7ACC-9AF5-FB8B-F8B9-052D7A41C87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134">
                    <a:extLst>
                      <a:ext uri="{FF2B5EF4-FFF2-40B4-BE49-F238E27FC236}">
                        <a16:creationId xmlns:a16="http://schemas.microsoft.com/office/drawing/2014/main" id="{97E1A547-5211-6153-2CF9-5DC4D11257B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135">
                    <a:extLst>
                      <a:ext uri="{FF2B5EF4-FFF2-40B4-BE49-F238E27FC236}">
                        <a16:creationId xmlns:a16="http://schemas.microsoft.com/office/drawing/2014/main" id="{BB396027-49F4-CB29-F89A-91F190B2B1E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137">
                  <a:extLst>
                    <a:ext uri="{FF2B5EF4-FFF2-40B4-BE49-F238E27FC236}">
                      <a16:creationId xmlns:a16="http://schemas.microsoft.com/office/drawing/2014/main" id="{6249D0DE-5585-C0EF-988C-C4E118056890}"/>
                    </a:ext>
                  </a:extLst>
                </p:cNvPr>
                <p:cNvGrpSpPr>
                  <a:grpSpLocks/>
                </p:cNvGrpSpPr>
                <p:nvPr/>
              </p:nvGrpSpPr>
              <p:grpSpPr bwMode="auto">
                <a:xfrm flipH="1">
                  <a:off x="2640" y="1296"/>
                  <a:ext cx="96" cy="240"/>
                  <a:chOff x="2400" y="1296"/>
                  <a:chExt cx="96" cy="240"/>
                </a:xfrm>
              </p:grpSpPr>
              <p:sp>
                <p:nvSpPr>
                  <p:cNvPr id="65" name="Line 138">
                    <a:extLst>
                      <a:ext uri="{FF2B5EF4-FFF2-40B4-BE49-F238E27FC236}">
                        <a16:creationId xmlns:a16="http://schemas.microsoft.com/office/drawing/2014/main" id="{CC3A6D8B-A160-4D88-9CAA-9D69F4AC748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39">
                    <a:extLst>
                      <a:ext uri="{FF2B5EF4-FFF2-40B4-BE49-F238E27FC236}">
                        <a16:creationId xmlns:a16="http://schemas.microsoft.com/office/drawing/2014/main" id="{7BF18E2D-093E-01E0-0F86-AA3D3A7CBF0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40">
                    <a:extLst>
                      <a:ext uri="{FF2B5EF4-FFF2-40B4-BE49-F238E27FC236}">
                        <a16:creationId xmlns:a16="http://schemas.microsoft.com/office/drawing/2014/main" id="{6AF81C6F-BCEC-1029-06D4-060F4B8B99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4" name="Group 13">
              <a:extLst>
                <a:ext uri="{FF2B5EF4-FFF2-40B4-BE49-F238E27FC236}">
                  <a16:creationId xmlns:a16="http://schemas.microsoft.com/office/drawing/2014/main" id="{310932C4-9880-E758-A691-47076673D3CF}"/>
                </a:ext>
              </a:extLst>
            </p:cNvPr>
            <p:cNvGrpSpPr/>
            <p:nvPr/>
          </p:nvGrpSpPr>
          <p:grpSpPr>
            <a:xfrm>
              <a:off x="3560560" y="5346852"/>
              <a:ext cx="2524836" cy="1471566"/>
              <a:chOff x="927024" y="3154681"/>
              <a:chExt cx="2524836" cy="1471566"/>
            </a:xfrm>
          </p:grpSpPr>
          <p:sp>
            <p:nvSpPr>
              <p:cNvPr id="19" name="AutoShape 32">
                <a:extLst>
                  <a:ext uri="{FF2B5EF4-FFF2-40B4-BE49-F238E27FC236}">
                    <a16:creationId xmlns:a16="http://schemas.microsoft.com/office/drawing/2014/main" id="{E9B27014-44D3-A864-D73C-AC2179C5B6F1}"/>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33">
                <a:extLst>
                  <a:ext uri="{FF2B5EF4-FFF2-40B4-BE49-F238E27FC236}">
                    <a16:creationId xmlns:a16="http://schemas.microsoft.com/office/drawing/2014/main" id="{67563249-DD83-A398-B3BA-65CDA3B7622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141">
                <a:extLst>
                  <a:ext uri="{FF2B5EF4-FFF2-40B4-BE49-F238E27FC236}">
                    <a16:creationId xmlns:a16="http://schemas.microsoft.com/office/drawing/2014/main" id="{084C02A0-5E45-8341-C708-024C514BEBC2}"/>
                  </a:ext>
                </a:extLst>
              </p:cNvPr>
              <p:cNvGrpSpPr>
                <a:grpSpLocks/>
              </p:cNvGrpSpPr>
              <p:nvPr/>
            </p:nvGrpSpPr>
            <p:grpSpPr bwMode="auto">
              <a:xfrm>
                <a:off x="927024" y="3154681"/>
                <a:ext cx="1012360" cy="823487"/>
                <a:chOff x="2304" y="1104"/>
                <a:chExt cx="536" cy="436"/>
              </a:xfrm>
            </p:grpSpPr>
            <p:sp>
              <p:nvSpPr>
                <p:cNvPr id="29" name="AutoShape 133">
                  <a:extLst>
                    <a:ext uri="{FF2B5EF4-FFF2-40B4-BE49-F238E27FC236}">
                      <a16:creationId xmlns:a16="http://schemas.microsoft.com/office/drawing/2014/main" id="{82093C97-5BAB-C435-74B1-EFBDF7D099F6}"/>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105">
                  <a:extLst>
                    <a:ext uri="{FF2B5EF4-FFF2-40B4-BE49-F238E27FC236}">
                      <a16:creationId xmlns:a16="http://schemas.microsoft.com/office/drawing/2014/main" id="{9D4914F7-9F0C-5E3E-60C7-775200BFCC0D}"/>
                    </a:ext>
                  </a:extLst>
                </p:cNvPr>
                <p:cNvGrpSpPr>
                  <a:grpSpLocks/>
                </p:cNvGrpSpPr>
                <p:nvPr/>
              </p:nvGrpSpPr>
              <p:grpSpPr bwMode="auto">
                <a:xfrm>
                  <a:off x="2488" y="1104"/>
                  <a:ext cx="48" cy="144"/>
                  <a:chOff x="1200" y="912"/>
                  <a:chExt cx="48" cy="144"/>
                </a:xfrm>
              </p:grpSpPr>
              <p:sp>
                <p:nvSpPr>
                  <p:cNvPr id="54" name="Oval 106">
                    <a:extLst>
                      <a:ext uri="{FF2B5EF4-FFF2-40B4-BE49-F238E27FC236}">
                        <a16:creationId xmlns:a16="http://schemas.microsoft.com/office/drawing/2014/main" id="{8A6FF88D-0654-0AD0-06E8-2A233F586EA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07">
                    <a:extLst>
                      <a:ext uri="{FF2B5EF4-FFF2-40B4-BE49-F238E27FC236}">
                        <a16:creationId xmlns:a16="http://schemas.microsoft.com/office/drawing/2014/main" id="{9E29A2DE-8E2D-4733-C652-AEF95974CD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108">
                  <a:extLst>
                    <a:ext uri="{FF2B5EF4-FFF2-40B4-BE49-F238E27FC236}">
                      <a16:creationId xmlns:a16="http://schemas.microsoft.com/office/drawing/2014/main" id="{90EFB1A5-DD1A-9C4E-5579-0850C34B1BDC}"/>
                    </a:ext>
                  </a:extLst>
                </p:cNvPr>
                <p:cNvGrpSpPr>
                  <a:grpSpLocks/>
                </p:cNvGrpSpPr>
                <p:nvPr/>
              </p:nvGrpSpPr>
              <p:grpSpPr bwMode="auto">
                <a:xfrm>
                  <a:off x="2632" y="1104"/>
                  <a:ext cx="48" cy="144"/>
                  <a:chOff x="1200" y="912"/>
                  <a:chExt cx="48" cy="144"/>
                </a:xfrm>
              </p:grpSpPr>
              <p:sp>
                <p:nvSpPr>
                  <p:cNvPr id="52" name="Oval 109">
                    <a:extLst>
                      <a:ext uri="{FF2B5EF4-FFF2-40B4-BE49-F238E27FC236}">
                        <a16:creationId xmlns:a16="http://schemas.microsoft.com/office/drawing/2014/main" id="{A12F0023-B9CD-F994-DE58-30BB9179507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10">
                    <a:extLst>
                      <a:ext uri="{FF2B5EF4-FFF2-40B4-BE49-F238E27FC236}">
                        <a16:creationId xmlns:a16="http://schemas.microsoft.com/office/drawing/2014/main" id="{F8705C6F-1AE5-7C82-E9CD-8C4774DEDC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111">
                  <a:extLst>
                    <a:ext uri="{FF2B5EF4-FFF2-40B4-BE49-F238E27FC236}">
                      <a16:creationId xmlns:a16="http://schemas.microsoft.com/office/drawing/2014/main" id="{3595B001-1316-C577-D799-E37923A4710F}"/>
                    </a:ext>
                  </a:extLst>
                </p:cNvPr>
                <p:cNvGrpSpPr>
                  <a:grpSpLocks/>
                </p:cNvGrpSpPr>
                <p:nvPr/>
              </p:nvGrpSpPr>
              <p:grpSpPr bwMode="auto">
                <a:xfrm>
                  <a:off x="2688" y="1212"/>
                  <a:ext cx="152" cy="132"/>
                  <a:chOff x="672" y="1020"/>
                  <a:chExt cx="152" cy="132"/>
                </a:xfrm>
              </p:grpSpPr>
              <p:sp>
                <p:nvSpPr>
                  <p:cNvPr id="47" name="Line 112">
                    <a:extLst>
                      <a:ext uri="{FF2B5EF4-FFF2-40B4-BE49-F238E27FC236}">
                        <a16:creationId xmlns:a16="http://schemas.microsoft.com/office/drawing/2014/main" id="{DA3FABB7-9AF2-89D3-E0F3-8333AA14BB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13">
                    <a:extLst>
                      <a:ext uri="{FF2B5EF4-FFF2-40B4-BE49-F238E27FC236}">
                        <a16:creationId xmlns:a16="http://schemas.microsoft.com/office/drawing/2014/main" id="{A394C03A-3C17-76BE-35AE-3F6A3F51272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 name="Group 114">
                    <a:extLst>
                      <a:ext uri="{FF2B5EF4-FFF2-40B4-BE49-F238E27FC236}">
                        <a16:creationId xmlns:a16="http://schemas.microsoft.com/office/drawing/2014/main" id="{5B3D87BE-F804-1B31-8A45-F17B493A42EF}"/>
                      </a:ext>
                    </a:extLst>
                  </p:cNvPr>
                  <p:cNvGrpSpPr>
                    <a:grpSpLocks/>
                  </p:cNvGrpSpPr>
                  <p:nvPr/>
                </p:nvGrpSpPr>
                <p:grpSpPr bwMode="auto">
                  <a:xfrm>
                    <a:off x="680" y="1020"/>
                    <a:ext cx="144" cy="96"/>
                    <a:chOff x="680" y="1020"/>
                    <a:chExt cx="144" cy="96"/>
                  </a:xfrm>
                </p:grpSpPr>
                <p:sp>
                  <p:nvSpPr>
                    <p:cNvPr id="50" name="Line 115">
                      <a:extLst>
                        <a:ext uri="{FF2B5EF4-FFF2-40B4-BE49-F238E27FC236}">
                          <a16:creationId xmlns:a16="http://schemas.microsoft.com/office/drawing/2014/main" id="{81A18263-040E-CE60-1941-BC87D3B8812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16">
                      <a:extLst>
                        <a:ext uri="{FF2B5EF4-FFF2-40B4-BE49-F238E27FC236}">
                          <a16:creationId xmlns:a16="http://schemas.microsoft.com/office/drawing/2014/main" id="{45A5710D-03DE-147F-286D-8E55D9BF076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21">
                  <a:extLst>
                    <a:ext uri="{FF2B5EF4-FFF2-40B4-BE49-F238E27FC236}">
                      <a16:creationId xmlns:a16="http://schemas.microsoft.com/office/drawing/2014/main" id="{AE75EF60-C21C-9BEE-6663-50A5B9BC6646}"/>
                    </a:ext>
                  </a:extLst>
                </p:cNvPr>
                <p:cNvGrpSpPr>
                  <a:grpSpLocks/>
                </p:cNvGrpSpPr>
                <p:nvPr/>
              </p:nvGrpSpPr>
              <p:grpSpPr bwMode="auto">
                <a:xfrm flipH="1">
                  <a:off x="2304" y="1212"/>
                  <a:ext cx="152" cy="132"/>
                  <a:chOff x="672" y="1020"/>
                  <a:chExt cx="152" cy="132"/>
                </a:xfrm>
              </p:grpSpPr>
              <p:sp>
                <p:nvSpPr>
                  <p:cNvPr id="42" name="Line 122">
                    <a:extLst>
                      <a:ext uri="{FF2B5EF4-FFF2-40B4-BE49-F238E27FC236}">
                        <a16:creationId xmlns:a16="http://schemas.microsoft.com/office/drawing/2014/main" id="{CC67C553-962D-2757-8EBB-2EAC3CAF3E7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3">
                    <a:extLst>
                      <a:ext uri="{FF2B5EF4-FFF2-40B4-BE49-F238E27FC236}">
                        <a16:creationId xmlns:a16="http://schemas.microsoft.com/office/drawing/2014/main" id="{6D5F8C7C-3296-27A1-DB56-EE9260029E7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124">
                    <a:extLst>
                      <a:ext uri="{FF2B5EF4-FFF2-40B4-BE49-F238E27FC236}">
                        <a16:creationId xmlns:a16="http://schemas.microsoft.com/office/drawing/2014/main" id="{7F26F3F8-83F0-EB34-7DF0-CC19748FE1B3}"/>
                      </a:ext>
                    </a:extLst>
                  </p:cNvPr>
                  <p:cNvGrpSpPr>
                    <a:grpSpLocks/>
                  </p:cNvGrpSpPr>
                  <p:nvPr/>
                </p:nvGrpSpPr>
                <p:grpSpPr bwMode="auto">
                  <a:xfrm>
                    <a:off x="680" y="1020"/>
                    <a:ext cx="144" cy="96"/>
                    <a:chOff x="680" y="1020"/>
                    <a:chExt cx="144" cy="96"/>
                  </a:xfrm>
                </p:grpSpPr>
                <p:sp>
                  <p:nvSpPr>
                    <p:cNvPr id="45" name="Line 125">
                      <a:extLst>
                        <a:ext uri="{FF2B5EF4-FFF2-40B4-BE49-F238E27FC236}">
                          <a16:creationId xmlns:a16="http://schemas.microsoft.com/office/drawing/2014/main" id="{5F4E1CB5-096E-6AEA-D63E-90F52EB0371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26">
                      <a:extLst>
                        <a:ext uri="{FF2B5EF4-FFF2-40B4-BE49-F238E27FC236}">
                          <a16:creationId xmlns:a16="http://schemas.microsoft.com/office/drawing/2014/main" id="{999C2F03-C4F3-9727-DF58-4A7AA24699D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 name="Group 33">
                  <a:extLst>
                    <a:ext uri="{FF2B5EF4-FFF2-40B4-BE49-F238E27FC236}">
                      <a16:creationId xmlns:a16="http://schemas.microsoft.com/office/drawing/2014/main" id="{0773DD1D-824F-9BF9-51CE-E4C20EE54FC8}"/>
                    </a:ext>
                  </a:extLst>
                </p:cNvPr>
                <p:cNvGrpSpPr>
                  <a:grpSpLocks/>
                </p:cNvGrpSpPr>
                <p:nvPr/>
              </p:nvGrpSpPr>
              <p:grpSpPr bwMode="auto">
                <a:xfrm>
                  <a:off x="2400" y="1300"/>
                  <a:ext cx="96" cy="240"/>
                  <a:chOff x="2400" y="1296"/>
                  <a:chExt cx="96" cy="240"/>
                </a:xfrm>
              </p:grpSpPr>
              <p:sp>
                <p:nvSpPr>
                  <p:cNvPr id="39" name="Line 117">
                    <a:extLst>
                      <a:ext uri="{FF2B5EF4-FFF2-40B4-BE49-F238E27FC236}">
                        <a16:creationId xmlns:a16="http://schemas.microsoft.com/office/drawing/2014/main" id="{65C9E925-F231-2961-4AE7-BB6E9D4DB4E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4">
                    <a:extLst>
                      <a:ext uri="{FF2B5EF4-FFF2-40B4-BE49-F238E27FC236}">
                        <a16:creationId xmlns:a16="http://schemas.microsoft.com/office/drawing/2014/main" id="{BCF3BCA6-EDF7-3D39-3EE4-32F93E34638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5">
                    <a:extLst>
                      <a:ext uri="{FF2B5EF4-FFF2-40B4-BE49-F238E27FC236}">
                        <a16:creationId xmlns:a16="http://schemas.microsoft.com/office/drawing/2014/main" id="{EF28E6BA-C9C2-EFB1-BCEC-4990859DED7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287206C4-D3B3-1E21-FA69-BB134FB5BACD}"/>
                    </a:ext>
                  </a:extLst>
                </p:cNvPr>
                <p:cNvGrpSpPr>
                  <a:grpSpLocks/>
                </p:cNvGrpSpPr>
                <p:nvPr/>
              </p:nvGrpSpPr>
              <p:grpSpPr bwMode="auto">
                <a:xfrm flipH="1">
                  <a:off x="2640" y="1296"/>
                  <a:ext cx="96" cy="240"/>
                  <a:chOff x="2400" y="1296"/>
                  <a:chExt cx="96" cy="240"/>
                </a:xfrm>
              </p:grpSpPr>
              <p:sp>
                <p:nvSpPr>
                  <p:cNvPr id="36" name="Line 138">
                    <a:extLst>
                      <a:ext uri="{FF2B5EF4-FFF2-40B4-BE49-F238E27FC236}">
                        <a16:creationId xmlns:a16="http://schemas.microsoft.com/office/drawing/2014/main" id="{844F8DEA-4C7D-03EE-BB76-A90A9CDB135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39">
                    <a:extLst>
                      <a:ext uri="{FF2B5EF4-FFF2-40B4-BE49-F238E27FC236}">
                        <a16:creationId xmlns:a16="http://schemas.microsoft.com/office/drawing/2014/main" id="{88261A70-E017-C42B-9CE0-95222B5F8F7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40">
                    <a:extLst>
                      <a:ext uri="{FF2B5EF4-FFF2-40B4-BE49-F238E27FC236}">
                        <a16:creationId xmlns:a16="http://schemas.microsoft.com/office/drawing/2014/main" id="{5BEDA7D8-3B26-9D79-14BA-EE11A39A371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 name="Group 142">
                <a:extLst>
                  <a:ext uri="{FF2B5EF4-FFF2-40B4-BE49-F238E27FC236}">
                    <a16:creationId xmlns:a16="http://schemas.microsoft.com/office/drawing/2014/main" id="{2D527CCF-ECE8-840A-F0C3-FA3F84F3F728}"/>
                  </a:ext>
                </a:extLst>
              </p:cNvPr>
              <p:cNvGrpSpPr>
                <a:grpSpLocks/>
              </p:cNvGrpSpPr>
              <p:nvPr/>
            </p:nvGrpSpPr>
            <p:grpSpPr bwMode="auto">
              <a:xfrm>
                <a:off x="2543901" y="3307668"/>
                <a:ext cx="362636" cy="345638"/>
                <a:chOff x="1776" y="2256"/>
                <a:chExt cx="288" cy="279"/>
              </a:xfrm>
            </p:grpSpPr>
            <p:grpSp>
              <p:nvGrpSpPr>
                <p:cNvPr id="23" name="Group 143">
                  <a:extLst>
                    <a:ext uri="{FF2B5EF4-FFF2-40B4-BE49-F238E27FC236}">
                      <a16:creationId xmlns:a16="http://schemas.microsoft.com/office/drawing/2014/main" id="{07E6E7FD-8B7E-253A-E075-84A22695DD28}"/>
                    </a:ext>
                  </a:extLst>
                </p:cNvPr>
                <p:cNvGrpSpPr>
                  <a:grpSpLocks/>
                </p:cNvGrpSpPr>
                <p:nvPr/>
              </p:nvGrpSpPr>
              <p:grpSpPr bwMode="auto">
                <a:xfrm>
                  <a:off x="1824" y="2256"/>
                  <a:ext cx="240" cy="279"/>
                  <a:chOff x="1392" y="3408"/>
                  <a:chExt cx="240" cy="279"/>
                </a:xfrm>
              </p:grpSpPr>
              <p:sp>
                <p:nvSpPr>
                  <p:cNvPr id="26" name="Line 144">
                    <a:extLst>
                      <a:ext uri="{FF2B5EF4-FFF2-40B4-BE49-F238E27FC236}">
                        <a16:creationId xmlns:a16="http://schemas.microsoft.com/office/drawing/2014/main" id="{DBEB5B19-000E-8F07-9625-578F5C3FE76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145">
                    <a:extLst>
                      <a:ext uri="{FF2B5EF4-FFF2-40B4-BE49-F238E27FC236}">
                        <a16:creationId xmlns:a16="http://schemas.microsoft.com/office/drawing/2014/main" id="{080A929D-23D3-57F2-E03C-AC2CA3163A9B}"/>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6">
                    <a:extLst>
                      <a:ext uri="{FF2B5EF4-FFF2-40B4-BE49-F238E27FC236}">
                        <a16:creationId xmlns:a16="http://schemas.microsoft.com/office/drawing/2014/main" id="{34926AA0-CFD4-FEA7-9B9E-9D6C9D7322D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Arc 147">
                  <a:extLst>
                    <a:ext uri="{FF2B5EF4-FFF2-40B4-BE49-F238E27FC236}">
                      <a16:creationId xmlns:a16="http://schemas.microsoft.com/office/drawing/2014/main" id="{9012BE91-7DAF-F486-B5C2-F87FA4A312F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48">
                  <a:extLst>
                    <a:ext uri="{FF2B5EF4-FFF2-40B4-BE49-F238E27FC236}">
                      <a16:creationId xmlns:a16="http://schemas.microsoft.com/office/drawing/2014/main" id="{D0BC6D8B-C357-989B-D3C5-61704529CBA6}"/>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5" name="TextBox 14">
              <a:extLst>
                <a:ext uri="{FF2B5EF4-FFF2-40B4-BE49-F238E27FC236}">
                  <a16:creationId xmlns:a16="http://schemas.microsoft.com/office/drawing/2014/main" id="{EE0E9C8C-0B54-3724-4FE8-9748565DB94D}"/>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6" name="TextBox 15">
              <a:extLst>
                <a:ext uri="{FF2B5EF4-FFF2-40B4-BE49-F238E27FC236}">
                  <a16:creationId xmlns:a16="http://schemas.microsoft.com/office/drawing/2014/main" id="{C4025392-1622-3223-AB93-BE6A56D368DE}"/>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7" name="TextBox 16">
              <a:extLst>
                <a:ext uri="{FF2B5EF4-FFF2-40B4-BE49-F238E27FC236}">
                  <a16:creationId xmlns:a16="http://schemas.microsoft.com/office/drawing/2014/main" id="{C5C04574-2C71-AF74-1938-011F4A27DD92}"/>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8" name="TextBox 17">
              <a:extLst>
                <a:ext uri="{FF2B5EF4-FFF2-40B4-BE49-F238E27FC236}">
                  <a16:creationId xmlns:a16="http://schemas.microsoft.com/office/drawing/2014/main" id="{82028AB7-41FF-C32C-EF70-2C463DC42A29}"/>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85" name="TextBox 84">
            <a:extLst>
              <a:ext uri="{FF2B5EF4-FFF2-40B4-BE49-F238E27FC236}">
                <a16:creationId xmlns:a16="http://schemas.microsoft.com/office/drawing/2014/main" id="{48E5649B-C61D-A5C4-6FBC-EA17D04DC212}"/>
              </a:ext>
            </a:extLst>
          </p:cNvPr>
          <p:cNvSpPr txBox="1"/>
          <p:nvPr/>
        </p:nvSpPr>
        <p:spPr>
          <a:xfrm>
            <a:off x="5743361" y="2673951"/>
            <a:ext cx="6078395" cy="1569660"/>
          </a:xfrm>
          <a:prstGeom prst="rect">
            <a:avLst/>
          </a:prstGeom>
          <a:noFill/>
        </p:spPr>
        <p:txBody>
          <a:bodyPr wrap="none" rtlCol="0">
            <a:spAutoFit/>
          </a:bodyPr>
          <a:lstStyle/>
          <a:p>
            <a:r>
              <a:rPr lang="en-US" sz="3200" dirty="0"/>
              <a:t>Difference in means = ATE +</a:t>
            </a:r>
          </a:p>
          <a:p>
            <a:r>
              <a:rPr lang="en-US" sz="3200" dirty="0"/>
              <a:t>	Selection Bias +</a:t>
            </a:r>
          </a:p>
          <a:p>
            <a:r>
              <a:rPr lang="en-US" sz="3200" dirty="0"/>
              <a:t>	Treatment Heterogeneity Bias</a:t>
            </a:r>
          </a:p>
        </p:txBody>
      </p:sp>
    </p:spTree>
    <p:extLst>
      <p:ext uri="{BB962C8B-B14F-4D97-AF65-F5344CB8AC3E}">
        <p14:creationId xmlns:p14="http://schemas.microsoft.com/office/powerpoint/2010/main" val="425212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7A75-6DA9-CB2C-A3D3-D5BA9BCF1BEF}"/>
              </a:ext>
            </a:extLst>
          </p:cNvPr>
          <p:cNvSpPr>
            <a:spLocks noGrp="1"/>
          </p:cNvSpPr>
          <p:nvPr>
            <p:ph type="title"/>
          </p:nvPr>
        </p:nvSpPr>
        <p:spPr>
          <a:xfrm>
            <a:off x="274528" y="1852"/>
            <a:ext cx="10515600" cy="1325563"/>
          </a:xfrm>
        </p:spPr>
        <p:txBody>
          <a:bodyPr/>
          <a:lstStyle/>
          <a:p>
            <a:r>
              <a:rPr lang="en-US" dirty="0"/>
              <a:t>Selection Bias: Unequal Representation</a:t>
            </a:r>
          </a:p>
        </p:txBody>
      </p:sp>
      <p:grpSp>
        <p:nvGrpSpPr>
          <p:cNvPr id="164" name="Group 163">
            <a:extLst>
              <a:ext uri="{FF2B5EF4-FFF2-40B4-BE49-F238E27FC236}">
                <a16:creationId xmlns:a16="http://schemas.microsoft.com/office/drawing/2014/main" id="{AA6A49E6-2D21-74D0-4EA2-D04B96C11614}"/>
              </a:ext>
            </a:extLst>
          </p:cNvPr>
          <p:cNvGrpSpPr/>
          <p:nvPr/>
        </p:nvGrpSpPr>
        <p:grpSpPr>
          <a:xfrm>
            <a:off x="379536" y="1676014"/>
            <a:ext cx="3179663" cy="2080053"/>
            <a:chOff x="212942" y="1665229"/>
            <a:chExt cx="5060542" cy="3310475"/>
          </a:xfrm>
        </p:grpSpPr>
        <p:grpSp>
          <p:nvGrpSpPr>
            <p:cNvPr id="43" name="Group 42">
              <a:extLst>
                <a:ext uri="{FF2B5EF4-FFF2-40B4-BE49-F238E27FC236}">
                  <a16:creationId xmlns:a16="http://schemas.microsoft.com/office/drawing/2014/main" id="{D40C2B12-0A0D-7652-8D7D-418E7742FFCA}"/>
                </a:ext>
              </a:extLst>
            </p:cNvPr>
            <p:cNvGrpSpPr/>
            <p:nvPr/>
          </p:nvGrpSpPr>
          <p:grpSpPr>
            <a:xfrm>
              <a:off x="212942" y="1690688"/>
              <a:ext cx="2335259" cy="1528501"/>
              <a:chOff x="212942" y="1690688"/>
              <a:chExt cx="2335259" cy="1528501"/>
            </a:xfrm>
          </p:grpSpPr>
          <p:sp>
            <p:nvSpPr>
              <p:cNvPr id="42" name="Rectangle 41">
                <a:extLst>
                  <a:ext uri="{FF2B5EF4-FFF2-40B4-BE49-F238E27FC236}">
                    <a16:creationId xmlns:a16="http://schemas.microsoft.com/office/drawing/2014/main" id="{020D0FD6-7756-D596-4F0F-E60ACFD9E41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A54788BB-1251-939E-B4B6-99A0CD9D26B6}"/>
                  </a:ext>
                </a:extLst>
              </p:cNvPr>
              <p:cNvGrpSpPr/>
              <p:nvPr/>
            </p:nvGrpSpPr>
            <p:grpSpPr>
              <a:xfrm>
                <a:off x="375782" y="1844443"/>
                <a:ext cx="2172419" cy="1266165"/>
                <a:chOff x="927024" y="3154681"/>
                <a:chExt cx="2524836" cy="1471566"/>
              </a:xfrm>
            </p:grpSpPr>
            <p:sp>
              <p:nvSpPr>
                <p:cNvPr id="5" name="AutoShape 32">
                  <a:extLst>
                    <a:ext uri="{FF2B5EF4-FFF2-40B4-BE49-F238E27FC236}">
                      <a16:creationId xmlns:a16="http://schemas.microsoft.com/office/drawing/2014/main" id="{E2960D61-0DE6-0AEB-5485-64E37249852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 name="AutoShape 33">
                  <a:extLst>
                    <a:ext uri="{FF2B5EF4-FFF2-40B4-BE49-F238E27FC236}">
                      <a16:creationId xmlns:a16="http://schemas.microsoft.com/office/drawing/2014/main" id="{15FF450D-A0B6-5505-3D1F-A10787C53B2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 name="Group 141">
                  <a:extLst>
                    <a:ext uri="{FF2B5EF4-FFF2-40B4-BE49-F238E27FC236}">
                      <a16:creationId xmlns:a16="http://schemas.microsoft.com/office/drawing/2014/main" id="{D0D2FE7C-88C4-906A-E799-4C67D1BBD38D}"/>
                    </a:ext>
                  </a:extLst>
                </p:cNvPr>
                <p:cNvGrpSpPr>
                  <a:grpSpLocks/>
                </p:cNvGrpSpPr>
                <p:nvPr/>
              </p:nvGrpSpPr>
              <p:grpSpPr bwMode="auto">
                <a:xfrm>
                  <a:off x="927024" y="3154681"/>
                  <a:ext cx="1012360" cy="823487"/>
                  <a:chOff x="2304" y="1104"/>
                  <a:chExt cx="536" cy="436"/>
                </a:xfrm>
              </p:grpSpPr>
              <p:sp>
                <p:nvSpPr>
                  <p:cNvPr id="15" name="AutoShape 133">
                    <a:extLst>
                      <a:ext uri="{FF2B5EF4-FFF2-40B4-BE49-F238E27FC236}">
                        <a16:creationId xmlns:a16="http://schemas.microsoft.com/office/drawing/2014/main" id="{F2C89A75-7F9B-AB2D-D3B6-B66CA43D0525}"/>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6" name="Group 105">
                    <a:extLst>
                      <a:ext uri="{FF2B5EF4-FFF2-40B4-BE49-F238E27FC236}">
                        <a16:creationId xmlns:a16="http://schemas.microsoft.com/office/drawing/2014/main" id="{8C378788-D1FD-BEDA-81C9-D5C4F7E16B96}"/>
                      </a:ext>
                    </a:extLst>
                  </p:cNvPr>
                  <p:cNvGrpSpPr>
                    <a:grpSpLocks/>
                  </p:cNvGrpSpPr>
                  <p:nvPr/>
                </p:nvGrpSpPr>
                <p:grpSpPr bwMode="auto">
                  <a:xfrm>
                    <a:off x="2488" y="1104"/>
                    <a:ext cx="48" cy="144"/>
                    <a:chOff x="1200" y="912"/>
                    <a:chExt cx="48" cy="144"/>
                  </a:xfrm>
                </p:grpSpPr>
                <p:sp>
                  <p:nvSpPr>
                    <p:cNvPr id="40" name="Oval 106">
                      <a:extLst>
                        <a:ext uri="{FF2B5EF4-FFF2-40B4-BE49-F238E27FC236}">
                          <a16:creationId xmlns:a16="http://schemas.microsoft.com/office/drawing/2014/main" id="{6DE4FEC2-C5EF-427E-C999-6AEDD0BFBF6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Oval 107">
                      <a:extLst>
                        <a:ext uri="{FF2B5EF4-FFF2-40B4-BE49-F238E27FC236}">
                          <a16:creationId xmlns:a16="http://schemas.microsoft.com/office/drawing/2014/main" id="{06A934F0-853B-AF64-BA16-AB5254B6669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7" name="Group 108">
                    <a:extLst>
                      <a:ext uri="{FF2B5EF4-FFF2-40B4-BE49-F238E27FC236}">
                        <a16:creationId xmlns:a16="http://schemas.microsoft.com/office/drawing/2014/main" id="{8350A5FA-23DE-A25D-4EFA-191707DFD6F5}"/>
                      </a:ext>
                    </a:extLst>
                  </p:cNvPr>
                  <p:cNvGrpSpPr>
                    <a:grpSpLocks/>
                  </p:cNvGrpSpPr>
                  <p:nvPr/>
                </p:nvGrpSpPr>
                <p:grpSpPr bwMode="auto">
                  <a:xfrm>
                    <a:off x="2632" y="1104"/>
                    <a:ext cx="48" cy="144"/>
                    <a:chOff x="1200" y="912"/>
                    <a:chExt cx="48" cy="144"/>
                  </a:xfrm>
                </p:grpSpPr>
                <p:sp>
                  <p:nvSpPr>
                    <p:cNvPr id="38" name="Oval 109">
                      <a:extLst>
                        <a:ext uri="{FF2B5EF4-FFF2-40B4-BE49-F238E27FC236}">
                          <a16:creationId xmlns:a16="http://schemas.microsoft.com/office/drawing/2014/main" id="{DFFA5A4F-B604-9F5A-7B02-36BF50A46A2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Oval 110">
                      <a:extLst>
                        <a:ext uri="{FF2B5EF4-FFF2-40B4-BE49-F238E27FC236}">
                          <a16:creationId xmlns:a16="http://schemas.microsoft.com/office/drawing/2014/main" id="{71C7F8FB-D34A-93FA-9900-C5C36082AE8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 name="Group 111">
                    <a:extLst>
                      <a:ext uri="{FF2B5EF4-FFF2-40B4-BE49-F238E27FC236}">
                        <a16:creationId xmlns:a16="http://schemas.microsoft.com/office/drawing/2014/main" id="{A9FE9C11-E4AC-43BB-577A-50D403045C89}"/>
                      </a:ext>
                    </a:extLst>
                  </p:cNvPr>
                  <p:cNvGrpSpPr>
                    <a:grpSpLocks/>
                  </p:cNvGrpSpPr>
                  <p:nvPr/>
                </p:nvGrpSpPr>
                <p:grpSpPr bwMode="auto">
                  <a:xfrm>
                    <a:off x="2688" y="1212"/>
                    <a:ext cx="152" cy="132"/>
                    <a:chOff x="672" y="1020"/>
                    <a:chExt cx="152" cy="132"/>
                  </a:xfrm>
                </p:grpSpPr>
                <p:sp>
                  <p:nvSpPr>
                    <p:cNvPr id="33" name="Line 112">
                      <a:extLst>
                        <a:ext uri="{FF2B5EF4-FFF2-40B4-BE49-F238E27FC236}">
                          <a16:creationId xmlns:a16="http://schemas.microsoft.com/office/drawing/2014/main" id="{8C587DC7-E19E-65EB-62A9-F7634B8C84D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113">
                      <a:extLst>
                        <a:ext uri="{FF2B5EF4-FFF2-40B4-BE49-F238E27FC236}">
                          <a16:creationId xmlns:a16="http://schemas.microsoft.com/office/drawing/2014/main" id="{2B418EA6-5988-848A-8FD5-ED495E1C61E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 name="Group 114">
                      <a:extLst>
                        <a:ext uri="{FF2B5EF4-FFF2-40B4-BE49-F238E27FC236}">
                          <a16:creationId xmlns:a16="http://schemas.microsoft.com/office/drawing/2014/main" id="{58720B6E-BE78-3F65-1967-CDCD6193AA58}"/>
                        </a:ext>
                      </a:extLst>
                    </p:cNvPr>
                    <p:cNvGrpSpPr>
                      <a:grpSpLocks/>
                    </p:cNvGrpSpPr>
                    <p:nvPr/>
                  </p:nvGrpSpPr>
                  <p:grpSpPr bwMode="auto">
                    <a:xfrm>
                      <a:off x="680" y="1020"/>
                      <a:ext cx="144" cy="96"/>
                      <a:chOff x="680" y="1020"/>
                      <a:chExt cx="144" cy="96"/>
                    </a:xfrm>
                  </p:grpSpPr>
                  <p:sp>
                    <p:nvSpPr>
                      <p:cNvPr id="36" name="Line 115">
                        <a:extLst>
                          <a:ext uri="{FF2B5EF4-FFF2-40B4-BE49-F238E27FC236}">
                            <a16:creationId xmlns:a16="http://schemas.microsoft.com/office/drawing/2014/main" id="{8D8504DA-5C93-B3D3-4E41-2E5E8A0E8B1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Line 116">
                        <a:extLst>
                          <a:ext uri="{FF2B5EF4-FFF2-40B4-BE49-F238E27FC236}">
                            <a16:creationId xmlns:a16="http://schemas.microsoft.com/office/drawing/2014/main" id="{293DAD01-7669-B137-EE55-DE3B131078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9" name="Group 121">
                    <a:extLst>
                      <a:ext uri="{FF2B5EF4-FFF2-40B4-BE49-F238E27FC236}">
                        <a16:creationId xmlns:a16="http://schemas.microsoft.com/office/drawing/2014/main" id="{69BD94AC-CABD-0578-75C2-BCB5B7BAB96F}"/>
                      </a:ext>
                    </a:extLst>
                  </p:cNvPr>
                  <p:cNvGrpSpPr>
                    <a:grpSpLocks/>
                  </p:cNvGrpSpPr>
                  <p:nvPr/>
                </p:nvGrpSpPr>
                <p:grpSpPr bwMode="auto">
                  <a:xfrm flipH="1">
                    <a:off x="2304" y="1212"/>
                    <a:ext cx="152" cy="132"/>
                    <a:chOff x="672" y="1020"/>
                    <a:chExt cx="152" cy="132"/>
                  </a:xfrm>
                </p:grpSpPr>
                <p:sp>
                  <p:nvSpPr>
                    <p:cNvPr id="28" name="Line 122">
                      <a:extLst>
                        <a:ext uri="{FF2B5EF4-FFF2-40B4-BE49-F238E27FC236}">
                          <a16:creationId xmlns:a16="http://schemas.microsoft.com/office/drawing/2014/main" id="{1773674D-38FE-ADC0-AF88-7519AE41681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23">
                      <a:extLst>
                        <a:ext uri="{FF2B5EF4-FFF2-40B4-BE49-F238E27FC236}">
                          <a16:creationId xmlns:a16="http://schemas.microsoft.com/office/drawing/2014/main" id="{6C66E66C-30A0-E478-E1CF-DEF99F0B30E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 name="Group 124">
                      <a:extLst>
                        <a:ext uri="{FF2B5EF4-FFF2-40B4-BE49-F238E27FC236}">
                          <a16:creationId xmlns:a16="http://schemas.microsoft.com/office/drawing/2014/main" id="{29011F3E-FC6B-FC15-9DC3-B700DBC51D49}"/>
                        </a:ext>
                      </a:extLst>
                    </p:cNvPr>
                    <p:cNvGrpSpPr>
                      <a:grpSpLocks/>
                    </p:cNvGrpSpPr>
                    <p:nvPr/>
                  </p:nvGrpSpPr>
                  <p:grpSpPr bwMode="auto">
                    <a:xfrm>
                      <a:off x="680" y="1020"/>
                      <a:ext cx="144" cy="96"/>
                      <a:chOff x="680" y="1020"/>
                      <a:chExt cx="144" cy="96"/>
                    </a:xfrm>
                  </p:grpSpPr>
                  <p:sp>
                    <p:nvSpPr>
                      <p:cNvPr id="31" name="Line 125">
                        <a:extLst>
                          <a:ext uri="{FF2B5EF4-FFF2-40B4-BE49-F238E27FC236}">
                            <a16:creationId xmlns:a16="http://schemas.microsoft.com/office/drawing/2014/main" id="{D43A7560-535C-32C3-C9D5-664ECEBB311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126">
                        <a:extLst>
                          <a:ext uri="{FF2B5EF4-FFF2-40B4-BE49-F238E27FC236}">
                            <a16:creationId xmlns:a16="http://schemas.microsoft.com/office/drawing/2014/main" id="{7E507987-DC4C-66BE-ABCE-161582F0C63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0" name="Group 136">
                    <a:extLst>
                      <a:ext uri="{FF2B5EF4-FFF2-40B4-BE49-F238E27FC236}">
                        <a16:creationId xmlns:a16="http://schemas.microsoft.com/office/drawing/2014/main" id="{95AE8D9E-0095-A416-8CAF-D38D1A7F047F}"/>
                      </a:ext>
                    </a:extLst>
                  </p:cNvPr>
                  <p:cNvGrpSpPr>
                    <a:grpSpLocks/>
                  </p:cNvGrpSpPr>
                  <p:nvPr/>
                </p:nvGrpSpPr>
                <p:grpSpPr bwMode="auto">
                  <a:xfrm>
                    <a:off x="2400" y="1300"/>
                    <a:ext cx="96" cy="240"/>
                    <a:chOff x="2400" y="1296"/>
                    <a:chExt cx="96" cy="240"/>
                  </a:xfrm>
                </p:grpSpPr>
                <p:sp>
                  <p:nvSpPr>
                    <p:cNvPr id="25" name="Line 117">
                      <a:extLst>
                        <a:ext uri="{FF2B5EF4-FFF2-40B4-BE49-F238E27FC236}">
                          <a16:creationId xmlns:a16="http://schemas.microsoft.com/office/drawing/2014/main" id="{1A79380C-2199-DF38-04CF-D91609121E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34">
                      <a:extLst>
                        <a:ext uri="{FF2B5EF4-FFF2-40B4-BE49-F238E27FC236}">
                          <a16:creationId xmlns:a16="http://schemas.microsoft.com/office/drawing/2014/main" id="{3CBD4BB5-83A1-250C-8C21-C5084D9AF32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135">
                      <a:extLst>
                        <a:ext uri="{FF2B5EF4-FFF2-40B4-BE49-F238E27FC236}">
                          <a16:creationId xmlns:a16="http://schemas.microsoft.com/office/drawing/2014/main" id="{EBA5BE4D-39FD-6894-0A45-EE7DF328CC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1" name="Group 137">
                    <a:extLst>
                      <a:ext uri="{FF2B5EF4-FFF2-40B4-BE49-F238E27FC236}">
                        <a16:creationId xmlns:a16="http://schemas.microsoft.com/office/drawing/2014/main" id="{1D38235D-463A-BB8A-AC6B-EE21419315FC}"/>
                      </a:ext>
                    </a:extLst>
                  </p:cNvPr>
                  <p:cNvGrpSpPr>
                    <a:grpSpLocks/>
                  </p:cNvGrpSpPr>
                  <p:nvPr/>
                </p:nvGrpSpPr>
                <p:grpSpPr bwMode="auto">
                  <a:xfrm flipH="1">
                    <a:off x="2640" y="1296"/>
                    <a:ext cx="96" cy="240"/>
                    <a:chOff x="2400" y="1296"/>
                    <a:chExt cx="96" cy="240"/>
                  </a:xfrm>
                </p:grpSpPr>
                <p:sp>
                  <p:nvSpPr>
                    <p:cNvPr id="22" name="Line 138">
                      <a:extLst>
                        <a:ext uri="{FF2B5EF4-FFF2-40B4-BE49-F238E27FC236}">
                          <a16:creationId xmlns:a16="http://schemas.microsoft.com/office/drawing/2014/main" id="{D942426D-F7F9-5F07-9E3D-38980FC9FDD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139">
                      <a:extLst>
                        <a:ext uri="{FF2B5EF4-FFF2-40B4-BE49-F238E27FC236}">
                          <a16:creationId xmlns:a16="http://schemas.microsoft.com/office/drawing/2014/main" id="{20676439-4869-2F9C-FDA9-1E38680EC6B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40">
                      <a:extLst>
                        <a:ext uri="{FF2B5EF4-FFF2-40B4-BE49-F238E27FC236}">
                          <a16:creationId xmlns:a16="http://schemas.microsoft.com/office/drawing/2014/main" id="{439C3698-CA11-1978-67D6-CBE7A24AEAD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8" name="Group 142">
                  <a:extLst>
                    <a:ext uri="{FF2B5EF4-FFF2-40B4-BE49-F238E27FC236}">
                      <a16:creationId xmlns:a16="http://schemas.microsoft.com/office/drawing/2014/main" id="{D94C65CC-5A5B-B84A-DCDA-790557902F65}"/>
                    </a:ext>
                  </a:extLst>
                </p:cNvPr>
                <p:cNvGrpSpPr>
                  <a:grpSpLocks/>
                </p:cNvGrpSpPr>
                <p:nvPr/>
              </p:nvGrpSpPr>
              <p:grpSpPr bwMode="auto">
                <a:xfrm>
                  <a:off x="2543901" y="3307668"/>
                  <a:ext cx="362636" cy="345638"/>
                  <a:chOff x="1776" y="2256"/>
                  <a:chExt cx="288" cy="279"/>
                </a:xfrm>
              </p:grpSpPr>
              <p:grpSp>
                <p:nvGrpSpPr>
                  <p:cNvPr id="9" name="Group 143">
                    <a:extLst>
                      <a:ext uri="{FF2B5EF4-FFF2-40B4-BE49-F238E27FC236}">
                        <a16:creationId xmlns:a16="http://schemas.microsoft.com/office/drawing/2014/main" id="{562F8455-75B2-16E0-0F4D-EB0D1F4FD189}"/>
                      </a:ext>
                    </a:extLst>
                  </p:cNvPr>
                  <p:cNvGrpSpPr>
                    <a:grpSpLocks/>
                  </p:cNvGrpSpPr>
                  <p:nvPr/>
                </p:nvGrpSpPr>
                <p:grpSpPr bwMode="auto">
                  <a:xfrm>
                    <a:off x="1824" y="2256"/>
                    <a:ext cx="240" cy="279"/>
                    <a:chOff x="1392" y="3408"/>
                    <a:chExt cx="240" cy="279"/>
                  </a:xfrm>
                </p:grpSpPr>
                <p:sp>
                  <p:nvSpPr>
                    <p:cNvPr id="12" name="Line 144">
                      <a:extLst>
                        <a:ext uri="{FF2B5EF4-FFF2-40B4-BE49-F238E27FC236}">
                          <a16:creationId xmlns:a16="http://schemas.microsoft.com/office/drawing/2014/main" id="{1FFCFB51-0A10-B3C9-6A85-7620BD17900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Arc 145">
                      <a:extLst>
                        <a:ext uri="{FF2B5EF4-FFF2-40B4-BE49-F238E27FC236}">
                          <a16:creationId xmlns:a16="http://schemas.microsoft.com/office/drawing/2014/main" id="{BA93B0BF-8821-D8C3-3613-B7C8383B4F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 name="Line 146">
                      <a:extLst>
                        <a:ext uri="{FF2B5EF4-FFF2-40B4-BE49-F238E27FC236}">
                          <a16:creationId xmlns:a16="http://schemas.microsoft.com/office/drawing/2014/main" id="{E5DBD283-3876-022C-8609-EB6A23FDA20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0" name="Arc 147">
                    <a:extLst>
                      <a:ext uri="{FF2B5EF4-FFF2-40B4-BE49-F238E27FC236}">
                        <a16:creationId xmlns:a16="http://schemas.microsoft.com/office/drawing/2014/main" id="{3AB9AE91-F53B-94C0-17DE-68A7B2B41A7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Arc 148">
                    <a:extLst>
                      <a:ext uri="{FF2B5EF4-FFF2-40B4-BE49-F238E27FC236}">
                        <a16:creationId xmlns:a16="http://schemas.microsoft.com/office/drawing/2014/main" id="{434BF21F-7CD7-6213-8BA5-AF3CCD8A2E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44" name="Group 43">
              <a:extLst>
                <a:ext uri="{FF2B5EF4-FFF2-40B4-BE49-F238E27FC236}">
                  <a16:creationId xmlns:a16="http://schemas.microsoft.com/office/drawing/2014/main" id="{AB940B49-5F81-DBE4-66A6-B756C4A7A72B}"/>
                </a:ext>
              </a:extLst>
            </p:cNvPr>
            <p:cNvGrpSpPr/>
            <p:nvPr/>
          </p:nvGrpSpPr>
          <p:grpSpPr>
            <a:xfrm>
              <a:off x="2938225" y="1665229"/>
              <a:ext cx="2335259" cy="1528501"/>
              <a:chOff x="212942" y="1690688"/>
              <a:chExt cx="2335259" cy="1528501"/>
            </a:xfrm>
          </p:grpSpPr>
          <p:sp>
            <p:nvSpPr>
              <p:cNvPr id="45" name="Rectangle 44">
                <a:extLst>
                  <a:ext uri="{FF2B5EF4-FFF2-40B4-BE49-F238E27FC236}">
                    <a16:creationId xmlns:a16="http://schemas.microsoft.com/office/drawing/2014/main" id="{9027BC91-5A2B-2CB4-B425-4A3328FC798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65B2F9F3-96D8-1379-BF47-07DE836D4366}"/>
                  </a:ext>
                </a:extLst>
              </p:cNvPr>
              <p:cNvGrpSpPr/>
              <p:nvPr/>
            </p:nvGrpSpPr>
            <p:grpSpPr>
              <a:xfrm>
                <a:off x="375782" y="1844443"/>
                <a:ext cx="2172419" cy="1266165"/>
                <a:chOff x="927024" y="3154681"/>
                <a:chExt cx="2524836" cy="1471566"/>
              </a:xfrm>
            </p:grpSpPr>
            <p:sp>
              <p:nvSpPr>
                <p:cNvPr id="47" name="AutoShape 32">
                  <a:extLst>
                    <a:ext uri="{FF2B5EF4-FFF2-40B4-BE49-F238E27FC236}">
                      <a16:creationId xmlns:a16="http://schemas.microsoft.com/office/drawing/2014/main" id="{FE1A7929-A603-0A6A-DDE2-667BE4A0FC32}"/>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AutoShape 33">
                  <a:extLst>
                    <a:ext uri="{FF2B5EF4-FFF2-40B4-BE49-F238E27FC236}">
                      <a16:creationId xmlns:a16="http://schemas.microsoft.com/office/drawing/2014/main" id="{FC7C07C0-6F1D-D2AA-0437-C32776798CF2}"/>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9" name="Group 141">
                  <a:extLst>
                    <a:ext uri="{FF2B5EF4-FFF2-40B4-BE49-F238E27FC236}">
                      <a16:creationId xmlns:a16="http://schemas.microsoft.com/office/drawing/2014/main" id="{9A6F955A-3A65-BC0E-4C1C-4DD2472C0F72}"/>
                    </a:ext>
                  </a:extLst>
                </p:cNvPr>
                <p:cNvGrpSpPr>
                  <a:grpSpLocks/>
                </p:cNvGrpSpPr>
                <p:nvPr/>
              </p:nvGrpSpPr>
              <p:grpSpPr bwMode="auto">
                <a:xfrm>
                  <a:off x="927024" y="3154681"/>
                  <a:ext cx="1012360" cy="823487"/>
                  <a:chOff x="2304" y="1104"/>
                  <a:chExt cx="536" cy="436"/>
                </a:xfrm>
              </p:grpSpPr>
              <p:sp>
                <p:nvSpPr>
                  <p:cNvPr id="57" name="AutoShape 133">
                    <a:extLst>
                      <a:ext uri="{FF2B5EF4-FFF2-40B4-BE49-F238E27FC236}">
                        <a16:creationId xmlns:a16="http://schemas.microsoft.com/office/drawing/2014/main" id="{6FAF69E2-1504-2A41-4056-360DF405EC1C}"/>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8" name="Group 105">
                    <a:extLst>
                      <a:ext uri="{FF2B5EF4-FFF2-40B4-BE49-F238E27FC236}">
                        <a16:creationId xmlns:a16="http://schemas.microsoft.com/office/drawing/2014/main" id="{DBB14457-1833-84ED-0828-96D9F2094F7D}"/>
                      </a:ext>
                    </a:extLst>
                  </p:cNvPr>
                  <p:cNvGrpSpPr>
                    <a:grpSpLocks/>
                  </p:cNvGrpSpPr>
                  <p:nvPr/>
                </p:nvGrpSpPr>
                <p:grpSpPr bwMode="auto">
                  <a:xfrm>
                    <a:off x="2488" y="1104"/>
                    <a:ext cx="48" cy="144"/>
                    <a:chOff x="1200" y="912"/>
                    <a:chExt cx="48" cy="144"/>
                  </a:xfrm>
                </p:grpSpPr>
                <p:sp>
                  <p:nvSpPr>
                    <p:cNvPr id="82" name="Oval 106">
                      <a:extLst>
                        <a:ext uri="{FF2B5EF4-FFF2-40B4-BE49-F238E27FC236}">
                          <a16:creationId xmlns:a16="http://schemas.microsoft.com/office/drawing/2014/main" id="{1F2C5C5F-7F63-8E22-BDCC-D8E6D9EA6A1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Oval 107">
                      <a:extLst>
                        <a:ext uri="{FF2B5EF4-FFF2-40B4-BE49-F238E27FC236}">
                          <a16:creationId xmlns:a16="http://schemas.microsoft.com/office/drawing/2014/main" id="{98FDC98F-BBD3-114F-7ECD-7703F4A6087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59" name="Group 108">
                    <a:extLst>
                      <a:ext uri="{FF2B5EF4-FFF2-40B4-BE49-F238E27FC236}">
                        <a16:creationId xmlns:a16="http://schemas.microsoft.com/office/drawing/2014/main" id="{48C17091-2072-C749-B167-EFED2D60EE46}"/>
                      </a:ext>
                    </a:extLst>
                  </p:cNvPr>
                  <p:cNvGrpSpPr>
                    <a:grpSpLocks/>
                  </p:cNvGrpSpPr>
                  <p:nvPr/>
                </p:nvGrpSpPr>
                <p:grpSpPr bwMode="auto">
                  <a:xfrm>
                    <a:off x="2632" y="1104"/>
                    <a:ext cx="48" cy="144"/>
                    <a:chOff x="1200" y="912"/>
                    <a:chExt cx="48" cy="144"/>
                  </a:xfrm>
                </p:grpSpPr>
                <p:sp>
                  <p:nvSpPr>
                    <p:cNvPr id="80" name="Oval 109">
                      <a:extLst>
                        <a:ext uri="{FF2B5EF4-FFF2-40B4-BE49-F238E27FC236}">
                          <a16:creationId xmlns:a16="http://schemas.microsoft.com/office/drawing/2014/main" id="{80F82E4A-7D63-C44D-6ADC-B01CC22AFB9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1" name="Oval 110">
                      <a:extLst>
                        <a:ext uri="{FF2B5EF4-FFF2-40B4-BE49-F238E27FC236}">
                          <a16:creationId xmlns:a16="http://schemas.microsoft.com/office/drawing/2014/main" id="{009759DE-9EB1-5B09-E9E5-B969E16B72A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0" name="Group 111">
                    <a:extLst>
                      <a:ext uri="{FF2B5EF4-FFF2-40B4-BE49-F238E27FC236}">
                        <a16:creationId xmlns:a16="http://schemas.microsoft.com/office/drawing/2014/main" id="{76F1F142-909F-5238-3EE1-9E9F200E1AB6}"/>
                      </a:ext>
                    </a:extLst>
                  </p:cNvPr>
                  <p:cNvGrpSpPr>
                    <a:grpSpLocks/>
                  </p:cNvGrpSpPr>
                  <p:nvPr/>
                </p:nvGrpSpPr>
                <p:grpSpPr bwMode="auto">
                  <a:xfrm>
                    <a:off x="2688" y="1212"/>
                    <a:ext cx="152" cy="132"/>
                    <a:chOff x="672" y="1020"/>
                    <a:chExt cx="152" cy="132"/>
                  </a:xfrm>
                </p:grpSpPr>
                <p:sp>
                  <p:nvSpPr>
                    <p:cNvPr id="75" name="Line 112">
                      <a:extLst>
                        <a:ext uri="{FF2B5EF4-FFF2-40B4-BE49-F238E27FC236}">
                          <a16:creationId xmlns:a16="http://schemas.microsoft.com/office/drawing/2014/main" id="{E226D604-F8FA-FC15-8EF4-2C72876B8F8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6" name="Line 113">
                      <a:extLst>
                        <a:ext uri="{FF2B5EF4-FFF2-40B4-BE49-F238E27FC236}">
                          <a16:creationId xmlns:a16="http://schemas.microsoft.com/office/drawing/2014/main" id="{9A18BDD4-2EFC-14F5-EF4D-C717E506689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7" name="Group 114">
                      <a:extLst>
                        <a:ext uri="{FF2B5EF4-FFF2-40B4-BE49-F238E27FC236}">
                          <a16:creationId xmlns:a16="http://schemas.microsoft.com/office/drawing/2014/main" id="{77F2716D-BA01-79D3-F808-57D3BBBA0487}"/>
                        </a:ext>
                      </a:extLst>
                    </p:cNvPr>
                    <p:cNvGrpSpPr>
                      <a:grpSpLocks/>
                    </p:cNvGrpSpPr>
                    <p:nvPr/>
                  </p:nvGrpSpPr>
                  <p:grpSpPr bwMode="auto">
                    <a:xfrm>
                      <a:off x="680" y="1020"/>
                      <a:ext cx="144" cy="96"/>
                      <a:chOff x="680" y="1020"/>
                      <a:chExt cx="144" cy="96"/>
                    </a:xfrm>
                  </p:grpSpPr>
                  <p:sp>
                    <p:nvSpPr>
                      <p:cNvPr id="78" name="Line 115">
                        <a:extLst>
                          <a:ext uri="{FF2B5EF4-FFF2-40B4-BE49-F238E27FC236}">
                            <a16:creationId xmlns:a16="http://schemas.microsoft.com/office/drawing/2014/main" id="{80A83B31-4D1B-B675-90B4-A6A7AFEBB833}"/>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6">
                        <a:extLst>
                          <a:ext uri="{FF2B5EF4-FFF2-40B4-BE49-F238E27FC236}">
                            <a16:creationId xmlns:a16="http://schemas.microsoft.com/office/drawing/2014/main" id="{F6972A1C-02A3-173E-DEAA-FF221268545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1" name="Group 121">
                    <a:extLst>
                      <a:ext uri="{FF2B5EF4-FFF2-40B4-BE49-F238E27FC236}">
                        <a16:creationId xmlns:a16="http://schemas.microsoft.com/office/drawing/2014/main" id="{5EC8F398-2F5F-EE3C-3CE4-C424EAAE6950}"/>
                      </a:ext>
                    </a:extLst>
                  </p:cNvPr>
                  <p:cNvGrpSpPr>
                    <a:grpSpLocks/>
                  </p:cNvGrpSpPr>
                  <p:nvPr/>
                </p:nvGrpSpPr>
                <p:grpSpPr bwMode="auto">
                  <a:xfrm flipH="1">
                    <a:off x="2304" y="1212"/>
                    <a:ext cx="152" cy="132"/>
                    <a:chOff x="672" y="1020"/>
                    <a:chExt cx="152" cy="132"/>
                  </a:xfrm>
                </p:grpSpPr>
                <p:sp>
                  <p:nvSpPr>
                    <p:cNvPr id="70" name="Line 122">
                      <a:extLst>
                        <a:ext uri="{FF2B5EF4-FFF2-40B4-BE49-F238E27FC236}">
                          <a16:creationId xmlns:a16="http://schemas.microsoft.com/office/drawing/2014/main" id="{BECD85FC-3EAC-C8C6-F7A7-8F81392A72F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23">
                      <a:extLst>
                        <a:ext uri="{FF2B5EF4-FFF2-40B4-BE49-F238E27FC236}">
                          <a16:creationId xmlns:a16="http://schemas.microsoft.com/office/drawing/2014/main" id="{EF303AAA-5C58-6C05-4AB4-DF7D522A54B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2" name="Group 124">
                      <a:extLst>
                        <a:ext uri="{FF2B5EF4-FFF2-40B4-BE49-F238E27FC236}">
                          <a16:creationId xmlns:a16="http://schemas.microsoft.com/office/drawing/2014/main" id="{6D4F3F5C-2463-10FA-6711-D57DEE973D29}"/>
                        </a:ext>
                      </a:extLst>
                    </p:cNvPr>
                    <p:cNvGrpSpPr>
                      <a:grpSpLocks/>
                    </p:cNvGrpSpPr>
                    <p:nvPr/>
                  </p:nvGrpSpPr>
                  <p:grpSpPr bwMode="auto">
                    <a:xfrm>
                      <a:off x="680" y="1020"/>
                      <a:ext cx="144" cy="96"/>
                      <a:chOff x="680" y="1020"/>
                      <a:chExt cx="144" cy="96"/>
                    </a:xfrm>
                  </p:grpSpPr>
                  <p:sp>
                    <p:nvSpPr>
                      <p:cNvPr id="73" name="Line 125">
                        <a:extLst>
                          <a:ext uri="{FF2B5EF4-FFF2-40B4-BE49-F238E27FC236}">
                            <a16:creationId xmlns:a16="http://schemas.microsoft.com/office/drawing/2014/main" id="{A54E254E-7F3F-58A3-0001-087DD2B68C0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6">
                        <a:extLst>
                          <a:ext uri="{FF2B5EF4-FFF2-40B4-BE49-F238E27FC236}">
                            <a16:creationId xmlns:a16="http://schemas.microsoft.com/office/drawing/2014/main" id="{2143B8F1-F795-86CA-281E-A08F2B366E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2" name="Group 136">
                    <a:extLst>
                      <a:ext uri="{FF2B5EF4-FFF2-40B4-BE49-F238E27FC236}">
                        <a16:creationId xmlns:a16="http://schemas.microsoft.com/office/drawing/2014/main" id="{C56EC0BA-9060-A8E6-3979-9946FA66868F}"/>
                      </a:ext>
                    </a:extLst>
                  </p:cNvPr>
                  <p:cNvGrpSpPr>
                    <a:grpSpLocks/>
                  </p:cNvGrpSpPr>
                  <p:nvPr/>
                </p:nvGrpSpPr>
                <p:grpSpPr bwMode="auto">
                  <a:xfrm>
                    <a:off x="2400" y="1300"/>
                    <a:ext cx="96" cy="240"/>
                    <a:chOff x="2400" y="1296"/>
                    <a:chExt cx="96" cy="240"/>
                  </a:xfrm>
                </p:grpSpPr>
                <p:sp>
                  <p:nvSpPr>
                    <p:cNvPr id="67" name="Line 117">
                      <a:extLst>
                        <a:ext uri="{FF2B5EF4-FFF2-40B4-BE49-F238E27FC236}">
                          <a16:creationId xmlns:a16="http://schemas.microsoft.com/office/drawing/2014/main" id="{1C0F3250-F30A-098E-10BD-61BFE4A8AF9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4">
                      <a:extLst>
                        <a:ext uri="{FF2B5EF4-FFF2-40B4-BE49-F238E27FC236}">
                          <a16:creationId xmlns:a16="http://schemas.microsoft.com/office/drawing/2014/main" id="{74515B51-71DC-B359-7C25-FFA3B500E6D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35">
                      <a:extLst>
                        <a:ext uri="{FF2B5EF4-FFF2-40B4-BE49-F238E27FC236}">
                          <a16:creationId xmlns:a16="http://schemas.microsoft.com/office/drawing/2014/main" id="{AA6EE573-2145-52C6-45DC-0A578681D40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37">
                    <a:extLst>
                      <a:ext uri="{FF2B5EF4-FFF2-40B4-BE49-F238E27FC236}">
                        <a16:creationId xmlns:a16="http://schemas.microsoft.com/office/drawing/2014/main" id="{B68A74CE-F267-4F5E-EAD1-A4EC6D685268}"/>
                      </a:ext>
                    </a:extLst>
                  </p:cNvPr>
                  <p:cNvGrpSpPr>
                    <a:grpSpLocks/>
                  </p:cNvGrpSpPr>
                  <p:nvPr/>
                </p:nvGrpSpPr>
                <p:grpSpPr bwMode="auto">
                  <a:xfrm flipH="1">
                    <a:off x="2640" y="1296"/>
                    <a:ext cx="96" cy="240"/>
                    <a:chOff x="2400" y="1296"/>
                    <a:chExt cx="96" cy="240"/>
                  </a:xfrm>
                </p:grpSpPr>
                <p:sp>
                  <p:nvSpPr>
                    <p:cNvPr id="64" name="Line 138">
                      <a:extLst>
                        <a:ext uri="{FF2B5EF4-FFF2-40B4-BE49-F238E27FC236}">
                          <a16:creationId xmlns:a16="http://schemas.microsoft.com/office/drawing/2014/main" id="{C1530FC9-9E72-D414-8076-F4728CFB188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Line 139">
                      <a:extLst>
                        <a:ext uri="{FF2B5EF4-FFF2-40B4-BE49-F238E27FC236}">
                          <a16:creationId xmlns:a16="http://schemas.microsoft.com/office/drawing/2014/main" id="{59ACD5D4-03E5-B6AC-02B3-85E79807F7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6" name="Line 140">
                      <a:extLst>
                        <a:ext uri="{FF2B5EF4-FFF2-40B4-BE49-F238E27FC236}">
                          <a16:creationId xmlns:a16="http://schemas.microsoft.com/office/drawing/2014/main" id="{B05E3206-20EB-19D3-318E-ECB9835DC7A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0" name="Group 142">
                  <a:extLst>
                    <a:ext uri="{FF2B5EF4-FFF2-40B4-BE49-F238E27FC236}">
                      <a16:creationId xmlns:a16="http://schemas.microsoft.com/office/drawing/2014/main" id="{0DAE9E23-8DBE-1EE4-F193-92BDF3590ECE}"/>
                    </a:ext>
                  </a:extLst>
                </p:cNvPr>
                <p:cNvGrpSpPr>
                  <a:grpSpLocks/>
                </p:cNvGrpSpPr>
                <p:nvPr/>
              </p:nvGrpSpPr>
              <p:grpSpPr bwMode="auto">
                <a:xfrm>
                  <a:off x="2543901" y="3307668"/>
                  <a:ext cx="362636" cy="345638"/>
                  <a:chOff x="1776" y="2256"/>
                  <a:chExt cx="288" cy="279"/>
                </a:xfrm>
              </p:grpSpPr>
              <p:grpSp>
                <p:nvGrpSpPr>
                  <p:cNvPr id="51" name="Group 143">
                    <a:extLst>
                      <a:ext uri="{FF2B5EF4-FFF2-40B4-BE49-F238E27FC236}">
                        <a16:creationId xmlns:a16="http://schemas.microsoft.com/office/drawing/2014/main" id="{59FA986E-EB4D-F2D6-4706-7A9B5FD2E4A9}"/>
                      </a:ext>
                    </a:extLst>
                  </p:cNvPr>
                  <p:cNvGrpSpPr>
                    <a:grpSpLocks/>
                  </p:cNvGrpSpPr>
                  <p:nvPr/>
                </p:nvGrpSpPr>
                <p:grpSpPr bwMode="auto">
                  <a:xfrm>
                    <a:off x="1824" y="2256"/>
                    <a:ext cx="240" cy="279"/>
                    <a:chOff x="1392" y="3408"/>
                    <a:chExt cx="240" cy="279"/>
                  </a:xfrm>
                </p:grpSpPr>
                <p:sp>
                  <p:nvSpPr>
                    <p:cNvPr id="54" name="Line 144">
                      <a:extLst>
                        <a:ext uri="{FF2B5EF4-FFF2-40B4-BE49-F238E27FC236}">
                          <a16:creationId xmlns:a16="http://schemas.microsoft.com/office/drawing/2014/main" id="{F7DE9C92-093C-ECE6-CC57-5E1479D5A38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Arc 145">
                      <a:extLst>
                        <a:ext uri="{FF2B5EF4-FFF2-40B4-BE49-F238E27FC236}">
                          <a16:creationId xmlns:a16="http://schemas.microsoft.com/office/drawing/2014/main" id="{650E238E-3010-4556-E21F-C937478309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Line 146">
                      <a:extLst>
                        <a:ext uri="{FF2B5EF4-FFF2-40B4-BE49-F238E27FC236}">
                          <a16:creationId xmlns:a16="http://schemas.microsoft.com/office/drawing/2014/main" id="{4368EF99-C78B-78C5-CF54-9655D752C1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2" name="Arc 147">
                    <a:extLst>
                      <a:ext uri="{FF2B5EF4-FFF2-40B4-BE49-F238E27FC236}">
                        <a16:creationId xmlns:a16="http://schemas.microsoft.com/office/drawing/2014/main" id="{E6994E4D-3707-6497-316B-17F635B5F15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3" name="Arc 148">
                    <a:extLst>
                      <a:ext uri="{FF2B5EF4-FFF2-40B4-BE49-F238E27FC236}">
                        <a16:creationId xmlns:a16="http://schemas.microsoft.com/office/drawing/2014/main" id="{FFC16553-935E-A418-7A5D-AF063A5E962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84" name="Group 83">
              <a:extLst>
                <a:ext uri="{FF2B5EF4-FFF2-40B4-BE49-F238E27FC236}">
                  <a16:creationId xmlns:a16="http://schemas.microsoft.com/office/drawing/2014/main" id="{65811699-77D9-81D5-5F61-4CBB10B9574C}"/>
                </a:ext>
              </a:extLst>
            </p:cNvPr>
            <p:cNvGrpSpPr/>
            <p:nvPr/>
          </p:nvGrpSpPr>
          <p:grpSpPr>
            <a:xfrm>
              <a:off x="212942" y="3447203"/>
              <a:ext cx="2335259" cy="1528501"/>
              <a:chOff x="212942" y="1690688"/>
              <a:chExt cx="2335259" cy="1528501"/>
            </a:xfrm>
          </p:grpSpPr>
          <p:sp>
            <p:nvSpPr>
              <p:cNvPr id="85" name="Rectangle 84">
                <a:extLst>
                  <a:ext uri="{FF2B5EF4-FFF2-40B4-BE49-F238E27FC236}">
                    <a16:creationId xmlns:a16="http://schemas.microsoft.com/office/drawing/2014/main" id="{DFFB81AF-9215-CC9C-9F02-69E87A17ACAB}"/>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D53C439C-1E0E-A614-5310-D826CB5B8018}"/>
                  </a:ext>
                </a:extLst>
              </p:cNvPr>
              <p:cNvGrpSpPr/>
              <p:nvPr/>
            </p:nvGrpSpPr>
            <p:grpSpPr>
              <a:xfrm>
                <a:off x="375782" y="1844443"/>
                <a:ext cx="2172419" cy="1266165"/>
                <a:chOff x="927024" y="3154681"/>
                <a:chExt cx="2524836" cy="1471566"/>
              </a:xfrm>
            </p:grpSpPr>
            <p:sp>
              <p:nvSpPr>
                <p:cNvPr id="87" name="AutoShape 32">
                  <a:extLst>
                    <a:ext uri="{FF2B5EF4-FFF2-40B4-BE49-F238E27FC236}">
                      <a16:creationId xmlns:a16="http://schemas.microsoft.com/office/drawing/2014/main" id="{93CC2975-7377-C2AB-C6AF-2B64C70FF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8" name="AutoShape 33">
                  <a:extLst>
                    <a:ext uri="{FF2B5EF4-FFF2-40B4-BE49-F238E27FC236}">
                      <a16:creationId xmlns:a16="http://schemas.microsoft.com/office/drawing/2014/main" id="{1BE2F5E8-6524-E330-4774-837BBAD918DA}"/>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9" name="Group 141">
                  <a:extLst>
                    <a:ext uri="{FF2B5EF4-FFF2-40B4-BE49-F238E27FC236}">
                      <a16:creationId xmlns:a16="http://schemas.microsoft.com/office/drawing/2014/main" id="{44F926ED-B01D-940F-B960-3562283A310B}"/>
                    </a:ext>
                  </a:extLst>
                </p:cNvPr>
                <p:cNvGrpSpPr>
                  <a:grpSpLocks/>
                </p:cNvGrpSpPr>
                <p:nvPr/>
              </p:nvGrpSpPr>
              <p:grpSpPr bwMode="auto">
                <a:xfrm>
                  <a:off x="927024" y="3154681"/>
                  <a:ext cx="1012360" cy="823487"/>
                  <a:chOff x="2304" y="1104"/>
                  <a:chExt cx="536" cy="436"/>
                </a:xfrm>
              </p:grpSpPr>
              <p:sp>
                <p:nvSpPr>
                  <p:cNvPr id="97" name="AutoShape 133">
                    <a:extLst>
                      <a:ext uri="{FF2B5EF4-FFF2-40B4-BE49-F238E27FC236}">
                        <a16:creationId xmlns:a16="http://schemas.microsoft.com/office/drawing/2014/main" id="{417C4D6F-2EEE-A8AF-E9A1-6E0C212ED4F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8" name="Group 105">
                    <a:extLst>
                      <a:ext uri="{FF2B5EF4-FFF2-40B4-BE49-F238E27FC236}">
                        <a16:creationId xmlns:a16="http://schemas.microsoft.com/office/drawing/2014/main" id="{80C65C67-F077-CD1D-7B61-EDA27E44F04E}"/>
                      </a:ext>
                    </a:extLst>
                  </p:cNvPr>
                  <p:cNvGrpSpPr>
                    <a:grpSpLocks/>
                  </p:cNvGrpSpPr>
                  <p:nvPr/>
                </p:nvGrpSpPr>
                <p:grpSpPr bwMode="auto">
                  <a:xfrm>
                    <a:off x="2488" y="1104"/>
                    <a:ext cx="48" cy="144"/>
                    <a:chOff x="1200" y="912"/>
                    <a:chExt cx="48" cy="144"/>
                  </a:xfrm>
                </p:grpSpPr>
                <p:sp>
                  <p:nvSpPr>
                    <p:cNvPr id="122" name="Oval 106">
                      <a:extLst>
                        <a:ext uri="{FF2B5EF4-FFF2-40B4-BE49-F238E27FC236}">
                          <a16:creationId xmlns:a16="http://schemas.microsoft.com/office/drawing/2014/main" id="{B7BBF894-29A8-2F3C-F200-7C8F10D8B9D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Oval 107">
                      <a:extLst>
                        <a:ext uri="{FF2B5EF4-FFF2-40B4-BE49-F238E27FC236}">
                          <a16:creationId xmlns:a16="http://schemas.microsoft.com/office/drawing/2014/main" id="{464BD527-53F0-4F27-97FF-39293C1875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9" name="Group 108">
                    <a:extLst>
                      <a:ext uri="{FF2B5EF4-FFF2-40B4-BE49-F238E27FC236}">
                        <a16:creationId xmlns:a16="http://schemas.microsoft.com/office/drawing/2014/main" id="{0AE13807-D833-B32D-89FB-8720AB673592}"/>
                      </a:ext>
                    </a:extLst>
                  </p:cNvPr>
                  <p:cNvGrpSpPr>
                    <a:grpSpLocks/>
                  </p:cNvGrpSpPr>
                  <p:nvPr/>
                </p:nvGrpSpPr>
                <p:grpSpPr bwMode="auto">
                  <a:xfrm>
                    <a:off x="2632" y="1104"/>
                    <a:ext cx="48" cy="144"/>
                    <a:chOff x="1200" y="912"/>
                    <a:chExt cx="48" cy="144"/>
                  </a:xfrm>
                </p:grpSpPr>
                <p:sp>
                  <p:nvSpPr>
                    <p:cNvPr id="120" name="Oval 109">
                      <a:extLst>
                        <a:ext uri="{FF2B5EF4-FFF2-40B4-BE49-F238E27FC236}">
                          <a16:creationId xmlns:a16="http://schemas.microsoft.com/office/drawing/2014/main" id="{42AE69A4-D014-1858-BF3B-A7D3C8733EF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1" name="Oval 110">
                      <a:extLst>
                        <a:ext uri="{FF2B5EF4-FFF2-40B4-BE49-F238E27FC236}">
                          <a16:creationId xmlns:a16="http://schemas.microsoft.com/office/drawing/2014/main" id="{4BD5BAA0-5B56-152C-5DD1-67AD960CB05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11">
                    <a:extLst>
                      <a:ext uri="{FF2B5EF4-FFF2-40B4-BE49-F238E27FC236}">
                        <a16:creationId xmlns:a16="http://schemas.microsoft.com/office/drawing/2014/main" id="{7FF82CE3-C232-7551-7A1A-17BDD98AE6F5}"/>
                      </a:ext>
                    </a:extLst>
                  </p:cNvPr>
                  <p:cNvGrpSpPr>
                    <a:grpSpLocks/>
                  </p:cNvGrpSpPr>
                  <p:nvPr/>
                </p:nvGrpSpPr>
                <p:grpSpPr bwMode="auto">
                  <a:xfrm>
                    <a:off x="2688" y="1212"/>
                    <a:ext cx="152" cy="132"/>
                    <a:chOff x="672" y="1020"/>
                    <a:chExt cx="152" cy="132"/>
                  </a:xfrm>
                </p:grpSpPr>
                <p:sp>
                  <p:nvSpPr>
                    <p:cNvPr id="115" name="Line 112">
                      <a:extLst>
                        <a:ext uri="{FF2B5EF4-FFF2-40B4-BE49-F238E27FC236}">
                          <a16:creationId xmlns:a16="http://schemas.microsoft.com/office/drawing/2014/main" id="{6716E81E-8E97-96AD-F56C-381A3E6F705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3">
                      <a:extLst>
                        <a:ext uri="{FF2B5EF4-FFF2-40B4-BE49-F238E27FC236}">
                          <a16:creationId xmlns:a16="http://schemas.microsoft.com/office/drawing/2014/main" id="{9FC792A7-A70B-4AE7-E046-673AE3D8916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7" name="Group 114">
                      <a:extLst>
                        <a:ext uri="{FF2B5EF4-FFF2-40B4-BE49-F238E27FC236}">
                          <a16:creationId xmlns:a16="http://schemas.microsoft.com/office/drawing/2014/main" id="{3B20F903-5334-6AA9-FC57-2BCE64700DAD}"/>
                        </a:ext>
                      </a:extLst>
                    </p:cNvPr>
                    <p:cNvGrpSpPr>
                      <a:grpSpLocks/>
                    </p:cNvGrpSpPr>
                    <p:nvPr/>
                  </p:nvGrpSpPr>
                  <p:grpSpPr bwMode="auto">
                    <a:xfrm>
                      <a:off x="680" y="1020"/>
                      <a:ext cx="144" cy="96"/>
                      <a:chOff x="680" y="1020"/>
                      <a:chExt cx="144" cy="96"/>
                    </a:xfrm>
                  </p:grpSpPr>
                  <p:sp>
                    <p:nvSpPr>
                      <p:cNvPr id="118" name="Line 115">
                        <a:extLst>
                          <a:ext uri="{FF2B5EF4-FFF2-40B4-BE49-F238E27FC236}">
                            <a16:creationId xmlns:a16="http://schemas.microsoft.com/office/drawing/2014/main" id="{E32902A2-6345-688B-2BC1-5022EAF3E7E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9" name="Line 116">
                        <a:extLst>
                          <a:ext uri="{FF2B5EF4-FFF2-40B4-BE49-F238E27FC236}">
                            <a16:creationId xmlns:a16="http://schemas.microsoft.com/office/drawing/2014/main" id="{6DD4C9A2-5D5F-A68F-66BD-15FD828C3C8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1" name="Group 121">
                    <a:extLst>
                      <a:ext uri="{FF2B5EF4-FFF2-40B4-BE49-F238E27FC236}">
                        <a16:creationId xmlns:a16="http://schemas.microsoft.com/office/drawing/2014/main" id="{B8BA954E-28B2-0A7C-4837-F8CC6A1322AC}"/>
                      </a:ext>
                    </a:extLst>
                  </p:cNvPr>
                  <p:cNvGrpSpPr>
                    <a:grpSpLocks/>
                  </p:cNvGrpSpPr>
                  <p:nvPr/>
                </p:nvGrpSpPr>
                <p:grpSpPr bwMode="auto">
                  <a:xfrm flipH="1">
                    <a:off x="2304" y="1212"/>
                    <a:ext cx="152" cy="132"/>
                    <a:chOff x="672" y="1020"/>
                    <a:chExt cx="152" cy="132"/>
                  </a:xfrm>
                </p:grpSpPr>
                <p:sp>
                  <p:nvSpPr>
                    <p:cNvPr id="110" name="Line 122">
                      <a:extLst>
                        <a:ext uri="{FF2B5EF4-FFF2-40B4-BE49-F238E27FC236}">
                          <a16:creationId xmlns:a16="http://schemas.microsoft.com/office/drawing/2014/main" id="{D3AC28CD-D746-03B7-293D-D7478B69768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3">
                      <a:extLst>
                        <a:ext uri="{FF2B5EF4-FFF2-40B4-BE49-F238E27FC236}">
                          <a16:creationId xmlns:a16="http://schemas.microsoft.com/office/drawing/2014/main" id="{6E5CF48E-D30A-E9F8-6451-216CDFE9672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2" name="Group 124">
                      <a:extLst>
                        <a:ext uri="{FF2B5EF4-FFF2-40B4-BE49-F238E27FC236}">
                          <a16:creationId xmlns:a16="http://schemas.microsoft.com/office/drawing/2014/main" id="{9BE8B45F-F7C6-8DF8-088E-6432F18095DC}"/>
                        </a:ext>
                      </a:extLst>
                    </p:cNvPr>
                    <p:cNvGrpSpPr>
                      <a:grpSpLocks/>
                    </p:cNvGrpSpPr>
                    <p:nvPr/>
                  </p:nvGrpSpPr>
                  <p:grpSpPr bwMode="auto">
                    <a:xfrm>
                      <a:off x="680" y="1020"/>
                      <a:ext cx="144" cy="96"/>
                      <a:chOff x="680" y="1020"/>
                      <a:chExt cx="144" cy="96"/>
                    </a:xfrm>
                  </p:grpSpPr>
                  <p:sp>
                    <p:nvSpPr>
                      <p:cNvPr id="113" name="Line 125">
                        <a:extLst>
                          <a:ext uri="{FF2B5EF4-FFF2-40B4-BE49-F238E27FC236}">
                            <a16:creationId xmlns:a16="http://schemas.microsoft.com/office/drawing/2014/main" id="{BE0F171C-137F-918E-6F68-2E56B91CE08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4" name="Line 126">
                        <a:extLst>
                          <a:ext uri="{FF2B5EF4-FFF2-40B4-BE49-F238E27FC236}">
                            <a16:creationId xmlns:a16="http://schemas.microsoft.com/office/drawing/2014/main" id="{BF41D2B2-37BB-35B4-EB3B-267754919E2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2" name="Group 136">
                    <a:extLst>
                      <a:ext uri="{FF2B5EF4-FFF2-40B4-BE49-F238E27FC236}">
                        <a16:creationId xmlns:a16="http://schemas.microsoft.com/office/drawing/2014/main" id="{C6C31E61-E988-59BC-AE94-9B65DC342A25}"/>
                      </a:ext>
                    </a:extLst>
                  </p:cNvPr>
                  <p:cNvGrpSpPr>
                    <a:grpSpLocks/>
                  </p:cNvGrpSpPr>
                  <p:nvPr/>
                </p:nvGrpSpPr>
                <p:grpSpPr bwMode="auto">
                  <a:xfrm>
                    <a:off x="2400" y="1300"/>
                    <a:ext cx="96" cy="240"/>
                    <a:chOff x="2400" y="1296"/>
                    <a:chExt cx="96" cy="240"/>
                  </a:xfrm>
                </p:grpSpPr>
                <p:sp>
                  <p:nvSpPr>
                    <p:cNvPr id="107" name="Line 117">
                      <a:extLst>
                        <a:ext uri="{FF2B5EF4-FFF2-40B4-BE49-F238E27FC236}">
                          <a16:creationId xmlns:a16="http://schemas.microsoft.com/office/drawing/2014/main" id="{8D166F3E-A6D2-50F7-CC04-326FF4C0BD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34">
                      <a:extLst>
                        <a:ext uri="{FF2B5EF4-FFF2-40B4-BE49-F238E27FC236}">
                          <a16:creationId xmlns:a16="http://schemas.microsoft.com/office/drawing/2014/main" id="{4F0F013D-3542-1740-43CE-99CEF913DED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Line 135">
                      <a:extLst>
                        <a:ext uri="{FF2B5EF4-FFF2-40B4-BE49-F238E27FC236}">
                          <a16:creationId xmlns:a16="http://schemas.microsoft.com/office/drawing/2014/main" id="{753D5EBB-0CD8-4BE4-C8A1-410BA900BD5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3" name="Group 137">
                    <a:extLst>
                      <a:ext uri="{FF2B5EF4-FFF2-40B4-BE49-F238E27FC236}">
                        <a16:creationId xmlns:a16="http://schemas.microsoft.com/office/drawing/2014/main" id="{DE4AD6D9-122C-AFF6-845A-BB64A38E84D2}"/>
                      </a:ext>
                    </a:extLst>
                  </p:cNvPr>
                  <p:cNvGrpSpPr>
                    <a:grpSpLocks/>
                  </p:cNvGrpSpPr>
                  <p:nvPr/>
                </p:nvGrpSpPr>
                <p:grpSpPr bwMode="auto">
                  <a:xfrm flipH="1">
                    <a:off x="2640" y="1296"/>
                    <a:ext cx="96" cy="240"/>
                    <a:chOff x="2400" y="1296"/>
                    <a:chExt cx="96" cy="240"/>
                  </a:xfrm>
                </p:grpSpPr>
                <p:sp>
                  <p:nvSpPr>
                    <p:cNvPr id="104" name="Line 138">
                      <a:extLst>
                        <a:ext uri="{FF2B5EF4-FFF2-40B4-BE49-F238E27FC236}">
                          <a16:creationId xmlns:a16="http://schemas.microsoft.com/office/drawing/2014/main" id="{EBF7BC83-C5CA-02C9-B095-4B3E25F088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9">
                      <a:extLst>
                        <a:ext uri="{FF2B5EF4-FFF2-40B4-BE49-F238E27FC236}">
                          <a16:creationId xmlns:a16="http://schemas.microsoft.com/office/drawing/2014/main" id="{5A5D682C-4E63-C07A-4C8F-0BDCA05864F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40">
                      <a:extLst>
                        <a:ext uri="{FF2B5EF4-FFF2-40B4-BE49-F238E27FC236}">
                          <a16:creationId xmlns:a16="http://schemas.microsoft.com/office/drawing/2014/main" id="{DB1F7371-3856-E448-C268-B529BC70F45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0" name="Group 142">
                  <a:extLst>
                    <a:ext uri="{FF2B5EF4-FFF2-40B4-BE49-F238E27FC236}">
                      <a16:creationId xmlns:a16="http://schemas.microsoft.com/office/drawing/2014/main" id="{9330EBBE-56BE-9AA2-13C9-A35FD9AA09E0}"/>
                    </a:ext>
                  </a:extLst>
                </p:cNvPr>
                <p:cNvGrpSpPr>
                  <a:grpSpLocks/>
                </p:cNvGrpSpPr>
                <p:nvPr/>
              </p:nvGrpSpPr>
              <p:grpSpPr bwMode="auto">
                <a:xfrm>
                  <a:off x="2543901" y="3307668"/>
                  <a:ext cx="362636" cy="345638"/>
                  <a:chOff x="1776" y="2256"/>
                  <a:chExt cx="288" cy="279"/>
                </a:xfrm>
              </p:grpSpPr>
              <p:grpSp>
                <p:nvGrpSpPr>
                  <p:cNvPr id="91" name="Group 143">
                    <a:extLst>
                      <a:ext uri="{FF2B5EF4-FFF2-40B4-BE49-F238E27FC236}">
                        <a16:creationId xmlns:a16="http://schemas.microsoft.com/office/drawing/2014/main" id="{25E456C1-1E44-9D88-035E-19114F0ADCFF}"/>
                      </a:ext>
                    </a:extLst>
                  </p:cNvPr>
                  <p:cNvGrpSpPr>
                    <a:grpSpLocks/>
                  </p:cNvGrpSpPr>
                  <p:nvPr/>
                </p:nvGrpSpPr>
                <p:grpSpPr bwMode="auto">
                  <a:xfrm>
                    <a:off x="1824" y="2256"/>
                    <a:ext cx="240" cy="279"/>
                    <a:chOff x="1392" y="3408"/>
                    <a:chExt cx="240" cy="279"/>
                  </a:xfrm>
                </p:grpSpPr>
                <p:sp>
                  <p:nvSpPr>
                    <p:cNvPr id="94" name="Line 144">
                      <a:extLst>
                        <a:ext uri="{FF2B5EF4-FFF2-40B4-BE49-F238E27FC236}">
                          <a16:creationId xmlns:a16="http://schemas.microsoft.com/office/drawing/2014/main" id="{6DC65DC8-A0A9-3B01-21E9-1AE5E402175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5" name="Arc 145">
                      <a:extLst>
                        <a:ext uri="{FF2B5EF4-FFF2-40B4-BE49-F238E27FC236}">
                          <a16:creationId xmlns:a16="http://schemas.microsoft.com/office/drawing/2014/main" id="{82973774-9F86-092F-E32F-E851B39B881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6" name="Line 146">
                      <a:extLst>
                        <a:ext uri="{FF2B5EF4-FFF2-40B4-BE49-F238E27FC236}">
                          <a16:creationId xmlns:a16="http://schemas.microsoft.com/office/drawing/2014/main" id="{21251FC6-D3F1-56A7-D447-0E9E8A22975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92" name="Arc 147">
                    <a:extLst>
                      <a:ext uri="{FF2B5EF4-FFF2-40B4-BE49-F238E27FC236}">
                        <a16:creationId xmlns:a16="http://schemas.microsoft.com/office/drawing/2014/main" id="{2CA9D768-1139-EB1E-A2BB-DA9A0BC4CE4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Arc 148">
                    <a:extLst>
                      <a:ext uri="{FF2B5EF4-FFF2-40B4-BE49-F238E27FC236}">
                        <a16:creationId xmlns:a16="http://schemas.microsoft.com/office/drawing/2014/main" id="{537CA6DC-954F-B7B9-6EEB-F9D71055B24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4" name="Group 123">
              <a:extLst>
                <a:ext uri="{FF2B5EF4-FFF2-40B4-BE49-F238E27FC236}">
                  <a16:creationId xmlns:a16="http://schemas.microsoft.com/office/drawing/2014/main" id="{786003BE-2D16-6F73-3D7B-A8E8CD33523F}"/>
                </a:ext>
              </a:extLst>
            </p:cNvPr>
            <p:cNvGrpSpPr/>
            <p:nvPr/>
          </p:nvGrpSpPr>
          <p:grpSpPr>
            <a:xfrm>
              <a:off x="2880052" y="3421744"/>
              <a:ext cx="2335259" cy="1528501"/>
              <a:chOff x="212942" y="1690688"/>
              <a:chExt cx="2335259" cy="1528501"/>
            </a:xfrm>
          </p:grpSpPr>
          <p:sp>
            <p:nvSpPr>
              <p:cNvPr id="125" name="Rectangle 124">
                <a:extLst>
                  <a:ext uri="{FF2B5EF4-FFF2-40B4-BE49-F238E27FC236}">
                    <a16:creationId xmlns:a16="http://schemas.microsoft.com/office/drawing/2014/main" id="{26721754-C4CF-4A71-4ADF-0D5E346CF73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534A06D2-D284-2D9C-2688-A2E560716B04}"/>
                  </a:ext>
                </a:extLst>
              </p:cNvPr>
              <p:cNvGrpSpPr/>
              <p:nvPr/>
            </p:nvGrpSpPr>
            <p:grpSpPr>
              <a:xfrm>
                <a:off x="375782" y="1844443"/>
                <a:ext cx="2172419" cy="1266165"/>
                <a:chOff x="927024" y="3154681"/>
                <a:chExt cx="2524836" cy="1471566"/>
              </a:xfrm>
            </p:grpSpPr>
            <p:sp>
              <p:nvSpPr>
                <p:cNvPr id="127" name="AutoShape 32">
                  <a:extLst>
                    <a:ext uri="{FF2B5EF4-FFF2-40B4-BE49-F238E27FC236}">
                      <a16:creationId xmlns:a16="http://schemas.microsoft.com/office/drawing/2014/main" id="{4FE84C70-E8D2-00CC-F78B-B4035E0489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utoShape 33">
                  <a:extLst>
                    <a:ext uri="{FF2B5EF4-FFF2-40B4-BE49-F238E27FC236}">
                      <a16:creationId xmlns:a16="http://schemas.microsoft.com/office/drawing/2014/main" id="{BAA590A0-4D23-395C-3774-18D0B5A04AD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9" name="Group 141">
                  <a:extLst>
                    <a:ext uri="{FF2B5EF4-FFF2-40B4-BE49-F238E27FC236}">
                      <a16:creationId xmlns:a16="http://schemas.microsoft.com/office/drawing/2014/main" id="{85BF1498-6A34-AC2F-CB51-9C1CBCB46990}"/>
                    </a:ext>
                  </a:extLst>
                </p:cNvPr>
                <p:cNvGrpSpPr>
                  <a:grpSpLocks/>
                </p:cNvGrpSpPr>
                <p:nvPr/>
              </p:nvGrpSpPr>
              <p:grpSpPr bwMode="auto">
                <a:xfrm>
                  <a:off x="927024" y="3154681"/>
                  <a:ext cx="1012360" cy="823487"/>
                  <a:chOff x="2304" y="1104"/>
                  <a:chExt cx="536" cy="436"/>
                </a:xfrm>
              </p:grpSpPr>
              <p:sp>
                <p:nvSpPr>
                  <p:cNvPr id="137" name="AutoShape 133">
                    <a:extLst>
                      <a:ext uri="{FF2B5EF4-FFF2-40B4-BE49-F238E27FC236}">
                        <a16:creationId xmlns:a16="http://schemas.microsoft.com/office/drawing/2014/main" id="{249E3293-5359-7B84-BA0C-2E79F63551E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8" name="Group 105">
                    <a:extLst>
                      <a:ext uri="{FF2B5EF4-FFF2-40B4-BE49-F238E27FC236}">
                        <a16:creationId xmlns:a16="http://schemas.microsoft.com/office/drawing/2014/main" id="{12C5EF82-3F6F-C9CD-87C9-A85382CD61A7}"/>
                      </a:ext>
                    </a:extLst>
                  </p:cNvPr>
                  <p:cNvGrpSpPr>
                    <a:grpSpLocks/>
                  </p:cNvGrpSpPr>
                  <p:nvPr/>
                </p:nvGrpSpPr>
                <p:grpSpPr bwMode="auto">
                  <a:xfrm>
                    <a:off x="2488" y="1104"/>
                    <a:ext cx="48" cy="144"/>
                    <a:chOff x="1200" y="912"/>
                    <a:chExt cx="48" cy="144"/>
                  </a:xfrm>
                </p:grpSpPr>
                <p:sp>
                  <p:nvSpPr>
                    <p:cNvPr id="162" name="Oval 106">
                      <a:extLst>
                        <a:ext uri="{FF2B5EF4-FFF2-40B4-BE49-F238E27FC236}">
                          <a16:creationId xmlns:a16="http://schemas.microsoft.com/office/drawing/2014/main" id="{7B9E6E9D-4DB3-9EE0-186E-A019D777312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3" name="Oval 107">
                      <a:extLst>
                        <a:ext uri="{FF2B5EF4-FFF2-40B4-BE49-F238E27FC236}">
                          <a16:creationId xmlns:a16="http://schemas.microsoft.com/office/drawing/2014/main" id="{654F1DC4-0FFE-1527-6820-A2E0058552E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9" name="Group 108">
                    <a:extLst>
                      <a:ext uri="{FF2B5EF4-FFF2-40B4-BE49-F238E27FC236}">
                        <a16:creationId xmlns:a16="http://schemas.microsoft.com/office/drawing/2014/main" id="{637643DC-3AA2-635B-4455-D229E9326ADC}"/>
                      </a:ext>
                    </a:extLst>
                  </p:cNvPr>
                  <p:cNvGrpSpPr>
                    <a:grpSpLocks/>
                  </p:cNvGrpSpPr>
                  <p:nvPr/>
                </p:nvGrpSpPr>
                <p:grpSpPr bwMode="auto">
                  <a:xfrm>
                    <a:off x="2632" y="1104"/>
                    <a:ext cx="48" cy="144"/>
                    <a:chOff x="1200" y="912"/>
                    <a:chExt cx="48" cy="144"/>
                  </a:xfrm>
                </p:grpSpPr>
                <p:sp>
                  <p:nvSpPr>
                    <p:cNvPr id="160" name="Oval 109">
                      <a:extLst>
                        <a:ext uri="{FF2B5EF4-FFF2-40B4-BE49-F238E27FC236}">
                          <a16:creationId xmlns:a16="http://schemas.microsoft.com/office/drawing/2014/main" id="{896F9A3E-939E-D3FD-BBA4-498B025D5B6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1" name="Oval 110">
                      <a:extLst>
                        <a:ext uri="{FF2B5EF4-FFF2-40B4-BE49-F238E27FC236}">
                          <a16:creationId xmlns:a16="http://schemas.microsoft.com/office/drawing/2014/main" id="{78B76EE8-54BB-8075-BBC4-48518A35512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11">
                    <a:extLst>
                      <a:ext uri="{FF2B5EF4-FFF2-40B4-BE49-F238E27FC236}">
                        <a16:creationId xmlns:a16="http://schemas.microsoft.com/office/drawing/2014/main" id="{CDF43815-B785-F3B2-B804-FBF58B1B2CFC}"/>
                      </a:ext>
                    </a:extLst>
                  </p:cNvPr>
                  <p:cNvGrpSpPr>
                    <a:grpSpLocks/>
                  </p:cNvGrpSpPr>
                  <p:nvPr/>
                </p:nvGrpSpPr>
                <p:grpSpPr bwMode="auto">
                  <a:xfrm>
                    <a:off x="2688" y="1212"/>
                    <a:ext cx="152" cy="132"/>
                    <a:chOff x="672" y="1020"/>
                    <a:chExt cx="152" cy="132"/>
                  </a:xfrm>
                </p:grpSpPr>
                <p:sp>
                  <p:nvSpPr>
                    <p:cNvPr id="155" name="Line 112">
                      <a:extLst>
                        <a:ext uri="{FF2B5EF4-FFF2-40B4-BE49-F238E27FC236}">
                          <a16:creationId xmlns:a16="http://schemas.microsoft.com/office/drawing/2014/main" id="{D105F56E-DC1F-2291-BC21-0FEEACB4440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Line 113">
                      <a:extLst>
                        <a:ext uri="{FF2B5EF4-FFF2-40B4-BE49-F238E27FC236}">
                          <a16:creationId xmlns:a16="http://schemas.microsoft.com/office/drawing/2014/main" id="{85160E56-2A33-FAF0-939B-C11934E7DA4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7" name="Group 114">
                      <a:extLst>
                        <a:ext uri="{FF2B5EF4-FFF2-40B4-BE49-F238E27FC236}">
                          <a16:creationId xmlns:a16="http://schemas.microsoft.com/office/drawing/2014/main" id="{40E724A8-A7FE-87FF-BBB0-4558361971AD}"/>
                        </a:ext>
                      </a:extLst>
                    </p:cNvPr>
                    <p:cNvGrpSpPr>
                      <a:grpSpLocks/>
                    </p:cNvGrpSpPr>
                    <p:nvPr/>
                  </p:nvGrpSpPr>
                  <p:grpSpPr bwMode="auto">
                    <a:xfrm>
                      <a:off x="680" y="1020"/>
                      <a:ext cx="144" cy="96"/>
                      <a:chOff x="680" y="1020"/>
                      <a:chExt cx="144" cy="96"/>
                    </a:xfrm>
                  </p:grpSpPr>
                  <p:sp>
                    <p:nvSpPr>
                      <p:cNvPr id="158" name="Line 115">
                        <a:extLst>
                          <a:ext uri="{FF2B5EF4-FFF2-40B4-BE49-F238E27FC236}">
                            <a16:creationId xmlns:a16="http://schemas.microsoft.com/office/drawing/2014/main" id="{7B5CCE70-0A35-25AA-59F2-6C7792F2B07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9" name="Line 116">
                        <a:extLst>
                          <a:ext uri="{FF2B5EF4-FFF2-40B4-BE49-F238E27FC236}">
                            <a16:creationId xmlns:a16="http://schemas.microsoft.com/office/drawing/2014/main" id="{F7E0F8E7-98C3-06AF-25D7-E33A2937D0A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1" name="Group 121">
                    <a:extLst>
                      <a:ext uri="{FF2B5EF4-FFF2-40B4-BE49-F238E27FC236}">
                        <a16:creationId xmlns:a16="http://schemas.microsoft.com/office/drawing/2014/main" id="{68991D28-AD7B-A982-EB28-C77A69D65353}"/>
                      </a:ext>
                    </a:extLst>
                  </p:cNvPr>
                  <p:cNvGrpSpPr>
                    <a:grpSpLocks/>
                  </p:cNvGrpSpPr>
                  <p:nvPr/>
                </p:nvGrpSpPr>
                <p:grpSpPr bwMode="auto">
                  <a:xfrm flipH="1">
                    <a:off x="2304" y="1212"/>
                    <a:ext cx="152" cy="132"/>
                    <a:chOff x="672" y="1020"/>
                    <a:chExt cx="152" cy="132"/>
                  </a:xfrm>
                </p:grpSpPr>
                <p:sp>
                  <p:nvSpPr>
                    <p:cNvPr id="150" name="Line 122">
                      <a:extLst>
                        <a:ext uri="{FF2B5EF4-FFF2-40B4-BE49-F238E27FC236}">
                          <a16:creationId xmlns:a16="http://schemas.microsoft.com/office/drawing/2014/main" id="{38862F68-0F73-0025-46D7-93714B4544F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23">
                      <a:extLst>
                        <a:ext uri="{FF2B5EF4-FFF2-40B4-BE49-F238E27FC236}">
                          <a16:creationId xmlns:a16="http://schemas.microsoft.com/office/drawing/2014/main" id="{58E9D757-CFCC-6469-A253-F0D23F79E2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24">
                      <a:extLst>
                        <a:ext uri="{FF2B5EF4-FFF2-40B4-BE49-F238E27FC236}">
                          <a16:creationId xmlns:a16="http://schemas.microsoft.com/office/drawing/2014/main" id="{FE2F7284-F013-658E-257C-2A606C7D7CE6}"/>
                        </a:ext>
                      </a:extLst>
                    </p:cNvPr>
                    <p:cNvGrpSpPr>
                      <a:grpSpLocks/>
                    </p:cNvGrpSpPr>
                    <p:nvPr/>
                  </p:nvGrpSpPr>
                  <p:grpSpPr bwMode="auto">
                    <a:xfrm>
                      <a:off x="680" y="1020"/>
                      <a:ext cx="144" cy="96"/>
                      <a:chOff x="680" y="1020"/>
                      <a:chExt cx="144" cy="96"/>
                    </a:xfrm>
                  </p:grpSpPr>
                  <p:sp>
                    <p:nvSpPr>
                      <p:cNvPr id="153" name="Line 125">
                        <a:extLst>
                          <a:ext uri="{FF2B5EF4-FFF2-40B4-BE49-F238E27FC236}">
                            <a16:creationId xmlns:a16="http://schemas.microsoft.com/office/drawing/2014/main" id="{001D814E-F1D8-AAC1-0F7E-8F86A8420F5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26">
                        <a:extLst>
                          <a:ext uri="{FF2B5EF4-FFF2-40B4-BE49-F238E27FC236}">
                            <a16:creationId xmlns:a16="http://schemas.microsoft.com/office/drawing/2014/main" id="{7CF7A543-6165-788D-09CB-6D948A19C3A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36">
                    <a:extLst>
                      <a:ext uri="{FF2B5EF4-FFF2-40B4-BE49-F238E27FC236}">
                        <a16:creationId xmlns:a16="http://schemas.microsoft.com/office/drawing/2014/main" id="{2264A368-7A7B-B490-E675-D73CC1EA4FCC}"/>
                      </a:ext>
                    </a:extLst>
                  </p:cNvPr>
                  <p:cNvGrpSpPr>
                    <a:grpSpLocks/>
                  </p:cNvGrpSpPr>
                  <p:nvPr/>
                </p:nvGrpSpPr>
                <p:grpSpPr bwMode="auto">
                  <a:xfrm>
                    <a:off x="2400" y="1300"/>
                    <a:ext cx="96" cy="240"/>
                    <a:chOff x="2400" y="1296"/>
                    <a:chExt cx="96" cy="240"/>
                  </a:xfrm>
                </p:grpSpPr>
                <p:sp>
                  <p:nvSpPr>
                    <p:cNvPr id="147" name="Line 117">
                      <a:extLst>
                        <a:ext uri="{FF2B5EF4-FFF2-40B4-BE49-F238E27FC236}">
                          <a16:creationId xmlns:a16="http://schemas.microsoft.com/office/drawing/2014/main" id="{7E251AAA-5661-D9F1-8DF8-A64EA6B161C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8" name="Line 134">
                      <a:extLst>
                        <a:ext uri="{FF2B5EF4-FFF2-40B4-BE49-F238E27FC236}">
                          <a16:creationId xmlns:a16="http://schemas.microsoft.com/office/drawing/2014/main" id="{96510921-BC8D-C5A0-DC16-4B83E0CD836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5">
                      <a:extLst>
                        <a:ext uri="{FF2B5EF4-FFF2-40B4-BE49-F238E27FC236}">
                          <a16:creationId xmlns:a16="http://schemas.microsoft.com/office/drawing/2014/main" id="{782D5A2E-9813-35DE-526C-BC1CE4C9514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3" name="Group 137">
                    <a:extLst>
                      <a:ext uri="{FF2B5EF4-FFF2-40B4-BE49-F238E27FC236}">
                        <a16:creationId xmlns:a16="http://schemas.microsoft.com/office/drawing/2014/main" id="{3A435709-A79D-865C-2F2F-3D66967F7321}"/>
                      </a:ext>
                    </a:extLst>
                  </p:cNvPr>
                  <p:cNvGrpSpPr>
                    <a:grpSpLocks/>
                  </p:cNvGrpSpPr>
                  <p:nvPr/>
                </p:nvGrpSpPr>
                <p:grpSpPr bwMode="auto">
                  <a:xfrm flipH="1">
                    <a:off x="2640" y="1296"/>
                    <a:ext cx="96" cy="240"/>
                    <a:chOff x="2400" y="1296"/>
                    <a:chExt cx="96" cy="240"/>
                  </a:xfrm>
                </p:grpSpPr>
                <p:sp>
                  <p:nvSpPr>
                    <p:cNvPr id="144" name="Line 138">
                      <a:extLst>
                        <a:ext uri="{FF2B5EF4-FFF2-40B4-BE49-F238E27FC236}">
                          <a16:creationId xmlns:a16="http://schemas.microsoft.com/office/drawing/2014/main" id="{DF300774-BECE-C23C-895B-1EAA16761C2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Line 139">
                      <a:extLst>
                        <a:ext uri="{FF2B5EF4-FFF2-40B4-BE49-F238E27FC236}">
                          <a16:creationId xmlns:a16="http://schemas.microsoft.com/office/drawing/2014/main" id="{125951FA-187A-B52E-78AE-A7A8E1B924A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40">
                      <a:extLst>
                        <a:ext uri="{FF2B5EF4-FFF2-40B4-BE49-F238E27FC236}">
                          <a16:creationId xmlns:a16="http://schemas.microsoft.com/office/drawing/2014/main" id="{08BDFEA7-49B6-0653-B0B3-C8C72A0EBF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0" name="Group 142">
                  <a:extLst>
                    <a:ext uri="{FF2B5EF4-FFF2-40B4-BE49-F238E27FC236}">
                      <a16:creationId xmlns:a16="http://schemas.microsoft.com/office/drawing/2014/main" id="{D20E5B9D-0ED6-45C4-5FFB-070B0A607348}"/>
                    </a:ext>
                  </a:extLst>
                </p:cNvPr>
                <p:cNvGrpSpPr>
                  <a:grpSpLocks/>
                </p:cNvGrpSpPr>
                <p:nvPr/>
              </p:nvGrpSpPr>
              <p:grpSpPr bwMode="auto">
                <a:xfrm>
                  <a:off x="2543901" y="3307668"/>
                  <a:ext cx="362636" cy="345638"/>
                  <a:chOff x="1776" y="2256"/>
                  <a:chExt cx="288" cy="279"/>
                </a:xfrm>
              </p:grpSpPr>
              <p:grpSp>
                <p:nvGrpSpPr>
                  <p:cNvPr id="131" name="Group 143">
                    <a:extLst>
                      <a:ext uri="{FF2B5EF4-FFF2-40B4-BE49-F238E27FC236}">
                        <a16:creationId xmlns:a16="http://schemas.microsoft.com/office/drawing/2014/main" id="{C8A88E86-2E96-2E02-868E-B81F44094919}"/>
                      </a:ext>
                    </a:extLst>
                  </p:cNvPr>
                  <p:cNvGrpSpPr>
                    <a:grpSpLocks/>
                  </p:cNvGrpSpPr>
                  <p:nvPr/>
                </p:nvGrpSpPr>
                <p:grpSpPr bwMode="auto">
                  <a:xfrm>
                    <a:off x="1824" y="2256"/>
                    <a:ext cx="240" cy="279"/>
                    <a:chOff x="1392" y="3408"/>
                    <a:chExt cx="240" cy="279"/>
                  </a:xfrm>
                </p:grpSpPr>
                <p:sp>
                  <p:nvSpPr>
                    <p:cNvPr id="134" name="Line 144">
                      <a:extLst>
                        <a:ext uri="{FF2B5EF4-FFF2-40B4-BE49-F238E27FC236}">
                          <a16:creationId xmlns:a16="http://schemas.microsoft.com/office/drawing/2014/main" id="{15F90E7F-7BEB-5BF0-880E-42C10B9ABBB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Arc 145">
                      <a:extLst>
                        <a:ext uri="{FF2B5EF4-FFF2-40B4-BE49-F238E27FC236}">
                          <a16:creationId xmlns:a16="http://schemas.microsoft.com/office/drawing/2014/main" id="{4964051C-994F-9D83-DA29-AA5393E8A8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Line 146">
                      <a:extLst>
                        <a:ext uri="{FF2B5EF4-FFF2-40B4-BE49-F238E27FC236}">
                          <a16:creationId xmlns:a16="http://schemas.microsoft.com/office/drawing/2014/main" id="{059D11F7-E9C0-AFB7-ADB5-32FD00EA2A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2" name="Arc 147">
                    <a:extLst>
                      <a:ext uri="{FF2B5EF4-FFF2-40B4-BE49-F238E27FC236}">
                        <a16:creationId xmlns:a16="http://schemas.microsoft.com/office/drawing/2014/main" id="{17CE90CD-B53E-2665-CBA6-0CB19AB60D8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3" name="Arc 148">
                    <a:extLst>
                      <a:ext uri="{FF2B5EF4-FFF2-40B4-BE49-F238E27FC236}">
                        <a16:creationId xmlns:a16="http://schemas.microsoft.com/office/drawing/2014/main" id="{6CED6F1C-AA13-AD03-6DEE-C2D0AC9D2AEE}"/>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nvGrpSpPr>
          <p:cNvPr id="165" name="Group 164">
            <a:extLst>
              <a:ext uri="{FF2B5EF4-FFF2-40B4-BE49-F238E27FC236}">
                <a16:creationId xmlns:a16="http://schemas.microsoft.com/office/drawing/2014/main" id="{B7DC7BA9-67D5-881D-313A-F49ACB551D38}"/>
              </a:ext>
            </a:extLst>
          </p:cNvPr>
          <p:cNvGrpSpPr/>
          <p:nvPr/>
        </p:nvGrpSpPr>
        <p:grpSpPr>
          <a:xfrm>
            <a:off x="416087" y="4347746"/>
            <a:ext cx="3179663" cy="2080053"/>
            <a:chOff x="212942" y="1665229"/>
            <a:chExt cx="5060542" cy="3310475"/>
          </a:xfrm>
        </p:grpSpPr>
        <p:grpSp>
          <p:nvGrpSpPr>
            <p:cNvPr id="166" name="Group 165">
              <a:extLst>
                <a:ext uri="{FF2B5EF4-FFF2-40B4-BE49-F238E27FC236}">
                  <a16:creationId xmlns:a16="http://schemas.microsoft.com/office/drawing/2014/main" id="{E1DDAFC3-C8C9-6B0F-E551-53AE1E367450}"/>
                </a:ext>
              </a:extLst>
            </p:cNvPr>
            <p:cNvGrpSpPr/>
            <p:nvPr/>
          </p:nvGrpSpPr>
          <p:grpSpPr>
            <a:xfrm>
              <a:off x="212942" y="1690688"/>
              <a:ext cx="2335259" cy="1528501"/>
              <a:chOff x="212942" y="1690688"/>
              <a:chExt cx="2335259" cy="1528501"/>
            </a:xfrm>
          </p:grpSpPr>
          <p:sp>
            <p:nvSpPr>
              <p:cNvPr id="287" name="Rectangle 286">
                <a:extLst>
                  <a:ext uri="{FF2B5EF4-FFF2-40B4-BE49-F238E27FC236}">
                    <a16:creationId xmlns:a16="http://schemas.microsoft.com/office/drawing/2014/main" id="{E04431D5-A361-861D-1276-280D53D33E59}"/>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EFF6186A-B617-8F67-232E-F42D3FD350F4}"/>
                  </a:ext>
                </a:extLst>
              </p:cNvPr>
              <p:cNvGrpSpPr/>
              <p:nvPr/>
            </p:nvGrpSpPr>
            <p:grpSpPr>
              <a:xfrm>
                <a:off x="375782" y="1844444"/>
                <a:ext cx="1703212" cy="708545"/>
                <a:chOff x="927024" y="3154681"/>
                <a:chExt cx="1979513" cy="823487"/>
              </a:xfrm>
            </p:grpSpPr>
            <p:grpSp>
              <p:nvGrpSpPr>
                <p:cNvPr id="291" name="Group 141">
                  <a:extLst>
                    <a:ext uri="{FF2B5EF4-FFF2-40B4-BE49-F238E27FC236}">
                      <a16:creationId xmlns:a16="http://schemas.microsoft.com/office/drawing/2014/main" id="{D18E064C-B2E3-79A6-A69A-16290C63CE92}"/>
                    </a:ext>
                  </a:extLst>
                </p:cNvPr>
                <p:cNvGrpSpPr>
                  <a:grpSpLocks/>
                </p:cNvGrpSpPr>
                <p:nvPr/>
              </p:nvGrpSpPr>
              <p:grpSpPr bwMode="auto">
                <a:xfrm>
                  <a:off x="927024" y="3154681"/>
                  <a:ext cx="1012360" cy="823487"/>
                  <a:chOff x="2304" y="1104"/>
                  <a:chExt cx="536" cy="436"/>
                </a:xfrm>
              </p:grpSpPr>
              <p:sp>
                <p:nvSpPr>
                  <p:cNvPr id="299" name="AutoShape 133">
                    <a:extLst>
                      <a:ext uri="{FF2B5EF4-FFF2-40B4-BE49-F238E27FC236}">
                        <a16:creationId xmlns:a16="http://schemas.microsoft.com/office/drawing/2014/main" id="{85AEEBE0-2228-AAC1-70EF-6C7672107B4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0" name="Group 105">
                    <a:extLst>
                      <a:ext uri="{FF2B5EF4-FFF2-40B4-BE49-F238E27FC236}">
                        <a16:creationId xmlns:a16="http://schemas.microsoft.com/office/drawing/2014/main" id="{FE26471D-E364-FEDD-060E-448803056817}"/>
                      </a:ext>
                    </a:extLst>
                  </p:cNvPr>
                  <p:cNvGrpSpPr>
                    <a:grpSpLocks/>
                  </p:cNvGrpSpPr>
                  <p:nvPr/>
                </p:nvGrpSpPr>
                <p:grpSpPr bwMode="auto">
                  <a:xfrm>
                    <a:off x="2488" y="1104"/>
                    <a:ext cx="48" cy="144"/>
                    <a:chOff x="1200" y="912"/>
                    <a:chExt cx="48" cy="144"/>
                  </a:xfrm>
                </p:grpSpPr>
                <p:sp>
                  <p:nvSpPr>
                    <p:cNvPr id="324" name="Oval 106">
                      <a:extLst>
                        <a:ext uri="{FF2B5EF4-FFF2-40B4-BE49-F238E27FC236}">
                          <a16:creationId xmlns:a16="http://schemas.microsoft.com/office/drawing/2014/main" id="{F894A1BF-69AC-DC76-D012-A43746FF4F0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5" name="Oval 107">
                      <a:extLst>
                        <a:ext uri="{FF2B5EF4-FFF2-40B4-BE49-F238E27FC236}">
                          <a16:creationId xmlns:a16="http://schemas.microsoft.com/office/drawing/2014/main" id="{36ECB467-4D25-2D3C-7D6A-1CFEF21EDB7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1" name="Group 108">
                    <a:extLst>
                      <a:ext uri="{FF2B5EF4-FFF2-40B4-BE49-F238E27FC236}">
                        <a16:creationId xmlns:a16="http://schemas.microsoft.com/office/drawing/2014/main" id="{8F45D0E5-C3A4-F1FB-71D8-C3DEDE586A5A}"/>
                      </a:ext>
                    </a:extLst>
                  </p:cNvPr>
                  <p:cNvGrpSpPr>
                    <a:grpSpLocks/>
                  </p:cNvGrpSpPr>
                  <p:nvPr/>
                </p:nvGrpSpPr>
                <p:grpSpPr bwMode="auto">
                  <a:xfrm>
                    <a:off x="2632" y="1104"/>
                    <a:ext cx="48" cy="144"/>
                    <a:chOff x="1200" y="912"/>
                    <a:chExt cx="48" cy="144"/>
                  </a:xfrm>
                </p:grpSpPr>
                <p:sp>
                  <p:nvSpPr>
                    <p:cNvPr id="322" name="Oval 109">
                      <a:extLst>
                        <a:ext uri="{FF2B5EF4-FFF2-40B4-BE49-F238E27FC236}">
                          <a16:creationId xmlns:a16="http://schemas.microsoft.com/office/drawing/2014/main" id="{2BB3642F-DA5E-9379-9B64-9237701E374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3" name="Oval 110">
                      <a:extLst>
                        <a:ext uri="{FF2B5EF4-FFF2-40B4-BE49-F238E27FC236}">
                          <a16:creationId xmlns:a16="http://schemas.microsoft.com/office/drawing/2014/main" id="{6E7EBB6E-8295-E98B-1E71-D8AB2C2008C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2" name="Group 111">
                    <a:extLst>
                      <a:ext uri="{FF2B5EF4-FFF2-40B4-BE49-F238E27FC236}">
                        <a16:creationId xmlns:a16="http://schemas.microsoft.com/office/drawing/2014/main" id="{9A48942B-A2B2-85CC-4B68-607D4D86AB2B}"/>
                      </a:ext>
                    </a:extLst>
                  </p:cNvPr>
                  <p:cNvGrpSpPr>
                    <a:grpSpLocks/>
                  </p:cNvGrpSpPr>
                  <p:nvPr/>
                </p:nvGrpSpPr>
                <p:grpSpPr bwMode="auto">
                  <a:xfrm>
                    <a:off x="2688" y="1212"/>
                    <a:ext cx="152" cy="132"/>
                    <a:chOff x="672" y="1020"/>
                    <a:chExt cx="152" cy="132"/>
                  </a:xfrm>
                </p:grpSpPr>
                <p:sp>
                  <p:nvSpPr>
                    <p:cNvPr id="317" name="Line 112">
                      <a:extLst>
                        <a:ext uri="{FF2B5EF4-FFF2-40B4-BE49-F238E27FC236}">
                          <a16:creationId xmlns:a16="http://schemas.microsoft.com/office/drawing/2014/main" id="{3A2AE3C6-68C8-16CC-FDA0-5FC92A83417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13">
                      <a:extLst>
                        <a:ext uri="{FF2B5EF4-FFF2-40B4-BE49-F238E27FC236}">
                          <a16:creationId xmlns:a16="http://schemas.microsoft.com/office/drawing/2014/main" id="{1C9A2497-C9D5-5D3D-7890-2CE6B84277F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9" name="Group 114">
                      <a:extLst>
                        <a:ext uri="{FF2B5EF4-FFF2-40B4-BE49-F238E27FC236}">
                          <a16:creationId xmlns:a16="http://schemas.microsoft.com/office/drawing/2014/main" id="{E4CD5654-CE95-9735-BF66-873011403641}"/>
                        </a:ext>
                      </a:extLst>
                    </p:cNvPr>
                    <p:cNvGrpSpPr>
                      <a:grpSpLocks/>
                    </p:cNvGrpSpPr>
                    <p:nvPr/>
                  </p:nvGrpSpPr>
                  <p:grpSpPr bwMode="auto">
                    <a:xfrm>
                      <a:off x="680" y="1020"/>
                      <a:ext cx="144" cy="96"/>
                      <a:chOff x="680" y="1020"/>
                      <a:chExt cx="144" cy="96"/>
                    </a:xfrm>
                  </p:grpSpPr>
                  <p:sp>
                    <p:nvSpPr>
                      <p:cNvPr id="320" name="Line 115">
                        <a:extLst>
                          <a:ext uri="{FF2B5EF4-FFF2-40B4-BE49-F238E27FC236}">
                            <a16:creationId xmlns:a16="http://schemas.microsoft.com/office/drawing/2014/main" id="{5FBB90FF-4F37-8953-030B-DF18E0B862F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16">
                        <a:extLst>
                          <a:ext uri="{FF2B5EF4-FFF2-40B4-BE49-F238E27FC236}">
                            <a16:creationId xmlns:a16="http://schemas.microsoft.com/office/drawing/2014/main" id="{C9925D28-1053-9C42-8760-149FD87D7A9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21">
                    <a:extLst>
                      <a:ext uri="{FF2B5EF4-FFF2-40B4-BE49-F238E27FC236}">
                        <a16:creationId xmlns:a16="http://schemas.microsoft.com/office/drawing/2014/main" id="{5428A13E-9CB7-E6E1-33E3-7DD6F9B2EFA6}"/>
                      </a:ext>
                    </a:extLst>
                  </p:cNvPr>
                  <p:cNvGrpSpPr>
                    <a:grpSpLocks/>
                  </p:cNvGrpSpPr>
                  <p:nvPr/>
                </p:nvGrpSpPr>
                <p:grpSpPr bwMode="auto">
                  <a:xfrm flipH="1">
                    <a:off x="2304" y="1212"/>
                    <a:ext cx="152" cy="132"/>
                    <a:chOff x="672" y="1020"/>
                    <a:chExt cx="152" cy="132"/>
                  </a:xfrm>
                </p:grpSpPr>
                <p:sp>
                  <p:nvSpPr>
                    <p:cNvPr id="312" name="Line 122">
                      <a:extLst>
                        <a:ext uri="{FF2B5EF4-FFF2-40B4-BE49-F238E27FC236}">
                          <a16:creationId xmlns:a16="http://schemas.microsoft.com/office/drawing/2014/main" id="{063F91F2-A62B-81BB-276F-2D844AA208E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3" name="Line 123">
                      <a:extLst>
                        <a:ext uri="{FF2B5EF4-FFF2-40B4-BE49-F238E27FC236}">
                          <a16:creationId xmlns:a16="http://schemas.microsoft.com/office/drawing/2014/main" id="{1AECB2F5-92C7-A8ED-0242-F49DC9C4B07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4" name="Group 124">
                      <a:extLst>
                        <a:ext uri="{FF2B5EF4-FFF2-40B4-BE49-F238E27FC236}">
                          <a16:creationId xmlns:a16="http://schemas.microsoft.com/office/drawing/2014/main" id="{986F0F5F-9E0A-A6AA-9B6C-1C6B4B87AED8}"/>
                        </a:ext>
                      </a:extLst>
                    </p:cNvPr>
                    <p:cNvGrpSpPr>
                      <a:grpSpLocks/>
                    </p:cNvGrpSpPr>
                    <p:nvPr/>
                  </p:nvGrpSpPr>
                  <p:grpSpPr bwMode="auto">
                    <a:xfrm>
                      <a:off x="680" y="1020"/>
                      <a:ext cx="144" cy="96"/>
                      <a:chOff x="680" y="1020"/>
                      <a:chExt cx="144" cy="96"/>
                    </a:xfrm>
                  </p:grpSpPr>
                  <p:sp>
                    <p:nvSpPr>
                      <p:cNvPr id="315" name="Line 125">
                        <a:extLst>
                          <a:ext uri="{FF2B5EF4-FFF2-40B4-BE49-F238E27FC236}">
                            <a16:creationId xmlns:a16="http://schemas.microsoft.com/office/drawing/2014/main" id="{C216797C-0994-B82F-3239-546A2FADE39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6" name="Line 126">
                        <a:extLst>
                          <a:ext uri="{FF2B5EF4-FFF2-40B4-BE49-F238E27FC236}">
                            <a16:creationId xmlns:a16="http://schemas.microsoft.com/office/drawing/2014/main" id="{CF05BFFE-2E54-91F0-03B2-02F8A0B0DF1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4" name="Group 136">
                    <a:extLst>
                      <a:ext uri="{FF2B5EF4-FFF2-40B4-BE49-F238E27FC236}">
                        <a16:creationId xmlns:a16="http://schemas.microsoft.com/office/drawing/2014/main" id="{1FAD0ED2-40FE-5A1A-3003-2CF10FEA096B}"/>
                      </a:ext>
                    </a:extLst>
                  </p:cNvPr>
                  <p:cNvGrpSpPr>
                    <a:grpSpLocks/>
                  </p:cNvGrpSpPr>
                  <p:nvPr/>
                </p:nvGrpSpPr>
                <p:grpSpPr bwMode="auto">
                  <a:xfrm>
                    <a:off x="2400" y="1300"/>
                    <a:ext cx="96" cy="240"/>
                    <a:chOff x="2400" y="1296"/>
                    <a:chExt cx="96" cy="240"/>
                  </a:xfrm>
                </p:grpSpPr>
                <p:sp>
                  <p:nvSpPr>
                    <p:cNvPr id="309" name="Line 117">
                      <a:extLst>
                        <a:ext uri="{FF2B5EF4-FFF2-40B4-BE49-F238E27FC236}">
                          <a16:creationId xmlns:a16="http://schemas.microsoft.com/office/drawing/2014/main" id="{57F3B675-B01D-0791-12D2-5538C9F96B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0" name="Line 134">
                      <a:extLst>
                        <a:ext uri="{FF2B5EF4-FFF2-40B4-BE49-F238E27FC236}">
                          <a16:creationId xmlns:a16="http://schemas.microsoft.com/office/drawing/2014/main" id="{C3ED1BC5-5139-3A5F-1B2F-7C606DE2B69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1" name="Line 135">
                      <a:extLst>
                        <a:ext uri="{FF2B5EF4-FFF2-40B4-BE49-F238E27FC236}">
                          <a16:creationId xmlns:a16="http://schemas.microsoft.com/office/drawing/2014/main" id="{052ABC96-175C-401C-AF96-E0F4334418E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5" name="Group 137">
                    <a:extLst>
                      <a:ext uri="{FF2B5EF4-FFF2-40B4-BE49-F238E27FC236}">
                        <a16:creationId xmlns:a16="http://schemas.microsoft.com/office/drawing/2014/main" id="{4B67EC3B-59C0-07B0-F9C0-CBDF7E795644}"/>
                      </a:ext>
                    </a:extLst>
                  </p:cNvPr>
                  <p:cNvGrpSpPr>
                    <a:grpSpLocks/>
                  </p:cNvGrpSpPr>
                  <p:nvPr/>
                </p:nvGrpSpPr>
                <p:grpSpPr bwMode="auto">
                  <a:xfrm flipH="1">
                    <a:off x="2640" y="1296"/>
                    <a:ext cx="96" cy="240"/>
                    <a:chOff x="2400" y="1296"/>
                    <a:chExt cx="96" cy="240"/>
                  </a:xfrm>
                </p:grpSpPr>
                <p:sp>
                  <p:nvSpPr>
                    <p:cNvPr id="306" name="Line 138">
                      <a:extLst>
                        <a:ext uri="{FF2B5EF4-FFF2-40B4-BE49-F238E27FC236}">
                          <a16:creationId xmlns:a16="http://schemas.microsoft.com/office/drawing/2014/main" id="{05F74491-E3E5-5D0F-9D59-832FF37185C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7" name="Line 139">
                      <a:extLst>
                        <a:ext uri="{FF2B5EF4-FFF2-40B4-BE49-F238E27FC236}">
                          <a16:creationId xmlns:a16="http://schemas.microsoft.com/office/drawing/2014/main" id="{8D366E3C-58D8-B375-7F46-B674492944E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Line 140">
                      <a:extLst>
                        <a:ext uri="{FF2B5EF4-FFF2-40B4-BE49-F238E27FC236}">
                          <a16:creationId xmlns:a16="http://schemas.microsoft.com/office/drawing/2014/main" id="{A86E67D4-98B7-CA53-1A28-47BEFF4BD53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92" name="Group 142">
                  <a:extLst>
                    <a:ext uri="{FF2B5EF4-FFF2-40B4-BE49-F238E27FC236}">
                      <a16:creationId xmlns:a16="http://schemas.microsoft.com/office/drawing/2014/main" id="{67C6F0DC-82EA-B534-FD98-3D0CD072060A}"/>
                    </a:ext>
                  </a:extLst>
                </p:cNvPr>
                <p:cNvGrpSpPr>
                  <a:grpSpLocks/>
                </p:cNvGrpSpPr>
                <p:nvPr/>
              </p:nvGrpSpPr>
              <p:grpSpPr bwMode="auto">
                <a:xfrm>
                  <a:off x="2543901" y="3307668"/>
                  <a:ext cx="362636" cy="345638"/>
                  <a:chOff x="1776" y="2256"/>
                  <a:chExt cx="288" cy="279"/>
                </a:xfrm>
              </p:grpSpPr>
              <p:grpSp>
                <p:nvGrpSpPr>
                  <p:cNvPr id="293" name="Group 143">
                    <a:extLst>
                      <a:ext uri="{FF2B5EF4-FFF2-40B4-BE49-F238E27FC236}">
                        <a16:creationId xmlns:a16="http://schemas.microsoft.com/office/drawing/2014/main" id="{79908BEC-0F61-8D12-EE3C-E86118AF4E5B}"/>
                      </a:ext>
                    </a:extLst>
                  </p:cNvPr>
                  <p:cNvGrpSpPr>
                    <a:grpSpLocks/>
                  </p:cNvGrpSpPr>
                  <p:nvPr/>
                </p:nvGrpSpPr>
                <p:grpSpPr bwMode="auto">
                  <a:xfrm>
                    <a:off x="1824" y="2256"/>
                    <a:ext cx="240" cy="279"/>
                    <a:chOff x="1392" y="3408"/>
                    <a:chExt cx="240" cy="279"/>
                  </a:xfrm>
                </p:grpSpPr>
                <p:sp>
                  <p:nvSpPr>
                    <p:cNvPr id="296" name="Line 144">
                      <a:extLst>
                        <a:ext uri="{FF2B5EF4-FFF2-40B4-BE49-F238E27FC236}">
                          <a16:creationId xmlns:a16="http://schemas.microsoft.com/office/drawing/2014/main" id="{7A67B8BB-0556-4179-9B92-7E46F0EB952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7" name="Arc 145">
                      <a:extLst>
                        <a:ext uri="{FF2B5EF4-FFF2-40B4-BE49-F238E27FC236}">
                          <a16:creationId xmlns:a16="http://schemas.microsoft.com/office/drawing/2014/main" id="{F3A198E0-6CF1-6642-0778-FB56064D011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8" name="Line 146">
                      <a:extLst>
                        <a:ext uri="{FF2B5EF4-FFF2-40B4-BE49-F238E27FC236}">
                          <a16:creationId xmlns:a16="http://schemas.microsoft.com/office/drawing/2014/main" id="{5EC5B189-6C6D-7A98-C3F0-6C5CDAB85D2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94" name="Arc 147">
                    <a:extLst>
                      <a:ext uri="{FF2B5EF4-FFF2-40B4-BE49-F238E27FC236}">
                        <a16:creationId xmlns:a16="http://schemas.microsoft.com/office/drawing/2014/main" id="{2B476DC8-5430-9567-0103-9A1D4035F6A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5" name="Arc 148">
                    <a:extLst>
                      <a:ext uri="{FF2B5EF4-FFF2-40B4-BE49-F238E27FC236}">
                        <a16:creationId xmlns:a16="http://schemas.microsoft.com/office/drawing/2014/main" id="{D70322C6-5AE4-980A-A12B-75DBA61D636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7" name="Group 166">
              <a:extLst>
                <a:ext uri="{FF2B5EF4-FFF2-40B4-BE49-F238E27FC236}">
                  <a16:creationId xmlns:a16="http://schemas.microsoft.com/office/drawing/2014/main" id="{BD753FB9-0A3D-E736-204F-10438D7C7091}"/>
                </a:ext>
              </a:extLst>
            </p:cNvPr>
            <p:cNvGrpSpPr/>
            <p:nvPr/>
          </p:nvGrpSpPr>
          <p:grpSpPr>
            <a:xfrm>
              <a:off x="2938225" y="1665229"/>
              <a:ext cx="2335259" cy="1528501"/>
              <a:chOff x="212942" y="1690688"/>
              <a:chExt cx="2335259" cy="1528501"/>
            </a:xfrm>
          </p:grpSpPr>
          <p:sp>
            <p:nvSpPr>
              <p:cNvPr id="248" name="Rectangle 247">
                <a:extLst>
                  <a:ext uri="{FF2B5EF4-FFF2-40B4-BE49-F238E27FC236}">
                    <a16:creationId xmlns:a16="http://schemas.microsoft.com/office/drawing/2014/main" id="{35D21DF5-46BB-0165-4162-70BBD77F44A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49" name="Group 248">
                <a:extLst>
                  <a:ext uri="{FF2B5EF4-FFF2-40B4-BE49-F238E27FC236}">
                    <a16:creationId xmlns:a16="http://schemas.microsoft.com/office/drawing/2014/main" id="{A9E7F8F2-C4CA-82B8-3B01-76DF368140DD}"/>
                  </a:ext>
                </a:extLst>
              </p:cNvPr>
              <p:cNvGrpSpPr/>
              <p:nvPr/>
            </p:nvGrpSpPr>
            <p:grpSpPr>
              <a:xfrm>
                <a:off x="375782" y="1844442"/>
                <a:ext cx="1703212" cy="1219954"/>
                <a:chOff x="927024" y="3154681"/>
                <a:chExt cx="1979513" cy="1417859"/>
              </a:xfrm>
            </p:grpSpPr>
            <p:sp>
              <p:nvSpPr>
                <p:cNvPr id="250" name="AutoShape 32">
                  <a:extLst>
                    <a:ext uri="{FF2B5EF4-FFF2-40B4-BE49-F238E27FC236}">
                      <a16:creationId xmlns:a16="http://schemas.microsoft.com/office/drawing/2014/main" id="{4D2BD5BC-7E2D-BAA0-C996-354E4AC0E38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52" name="Group 141">
                  <a:extLst>
                    <a:ext uri="{FF2B5EF4-FFF2-40B4-BE49-F238E27FC236}">
                      <a16:creationId xmlns:a16="http://schemas.microsoft.com/office/drawing/2014/main" id="{773924D5-0BDC-A04B-75F5-26D41858A6B1}"/>
                    </a:ext>
                  </a:extLst>
                </p:cNvPr>
                <p:cNvGrpSpPr>
                  <a:grpSpLocks/>
                </p:cNvGrpSpPr>
                <p:nvPr/>
              </p:nvGrpSpPr>
              <p:grpSpPr bwMode="auto">
                <a:xfrm>
                  <a:off x="927024" y="3154681"/>
                  <a:ext cx="1012360" cy="823487"/>
                  <a:chOff x="2304" y="1104"/>
                  <a:chExt cx="536" cy="436"/>
                </a:xfrm>
              </p:grpSpPr>
              <p:sp>
                <p:nvSpPr>
                  <p:cNvPr id="260" name="AutoShape 133">
                    <a:extLst>
                      <a:ext uri="{FF2B5EF4-FFF2-40B4-BE49-F238E27FC236}">
                        <a16:creationId xmlns:a16="http://schemas.microsoft.com/office/drawing/2014/main" id="{0AA66B57-55BC-3342-6BA7-A1210977F05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1" name="Group 105">
                    <a:extLst>
                      <a:ext uri="{FF2B5EF4-FFF2-40B4-BE49-F238E27FC236}">
                        <a16:creationId xmlns:a16="http://schemas.microsoft.com/office/drawing/2014/main" id="{E36E6196-78D5-E968-76DC-4B695BAC0C57}"/>
                      </a:ext>
                    </a:extLst>
                  </p:cNvPr>
                  <p:cNvGrpSpPr>
                    <a:grpSpLocks/>
                  </p:cNvGrpSpPr>
                  <p:nvPr/>
                </p:nvGrpSpPr>
                <p:grpSpPr bwMode="auto">
                  <a:xfrm>
                    <a:off x="2488" y="1104"/>
                    <a:ext cx="48" cy="144"/>
                    <a:chOff x="1200" y="912"/>
                    <a:chExt cx="48" cy="144"/>
                  </a:xfrm>
                </p:grpSpPr>
                <p:sp>
                  <p:nvSpPr>
                    <p:cNvPr id="285" name="Oval 106">
                      <a:extLst>
                        <a:ext uri="{FF2B5EF4-FFF2-40B4-BE49-F238E27FC236}">
                          <a16:creationId xmlns:a16="http://schemas.microsoft.com/office/drawing/2014/main" id="{3089BA1E-72A3-9DB7-EB2D-8BAEB2697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6" name="Oval 107">
                      <a:extLst>
                        <a:ext uri="{FF2B5EF4-FFF2-40B4-BE49-F238E27FC236}">
                          <a16:creationId xmlns:a16="http://schemas.microsoft.com/office/drawing/2014/main" id="{3C822663-1A86-6385-B41D-F6ED5F6C3E8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2" name="Group 108">
                    <a:extLst>
                      <a:ext uri="{FF2B5EF4-FFF2-40B4-BE49-F238E27FC236}">
                        <a16:creationId xmlns:a16="http://schemas.microsoft.com/office/drawing/2014/main" id="{A348987E-544C-2586-1A85-9D07ED087ADE}"/>
                      </a:ext>
                    </a:extLst>
                  </p:cNvPr>
                  <p:cNvGrpSpPr>
                    <a:grpSpLocks/>
                  </p:cNvGrpSpPr>
                  <p:nvPr/>
                </p:nvGrpSpPr>
                <p:grpSpPr bwMode="auto">
                  <a:xfrm>
                    <a:off x="2632" y="1104"/>
                    <a:ext cx="48" cy="144"/>
                    <a:chOff x="1200" y="912"/>
                    <a:chExt cx="48" cy="144"/>
                  </a:xfrm>
                </p:grpSpPr>
                <p:sp>
                  <p:nvSpPr>
                    <p:cNvPr id="283" name="Oval 109">
                      <a:extLst>
                        <a:ext uri="{FF2B5EF4-FFF2-40B4-BE49-F238E27FC236}">
                          <a16:creationId xmlns:a16="http://schemas.microsoft.com/office/drawing/2014/main" id="{D6C38431-6B29-BCE4-E809-D789D7BD253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Oval 110">
                      <a:extLst>
                        <a:ext uri="{FF2B5EF4-FFF2-40B4-BE49-F238E27FC236}">
                          <a16:creationId xmlns:a16="http://schemas.microsoft.com/office/drawing/2014/main" id="{68DA2254-F283-4780-F2C1-1D78ECA2817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3" name="Group 111">
                    <a:extLst>
                      <a:ext uri="{FF2B5EF4-FFF2-40B4-BE49-F238E27FC236}">
                        <a16:creationId xmlns:a16="http://schemas.microsoft.com/office/drawing/2014/main" id="{BA27D100-6DD9-49E4-7A34-932F31C5F896}"/>
                      </a:ext>
                    </a:extLst>
                  </p:cNvPr>
                  <p:cNvGrpSpPr>
                    <a:grpSpLocks/>
                  </p:cNvGrpSpPr>
                  <p:nvPr/>
                </p:nvGrpSpPr>
                <p:grpSpPr bwMode="auto">
                  <a:xfrm>
                    <a:off x="2688" y="1212"/>
                    <a:ext cx="152" cy="132"/>
                    <a:chOff x="672" y="1020"/>
                    <a:chExt cx="152" cy="132"/>
                  </a:xfrm>
                </p:grpSpPr>
                <p:sp>
                  <p:nvSpPr>
                    <p:cNvPr id="278" name="Line 112">
                      <a:extLst>
                        <a:ext uri="{FF2B5EF4-FFF2-40B4-BE49-F238E27FC236}">
                          <a16:creationId xmlns:a16="http://schemas.microsoft.com/office/drawing/2014/main" id="{4FCA46C6-4A4A-E09F-C8F7-556006B1804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13">
                      <a:extLst>
                        <a:ext uri="{FF2B5EF4-FFF2-40B4-BE49-F238E27FC236}">
                          <a16:creationId xmlns:a16="http://schemas.microsoft.com/office/drawing/2014/main" id="{C7B74AF2-7541-D130-A67D-7BF93753081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0" name="Group 114">
                      <a:extLst>
                        <a:ext uri="{FF2B5EF4-FFF2-40B4-BE49-F238E27FC236}">
                          <a16:creationId xmlns:a16="http://schemas.microsoft.com/office/drawing/2014/main" id="{43233B7F-3F19-2C69-81A6-D151C9C947F2}"/>
                        </a:ext>
                      </a:extLst>
                    </p:cNvPr>
                    <p:cNvGrpSpPr>
                      <a:grpSpLocks/>
                    </p:cNvGrpSpPr>
                    <p:nvPr/>
                  </p:nvGrpSpPr>
                  <p:grpSpPr bwMode="auto">
                    <a:xfrm>
                      <a:off x="680" y="1020"/>
                      <a:ext cx="144" cy="96"/>
                      <a:chOff x="680" y="1020"/>
                      <a:chExt cx="144" cy="96"/>
                    </a:xfrm>
                  </p:grpSpPr>
                  <p:sp>
                    <p:nvSpPr>
                      <p:cNvPr id="281" name="Line 115">
                        <a:extLst>
                          <a:ext uri="{FF2B5EF4-FFF2-40B4-BE49-F238E27FC236}">
                            <a16:creationId xmlns:a16="http://schemas.microsoft.com/office/drawing/2014/main" id="{F340DCB5-EB74-9B59-3EF3-646133B147B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16">
                        <a:extLst>
                          <a:ext uri="{FF2B5EF4-FFF2-40B4-BE49-F238E27FC236}">
                            <a16:creationId xmlns:a16="http://schemas.microsoft.com/office/drawing/2014/main" id="{59AB6646-3B2F-D140-4EF8-94D777567D2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4" name="Group 121">
                    <a:extLst>
                      <a:ext uri="{FF2B5EF4-FFF2-40B4-BE49-F238E27FC236}">
                        <a16:creationId xmlns:a16="http://schemas.microsoft.com/office/drawing/2014/main" id="{952F8DD0-474C-E898-155E-F3B85AA42A1E}"/>
                      </a:ext>
                    </a:extLst>
                  </p:cNvPr>
                  <p:cNvGrpSpPr>
                    <a:grpSpLocks/>
                  </p:cNvGrpSpPr>
                  <p:nvPr/>
                </p:nvGrpSpPr>
                <p:grpSpPr bwMode="auto">
                  <a:xfrm flipH="1">
                    <a:off x="2304" y="1212"/>
                    <a:ext cx="152" cy="132"/>
                    <a:chOff x="672" y="1020"/>
                    <a:chExt cx="152" cy="132"/>
                  </a:xfrm>
                </p:grpSpPr>
                <p:sp>
                  <p:nvSpPr>
                    <p:cNvPr id="273" name="Line 122">
                      <a:extLst>
                        <a:ext uri="{FF2B5EF4-FFF2-40B4-BE49-F238E27FC236}">
                          <a16:creationId xmlns:a16="http://schemas.microsoft.com/office/drawing/2014/main" id="{0EF4E567-B104-9CBE-1D8A-55FFF7EB00D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4" name="Line 123">
                      <a:extLst>
                        <a:ext uri="{FF2B5EF4-FFF2-40B4-BE49-F238E27FC236}">
                          <a16:creationId xmlns:a16="http://schemas.microsoft.com/office/drawing/2014/main" id="{D63CC514-71F8-C915-BA48-F85541CC8DE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5" name="Group 124">
                      <a:extLst>
                        <a:ext uri="{FF2B5EF4-FFF2-40B4-BE49-F238E27FC236}">
                          <a16:creationId xmlns:a16="http://schemas.microsoft.com/office/drawing/2014/main" id="{2C827D65-FD4C-0886-F5F9-5762371D9D09}"/>
                        </a:ext>
                      </a:extLst>
                    </p:cNvPr>
                    <p:cNvGrpSpPr>
                      <a:grpSpLocks/>
                    </p:cNvGrpSpPr>
                    <p:nvPr/>
                  </p:nvGrpSpPr>
                  <p:grpSpPr bwMode="auto">
                    <a:xfrm>
                      <a:off x="680" y="1020"/>
                      <a:ext cx="144" cy="96"/>
                      <a:chOff x="680" y="1020"/>
                      <a:chExt cx="144" cy="96"/>
                    </a:xfrm>
                  </p:grpSpPr>
                  <p:sp>
                    <p:nvSpPr>
                      <p:cNvPr id="276" name="Line 125">
                        <a:extLst>
                          <a:ext uri="{FF2B5EF4-FFF2-40B4-BE49-F238E27FC236}">
                            <a16:creationId xmlns:a16="http://schemas.microsoft.com/office/drawing/2014/main" id="{B9D8090D-4627-5D0C-2D2E-43551BB8BF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7" name="Line 126">
                        <a:extLst>
                          <a:ext uri="{FF2B5EF4-FFF2-40B4-BE49-F238E27FC236}">
                            <a16:creationId xmlns:a16="http://schemas.microsoft.com/office/drawing/2014/main" id="{F915E41F-0F9E-F998-E3F6-CAAE318F041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5" name="Group 136">
                    <a:extLst>
                      <a:ext uri="{FF2B5EF4-FFF2-40B4-BE49-F238E27FC236}">
                        <a16:creationId xmlns:a16="http://schemas.microsoft.com/office/drawing/2014/main" id="{7FADBE4F-5759-512C-6ED4-238F57FA0300}"/>
                      </a:ext>
                    </a:extLst>
                  </p:cNvPr>
                  <p:cNvGrpSpPr>
                    <a:grpSpLocks/>
                  </p:cNvGrpSpPr>
                  <p:nvPr/>
                </p:nvGrpSpPr>
                <p:grpSpPr bwMode="auto">
                  <a:xfrm>
                    <a:off x="2400" y="1300"/>
                    <a:ext cx="96" cy="240"/>
                    <a:chOff x="2400" y="1296"/>
                    <a:chExt cx="96" cy="240"/>
                  </a:xfrm>
                </p:grpSpPr>
                <p:sp>
                  <p:nvSpPr>
                    <p:cNvPr id="270" name="Line 117">
                      <a:extLst>
                        <a:ext uri="{FF2B5EF4-FFF2-40B4-BE49-F238E27FC236}">
                          <a16:creationId xmlns:a16="http://schemas.microsoft.com/office/drawing/2014/main" id="{FDE87DAF-5206-8B0B-AC13-095EE10EFC4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1" name="Line 134">
                      <a:extLst>
                        <a:ext uri="{FF2B5EF4-FFF2-40B4-BE49-F238E27FC236}">
                          <a16:creationId xmlns:a16="http://schemas.microsoft.com/office/drawing/2014/main" id="{C34C6A18-3DAA-3267-FB1B-4BC31CDC051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2" name="Line 135">
                      <a:extLst>
                        <a:ext uri="{FF2B5EF4-FFF2-40B4-BE49-F238E27FC236}">
                          <a16:creationId xmlns:a16="http://schemas.microsoft.com/office/drawing/2014/main" id="{5A9092DA-726C-3071-9AC5-F1B17FAE344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6" name="Group 137">
                    <a:extLst>
                      <a:ext uri="{FF2B5EF4-FFF2-40B4-BE49-F238E27FC236}">
                        <a16:creationId xmlns:a16="http://schemas.microsoft.com/office/drawing/2014/main" id="{A3E4D232-6987-F31A-857C-3A3DF78F9893}"/>
                      </a:ext>
                    </a:extLst>
                  </p:cNvPr>
                  <p:cNvGrpSpPr>
                    <a:grpSpLocks/>
                  </p:cNvGrpSpPr>
                  <p:nvPr/>
                </p:nvGrpSpPr>
                <p:grpSpPr bwMode="auto">
                  <a:xfrm flipH="1">
                    <a:off x="2640" y="1296"/>
                    <a:ext cx="96" cy="240"/>
                    <a:chOff x="2400" y="1296"/>
                    <a:chExt cx="96" cy="240"/>
                  </a:xfrm>
                </p:grpSpPr>
                <p:sp>
                  <p:nvSpPr>
                    <p:cNvPr id="267" name="Line 138">
                      <a:extLst>
                        <a:ext uri="{FF2B5EF4-FFF2-40B4-BE49-F238E27FC236}">
                          <a16:creationId xmlns:a16="http://schemas.microsoft.com/office/drawing/2014/main" id="{BA7F9335-E3C8-56A0-1CA1-71450ED07C36}"/>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Line 139">
                      <a:extLst>
                        <a:ext uri="{FF2B5EF4-FFF2-40B4-BE49-F238E27FC236}">
                          <a16:creationId xmlns:a16="http://schemas.microsoft.com/office/drawing/2014/main" id="{B6F51944-DB2C-35AC-1F7C-C8D76D1C9EA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0">
                      <a:extLst>
                        <a:ext uri="{FF2B5EF4-FFF2-40B4-BE49-F238E27FC236}">
                          <a16:creationId xmlns:a16="http://schemas.microsoft.com/office/drawing/2014/main" id="{25370537-8DE5-1276-E0A6-A4492A3E662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53" name="Group 142">
                  <a:extLst>
                    <a:ext uri="{FF2B5EF4-FFF2-40B4-BE49-F238E27FC236}">
                      <a16:creationId xmlns:a16="http://schemas.microsoft.com/office/drawing/2014/main" id="{D73DECD3-390E-4F17-69E4-CF9403C54AB6}"/>
                    </a:ext>
                  </a:extLst>
                </p:cNvPr>
                <p:cNvGrpSpPr>
                  <a:grpSpLocks/>
                </p:cNvGrpSpPr>
                <p:nvPr/>
              </p:nvGrpSpPr>
              <p:grpSpPr bwMode="auto">
                <a:xfrm>
                  <a:off x="2543901" y="3307668"/>
                  <a:ext cx="362636" cy="345638"/>
                  <a:chOff x="1776" y="2256"/>
                  <a:chExt cx="288" cy="279"/>
                </a:xfrm>
              </p:grpSpPr>
              <p:grpSp>
                <p:nvGrpSpPr>
                  <p:cNvPr id="254" name="Group 143">
                    <a:extLst>
                      <a:ext uri="{FF2B5EF4-FFF2-40B4-BE49-F238E27FC236}">
                        <a16:creationId xmlns:a16="http://schemas.microsoft.com/office/drawing/2014/main" id="{C3A84502-9918-CA1C-A80E-2538FB41EB83}"/>
                      </a:ext>
                    </a:extLst>
                  </p:cNvPr>
                  <p:cNvGrpSpPr>
                    <a:grpSpLocks/>
                  </p:cNvGrpSpPr>
                  <p:nvPr/>
                </p:nvGrpSpPr>
                <p:grpSpPr bwMode="auto">
                  <a:xfrm>
                    <a:off x="1824" y="2256"/>
                    <a:ext cx="240" cy="279"/>
                    <a:chOff x="1392" y="3408"/>
                    <a:chExt cx="240" cy="279"/>
                  </a:xfrm>
                </p:grpSpPr>
                <p:sp>
                  <p:nvSpPr>
                    <p:cNvPr id="257" name="Line 144">
                      <a:extLst>
                        <a:ext uri="{FF2B5EF4-FFF2-40B4-BE49-F238E27FC236}">
                          <a16:creationId xmlns:a16="http://schemas.microsoft.com/office/drawing/2014/main" id="{F208661B-E99E-D6B4-EF7B-854509F40E3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8" name="Arc 145">
                      <a:extLst>
                        <a:ext uri="{FF2B5EF4-FFF2-40B4-BE49-F238E27FC236}">
                          <a16:creationId xmlns:a16="http://schemas.microsoft.com/office/drawing/2014/main" id="{9482CA06-9A17-B287-A903-1BA4003FDF0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9" name="Line 146">
                      <a:extLst>
                        <a:ext uri="{FF2B5EF4-FFF2-40B4-BE49-F238E27FC236}">
                          <a16:creationId xmlns:a16="http://schemas.microsoft.com/office/drawing/2014/main" id="{C353BFA7-2C41-E715-72A9-E670A428829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55" name="Arc 147">
                    <a:extLst>
                      <a:ext uri="{FF2B5EF4-FFF2-40B4-BE49-F238E27FC236}">
                        <a16:creationId xmlns:a16="http://schemas.microsoft.com/office/drawing/2014/main" id="{AB9F455B-F88F-3CEE-F5D2-0E693E8E41EC}"/>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6" name="Arc 148">
                    <a:extLst>
                      <a:ext uri="{FF2B5EF4-FFF2-40B4-BE49-F238E27FC236}">
                        <a16:creationId xmlns:a16="http://schemas.microsoft.com/office/drawing/2014/main" id="{11411087-B2C4-1849-7A84-AB53890AA395}"/>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8" name="Group 167">
              <a:extLst>
                <a:ext uri="{FF2B5EF4-FFF2-40B4-BE49-F238E27FC236}">
                  <a16:creationId xmlns:a16="http://schemas.microsoft.com/office/drawing/2014/main" id="{062F6C3A-4FE0-561E-576C-9860D5061521}"/>
                </a:ext>
              </a:extLst>
            </p:cNvPr>
            <p:cNvGrpSpPr/>
            <p:nvPr/>
          </p:nvGrpSpPr>
          <p:grpSpPr>
            <a:xfrm>
              <a:off x="212942" y="3447203"/>
              <a:ext cx="2335259" cy="1528501"/>
              <a:chOff x="212942" y="1690688"/>
              <a:chExt cx="2335259" cy="1528501"/>
            </a:xfrm>
          </p:grpSpPr>
          <p:sp>
            <p:nvSpPr>
              <p:cNvPr id="209" name="Rectangle 208">
                <a:extLst>
                  <a:ext uri="{FF2B5EF4-FFF2-40B4-BE49-F238E27FC236}">
                    <a16:creationId xmlns:a16="http://schemas.microsoft.com/office/drawing/2014/main" id="{B526DE91-D258-64CC-1FC0-6634BFE30D1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10" name="Group 209">
                <a:extLst>
                  <a:ext uri="{FF2B5EF4-FFF2-40B4-BE49-F238E27FC236}">
                    <a16:creationId xmlns:a16="http://schemas.microsoft.com/office/drawing/2014/main" id="{1CF39A0A-FB7F-34D7-94D1-FC56955A9336}"/>
                  </a:ext>
                </a:extLst>
              </p:cNvPr>
              <p:cNvGrpSpPr/>
              <p:nvPr/>
            </p:nvGrpSpPr>
            <p:grpSpPr>
              <a:xfrm>
                <a:off x="375782" y="1844443"/>
                <a:ext cx="2172419" cy="1266165"/>
                <a:chOff x="927024" y="3154681"/>
                <a:chExt cx="2524836" cy="1471566"/>
              </a:xfrm>
            </p:grpSpPr>
            <p:sp>
              <p:nvSpPr>
                <p:cNvPr id="211" name="AutoShape 32">
                  <a:extLst>
                    <a:ext uri="{FF2B5EF4-FFF2-40B4-BE49-F238E27FC236}">
                      <a16:creationId xmlns:a16="http://schemas.microsoft.com/office/drawing/2014/main" id="{EFE00BAC-D769-1A52-3700-2F7B43A08E6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2" name="AutoShape 33">
                  <a:extLst>
                    <a:ext uri="{FF2B5EF4-FFF2-40B4-BE49-F238E27FC236}">
                      <a16:creationId xmlns:a16="http://schemas.microsoft.com/office/drawing/2014/main" id="{026874BD-785D-153A-FC3A-BC700304A57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3" name="Group 141">
                  <a:extLst>
                    <a:ext uri="{FF2B5EF4-FFF2-40B4-BE49-F238E27FC236}">
                      <a16:creationId xmlns:a16="http://schemas.microsoft.com/office/drawing/2014/main" id="{504CF48A-6C49-DF60-200D-840BD3CF2E83}"/>
                    </a:ext>
                  </a:extLst>
                </p:cNvPr>
                <p:cNvGrpSpPr>
                  <a:grpSpLocks/>
                </p:cNvGrpSpPr>
                <p:nvPr/>
              </p:nvGrpSpPr>
              <p:grpSpPr bwMode="auto">
                <a:xfrm>
                  <a:off x="927024" y="3154681"/>
                  <a:ext cx="1012360" cy="823487"/>
                  <a:chOff x="2304" y="1104"/>
                  <a:chExt cx="536" cy="436"/>
                </a:xfrm>
              </p:grpSpPr>
              <p:sp>
                <p:nvSpPr>
                  <p:cNvPr id="221" name="AutoShape 133">
                    <a:extLst>
                      <a:ext uri="{FF2B5EF4-FFF2-40B4-BE49-F238E27FC236}">
                        <a16:creationId xmlns:a16="http://schemas.microsoft.com/office/drawing/2014/main" id="{6B18C710-D7D1-9625-3875-6FB6891DA54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2" name="Group 105">
                    <a:extLst>
                      <a:ext uri="{FF2B5EF4-FFF2-40B4-BE49-F238E27FC236}">
                        <a16:creationId xmlns:a16="http://schemas.microsoft.com/office/drawing/2014/main" id="{AA04B725-20FB-1010-E8CD-6432BBCF360C}"/>
                      </a:ext>
                    </a:extLst>
                  </p:cNvPr>
                  <p:cNvGrpSpPr>
                    <a:grpSpLocks/>
                  </p:cNvGrpSpPr>
                  <p:nvPr/>
                </p:nvGrpSpPr>
                <p:grpSpPr bwMode="auto">
                  <a:xfrm>
                    <a:off x="2488" y="1104"/>
                    <a:ext cx="48" cy="144"/>
                    <a:chOff x="1200" y="912"/>
                    <a:chExt cx="48" cy="144"/>
                  </a:xfrm>
                </p:grpSpPr>
                <p:sp>
                  <p:nvSpPr>
                    <p:cNvPr id="246" name="Oval 106">
                      <a:extLst>
                        <a:ext uri="{FF2B5EF4-FFF2-40B4-BE49-F238E27FC236}">
                          <a16:creationId xmlns:a16="http://schemas.microsoft.com/office/drawing/2014/main" id="{1FED9762-54F7-E15F-BF21-B9BF00D501B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7" name="Oval 107">
                      <a:extLst>
                        <a:ext uri="{FF2B5EF4-FFF2-40B4-BE49-F238E27FC236}">
                          <a16:creationId xmlns:a16="http://schemas.microsoft.com/office/drawing/2014/main" id="{F78C223C-1B09-DBC9-B605-AE2BF9F65A6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3" name="Group 108">
                    <a:extLst>
                      <a:ext uri="{FF2B5EF4-FFF2-40B4-BE49-F238E27FC236}">
                        <a16:creationId xmlns:a16="http://schemas.microsoft.com/office/drawing/2014/main" id="{15A93134-CCDE-E9CD-DACF-732AD462F408}"/>
                      </a:ext>
                    </a:extLst>
                  </p:cNvPr>
                  <p:cNvGrpSpPr>
                    <a:grpSpLocks/>
                  </p:cNvGrpSpPr>
                  <p:nvPr/>
                </p:nvGrpSpPr>
                <p:grpSpPr bwMode="auto">
                  <a:xfrm>
                    <a:off x="2632" y="1104"/>
                    <a:ext cx="48" cy="144"/>
                    <a:chOff x="1200" y="912"/>
                    <a:chExt cx="48" cy="144"/>
                  </a:xfrm>
                </p:grpSpPr>
                <p:sp>
                  <p:nvSpPr>
                    <p:cNvPr id="244" name="Oval 109">
                      <a:extLst>
                        <a:ext uri="{FF2B5EF4-FFF2-40B4-BE49-F238E27FC236}">
                          <a16:creationId xmlns:a16="http://schemas.microsoft.com/office/drawing/2014/main" id="{CB58A6CF-611A-72D6-9CE1-38BA549327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10">
                      <a:extLst>
                        <a:ext uri="{FF2B5EF4-FFF2-40B4-BE49-F238E27FC236}">
                          <a16:creationId xmlns:a16="http://schemas.microsoft.com/office/drawing/2014/main" id="{182DC702-D77D-ED81-D5CA-EB3A45D395A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4" name="Group 111">
                    <a:extLst>
                      <a:ext uri="{FF2B5EF4-FFF2-40B4-BE49-F238E27FC236}">
                        <a16:creationId xmlns:a16="http://schemas.microsoft.com/office/drawing/2014/main" id="{C25FA5FF-91D8-BF34-2CE7-BE4E3F90A32A}"/>
                      </a:ext>
                    </a:extLst>
                  </p:cNvPr>
                  <p:cNvGrpSpPr>
                    <a:grpSpLocks/>
                  </p:cNvGrpSpPr>
                  <p:nvPr/>
                </p:nvGrpSpPr>
                <p:grpSpPr bwMode="auto">
                  <a:xfrm>
                    <a:off x="2688" y="1212"/>
                    <a:ext cx="152" cy="132"/>
                    <a:chOff x="672" y="1020"/>
                    <a:chExt cx="152" cy="132"/>
                  </a:xfrm>
                </p:grpSpPr>
                <p:sp>
                  <p:nvSpPr>
                    <p:cNvPr id="239" name="Line 112">
                      <a:extLst>
                        <a:ext uri="{FF2B5EF4-FFF2-40B4-BE49-F238E27FC236}">
                          <a16:creationId xmlns:a16="http://schemas.microsoft.com/office/drawing/2014/main" id="{D9795626-687B-0C1F-9BE8-0B2DFE1DDE9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0" name="Line 113">
                      <a:extLst>
                        <a:ext uri="{FF2B5EF4-FFF2-40B4-BE49-F238E27FC236}">
                          <a16:creationId xmlns:a16="http://schemas.microsoft.com/office/drawing/2014/main" id="{AB574D5E-BC46-85DE-69FF-42754859AF6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41" name="Group 114">
                      <a:extLst>
                        <a:ext uri="{FF2B5EF4-FFF2-40B4-BE49-F238E27FC236}">
                          <a16:creationId xmlns:a16="http://schemas.microsoft.com/office/drawing/2014/main" id="{C6720825-65FD-447C-1CE3-9514354B79D6}"/>
                        </a:ext>
                      </a:extLst>
                    </p:cNvPr>
                    <p:cNvGrpSpPr>
                      <a:grpSpLocks/>
                    </p:cNvGrpSpPr>
                    <p:nvPr/>
                  </p:nvGrpSpPr>
                  <p:grpSpPr bwMode="auto">
                    <a:xfrm>
                      <a:off x="680" y="1020"/>
                      <a:ext cx="144" cy="96"/>
                      <a:chOff x="680" y="1020"/>
                      <a:chExt cx="144" cy="96"/>
                    </a:xfrm>
                  </p:grpSpPr>
                  <p:sp>
                    <p:nvSpPr>
                      <p:cNvPr id="242" name="Line 115">
                        <a:extLst>
                          <a:ext uri="{FF2B5EF4-FFF2-40B4-BE49-F238E27FC236}">
                            <a16:creationId xmlns:a16="http://schemas.microsoft.com/office/drawing/2014/main" id="{D7CC109B-0335-3F0E-CFC4-965947D3F3F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Line 116">
                        <a:extLst>
                          <a:ext uri="{FF2B5EF4-FFF2-40B4-BE49-F238E27FC236}">
                            <a16:creationId xmlns:a16="http://schemas.microsoft.com/office/drawing/2014/main" id="{CEB9C1A3-CD35-7464-BAFB-AED2CFC7848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5" name="Group 121">
                    <a:extLst>
                      <a:ext uri="{FF2B5EF4-FFF2-40B4-BE49-F238E27FC236}">
                        <a16:creationId xmlns:a16="http://schemas.microsoft.com/office/drawing/2014/main" id="{35647926-9931-CC1E-B9EE-7A6BB075C53C}"/>
                      </a:ext>
                    </a:extLst>
                  </p:cNvPr>
                  <p:cNvGrpSpPr>
                    <a:grpSpLocks/>
                  </p:cNvGrpSpPr>
                  <p:nvPr/>
                </p:nvGrpSpPr>
                <p:grpSpPr bwMode="auto">
                  <a:xfrm flipH="1">
                    <a:off x="2304" y="1212"/>
                    <a:ext cx="152" cy="132"/>
                    <a:chOff x="672" y="1020"/>
                    <a:chExt cx="152" cy="132"/>
                  </a:xfrm>
                </p:grpSpPr>
                <p:sp>
                  <p:nvSpPr>
                    <p:cNvPr id="234" name="Line 122">
                      <a:extLst>
                        <a:ext uri="{FF2B5EF4-FFF2-40B4-BE49-F238E27FC236}">
                          <a16:creationId xmlns:a16="http://schemas.microsoft.com/office/drawing/2014/main" id="{2355B0AB-5DEB-3061-E515-2962915DA16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5" name="Line 123">
                      <a:extLst>
                        <a:ext uri="{FF2B5EF4-FFF2-40B4-BE49-F238E27FC236}">
                          <a16:creationId xmlns:a16="http://schemas.microsoft.com/office/drawing/2014/main" id="{4D9EC3C9-0D4E-5EE4-EE6B-229CB2DCCA3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6" name="Group 124">
                      <a:extLst>
                        <a:ext uri="{FF2B5EF4-FFF2-40B4-BE49-F238E27FC236}">
                          <a16:creationId xmlns:a16="http://schemas.microsoft.com/office/drawing/2014/main" id="{FBA3E5B4-D720-1F83-228A-15FB0F2A89B3}"/>
                        </a:ext>
                      </a:extLst>
                    </p:cNvPr>
                    <p:cNvGrpSpPr>
                      <a:grpSpLocks/>
                    </p:cNvGrpSpPr>
                    <p:nvPr/>
                  </p:nvGrpSpPr>
                  <p:grpSpPr bwMode="auto">
                    <a:xfrm>
                      <a:off x="680" y="1020"/>
                      <a:ext cx="144" cy="96"/>
                      <a:chOff x="680" y="1020"/>
                      <a:chExt cx="144" cy="96"/>
                    </a:xfrm>
                  </p:grpSpPr>
                  <p:sp>
                    <p:nvSpPr>
                      <p:cNvPr id="237" name="Line 125">
                        <a:extLst>
                          <a:ext uri="{FF2B5EF4-FFF2-40B4-BE49-F238E27FC236}">
                            <a16:creationId xmlns:a16="http://schemas.microsoft.com/office/drawing/2014/main" id="{5F9D60A6-3E89-2EE7-2A79-7A370631CC8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26">
                        <a:extLst>
                          <a:ext uri="{FF2B5EF4-FFF2-40B4-BE49-F238E27FC236}">
                            <a16:creationId xmlns:a16="http://schemas.microsoft.com/office/drawing/2014/main" id="{A8F49B3D-5736-CE99-0958-E611FD49E6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6" name="Group 136">
                    <a:extLst>
                      <a:ext uri="{FF2B5EF4-FFF2-40B4-BE49-F238E27FC236}">
                        <a16:creationId xmlns:a16="http://schemas.microsoft.com/office/drawing/2014/main" id="{D239995B-FA90-08B9-5683-8855EBCD1EE1}"/>
                      </a:ext>
                    </a:extLst>
                  </p:cNvPr>
                  <p:cNvGrpSpPr>
                    <a:grpSpLocks/>
                  </p:cNvGrpSpPr>
                  <p:nvPr/>
                </p:nvGrpSpPr>
                <p:grpSpPr bwMode="auto">
                  <a:xfrm>
                    <a:off x="2400" y="1300"/>
                    <a:ext cx="96" cy="240"/>
                    <a:chOff x="2400" y="1296"/>
                    <a:chExt cx="96" cy="240"/>
                  </a:xfrm>
                </p:grpSpPr>
                <p:sp>
                  <p:nvSpPr>
                    <p:cNvPr id="231" name="Line 117">
                      <a:extLst>
                        <a:ext uri="{FF2B5EF4-FFF2-40B4-BE49-F238E27FC236}">
                          <a16:creationId xmlns:a16="http://schemas.microsoft.com/office/drawing/2014/main" id="{EA423D0C-569C-A122-0F3A-F2D4F849F19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2" name="Line 134">
                      <a:extLst>
                        <a:ext uri="{FF2B5EF4-FFF2-40B4-BE49-F238E27FC236}">
                          <a16:creationId xmlns:a16="http://schemas.microsoft.com/office/drawing/2014/main" id="{2F80BCA5-4497-6C35-FB0E-92E7C37039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35">
                      <a:extLst>
                        <a:ext uri="{FF2B5EF4-FFF2-40B4-BE49-F238E27FC236}">
                          <a16:creationId xmlns:a16="http://schemas.microsoft.com/office/drawing/2014/main" id="{920485FE-58CF-CF3F-C063-3EA0587F1E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7" name="Group 137">
                    <a:extLst>
                      <a:ext uri="{FF2B5EF4-FFF2-40B4-BE49-F238E27FC236}">
                        <a16:creationId xmlns:a16="http://schemas.microsoft.com/office/drawing/2014/main" id="{B00AD662-8F97-7C4A-6E7B-20E5965530CB}"/>
                      </a:ext>
                    </a:extLst>
                  </p:cNvPr>
                  <p:cNvGrpSpPr>
                    <a:grpSpLocks/>
                  </p:cNvGrpSpPr>
                  <p:nvPr/>
                </p:nvGrpSpPr>
                <p:grpSpPr bwMode="auto">
                  <a:xfrm flipH="1">
                    <a:off x="2640" y="1296"/>
                    <a:ext cx="96" cy="240"/>
                    <a:chOff x="2400" y="1296"/>
                    <a:chExt cx="96" cy="240"/>
                  </a:xfrm>
                </p:grpSpPr>
                <p:sp>
                  <p:nvSpPr>
                    <p:cNvPr id="228" name="Line 138">
                      <a:extLst>
                        <a:ext uri="{FF2B5EF4-FFF2-40B4-BE49-F238E27FC236}">
                          <a16:creationId xmlns:a16="http://schemas.microsoft.com/office/drawing/2014/main" id="{317909B2-E2AF-8E01-3B4E-EC57BC48779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9" name="Line 139">
                      <a:extLst>
                        <a:ext uri="{FF2B5EF4-FFF2-40B4-BE49-F238E27FC236}">
                          <a16:creationId xmlns:a16="http://schemas.microsoft.com/office/drawing/2014/main" id="{06C35FD7-C922-275D-5008-95B1499D113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40">
                      <a:extLst>
                        <a:ext uri="{FF2B5EF4-FFF2-40B4-BE49-F238E27FC236}">
                          <a16:creationId xmlns:a16="http://schemas.microsoft.com/office/drawing/2014/main" id="{84A772DC-39C2-285C-082A-5820CEA3A1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4" name="Group 142">
                  <a:extLst>
                    <a:ext uri="{FF2B5EF4-FFF2-40B4-BE49-F238E27FC236}">
                      <a16:creationId xmlns:a16="http://schemas.microsoft.com/office/drawing/2014/main" id="{F90FB6A1-0D46-2E07-7E2C-868B34DDA429}"/>
                    </a:ext>
                  </a:extLst>
                </p:cNvPr>
                <p:cNvGrpSpPr>
                  <a:grpSpLocks/>
                </p:cNvGrpSpPr>
                <p:nvPr/>
              </p:nvGrpSpPr>
              <p:grpSpPr bwMode="auto">
                <a:xfrm>
                  <a:off x="2543901" y="3307668"/>
                  <a:ext cx="362636" cy="345638"/>
                  <a:chOff x="1776" y="2256"/>
                  <a:chExt cx="288" cy="279"/>
                </a:xfrm>
              </p:grpSpPr>
              <p:grpSp>
                <p:nvGrpSpPr>
                  <p:cNvPr id="215" name="Group 143">
                    <a:extLst>
                      <a:ext uri="{FF2B5EF4-FFF2-40B4-BE49-F238E27FC236}">
                        <a16:creationId xmlns:a16="http://schemas.microsoft.com/office/drawing/2014/main" id="{35B9F27B-C7C4-45E2-8ABE-DDFD0D3D5793}"/>
                      </a:ext>
                    </a:extLst>
                  </p:cNvPr>
                  <p:cNvGrpSpPr>
                    <a:grpSpLocks/>
                  </p:cNvGrpSpPr>
                  <p:nvPr/>
                </p:nvGrpSpPr>
                <p:grpSpPr bwMode="auto">
                  <a:xfrm>
                    <a:off x="1824" y="2256"/>
                    <a:ext cx="240" cy="279"/>
                    <a:chOff x="1392" y="3408"/>
                    <a:chExt cx="240" cy="279"/>
                  </a:xfrm>
                </p:grpSpPr>
                <p:sp>
                  <p:nvSpPr>
                    <p:cNvPr id="218" name="Line 144">
                      <a:extLst>
                        <a:ext uri="{FF2B5EF4-FFF2-40B4-BE49-F238E27FC236}">
                          <a16:creationId xmlns:a16="http://schemas.microsoft.com/office/drawing/2014/main" id="{638691BA-EF08-9159-182A-7D8C5D32250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9" name="Arc 145">
                      <a:extLst>
                        <a:ext uri="{FF2B5EF4-FFF2-40B4-BE49-F238E27FC236}">
                          <a16:creationId xmlns:a16="http://schemas.microsoft.com/office/drawing/2014/main" id="{B14A5E41-0D9C-A404-CD47-F517F67C5D3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0" name="Line 146">
                      <a:extLst>
                        <a:ext uri="{FF2B5EF4-FFF2-40B4-BE49-F238E27FC236}">
                          <a16:creationId xmlns:a16="http://schemas.microsoft.com/office/drawing/2014/main" id="{91730A9C-B534-2E09-73CD-7B98D3A8D39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6" name="Arc 147">
                    <a:extLst>
                      <a:ext uri="{FF2B5EF4-FFF2-40B4-BE49-F238E27FC236}">
                        <a16:creationId xmlns:a16="http://schemas.microsoft.com/office/drawing/2014/main" id="{B1296F4B-277C-CE24-3534-560BD95C30A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8">
                    <a:extLst>
                      <a:ext uri="{FF2B5EF4-FFF2-40B4-BE49-F238E27FC236}">
                        <a16:creationId xmlns:a16="http://schemas.microsoft.com/office/drawing/2014/main" id="{78DB691E-4D39-8F70-A4FA-A699243F260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9" name="Group 168">
              <a:extLst>
                <a:ext uri="{FF2B5EF4-FFF2-40B4-BE49-F238E27FC236}">
                  <a16:creationId xmlns:a16="http://schemas.microsoft.com/office/drawing/2014/main" id="{FC0E1E35-4310-B857-3801-A7C07AB21FF5}"/>
                </a:ext>
              </a:extLst>
            </p:cNvPr>
            <p:cNvGrpSpPr/>
            <p:nvPr/>
          </p:nvGrpSpPr>
          <p:grpSpPr>
            <a:xfrm>
              <a:off x="2880052" y="3421744"/>
              <a:ext cx="2335259" cy="1528501"/>
              <a:chOff x="212942" y="1690688"/>
              <a:chExt cx="2335259" cy="1528501"/>
            </a:xfrm>
          </p:grpSpPr>
          <p:sp>
            <p:nvSpPr>
              <p:cNvPr id="170" name="Rectangle 169">
                <a:extLst>
                  <a:ext uri="{FF2B5EF4-FFF2-40B4-BE49-F238E27FC236}">
                    <a16:creationId xmlns:a16="http://schemas.microsoft.com/office/drawing/2014/main" id="{CABFFB01-90F2-C910-70D3-89480A481C6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71" name="Group 170">
                <a:extLst>
                  <a:ext uri="{FF2B5EF4-FFF2-40B4-BE49-F238E27FC236}">
                    <a16:creationId xmlns:a16="http://schemas.microsoft.com/office/drawing/2014/main" id="{35A8B195-7242-1BE1-80AE-208703B28DF1}"/>
                  </a:ext>
                </a:extLst>
              </p:cNvPr>
              <p:cNvGrpSpPr/>
              <p:nvPr/>
            </p:nvGrpSpPr>
            <p:grpSpPr>
              <a:xfrm>
                <a:off x="375782" y="1844442"/>
                <a:ext cx="871055" cy="1219954"/>
                <a:chOff x="927024" y="3154681"/>
                <a:chExt cx="1012360" cy="1417859"/>
              </a:xfrm>
            </p:grpSpPr>
            <p:sp>
              <p:nvSpPr>
                <p:cNvPr id="172" name="AutoShape 32">
                  <a:extLst>
                    <a:ext uri="{FF2B5EF4-FFF2-40B4-BE49-F238E27FC236}">
                      <a16:creationId xmlns:a16="http://schemas.microsoft.com/office/drawing/2014/main" id="{F432EF60-0A41-6916-3436-EA1DEC547A2F}"/>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4" name="Group 141">
                  <a:extLst>
                    <a:ext uri="{FF2B5EF4-FFF2-40B4-BE49-F238E27FC236}">
                      <a16:creationId xmlns:a16="http://schemas.microsoft.com/office/drawing/2014/main" id="{4CCFF99A-74AD-1BEC-80FF-7DC3CE73064C}"/>
                    </a:ext>
                  </a:extLst>
                </p:cNvPr>
                <p:cNvGrpSpPr>
                  <a:grpSpLocks/>
                </p:cNvGrpSpPr>
                <p:nvPr/>
              </p:nvGrpSpPr>
              <p:grpSpPr bwMode="auto">
                <a:xfrm>
                  <a:off x="927024" y="3154681"/>
                  <a:ext cx="1012360" cy="823487"/>
                  <a:chOff x="2304" y="1104"/>
                  <a:chExt cx="536" cy="436"/>
                </a:xfrm>
              </p:grpSpPr>
              <p:sp>
                <p:nvSpPr>
                  <p:cNvPr id="182" name="AutoShape 133">
                    <a:extLst>
                      <a:ext uri="{FF2B5EF4-FFF2-40B4-BE49-F238E27FC236}">
                        <a16:creationId xmlns:a16="http://schemas.microsoft.com/office/drawing/2014/main" id="{279E6180-5902-93DD-0B3A-9E75E3EA316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3" name="Group 105">
                    <a:extLst>
                      <a:ext uri="{FF2B5EF4-FFF2-40B4-BE49-F238E27FC236}">
                        <a16:creationId xmlns:a16="http://schemas.microsoft.com/office/drawing/2014/main" id="{13C68768-E867-ACD1-6CD3-F61EB28D3A86}"/>
                      </a:ext>
                    </a:extLst>
                  </p:cNvPr>
                  <p:cNvGrpSpPr>
                    <a:grpSpLocks/>
                  </p:cNvGrpSpPr>
                  <p:nvPr/>
                </p:nvGrpSpPr>
                <p:grpSpPr bwMode="auto">
                  <a:xfrm>
                    <a:off x="2488" y="1104"/>
                    <a:ext cx="48" cy="144"/>
                    <a:chOff x="1200" y="912"/>
                    <a:chExt cx="48" cy="144"/>
                  </a:xfrm>
                </p:grpSpPr>
                <p:sp>
                  <p:nvSpPr>
                    <p:cNvPr id="207" name="Oval 106">
                      <a:extLst>
                        <a:ext uri="{FF2B5EF4-FFF2-40B4-BE49-F238E27FC236}">
                          <a16:creationId xmlns:a16="http://schemas.microsoft.com/office/drawing/2014/main" id="{32B9DBEA-68C2-F0A9-1BE5-C2B3BFA4754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8" name="Oval 107">
                      <a:extLst>
                        <a:ext uri="{FF2B5EF4-FFF2-40B4-BE49-F238E27FC236}">
                          <a16:creationId xmlns:a16="http://schemas.microsoft.com/office/drawing/2014/main" id="{D3921D51-2EB1-DD17-00C4-D5EC9294580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4" name="Group 108">
                    <a:extLst>
                      <a:ext uri="{FF2B5EF4-FFF2-40B4-BE49-F238E27FC236}">
                        <a16:creationId xmlns:a16="http://schemas.microsoft.com/office/drawing/2014/main" id="{D2192A94-A0CB-1CB3-9F22-BB2E3A708EB2}"/>
                      </a:ext>
                    </a:extLst>
                  </p:cNvPr>
                  <p:cNvGrpSpPr>
                    <a:grpSpLocks/>
                  </p:cNvGrpSpPr>
                  <p:nvPr/>
                </p:nvGrpSpPr>
                <p:grpSpPr bwMode="auto">
                  <a:xfrm>
                    <a:off x="2632" y="1104"/>
                    <a:ext cx="48" cy="144"/>
                    <a:chOff x="1200" y="912"/>
                    <a:chExt cx="48" cy="144"/>
                  </a:xfrm>
                </p:grpSpPr>
                <p:sp>
                  <p:nvSpPr>
                    <p:cNvPr id="205" name="Oval 109">
                      <a:extLst>
                        <a:ext uri="{FF2B5EF4-FFF2-40B4-BE49-F238E27FC236}">
                          <a16:creationId xmlns:a16="http://schemas.microsoft.com/office/drawing/2014/main" id="{941895BA-DF60-26DF-AE7B-117606EC377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6" name="Oval 110">
                      <a:extLst>
                        <a:ext uri="{FF2B5EF4-FFF2-40B4-BE49-F238E27FC236}">
                          <a16:creationId xmlns:a16="http://schemas.microsoft.com/office/drawing/2014/main" id="{B5ABE008-C23E-A4DA-705C-A398FA129A1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11">
                    <a:extLst>
                      <a:ext uri="{FF2B5EF4-FFF2-40B4-BE49-F238E27FC236}">
                        <a16:creationId xmlns:a16="http://schemas.microsoft.com/office/drawing/2014/main" id="{D3BED201-8441-D38F-5B53-F7BEC364B8B0}"/>
                      </a:ext>
                    </a:extLst>
                  </p:cNvPr>
                  <p:cNvGrpSpPr>
                    <a:grpSpLocks/>
                  </p:cNvGrpSpPr>
                  <p:nvPr/>
                </p:nvGrpSpPr>
                <p:grpSpPr bwMode="auto">
                  <a:xfrm>
                    <a:off x="2688" y="1212"/>
                    <a:ext cx="152" cy="132"/>
                    <a:chOff x="672" y="1020"/>
                    <a:chExt cx="152" cy="132"/>
                  </a:xfrm>
                </p:grpSpPr>
                <p:sp>
                  <p:nvSpPr>
                    <p:cNvPr id="200" name="Line 112">
                      <a:extLst>
                        <a:ext uri="{FF2B5EF4-FFF2-40B4-BE49-F238E27FC236}">
                          <a16:creationId xmlns:a16="http://schemas.microsoft.com/office/drawing/2014/main" id="{A4C0AB64-D473-87E5-A3A0-2EE712EB60C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3">
                      <a:extLst>
                        <a:ext uri="{FF2B5EF4-FFF2-40B4-BE49-F238E27FC236}">
                          <a16:creationId xmlns:a16="http://schemas.microsoft.com/office/drawing/2014/main" id="{19D17D07-07DF-D1D8-CC16-6B8DB7338F7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02" name="Group 114">
                      <a:extLst>
                        <a:ext uri="{FF2B5EF4-FFF2-40B4-BE49-F238E27FC236}">
                          <a16:creationId xmlns:a16="http://schemas.microsoft.com/office/drawing/2014/main" id="{5A639CDA-0AF9-AE51-45C2-9A6DD0172965}"/>
                        </a:ext>
                      </a:extLst>
                    </p:cNvPr>
                    <p:cNvGrpSpPr>
                      <a:grpSpLocks/>
                    </p:cNvGrpSpPr>
                    <p:nvPr/>
                  </p:nvGrpSpPr>
                  <p:grpSpPr bwMode="auto">
                    <a:xfrm>
                      <a:off x="680" y="1020"/>
                      <a:ext cx="144" cy="96"/>
                      <a:chOff x="680" y="1020"/>
                      <a:chExt cx="144" cy="96"/>
                    </a:xfrm>
                  </p:grpSpPr>
                  <p:sp>
                    <p:nvSpPr>
                      <p:cNvPr id="203" name="Line 115">
                        <a:extLst>
                          <a:ext uri="{FF2B5EF4-FFF2-40B4-BE49-F238E27FC236}">
                            <a16:creationId xmlns:a16="http://schemas.microsoft.com/office/drawing/2014/main" id="{DD8D647E-B5A6-10D4-BEC3-F429B2A5D64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4" name="Line 116">
                        <a:extLst>
                          <a:ext uri="{FF2B5EF4-FFF2-40B4-BE49-F238E27FC236}">
                            <a16:creationId xmlns:a16="http://schemas.microsoft.com/office/drawing/2014/main" id="{FA17FC31-B9D0-0323-96AC-67C20AB14C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6" name="Group 121">
                    <a:extLst>
                      <a:ext uri="{FF2B5EF4-FFF2-40B4-BE49-F238E27FC236}">
                        <a16:creationId xmlns:a16="http://schemas.microsoft.com/office/drawing/2014/main" id="{93BA7758-26B5-5F5E-8CAD-7EFA084F7F74}"/>
                      </a:ext>
                    </a:extLst>
                  </p:cNvPr>
                  <p:cNvGrpSpPr>
                    <a:grpSpLocks/>
                  </p:cNvGrpSpPr>
                  <p:nvPr/>
                </p:nvGrpSpPr>
                <p:grpSpPr bwMode="auto">
                  <a:xfrm flipH="1">
                    <a:off x="2304" y="1212"/>
                    <a:ext cx="152" cy="132"/>
                    <a:chOff x="672" y="1020"/>
                    <a:chExt cx="152" cy="132"/>
                  </a:xfrm>
                </p:grpSpPr>
                <p:sp>
                  <p:nvSpPr>
                    <p:cNvPr id="195" name="Line 122">
                      <a:extLst>
                        <a:ext uri="{FF2B5EF4-FFF2-40B4-BE49-F238E27FC236}">
                          <a16:creationId xmlns:a16="http://schemas.microsoft.com/office/drawing/2014/main" id="{5B5B77C5-98B0-9615-1B2E-F89E71DED6B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3">
                      <a:extLst>
                        <a:ext uri="{FF2B5EF4-FFF2-40B4-BE49-F238E27FC236}">
                          <a16:creationId xmlns:a16="http://schemas.microsoft.com/office/drawing/2014/main" id="{7D080C3D-2F79-7191-F962-E9379B34812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7" name="Group 124">
                      <a:extLst>
                        <a:ext uri="{FF2B5EF4-FFF2-40B4-BE49-F238E27FC236}">
                          <a16:creationId xmlns:a16="http://schemas.microsoft.com/office/drawing/2014/main" id="{F569B35C-1568-CE60-1EDF-724BE594E6ED}"/>
                        </a:ext>
                      </a:extLst>
                    </p:cNvPr>
                    <p:cNvGrpSpPr>
                      <a:grpSpLocks/>
                    </p:cNvGrpSpPr>
                    <p:nvPr/>
                  </p:nvGrpSpPr>
                  <p:grpSpPr bwMode="auto">
                    <a:xfrm>
                      <a:off x="680" y="1020"/>
                      <a:ext cx="144" cy="96"/>
                      <a:chOff x="680" y="1020"/>
                      <a:chExt cx="144" cy="96"/>
                    </a:xfrm>
                  </p:grpSpPr>
                  <p:sp>
                    <p:nvSpPr>
                      <p:cNvPr id="198" name="Line 125">
                        <a:extLst>
                          <a:ext uri="{FF2B5EF4-FFF2-40B4-BE49-F238E27FC236}">
                            <a16:creationId xmlns:a16="http://schemas.microsoft.com/office/drawing/2014/main" id="{3297341A-7B48-FC72-0F8A-412DF867B85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9" name="Line 126">
                        <a:extLst>
                          <a:ext uri="{FF2B5EF4-FFF2-40B4-BE49-F238E27FC236}">
                            <a16:creationId xmlns:a16="http://schemas.microsoft.com/office/drawing/2014/main" id="{3D51F9EE-470D-292E-C860-BE7403DC792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7" name="Group 136">
                    <a:extLst>
                      <a:ext uri="{FF2B5EF4-FFF2-40B4-BE49-F238E27FC236}">
                        <a16:creationId xmlns:a16="http://schemas.microsoft.com/office/drawing/2014/main" id="{F081D3F3-A84C-ED7C-8067-DCDA40F40180}"/>
                      </a:ext>
                    </a:extLst>
                  </p:cNvPr>
                  <p:cNvGrpSpPr>
                    <a:grpSpLocks/>
                  </p:cNvGrpSpPr>
                  <p:nvPr/>
                </p:nvGrpSpPr>
                <p:grpSpPr bwMode="auto">
                  <a:xfrm>
                    <a:off x="2400" y="1300"/>
                    <a:ext cx="96" cy="240"/>
                    <a:chOff x="2400" y="1296"/>
                    <a:chExt cx="96" cy="240"/>
                  </a:xfrm>
                </p:grpSpPr>
                <p:sp>
                  <p:nvSpPr>
                    <p:cNvPr id="192" name="Line 117">
                      <a:extLst>
                        <a:ext uri="{FF2B5EF4-FFF2-40B4-BE49-F238E27FC236}">
                          <a16:creationId xmlns:a16="http://schemas.microsoft.com/office/drawing/2014/main" id="{BCB53BC0-0C2E-B9B8-64D7-5B42A36C0CC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34">
                      <a:extLst>
                        <a:ext uri="{FF2B5EF4-FFF2-40B4-BE49-F238E27FC236}">
                          <a16:creationId xmlns:a16="http://schemas.microsoft.com/office/drawing/2014/main" id="{D06E32A0-C8D4-27EF-F02A-D30F7E5A0C3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4" name="Line 135">
                      <a:extLst>
                        <a:ext uri="{FF2B5EF4-FFF2-40B4-BE49-F238E27FC236}">
                          <a16:creationId xmlns:a16="http://schemas.microsoft.com/office/drawing/2014/main" id="{F37F5358-7E01-369D-D5E8-DB9D334AC79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8" name="Group 137">
                    <a:extLst>
                      <a:ext uri="{FF2B5EF4-FFF2-40B4-BE49-F238E27FC236}">
                        <a16:creationId xmlns:a16="http://schemas.microsoft.com/office/drawing/2014/main" id="{C3345A51-664B-3B0E-54E0-1EEECBE8B59A}"/>
                      </a:ext>
                    </a:extLst>
                  </p:cNvPr>
                  <p:cNvGrpSpPr>
                    <a:grpSpLocks/>
                  </p:cNvGrpSpPr>
                  <p:nvPr/>
                </p:nvGrpSpPr>
                <p:grpSpPr bwMode="auto">
                  <a:xfrm flipH="1">
                    <a:off x="2640" y="1296"/>
                    <a:ext cx="96" cy="240"/>
                    <a:chOff x="2400" y="1296"/>
                    <a:chExt cx="96" cy="240"/>
                  </a:xfrm>
                </p:grpSpPr>
                <p:sp>
                  <p:nvSpPr>
                    <p:cNvPr id="189" name="Line 138">
                      <a:extLst>
                        <a:ext uri="{FF2B5EF4-FFF2-40B4-BE49-F238E27FC236}">
                          <a16:creationId xmlns:a16="http://schemas.microsoft.com/office/drawing/2014/main" id="{5CA78A4C-299F-4B23-DEB6-0F232D17703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9">
                      <a:extLst>
                        <a:ext uri="{FF2B5EF4-FFF2-40B4-BE49-F238E27FC236}">
                          <a16:creationId xmlns:a16="http://schemas.microsoft.com/office/drawing/2014/main" id="{8A331DD4-EBE4-51C8-E3B1-1EDE06583E3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40">
                      <a:extLst>
                        <a:ext uri="{FF2B5EF4-FFF2-40B4-BE49-F238E27FC236}">
                          <a16:creationId xmlns:a16="http://schemas.microsoft.com/office/drawing/2014/main" id="{656E390D-37FB-FF54-5D9F-02CD3F90808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sp>
        <p:nvSpPr>
          <p:cNvPr id="326" name="TextBox 325">
            <a:extLst>
              <a:ext uri="{FF2B5EF4-FFF2-40B4-BE49-F238E27FC236}">
                <a16:creationId xmlns:a16="http://schemas.microsoft.com/office/drawing/2014/main" id="{7441578E-A32F-8C00-73F8-03AA86E00D3F}"/>
              </a:ext>
            </a:extLst>
          </p:cNvPr>
          <p:cNvSpPr txBox="1"/>
          <p:nvPr/>
        </p:nvSpPr>
        <p:spPr>
          <a:xfrm>
            <a:off x="1149737" y="1239512"/>
            <a:ext cx="1713418" cy="369332"/>
          </a:xfrm>
          <a:prstGeom prst="rect">
            <a:avLst/>
          </a:prstGeom>
          <a:noFill/>
        </p:spPr>
        <p:txBody>
          <a:bodyPr wrap="none" rtlCol="0">
            <a:spAutoFit/>
          </a:bodyPr>
          <a:lstStyle/>
          <a:p>
            <a:r>
              <a:rPr lang="en-US" u="sng" dirty="0"/>
              <a:t>Units from D = 1</a:t>
            </a:r>
          </a:p>
        </p:txBody>
      </p:sp>
      <p:sp>
        <p:nvSpPr>
          <p:cNvPr id="327" name="TextBox 326">
            <a:extLst>
              <a:ext uri="{FF2B5EF4-FFF2-40B4-BE49-F238E27FC236}">
                <a16:creationId xmlns:a16="http://schemas.microsoft.com/office/drawing/2014/main" id="{BBD54BBE-87D5-70D9-1CEA-777FC5EEF561}"/>
              </a:ext>
            </a:extLst>
          </p:cNvPr>
          <p:cNvSpPr txBox="1"/>
          <p:nvPr/>
        </p:nvSpPr>
        <p:spPr>
          <a:xfrm>
            <a:off x="1198638" y="3934703"/>
            <a:ext cx="1713418" cy="369332"/>
          </a:xfrm>
          <a:prstGeom prst="rect">
            <a:avLst/>
          </a:prstGeom>
          <a:noFill/>
        </p:spPr>
        <p:txBody>
          <a:bodyPr wrap="none" rtlCol="0">
            <a:spAutoFit/>
          </a:bodyPr>
          <a:lstStyle/>
          <a:p>
            <a:r>
              <a:rPr lang="en-US" u="sng" dirty="0"/>
              <a:t>Units from D = 0</a:t>
            </a:r>
          </a:p>
        </p:txBody>
      </p:sp>
      <p:sp>
        <p:nvSpPr>
          <p:cNvPr id="328" name="Content Placeholder 2">
            <a:extLst>
              <a:ext uri="{FF2B5EF4-FFF2-40B4-BE49-F238E27FC236}">
                <a16:creationId xmlns:a16="http://schemas.microsoft.com/office/drawing/2014/main" id="{EB81B8D0-6572-3EE4-871A-3F2029669FF9}"/>
              </a:ext>
            </a:extLst>
          </p:cNvPr>
          <p:cNvSpPr>
            <a:spLocks noGrp="1"/>
          </p:cNvSpPr>
          <p:nvPr>
            <p:ph idx="1"/>
          </p:nvPr>
        </p:nvSpPr>
        <p:spPr>
          <a:xfrm>
            <a:off x="4622104" y="1825625"/>
            <a:ext cx="6731696" cy="4351338"/>
          </a:xfrm>
        </p:spPr>
        <p:txBody>
          <a:bodyPr>
            <a:normAutofit/>
          </a:bodyPr>
          <a:lstStyle/>
          <a:p>
            <a:r>
              <a:rPr lang="en-US" dirty="0"/>
              <a:t>Differences in units between treated and untreated that create bias</a:t>
            </a:r>
          </a:p>
          <a:p>
            <a:endParaRPr lang="en-US" dirty="0"/>
          </a:p>
          <a:p>
            <a:r>
              <a:rPr lang="en-US" dirty="0"/>
              <a:t>Can be that units are different or have different other external forces influencing them</a:t>
            </a:r>
          </a:p>
          <a:p>
            <a:pPr marL="0" indent="0">
              <a:buNone/>
            </a:pPr>
            <a:endParaRPr lang="en-US" dirty="0"/>
          </a:p>
          <a:p>
            <a:r>
              <a:rPr lang="en-US" dirty="0"/>
              <a:t>We get around this with </a:t>
            </a:r>
            <a:r>
              <a:rPr lang="en-US" b="1" dirty="0"/>
              <a:t>experimental or statistical design controls</a:t>
            </a:r>
          </a:p>
        </p:txBody>
      </p:sp>
    </p:spTree>
    <p:extLst>
      <p:ext uri="{BB962C8B-B14F-4D97-AF65-F5344CB8AC3E}">
        <p14:creationId xmlns:p14="http://schemas.microsoft.com/office/powerpoint/2010/main" val="29583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9994-D65D-F022-999B-68E906000D03}"/>
              </a:ext>
            </a:extLst>
          </p:cNvPr>
          <p:cNvSpPr>
            <a:spLocks noGrp="1"/>
          </p:cNvSpPr>
          <p:nvPr>
            <p:ph type="title"/>
          </p:nvPr>
        </p:nvSpPr>
        <p:spPr>
          <a:xfrm>
            <a:off x="0" y="-111077"/>
            <a:ext cx="10515600" cy="1325563"/>
          </a:xfrm>
        </p:spPr>
        <p:txBody>
          <a:bodyPr/>
          <a:lstStyle/>
          <a:p>
            <a:r>
              <a:rPr lang="en-US" dirty="0"/>
              <a:t>Treatment Heterogeneity Bias</a:t>
            </a:r>
          </a:p>
        </p:txBody>
      </p:sp>
      <p:grpSp>
        <p:nvGrpSpPr>
          <p:cNvPr id="5" name="Group 4">
            <a:extLst>
              <a:ext uri="{FF2B5EF4-FFF2-40B4-BE49-F238E27FC236}">
                <a16:creationId xmlns:a16="http://schemas.microsoft.com/office/drawing/2014/main" id="{B3F5E7ED-055C-4BF0-410F-55DAC8CC6A0B}"/>
              </a:ext>
            </a:extLst>
          </p:cNvPr>
          <p:cNvGrpSpPr/>
          <p:nvPr/>
        </p:nvGrpSpPr>
        <p:grpSpPr>
          <a:xfrm>
            <a:off x="191646" y="1692011"/>
            <a:ext cx="1467301" cy="960395"/>
            <a:chOff x="212942" y="1690688"/>
            <a:chExt cx="2335259" cy="1528501"/>
          </a:xfrm>
        </p:grpSpPr>
        <p:sp>
          <p:nvSpPr>
            <p:cNvPr id="126" name="Rectangle 125">
              <a:extLst>
                <a:ext uri="{FF2B5EF4-FFF2-40B4-BE49-F238E27FC236}">
                  <a16:creationId xmlns:a16="http://schemas.microsoft.com/office/drawing/2014/main" id="{6080FE63-502F-85CF-93AD-EEE733A6EAEA}"/>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7" name="Group 126">
              <a:extLst>
                <a:ext uri="{FF2B5EF4-FFF2-40B4-BE49-F238E27FC236}">
                  <a16:creationId xmlns:a16="http://schemas.microsoft.com/office/drawing/2014/main" id="{297F9EC2-1A96-B0E5-6C2E-EDE4616FB251}"/>
                </a:ext>
              </a:extLst>
            </p:cNvPr>
            <p:cNvGrpSpPr/>
            <p:nvPr/>
          </p:nvGrpSpPr>
          <p:grpSpPr>
            <a:xfrm>
              <a:off x="375782" y="1844443"/>
              <a:ext cx="2172419" cy="1266165"/>
              <a:chOff x="927024" y="3154681"/>
              <a:chExt cx="2524836" cy="1471566"/>
            </a:xfrm>
          </p:grpSpPr>
          <p:sp>
            <p:nvSpPr>
              <p:cNvPr id="128" name="AutoShape 32">
                <a:extLst>
                  <a:ext uri="{FF2B5EF4-FFF2-40B4-BE49-F238E27FC236}">
                    <a16:creationId xmlns:a16="http://schemas.microsoft.com/office/drawing/2014/main" id="{272DFAF4-D505-2266-B40A-929A2E617A00}"/>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9" name="AutoShape 33">
                <a:extLst>
                  <a:ext uri="{FF2B5EF4-FFF2-40B4-BE49-F238E27FC236}">
                    <a16:creationId xmlns:a16="http://schemas.microsoft.com/office/drawing/2014/main" id="{07ED71BD-4C59-0710-56D4-AE04FB70A06E}"/>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0" name="Group 141">
                <a:extLst>
                  <a:ext uri="{FF2B5EF4-FFF2-40B4-BE49-F238E27FC236}">
                    <a16:creationId xmlns:a16="http://schemas.microsoft.com/office/drawing/2014/main" id="{DFBA9103-136C-B32D-BD04-9B49D24C8F3A}"/>
                  </a:ext>
                </a:extLst>
              </p:cNvPr>
              <p:cNvGrpSpPr>
                <a:grpSpLocks/>
              </p:cNvGrpSpPr>
              <p:nvPr/>
            </p:nvGrpSpPr>
            <p:grpSpPr bwMode="auto">
              <a:xfrm>
                <a:off x="927024" y="3154681"/>
                <a:ext cx="1012360" cy="823487"/>
                <a:chOff x="2304" y="1104"/>
                <a:chExt cx="536" cy="436"/>
              </a:xfrm>
            </p:grpSpPr>
            <p:sp>
              <p:nvSpPr>
                <p:cNvPr id="138" name="AutoShape 133">
                  <a:extLst>
                    <a:ext uri="{FF2B5EF4-FFF2-40B4-BE49-F238E27FC236}">
                      <a16:creationId xmlns:a16="http://schemas.microsoft.com/office/drawing/2014/main" id="{9474FCE1-6579-70DD-2B94-5E48A80EED0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9" name="Group 105">
                  <a:extLst>
                    <a:ext uri="{FF2B5EF4-FFF2-40B4-BE49-F238E27FC236}">
                      <a16:creationId xmlns:a16="http://schemas.microsoft.com/office/drawing/2014/main" id="{65D93DA4-0A5A-96B7-6225-3BAE4529D97D}"/>
                    </a:ext>
                  </a:extLst>
                </p:cNvPr>
                <p:cNvGrpSpPr>
                  <a:grpSpLocks/>
                </p:cNvGrpSpPr>
                <p:nvPr/>
              </p:nvGrpSpPr>
              <p:grpSpPr bwMode="auto">
                <a:xfrm>
                  <a:off x="2488" y="1104"/>
                  <a:ext cx="48" cy="144"/>
                  <a:chOff x="1200" y="912"/>
                  <a:chExt cx="48" cy="144"/>
                </a:xfrm>
              </p:grpSpPr>
              <p:sp>
                <p:nvSpPr>
                  <p:cNvPr id="163" name="Oval 106">
                    <a:extLst>
                      <a:ext uri="{FF2B5EF4-FFF2-40B4-BE49-F238E27FC236}">
                        <a16:creationId xmlns:a16="http://schemas.microsoft.com/office/drawing/2014/main" id="{00F4E060-C93C-46E5-B3A5-35A76B73FE0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4" name="Oval 107">
                    <a:extLst>
                      <a:ext uri="{FF2B5EF4-FFF2-40B4-BE49-F238E27FC236}">
                        <a16:creationId xmlns:a16="http://schemas.microsoft.com/office/drawing/2014/main" id="{85EBC357-2CFA-B126-058E-E87FAA15E9A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08">
                  <a:extLst>
                    <a:ext uri="{FF2B5EF4-FFF2-40B4-BE49-F238E27FC236}">
                      <a16:creationId xmlns:a16="http://schemas.microsoft.com/office/drawing/2014/main" id="{C0089C3E-14E5-A54B-6618-FDE198412B4C}"/>
                    </a:ext>
                  </a:extLst>
                </p:cNvPr>
                <p:cNvGrpSpPr>
                  <a:grpSpLocks/>
                </p:cNvGrpSpPr>
                <p:nvPr/>
              </p:nvGrpSpPr>
              <p:grpSpPr bwMode="auto">
                <a:xfrm>
                  <a:off x="2632" y="1104"/>
                  <a:ext cx="48" cy="144"/>
                  <a:chOff x="1200" y="912"/>
                  <a:chExt cx="48" cy="144"/>
                </a:xfrm>
              </p:grpSpPr>
              <p:sp>
                <p:nvSpPr>
                  <p:cNvPr id="161" name="Oval 109">
                    <a:extLst>
                      <a:ext uri="{FF2B5EF4-FFF2-40B4-BE49-F238E27FC236}">
                        <a16:creationId xmlns:a16="http://schemas.microsoft.com/office/drawing/2014/main" id="{A76FFE53-D641-07F7-071F-92403AC0E8C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2" name="Oval 110">
                    <a:extLst>
                      <a:ext uri="{FF2B5EF4-FFF2-40B4-BE49-F238E27FC236}">
                        <a16:creationId xmlns:a16="http://schemas.microsoft.com/office/drawing/2014/main" id="{7F5CB8C2-5704-3CC5-5380-6CCF978C1FB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1" name="Group 111">
                  <a:extLst>
                    <a:ext uri="{FF2B5EF4-FFF2-40B4-BE49-F238E27FC236}">
                      <a16:creationId xmlns:a16="http://schemas.microsoft.com/office/drawing/2014/main" id="{FA898737-7AAE-4438-42EA-C2D0485C483F}"/>
                    </a:ext>
                  </a:extLst>
                </p:cNvPr>
                <p:cNvGrpSpPr>
                  <a:grpSpLocks/>
                </p:cNvGrpSpPr>
                <p:nvPr/>
              </p:nvGrpSpPr>
              <p:grpSpPr bwMode="auto">
                <a:xfrm>
                  <a:off x="2688" y="1212"/>
                  <a:ext cx="152" cy="132"/>
                  <a:chOff x="672" y="1020"/>
                  <a:chExt cx="152" cy="132"/>
                </a:xfrm>
              </p:grpSpPr>
              <p:sp>
                <p:nvSpPr>
                  <p:cNvPr id="156" name="Line 112">
                    <a:extLst>
                      <a:ext uri="{FF2B5EF4-FFF2-40B4-BE49-F238E27FC236}">
                        <a16:creationId xmlns:a16="http://schemas.microsoft.com/office/drawing/2014/main" id="{0560387F-BB82-6910-A79A-CA9F48F9809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7" name="Line 113">
                    <a:extLst>
                      <a:ext uri="{FF2B5EF4-FFF2-40B4-BE49-F238E27FC236}">
                        <a16:creationId xmlns:a16="http://schemas.microsoft.com/office/drawing/2014/main" id="{87CC67D4-A45B-B747-ACA8-3EBD66855CA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8" name="Group 114">
                    <a:extLst>
                      <a:ext uri="{FF2B5EF4-FFF2-40B4-BE49-F238E27FC236}">
                        <a16:creationId xmlns:a16="http://schemas.microsoft.com/office/drawing/2014/main" id="{F8EA0C57-0709-C913-C2A6-46F9B6222604}"/>
                      </a:ext>
                    </a:extLst>
                  </p:cNvPr>
                  <p:cNvGrpSpPr>
                    <a:grpSpLocks/>
                  </p:cNvGrpSpPr>
                  <p:nvPr/>
                </p:nvGrpSpPr>
                <p:grpSpPr bwMode="auto">
                  <a:xfrm>
                    <a:off x="680" y="1020"/>
                    <a:ext cx="144" cy="96"/>
                    <a:chOff x="680" y="1020"/>
                    <a:chExt cx="144" cy="96"/>
                  </a:xfrm>
                </p:grpSpPr>
                <p:sp>
                  <p:nvSpPr>
                    <p:cNvPr id="159" name="Line 115">
                      <a:extLst>
                        <a:ext uri="{FF2B5EF4-FFF2-40B4-BE49-F238E27FC236}">
                          <a16:creationId xmlns:a16="http://schemas.microsoft.com/office/drawing/2014/main" id="{1877B967-A45F-6F17-EE91-C4EC73A1536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0" name="Line 116">
                      <a:extLst>
                        <a:ext uri="{FF2B5EF4-FFF2-40B4-BE49-F238E27FC236}">
                          <a16:creationId xmlns:a16="http://schemas.microsoft.com/office/drawing/2014/main" id="{94D5A914-1D52-B830-B854-A0FD6FFB04D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21">
                  <a:extLst>
                    <a:ext uri="{FF2B5EF4-FFF2-40B4-BE49-F238E27FC236}">
                      <a16:creationId xmlns:a16="http://schemas.microsoft.com/office/drawing/2014/main" id="{D0F2E568-5C35-0E28-DA9D-83DD0D3A8DFC}"/>
                    </a:ext>
                  </a:extLst>
                </p:cNvPr>
                <p:cNvGrpSpPr>
                  <a:grpSpLocks/>
                </p:cNvGrpSpPr>
                <p:nvPr/>
              </p:nvGrpSpPr>
              <p:grpSpPr bwMode="auto">
                <a:xfrm flipH="1">
                  <a:off x="2304" y="1212"/>
                  <a:ext cx="152" cy="132"/>
                  <a:chOff x="672" y="1020"/>
                  <a:chExt cx="152" cy="132"/>
                </a:xfrm>
              </p:grpSpPr>
              <p:sp>
                <p:nvSpPr>
                  <p:cNvPr id="151" name="Line 122">
                    <a:extLst>
                      <a:ext uri="{FF2B5EF4-FFF2-40B4-BE49-F238E27FC236}">
                        <a16:creationId xmlns:a16="http://schemas.microsoft.com/office/drawing/2014/main" id="{EC18E86E-02AF-0F65-6B13-78EDF1E151F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2" name="Line 123">
                    <a:extLst>
                      <a:ext uri="{FF2B5EF4-FFF2-40B4-BE49-F238E27FC236}">
                        <a16:creationId xmlns:a16="http://schemas.microsoft.com/office/drawing/2014/main" id="{2ABC1C40-B1F7-931D-EBF7-A58C04AFA3B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3" name="Group 124">
                    <a:extLst>
                      <a:ext uri="{FF2B5EF4-FFF2-40B4-BE49-F238E27FC236}">
                        <a16:creationId xmlns:a16="http://schemas.microsoft.com/office/drawing/2014/main" id="{43C9DB5C-ED90-2205-0A7F-2F7342867525}"/>
                      </a:ext>
                    </a:extLst>
                  </p:cNvPr>
                  <p:cNvGrpSpPr>
                    <a:grpSpLocks/>
                  </p:cNvGrpSpPr>
                  <p:nvPr/>
                </p:nvGrpSpPr>
                <p:grpSpPr bwMode="auto">
                  <a:xfrm>
                    <a:off x="680" y="1020"/>
                    <a:ext cx="144" cy="96"/>
                    <a:chOff x="680" y="1020"/>
                    <a:chExt cx="144" cy="96"/>
                  </a:xfrm>
                </p:grpSpPr>
                <p:sp>
                  <p:nvSpPr>
                    <p:cNvPr id="154" name="Line 125">
                      <a:extLst>
                        <a:ext uri="{FF2B5EF4-FFF2-40B4-BE49-F238E27FC236}">
                          <a16:creationId xmlns:a16="http://schemas.microsoft.com/office/drawing/2014/main" id="{3BE1F6B7-7F20-BCDB-0702-197EAB79110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5" name="Line 126">
                      <a:extLst>
                        <a:ext uri="{FF2B5EF4-FFF2-40B4-BE49-F238E27FC236}">
                          <a16:creationId xmlns:a16="http://schemas.microsoft.com/office/drawing/2014/main" id="{7482F83F-9EA6-3221-91E3-5F509A5DB34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3" name="Group 136">
                  <a:extLst>
                    <a:ext uri="{FF2B5EF4-FFF2-40B4-BE49-F238E27FC236}">
                      <a16:creationId xmlns:a16="http://schemas.microsoft.com/office/drawing/2014/main" id="{1C00D5DE-062D-705C-19A7-B1C7F9DF6BAA}"/>
                    </a:ext>
                  </a:extLst>
                </p:cNvPr>
                <p:cNvGrpSpPr>
                  <a:grpSpLocks/>
                </p:cNvGrpSpPr>
                <p:nvPr/>
              </p:nvGrpSpPr>
              <p:grpSpPr bwMode="auto">
                <a:xfrm>
                  <a:off x="2400" y="1300"/>
                  <a:ext cx="96" cy="240"/>
                  <a:chOff x="2400" y="1296"/>
                  <a:chExt cx="96" cy="240"/>
                </a:xfrm>
              </p:grpSpPr>
              <p:sp>
                <p:nvSpPr>
                  <p:cNvPr id="148" name="Line 117">
                    <a:extLst>
                      <a:ext uri="{FF2B5EF4-FFF2-40B4-BE49-F238E27FC236}">
                        <a16:creationId xmlns:a16="http://schemas.microsoft.com/office/drawing/2014/main" id="{4FE6C338-FAD9-EFAC-86C3-1E815C46AA8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4">
                    <a:extLst>
                      <a:ext uri="{FF2B5EF4-FFF2-40B4-BE49-F238E27FC236}">
                        <a16:creationId xmlns:a16="http://schemas.microsoft.com/office/drawing/2014/main" id="{0628D08C-60C3-4291-8CEF-687597F82C1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0" name="Line 135">
                    <a:extLst>
                      <a:ext uri="{FF2B5EF4-FFF2-40B4-BE49-F238E27FC236}">
                        <a16:creationId xmlns:a16="http://schemas.microsoft.com/office/drawing/2014/main" id="{7FAEB298-29FF-91A7-EE09-DE24FEE72B77}"/>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4" name="Group 137">
                  <a:extLst>
                    <a:ext uri="{FF2B5EF4-FFF2-40B4-BE49-F238E27FC236}">
                      <a16:creationId xmlns:a16="http://schemas.microsoft.com/office/drawing/2014/main" id="{56931B1F-4B24-713F-365C-5AF38F5A0724}"/>
                    </a:ext>
                  </a:extLst>
                </p:cNvPr>
                <p:cNvGrpSpPr>
                  <a:grpSpLocks/>
                </p:cNvGrpSpPr>
                <p:nvPr/>
              </p:nvGrpSpPr>
              <p:grpSpPr bwMode="auto">
                <a:xfrm flipH="1">
                  <a:off x="2640" y="1296"/>
                  <a:ext cx="96" cy="240"/>
                  <a:chOff x="2400" y="1296"/>
                  <a:chExt cx="96" cy="240"/>
                </a:xfrm>
              </p:grpSpPr>
              <p:sp>
                <p:nvSpPr>
                  <p:cNvPr id="145" name="Line 138">
                    <a:extLst>
                      <a:ext uri="{FF2B5EF4-FFF2-40B4-BE49-F238E27FC236}">
                        <a16:creationId xmlns:a16="http://schemas.microsoft.com/office/drawing/2014/main" id="{54B7FD11-C8B0-FED2-578E-F5AB6E148B4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39">
                    <a:extLst>
                      <a:ext uri="{FF2B5EF4-FFF2-40B4-BE49-F238E27FC236}">
                        <a16:creationId xmlns:a16="http://schemas.microsoft.com/office/drawing/2014/main" id="{DFBA8E9E-C231-0439-9C12-EAD72B65194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7" name="Line 140">
                    <a:extLst>
                      <a:ext uri="{FF2B5EF4-FFF2-40B4-BE49-F238E27FC236}">
                        <a16:creationId xmlns:a16="http://schemas.microsoft.com/office/drawing/2014/main" id="{53D34E62-77E7-5BD6-078D-943E0CC4A6A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1" name="Group 142">
                <a:extLst>
                  <a:ext uri="{FF2B5EF4-FFF2-40B4-BE49-F238E27FC236}">
                    <a16:creationId xmlns:a16="http://schemas.microsoft.com/office/drawing/2014/main" id="{86196966-28D0-BF7D-8387-8C2B00876540}"/>
                  </a:ext>
                </a:extLst>
              </p:cNvPr>
              <p:cNvGrpSpPr>
                <a:grpSpLocks/>
              </p:cNvGrpSpPr>
              <p:nvPr/>
            </p:nvGrpSpPr>
            <p:grpSpPr bwMode="auto">
              <a:xfrm>
                <a:off x="2543901" y="3307668"/>
                <a:ext cx="362636" cy="345638"/>
                <a:chOff x="1776" y="2256"/>
                <a:chExt cx="288" cy="279"/>
              </a:xfrm>
            </p:grpSpPr>
            <p:grpSp>
              <p:nvGrpSpPr>
                <p:cNvPr id="132" name="Group 143">
                  <a:extLst>
                    <a:ext uri="{FF2B5EF4-FFF2-40B4-BE49-F238E27FC236}">
                      <a16:creationId xmlns:a16="http://schemas.microsoft.com/office/drawing/2014/main" id="{7D982E1E-DBD3-ECB4-003F-9397E4C2D062}"/>
                    </a:ext>
                  </a:extLst>
                </p:cNvPr>
                <p:cNvGrpSpPr>
                  <a:grpSpLocks/>
                </p:cNvGrpSpPr>
                <p:nvPr/>
              </p:nvGrpSpPr>
              <p:grpSpPr bwMode="auto">
                <a:xfrm>
                  <a:off x="1824" y="2256"/>
                  <a:ext cx="240" cy="279"/>
                  <a:chOff x="1392" y="3408"/>
                  <a:chExt cx="240" cy="279"/>
                </a:xfrm>
              </p:grpSpPr>
              <p:sp>
                <p:nvSpPr>
                  <p:cNvPr id="135" name="Line 144">
                    <a:extLst>
                      <a:ext uri="{FF2B5EF4-FFF2-40B4-BE49-F238E27FC236}">
                        <a16:creationId xmlns:a16="http://schemas.microsoft.com/office/drawing/2014/main" id="{0ACABC24-C4A6-1D11-D19C-013A4F2D324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Arc 145">
                    <a:extLst>
                      <a:ext uri="{FF2B5EF4-FFF2-40B4-BE49-F238E27FC236}">
                        <a16:creationId xmlns:a16="http://schemas.microsoft.com/office/drawing/2014/main" id="{24937B80-1046-79F8-0D4C-593D1D82BE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7" name="Line 146">
                    <a:extLst>
                      <a:ext uri="{FF2B5EF4-FFF2-40B4-BE49-F238E27FC236}">
                        <a16:creationId xmlns:a16="http://schemas.microsoft.com/office/drawing/2014/main" id="{419C668D-4C4B-41CF-A426-93B8350D50F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3" name="Arc 147">
                  <a:extLst>
                    <a:ext uri="{FF2B5EF4-FFF2-40B4-BE49-F238E27FC236}">
                      <a16:creationId xmlns:a16="http://schemas.microsoft.com/office/drawing/2014/main" id="{5DEC5E16-1FD0-AC5D-082A-25F696CE83F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4" name="Arc 148">
                  <a:extLst>
                    <a:ext uri="{FF2B5EF4-FFF2-40B4-BE49-F238E27FC236}">
                      <a16:creationId xmlns:a16="http://schemas.microsoft.com/office/drawing/2014/main" id="{2C6CC3C1-A4C0-E0F3-3E17-FA7AC5F86990}"/>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7" name="Group 6">
            <a:extLst>
              <a:ext uri="{FF2B5EF4-FFF2-40B4-BE49-F238E27FC236}">
                <a16:creationId xmlns:a16="http://schemas.microsoft.com/office/drawing/2014/main" id="{95F60D11-2385-CA02-797E-87D35D18959A}"/>
              </a:ext>
            </a:extLst>
          </p:cNvPr>
          <p:cNvGrpSpPr/>
          <p:nvPr/>
        </p:nvGrpSpPr>
        <p:grpSpPr>
          <a:xfrm>
            <a:off x="191646" y="2795672"/>
            <a:ext cx="1467301" cy="960395"/>
            <a:chOff x="212942" y="1690688"/>
            <a:chExt cx="2335259" cy="1528501"/>
          </a:xfrm>
        </p:grpSpPr>
        <p:sp>
          <p:nvSpPr>
            <p:cNvPr id="48" name="Rectangle 47">
              <a:extLst>
                <a:ext uri="{FF2B5EF4-FFF2-40B4-BE49-F238E27FC236}">
                  <a16:creationId xmlns:a16="http://schemas.microsoft.com/office/drawing/2014/main" id="{652F036A-E29D-5607-F940-E7932EE6E726}"/>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74117F53-4246-2994-785C-E0E914DEDBAC}"/>
                </a:ext>
              </a:extLst>
            </p:cNvPr>
            <p:cNvGrpSpPr/>
            <p:nvPr/>
          </p:nvGrpSpPr>
          <p:grpSpPr>
            <a:xfrm>
              <a:off x="375782" y="1844443"/>
              <a:ext cx="2172419" cy="1266165"/>
              <a:chOff x="927024" y="3154681"/>
              <a:chExt cx="2524836" cy="1471566"/>
            </a:xfrm>
          </p:grpSpPr>
          <p:sp>
            <p:nvSpPr>
              <p:cNvPr id="50" name="AutoShape 32">
                <a:extLst>
                  <a:ext uri="{FF2B5EF4-FFF2-40B4-BE49-F238E27FC236}">
                    <a16:creationId xmlns:a16="http://schemas.microsoft.com/office/drawing/2014/main" id="{40565B5B-5340-6C47-7253-E3871BCED48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AutoShape 33">
                <a:extLst>
                  <a:ext uri="{FF2B5EF4-FFF2-40B4-BE49-F238E27FC236}">
                    <a16:creationId xmlns:a16="http://schemas.microsoft.com/office/drawing/2014/main" id="{AADC6BE8-FB91-579C-7EE8-B4417E892151}"/>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2" name="Group 141">
                <a:extLst>
                  <a:ext uri="{FF2B5EF4-FFF2-40B4-BE49-F238E27FC236}">
                    <a16:creationId xmlns:a16="http://schemas.microsoft.com/office/drawing/2014/main" id="{4D9014F7-2EA1-4707-1613-D48F11166689}"/>
                  </a:ext>
                </a:extLst>
              </p:cNvPr>
              <p:cNvGrpSpPr>
                <a:grpSpLocks/>
              </p:cNvGrpSpPr>
              <p:nvPr/>
            </p:nvGrpSpPr>
            <p:grpSpPr bwMode="auto">
              <a:xfrm>
                <a:off x="927024" y="3154681"/>
                <a:ext cx="1012360" cy="823487"/>
                <a:chOff x="2304" y="1104"/>
                <a:chExt cx="536" cy="436"/>
              </a:xfrm>
            </p:grpSpPr>
            <p:sp>
              <p:nvSpPr>
                <p:cNvPr id="60" name="AutoShape 133">
                  <a:extLst>
                    <a:ext uri="{FF2B5EF4-FFF2-40B4-BE49-F238E27FC236}">
                      <a16:creationId xmlns:a16="http://schemas.microsoft.com/office/drawing/2014/main" id="{FAC54C7E-94DF-CD01-94B0-F7473B7F120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1" name="Group 105">
                  <a:extLst>
                    <a:ext uri="{FF2B5EF4-FFF2-40B4-BE49-F238E27FC236}">
                      <a16:creationId xmlns:a16="http://schemas.microsoft.com/office/drawing/2014/main" id="{BE3A8119-2F92-1223-3831-9B65DE03B154}"/>
                    </a:ext>
                  </a:extLst>
                </p:cNvPr>
                <p:cNvGrpSpPr>
                  <a:grpSpLocks/>
                </p:cNvGrpSpPr>
                <p:nvPr/>
              </p:nvGrpSpPr>
              <p:grpSpPr bwMode="auto">
                <a:xfrm>
                  <a:off x="2488" y="1104"/>
                  <a:ext cx="48" cy="144"/>
                  <a:chOff x="1200" y="912"/>
                  <a:chExt cx="48" cy="144"/>
                </a:xfrm>
              </p:grpSpPr>
              <p:sp>
                <p:nvSpPr>
                  <p:cNvPr id="85" name="Oval 106">
                    <a:extLst>
                      <a:ext uri="{FF2B5EF4-FFF2-40B4-BE49-F238E27FC236}">
                        <a16:creationId xmlns:a16="http://schemas.microsoft.com/office/drawing/2014/main" id="{FDF702E2-71B3-0D90-618C-1EACD0922D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6" name="Oval 107">
                    <a:extLst>
                      <a:ext uri="{FF2B5EF4-FFF2-40B4-BE49-F238E27FC236}">
                        <a16:creationId xmlns:a16="http://schemas.microsoft.com/office/drawing/2014/main" id="{2DE8314A-C245-0954-8BB8-E836404AF88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2" name="Group 108">
                  <a:extLst>
                    <a:ext uri="{FF2B5EF4-FFF2-40B4-BE49-F238E27FC236}">
                      <a16:creationId xmlns:a16="http://schemas.microsoft.com/office/drawing/2014/main" id="{C5CFFD09-C3ED-A883-C7B7-A8EBCC397018}"/>
                    </a:ext>
                  </a:extLst>
                </p:cNvPr>
                <p:cNvGrpSpPr>
                  <a:grpSpLocks/>
                </p:cNvGrpSpPr>
                <p:nvPr/>
              </p:nvGrpSpPr>
              <p:grpSpPr bwMode="auto">
                <a:xfrm>
                  <a:off x="2632" y="1104"/>
                  <a:ext cx="48" cy="144"/>
                  <a:chOff x="1200" y="912"/>
                  <a:chExt cx="48" cy="144"/>
                </a:xfrm>
              </p:grpSpPr>
              <p:sp>
                <p:nvSpPr>
                  <p:cNvPr id="83" name="Oval 109">
                    <a:extLst>
                      <a:ext uri="{FF2B5EF4-FFF2-40B4-BE49-F238E27FC236}">
                        <a16:creationId xmlns:a16="http://schemas.microsoft.com/office/drawing/2014/main" id="{B8619047-C73B-01E3-7444-32471A5284D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4" name="Oval 110">
                    <a:extLst>
                      <a:ext uri="{FF2B5EF4-FFF2-40B4-BE49-F238E27FC236}">
                        <a16:creationId xmlns:a16="http://schemas.microsoft.com/office/drawing/2014/main" id="{CE7DA34F-9DCA-1746-03EF-4564F288555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11">
                  <a:extLst>
                    <a:ext uri="{FF2B5EF4-FFF2-40B4-BE49-F238E27FC236}">
                      <a16:creationId xmlns:a16="http://schemas.microsoft.com/office/drawing/2014/main" id="{C34862E8-74A1-DD2E-40DA-A3C59069FE8C}"/>
                    </a:ext>
                  </a:extLst>
                </p:cNvPr>
                <p:cNvGrpSpPr>
                  <a:grpSpLocks/>
                </p:cNvGrpSpPr>
                <p:nvPr/>
              </p:nvGrpSpPr>
              <p:grpSpPr bwMode="auto">
                <a:xfrm>
                  <a:off x="2688" y="1212"/>
                  <a:ext cx="152" cy="132"/>
                  <a:chOff x="672" y="1020"/>
                  <a:chExt cx="152" cy="132"/>
                </a:xfrm>
              </p:grpSpPr>
              <p:sp>
                <p:nvSpPr>
                  <p:cNvPr id="78" name="Line 112">
                    <a:extLst>
                      <a:ext uri="{FF2B5EF4-FFF2-40B4-BE49-F238E27FC236}">
                        <a16:creationId xmlns:a16="http://schemas.microsoft.com/office/drawing/2014/main" id="{1F5062C7-F7BC-E836-C50A-6BB733B8116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3">
                    <a:extLst>
                      <a:ext uri="{FF2B5EF4-FFF2-40B4-BE49-F238E27FC236}">
                        <a16:creationId xmlns:a16="http://schemas.microsoft.com/office/drawing/2014/main" id="{E7F04BB0-C50F-8031-EB42-4C72D47B119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0" name="Group 114">
                    <a:extLst>
                      <a:ext uri="{FF2B5EF4-FFF2-40B4-BE49-F238E27FC236}">
                        <a16:creationId xmlns:a16="http://schemas.microsoft.com/office/drawing/2014/main" id="{644A5FF0-5A30-9E60-4911-82CE79A97FE4}"/>
                      </a:ext>
                    </a:extLst>
                  </p:cNvPr>
                  <p:cNvGrpSpPr>
                    <a:grpSpLocks/>
                  </p:cNvGrpSpPr>
                  <p:nvPr/>
                </p:nvGrpSpPr>
                <p:grpSpPr bwMode="auto">
                  <a:xfrm>
                    <a:off x="680" y="1020"/>
                    <a:ext cx="144" cy="96"/>
                    <a:chOff x="680" y="1020"/>
                    <a:chExt cx="144" cy="96"/>
                  </a:xfrm>
                </p:grpSpPr>
                <p:sp>
                  <p:nvSpPr>
                    <p:cNvPr id="81" name="Line 115">
                      <a:extLst>
                        <a:ext uri="{FF2B5EF4-FFF2-40B4-BE49-F238E27FC236}">
                          <a16:creationId xmlns:a16="http://schemas.microsoft.com/office/drawing/2014/main" id="{F0C4A2E3-B9B6-AE38-15CB-232ABAEAB2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2" name="Line 116">
                      <a:extLst>
                        <a:ext uri="{FF2B5EF4-FFF2-40B4-BE49-F238E27FC236}">
                          <a16:creationId xmlns:a16="http://schemas.microsoft.com/office/drawing/2014/main" id="{FE9AA75E-9829-D308-9234-01F26FB677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4" name="Group 121">
                  <a:extLst>
                    <a:ext uri="{FF2B5EF4-FFF2-40B4-BE49-F238E27FC236}">
                      <a16:creationId xmlns:a16="http://schemas.microsoft.com/office/drawing/2014/main" id="{514055A4-0A9D-361C-03C5-0E7CC67099FA}"/>
                    </a:ext>
                  </a:extLst>
                </p:cNvPr>
                <p:cNvGrpSpPr>
                  <a:grpSpLocks/>
                </p:cNvGrpSpPr>
                <p:nvPr/>
              </p:nvGrpSpPr>
              <p:grpSpPr bwMode="auto">
                <a:xfrm flipH="1">
                  <a:off x="2304" y="1212"/>
                  <a:ext cx="152" cy="132"/>
                  <a:chOff x="672" y="1020"/>
                  <a:chExt cx="152" cy="132"/>
                </a:xfrm>
              </p:grpSpPr>
              <p:sp>
                <p:nvSpPr>
                  <p:cNvPr id="73" name="Line 122">
                    <a:extLst>
                      <a:ext uri="{FF2B5EF4-FFF2-40B4-BE49-F238E27FC236}">
                        <a16:creationId xmlns:a16="http://schemas.microsoft.com/office/drawing/2014/main" id="{D503B319-C312-AFA5-9576-6F9ACDE4A7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3">
                    <a:extLst>
                      <a:ext uri="{FF2B5EF4-FFF2-40B4-BE49-F238E27FC236}">
                        <a16:creationId xmlns:a16="http://schemas.microsoft.com/office/drawing/2014/main" id="{97C7093F-FE1A-AADC-07C9-DA4DEF547F8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5" name="Group 124">
                    <a:extLst>
                      <a:ext uri="{FF2B5EF4-FFF2-40B4-BE49-F238E27FC236}">
                        <a16:creationId xmlns:a16="http://schemas.microsoft.com/office/drawing/2014/main" id="{33887AB8-4DB2-0124-D207-F9AA4BFB67CF}"/>
                      </a:ext>
                    </a:extLst>
                  </p:cNvPr>
                  <p:cNvGrpSpPr>
                    <a:grpSpLocks/>
                  </p:cNvGrpSpPr>
                  <p:nvPr/>
                </p:nvGrpSpPr>
                <p:grpSpPr bwMode="auto">
                  <a:xfrm>
                    <a:off x="680" y="1020"/>
                    <a:ext cx="144" cy="96"/>
                    <a:chOff x="680" y="1020"/>
                    <a:chExt cx="144" cy="96"/>
                  </a:xfrm>
                </p:grpSpPr>
                <p:sp>
                  <p:nvSpPr>
                    <p:cNvPr id="76" name="Line 125">
                      <a:extLst>
                        <a:ext uri="{FF2B5EF4-FFF2-40B4-BE49-F238E27FC236}">
                          <a16:creationId xmlns:a16="http://schemas.microsoft.com/office/drawing/2014/main" id="{B032DA63-CF58-75CC-907C-2402A9C522E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Line 126">
                      <a:extLst>
                        <a:ext uri="{FF2B5EF4-FFF2-40B4-BE49-F238E27FC236}">
                          <a16:creationId xmlns:a16="http://schemas.microsoft.com/office/drawing/2014/main" id="{7669AB1C-6D96-D1AD-FAAC-270F43EA214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5" name="Group 136">
                  <a:extLst>
                    <a:ext uri="{FF2B5EF4-FFF2-40B4-BE49-F238E27FC236}">
                      <a16:creationId xmlns:a16="http://schemas.microsoft.com/office/drawing/2014/main" id="{D0057057-FD81-F08F-42BF-7AFF9D0628F2}"/>
                    </a:ext>
                  </a:extLst>
                </p:cNvPr>
                <p:cNvGrpSpPr>
                  <a:grpSpLocks/>
                </p:cNvGrpSpPr>
                <p:nvPr/>
              </p:nvGrpSpPr>
              <p:grpSpPr bwMode="auto">
                <a:xfrm>
                  <a:off x="2400" y="1300"/>
                  <a:ext cx="96" cy="240"/>
                  <a:chOff x="2400" y="1296"/>
                  <a:chExt cx="96" cy="240"/>
                </a:xfrm>
              </p:grpSpPr>
              <p:sp>
                <p:nvSpPr>
                  <p:cNvPr id="70" name="Line 117">
                    <a:extLst>
                      <a:ext uri="{FF2B5EF4-FFF2-40B4-BE49-F238E27FC236}">
                        <a16:creationId xmlns:a16="http://schemas.microsoft.com/office/drawing/2014/main" id="{CEA64514-4C49-D96D-6ADD-C6B12BEE56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34">
                    <a:extLst>
                      <a:ext uri="{FF2B5EF4-FFF2-40B4-BE49-F238E27FC236}">
                        <a16:creationId xmlns:a16="http://schemas.microsoft.com/office/drawing/2014/main" id="{4119DE27-3657-32C0-DDB9-71F97C0349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2" name="Line 135">
                    <a:extLst>
                      <a:ext uri="{FF2B5EF4-FFF2-40B4-BE49-F238E27FC236}">
                        <a16:creationId xmlns:a16="http://schemas.microsoft.com/office/drawing/2014/main" id="{7BFA53BF-BF18-6BDC-109E-B226E00AFC6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6" name="Group 137">
                  <a:extLst>
                    <a:ext uri="{FF2B5EF4-FFF2-40B4-BE49-F238E27FC236}">
                      <a16:creationId xmlns:a16="http://schemas.microsoft.com/office/drawing/2014/main" id="{9ECE6206-9671-4DBE-E23F-BD528D889A29}"/>
                    </a:ext>
                  </a:extLst>
                </p:cNvPr>
                <p:cNvGrpSpPr>
                  <a:grpSpLocks/>
                </p:cNvGrpSpPr>
                <p:nvPr/>
              </p:nvGrpSpPr>
              <p:grpSpPr bwMode="auto">
                <a:xfrm flipH="1">
                  <a:off x="2640" y="1296"/>
                  <a:ext cx="96" cy="240"/>
                  <a:chOff x="2400" y="1296"/>
                  <a:chExt cx="96" cy="240"/>
                </a:xfrm>
              </p:grpSpPr>
              <p:sp>
                <p:nvSpPr>
                  <p:cNvPr id="67" name="Line 138">
                    <a:extLst>
                      <a:ext uri="{FF2B5EF4-FFF2-40B4-BE49-F238E27FC236}">
                        <a16:creationId xmlns:a16="http://schemas.microsoft.com/office/drawing/2014/main" id="{DDE02DA4-941E-0FBF-FD55-BB95EAB7792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9">
                    <a:extLst>
                      <a:ext uri="{FF2B5EF4-FFF2-40B4-BE49-F238E27FC236}">
                        <a16:creationId xmlns:a16="http://schemas.microsoft.com/office/drawing/2014/main" id="{52167C74-A7C2-7C67-E901-B9F1BB68097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40">
                    <a:extLst>
                      <a:ext uri="{FF2B5EF4-FFF2-40B4-BE49-F238E27FC236}">
                        <a16:creationId xmlns:a16="http://schemas.microsoft.com/office/drawing/2014/main" id="{36981955-4815-443D-E1EE-217F55899D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3" name="Group 142">
                <a:extLst>
                  <a:ext uri="{FF2B5EF4-FFF2-40B4-BE49-F238E27FC236}">
                    <a16:creationId xmlns:a16="http://schemas.microsoft.com/office/drawing/2014/main" id="{8FDBE062-BD03-ECDF-099A-AB637B0DB41D}"/>
                  </a:ext>
                </a:extLst>
              </p:cNvPr>
              <p:cNvGrpSpPr>
                <a:grpSpLocks/>
              </p:cNvGrpSpPr>
              <p:nvPr/>
            </p:nvGrpSpPr>
            <p:grpSpPr bwMode="auto">
              <a:xfrm>
                <a:off x="2543901" y="3307668"/>
                <a:ext cx="362636" cy="345638"/>
                <a:chOff x="1776" y="2256"/>
                <a:chExt cx="288" cy="279"/>
              </a:xfrm>
            </p:grpSpPr>
            <p:grpSp>
              <p:nvGrpSpPr>
                <p:cNvPr id="54" name="Group 143">
                  <a:extLst>
                    <a:ext uri="{FF2B5EF4-FFF2-40B4-BE49-F238E27FC236}">
                      <a16:creationId xmlns:a16="http://schemas.microsoft.com/office/drawing/2014/main" id="{D6CCC3F1-0A55-C0E9-1DC2-5518E5B401B2}"/>
                    </a:ext>
                  </a:extLst>
                </p:cNvPr>
                <p:cNvGrpSpPr>
                  <a:grpSpLocks/>
                </p:cNvGrpSpPr>
                <p:nvPr/>
              </p:nvGrpSpPr>
              <p:grpSpPr bwMode="auto">
                <a:xfrm>
                  <a:off x="1824" y="2256"/>
                  <a:ext cx="240" cy="279"/>
                  <a:chOff x="1392" y="3408"/>
                  <a:chExt cx="240" cy="279"/>
                </a:xfrm>
              </p:grpSpPr>
              <p:sp>
                <p:nvSpPr>
                  <p:cNvPr id="57" name="Line 144">
                    <a:extLst>
                      <a:ext uri="{FF2B5EF4-FFF2-40B4-BE49-F238E27FC236}">
                        <a16:creationId xmlns:a16="http://schemas.microsoft.com/office/drawing/2014/main" id="{06C5DEE1-C815-0C1D-18C7-796D25FB84D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Arc 145">
                    <a:extLst>
                      <a:ext uri="{FF2B5EF4-FFF2-40B4-BE49-F238E27FC236}">
                        <a16:creationId xmlns:a16="http://schemas.microsoft.com/office/drawing/2014/main" id="{53A1D226-E4FB-0C50-3883-DED2AB745AC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146">
                    <a:extLst>
                      <a:ext uri="{FF2B5EF4-FFF2-40B4-BE49-F238E27FC236}">
                        <a16:creationId xmlns:a16="http://schemas.microsoft.com/office/drawing/2014/main" id="{AA266F0C-25E8-B4AA-A96A-959472066AC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5" name="Arc 147">
                  <a:extLst>
                    <a:ext uri="{FF2B5EF4-FFF2-40B4-BE49-F238E27FC236}">
                      <a16:creationId xmlns:a16="http://schemas.microsoft.com/office/drawing/2014/main" id="{82D7BABD-FB70-35FB-65B8-2FC87917B91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Arc 148">
                  <a:extLst>
                    <a:ext uri="{FF2B5EF4-FFF2-40B4-BE49-F238E27FC236}">
                      <a16:creationId xmlns:a16="http://schemas.microsoft.com/office/drawing/2014/main" id="{88E12C1D-5789-E646-E56C-60CF3A89847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165" name="TextBox 164">
            <a:extLst>
              <a:ext uri="{FF2B5EF4-FFF2-40B4-BE49-F238E27FC236}">
                <a16:creationId xmlns:a16="http://schemas.microsoft.com/office/drawing/2014/main" id="{80477CDA-8188-1147-0FF6-138F30FFD937}"/>
              </a:ext>
            </a:extLst>
          </p:cNvPr>
          <p:cNvSpPr txBox="1"/>
          <p:nvPr/>
        </p:nvSpPr>
        <p:spPr>
          <a:xfrm>
            <a:off x="-15442" y="1263847"/>
            <a:ext cx="2215543" cy="461665"/>
          </a:xfrm>
          <a:prstGeom prst="rect">
            <a:avLst/>
          </a:prstGeom>
          <a:noFill/>
        </p:spPr>
        <p:txBody>
          <a:bodyPr wrap="none" rtlCol="0">
            <a:spAutoFit/>
          </a:bodyPr>
          <a:lstStyle/>
          <a:p>
            <a:r>
              <a:rPr lang="en-US" sz="2400" u="sng" dirty="0"/>
              <a:t>Units from D = 1</a:t>
            </a:r>
          </a:p>
        </p:txBody>
      </p:sp>
      <p:grpSp>
        <p:nvGrpSpPr>
          <p:cNvPr id="166" name="Group 165">
            <a:extLst>
              <a:ext uri="{FF2B5EF4-FFF2-40B4-BE49-F238E27FC236}">
                <a16:creationId xmlns:a16="http://schemas.microsoft.com/office/drawing/2014/main" id="{F4712D7D-1C6D-E204-C4DD-6A798C1A9A7C}"/>
              </a:ext>
            </a:extLst>
          </p:cNvPr>
          <p:cNvGrpSpPr/>
          <p:nvPr/>
        </p:nvGrpSpPr>
        <p:grpSpPr>
          <a:xfrm>
            <a:off x="145602" y="4490492"/>
            <a:ext cx="1467301" cy="960395"/>
            <a:chOff x="212942" y="1690688"/>
            <a:chExt cx="2335259" cy="1528501"/>
          </a:xfrm>
        </p:grpSpPr>
        <p:sp>
          <p:nvSpPr>
            <p:cNvPr id="167" name="Rectangle 166">
              <a:extLst>
                <a:ext uri="{FF2B5EF4-FFF2-40B4-BE49-F238E27FC236}">
                  <a16:creationId xmlns:a16="http://schemas.microsoft.com/office/drawing/2014/main" id="{1EBEC00C-03A0-8794-95F3-BC13A8B808F7}"/>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8B4F323D-59B3-AB6D-A92A-100D375FA90A}"/>
                </a:ext>
              </a:extLst>
            </p:cNvPr>
            <p:cNvGrpSpPr/>
            <p:nvPr/>
          </p:nvGrpSpPr>
          <p:grpSpPr>
            <a:xfrm>
              <a:off x="375782" y="1844443"/>
              <a:ext cx="2172419" cy="1266165"/>
              <a:chOff x="927024" y="3154681"/>
              <a:chExt cx="2524836" cy="1471566"/>
            </a:xfrm>
          </p:grpSpPr>
          <p:sp>
            <p:nvSpPr>
              <p:cNvPr id="169" name="AutoShape 32">
                <a:extLst>
                  <a:ext uri="{FF2B5EF4-FFF2-40B4-BE49-F238E27FC236}">
                    <a16:creationId xmlns:a16="http://schemas.microsoft.com/office/drawing/2014/main" id="{5F0CE215-C71D-8AC6-C890-5E249AD14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0" name="AutoShape 33">
                <a:extLst>
                  <a:ext uri="{FF2B5EF4-FFF2-40B4-BE49-F238E27FC236}">
                    <a16:creationId xmlns:a16="http://schemas.microsoft.com/office/drawing/2014/main" id="{BCE271FD-8D82-0BCA-15EF-781A92828960}"/>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1" name="Group 141">
                <a:extLst>
                  <a:ext uri="{FF2B5EF4-FFF2-40B4-BE49-F238E27FC236}">
                    <a16:creationId xmlns:a16="http://schemas.microsoft.com/office/drawing/2014/main" id="{57515B7A-FD40-701D-DE65-197A0AD8C924}"/>
                  </a:ext>
                </a:extLst>
              </p:cNvPr>
              <p:cNvGrpSpPr>
                <a:grpSpLocks/>
              </p:cNvGrpSpPr>
              <p:nvPr/>
            </p:nvGrpSpPr>
            <p:grpSpPr bwMode="auto">
              <a:xfrm>
                <a:off x="927024" y="3154681"/>
                <a:ext cx="1012360" cy="823487"/>
                <a:chOff x="2304" y="1104"/>
                <a:chExt cx="536" cy="436"/>
              </a:xfrm>
            </p:grpSpPr>
            <p:sp>
              <p:nvSpPr>
                <p:cNvPr id="179" name="AutoShape 133">
                  <a:extLst>
                    <a:ext uri="{FF2B5EF4-FFF2-40B4-BE49-F238E27FC236}">
                      <a16:creationId xmlns:a16="http://schemas.microsoft.com/office/drawing/2014/main" id="{CD2AA4C0-28E0-9B61-0CBF-40FCD5AA356B}"/>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0" name="Group 105">
                  <a:extLst>
                    <a:ext uri="{FF2B5EF4-FFF2-40B4-BE49-F238E27FC236}">
                      <a16:creationId xmlns:a16="http://schemas.microsoft.com/office/drawing/2014/main" id="{4F8F5D82-BE23-3AF7-C24D-1608DB4A4756}"/>
                    </a:ext>
                  </a:extLst>
                </p:cNvPr>
                <p:cNvGrpSpPr>
                  <a:grpSpLocks/>
                </p:cNvGrpSpPr>
                <p:nvPr/>
              </p:nvGrpSpPr>
              <p:grpSpPr bwMode="auto">
                <a:xfrm>
                  <a:off x="2488" y="1104"/>
                  <a:ext cx="48" cy="144"/>
                  <a:chOff x="1200" y="912"/>
                  <a:chExt cx="48" cy="144"/>
                </a:xfrm>
              </p:grpSpPr>
              <p:sp>
                <p:nvSpPr>
                  <p:cNvPr id="204" name="Oval 106">
                    <a:extLst>
                      <a:ext uri="{FF2B5EF4-FFF2-40B4-BE49-F238E27FC236}">
                        <a16:creationId xmlns:a16="http://schemas.microsoft.com/office/drawing/2014/main" id="{E89E0E54-0C46-BB2D-FE03-36F4E5FCF373}"/>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5" name="Oval 107">
                    <a:extLst>
                      <a:ext uri="{FF2B5EF4-FFF2-40B4-BE49-F238E27FC236}">
                        <a16:creationId xmlns:a16="http://schemas.microsoft.com/office/drawing/2014/main" id="{C6332602-8AAD-6F58-9B01-E2E351479EC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1" name="Group 108">
                  <a:extLst>
                    <a:ext uri="{FF2B5EF4-FFF2-40B4-BE49-F238E27FC236}">
                      <a16:creationId xmlns:a16="http://schemas.microsoft.com/office/drawing/2014/main" id="{8960F6FB-ECFF-2C85-1F2F-B5AA24F1DB3C}"/>
                    </a:ext>
                  </a:extLst>
                </p:cNvPr>
                <p:cNvGrpSpPr>
                  <a:grpSpLocks/>
                </p:cNvGrpSpPr>
                <p:nvPr/>
              </p:nvGrpSpPr>
              <p:grpSpPr bwMode="auto">
                <a:xfrm>
                  <a:off x="2632" y="1104"/>
                  <a:ext cx="48" cy="144"/>
                  <a:chOff x="1200" y="912"/>
                  <a:chExt cx="48" cy="144"/>
                </a:xfrm>
              </p:grpSpPr>
              <p:sp>
                <p:nvSpPr>
                  <p:cNvPr id="202" name="Oval 109">
                    <a:extLst>
                      <a:ext uri="{FF2B5EF4-FFF2-40B4-BE49-F238E27FC236}">
                        <a16:creationId xmlns:a16="http://schemas.microsoft.com/office/drawing/2014/main" id="{0F5E75DE-1E2A-1061-FCC3-97845338F16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3" name="Oval 110">
                    <a:extLst>
                      <a:ext uri="{FF2B5EF4-FFF2-40B4-BE49-F238E27FC236}">
                        <a16:creationId xmlns:a16="http://schemas.microsoft.com/office/drawing/2014/main" id="{63E018E4-6FF9-6941-6505-24EFF2C8730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2" name="Group 111">
                  <a:extLst>
                    <a:ext uri="{FF2B5EF4-FFF2-40B4-BE49-F238E27FC236}">
                      <a16:creationId xmlns:a16="http://schemas.microsoft.com/office/drawing/2014/main" id="{5DB9BDD6-5040-701F-9E9A-1E3A062193CC}"/>
                    </a:ext>
                  </a:extLst>
                </p:cNvPr>
                <p:cNvGrpSpPr>
                  <a:grpSpLocks/>
                </p:cNvGrpSpPr>
                <p:nvPr/>
              </p:nvGrpSpPr>
              <p:grpSpPr bwMode="auto">
                <a:xfrm>
                  <a:off x="2688" y="1212"/>
                  <a:ext cx="152" cy="132"/>
                  <a:chOff x="672" y="1020"/>
                  <a:chExt cx="152" cy="132"/>
                </a:xfrm>
              </p:grpSpPr>
              <p:sp>
                <p:nvSpPr>
                  <p:cNvPr id="197" name="Line 112">
                    <a:extLst>
                      <a:ext uri="{FF2B5EF4-FFF2-40B4-BE49-F238E27FC236}">
                        <a16:creationId xmlns:a16="http://schemas.microsoft.com/office/drawing/2014/main" id="{0879CF7F-F735-AFD8-EAAC-5FEF3AB0A1A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8" name="Line 113">
                    <a:extLst>
                      <a:ext uri="{FF2B5EF4-FFF2-40B4-BE49-F238E27FC236}">
                        <a16:creationId xmlns:a16="http://schemas.microsoft.com/office/drawing/2014/main" id="{FAEF5884-6FE9-5D29-6793-C3E78BE4E5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9" name="Group 114">
                    <a:extLst>
                      <a:ext uri="{FF2B5EF4-FFF2-40B4-BE49-F238E27FC236}">
                        <a16:creationId xmlns:a16="http://schemas.microsoft.com/office/drawing/2014/main" id="{3C061617-1058-26F3-8BFA-D2B41B13E18B}"/>
                      </a:ext>
                    </a:extLst>
                  </p:cNvPr>
                  <p:cNvGrpSpPr>
                    <a:grpSpLocks/>
                  </p:cNvGrpSpPr>
                  <p:nvPr/>
                </p:nvGrpSpPr>
                <p:grpSpPr bwMode="auto">
                  <a:xfrm>
                    <a:off x="680" y="1020"/>
                    <a:ext cx="144" cy="96"/>
                    <a:chOff x="680" y="1020"/>
                    <a:chExt cx="144" cy="96"/>
                  </a:xfrm>
                </p:grpSpPr>
                <p:sp>
                  <p:nvSpPr>
                    <p:cNvPr id="200" name="Line 115">
                      <a:extLst>
                        <a:ext uri="{FF2B5EF4-FFF2-40B4-BE49-F238E27FC236}">
                          <a16:creationId xmlns:a16="http://schemas.microsoft.com/office/drawing/2014/main" id="{724B520E-1C7B-98C5-82DE-DDDE9A1B2AB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6">
                      <a:extLst>
                        <a:ext uri="{FF2B5EF4-FFF2-40B4-BE49-F238E27FC236}">
                          <a16:creationId xmlns:a16="http://schemas.microsoft.com/office/drawing/2014/main" id="{5D0C8191-3001-E0D8-B578-BB8BDDD6495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3" name="Group 121">
                  <a:extLst>
                    <a:ext uri="{FF2B5EF4-FFF2-40B4-BE49-F238E27FC236}">
                      <a16:creationId xmlns:a16="http://schemas.microsoft.com/office/drawing/2014/main" id="{2E446F6D-1064-B90F-7CE5-412A10F9E8FA}"/>
                    </a:ext>
                  </a:extLst>
                </p:cNvPr>
                <p:cNvGrpSpPr>
                  <a:grpSpLocks/>
                </p:cNvGrpSpPr>
                <p:nvPr/>
              </p:nvGrpSpPr>
              <p:grpSpPr bwMode="auto">
                <a:xfrm flipH="1">
                  <a:off x="2304" y="1212"/>
                  <a:ext cx="152" cy="132"/>
                  <a:chOff x="672" y="1020"/>
                  <a:chExt cx="152" cy="132"/>
                </a:xfrm>
              </p:grpSpPr>
              <p:sp>
                <p:nvSpPr>
                  <p:cNvPr id="192" name="Line 122">
                    <a:extLst>
                      <a:ext uri="{FF2B5EF4-FFF2-40B4-BE49-F238E27FC236}">
                        <a16:creationId xmlns:a16="http://schemas.microsoft.com/office/drawing/2014/main" id="{AF299EA0-BABC-4322-BD26-90FEFE82C62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23">
                    <a:extLst>
                      <a:ext uri="{FF2B5EF4-FFF2-40B4-BE49-F238E27FC236}">
                        <a16:creationId xmlns:a16="http://schemas.microsoft.com/office/drawing/2014/main" id="{BA272130-10B9-799D-5F96-F62A7D6588F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4" name="Group 124">
                    <a:extLst>
                      <a:ext uri="{FF2B5EF4-FFF2-40B4-BE49-F238E27FC236}">
                        <a16:creationId xmlns:a16="http://schemas.microsoft.com/office/drawing/2014/main" id="{99B14E25-1785-4B89-BAB6-805C8D27C29F}"/>
                      </a:ext>
                    </a:extLst>
                  </p:cNvPr>
                  <p:cNvGrpSpPr>
                    <a:grpSpLocks/>
                  </p:cNvGrpSpPr>
                  <p:nvPr/>
                </p:nvGrpSpPr>
                <p:grpSpPr bwMode="auto">
                  <a:xfrm>
                    <a:off x="680" y="1020"/>
                    <a:ext cx="144" cy="96"/>
                    <a:chOff x="680" y="1020"/>
                    <a:chExt cx="144" cy="96"/>
                  </a:xfrm>
                </p:grpSpPr>
                <p:sp>
                  <p:nvSpPr>
                    <p:cNvPr id="195" name="Line 125">
                      <a:extLst>
                        <a:ext uri="{FF2B5EF4-FFF2-40B4-BE49-F238E27FC236}">
                          <a16:creationId xmlns:a16="http://schemas.microsoft.com/office/drawing/2014/main" id="{C8929253-E5FE-F92B-5764-33DEF3FA8029}"/>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6">
                      <a:extLst>
                        <a:ext uri="{FF2B5EF4-FFF2-40B4-BE49-F238E27FC236}">
                          <a16:creationId xmlns:a16="http://schemas.microsoft.com/office/drawing/2014/main" id="{364B7FD6-804E-6662-494E-6A330CC4FD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4" name="Group 136">
                  <a:extLst>
                    <a:ext uri="{FF2B5EF4-FFF2-40B4-BE49-F238E27FC236}">
                      <a16:creationId xmlns:a16="http://schemas.microsoft.com/office/drawing/2014/main" id="{2D84B020-8F59-02A6-4F31-DDD926B570D8}"/>
                    </a:ext>
                  </a:extLst>
                </p:cNvPr>
                <p:cNvGrpSpPr>
                  <a:grpSpLocks/>
                </p:cNvGrpSpPr>
                <p:nvPr/>
              </p:nvGrpSpPr>
              <p:grpSpPr bwMode="auto">
                <a:xfrm>
                  <a:off x="2400" y="1300"/>
                  <a:ext cx="96" cy="240"/>
                  <a:chOff x="2400" y="1296"/>
                  <a:chExt cx="96" cy="240"/>
                </a:xfrm>
              </p:grpSpPr>
              <p:sp>
                <p:nvSpPr>
                  <p:cNvPr id="189" name="Line 117">
                    <a:extLst>
                      <a:ext uri="{FF2B5EF4-FFF2-40B4-BE49-F238E27FC236}">
                        <a16:creationId xmlns:a16="http://schemas.microsoft.com/office/drawing/2014/main" id="{8E3FA1CA-929A-539C-5423-D64541F4BB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4">
                    <a:extLst>
                      <a:ext uri="{FF2B5EF4-FFF2-40B4-BE49-F238E27FC236}">
                        <a16:creationId xmlns:a16="http://schemas.microsoft.com/office/drawing/2014/main" id="{D7199395-DD25-68AF-8F7F-08D1CA1797E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35">
                    <a:extLst>
                      <a:ext uri="{FF2B5EF4-FFF2-40B4-BE49-F238E27FC236}">
                        <a16:creationId xmlns:a16="http://schemas.microsoft.com/office/drawing/2014/main" id="{5C302844-88AE-1F40-8C96-D315286421C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37">
                  <a:extLst>
                    <a:ext uri="{FF2B5EF4-FFF2-40B4-BE49-F238E27FC236}">
                      <a16:creationId xmlns:a16="http://schemas.microsoft.com/office/drawing/2014/main" id="{00984522-DB14-57BF-4C8B-813351A5541B}"/>
                    </a:ext>
                  </a:extLst>
                </p:cNvPr>
                <p:cNvGrpSpPr>
                  <a:grpSpLocks/>
                </p:cNvGrpSpPr>
                <p:nvPr/>
              </p:nvGrpSpPr>
              <p:grpSpPr bwMode="auto">
                <a:xfrm flipH="1">
                  <a:off x="2640" y="1296"/>
                  <a:ext cx="96" cy="240"/>
                  <a:chOff x="2400" y="1296"/>
                  <a:chExt cx="96" cy="240"/>
                </a:xfrm>
              </p:grpSpPr>
              <p:sp>
                <p:nvSpPr>
                  <p:cNvPr id="186" name="Line 138">
                    <a:extLst>
                      <a:ext uri="{FF2B5EF4-FFF2-40B4-BE49-F238E27FC236}">
                        <a16:creationId xmlns:a16="http://schemas.microsoft.com/office/drawing/2014/main" id="{7EC4D37E-BBE9-2A45-4D36-C27E3B2BB68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7" name="Line 139">
                    <a:extLst>
                      <a:ext uri="{FF2B5EF4-FFF2-40B4-BE49-F238E27FC236}">
                        <a16:creationId xmlns:a16="http://schemas.microsoft.com/office/drawing/2014/main" id="{1C5B9FF4-C8E7-DBAC-7824-991D08C563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8" name="Line 140">
                    <a:extLst>
                      <a:ext uri="{FF2B5EF4-FFF2-40B4-BE49-F238E27FC236}">
                        <a16:creationId xmlns:a16="http://schemas.microsoft.com/office/drawing/2014/main" id="{7B13F879-B723-9116-A15B-072FC8A0AB9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72" name="Group 142">
                <a:extLst>
                  <a:ext uri="{FF2B5EF4-FFF2-40B4-BE49-F238E27FC236}">
                    <a16:creationId xmlns:a16="http://schemas.microsoft.com/office/drawing/2014/main" id="{1D20F160-9C0F-557F-71DA-71360DBD1A29}"/>
                  </a:ext>
                </a:extLst>
              </p:cNvPr>
              <p:cNvGrpSpPr>
                <a:grpSpLocks/>
              </p:cNvGrpSpPr>
              <p:nvPr/>
            </p:nvGrpSpPr>
            <p:grpSpPr bwMode="auto">
              <a:xfrm>
                <a:off x="2543901" y="3307668"/>
                <a:ext cx="362636" cy="345638"/>
                <a:chOff x="1776" y="2256"/>
                <a:chExt cx="288" cy="279"/>
              </a:xfrm>
            </p:grpSpPr>
            <p:grpSp>
              <p:nvGrpSpPr>
                <p:cNvPr id="173" name="Group 143">
                  <a:extLst>
                    <a:ext uri="{FF2B5EF4-FFF2-40B4-BE49-F238E27FC236}">
                      <a16:creationId xmlns:a16="http://schemas.microsoft.com/office/drawing/2014/main" id="{531940C5-8038-0B2E-8786-83874EE07F63}"/>
                    </a:ext>
                  </a:extLst>
                </p:cNvPr>
                <p:cNvGrpSpPr>
                  <a:grpSpLocks/>
                </p:cNvGrpSpPr>
                <p:nvPr/>
              </p:nvGrpSpPr>
              <p:grpSpPr bwMode="auto">
                <a:xfrm>
                  <a:off x="1824" y="2256"/>
                  <a:ext cx="240" cy="279"/>
                  <a:chOff x="1392" y="3408"/>
                  <a:chExt cx="240" cy="279"/>
                </a:xfrm>
              </p:grpSpPr>
              <p:sp>
                <p:nvSpPr>
                  <p:cNvPr id="176" name="Line 144">
                    <a:extLst>
                      <a:ext uri="{FF2B5EF4-FFF2-40B4-BE49-F238E27FC236}">
                        <a16:creationId xmlns:a16="http://schemas.microsoft.com/office/drawing/2014/main" id="{9451EA07-5817-334E-B91E-50F0B11BB4A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7" name="Arc 145">
                    <a:extLst>
                      <a:ext uri="{FF2B5EF4-FFF2-40B4-BE49-F238E27FC236}">
                        <a16:creationId xmlns:a16="http://schemas.microsoft.com/office/drawing/2014/main" id="{1062D3EF-CC2B-7F32-ACE3-CF727655BEB0}"/>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8" name="Line 146">
                    <a:extLst>
                      <a:ext uri="{FF2B5EF4-FFF2-40B4-BE49-F238E27FC236}">
                        <a16:creationId xmlns:a16="http://schemas.microsoft.com/office/drawing/2014/main" id="{A8646F43-CC46-1F45-86DB-77E21DE8ED7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74" name="Arc 147">
                  <a:extLst>
                    <a:ext uri="{FF2B5EF4-FFF2-40B4-BE49-F238E27FC236}">
                      <a16:creationId xmlns:a16="http://schemas.microsoft.com/office/drawing/2014/main" id="{29A21B2F-4E44-6331-A06B-A56986382B1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5" name="Arc 148">
                  <a:extLst>
                    <a:ext uri="{FF2B5EF4-FFF2-40B4-BE49-F238E27FC236}">
                      <a16:creationId xmlns:a16="http://schemas.microsoft.com/office/drawing/2014/main" id="{BB63D8F0-257B-BEB2-D5EA-8B358829DCA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06" name="Group 205">
            <a:extLst>
              <a:ext uri="{FF2B5EF4-FFF2-40B4-BE49-F238E27FC236}">
                <a16:creationId xmlns:a16="http://schemas.microsoft.com/office/drawing/2014/main" id="{0CB9A30C-8B0E-B2FD-3569-64C1A390AC44}"/>
              </a:ext>
            </a:extLst>
          </p:cNvPr>
          <p:cNvGrpSpPr/>
          <p:nvPr/>
        </p:nvGrpSpPr>
        <p:grpSpPr>
          <a:xfrm>
            <a:off x="145602" y="5594153"/>
            <a:ext cx="1467301" cy="960395"/>
            <a:chOff x="212942" y="1690688"/>
            <a:chExt cx="2335259" cy="1528501"/>
          </a:xfrm>
        </p:grpSpPr>
        <p:sp>
          <p:nvSpPr>
            <p:cNvPr id="207" name="Rectangle 206">
              <a:extLst>
                <a:ext uri="{FF2B5EF4-FFF2-40B4-BE49-F238E27FC236}">
                  <a16:creationId xmlns:a16="http://schemas.microsoft.com/office/drawing/2014/main" id="{C03FB53D-8E5A-3D4B-F573-B9A255B6A918}"/>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08" name="Group 207">
              <a:extLst>
                <a:ext uri="{FF2B5EF4-FFF2-40B4-BE49-F238E27FC236}">
                  <a16:creationId xmlns:a16="http://schemas.microsoft.com/office/drawing/2014/main" id="{A004A817-2122-1A35-CBEE-3C02ED83795D}"/>
                </a:ext>
              </a:extLst>
            </p:cNvPr>
            <p:cNvGrpSpPr/>
            <p:nvPr/>
          </p:nvGrpSpPr>
          <p:grpSpPr>
            <a:xfrm>
              <a:off x="375782" y="1844443"/>
              <a:ext cx="2172419" cy="1266165"/>
              <a:chOff x="927024" y="3154681"/>
              <a:chExt cx="2524836" cy="1471566"/>
            </a:xfrm>
          </p:grpSpPr>
          <p:sp>
            <p:nvSpPr>
              <p:cNvPr id="209" name="AutoShape 32">
                <a:extLst>
                  <a:ext uri="{FF2B5EF4-FFF2-40B4-BE49-F238E27FC236}">
                    <a16:creationId xmlns:a16="http://schemas.microsoft.com/office/drawing/2014/main" id="{AC98453B-663E-DC38-4C7A-63089BE5E9D7}"/>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0" name="AutoShape 33">
                <a:extLst>
                  <a:ext uri="{FF2B5EF4-FFF2-40B4-BE49-F238E27FC236}">
                    <a16:creationId xmlns:a16="http://schemas.microsoft.com/office/drawing/2014/main" id="{2BFD2D0C-66A5-8AB9-36FF-923EA67FFFC7}"/>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1" name="Group 141">
                <a:extLst>
                  <a:ext uri="{FF2B5EF4-FFF2-40B4-BE49-F238E27FC236}">
                    <a16:creationId xmlns:a16="http://schemas.microsoft.com/office/drawing/2014/main" id="{9E803BA8-CE76-3489-0604-803FEE2C85F8}"/>
                  </a:ext>
                </a:extLst>
              </p:cNvPr>
              <p:cNvGrpSpPr>
                <a:grpSpLocks/>
              </p:cNvGrpSpPr>
              <p:nvPr/>
            </p:nvGrpSpPr>
            <p:grpSpPr bwMode="auto">
              <a:xfrm>
                <a:off x="927024" y="3154681"/>
                <a:ext cx="1012360" cy="823487"/>
                <a:chOff x="2304" y="1104"/>
                <a:chExt cx="536" cy="436"/>
              </a:xfrm>
            </p:grpSpPr>
            <p:sp>
              <p:nvSpPr>
                <p:cNvPr id="219" name="AutoShape 133">
                  <a:extLst>
                    <a:ext uri="{FF2B5EF4-FFF2-40B4-BE49-F238E27FC236}">
                      <a16:creationId xmlns:a16="http://schemas.microsoft.com/office/drawing/2014/main" id="{740C0030-2057-1C7E-614B-5A83E1AAB95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0" name="Group 105">
                  <a:extLst>
                    <a:ext uri="{FF2B5EF4-FFF2-40B4-BE49-F238E27FC236}">
                      <a16:creationId xmlns:a16="http://schemas.microsoft.com/office/drawing/2014/main" id="{4BEB8362-0715-81C8-D5FF-AD24BDEE78D6}"/>
                    </a:ext>
                  </a:extLst>
                </p:cNvPr>
                <p:cNvGrpSpPr>
                  <a:grpSpLocks/>
                </p:cNvGrpSpPr>
                <p:nvPr/>
              </p:nvGrpSpPr>
              <p:grpSpPr bwMode="auto">
                <a:xfrm>
                  <a:off x="2488" y="1104"/>
                  <a:ext cx="48" cy="144"/>
                  <a:chOff x="1200" y="912"/>
                  <a:chExt cx="48" cy="144"/>
                </a:xfrm>
              </p:grpSpPr>
              <p:sp>
                <p:nvSpPr>
                  <p:cNvPr id="244" name="Oval 106">
                    <a:extLst>
                      <a:ext uri="{FF2B5EF4-FFF2-40B4-BE49-F238E27FC236}">
                        <a16:creationId xmlns:a16="http://schemas.microsoft.com/office/drawing/2014/main" id="{25B43D7D-D970-2D5D-A604-5474886D3F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07">
                    <a:extLst>
                      <a:ext uri="{FF2B5EF4-FFF2-40B4-BE49-F238E27FC236}">
                        <a16:creationId xmlns:a16="http://schemas.microsoft.com/office/drawing/2014/main" id="{9BEE4EB8-0FCB-70C0-06A5-04081755D7A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1" name="Group 108">
                  <a:extLst>
                    <a:ext uri="{FF2B5EF4-FFF2-40B4-BE49-F238E27FC236}">
                      <a16:creationId xmlns:a16="http://schemas.microsoft.com/office/drawing/2014/main" id="{43DE7C32-1722-5BBC-5110-FAF082B8DDA4}"/>
                    </a:ext>
                  </a:extLst>
                </p:cNvPr>
                <p:cNvGrpSpPr>
                  <a:grpSpLocks/>
                </p:cNvGrpSpPr>
                <p:nvPr/>
              </p:nvGrpSpPr>
              <p:grpSpPr bwMode="auto">
                <a:xfrm>
                  <a:off x="2632" y="1104"/>
                  <a:ext cx="48" cy="144"/>
                  <a:chOff x="1200" y="912"/>
                  <a:chExt cx="48" cy="144"/>
                </a:xfrm>
              </p:grpSpPr>
              <p:sp>
                <p:nvSpPr>
                  <p:cNvPr id="242" name="Oval 109">
                    <a:extLst>
                      <a:ext uri="{FF2B5EF4-FFF2-40B4-BE49-F238E27FC236}">
                        <a16:creationId xmlns:a16="http://schemas.microsoft.com/office/drawing/2014/main" id="{8AA170E2-A27D-66F2-1B96-B7DAEB4A176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Oval 110">
                    <a:extLst>
                      <a:ext uri="{FF2B5EF4-FFF2-40B4-BE49-F238E27FC236}">
                        <a16:creationId xmlns:a16="http://schemas.microsoft.com/office/drawing/2014/main" id="{C58F84E2-DA1B-22C2-1B89-653A9AC8462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2" name="Group 111">
                  <a:extLst>
                    <a:ext uri="{FF2B5EF4-FFF2-40B4-BE49-F238E27FC236}">
                      <a16:creationId xmlns:a16="http://schemas.microsoft.com/office/drawing/2014/main" id="{2DF6B66F-E618-2AF9-3A2C-E694BAA55D11}"/>
                    </a:ext>
                  </a:extLst>
                </p:cNvPr>
                <p:cNvGrpSpPr>
                  <a:grpSpLocks/>
                </p:cNvGrpSpPr>
                <p:nvPr/>
              </p:nvGrpSpPr>
              <p:grpSpPr bwMode="auto">
                <a:xfrm>
                  <a:off x="2688" y="1212"/>
                  <a:ext cx="152" cy="132"/>
                  <a:chOff x="672" y="1020"/>
                  <a:chExt cx="152" cy="132"/>
                </a:xfrm>
              </p:grpSpPr>
              <p:sp>
                <p:nvSpPr>
                  <p:cNvPr id="237" name="Line 112">
                    <a:extLst>
                      <a:ext uri="{FF2B5EF4-FFF2-40B4-BE49-F238E27FC236}">
                        <a16:creationId xmlns:a16="http://schemas.microsoft.com/office/drawing/2014/main" id="{77FB16E1-891D-0D45-A8E6-E19DF82DEB6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13">
                    <a:extLst>
                      <a:ext uri="{FF2B5EF4-FFF2-40B4-BE49-F238E27FC236}">
                        <a16:creationId xmlns:a16="http://schemas.microsoft.com/office/drawing/2014/main" id="{21EF216B-DDAB-A419-8D4D-CF78435A7B7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9" name="Group 114">
                    <a:extLst>
                      <a:ext uri="{FF2B5EF4-FFF2-40B4-BE49-F238E27FC236}">
                        <a16:creationId xmlns:a16="http://schemas.microsoft.com/office/drawing/2014/main" id="{564A21FF-EDA3-5FF5-5EB2-412ED1DCF11E}"/>
                      </a:ext>
                    </a:extLst>
                  </p:cNvPr>
                  <p:cNvGrpSpPr>
                    <a:grpSpLocks/>
                  </p:cNvGrpSpPr>
                  <p:nvPr/>
                </p:nvGrpSpPr>
                <p:grpSpPr bwMode="auto">
                  <a:xfrm>
                    <a:off x="680" y="1020"/>
                    <a:ext cx="144" cy="96"/>
                    <a:chOff x="680" y="1020"/>
                    <a:chExt cx="144" cy="96"/>
                  </a:xfrm>
                </p:grpSpPr>
                <p:sp>
                  <p:nvSpPr>
                    <p:cNvPr id="240" name="Line 115">
                      <a:extLst>
                        <a:ext uri="{FF2B5EF4-FFF2-40B4-BE49-F238E27FC236}">
                          <a16:creationId xmlns:a16="http://schemas.microsoft.com/office/drawing/2014/main" id="{8086C3D5-C7B5-D7A8-AA95-7E57D2BFF92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1" name="Line 116">
                      <a:extLst>
                        <a:ext uri="{FF2B5EF4-FFF2-40B4-BE49-F238E27FC236}">
                          <a16:creationId xmlns:a16="http://schemas.microsoft.com/office/drawing/2014/main" id="{7C205437-E5E7-BDDC-4AD5-28843B27C2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3" name="Group 121">
                  <a:extLst>
                    <a:ext uri="{FF2B5EF4-FFF2-40B4-BE49-F238E27FC236}">
                      <a16:creationId xmlns:a16="http://schemas.microsoft.com/office/drawing/2014/main" id="{61E95D6A-184B-BF09-0D7E-9D25F6838C36}"/>
                    </a:ext>
                  </a:extLst>
                </p:cNvPr>
                <p:cNvGrpSpPr>
                  <a:grpSpLocks/>
                </p:cNvGrpSpPr>
                <p:nvPr/>
              </p:nvGrpSpPr>
              <p:grpSpPr bwMode="auto">
                <a:xfrm flipH="1">
                  <a:off x="2304" y="1212"/>
                  <a:ext cx="152" cy="132"/>
                  <a:chOff x="672" y="1020"/>
                  <a:chExt cx="152" cy="132"/>
                </a:xfrm>
              </p:grpSpPr>
              <p:sp>
                <p:nvSpPr>
                  <p:cNvPr id="232" name="Line 122">
                    <a:extLst>
                      <a:ext uri="{FF2B5EF4-FFF2-40B4-BE49-F238E27FC236}">
                        <a16:creationId xmlns:a16="http://schemas.microsoft.com/office/drawing/2014/main" id="{B2A72F48-68FD-3B81-1189-A21B94050C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23">
                    <a:extLst>
                      <a:ext uri="{FF2B5EF4-FFF2-40B4-BE49-F238E27FC236}">
                        <a16:creationId xmlns:a16="http://schemas.microsoft.com/office/drawing/2014/main" id="{68FC88CC-3917-ADDD-4BA7-93D3F7DB7F9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4" name="Group 124">
                    <a:extLst>
                      <a:ext uri="{FF2B5EF4-FFF2-40B4-BE49-F238E27FC236}">
                        <a16:creationId xmlns:a16="http://schemas.microsoft.com/office/drawing/2014/main" id="{74C0DCEE-5FAE-37F8-075E-F4569B3A8F68}"/>
                      </a:ext>
                    </a:extLst>
                  </p:cNvPr>
                  <p:cNvGrpSpPr>
                    <a:grpSpLocks/>
                  </p:cNvGrpSpPr>
                  <p:nvPr/>
                </p:nvGrpSpPr>
                <p:grpSpPr bwMode="auto">
                  <a:xfrm>
                    <a:off x="680" y="1020"/>
                    <a:ext cx="144" cy="96"/>
                    <a:chOff x="680" y="1020"/>
                    <a:chExt cx="144" cy="96"/>
                  </a:xfrm>
                </p:grpSpPr>
                <p:sp>
                  <p:nvSpPr>
                    <p:cNvPr id="235" name="Line 125">
                      <a:extLst>
                        <a:ext uri="{FF2B5EF4-FFF2-40B4-BE49-F238E27FC236}">
                          <a16:creationId xmlns:a16="http://schemas.microsoft.com/office/drawing/2014/main" id="{0943148A-C238-37C1-2B84-8B27C79FE4F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6" name="Line 126">
                      <a:extLst>
                        <a:ext uri="{FF2B5EF4-FFF2-40B4-BE49-F238E27FC236}">
                          <a16:creationId xmlns:a16="http://schemas.microsoft.com/office/drawing/2014/main" id="{8F67F31C-0C8D-9F58-70D1-2F6FB6431D1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4" name="Group 136">
                  <a:extLst>
                    <a:ext uri="{FF2B5EF4-FFF2-40B4-BE49-F238E27FC236}">
                      <a16:creationId xmlns:a16="http://schemas.microsoft.com/office/drawing/2014/main" id="{9CB9A078-2371-943E-5016-451A259C5607}"/>
                    </a:ext>
                  </a:extLst>
                </p:cNvPr>
                <p:cNvGrpSpPr>
                  <a:grpSpLocks/>
                </p:cNvGrpSpPr>
                <p:nvPr/>
              </p:nvGrpSpPr>
              <p:grpSpPr bwMode="auto">
                <a:xfrm>
                  <a:off x="2400" y="1300"/>
                  <a:ext cx="96" cy="240"/>
                  <a:chOff x="2400" y="1296"/>
                  <a:chExt cx="96" cy="240"/>
                </a:xfrm>
              </p:grpSpPr>
              <p:sp>
                <p:nvSpPr>
                  <p:cNvPr id="229" name="Line 117">
                    <a:extLst>
                      <a:ext uri="{FF2B5EF4-FFF2-40B4-BE49-F238E27FC236}">
                        <a16:creationId xmlns:a16="http://schemas.microsoft.com/office/drawing/2014/main" id="{5BBE0832-7FF2-F210-7641-BCD1AD36B5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34">
                    <a:extLst>
                      <a:ext uri="{FF2B5EF4-FFF2-40B4-BE49-F238E27FC236}">
                        <a16:creationId xmlns:a16="http://schemas.microsoft.com/office/drawing/2014/main" id="{86EDF6DE-20D3-D160-7078-0C68D7BFBE1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1" name="Line 135">
                    <a:extLst>
                      <a:ext uri="{FF2B5EF4-FFF2-40B4-BE49-F238E27FC236}">
                        <a16:creationId xmlns:a16="http://schemas.microsoft.com/office/drawing/2014/main" id="{25813AC6-8936-AC86-F74B-8D42C1D8DE1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5" name="Group 137">
                  <a:extLst>
                    <a:ext uri="{FF2B5EF4-FFF2-40B4-BE49-F238E27FC236}">
                      <a16:creationId xmlns:a16="http://schemas.microsoft.com/office/drawing/2014/main" id="{52C3A969-1C4D-CAFA-9690-327F74CFF6C0}"/>
                    </a:ext>
                  </a:extLst>
                </p:cNvPr>
                <p:cNvGrpSpPr>
                  <a:grpSpLocks/>
                </p:cNvGrpSpPr>
                <p:nvPr/>
              </p:nvGrpSpPr>
              <p:grpSpPr bwMode="auto">
                <a:xfrm flipH="1">
                  <a:off x="2640" y="1296"/>
                  <a:ext cx="96" cy="240"/>
                  <a:chOff x="2400" y="1296"/>
                  <a:chExt cx="96" cy="240"/>
                </a:xfrm>
              </p:grpSpPr>
              <p:sp>
                <p:nvSpPr>
                  <p:cNvPr id="226" name="Line 138">
                    <a:extLst>
                      <a:ext uri="{FF2B5EF4-FFF2-40B4-BE49-F238E27FC236}">
                        <a16:creationId xmlns:a16="http://schemas.microsoft.com/office/drawing/2014/main" id="{98EA5B42-0AF2-E236-0883-E9497BFF297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7" name="Line 139">
                    <a:extLst>
                      <a:ext uri="{FF2B5EF4-FFF2-40B4-BE49-F238E27FC236}">
                        <a16:creationId xmlns:a16="http://schemas.microsoft.com/office/drawing/2014/main" id="{D17C0ABC-DFA9-8A4F-AD60-3857562240F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8" name="Line 140">
                    <a:extLst>
                      <a:ext uri="{FF2B5EF4-FFF2-40B4-BE49-F238E27FC236}">
                        <a16:creationId xmlns:a16="http://schemas.microsoft.com/office/drawing/2014/main" id="{F156118A-25F7-EC6B-BECA-8948E25239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2" name="Group 142">
                <a:extLst>
                  <a:ext uri="{FF2B5EF4-FFF2-40B4-BE49-F238E27FC236}">
                    <a16:creationId xmlns:a16="http://schemas.microsoft.com/office/drawing/2014/main" id="{B4A8ED6B-33E0-A676-8B2E-7B71E538FAF7}"/>
                  </a:ext>
                </a:extLst>
              </p:cNvPr>
              <p:cNvGrpSpPr>
                <a:grpSpLocks/>
              </p:cNvGrpSpPr>
              <p:nvPr/>
            </p:nvGrpSpPr>
            <p:grpSpPr bwMode="auto">
              <a:xfrm>
                <a:off x="2543901" y="3307668"/>
                <a:ext cx="362636" cy="345638"/>
                <a:chOff x="1776" y="2256"/>
                <a:chExt cx="288" cy="279"/>
              </a:xfrm>
            </p:grpSpPr>
            <p:grpSp>
              <p:nvGrpSpPr>
                <p:cNvPr id="213" name="Group 143">
                  <a:extLst>
                    <a:ext uri="{FF2B5EF4-FFF2-40B4-BE49-F238E27FC236}">
                      <a16:creationId xmlns:a16="http://schemas.microsoft.com/office/drawing/2014/main" id="{B823603B-2DFC-867C-302E-95DEBCB8C523}"/>
                    </a:ext>
                  </a:extLst>
                </p:cNvPr>
                <p:cNvGrpSpPr>
                  <a:grpSpLocks/>
                </p:cNvGrpSpPr>
                <p:nvPr/>
              </p:nvGrpSpPr>
              <p:grpSpPr bwMode="auto">
                <a:xfrm>
                  <a:off x="1824" y="2256"/>
                  <a:ext cx="240" cy="279"/>
                  <a:chOff x="1392" y="3408"/>
                  <a:chExt cx="240" cy="279"/>
                </a:xfrm>
              </p:grpSpPr>
              <p:sp>
                <p:nvSpPr>
                  <p:cNvPr id="216" name="Line 144">
                    <a:extLst>
                      <a:ext uri="{FF2B5EF4-FFF2-40B4-BE49-F238E27FC236}">
                        <a16:creationId xmlns:a16="http://schemas.microsoft.com/office/drawing/2014/main" id="{089CE57E-7A52-99C6-C89E-1B34BF59388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5">
                    <a:extLst>
                      <a:ext uri="{FF2B5EF4-FFF2-40B4-BE49-F238E27FC236}">
                        <a16:creationId xmlns:a16="http://schemas.microsoft.com/office/drawing/2014/main" id="{A4E05D2A-F93C-87BA-255D-F5556BBA9D3C}"/>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8" name="Line 146">
                    <a:extLst>
                      <a:ext uri="{FF2B5EF4-FFF2-40B4-BE49-F238E27FC236}">
                        <a16:creationId xmlns:a16="http://schemas.microsoft.com/office/drawing/2014/main" id="{48F964FC-766A-E57F-3D5E-230C07BA6B4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4" name="Arc 147">
                  <a:extLst>
                    <a:ext uri="{FF2B5EF4-FFF2-40B4-BE49-F238E27FC236}">
                      <a16:creationId xmlns:a16="http://schemas.microsoft.com/office/drawing/2014/main" id="{FA7EAEAB-8770-8022-9C54-16678241F4B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5" name="Arc 148">
                  <a:extLst>
                    <a:ext uri="{FF2B5EF4-FFF2-40B4-BE49-F238E27FC236}">
                      <a16:creationId xmlns:a16="http://schemas.microsoft.com/office/drawing/2014/main" id="{17914551-8794-8F26-19FB-623B9395B8D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246" name="TextBox 245">
            <a:extLst>
              <a:ext uri="{FF2B5EF4-FFF2-40B4-BE49-F238E27FC236}">
                <a16:creationId xmlns:a16="http://schemas.microsoft.com/office/drawing/2014/main" id="{FAA5DDAA-C170-A53E-05C3-987BD5C2E4C2}"/>
              </a:ext>
            </a:extLst>
          </p:cNvPr>
          <p:cNvSpPr txBox="1"/>
          <p:nvPr/>
        </p:nvSpPr>
        <p:spPr>
          <a:xfrm>
            <a:off x="-61486" y="4062328"/>
            <a:ext cx="2215543" cy="461665"/>
          </a:xfrm>
          <a:prstGeom prst="rect">
            <a:avLst/>
          </a:prstGeom>
          <a:noFill/>
        </p:spPr>
        <p:txBody>
          <a:bodyPr wrap="none" rtlCol="0">
            <a:spAutoFit/>
          </a:bodyPr>
          <a:lstStyle/>
          <a:p>
            <a:r>
              <a:rPr lang="en-US" sz="2400" u="sng" dirty="0"/>
              <a:t>Units from D = 0</a:t>
            </a:r>
          </a:p>
        </p:txBody>
      </p:sp>
      <p:pic>
        <p:nvPicPr>
          <p:cNvPr id="247" name="Picture 2" descr="sea-waves-wallpaper">
            <a:extLst>
              <a:ext uri="{FF2B5EF4-FFF2-40B4-BE49-F238E27FC236}">
                <a16:creationId xmlns:a16="http://schemas.microsoft.com/office/drawing/2014/main" id="{8AEF7C85-5B38-61F6-9C0B-1DE630876656}"/>
              </a:ext>
            </a:extLst>
          </p:cNvPr>
          <p:cNvPicPr>
            <a:picLocks noChangeAspect="1" noChangeArrowheads="1"/>
          </p:cNvPicPr>
          <p:nvPr/>
        </p:nvPicPr>
        <p:blipFill>
          <a:blip r:embed="rId2"/>
          <a:srcRect/>
          <a:stretch>
            <a:fillRect/>
          </a:stretch>
        </p:blipFill>
        <p:spPr bwMode="auto">
          <a:xfrm>
            <a:off x="3574302" y="2050143"/>
            <a:ext cx="1543382" cy="1158544"/>
          </a:xfrm>
          <a:prstGeom prst="rect">
            <a:avLst/>
          </a:prstGeom>
          <a:noFill/>
        </p:spPr>
      </p:pic>
      <p:cxnSp>
        <p:nvCxnSpPr>
          <p:cNvPr id="248" name="Straight Arrow Connector 247">
            <a:extLst>
              <a:ext uri="{FF2B5EF4-FFF2-40B4-BE49-F238E27FC236}">
                <a16:creationId xmlns:a16="http://schemas.microsoft.com/office/drawing/2014/main" id="{66DCED6E-993A-EE0F-C397-E0794C74F107}"/>
              </a:ext>
            </a:extLst>
          </p:cNvPr>
          <p:cNvCxnSpPr>
            <a:cxnSpLocks/>
          </p:cNvCxnSpPr>
          <p:nvPr/>
        </p:nvCxnSpPr>
        <p:spPr>
          <a:xfrm flipV="1">
            <a:off x="5341272" y="208987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89F93694-263B-5995-7CD1-FA826E1A1E59}"/>
              </a:ext>
            </a:extLst>
          </p:cNvPr>
          <p:cNvCxnSpPr>
            <a:cxnSpLocks/>
          </p:cNvCxnSpPr>
          <p:nvPr/>
        </p:nvCxnSpPr>
        <p:spPr>
          <a:xfrm flipV="1">
            <a:off x="1986502" y="212905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47ABC29F-F1E7-9799-D184-C3B8AAB99DCD}"/>
              </a:ext>
            </a:extLst>
          </p:cNvPr>
          <p:cNvCxnSpPr>
            <a:cxnSpLocks/>
          </p:cNvCxnSpPr>
          <p:nvPr/>
        </p:nvCxnSpPr>
        <p:spPr>
          <a:xfrm flipV="1">
            <a:off x="5300699" y="319618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3B32CE4-0EDE-8693-CB3F-3E1913D18D15}"/>
              </a:ext>
            </a:extLst>
          </p:cNvPr>
          <p:cNvCxnSpPr>
            <a:cxnSpLocks/>
          </p:cNvCxnSpPr>
          <p:nvPr/>
        </p:nvCxnSpPr>
        <p:spPr>
          <a:xfrm flipV="1">
            <a:off x="1945929" y="323536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2" name="Picture 2" descr="sea-waves-wallpaper">
            <a:extLst>
              <a:ext uri="{FF2B5EF4-FFF2-40B4-BE49-F238E27FC236}">
                <a16:creationId xmlns:a16="http://schemas.microsoft.com/office/drawing/2014/main" id="{F01E47CE-B00D-8C6A-D2FD-16752B1A1857}"/>
              </a:ext>
            </a:extLst>
          </p:cNvPr>
          <p:cNvPicPr>
            <a:picLocks noChangeAspect="1" noChangeArrowheads="1"/>
          </p:cNvPicPr>
          <p:nvPr/>
        </p:nvPicPr>
        <p:blipFill>
          <a:blip r:embed="rId2"/>
          <a:srcRect/>
          <a:stretch>
            <a:fillRect/>
          </a:stretch>
        </p:blipFill>
        <p:spPr bwMode="auto">
          <a:xfrm>
            <a:off x="3600767" y="4766162"/>
            <a:ext cx="1543382" cy="1158544"/>
          </a:xfrm>
          <a:prstGeom prst="rect">
            <a:avLst/>
          </a:prstGeom>
          <a:noFill/>
        </p:spPr>
      </p:pic>
      <p:cxnSp>
        <p:nvCxnSpPr>
          <p:cNvPr id="253" name="Straight Arrow Connector 252">
            <a:extLst>
              <a:ext uri="{FF2B5EF4-FFF2-40B4-BE49-F238E27FC236}">
                <a16:creationId xmlns:a16="http://schemas.microsoft.com/office/drawing/2014/main" id="{3379F7AB-8145-D80D-8A88-57F16B281BE5}"/>
              </a:ext>
            </a:extLst>
          </p:cNvPr>
          <p:cNvCxnSpPr>
            <a:cxnSpLocks/>
          </p:cNvCxnSpPr>
          <p:nvPr/>
        </p:nvCxnSpPr>
        <p:spPr>
          <a:xfrm flipV="1">
            <a:off x="5367737" y="480589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0ED07D0-C0D2-260E-C28C-5E95D25BF770}"/>
              </a:ext>
            </a:extLst>
          </p:cNvPr>
          <p:cNvCxnSpPr>
            <a:cxnSpLocks/>
          </p:cNvCxnSpPr>
          <p:nvPr/>
        </p:nvCxnSpPr>
        <p:spPr>
          <a:xfrm flipV="1">
            <a:off x="2012967" y="484507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17F8263A-114E-27F3-A665-CFBB34916DDA}"/>
              </a:ext>
            </a:extLst>
          </p:cNvPr>
          <p:cNvCxnSpPr>
            <a:cxnSpLocks/>
          </p:cNvCxnSpPr>
          <p:nvPr/>
        </p:nvCxnSpPr>
        <p:spPr>
          <a:xfrm flipV="1">
            <a:off x="5327164" y="591220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BDC2F15-E2D1-45FA-7810-61CE892AC14E}"/>
              </a:ext>
            </a:extLst>
          </p:cNvPr>
          <p:cNvCxnSpPr>
            <a:cxnSpLocks/>
          </p:cNvCxnSpPr>
          <p:nvPr/>
        </p:nvCxnSpPr>
        <p:spPr>
          <a:xfrm flipV="1">
            <a:off x="1972394" y="595138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7" name="Group 256">
            <a:extLst>
              <a:ext uri="{FF2B5EF4-FFF2-40B4-BE49-F238E27FC236}">
                <a16:creationId xmlns:a16="http://schemas.microsoft.com/office/drawing/2014/main" id="{7F9D46AF-C594-5108-7061-FEC49B3401B3}"/>
              </a:ext>
            </a:extLst>
          </p:cNvPr>
          <p:cNvGrpSpPr/>
          <p:nvPr/>
        </p:nvGrpSpPr>
        <p:grpSpPr>
          <a:xfrm>
            <a:off x="7266771" y="1651508"/>
            <a:ext cx="1467301" cy="960395"/>
            <a:chOff x="212942" y="1690688"/>
            <a:chExt cx="2335259" cy="1528501"/>
          </a:xfrm>
        </p:grpSpPr>
        <p:sp>
          <p:nvSpPr>
            <p:cNvPr id="258" name="Rectangle 257">
              <a:extLst>
                <a:ext uri="{FF2B5EF4-FFF2-40B4-BE49-F238E27FC236}">
                  <a16:creationId xmlns:a16="http://schemas.microsoft.com/office/drawing/2014/main" id="{9D544826-FB50-223F-C7AF-E9A291ABAAF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59" name="Group 258">
              <a:extLst>
                <a:ext uri="{FF2B5EF4-FFF2-40B4-BE49-F238E27FC236}">
                  <a16:creationId xmlns:a16="http://schemas.microsoft.com/office/drawing/2014/main" id="{ADFDB2EB-619B-F654-C00B-A8BAC26927DF}"/>
                </a:ext>
              </a:extLst>
            </p:cNvPr>
            <p:cNvGrpSpPr/>
            <p:nvPr/>
          </p:nvGrpSpPr>
          <p:grpSpPr>
            <a:xfrm>
              <a:off x="375782" y="1844443"/>
              <a:ext cx="2172419" cy="1266165"/>
              <a:chOff x="927024" y="3154681"/>
              <a:chExt cx="2524836" cy="1471566"/>
            </a:xfrm>
          </p:grpSpPr>
          <p:sp>
            <p:nvSpPr>
              <p:cNvPr id="261" name="AutoShape 33">
                <a:extLst>
                  <a:ext uri="{FF2B5EF4-FFF2-40B4-BE49-F238E27FC236}">
                    <a16:creationId xmlns:a16="http://schemas.microsoft.com/office/drawing/2014/main" id="{BA403310-77AE-2005-B689-D10357DCAD0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2" name="Group 141">
                <a:extLst>
                  <a:ext uri="{FF2B5EF4-FFF2-40B4-BE49-F238E27FC236}">
                    <a16:creationId xmlns:a16="http://schemas.microsoft.com/office/drawing/2014/main" id="{1B0F88C7-BA0F-1ABD-B67F-8D17B4804985}"/>
                  </a:ext>
                </a:extLst>
              </p:cNvPr>
              <p:cNvGrpSpPr>
                <a:grpSpLocks/>
              </p:cNvGrpSpPr>
              <p:nvPr/>
            </p:nvGrpSpPr>
            <p:grpSpPr bwMode="auto">
              <a:xfrm>
                <a:off x="927024" y="3154681"/>
                <a:ext cx="1012360" cy="823487"/>
                <a:chOff x="2304" y="1104"/>
                <a:chExt cx="536" cy="436"/>
              </a:xfrm>
            </p:grpSpPr>
            <p:sp>
              <p:nvSpPr>
                <p:cNvPr id="270" name="AutoShape 133">
                  <a:extLst>
                    <a:ext uri="{FF2B5EF4-FFF2-40B4-BE49-F238E27FC236}">
                      <a16:creationId xmlns:a16="http://schemas.microsoft.com/office/drawing/2014/main" id="{283F5502-CB5C-707A-D642-EAB29C24803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1" name="Group 105">
                  <a:extLst>
                    <a:ext uri="{FF2B5EF4-FFF2-40B4-BE49-F238E27FC236}">
                      <a16:creationId xmlns:a16="http://schemas.microsoft.com/office/drawing/2014/main" id="{9194873D-0502-0512-C9A1-D57177519D14}"/>
                    </a:ext>
                  </a:extLst>
                </p:cNvPr>
                <p:cNvGrpSpPr>
                  <a:grpSpLocks/>
                </p:cNvGrpSpPr>
                <p:nvPr/>
              </p:nvGrpSpPr>
              <p:grpSpPr bwMode="auto">
                <a:xfrm>
                  <a:off x="2488" y="1104"/>
                  <a:ext cx="48" cy="144"/>
                  <a:chOff x="1200" y="912"/>
                  <a:chExt cx="48" cy="144"/>
                </a:xfrm>
              </p:grpSpPr>
              <p:sp>
                <p:nvSpPr>
                  <p:cNvPr id="295" name="Oval 106">
                    <a:extLst>
                      <a:ext uri="{FF2B5EF4-FFF2-40B4-BE49-F238E27FC236}">
                        <a16:creationId xmlns:a16="http://schemas.microsoft.com/office/drawing/2014/main" id="{A67FCF4C-EC08-8075-1FA1-8C969F4F7C5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6" name="Oval 107">
                    <a:extLst>
                      <a:ext uri="{FF2B5EF4-FFF2-40B4-BE49-F238E27FC236}">
                        <a16:creationId xmlns:a16="http://schemas.microsoft.com/office/drawing/2014/main" id="{BC7BF8DD-F873-B7C2-5B95-A30BF0EF287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2" name="Group 108">
                  <a:extLst>
                    <a:ext uri="{FF2B5EF4-FFF2-40B4-BE49-F238E27FC236}">
                      <a16:creationId xmlns:a16="http://schemas.microsoft.com/office/drawing/2014/main" id="{3FB66576-F6FB-0C56-8996-C778574C1297}"/>
                    </a:ext>
                  </a:extLst>
                </p:cNvPr>
                <p:cNvGrpSpPr>
                  <a:grpSpLocks/>
                </p:cNvGrpSpPr>
                <p:nvPr/>
              </p:nvGrpSpPr>
              <p:grpSpPr bwMode="auto">
                <a:xfrm>
                  <a:off x="2632" y="1104"/>
                  <a:ext cx="48" cy="144"/>
                  <a:chOff x="1200" y="912"/>
                  <a:chExt cx="48" cy="144"/>
                </a:xfrm>
              </p:grpSpPr>
              <p:sp>
                <p:nvSpPr>
                  <p:cNvPr id="293" name="Oval 109">
                    <a:extLst>
                      <a:ext uri="{FF2B5EF4-FFF2-40B4-BE49-F238E27FC236}">
                        <a16:creationId xmlns:a16="http://schemas.microsoft.com/office/drawing/2014/main" id="{9CB2D0E8-6DDB-9D16-073A-95D45667E4D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4" name="Oval 110">
                    <a:extLst>
                      <a:ext uri="{FF2B5EF4-FFF2-40B4-BE49-F238E27FC236}">
                        <a16:creationId xmlns:a16="http://schemas.microsoft.com/office/drawing/2014/main" id="{9294C6A8-6C90-8D98-5D4A-36032E6B2CB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3" name="Group 111">
                  <a:extLst>
                    <a:ext uri="{FF2B5EF4-FFF2-40B4-BE49-F238E27FC236}">
                      <a16:creationId xmlns:a16="http://schemas.microsoft.com/office/drawing/2014/main" id="{AB5CA021-B156-6EEC-2AE3-78942F9171D1}"/>
                    </a:ext>
                  </a:extLst>
                </p:cNvPr>
                <p:cNvGrpSpPr>
                  <a:grpSpLocks/>
                </p:cNvGrpSpPr>
                <p:nvPr/>
              </p:nvGrpSpPr>
              <p:grpSpPr bwMode="auto">
                <a:xfrm>
                  <a:off x="2688" y="1212"/>
                  <a:ext cx="152" cy="132"/>
                  <a:chOff x="672" y="1020"/>
                  <a:chExt cx="152" cy="132"/>
                </a:xfrm>
              </p:grpSpPr>
              <p:sp>
                <p:nvSpPr>
                  <p:cNvPr id="288" name="Line 112">
                    <a:extLst>
                      <a:ext uri="{FF2B5EF4-FFF2-40B4-BE49-F238E27FC236}">
                        <a16:creationId xmlns:a16="http://schemas.microsoft.com/office/drawing/2014/main" id="{A30AC796-263F-F757-66B1-501D9C7D469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9" name="Line 113">
                    <a:extLst>
                      <a:ext uri="{FF2B5EF4-FFF2-40B4-BE49-F238E27FC236}">
                        <a16:creationId xmlns:a16="http://schemas.microsoft.com/office/drawing/2014/main" id="{DE1AEDB5-1A29-74FE-C701-8825EA938CE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90" name="Group 114">
                    <a:extLst>
                      <a:ext uri="{FF2B5EF4-FFF2-40B4-BE49-F238E27FC236}">
                        <a16:creationId xmlns:a16="http://schemas.microsoft.com/office/drawing/2014/main" id="{55E37EBB-95D0-79F0-EB5B-B5CCFE1E3520}"/>
                      </a:ext>
                    </a:extLst>
                  </p:cNvPr>
                  <p:cNvGrpSpPr>
                    <a:grpSpLocks/>
                  </p:cNvGrpSpPr>
                  <p:nvPr/>
                </p:nvGrpSpPr>
                <p:grpSpPr bwMode="auto">
                  <a:xfrm>
                    <a:off x="680" y="1020"/>
                    <a:ext cx="144" cy="96"/>
                    <a:chOff x="680" y="1020"/>
                    <a:chExt cx="144" cy="96"/>
                  </a:xfrm>
                </p:grpSpPr>
                <p:sp>
                  <p:nvSpPr>
                    <p:cNvPr id="291" name="Line 115">
                      <a:extLst>
                        <a:ext uri="{FF2B5EF4-FFF2-40B4-BE49-F238E27FC236}">
                          <a16:creationId xmlns:a16="http://schemas.microsoft.com/office/drawing/2014/main" id="{D1BD026E-23EB-3F93-0229-0694E829B46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2" name="Line 116">
                      <a:extLst>
                        <a:ext uri="{FF2B5EF4-FFF2-40B4-BE49-F238E27FC236}">
                          <a16:creationId xmlns:a16="http://schemas.microsoft.com/office/drawing/2014/main" id="{5CAE4BFB-590B-04DD-A610-4B08D3D1139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4" name="Group 121">
                  <a:extLst>
                    <a:ext uri="{FF2B5EF4-FFF2-40B4-BE49-F238E27FC236}">
                      <a16:creationId xmlns:a16="http://schemas.microsoft.com/office/drawing/2014/main" id="{BC51C72D-4CA7-8583-1917-38C20190EC5F}"/>
                    </a:ext>
                  </a:extLst>
                </p:cNvPr>
                <p:cNvGrpSpPr>
                  <a:grpSpLocks/>
                </p:cNvGrpSpPr>
                <p:nvPr/>
              </p:nvGrpSpPr>
              <p:grpSpPr bwMode="auto">
                <a:xfrm flipH="1">
                  <a:off x="2304" y="1212"/>
                  <a:ext cx="152" cy="132"/>
                  <a:chOff x="672" y="1020"/>
                  <a:chExt cx="152" cy="132"/>
                </a:xfrm>
              </p:grpSpPr>
              <p:sp>
                <p:nvSpPr>
                  <p:cNvPr id="283" name="Line 122">
                    <a:extLst>
                      <a:ext uri="{FF2B5EF4-FFF2-40B4-BE49-F238E27FC236}">
                        <a16:creationId xmlns:a16="http://schemas.microsoft.com/office/drawing/2014/main" id="{472CA107-A220-3740-48C8-D263DA2955A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Line 123">
                    <a:extLst>
                      <a:ext uri="{FF2B5EF4-FFF2-40B4-BE49-F238E27FC236}">
                        <a16:creationId xmlns:a16="http://schemas.microsoft.com/office/drawing/2014/main" id="{58363BE9-2BF3-7790-D54C-F22E9D31904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5" name="Group 124">
                    <a:extLst>
                      <a:ext uri="{FF2B5EF4-FFF2-40B4-BE49-F238E27FC236}">
                        <a16:creationId xmlns:a16="http://schemas.microsoft.com/office/drawing/2014/main" id="{AD454002-5B38-69DF-C122-C0401D13DA7E}"/>
                      </a:ext>
                    </a:extLst>
                  </p:cNvPr>
                  <p:cNvGrpSpPr>
                    <a:grpSpLocks/>
                  </p:cNvGrpSpPr>
                  <p:nvPr/>
                </p:nvGrpSpPr>
                <p:grpSpPr bwMode="auto">
                  <a:xfrm>
                    <a:off x="680" y="1020"/>
                    <a:ext cx="144" cy="96"/>
                    <a:chOff x="680" y="1020"/>
                    <a:chExt cx="144" cy="96"/>
                  </a:xfrm>
                </p:grpSpPr>
                <p:sp>
                  <p:nvSpPr>
                    <p:cNvPr id="286" name="Line 125">
                      <a:extLst>
                        <a:ext uri="{FF2B5EF4-FFF2-40B4-BE49-F238E27FC236}">
                          <a16:creationId xmlns:a16="http://schemas.microsoft.com/office/drawing/2014/main" id="{2A035500-590D-5873-2CE0-A9164514142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7" name="Line 126">
                      <a:extLst>
                        <a:ext uri="{FF2B5EF4-FFF2-40B4-BE49-F238E27FC236}">
                          <a16:creationId xmlns:a16="http://schemas.microsoft.com/office/drawing/2014/main" id="{C0CEF255-5158-05AA-6515-2935C3CFDFA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5" name="Group 136">
                  <a:extLst>
                    <a:ext uri="{FF2B5EF4-FFF2-40B4-BE49-F238E27FC236}">
                      <a16:creationId xmlns:a16="http://schemas.microsoft.com/office/drawing/2014/main" id="{28F28F28-E086-B18F-2744-1A8FE3F31BB2}"/>
                    </a:ext>
                  </a:extLst>
                </p:cNvPr>
                <p:cNvGrpSpPr>
                  <a:grpSpLocks/>
                </p:cNvGrpSpPr>
                <p:nvPr/>
              </p:nvGrpSpPr>
              <p:grpSpPr bwMode="auto">
                <a:xfrm>
                  <a:off x="2400" y="1300"/>
                  <a:ext cx="96" cy="240"/>
                  <a:chOff x="2400" y="1296"/>
                  <a:chExt cx="96" cy="240"/>
                </a:xfrm>
              </p:grpSpPr>
              <p:sp>
                <p:nvSpPr>
                  <p:cNvPr id="280" name="Line 117">
                    <a:extLst>
                      <a:ext uri="{FF2B5EF4-FFF2-40B4-BE49-F238E27FC236}">
                        <a16:creationId xmlns:a16="http://schemas.microsoft.com/office/drawing/2014/main" id="{0D12D728-E591-A954-4826-0291BAA4971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1" name="Line 134">
                    <a:extLst>
                      <a:ext uri="{FF2B5EF4-FFF2-40B4-BE49-F238E27FC236}">
                        <a16:creationId xmlns:a16="http://schemas.microsoft.com/office/drawing/2014/main" id="{A9686892-ACB7-3C7A-27A9-6F3250FF295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35">
                    <a:extLst>
                      <a:ext uri="{FF2B5EF4-FFF2-40B4-BE49-F238E27FC236}">
                        <a16:creationId xmlns:a16="http://schemas.microsoft.com/office/drawing/2014/main" id="{BE0FEB32-3BF0-27D6-08D0-40B1E252D6C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6" name="Group 137">
                  <a:extLst>
                    <a:ext uri="{FF2B5EF4-FFF2-40B4-BE49-F238E27FC236}">
                      <a16:creationId xmlns:a16="http://schemas.microsoft.com/office/drawing/2014/main" id="{22A67183-A4AC-6082-7A55-11B4A823B041}"/>
                    </a:ext>
                  </a:extLst>
                </p:cNvPr>
                <p:cNvGrpSpPr>
                  <a:grpSpLocks/>
                </p:cNvGrpSpPr>
                <p:nvPr/>
              </p:nvGrpSpPr>
              <p:grpSpPr bwMode="auto">
                <a:xfrm flipH="1">
                  <a:off x="2640" y="1296"/>
                  <a:ext cx="96" cy="240"/>
                  <a:chOff x="2400" y="1296"/>
                  <a:chExt cx="96" cy="240"/>
                </a:xfrm>
              </p:grpSpPr>
              <p:sp>
                <p:nvSpPr>
                  <p:cNvPr id="277" name="Line 138">
                    <a:extLst>
                      <a:ext uri="{FF2B5EF4-FFF2-40B4-BE49-F238E27FC236}">
                        <a16:creationId xmlns:a16="http://schemas.microsoft.com/office/drawing/2014/main" id="{BA0E2FEC-3393-DBA4-49F4-F27915357DC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8" name="Line 139">
                    <a:extLst>
                      <a:ext uri="{FF2B5EF4-FFF2-40B4-BE49-F238E27FC236}">
                        <a16:creationId xmlns:a16="http://schemas.microsoft.com/office/drawing/2014/main" id="{086D1A65-FFE0-033E-9087-7BB3666D00D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40">
                    <a:extLst>
                      <a:ext uri="{FF2B5EF4-FFF2-40B4-BE49-F238E27FC236}">
                        <a16:creationId xmlns:a16="http://schemas.microsoft.com/office/drawing/2014/main" id="{9CD710D7-9FE3-526D-A91D-91FC96F30EE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3" name="Group 142">
                <a:extLst>
                  <a:ext uri="{FF2B5EF4-FFF2-40B4-BE49-F238E27FC236}">
                    <a16:creationId xmlns:a16="http://schemas.microsoft.com/office/drawing/2014/main" id="{11FF8EC7-4A11-88E1-C56C-6D6B0E75CE17}"/>
                  </a:ext>
                </a:extLst>
              </p:cNvPr>
              <p:cNvGrpSpPr>
                <a:grpSpLocks/>
              </p:cNvGrpSpPr>
              <p:nvPr/>
            </p:nvGrpSpPr>
            <p:grpSpPr bwMode="auto">
              <a:xfrm>
                <a:off x="2543901" y="3307668"/>
                <a:ext cx="362636" cy="345638"/>
                <a:chOff x="1776" y="2256"/>
                <a:chExt cx="288" cy="279"/>
              </a:xfrm>
            </p:grpSpPr>
            <p:grpSp>
              <p:nvGrpSpPr>
                <p:cNvPr id="264" name="Group 143">
                  <a:extLst>
                    <a:ext uri="{FF2B5EF4-FFF2-40B4-BE49-F238E27FC236}">
                      <a16:creationId xmlns:a16="http://schemas.microsoft.com/office/drawing/2014/main" id="{A34FC17C-B92B-02C3-8862-D4AAD2CAB28C}"/>
                    </a:ext>
                  </a:extLst>
                </p:cNvPr>
                <p:cNvGrpSpPr>
                  <a:grpSpLocks/>
                </p:cNvGrpSpPr>
                <p:nvPr/>
              </p:nvGrpSpPr>
              <p:grpSpPr bwMode="auto">
                <a:xfrm>
                  <a:off x="1824" y="2256"/>
                  <a:ext cx="240" cy="279"/>
                  <a:chOff x="1392" y="3408"/>
                  <a:chExt cx="240" cy="279"/>
                </a:xfrm>
              </p:grpSpPr>
              <p:sp>
                <p:nvSpPr>
                  <p:cNvPr id="267" name="Line 144">
                    <a:extLst>
                      <a:ext uri="{FF2B5EF4-FFF2-40B4-BE49-F238E27FC236}">
                        <a16:creationId xmlns:a16="http://schemas.microsoft.com/office/drawing/2014/main" id="{66257D57-231A-EF9C-3645-F776486DD7A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Arc 145">
                    <a:extLst>
                      <a:ext uri="{FF2B5EF4-FFF2-40B4-BE49-F238E27FC236}">
                        <a16:creationId xmlns:a16="http://schemas.microsoft.com/office/drawing/2014/main" id="{60A1AB89-CD0E-9B5D-9E01-0904EA78A12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6">
                    <a:extLst>
                      <a:ext uri="{FF2B5EF4-FFF2-40B4-BE49-F238E27FC236}">
                        <a16:creationId xmlns:a16="http://schemas.microsoft.com/office/drawing/2014/main" id="{B2426EEE-4769-F98A-C328-C64F6354BDD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65" name="Arc 147">
                  <a:extLst>
                    <a:ext uri="{FF2B5EF4-FFF2-40B4-BE49-F238E27FC236}">
                      <a16:creationId xmlns:a16="http://schemas.microsoft.com/office/drawing/2014/main" id="{3C07B4FF-E855-3CDB-503C-A36F7C0CBD2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6" name="Arc 148">
                  <a:extLst>
                    <a:ext uri="{FF2B5EF4-FFF2-40B4-BE49-F238E27FC236}">
                      <a16:creationId xmlns:a16="http://schemas.microsoft.com/office/drawing/2014/main" id="{E4E40D49-4291-9142-B882-B3DED375C7F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97" name="Group 296">
            <a:extLst>
              <a:ext uri="{FF2B5EF4-FFF2-40B4-BE49-F238E27FC236}">
                <a16:creationId xmlns:a16="http://schemas.microsoft.com/office/drawing/2014/main" id="{60628574-2E40-51BE-C5DB-5B06A57F114C}"/>
              </a:ext>
            </a:extLst>
          </p:cNvPr>
          <p:cNvGrpSpPr/>
          <p:nvPr/>
        </p:nvGrpSpPr>
        <p:grpSpPr>
          <a:xfrm>
            <a:off x="7266771" y="2755169"/>
            <a:ext cx="1467301" cy="960395"/>
            <a:chOff x="212942" y="1690688"/>
            <a:chExt cx="2335259" cy="1528501"/>
          </a:xfrm>
        </p:grpSpPr>
        <p:sp>
          <p:nvSpPr>
            <p:cNvPr id="298" name="Rectangle 297">
              <a:extLst>
                <a:ext uri="{FF2B5EF4-FFF2-40B4-BE49-F238E27FC236}">
                  <a16:creationId xmlns:a16="http://schemas.microsoft.com/office/drawing/2014/main" id="{C638D0DF-09CC-9A20-0E0C-5918701D7CD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99" name="Group 298">
              <a:extLst>
                <a:ext uri="{FF2B5EF4-FFF2-40B4-BE49-F238E27FC236}">
                  <a16:creationId xmlns:a16="http://schemas.microsoft.com/office/drawing/2014/main" id="{EC410EB2-CEAC-A7C2-844A-D9EDA669344B}"/>
                </a:ext>
              </a:extLst>
            </p:cNvPr>
            <p:cNvGrpSpPr/>
            <p:nvPr/>
          </p:nvGrpSpPr>
          <p:grpSpPr>
            <a:xfrm>
              <a:off x="375782" y="1844442"/>
              <a:ext cx="1703212" cy="1219954"/>
              <a:chOff x="927024" y="3154681"/>
              <a:chExt cx="1979513" cy="1417859"/>
            </a:xfrm>
          </p:grpSpPr>
          <p:sp>
            <p:nvSpPr>
              <p:cNvPr id="300" name="AutoShape 32">
                <a:extLst>
                  <a:ext uri="{FF2B5EF4-FFF2-40B4-BE49-F238E27FC236}">
                    <a16:creationId xmlns:a16="http://schemas.microsoft.com/office/drawing/2014/main" id="{B004C579-1AC1-849F-FBD1-6DDF4E2ECF6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2" name="Group 141">
                <a:extLst>
                  <a:ext uri="{FF2B5EF4-FFF2-40B4-BE49-F238E27FC236}">
                    <a16:creationId xmlns:a16="http://schemas.microsoft.com/office/drawing/2014/main" id="{CF136F8E-DE41-3527-6763-DF51165457B8}"/>
                  </a:ext>
                </a:extLst>
              </p:cNvPr>
              <p:cNvGrpSpPr>
                <a:grpSpLocks/>
              </p:cNvGrpSpPr>
              <p:nvPr/>
            </p:nvGrpSpPr>
            <p:grpSpPr bwMode="auto">
              <a:xfrm>
                <a:off x="927024" y="3154681"/>
                <a:ext cx="1012360" cy="823487"/>
                <a:chOff x="2304" y="1104"/>
                <a:chExt cx="536" cy="436"/>
              </a:xfrm>
            </p:grpSpPr>
            <p:sp>
              <p:nvSpPr>
                <p:cNvPr id="310" name="AutoShape 133">
                  <a:extLst>
                    <a:ext uri="{FF2B5EF4-FFF2-40B4-BE49-F238E27FC236}">
                      <a16:creationId xmlns:a16="http://schemas.microsoft.com/office/drawing/2014/main" id="{BD6F5288-7E40-BFB3-D14C-0FE225A31D1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1" name="Group 105">
                  <a:extLst>
                    <a:ext uri="{FF2B5EF4-FFF2-40B4-BE49-F238E27FC236}">
                      <a16:creationId xmlns:a16="http://schemas.microsoft.com/office/drawing/2014/main" id="{5F33A0A3-A5A0-2CE7-43EE-FE0D076BAD17}"/>
                    </a:ext>
                  </a:extLst>
                </p:cNvPr>
                <p:cNvGrpSpPr>
                  <a:grpSpLocks/>
                </p:cNvGrpSpPr>
                <p:nvPr/>
              </p:nvGrpSpPr>
              <p:grpSpPr bwMode="auto">
                <a:xfrm>
                  <a:off x="2488" y="1104"/>
                  <a:ext cx="48" cy="144"/>
                  <a:chOff x="1200" y="912"/>
                  <a:chExt cx="48" cy="144"/>
                </a:xfrm>
              </p:grpSpPr>
              <p:sp>
                <p:nvSpPr>
                  <p:cNvPr id="335" name="Oval 106">
                    <a:extLst>
                      <a:ext uri="{FF2B5EF4-FFF2-40B4-BE49-F238E27FC236}">
                        <a16:creationId xmlns:a16="http://schemas.microsoft.com/office/drawing/2014/main" id="{E55AB7BC-88D4-C482-7968-EA4479FA43C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6" name="Oval 107">
                    <a:extLst>
                      <a:ext uri="{FF2B5EF4-FFF2-40B4-BE49-F238E27FC236}">
                        <a16:creationId xmlns:a16="http://schemas.microsoft.com/office/drawing/2014/main" id="{CA3A318D-3D4D-A539-24D3-CE5384165DD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2" name="Group 108">
                  <a:extLst>
                    <a:ext uri="{FF2B5EF4-FFF2-40B4-BE49-F238E27FC236}">
                      <a16:creationId xmlns:a16="http://schemas.microsoft.com/office/drawing/2014/main" id="{C81E30E0-3E01-AFCD-1485-47D451ABEA15}"/>
                    </a:ext>
                  </a:extLst>
                </p:cNvPr>
                <p:cNvGrpSpPr>
                  <a:grpSpLocks/>
                </p:cNvGrpSpPr>
                <p:nvPr/>
              </p:nvGrpSpPr>
              <p:grpSpPr bwMode="auto">
                <a:xfrm>
                  <a:off x="2632" y="1104"/>
                  <a:ext cx="48" cy="144"/>
                  <a:chOff x="1200" y="912"/>
                  <a:chExt cx="48" cy="144"/>
                </a:xfrm>
              </p:grpSpPr>
              <p:sp>
                <p:nvSpPr>
                  <p:cNvPr id="333" name="Oval 109">
                    <a:extLst>
                      <a:ext uri="{FF2B5EF4-FFF2-40B4-BE49-F238E27FC236}">
                        <a16:creationId xmlns:a16="http://schemas.microsoft.com/office/drawing/2014/main" id="{1A61A958-6F7B-9104-7053-0351BE398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4" name="Oval 110">
                    <a:extLst>
                      <a:ext uri="{FF2B5EF4-FFF2-40B4-BE49-F238E27FC236}">
                        <a16:creationId xmlns:a16="http://schemas.microsoft.com/office/drawing/2014/main" id="{92768478-3BF5-3D37-6573-D4353BDFED9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3" name="Group 111">
                  <a:extLst>
                    <a:ext uri="{FF2B5EF4-FFF2-40B4-BE49-F238E27FC236}">
                      <a16:creationId xmlns:a16="http://schemas.microsoft.com/office/drawing/2014/main" id="{158B3EF6-1372-BBFD-1A05-18261E78C6F5}"/>
                    </a:ext>
                  </a:extLst>
                </p:cNvPr>
                <p:cNvGrpSpPr>
                  <a:grpSpLocks/>
                </p:cNvGrpSpPr>
                <p:nvPr/>
              </p:nvGrpSpPr>
              <p:grpSpPr bwMode="auto">
                <a:xfrm>
                  <a:off x="2688" y="1212"/>
                  <a:ext cx="152" cy="132"/>
                  <a:chOff x="672" y="1020"/>
                  <a:chExt cx="152" cy="132"/>
                </a:xfrm>
              </p:grpSpPr>
              <p:sp>
                <p:nvSpPr>
                  <p:cNvPr id="328" name="Line 112">
                    <a:extLst>
                      <a:ext uri="{FF2B5EF4-FFF2-40B4-BE49-F238E27FC236}">
                        <a16:creationId xmlns:a16="http://schemas.microsoft.com/office/drawing/2014/main" id="{CBF5BD51-83A5-FF34-05F5-5EF1B5E41F0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9" name="Line 113">
                    <a:extLst>
                      <a:ext uri="{FF2B5EF4-FFF2-40B4-BE49-F238E27FC236}">
                        <a16:creationId xmlns:a16="http://schemas.microsoft.com/office/drawing/2014/main" id="{D475729B-2B97-DAFF-72F9-B00E5DF0C1C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30" name="Group 114">
                    <a:extLst>
                      <a:ext uri="{FF2B5EF4-FFF2-40B4-BE49-F238E27FC236}">
                        <a16:creationId xmlns:a16="http://schemas.microsoft.com/office/drawing/2014/main" id="{A05A9A2B-8CC0-40C7-A9C7-97E021D66955}"/>
                      </a:ext>
                    </a:extLst>
                  </p:cNvPr>
                  <p:cNvGrpSpPr>
                    <a:grpSpLocks/>
                  </p:cNvGrpSpPr>
                  <p:nvPr/>
                </p:nvGrpSpPr>
                <p:grpSpPr bwMode="auto">
                  <a:xfrm>
                    <a:off x="680" y="1020"/>
                    <a:ext cx="144" cy="96"/>
                    <a:chOff x="680" y="1020"/>
                    <a:chExt cx="144" cy="96"/>
                  </a:xfrm>
                </p:grpSpPr>
                <p:sp>
                  <p:nvSpPr>
                    <p:cNvPr id="331" name="Line 115">
                      <a:extLst>
                        <a:ext uri="{FF2B5EF4-FFF2-40B4-BE49-F238E27FC236}">
                          <a16:creationId xmlns:a16="http://schemas.microsoft.com/office/drawing/2014/main" id="{33B91D3D-0B96-C639-C06F-C953478EA1D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2" name="Line 116">
                      <a:extLst>
                        <a:ext uri="{FF2B5EF4-FFF2-40B4-BE49-F238E27FC236}">
                          <a16:creationId xmlns:a16="http://schemas.microsoft.com/office/drawing/2014/main" id="{215022E3-13C1-CA59-93B5-5D199BA26AE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4" name="Group 121">
                  <a:extLst>
                    <a:ext uri="{FF2B5EF4-FFF2-40B4-BE49-F238E27FC236}">
                      <a16:creationId xmlns:a16="http://schemas.microsoft.com/office/drawing/2014/main" id="{A9B1AF61-CF3D-5842-DC40-968168397557}"/>
                    </a:ext>
                  </a:extLst>
                </p:cNvPr>
                <p:cNvGrpSpPr>
                  <a:grpSpLocks/>
                </p:cNvGrpSpPr>
                <p:nvPr/>
              </p:nvGrpSpPr>
              <p:grpSpPr bwMode="auto">
                <a:xfrm flipH="1">
                  <a:off x="2304" y="1212"/>
                  <a:ext cx="152" cy="132"/>
                  <a:chOff x="672" y="1020"/>
                  <a:chExt cx="152" cy="132"/>
                </a:xfrm>
              </p:grpSpPr>
              <p:sp>
                <p:nvSpPr>
                  <p:cNvPr id="323" name="Line 122">
                    <a:extLst>
                      <a:ext uri="{FF2B5EF4-FFF2-40B4-BE49-F238E27FC236}">
                        <a16:creationId xmlns:a16="http://schemas.microsoft.com/office/drawing/2014/main" id="{6B1A776B-36C7-2CE5-FD80-CCC42C3EEB9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4" name="Line 123">
                    <a:extLst>
                      <a:ext uri="{FF2B5EF4-FFF2-40B4-BE49-F238E27FC236}">
                        <a16:creationId xmlns:a16="http://schemas.microsoft.com/office/drawing/2014/main" id="{9FFF0B64-983C-C194-2566-7DD8DBA63A1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25" name="Group 124">
                    <a:extLst>
                      <a:ext uri="{FF2B5EF4-FFF2-40B4-BE49-F238E27FC236}">
                        <a16:creationId xmlns:a16="http://schemas.microsoft.com/office/drawing/2014/main" id="{9742648A-BD8F-F2C6-0461-9D6D0FABB4CE}"/>
                      </a:ext>
                    </a:extLst>
                  </p:cNvPr>
                  <p:cNvGrpSpPr>
                    <a:grpSpLocks/>
                  </p:cNvGrpSpPr>
                  <p:nvPr/>
                </p:nvGrpSpPr>
                <p:grpSpPr bwMode="auto">
                  <a:xfrm>
                    <a:off x="680" y="1020"/>
                    <a:ext cx="144" cy="96"/>
                    <a:chOff x="680" y="1020"/>
                    <a:chExt cx="144" cy="96"/>
                  </a:xfrm>
                </p:grpSpPr>
                <p:sp>
                  <p:nvSpPr>
                    <p:cNvPr id="326" name="Line 125">
                      <a:extLst>
                        <a:ext uri="{FF2B5EF4-FFF2-40B4-BE49-F238E27FC236}">
                          <a16:creationId xmlns:a16="http://schemas.microsoft.com/office/drawing/2014/main" id="{8A82DFDC-FF08-133F-C488-0390E95A68D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7" name="Line 126">
                      <a:extLst>
                        <a:ext uri="{FF2B5EF4-FFF2-40B4-BE49-F238E27FC236}">
                          <a16:creationId xmlns:a16="http://schemas.microsoft.com/office/drawing/2014/main" id="{BF793666-36A9-6874-F8D7-6F400F1436D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5" name="Group 136">
                  <a:extLst>
                    <a:ext uri="{FF2B5EF4-FFF2-40B4-BE49-F238E27FC236}">
                      <a16:creationId xmlns:a16="http://schemas.microsoft.com/office/drawing/2014/main" id="{277A811D-7ED3-15AD-4AB4-1E6F549CA4E8}"/>
                    </a:ext>
                  </a:extLst>
                </p:cNvPr>
                <p:cNvGrpSpPr>
                  <a:grpSpLocks/>
                </p:cNvGrpSpPr>
                <p:nvPr/>
              </p:nvGrpSpPr>
              <p:grpSpPr bwMode="auto">
                <a:xfrm>
                  <a:off x="2400" y="1300"/>
                  <a:ext cx="96" cy="240"/>
                  <a:chOff x="2400" y="1296"/>
                  <a:chExt cx="96" cy="240"/>
                </a:xfrm>
              </p:grpSpPr>
              <p:sp>
                <p:nvSpPr>
                  <p:cNvPr id="320" name="Line 117">
                    <a:extLst>
                      <a:ext uri="{FF2B5EF4-FFF2-40B4-BE49-F238E27FC236}">
                        <a16:creationId xmlns:a16="http://schemas.microsoft.com/office/drawing/2014/main" id="{8F784AA3-D11E-3B50-72CE-FD70E683A41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34">
                    <a:extLst>
                      <a:ext uri="{FF2B5EF4-FFF2-40B4-BE49-F238E27FC236}">
                        <a16:creationId xmlns:a16="http://schemas.microsoft.com/office/drawing/2014/main" id="{621EE085-7576-9C65-3C2A-CC82B613AD3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2" name="Line 135">
                    <a:extLst>
                      <a:ext uri="{FF2B5EF4-FFF2-40B4-BE49-F238E27FC236}">
                        <a16:creationId xmlns:a16="http://schemas.microsoft.com/office/drawing/2014/main" id="{2CFDA7B9-17B7-0B7B-D8EB-418C7609A99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6" name="Group 137">
                  <a:extLst>
                    <a:ext uri="{FF2B5EF4-FFF2-40B4-BE49-F238E27FC236}">
                      <a16:creationId xmlns:a16="http://schemas.microsoft.com/office/drawing/2014/main" id="{D4A30E2A-F45F-6576-9DF9-9BA20B9489FE}"/>
                    </a:ext>
                  </a:extLst>
                </p:cNvPr>
                <p:cNvGrpSpPr>
                  <a:grpSpLocks/>
                </p:cNvGrpSpPr>
                <p:nvPr/>
              </p:nvGrpSpPr>
              <p:grpSpPr bwMode="auto">
                <a:xfrm flipH="1">
                  <a:off x="2640" y="1296"/>
                  <a:ext cx="96" cy="240"/>
                  <a:chOff x="2400" y="1296"/>
                  <a:chExt cx="96" cy="240"/>
                </a:xfrm>
              </p:grpSpPr>
              <p:sp>
                <p:nvSpPr>
                  <p:cNvPr id="317" name="Line 138">
                    <a:extLst>
                      <a:ext uri="{FF2B5EF4-FFF2-40B4-BE49-F238E27FC236}">
                        <a16:creationId xmlns:a16="http://schemas.microsoft.com/office/drawing/2014/main" id="{FA277D1D-4974-9FE5-BB21-C846AB4BFBE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39">
                    <a:extLst>
                      <a:ext uri="{FF2B5EF4-FFF2-40B4-BE49-F238E27FC236}">
                        <a16:creationId xmlns:a16="http://schemas.microsoft.com/office/drawing/2014/main" id="{2508688C-9EF0-3808-83F5-7E7055ACBE7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9" name="Line 140">
                    <a:extLst>
                      <a:ext uri="{FF2B5EF4-FFF2-40B4-BE49-F238E27FC236}">
                        <a16:creationId xmlns:a16="http://schemas.microsoft.com/office/drawing/2014/main" id="{6F97D725-DB8E-AE27-764C-6AF84E7BB96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42">
                <a:extLst>
                  <a:ext uri="{FF2B5EF4-FFF2-40B4-BE49-F238E27FC236}">
                    <a16:creationId xmlns:a16="http://schemas.microsoft.com/office/drawing/2014/main" id="{CB538A4D-3F69-4CBF-86E5-C454AA7F1E97}"/>
                  </a:ext>
                </a:extLst>
              </p:cNvPr>
              <p:cNvGrpSpPr>
                <a:grpSpLocks/>
              </p:cNvGrpSpPr>
              <p:nvPr/>
            </p:nvGrpSpPr>
            <p:grpSpPr bwMode="auto">
              <a:xfrm>
                <a:off x="2543901" y="3307668"/>
                <a:ext cx="362636" cy="345638"/>
                <a:chOff x="1776" y="2256"/>
                <a:chExt cx="288" cy="279"/>
              </a:xfrm>
            </p:grpSpPr>
            <p:grpSp>
              <p:nvGrpSpPr>
                <p:cNvPr id="304" name="Group 143">
                  <a:extLst>
                    <a:ext uri="{FF2B5EF4-FFF2-40B4-BE49-F238E27FC236}">
                      <a16:creationId xmlns:a16="http://schemas.microsoft.com/office/drawing/2014/main" id="{2A3D40F0-EB6F-28A7-B78A-52AA009D3088}"/>
                    </a:ext>
                  </a:extLst>
                </p:cNvPr>
                <p:cNvGrpSpPr>
                  <a:grpSpLocks/>
                </p:cNvGrpSpPr>
                <p:nvPr/>
              </p:nvGrpSpPr>
              <p:grpSpPr bwMode="auto">
                <a:xfrm>
                  <a:off x="1824" y="2256"/>
                  <a:ext cx="240" cy="279"/>
                  <a:chOff x="1392" y="3408"/>
                  <a:chExt cx="240" cy="279"/>
                </a:xfrm>
              </p:grpSpPr>
              <p:sp>
                <p:nvSpPr>
                  <p:cNvPr id="307" name="Line 144">
                    <a:extLst>
                      <a:ext uri="{FF2B5EF4-FFF2-40B4-BE49-F238E27FC236}">
                        <a16:creationId xmlns:a16="http://schemas.microsoft.com/office/drawing/2014/main" id="{52EE02E7-C367-F208-B8F1-010DF1BC584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Arc 145">
                    <a:extLst>
                      <a:ext uri="{FF2B5EF4-FFF2-40B4-BE49-F238E27FC236}">
                        <a16:creationId xmlns:a16="http://schemas.microsoft.com/office/drawing/2014/main" id="{F50BB9F0-5671-C893-B98D-B972D17F601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9" name="Line 146">
                    <a:extLst>
                      <a:ext uri="{FF2B5EF4-FFF2-40B4-BE49-F238E27FC236}">
                        <a16:creationId xmlns:a16="http://schemas.microsoft.com/office/drawing/2014/main" id="{2E939A4C-FA7A-8A24-0EAC-EBDC495CECF4}"/>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05" name="Arc 147">
                  <a:extLst>
                    <a:ext uri="{FF2B5EF4-FFF2-40B4-BE49-F238E27FC236}">
                      <a16:creationId xmlns:a16="http://schemas.microsoft.com/office/drawing/2014/main" id="{649F4D8B-6CD8-25EF-E295-1666B8AC28E2}"/>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6" name="Arc 148">
                  <a:extLst>
                    <a:ext uri="{FF2B5EF4-FFF2-40B4-BE49-F238E27FC236}">
                      <a16:creationId xmlns:a16="http://schemas.microsoft.com/office/drawing/2014/main" id="{B72F09BF-7318-9E0F-055B-1D0D3F583EE3}"/>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37" name="Group 336">
            <a:extLst>
              <a:ext uri="{FF2B5EF4-FFF2-40B4-BE49-F238E27FC236}">
                <a16:creationId xmlns:a16="http://schemas.microsoft.com/office/drawing/2014/main" id="{01E83397-7CBA-5C34-B806-9A73A6878942}"/>
              </a:ext>
            </a:extLst>
          </p:cNvPr>
          <p:cNvGrpSpPr/>
          <p:nvPr/>
        </p:nvGrpSpPr>
        <p:grpSpPr>
          <a:xfrm>
            <a:off x="7220727" y="4449989"/>
            <a:ext cx="1467301" cy="960395"/>
            <a:chOff x="212942" y="1690688"/>
            <a:chExt cx="2335259" cy="1528501"/>
          </a:xfrm>
        </p:grpSpPr>
        <p:sp>
          <p:nvSpPr>
            <p:cNvPr id="338" name="Rectangle 337">
              <a:extLst>
                <a:ext uri="{FF2B5EF4-FFF2-40B4-BE49-F238E27FC236}">
                  <a16:creationId xmlns:a16="http://schemas.microsoft.com/office/drawing/2014/main" id="{329C4FD0-88B5-9E26-FD41-4854F5EEA895}"/>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39" name="Group 338">
              <a:extLst>
                <a:ext uri="{FF2B5EF4-FFF2-40B4-BE49-F238E27FC236}">
                  <a16:creationId xmlns:a16="http://schemas.microsoft.com/office/drawing/2014/main" id="{5DAD3BD6-DFBD-668F-A494-8DA21A6873DD}"/>
                </a:ext>
              </a:extLst>
            </p:cNvPr>
            <p:cNvGrpSpPr/>
            <p:nvPr/>
          </p:nvGrpSpPr>
          <p:grpSpPr>
            <a:xfrm>
              <a:off x="375782" y="1844443"/>
              <a:ext cx="2172419" cy="1266165"/>
              <a:chOff x="927024" y="3154681"/>
              <a:chExt cx="2524836" cy="1471566"/>
            </a:xfrm>
          </p:grpSpPr>
          <p:sp>
            <p:nvSpPr>
              <p:cNvPr id="340" name="AutoShape 32">
                <a:extLst>
                  <a:ext uri="{FF2B5EF4-FFF2-40B4-BE49-F238E27FC236}">
                    <a16:creationId xmlns:a16="http://schemas.microsoft.com/office/drawing/2014/main" id="{477915B4-186A-1683-0A0C-1DDF15792329}"/>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1" name="AutoShape 33">
                <a:extLst>
                  <a:ext uri="{FF2B5EF4-FFF2-40B4-BE49-F238E27FC236}">
                    <a16:creationId xmlns:a16="http://schemas.microsoft.com/office/drawing/2014/main" id="{BBA41A1D-371D-1915-45F0-408622AD119C}"/>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42" name="Group 141">
                <a:extLst>
                  <a:ext uri="{FF2B5EF4-FFF2-40B4-BE49-F238E27FC236}">
                    <a16:creationId xmlns:a16="http://schemas.microsoft.com/office/drawing/2014/main" id="{8F852656-3B38-DC37-F5A0-06F38DA66200}"/>
                  </a:ext>
                </a:extLst>
              </p:cNvPr>
              <p:cNvGrpSpPr>
                <a:grpSpLocks/>
              </p:cNvGrpSpPr>
              <p:nvPr/>
            </p:nvGrpSpPr>
            <p:grpSpPr bwMode="auto">
              <a:xfrm>
                <a:off x="927024" y="3154681"/>
                <a:ext cx="1012360" cy="823487"/>
                <a:chOff x="2304" y="1104"/>
                <a:chExt cx="536" cy="436"/>
              </a:xfrm>
            </p:grpSpPr>
            <p:sp>
              <p:nvSpPr>
                <p:cNvPr id="350" name="AutoShape 133">
                  <a:extLst>
                    <a:ext uri="{FF2B5EF4-FFF2-40B4-BE49-F238E27FC236}">
                      <a16:creationId xmlns:a16="http://schemas.microsoft.com/office/drawing/2014/main" id="{8BD3E94C-9055-A834-B338-B68ABA87BFA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1" name="Group 105">
                  <a:extLst>
                    <a:ext uri="{FF2B5EF4-FFF2-40B4-BE49-F238E27FC236}">
                      <a16:creationId xmlns:a16="http://schemas.microsoft.com/office/drawing/2014/main" id="{1F789332-222F-1B17-B4F3-B68746463E4A}"/>
                    </a:ext>
                  </a:extLst>
                </p:cNvPr>
                <p:cNvGrpSpPr>
                  <a:grpSpLocks/>
                </p:cNvGrpSpPr>
                <p:nvPr/>
              </p:nvGrpSpPr>
              <p:grpSpPr bwMode="auto">
                <a:xfrm>
                  <a:off x="2488" y="1104"/>
                  <a:ext cx="48" cy="144"/>
                  <a:chOff x="1200" y="912"/>
                  <a:chExt cx="48" cy="144"/>
                </a:xfrm>
              </p:grpSpPr>
              <p:sp>
                <p:nvSpPr>
                  <p:cNvPr id="375" name="Oval 106">
                    <a:extLst>
                      <a:ext uri="{FF2B5EF4-FFF2-40B4-BE49-F238E27FC236}">
                        <a16:creationId xmlns:a16="http://schemas.microsoft.com/office/drawing/2014/main" id="{3663F92B-E138-F17A-B4FD-CCFB28791CD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6" name="Oval 107">
                    <a:extLst>
                      <a:ext uri="{FF2B5EF4-FFF2-40B4-BE49-F238E27FC236}">
                        <a16:creationId xmlns:a16="http://schemas.microsoft.com/office/drawing/2014/main" id="{A421AE6D-A01E-2C1F-133C-752061AC309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2" name="Group 108">
                  <a:extLst>
                    <a:ext uri="{FF2B5EF4-FFF2-40B4-BE49-F238E27FC236}">
                      <a16:creationId xmlns:a16="http://schemas.microsoft.com/office/drawing/2014/main" id="{4E9DBAC6-029D-2238-9509-06625DE7F618}"/>
                    </a:ext>
                  </a:extLst>
                </p:cNvPr>
                <p:cNvGrpSpPr>
                  <a:grpSpLocks/>
                </p:cNvGrpSpPr>
                <p:nvPr/>
              </p:nvGrpSpPr>
              <p:grpSpPr bwMode="auto">
                <a:xfrm>
                  <a:off x="2632" y="1104"/>
                  <a:ext cx="48" cy="144"/>
                  <a:chOff x="1200" y="912"/>
                  <a:chExt cx="48" cy="144"/>
                </a:xfrm>
              </p:grpSpPr>
              <p:sp>
                <p:nvSpPr>
                  <p:cNvPr id="373" name="Oval 109">
                    <a:extLst>
                      <a:ext uri="{FF2B5EF4-FFF2-40B4-BE49-F238E27FC236}">
                        <a16:creationId xmlns:a16="http://schemas.microsoft.com/office/drawing/2014/main" id="{8EC77774-90F2-3A91-1991-F627B728B998}"/>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4" name="Oval 110">
                    <a:extLst>
                      <a:ext uri="{FF2B5EF4-FFF2-40B4-BE49-F238E27FC236}">
                        <a16:creationId xmlns:a16="http://schemas.microsoft.com/office/drawing/2014/main" id="{62B63C53-EC19-BB6D-AAED-A38DF0290D1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3" name="Group 111">
                  <a:extLst>
                    <a:ext uri="{FF2B5EF4-FFF2-40B4-BE49-F238E27FC236}">
                      <a16:creationId xmlns:a16="http://schemas.microsoft.com/office/drawing/2014/main" id="{91A26E66-FD00-28D6-258A-8BFFA574335F}"/>
                    </a:ext>
                  </a:extLst>
                </p:cNvPr>
                <p:cNvGrpSpPr>
                  <a:grpSpLocks/>
                </p:cNvGrpSpPr>
                <p:nvPr/>
              </p:nvGrpSpPr>
              <p:grpSpPr bwMode="auto">
                <a:xfrm>
                  <a:off x="2688" y="1212"/>
                  <a:ext cx="152" cy="132"/>
                  <a:chOff x="672" y="1020"/>
                  <a:chExt cx="152" cy="132"/>
                </a:xfrm>
              </p:grpSpPr>
              <p:sp>
                <p:nvSpPr>
                  <p:cNvPr id="368" name="Line 112">
                    <a:extLst>
                      <a:ext uri="{FF2B5EF4-FFF2-40B4-BE49-F238E27FC236}">
                        <a16:creationId xmlns:a16="http://schemas.microsoft.com/office/drawing/2014/main" id="{CC22A631-937C-5128-6B9D-DFDB35530EB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9" name="Line 113">
                    <a:extLst>
                      <a:ext uri="{FF2B5EF4-FFF2-40B4-BE49-F238E27FC236}">
                        <a16:creationId xmlns:a16="http://schemas.microsoft.com/office/drawing/2014/main" id="{736D1E84-CBEC-2B96-10A6-DA4E996E0EA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70" name="Group 114">
                    <a:extLst>
                      <a:ext uri="{FF2B5EF4-FFF2-40B4-BE49-F238E27FC236}">
                        <a16:creationId xmlns:a16="http://schemas.microsoft.com/office/drawing/2014/main" id="{2DF23912-0F4D-25E3-4185-D36DA3B4981E}"/>
                      </a:ext>
                    </a:extLst>
                  </p:cNvPr>
                  <p:cNvGrpSpPr>
                    <a:grpSpLocks/>
                  </p:cNvGrpSpPr>
                  <p:nvPr/>
                </p:nvGrpSpPr>
                <p:grpSpPr bwMode="auto">
                  <a:xfrm>
                    <a:off x="680" y="1020"/>
                    <a:ext cx="144" cy="96"/>
                    <a:chOff x="680" y="1020"/>
                    <a:chExt cx="144" cy="96"/>
                  </a:xfrm>
                </p:grpSpPr>
                <p:sp>
                  <p:nvSpPr>
                    <p:cNvPr id="371" name="Line 115">
                      <a:extLst>
                        <a:ext uri="{FF2B5EF4-FFF2-40B4-BE49-F238E27FC236}">
                          <a16:creationId xmlns:a16="http://schemas.microsoft.com/office/drawing/2014/main" id="{9C4AD4CC-0824-654A-3011-4DEFDCA32BD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2" name="Line 116">
                      <a:extLst>
                        <a:ext uri="{FF2B5EF4-FFF2-40B4-BE49-F238E27FC236}">
                          <a16:creationId xmlns:a16="http://schemas.microsoft.com/office/drawing/2014/main" id="{4E911F35-6C94-777D-D8E1-FEBFAC54BD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4" name="Group 121">
                  <a:extLst>
                    <a:ext uri="{FF2B5EF4-FFF2-40B4-BE49-F238E27FC236}">
                      <a16:creationId xmlns:a16="http://schemas.microsoft.com/office/drawing/2014/main" id="{1CC9A392-4A78-B0DD-5DC4-5E2BDB11F76D}"/>
                    </a:ext>
                  </a:extLst>
                </p:cNvPr>
                <p:cNvGrpSpPr>
                  <a:grpSpLocks/>
                </p:cNvGrpSpPr>
                <p:nvPr/>
              </p:nvGrpSpPr>
              <p:grpSpPr bwMode="auto">
                <a:xfrm flipH="1">
                  <a:off x="2304" y="1212"/>
                  <a:ext cx="152" cy="132"/>
                  <a:chOff x="672" y="1020"/>
                  <a:chExt cx="152" cy="132"/>
                </a:xfrm>
              </p:grpSpPr>
              <p:sp>
                <p:nvSpPr>
                  <p:cNvPr id="363" name="Line 122">
                    <a:extLst>
                      <a:ext uri="{FF2B5EF4-FFF2-40B4-BE49-F238E27FC236}">
                        <a16:creationId xmlns:a16="http://schemas.microsoft.com/office/drawing/2014/main" id="{CE4780D3-86D1-DD64-1D29-B1E8F6090D0E}"/>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4" name="Line 123">
                    <a:extLst>
                      <a:ext uri="{FF2B5EF4-FFF2-40B4-BE49-F238E27FC236}">
                        <a16:creationId xmlns:a16="http://schemas.microsoft.com/office/drawing/2014/main" id="{91AF3610-4026-6B7F-1FD4-60BA7A1CEB9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65" name="Group 124">
                    <a:extLst>
                      <a:ext uri="{FF2B5EF4-FFF2-40B4-BE49-F238E27FC236}">
                        <a16:creationId xmlns:a16="http://schemas.microsoft.com/office/drawing/2014/main" id="{B489439F-602F-EA1E-1D31-5D23F62AD0E5}"/>
                      </a:ext>
                    </a:extLst>
                  </p:cNvPr>
                  <p:cNvGrpSpPr>
                    <a:grpSpLocks/>
                  </p:cNvGrpSpPr>
                  <p:nvPr/>
                </p:nvGrpSpPr>
                <p:grpSpPr bwMode="auto">
                  <a:xfrm>
                    <a:off x="680" y="1020"/>
                    <a:ext cx="144" cy="96"/>
                    <a:chOff x="680" y="1020"/>
                    <a:chExt cx="144" cy="96"/>
                  </a:xfrm>
                </p:grpSpPr>
                <p:sp>
                  <p:nvSpPr>
                    <p:cNvPr id="366" name="Line 125">
                      <a:extLst>
                        <a:ext uri="{FF2B5EF4-FFF2-40B4-BE49-F238E27FC236}">
                          <a16:creationId xmlns:a16="http://schemas.microsoft.com/office/drawing/2014/main" id="{E02A187D-53B5-6A4F-6165-354D1F672CA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7" name="Line 126">
                      <a:extLst>
                        <a:ext uri="{FF2B5EF4-FFF2-40B4-BE49-F238E27FC236}">
                          <a16:creationId xmlns:a16="http://schemas.microsoft.com/office/drawing/2014/main" id="{258EAB21-4B49-34E8-8CB6-EB2C7D653F2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5" name="Group 136">
                  <a:extLst>
                    <a:ext uri="{FF2B5EF4-FFF2-40B4-BE49-F238E27FC236}">
                      <a16:creationId xmlns:a16="http://schemas.microsoft.com/office/drawing/2014/main" id="{FD8C3DFB-4545-23E0-D247-D897915D8025}"/>
                    </a:ext>
                  </a:extLst>
                </p:cNvPr>
                <p:cNvGrpSpPr>
                  <a:grpSpLocks/>
                </p:cNvGrpSpPr>
                <p:nvPr/>
              </p:nvGrpSpPr>
              <p:grpSpPr bwMode="auto">
                <a:xfrm>
                  <a:off x="2400" y="1300"/>
                  <a:ext cx="96" cy="240"/>
                  <a:chOff x="2400" y="1296"/>
                  <a:chExt cx="96" cy="240"/>
                </a:xfrm>
              </p:grpSpPr>
              <p:sp>
                <p:nvSpPr>
                  <p:cNvPr id="360" name="Line 117">
                    <a:extLst>
                      <a:ext uri="{FF2B5EF4-FFF2-40B4-BE49-F238E27FC236}">
                        <a16:creationId xmlns:a16="http://schemas.microsoft.com/office/drawing/2014/main" id="{ACAE632B-F1AA-E96C-401D-0D74C39511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1" name="Line 134">
                    <a:extLst>
                      <a:ext uri="{FF2B5EF4-FFF2-40B4-BE49-F238E27FC236}">
                        <a16:creationId xmlns:a16="http://schemas.microsoft.com/office/drawing/2014/main" id="{31A31A69-5D03-2644-FF75-11C6CB639C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2" name="Line 135">
                    <a:extLst>
                      <a:ext uri="{FF2B5EF4-FFF2-40B4-BE49-F238E27FC236}">
                        <a16:creationId xmlns:a16="http://schemas.microsoft.com/office/drawing/2014/main" id="{0AA36A22-6FB3-5FF4-0164-4A9B4A56C5B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6" name="Group 137">
                  <a:extLst>
                    <a:ext uri="{FF2B5EF4-FFF2-40B4-BE49-F238E27FC236}">
                      <a16:creationId xmlns:a16="http://schemas.microsoft.com/office/drawing/2014/main" id="{4860D234-CC1A-F21F-C5DF-7388E7C5720C}"/>
                    </a:ext>
                  </a:extLst>
                </p:cNvPr>
                <p:cNvGrpSpPr>
                  <a:grpSpLocks/>
                </p:cNvGrpSpPr>
                <p:nvPr/>
              </p:nvGrpSpPr>
              <p:grpSpPr bwMode="auto">
                <a:xfrm flipH="1">
                  <a:off x="2640" y="1296"/>
                  <a:ext cx="96" cy="240"/>
                  <a:chOff x="2400" y="1296"/>
                  <a:chExt cx="96" cy="240"/>
                </a:xfrm>
              </p:grpSpPr>
              <p:sp>
                <p:nvSpPr>
                  <p:cNvPr id="357" name="Line 138">
                    <a:extLst>
                      <a:ext uri="{FF2B5EF4-FFF2-40B4-BE49-F238E27FC236}">
                        <a16:creationId xmlns:a16="http://schemas.microsoft.com/office/drawing/2014/main" id="{D40D0DAC-5436-E289-1D1C-7328E50FF5B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8" name="Line 139">
                    <a:extLst>
                      <a:ext uri="{FF2B5EF4-FFF2-40B4-BE49-F238E27FC236}">
                        <a16:creationId xmlns:a16="http://schemas.microsoft.com/office/drawing/2014/main" id="{6C78D5EB-9379-FA2B-C8BA-F83FD6C48D8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9" name="Line 140">
                    <a:extLst>
                      <a:ext uri="{FF2B5EF4-FFF2-40B4-BE49-F238E27FC236}">
                        <a16:creationId xmlns:a16="http://schemas.microsoft.com/office/drawing/2014/main" id="{81C0CE32-4558-0AF6-2128-77DDC4561C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3" name="Group 142">
                <a:extLst>
                  <a:ext uri="{FF2B5EF4-FFF2-40B4-BE49-F238E27FC236}">
                    <a16:creationId xmlns:a16="http://schemas.microsoft.com/office/drawing/2014/main" id="{B60FC5A9-82E6-1F9A-B30F-C31DD9B09E67}"/>
                  </a:ext>
                </a:extLst>
              </p:cNvPr>
              <p:cNvGrpSpPr>
                <a:grpSpLocks/>
              </p:cNvGrpSpPr>
              <p:nvPr/>
            </p:nvGrpSpPr>
            <p:grpSpPr bwMode="auto">
              <a:xfrm>
                <a:off x="2543901" y="3307668"/>
                <a:ext cx="362636" cy="345638"/>
                <a:chOff x="1776" y="2256"/>
                <a:chExt cx="288" cy="279"/>
              </a:xfrm>
            </p:grpSpPr>
            <p:grpSp>
              <p:nvGrpSpPr>
                <p:cNvPr id="344" name="Group 143">
                  <a:extLst>
                    <a:ext uri="{FF2B5EF4-FFF2-40B4-BE49-F238E27FC236}">
                      <a16:creationId xmlns:a16="http://schemas.microsoft.com/office/drawing/2014/main" id="{A9A6DBBB-4E73-3DB6-CD15-9799D1554C2A}"/>
                    </a:ext>
                  </a:extLst>
                </p:cNvPr>
                <p:cNvGrpSpPr>
                  <a:grpSpLocks/>
                </p:cNvGrpSpPr>
                <p:nvPr/>
              </p:nvGrpSpPr>
              <p:grpSpPr bwMode="auto">
                <a:xfrm>
                  <a:off x="1824" y="2256"/>
                  <a:ext cx="240" cy="279"/>
                  <a:chOff x="1392" y="3408"/>
                  <a:chExt cx="240" cy="279"/>
                </a:xfrm>
              </p:grpSpPr>
              <p:sp>
                <p:nvSpPr>
                  <p:cNvPr id="347" name="Line 144">
                    <a:extLst>
                      <a:ext uri="{FF2B5EF4-FFF2-40B4-BE49-F238E27FC236}">
                        <a16:creationId xmlns:a16="http://schemas.microsoft.com/office/drawing/2014/main" id="{F8C54D97-0209-CB05-EBB8-A88EF02594F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8" name="Arc 145">
                    <a:extLst>
                      <a:ext uri="{FF2B5EF4-FFF2-40B4-BE49-F238E27FC236}">
                        <a16:creationId xmlns:a16="http://schemas.microsoft.com/office/drawing/2014/main" id="{0C0B2F58-D44A-B7F8-D627-D8DE7AE49FA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9" name="Line 146">
                    <a:extLst>
                      <a:ext uri="{FF2B5EF4-FFF2-40B4-BE49-F238E27FC236}">
                        <a16:creationId xmlns:a16="http://schemas.microsoft.com/office/drawing/2014/main" id="{5FE6D27F-EBC2-8BF0-8CED-0FBCFA77902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45" name="Arc 147">
                  <a:extLst>
                    <a:ext uri="{FF2B5EF4-FFF2-40B4-BE49-F238E27FC236}">
                      <a16:creationId xmlns:a16="http://schemas.microsoft.com/office/drawing/2014/main" id="{A72BDA8F-E0F4-7DCA-E357-CF58ED63335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6" name="Arc 148">
                  <a:extLst>
                    <a:ext uri="{FF2B5EF4-FFF2-40B4-BE49-F238E27FC236}">
                      <a16:creationId xmlns:a16="http://schemas.microsoft.com/office/drawing/2014/main" id="{24490101-746D-4199-3601-E5239458B9B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77" name="Group 376">
            <a:extLst>
              <a:ext uri="{FF2B5EF4-FFF2-40B4-BE49-F238E27FC236}">
                <a16:creationId xmlns:a16="http://schemas.microsoft.com/office/drawing/2014/main" id="{93F53A8D-0D25-4844-987F-855DAB67E43E}"/>
              </a:ext>
            </a:extLst>
          </p:cNvPr>
          <p:cNvGrpSpPr/>
          <p:nvPr/>
        </p:nvGrpSpPr>
        <p:grpSpPr>
          <a:xfrm>
            <a:off x="7220727" y="5553650"/>
            <a:ext cx="1467301" cy="960395"/>
            <a:chOff x="212942" y="1690688"/>
            <a:chExt cx="2335259" cy="1528501"/>
          </a:xfrm>
        </p:grpSpPr>
        <p:sp>
          <p:nvSpPr>
            <p:cNvPr id="378" name="Rectangle 377">
              <a:extLst>
                <a:ext uri="{FF2B5EF4-FFF2-40B4-BE49-F238E27FC236}">
                  <a16:creationId xmlns:a16="http://schemas.microsoft.com/office/drawing/2014/main" id="{160A874E-0012-0CBC-C15B-79D41E1F3FDD}"/>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79" name="Group 378">
              <a:extLst>
                <a:ext uri="{FF2B5EF4-FFF2-40B4-BE49-F238E27FC236}">
                  <a16:creationId xmlns:a16="http://schemas.microsoft.com/office/drawing/2014/main" id="{0115E62F-9EDE-D6C9-C163-73CB33E0C2F7}"/>
                </a:ext>
              </a:extLst>
            </p:cNvPr>
            <p:cNvGrpSpPr/>
            <p:nvPr/>
          </p:nvGrpSpPr>
          <p:grpSpPr>
            <a:xfrm>
              <a:off x="375782" y="1844443"/>
              <a:ext cx="2172419" cy="1266165"/>
              <a:chOff x="927024" y="3154681"/>
              <a:chExt cx="2524836" cy="1471566"/>
            </a:xfrm>
          </p:grpSpPr>
          <p:sp>
            <p:nvSpPr>
              <p:cNvPr id="380" name="AutoShape 32">
                <a:extLst>
                  <a:ext uri="{FF2B5EF4-FFF2-40B4-BE49-F238E27FC236}">
                    <a16:creationId xmlns:a16="http://schemas.microsoft.com/office/drawing/2014/main" id="{2259BDEC-42F0-BBD5-3D7F-E74AE70F43A8}"/>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1" name="AutoShape 33">
                <a:extLst>
                  <a:ext uri="{FF2B5EF4-FFF2-40B4-BE49-F238E27FC236}">
                    <a16:creationId xmlns:a16="http://schemas.microsoft.com/office/drawing/2014/main" id="{BBC71319-2722-64D9-0B09-4E820824B138}"/>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82" name="Group 141">
                <a:extLst>
                  <a:ext uri="{FF2B5EF4-FFF2-40B4-BE49-F238E27FC236}">
                    <a16:creationId xmlns:a16="http://schemas.microsoft.com/office/drawing/2014/main" id="{5490F959-2E96-5DC2-8AFE-DB402D4E86DA}"/>
                  </a:ext>
                </a:extLst>
              </p:cNvPr>
              <p:cNvGrpSpPr>
                <a:grpSpLocks/>
              </p:cNvGrpSpPr>
              <p:nvPr/>
            </p:nvGrpSpPr>
            <p:grpSpPr bwMode="auto">
              <a:xfrm>
                <a:off x="927024" y="3154681"/>
                <a:ext cx="1012360" cy="823487"/>
                <a:chOff x="2304" y="1104"/>
                <a:chExt cx="536" cy="436"/>
              </a:xfrm>
            </p:grpSpPr>
            <p:sp>
              <p:nvSpPr>
                <p:cNvPr id="390" name="AutoShape 133">
                  <a:extLst>
                    <a:ext uri="{FF2B5EF4-FFF2-40B4-BE49-F238E27FC236}">
                      <a16:creationId xmlns:a16="http://schemas.microsoft.com/office/drawing/2014/main" id="{D54BF9E2-571E-A0B0-2321-5B2A85F9006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91" name="Group 105">
                  <a:extLst>
                    <a:ext uri="{FF2B5EF4-FFF2-40B4-BE49-F238E27FC236}">
                      <a16:creationId xmlns:a16="http://schemas.microsoft.com/office/drawing/2014/main" id="{A46A6A21-DD99-DB10-A4A2-639275B15FF7}"/>
                    </a:ext>
                  </a:extLst>
                </p:cNvPr>
                <p:cNvGrpSpPr>
                  <a:grpSpLocks/>
                </p:cNvGrpSpPr>
                <p:nvPr/>
              </p:nvGrpSpPr>
              <p:grpSpPr bwMode="auto">
                <a:xfrm>
                  <a:off x="2488" y="1104"/>
                  <a:ext cx="48" cy="144"/>
                  <a:chOff x="1200" y="912"/>
                  <a:chExt cx="48" cy="144"/>
                </a:xfrm>
              </p:grpSpPr>
              <p:sp>
                <p:nvSpPr>
                  <p:cNvPr id="415" name="Oval 106">
                    <a:extLst>
                      <a:ext uri="{FF2B5EF4-FFF2-40B4-BE49-F238E27FC236}">
                        <a16:creationId xmlns:a16="http://schemas.microsoft.com/office/drawing/2014/main" id="{86D46C63-3801-DA5D-CAED-C382AA6D09D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6" name="Oval 107">
                    <a:extLst>
                      <a:ext uri="{FF2B5EF4-FFF2-40B4-BE49-F238E27FC236}">
                        <a16:creationId xmlns:a16="http://schemas.microsoft.com/office/drawing/2014/main" id="{8E3327A1-6A91-5614-0E67-954DECE49C6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2" name="Group 108">
                  <a:extLst>
                    <a:ext uri="{FF2B5EF4-FFF2-40B4-BE49-F238E27FC236}">
                      <a16:creationId xmlns:a16="http://schemas.microsoft.com/office/drawing/2014/main" id="{E31ABF17-1AA3-303F-B2A6-53B69B6063C2}"/>
                    </a:ext>
                  </a:extLst>
                </p:cNvPr>
                <p:cNvGrpSpPr>
                  <a:grpSpLocks/>
                </p:cNvGrpSpPr>
                <p:nvPr/>
              </p:nvGrpSpPr>
              <p:grpSpPr bwMode="auto">
                <a:xfrm>
                  <a:off x="2632" y="1104"/>
                  <a:ext cx="48" cy="144"/>
                  <a:chOff x="1200" y="912"/>
                  <a:chExt cx="48" cy="144"/>
                </a:xfrm>
              </p:grpSpPr>
              <p:sp>
                <p:nvSpPr>
                  <p:cNvPr id="413" name="Oval 109">
                    <a:extLst>
                      <a:ext uri="{FF2B5EF4-FFF2-40B4-BE49-F238E27FC236}">
                        <a16:creationId xmlns:a16="http://schemas.microsoft.com/office/drawing/2014/main" id="{0D615E01-FB51-3DC9-9BE9-E6D146CA0D0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4" name="Oval 110">
                    <a:extLst>
                      <a:ext uri="{FF2B5EF4-FFF2-40B4-BE49-F238E27FC236}">
                        <a16:creationId xmlns:a16="http://schemas.microsoft.com/office/drawing/2014/main" id="{23FD3491-7D03-1BF6-5003-B818C8C2EAB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3" name="Group 111">
                  <a:extLst>
                    <a:ext uri="{FF2B5EF4-FFF2-40B4-BE49-F238E27FC236}">
                      <a16:creationId xmlns:a16="http://schemas.microsoft.com/office/drawing/2014/main" id="{B4800806-D086-2F8E-7428-3C969794394D}"/>
                    </a:ext>
                  </a:extLst>
                </p:cNvPr>
                <p:cNvGrpSpPr>
                  <a:grpSpLocks/>
                </p:cNvGrpSpPr>
                <p:nvPr/>
              </p:nvGrpSpPr>
              <p:grpSpPr bwMode="auto">
                <a:xfrm>
                  <a:off x="2688" y="1212"/>
                  <a:ext cx="152" cy="132"/>
                  <a:chOff x="672" y="1020"/>
                  <a:chExt cx="152" cy="132"/>
                </a:xfrm>
              </p:grpSpPr>
              <p:sp>
                <p:nvSpPr>
                  <p:cNvPr id="408" name="Line 112">
                    <a:extLst>
                      <a:ext uri="{FF2B5EF4-FFF2-40B4-BE49-F238E27FC236}">
                        <a16:creationId xmlns:a16="http://schemas.microsoft.com/office/drawing/2014/main" id="{871C6B19-1BBC-838C-FAE3-F2AC8944551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9" name="Line 113">
                    <a:extLst>
                      <a:ext uri="{FF2B5EF4-FFF2-40B4-BE49-F238E27FC236}">
                        <a16:creationId xmlns:a16="http://schemas.microsoft.com/office/drawing/2014/main" id="{4E7734B3-0BDF-B164-72D7-75CFF5BD107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10" name="Group 114">
                    <a:extLst>
                      <a:ext uri="{FF2B5EF4-FFF2-40B4-BE49-F238E27FC236}">
                        <a16:creationId xmlns:a16="http://schemas.microsoft.com/office/drawing/2014/main" id="{CC2C265A-C365-BE17-1A56-BFB32A0F46E8}"/>
                      </a:ext>
                    </a:extLst>
                  </p:cNvPr>
                  <p:cNvGrpSpPr>
                    <a:grpSpLocks/>
                  </p:cNvGrpSpPr>
                  <p:nvPr/>
                </p:nvGrpSpPr>
                <p:grpSpPr bwMode="auto">
                  <a:xfrm>
                    <a:off x="680" y="1020"/>
                    <a:ext cx="144" cy="96"/>
                    <a:chOff x="680" y="1020"/>
                    <a:chExt cx="144" cy="96"/>
                  </a:xfrm>
                </p:grpSpPr>
                <p:sp>
                  <p:nvSpPr>
                    <p:cNvPr id="411" name="Line 115">
                      <a:extLst>
                        <a:ext uri="{FF2B5EF4-FFF2-40B4-BE49-F238E27FC236}">
                          <a16:creationId xmlns:a16="http://schemas.microsoft.com/office/drawing/2014/main" id="{CEE4838A-BCF0-9363-9FC3-E3A4D0CE55C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2" name="Line 116">
                      <a:extLst>
                        <a:ext uri="{FF2B5EF4-FFF2-40B4-BE49-F238E27FC236}">
                          <a16:creationId xmlns:a16="http://schemas.microsoft.com/office/drawing/2014/main" id="{DB95DCBB-2FEA-55F1-3222-2BD613E0330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4" name="Group 121">
                  <a:extLst>
                    <a:ext uri="{FF2B5EF4-FFF2-40B4-BE49-F238E27FC236}">
                      <a16:creationId xmlns:a16="http://schemas.microsoft.com/office/drawing/2014/main" id="{F8E0DF1A-E32B-C826-310F-5F4EF6248DB2}"/>
                    </a:ext>
                  </a:extLst>
                </p:cNvPr>
                <p:cNvGrpSpPr>
                  <a:grpSpLocks/>
                </p:cNvGrpSpPr>
                <p:nvPr/>
              </p:nvGrpSpPr>
              <p:grpSpPr bwMode="auto">
                <a:xfrm flipH="1">
                  <a:off x="2304" y="1212"/>
                  <a:ext cx="152" cy="132"/>
                  <a:chOff x="672" y="1020"/>
                  <a:chExt cx="152" cy="132"/>
                </a:xfrm>
              </p:grpSpPr>
              <p:sp>
                <p:nvSpPr>
                  <p:cNvPr id="403" name="Line 122">
                    <a:extLst>
                      <a:ext uri="{FF2B5EF4-FFF2-40B4-BE49-F238E27FC236}">
                        <a16:creationId xmlns:a16="http://schemas.microsoft.com/office/drawing/2014/main" id="{9E17DB36-74E8-A58E-8035-20947DC63B1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4" name="Line 123">
                    <a:extLst>
                      <a:ext uri="{FF2B5EF4-FFF2-40B4-BE49-F238E27FC236}">
                        <a16:creationId xmlns:a16="http://schemas.microsoft.com/office/drawing/2014/main" id="{E9C29C96-6230-0276-A984-3DB2FDFFC37E}"/>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05" name="Group 124">
                    <a:extLst>
                      <a:ext uri="{FF2B5EF4-FFF2-40B4-BE49-F238E27FC236}">
                        <a16:creationId xmlns:a16="http://schemas.microsoft.com/office/drawing/2014/main" id="{067F6345-1DA8-DA0A-3389-8F687BB0B8BD}"/>
                      </a:ext>
                    </a:extLst>
                  </p:cNvPr>
                  <p:cNvGrpSpPr>
                    <a:grpSpLocks/>
                  </p:cNvGrpSpPr>
                  <p:nvPr/>
                </p:nvGrpSpPr>
                <p:grpSpPr bwMode="auto">
                  <a:xfrm>
                    <a:off x="680" y="1020"/>
                    <a:ext cx="144" cy="96"/>
                    <a:chOff x="680" y="1020"/>
                    <a:chExt cx="144" cy="96"/>
                  </a:xfrm>
                </p:grpSpPr>
                <p:sp>
                  <p:nvSpPr>
                    <p:cNvPr id="406" name="Line 125">
                      <a:extLst>
                        <a:ext uri="{FF2B5EF4-FFF2-40B4-BE49-F238E27FC236}">
                          <a16:creationId xmlns:a16="http://schemas.microsoft.com/office/drawing/2014/main" id="{FC7B9E3D-6AEE-A638-2965-D063D90566A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7" name="Line 126">
                      <a:extLst>
                        <a:ext uri="{FF2B5EF4-FFF2-40B4-BE49-F238E27FC236}">
                          <a16:creationId xmlns:a16="http://schemas.microsoft.com/office/drawing/2014/main" id="{67F66F70-6081-64C3-25BD-F2C5082F36B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5" name="Group 136">
                  <a:extLst>
                    <a:ext uri="{FF2B5EF4-FFF2-40B4-BE49-F238E27FC236}">
                      <a16:creationId xmlns:a16="http://schemas.microsoft.com/office/drawing/2014/main" id="{836B1301-24C4-A572-5582-B58AF1733F4C}"/>
                    </a:ext>
                  </a:extLst>
                </p:cNvPr>
                <p:cNvGrpSpPr>
                  <a:grpSpLocks/>
                </p:cNvGrpSpPr>
                <p:nvPr/>
              </p:nvGrpSpPr>
              <p:grpSpPr bwMode="auto">
                <a:xfrm>
                  <a:off x="2400" y="1300"/>
                  <a:ext cx="96" cy="240"/>
                  <a:chOff x="2400" y="1296"/>
                  <a:chExt cx="96" cy="240"/>
                </a:xfrm>
              </p:grpSpPr>
              <p:sp>
                <p:nvSpPr>
                  <p:cNvPr id="400" name="Line 117">
                    <a:extLst>
                      <a:ext uri="{FF2B5EF4-FFF2-40B4-BE49-F238E27FC236}">
                        <a16:creationId xmlns:a16="http://schemas.microsoft.com/office/drawing/2014/main" id="{4466056E-F194-3A50-C077-3CB4C6017C8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1" name="Line 134">
                    <a:extLst>
                      <a:ext uri="{FF2B5EF4-FFF2-40B4-BE49-F238E27FC236}">
                        <a16:creationId xmlns:a16="http://schemas.microsoft.com/office/drawing/2014/main" id="{CF2232C2-97C2-0F0A-59A0-15558D34E49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2" name="Line 135">
                    <a:extLst>
                      <a:ext uri="{FF2B5EF4-FFF2-40B4-BE49-F238E27FC236}">
                        <a16:creationId xmlns:a16="http://schemas.microsoft.com/office/drawing/2014/main" id="{4DFDE050-D33B-2CC4-D49D-8BECF6E53C2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6" name="Group 137">
                  <a:extLst>
                    <a:ext uri="{FF2B5EF4-FFF2-40B4-BE49-F238E27FC236}">
                      <a16:creationId xmlns:a16="http://schemas.microsoft.com/office/drawing/2014/main" id="{47F63CE6-35A5-2764-4A9E-BC811EF92539}"/>
                    </a:ext>
                  </a:extLst>
                </p:cNvPr>
                <p:cNvGrpSpPr>
                  <a:grpSpLocks/>
                </p:cNvGrpSpPr>
                <p:nvPr/>
              </p:nvGrpSpPr>
              <p:grpSpPr bwMode="auto">
                <a:xfrm flipH="1">
                  <a:off x="2640" y="1296"/>
                  <a:ext cx="96" cy="240"/>
                  <a:chOff x="2400" y="1296"/>
                  <a:chExt cx="96" cy="240"/>
                </a:xfrm>
              </p:grpSpPr>
              <p:sp>
                <p:nvSpPr>
                  <p:cNvPr id="397" name="Line 138">
                    <a:extLst>
                      <a:ext uri="{FF2B5EF4-FFF2-40B4-BE49-F238E27FC236}">
                        <a16:creationId xmlns:a16="http://schemas.microsoft.com/office/drawing/2014/main" id="{B314C71A-D7CC-BAA3-BBC8-BD310B0B74B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8" name="Line 139">
                    <a:extLst>
                      <a:ext uri="{FF2B5EF4-FFF2-40B4-BE49-F238E27FC236}">
                        <a16:creationId xmlns:a16="http://schemas.microsoft.com/office/drawing/2014/main" id="{86CF5651-0840-6089-F2AF-E117010755D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 name="Line 140">
                    <a:extLst>
                      <a:ext uri="{FF2B5EF4-FFF2-40B4-BE49-F238E27FC236}">
                        <a16:creationId xmlns:a16="http://schemas.microsoft.com/office/drawing/2014/main" id="{01A1422A-7F49-BB52-1ED9-916C893BEF9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83" name="Group 142">
                <a:extLst>
                  <a:ext uri="{FF2B5EF4-FFF2-40B4-BE49-F238E27FC236}">
                    <a16:creationId xmlns:a16="http://schemas.microsoft.com/office/drawing/2014/main" id="{9D3E9048-B0A3-FB48-612C-2D7FEB48E40B}"/>
                  </a:ext>
                </a:extLst>
              </p:cNvPr>
              <p:cNvGrpSpPr>
                <a:grpSpLocks/>
              </p:cNvGrpSpPr>
              <p:nvPr/>
            </p:nvGrpSpPr>
            <p:grpSpPr bwMode="auto">
              <a:xfrm>
                <a:off x="2543901" y="3307668"/>
                <a:ext cx="362636" cy="345638"/>
                <a:chOff x="1776" y="2256"/>
                <a:chExt cx="288" cy="279"/>
              </a:xfrm>
            </p:grpSpPr>
            <p:grpSp>
              <p:nvGrpSpPr>
                <p:cNvPr id="384" name="Group 143">
                  <a:extLst>
                    <a:ext uri="{FF2B5EF4-FFF2-40B4-BE49-F238E27FC236}">
                      <a16:creationId xmlns:a16="http://schemas.microsoft.com/office/drawing/2014/main" id="{F1D75E8B-D3E0-88A1-72D6-91A2FF9C86B6}"/>
                    </a:ext>
                  </a:extLst>
                </p:cNvPr>
                <p:cNvGrpSpPr>
                  <a:grpSpLocks/>
                </p:cNvGrpSpPr>
                <p:nvPr/>
              </p:nvGrpSpPr>
              <p:grpSpPr bwMode="auto">
                <a:xfrm>
                  <a:off x="1824" y="2256"/>
                  <a:ext cx="240" cy="279"/>
                  <a:chOff x="1392" y="3408"/>
                  <a:chExt cx="240" cy="279"/>
                </a:xfrm>
              </p:grpSpPr>
              <p:sp>
                <p:nvSpPr>
                  <p:cNvPr id="387" name="Line 144">
                    <a:extLst>
                      <a:ext uri="{FF2B5EF4-FFF2-40B4-BE49-F238E27FC236}">
                        <a16:creationId xmlns:a16="http://schemas.microsoft.com/office/drawing/2014/main" id="{9B5295FF-6836-BF71-8F7B-C1CD71B9AD9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8" name="Arc 145">
                    <a:extLst>
                      <a:ext uri="{FF2B5EF4-FFF2-40B4-BE49-F238E27FC236}">
                        <a16:creationId xmlns:a16="http://schemas.microsoft.com/office/drawing/2014/main" id="{459E1C9E-D82C-43F4-8DAA-9F383650FB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9" name="Line 146">
                    <a:extLst>
                      <a:ext uri="{FF2B5EF4-FFF2-40B4-BE49-F238E27FC236}">
                        <a16:creationId xmlns:a16="http://schemas.microsoft.com/office/drawing/2014/main" id="{C22F13C7-AD70-416C-F92B-077CE531034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85" name="Arc 147">
                  <a:extLst>
                    <a:ext uri="{FF2B5EF4-FFF2-40B4-BE49-F238E27FC236}">
                      <a16:creationId xmlns:a16="http://schemas.microsoft.com/office/drawing/2014/main" id="{D1E375F1-F407-C51A-2832-4E1CC6873BDF}"/>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6" name="Arc 148">
                  <a:extLst>
                    <a:ext uri="{FF2B5EF4-FFF2-40B4-BE49-F238E27FC236}">
                      <a16:creationId xmlns:a16="http://schemas.microsoft.com/office/drawing/2014/main" id="{79A3DC0A-35C5-8376-9AE1-D8D95F0386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417" name="TextBox 416">
            <a:extLst>
              <a:ext uri="{FF2B5EF4-FFF2-40B4-BE49-F238E27FC236}">
                <a16:creationId xmlns:a16="http://schemas.microsoft.com/office/drawing/2014/main" id="{92EF373C-9169-2C7A-3219-BCD48486179A}"/>
              </a:ext>
            </a:extLst>
          </p:cNvPr>
          <p:cNvSpPr txBox="1"/>
          <p:nvPr/>
        </p:nvSpPr>
        <p:spPr>
          <a:xfrm>
            <a:off x="2952987" y="1221754"/>
            <a:ext cx="2508957" cy="461665"/>
          </a:xfrm>
          <a:prstGeom prst="rect">
            <a:avLst/>
          </a:prstGeom>
          <a:noFill/>
        </p:spPr>
        <p:txBody>
          <a:bodyPr wrap="none" rtlCol="0">
            <a:spAutoFit/>
          </a:bodyPr>
          <a:lstStyle/>
          <a:p>
            <a:r>
              <a:rPr lang="en-US" sz="2400" u="sng" dirty="0"/>
              <a:t>Applied Treatment</a:t>
            </a:r>
          </a:p>
        </p:txBody>
      </p:sp>
      <p:sp>
        <p:nvSpPr>
          <p:cNvPr id="418" name="TextBox 417">
            <a:extLst>
              <a:ext uri="{FF2B5EF4-FFF2-40B4-BE49-F238E27FC236}">
                <a16:creationId xmlns:a16="http://schemas.microsoft.com/office/drawing/2014/main" id="{19EFEED5-0CC0-B9AD-2D14-73389C564268}"/>
              </a:ext>
            </a:extLst>
          </p:cNvPr>
          <p:cNvSpPr txBox="1"/>
          <p:nvPr/>
        </p:nvSpPr>
        <p:spPr>
          <a:xfrm>
            <a:off x="2579187" y="4027504"/>
            <a:ext cx="3759812" cy="461665"/>
          </a:xfrm>
          <a:prstGeom prst="rect">
            <a:avLst/>
          </a:prstGeom>
          <a:noFill/>
        </p:spPr>
        <p:txBody>
          <a:bodyPr wrap="none" rtlCol="0">
            <a:spAutoFit/>
          </a:bodyPr>
          <a:lstStyle/>
          <a:p>
            <a:r>
              <a:rPr lang="en-US" sz="2400" u="sng" dirty="0"/>
              <a:t>If we Had Applied Treatment</a:t>
            </a:r>
          </a:p>
        </p:txBody>
      </p:sp>
      <p:sp>
        <p:nvSpPr>
          <p:cNvPr id="420" name="Content Placeholder 2">
            <a:extLst>
              <a:ext uri="{FF2B5EF4-FFF2-40B4-BE49-F238E27FC236}">
                <a16:creationId xmlns:a16="http://schemas.microsoft.com/office/drawing/2014/main" id="{A58224A5-F270-0C13-47F4-9C6F47D778A0}"/>
              </a:ext>
            </a:extLst>
          </p:cNvPr>
          <p:cNvSpPr>
            <a:spLocks noGrp="1"/>
          </p:cNvSpPr>
          <p:nvPr>
            <p:ph idx="1"/>
          </p:nvPr>
        </p:nvSpPr>
        <p:spPr>
          <a:xfrm>
            <a:off x="9066148" y="1825625"/>
            <a:ext cx="2934206" cy="4351338"/>
          </a:xfrm>
        </p:spPr>
        <p:txBody>
          <a:bodyPr>
            <a:normAutofit fontScale="92500"/>
          </a:bodyPr>
          <a:lstStyle/>
          <a:p>
            <a:r>
              <a:rPr lang="en-US" dirty="0"/>
              <a:t>Units in different treatment groups responded in different ways</a:t>
            </a:r>
          </a:p>
          <a:p>
            <a:endParaRPr lang="en-US" dirty="0"/>
          </a:p>
          <a:p>
            <a:r>
              <a:rPr lang="en-US" dirty="0"/>
              <a:t>Can adjust for with experimental or statistical design control</a:t>
            </a:r>
          </a:p>
        </p:txBody>
      </p:sp>
    </p:spTree>
    <p:extLst>
      <p:ext uri="{BB962C8B-B14F-4D97-AF65-F5344CB8AC3E}">
        <p14:creationId xmlns:p14="http://schemas.microsoft.com/office/powerpoint/2010/main" val="360194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417" grpId="0"/>
      <p:bldP spid="418" grpId="0"/>
      <p:bldP spid="42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0DD-DA0F-2109-884F-B4FC3332C197}"/>
              </a:ext>
            </a:extLst>
          </p:cNvPr>
          <p:cNvSpPr>
            <a:spLocks noGrp="1"/>
          </p:cNvSpPr>
          <p:nvPr>
            <p:ph type="title"/>
          </p:nvPr>
        </p:nvSpPr>
        <p:spPr>
          <a:xfrm>
            <a:off x="87682" y="365125"/>
            <a:ext cx="11266118" cy="1325563"/>
          </a:xfrm>
        </p:spPr>
        <p:txBody>
          <a:bodyPr/>
          <a:lstStyle/>
          <a:p>
            <a:r>
              <a:rPr lang="en-US" dirty="0"/>
              <a:t>What are Our Potential Enemies and Solutions for Potential Outcomes?</a:t>
            </a:r>
          </a:p>
        </p:txBody>
      </p:sp>
      <p:sp>
        <p:nvSpPr>
          <p:cNvPr id="3" name="Content Placeholder 2">
            <a:extLst>
              <a:ext uri="{FF2B5EF4-FFF2-40B4-BE49-F238E27FC236}">
                <a16:creationId xmlns:a16="http://schemas.microsoft.com/office/drawing/2014/main" id="{D01BEFFE-516C-0087-655A-7EF7BBFBB7CB}"/>
              </a:ext>
            </a:extLst>
          </p:cNvPr>
          <p:cNvSpPr>
            <a:spLocks noGrp="1"/>
          </p:cNvSpPr>
          <p:nvPr>
            <p:ph idx="1"/>
          </p:nvPr>
        </p:nvSpPr>
        <p:spPr>
          <a:xfrm>
            <a:off x="425885" y="1825624"/>
            <a:ext cx="10927915" cy="4952365"/>
          </a:xfrm>
        </p:spPr>
        <p:txBody>
          <a:bodyPr>
            <a:normAutofit/>
          </a:bodyPr>
          <a:lstStyle/>
          <a:p>
            <a:r>
              <a:rPr lang="en-US" sz="3200" dirty="0"/>
              <a:t>We must find ways to parcel out selection bias and treatment heterogeneity in experiments</a:t>
            </a:r>
          </a:p>
          <a:p>
            <a:endParaRPr lang="en-US" sz="3200" dirty="0"/>
          </a:p>
          <a:p>
            <a:r>
              <a:rPr lang="en-US" sz="3200" dirty="0"/>
              <a:t>We must find ways to adjust or control for selection bias and treatment heterogeneity in observations</a:t>
            </a:r>
          </a:p>
          <a:p>
            <a:endParaRPr lang="en-US" sz="3200" dirty="0"/>
          </a:p>
          <a:p>
            <a:r>
              <a:rPr lang="en-US" sz="3200" dirty="0"/>
              <a:t>We must imagine counterfactual outcomes</a:t>
            </a:r>
          </a:p>
          <a:p>
            <a:endParaRPr lang="en-US" sz="3200" dirty="0"/>
          </a:p>
          <a:p>
            <a:r>
              <a:rPr lang="en-US" sz="3200" dirty="0"/>
              <a:t>But HOW do we know what to adjust and control for?</a:t>
            </a:r>
          </a:p>
        </p:txBody>
      </p:sp>
    </p:spTree>
    <p:extLst>
      <p:ext uri="{BB962C8B-B14F-4D97-AF65-F5344CB8AC3E}">
        <p14:creationId xmlns:p14="http://schemas.microsoft.com/office/powerpoint/2010/main" val="19233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03526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a:xfrm>
            <a:off x="80010" y="365125"/>
            <a:ext cx="11932920" cy="1325563"/>
          </a:xfrm>
        </p:spPr>
        <p:txBody>
          <a:bodyPr/>
          <a:lstStyle/>
          <a:p>
            <a:r>
              <a:rPr lang="en-US" dirty="0">
                <a:latin typeface="Avenir" panose="02000503020000020003" pitchFamily="2" charset="0"/>
              </a:rPr>
              <a:t>Goals of Science and Links Between Them</a:t>
            </a:r>
          </a:p>
        </p:txBody>
      </p:sp>
      <p:sp>
        <p:nvSpPr>
          <p:cNvPr id="4" name="TextBox 3">
            <a:extLst>
              <a:ext uri="{FF2B5EF4-FFF2-40B4-BE49-F238E27FC236}">
                <a16:creationId xmlns:a16="http://schemas.microsoft.com/office/drawing/2014/main" id="{CBE8D560-B372-004A-B91E-AE83B51FEF8D}"/>
              </a:ext>
            </a:extLst>
          </p:cNvPr>
          <p:cNvSpPr txBox="1"/>
          <p:nvPr/>
        </p:nvSpPr>
        <p:spPr>
          <a:xfrm>
            <a:off x="1201846" y="4345234"/>
            <a:ext cx="2570127" cy="113877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 &amp;</a:t>
            </a:r>
          </a:p>
          <a:p>
            <a:pPr algn="ctr"/>
            <a:r>
              <a:rPr lang="en-US" sz="3400" dirty="0">
                <a:latin typeface="Avenir" panose="02000503020000020003" pitchFamily="2" charset="0"/>
              </a:rPr>
              <a:t>Forecasting</a:t>
            </a:r>
          </a:p>
        </p:txBody>
      </p:sp>
      <p:sp>
        <p:nvSpPr>
          <p:cNvPr id="5" name="TextBox 4">
            <a:extLst>
              <a:ext uri="{FF2B5EF4-FFF2-40B4-BE49-F238E27FC236}">
                <a16:creationId xmlns:a16="http://schemas.microsoft.com/office/drawing/2014/main" id="{A69AC190-7307-854E-B9D1-4BEDC670DE35}"/>
              </a:ext>
            </a:extLst>
          </p:cNvPr>
          <p:cNvSpPr txBox="1"/>
          <p:nvPr/>
        </p:nvSpPr>
        <p:spPr>
          <a:xfrm>
            <a:off x="7917938" y="4345235"/>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Mechanistic</a:t>
            </a:r>
          </a:p>
          <a:p>
            <a:pPr algn="ctr"/>
            <a:r>
              <a:rPr lang="en-US" sz="3400" dirty="0">
                <a:latin typeface="Avenir"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07921" y="1639257"/>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cxnSp>
        <p:nvCxnSpPr>
          <p:cNvPr id="11" name="Straight Arrow Connector 10">
            <a:extLst>
              <a:ext uri="{FF2B5EF4-FFF2-40B4-BE49-F238E27FC236}">
                <a16:creationId xmlns:a16="http://schemas.microsoft.com/office/drawing/2014/main" id="{46E1A5A0-57FA-5F4D-A59D-3D02B8CE902F}"/>
              </a:ext>
            </a:extLst>
          </p:cNvPr>
          <p:cNvCxnSpPr>
            <a:cxnSpLocks/>
            <a:stCxn id="5" idx="1"/>
            <a:endCxn id="4" idx="3"/>
          </p:cNvCxnSpPr>
          <p:nvPr/>
        </p:nvCxnSpPr>
        <p:spPr>
          <a:xfrm flipH="1" flipV="1">
            <a:off x="3771973" y="4914621"/>
            <a:ext cx="4145965"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0"/>
          </p:cNvCxnSpPr>
          <p:nvPr/>
        </p:nvCxnSpPr>
        <p:spPr>
          <a:xfrm>
            <a:off x="2475480" y="2778030"/>
            <a:ext cx="11430" cy="15672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694824"/>
            <a:ext cx="12192000" cy="1077218"/>
          </a:xfrm>
          <a:prstGeom prst="rect">
            <a:avLst/>
          </a:prstGeom>
          <a:noFill/>
        </p:spPr>
        <p:txBody>
          <a:bodyPr wrap="square" rtlCol="0">
            <a:spAutoFit/>
          </a:bodyPr>
          <a:lstStyle/>
          <a:p>
            <a:pPr algn="ctr"/>
            <a:r>
              <a:rPr lang="en-US" sz="3200" dirty="0">
                <a:latin typeface="Avenir" panose="02000503020000020003" pitchFamily="2" charset="0"/>
              </a:rPr>
              <a:t>All are valid and useful in particular contexts – What are </a:t>
            </a:r>
            <a:r>
              <a:rPr lang="en-US" sz="3200" b="1" i="1" dirty="0">
                <a:latin typeface="Avenir" panose="02000503020000020003" pitchFamily="2" charset="0"/>
              </a:rPr>
              <a:t>YOU</a:t>
            </a:r>
            <a:r>
              <a:rPr lang="en-US" sz="3200" dirty="0">
                <a:latin typeface="Avenir" panose="02000503020000020003" pitchFamily="2" charset="0"/>
              </a:rPr>
              <a:t> seeking to do?</a:t>
            </a:r>
          </a:p>
        </p:txBody>
      </p:sp>
      <p:cxnSp>
        <p:nvCxnSpPr>
          <p:cNvPr id="18" name="Straight Arrow Connector 17">
            <a:extLst>
              <a:ext uri="{FF2B5EF4-FFF2-40B4-BE49-F238E27FC236}">
                <a16:creationId xmlns:a16="http://schemas.microsoft.com/office/drawing/2014/main" id="{A6FFCC37-1CF4-D49A-A5F1-953B7A29AA09}"/>
              </a:ext>
            </a:extLst>
          </p:cNvPr>
          <p:cNvCxnSpPr>
            <a:cxnSpLocks/>
            <a:stCxn id="3" idx="2"/>
            <a:endCxn id="5" idx="0"/>
          </p:cNvCxnSpPr>
          <p:nvPr/>
        </p:nvCxnSpPr>
        <p:spPr>
          <a:xfrm flipH="1">
            <a:off x="9458809" y="2766601"/>
            <a:ext cx="8878" cy="157863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4CCCC9-6E40-8F52-6061-DA735F895076}"/>
              </a:ext>
            </a:extLst>
          </p:cNvPr>
          <p:cNvCxnSpPr>
            <a:cxnSpLocks/>
            <a:stCxn id="6" idx="3"/>
            <a:endCxn id="3" idx="1"/>
          </p:cNvCxnSpPr>
          <p:nvPr/>
        </p:nvCxnSpPr>
        <p:spPr>
          <a:xfrm flipV="1">
            <a:off x="3743039" y="2197215"/>
            <a:ext cx="4196825" cy="114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B23349-81A5-C670-DB0B-50A949284110}"/>
              </a:ext>
            </a:extLst>
          </p:cNvPr>
          <p:cNvCxnSpPr>
            <a:cxnSpLocks/>
          </p:cNvCxnSpPr>
          <p:nvPr/>
        </p:nvCxnSpPr>
        <p:spPr>
          <a:xfrm flipH="1">
            <a:off x="3780725" y="2778031"/>
            <a:ext cx="4136279" cy="156720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579979C-3C13-A9B4-3D2C-903614DC8154}"/>
              </a:ext>
            </a:extLst>
          </p:cNvPr>
          <p:cNvSpPr txBox="1"/>
          <p:nvPr/>
        </p:nvSpPr>
        <p:spPr>
          <a:xfrm>
            <a:off x="7939864" y="1627828"/>
            <a:ext cx="3055645" cy="1138773"/>
          </a:xfrm>
          <a:prstGeom prst="rect">
            <a:avLst/>
          </a:prstGeom>
          <a:solidFill>
            <a:schemeClr val="accent4">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Causal</a:t>
            </a:r>
          </a:p>
          <a:p>
            <a:pPr algn="ctr"/>
            <a:r>
              <a:rPr lang="en-US" sz="3400" dirty="0">
                <a:latin typeface="Avenir" panose="02000503020000020003" pitchFamily="2" charset="0"/>
              </a:rPr>
              <a:t>Understanding</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3"/>
                                        </p:tgtEl>
                                      </p:cBhvr>
                                      <p:by x="120000" y="12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 </a:t>
            </a:r>
            <a:r>
              <a:rPr lang="en-US" sz="2400" dirty="0">
                <a:latin typeface="Avenir"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 </a:t>
            </a:r>
            <a:r>
              <a:rPr lang="en-US" sz="2400" dirty="0">
                <a:latin typeface="Avenir"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panose="02000503020000020003" pitchFamily="2" charset="0"/>
              </a:rPr>
              <a:t>dependent variable,</a:t>
            </a:r>
          </a:p>
          <a:p>
            <a:r>
              <a:rPr lang="en-US" sz="2400" dirty="0">
                <a:latin typeface="Avenir"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a:t>
            </a:r>
            <a:endParaRPr lang="en-US" sz="2400" dirty="0">
              <a:latin typeface="Avenir"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panose="02000503020000020003" pitchFamily="2" charset="0"/>
              </a:rPr>
              <a:t>Endogenous Mediator Variable </a:t>
            </a:r>
            <a:r>
              <a:rPr lang="en-US" sz="2400" dirty="0">
                <a:latin typeface="Avenir" panose="02000503020000020003" pitchFamily="2" charset="0"/>
              </a:rPr>
              <a:t>=</a:t>
            </a:r>
          </a:p>
          <a:p>
            <a:r>
              <a:rPr lang="en-US" sz="2400" dirty="0">
                <a:latin typeface="Avenir"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If we do not measure y1, we can only assess the </a:t>
            </a:r>
            <a:r>
              <a:rPr lang="en-US" sz="2800" b="1" dirty="0">
                <a:latin typeface="Avenir" panose="02000503020000020003" pitchFamily="2" charset="0"/>
              </a:rPr>
              <a:t>TOTAL EFFECT </a:t>
            </a:r>
            <a:r>
              <a:rPr lang="en-US" sz="2800" dirty="0">
                <a:latin typeface="Avenir"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Unobserved Variables are Error or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272253"/>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011952"/>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Tree>
    <p:extLst>
      <p:ext uri="{BB962C8B-B14F-4D97-AF65-F5344CB8AC3E}">
        <p14:creationId xmlns:p14="http://schemas.microsoft.com/office/powerpoint/2010/main" val="2271413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a:xfrm>
            <a:off x="58334" y="55904"/>
            <a:ext cx="11295466" cy="1325563"/>
          </a:xfrm>
        </p:spPr>
        <p:txBody>
          <a:bodyPr/>
          <a:lstStyle/>
          <a:p>
            <a:r>
              <a:rPr lang="en-US" dirty="0"/>
              <a:t>You Can Have Multiple Unobserved Variables: Random v. Systematic Error</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panose="02000503020000020003" pitchFamily="2" charset="0"/>
              </a:rPr>
              <a:t>Knowing the structure of your system, what you have, and what you have not measured is key</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 </a:t>
            </a:r>
            <a:r>
              <a:rPr lang="en-US" b="1" dirty="0"/>
              <a:t>Moderators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1817157" y="1690688"/>
            <a:ext cx="9158091" cy="2118496"/>
            <a:chOff x="1861762" y="2464358"/>
            <a:chExt cx="9158091"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14E3AE88-0AD2-4646-9C9C-7FF9C9594540}"/>
                </a:ext>
              </a:extLst>
            </p:cNvPr>
            <p:cNvSpPr/>
            <p:nvPr/>
          </p:nvSpPr>
          <p:spPr>
            <a:xfrm>
              <a:off x="9941794" y="3185039"/>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0" name="AutoShape 6">
              <a:extLst>
                <a:ext uri="{FF2B5EF4-FFF2-40B4-BE49-F238E27FC236}">
                  <a16:creationId xmlns:a16="http://schemas.microsoft.com/office/drawing/2014/main" id="{4EC8586A-A6D7-C346-B3CD-C3BCBBF2B32A}"/>
                </a:ext>
              </a:extLst>
            </p:cNvPr>
            <p:cNvCxnSpPr>
              <a:cxnSpLocks noChangeShapeType="1"/>
              <a:stCxn id="9" idx="2"/>
              <a:endCxn id="6" idx="3"/>
            </p:cNvCxnSpPr>
            <p:nvPr/>
          </p:nvCxnSpPr>
          <p:spPr bwMode="auto">
            <a:xfrm flipH="1" flipV="1">
              <a:off x="7436320" y="3630667"/>
              <a:ext cx="2505474" cy="15778"/>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1756258"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1754816"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6271521"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2814111"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2814111" y="4561759"/>
            <a:ext cx="3437204" cy="752574"/>
          </a:xfrm>
          <a:prstGeom prst="straightConnector1">
            <a:avLst/>
          </a:prstGeom>
          <a:noFill/>
          <a:ln w="76200">
            <a:solidFill>
              <a:schemeClr val="tx1"/>
            </a:solidFill>
            <a:round/>
            <a:headEnd/>
            <a:tailEnd type="triangle" w="med" len="med"/>
          </a:ln>
        </p:spPr>
      </p:cxnSp>
      <p:sp>
        <p:nvSpPr>
          <p:cNvPr id="26" name="Oval 25">
            <a:extLst>
              <a:ext uri="{FF2B5EF4-FFF2-40B4-BE49-F238E27FC236}">
                <a16:creationId xmlns:a16="http://schemas.microsoft.com/office/drawing/2014/main" id="{DB86674C-1C5F-3940-894E-C66D37D382C0}"/>
              </a:ext>
            </a:extLst>
          </p:cNvPr>
          <p:cNvSpPr/>
          <p:nvPr/>
        </p:nvSpPr>
        <p:spPr>
          <a:xfrm>
            <a:off x="9834848" y="498546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7" name="AutoShape 6">
            <a:extLst>
              <a:ext uri="{FF2B5EF4-FFF2-40B4-BE49-F238E27FC236}">
                <a16:creationId xmlns:a16="http://schemas.microsoft.com/office/drawing/2014/main" id="{B8E0FFBC-886E-8243-85E0-20F8E48CC334}"/>
              </a:ext>
            </a:extLst>
          </p:cNvPr>
          <p:cNvCxnSpPr>
            <a:cxnSpLocks noChangeShapeType="1"/>
            <a:stCxn id="26" idx="2"/>
            <a:endCxn id="23" idx="3"/>
          </p:cNvCxnSpPr>
          <p:nvPr/>
        </p:nvCxnSpPr>
        <p:spPr bwMode="auto">
          <a:xfrm flipH="1" flipV="1">
            <a:off x="7329374" y="5431095"/>
            <a:ext cx="2505474" cy="15778"/>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2812669"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1754816"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6333862" y="3787343"/>
            <a:ext cx="1184940" cy="923330"/>
          </a:xfrm>
          <a:prstGeom prst="rect">
            <a:avLst/>
          </a:prstGeom>
          <a:noFill/>
        </p:spPr>
        <p:txBody>
          <a:bodyPr wrap="none" rtlCol="0">
            <a:spAutoFit/>
          </a:bodyPr>
          <a:lstStyle/>
          <a:p>
            <a:r>
              <a:rPr lang="en-US" sz="5400" dirty="0">
                <a:latin typeface="Avenir"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panose="02000503020000020003" pitchFamily="2" charset="0"/>
              </a:rPr>
              <a:t>Unexplained correlation</a:t>
            </a:r>
          </a:p>
        </p:txBody>
      </p:sp>
      <p:sp>
        <p:nvSpPr>
          <p:cNvPr id="14" name="Oval 13">
            <a:extLst>
              <a:ext uri="{FF2B5EF4-FFF2-40B4-BE49-F238E27FC236}">
                <a16:creationId xmlns:a16="http://schemas.microsoft.com/office/drawing/2014/main" id="{1F618868-F535-1B42-9C1A-39E301053D30}"/>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5" name="AutoShape 6">
            <a:extLst>
              <a:ext uri="{FF2B5EF4-FFF2-40B4-BE49-F238E27FC236}">
                <a16:creationId xmlns:a16="http://schemas.microsoft.com/office/drawing/2014/main" id="{60E972D0-31BE-7048-BEB1-F17941F67B8A}"/>
              </a:ext>
            </a:extLst>
          </p:cNvPr>
          <p:cNvCxnSpPr>
            <a:cxnSpLocks noChangeShapeType="1"/>
            <a:stCxn id="14" idx="2"/>
            <a:endCxn id="25" idx="3"/>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Tree>
    <p:extLst>
      <p:ext uri="{BB962C8B-B14F-4D97-AF65-F5344CB8AC3E}">
        <p14:creationId xmlns:p14="http://schemas.microsoft.com/office/powerpoint/2010/main" val="105911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panose="02000503020000020003" pitchFamily="2" charset="0"/>
              </a:rPr>
              <a:t>If correlation is between exogenous variables, we don’t care. If endogenous, we need to consider *why* as it can affect modeling choices and experimental design.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9566-B717-038F-BAC7-5468FAE73CF2}"/>
              </a:ext>
            </a:extLst>
          </p:cNvPr>
          <p:cNvSpPr>
            <a:spLocks noGrp="1"/>
          </p:cNvSpPr>
          <p:nvPr>
            <p:ph type="title"/>
          </p:nvPr>
        </p:nvSpPr>
        <p:spPr/>
        <p:txBody>
          <a:bodyPr/>
          <a:lstStyle/>
          <a:p>
            <a:r>
              <a:rPr lang="en-US" dirty="0"/>
              <a:t>Draw Your System</a:t>
            </a:r>
          </a:p>
        </p:txBody>
      </p:sp>
      <p:sp>
        <p:nvSpPr>
          <p:cNvPr id="3" name="Content Placeholder 2">
            <a:extLst>
              <a:ext uri="{FF2B5EF4-FFF2-40B4-BE49-F238E27FC236}">
                <a16:creationId xmlns:a16="http://schemas.microsoft.com/office/drawing/2014/main" id="{3F1C71AA-E0BE-F16F-3149-DA1C409228C9}"/>
              </a:ext>
            </a:extLst>
          </p:cNvPr>
          <p:cNvSpPr>
            <a:spLocks noGrp="1"/>
          </p:cNvSpPr>
          <p:nvPr>
            <p:ph idx="1"/>
          </p:nvPr>
        </p:nvSpPr>
        <p:spPr/>
        <p:txBody>
          <a:bodyPr/>
          <a:lstStyle/>
          <a:p>
            <a:r>
              <a:rPr lang="en-US" dirty="0"/>
              <a:t>Start with what is the variable you are ultimately interested in.</a:t>
            </a:r>
          </a:p>
          <a:p>
            <a:endParaRPr lang="en-US" dirty="0"/>
          </a:p>
          <a:p>
            <a:r>
              <a:rPr lang="en-US" dirty="0"/>
              <a:t>What influences that variable </a:t>
            </a:r>
            <a:r>
              <a:rPr lang="en-US" b="1" dirty="0"/>
              <a:t>DIRECTLY?</a:t>
            </a:r>
          </a:p>
          <a:p>
            <a:endParaRPr lang="en-US" b="1" dirty="0"/>
          </a:p>
          <a:p>
            <a:r>
              <a:rPr lang="en-US" dirty="0"/>
              <a:t>What things influence those variables?</a:t>
            </a:r>
          </a:p>
          <a:p>
            <a:endParaRPr lang="en-US" dirty="0"/>
          </a:p>
          <a:p>
            <a:r>
              <a:rPr lang="en-US" dirty="0"/>
              <a:t>Note what you have/can measure and what you cannot.</a:t>
            </a:r>
          </a:p>
        </p:txBody>
      </p:sp>
    </p:spTree>
    <p:extLst>
      <p:ext uri="{BB962C8B-B14F-4D97-AF65-F5344CB8AC3E}">
        <p14:creationId xmlns:p14="http://schemas.microsoft.com/office/powerpoint/2010/main" val="380963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solidFill>
                  <a:srgbClr val="FF0000"/>
                </a:solidFill>
              </a:rPr>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28402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375-D202-2CF1-262C-B4A136C93BC2}"/>
              </a:ext>
            </a:extLst>
          </p:cNvPr>
          <p:cNvSpPr>
            <a:spLocks noGrp="1"/>
          </p:cNvSpPr>
          <p:nvPr>
            <p:ph type="title"/>
          </p:nvPr>
        </p:nvSpPr>
        <p:spPr/>
        <p:txBody>
          <a:bodyPr/>
          <a:lstStyle/>
          <a:p>
            <a:r>
              <a:rPr lang="en-US"/>
              <a:t>What Is It Good For?</a:t>
            </a:r>
            <a:endParaRPr lang="en-US" dirty="0"/>
          </a:p>
        </p:txBody>
      </p:sp>
      <p:sp>
        <p:nvSpPr>
          <p:cNvPr id="3" name="Content Placeholder 2">
            <a:extLst>
              <a:ext uri="{FF2B5EF4-FFF2-40B4-BE49-F238E27FC236}">
                <a16:creationId xmlns:a16="http://schemas.microsoft.com/office/drawing/2014/main" id="{F558FD51-5984-5675-7D7F-B609C24714B7}"/>
              </a:ext>
            </a:extLst>
          </p:cNvPr>
          <p:cNvSpPr>
            <a:spLocks noGrp="1"/>
          </p:cNvSpPr>
          <p:nvPr>
            <p:ph idx="1"/>
          </p:nvPr>
        </p:nvSpPr>
        <p:spPr>
          <a:xfrm>
            <a:off x="542636" y="1805747"/>
            <a:ext cx="5910470" cy="4351338"/>
          </a:xfrm>
        </p:spPr>
        <p:txBody>
          <a:bodyPr>
            <a:normAutofit fontScale="92500" lnSpcReduction="20000"/>
          </a:bodyPr>
          <a:lstStyle/>
          <a:p>
            <a:r>
              <a:rPr lang="en-US"/>
              <a:t>We can test our intuition by examining things that do not connect</a:t>
            </a:r>
          </a:p>
          <a:p>
            <a:endParaRPr lang="en-US"/>
          </a:p>
          <a:p>
            <a:r>
              <a:rPr lang="en-US"/>
              <a:t>We cannot take apart our system without imagining what would happen if something changes.</a:t>
            </a:r>
          </a:p>
          <a:p>
            <a:pPr marL="0" indent="0">
              <a:buNone/>
            </a:pPr>
            <a:endParaRPr lang="en-US"/>
          </a:p>
          <a:p>
            <a:r>
              <a:rPr lang="en-US"/>
              <a:t>We can begin to understand what we must grapple with to tease apart the Gordian knot of Simpson’s Paradox and confounders</a:t>
            </a:r>
            <a:endParaRPr lang="en-US" dirty="0"/>
          </a:p>
        </p:txBody>
      </p:sp>
      <p:grpSp>
        <p:nvGrpSpPr>
          <p:cNvPr id="10" name="Group 9">
            <a:extLst>
              <a:ext uri="{FF2B5EF4-FFF2-40B4-BE49-F238E27FC236}">
                <a16:creationId xmlns:a16="http://schemas.microsoft.com/office/drawing/2014/main" id="{2F973D19-7730-A6CA-85CE-2E3D66D3D53E}"/>
              </a:ext>
            </a:extLst>
          </p:cNvPr>
          <p:cNvGrpSpPr/>
          <p:nvPr/>
        </p:nvGrpSpPr>
        <p:grpSpPr>
          <a:xfrm>
            <a:off x="6748670" y="2280622"/>
            <a:ext cx="4788974" cy="2882756"/>
            <a:chOff x="3516539" y="1833361"/>
            <a:chExt cx="4788974" cy="2882756"/>
          </a:xfrm>
        </p:grpSpPr>
        <p:sp>
          <p:nvSpPr>
            <p:cNvPr id="4" name="Rectangle 3">
              <a:extLst>
                <a:ext uri="{FF2B5EF4-FFF2-40B4-BE49-F238E27FC236}">
                  <a16:creationId xmlns:a16="http://schemas.microsoft.com/office/drawing/2014/main" id="{D9043A8D-C726-7152-9961-480B75569A2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5" name="Rectangle 4">
              <a:extLst>
                <a:ext uri="{FF2B5EF4-FFF2-40B4-BE49-F238E27FC236}">
                  <a16:creationId xmlns:a16="http://schemas.microsoft.com/office/drawing/2014/main" id="{44CDAE9E-92FB-D1F4-F36D-DD7BC54ED4BB}"/>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6" name="AutoShape 5">
              <a:extLst>
                <a:ext uri="{FF2B5EF4-FFF2-40B4-BE49-F238E27FC236}">
                  <a16:creationId xmlns:a16="http://schemas.microsoft.com/office/drawing/2014/main" id="{54A9E5A4-7F23-3536-CC37-63661C87EAC3}"/>
                </a:ext>
              </a:extLst>
            </p:cNvPr>
            <p:cNvCxnSpPr>
              <a:cxnSpLocks noChangeShapeType="1"/>
              <a:endCxn id="4"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7" name="AutoShape 6">
              <a:extLst>
                <a:ext uri="{FF2B5EF4-FFF2-40B4-BE49-F238E27FC236}">
                  <a16:creationId xmlns:a16="http://schemas.microsoft.com/office/drawing/2014/main" id="{348B801E-FEC1-E911-A038-9677371B06A9}"/>
                </a:ext>
              </a:extLst>
            </p:cNvPr>
            <p:cNvCxnSpPr>
              <a:cxnSpLocks noChangeShapeType="1"/>
              <a:stCxn id="4" idx="3"/>
              <a:endCxn id="5"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8" name="AutoShape 5">
              <a:extLst>
                <a:ext uri="{FF2B5EF4-FFF2-40B4-BE49-F238E27FC236}">
                  <a16:creationId xmlns:a16="http://schemas.microsoft.com/office/drawing/2014/main" id="{9C5CD885-9423-7116-2DB2-9EAE5B344ED0}"/>
                </a:ext>
              </a:extLst>
            </p:cNvPr>
            <p:cNvCxnSpPr>
              <a:cxnSpLocks noChangeShapeType="1"/>
              <a:endCxn id="5"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22AA386E-0D60-13CE-B5D3-63125BEA17D8}"/>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grpSp>
    </p:spTree>
    <p:extLst>
      <p:ext uri="{BB962C8B-B14F-4D97-AF65-F5344CB8AC3E}">
        <p14:creationId xmlns:p14="http://schemas.microsoft.com/office/powerpoint/2010/main" val="32615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Let’s Draw a DAG: Where we Start</a:t>
            </a:r>
          </a:p>
        </p:txBody>
      </p:sp>
      <p:sp>
        <p:nvSpPr>
          <p:cNvPr id="2" name="TextBox 1">
            <a:extLst>
              <a:ext uri="{FF2B5EF4-FFF2-40B4-BE49-F238E27FC236}">
                <a16:creationId xmlns:a16="http://schemas.microsoft.com/office/drawing/2014/main" id="{8955CF1D-9A5C-4CE0-8B03-4404AF03B9C3}"/>
              </a:ext>
            </a:extLst>
          </p:cNvPr>
          <p:cNvSpPr txBox="1"/>
          <p:nvPr/>
        </p:nvSpPr>
        <p:spPr>
          <a:xfrm>
            <a:off x="4569984" y="5285920"/>
            <a:ext cx="1825244"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Invertebrates</a:t>
            </a:r>
          </a:p>
        </p:txBody>
      </p:sp>
      <p:sp>
        <p:nvSpPr>
          <p:cNvPr id="15" name="TextBox 14">
            <a:extLst>
              <a:ext uri="{FF2B5EF4-FFF2-40B4-BE49-F238E27FC236}">
                <a16:creationId xmlns:a16="http://schemas.microsoft.com/office/drawing/2014/main" id="{05977558-0693-648E-B560-1564C8972472}"/>
              </a:ext>
            </a:extLst>
          </p:cNvPr>
          <p:cNvSpPr txBox="1"/>
          <p:nvPr/>
        </p:nvSpPr>
        <p:spPr>
          <a:xfrm>
            <a:off x="4989298" y="2046855"/>
            <a:ext cx="986617"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Waves</a:t>
            </a:r>
          </a:p>
        </p:txBody>
      </p:sp>
      <p:cxnSp>
        <p:nvCxnSpPr>
          <p:cNvPr id="23" name="Straight Arrow Connector 22">
            <a:extLst>
              <a:ext uri="{FF2B5EF4-FFF2-40B4-BE49-F238E27FC236}">
                <a16:creationId xmlns:a16="http://schemas.microsoft.com/office/drawing/2014/main" id="{FAEA4F99-4F5E-6824-6371-8820A813D178}"/>
              </a:ext>
            </a:extLst>
          </p:cNvPr>
          <p:cNvCxnSpPr>
            <a:cxnSpLocks/>
            <a:stCxn id="15" idx="2"/>
            <a:endCxn id="2" idx="0"/>
          </p:cNvCxnSpPr>
          <p:nvPr/>
        </p:nvCxnSpPr>
        <p:spPr>
          <a:xfrm flipH="1">
            <a:off x="5482606" y="2508519"/>
            <a:ext cx="1" cy="27774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nvGrpSpPr>
          <p:cNvPr id="66" name="Group 65">
            <a:extLst>
              <a:ext uri="{FF2B5EF4-FFF2-40B4-BE49-F238E27FC236}">
                <a16:creationId xmlns:a16="http://schemas.microsoft.com/office/drawing/2014/main" id="{55263EDB-86BC-FABB-4A72-E7E7498595F5}"/>
              </a:ext>
            </a:extLst>
          </p:cNvPr>
          <p:cNvGrpSpPr/>
          <p:nvPr/>
        </p:nvGrpSpPr>
        <p:grpSpPr>
          <a:xfrm>
            <a:off x="6485448" y="5003420"/>
            <a:ext cx="2122153" cy="1236868"/>
            <a:chOff x="6485448" y="5003420"/>
            <a:chExt cx="2122153" cy="1236868"/>
          </a:xfrm>
        </p:grpSpPr>
        <p:sp>
          <p:nvSpPr>
            <p:cNvPr id="24" name="AutoShape 32">
              <a:extLst>
                <a:ext uri="{FF2B5EF4-FFF2-40B4-BE49-F238E27FC236}">
                  <a16:creationId xmlns:a16="http://schemas.microsoft.com/office/drawing/2014/main" id="{585B03BB-D06B-031A-7BC3-0AE11F88AEB0}"/>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33">
              <a:extLst>
                <a:ext uri="{FF2B5EF4-FFF2-40B4-BE49-F238E27FC236}">
                  <a16:creationId xmlns:a16="http://schemas.microsoft.com/office/drawing/2014/main" id="{A776AE3F-9CBD-4F01-CF38-340368AF50FE}"/>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 name="Group 141">
              <a:extLst>
                <a:ext uri="{FF2B5EF4-FFF2-40B4-BE49-F238E27FC236}">
                  <a16:creationId xmlns:a16="http://schemas.microsoft.com/office/drawing/2014/main" id="{F0B77C4C-0F00-4D6F-84FF-ABCCC29133FE}"/>
                </a:ext>
              </a:extLst>
            </p:cNvPr>
            <p:cNvGrpSpPr>
              <a:grpSpLocks/>
            </p:cNvGrpSpPr>
            <p:nvPr/>
          </p:nvGrpSpPr>
          <p:grpSpPr bwMode="auto">
            <a:xfrm>
              <a:off x="6485448" y="5003420"/>
              <a:ext cx="850900" cy="692150"/>
              <a:chOff x="2304" y="1104"/>
              <a:chExt cx="536" cy="436"/>
            </a:xfrm>
          </p:grpSpPr>
          <p:sp>
            <p:nvSpPr>
              <p:cNvPr id="27" name="AutoShape 133">
                <a:extLst>
                  <a:ext uri="{FF2B5EF4-FFF2-40B4-BE49-F238E27FC236}">
                    <a16:creationId xmlns:a16="http://schemas.microsoft.com/office/drawing/2014/main" id="{C7DA35FB-3DEE-AABB-8752-6E8568886ABD}"/>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 name="Group 105">
                <a:extLst>
                  <a:ext uri="{FF2B5EF4-FFF2-40B4-BE49-F238E27FC236}">
                    <a16:creationId xmlns:a16="http://schemas.microsoft.com/office/drawing/2014/main" id="{7A6BCF5A-E9EB-1DA2-6274-BAC24CEEAD10}"/>
                  </a:ext>
                </a:extLst>
              </p:cNvPr>
              <p:cNvGrpSpPr>
                <a:grpSpLocks/>
              </p:cNvGrpSpPr>
              <p:nvPr/>
            </p:nvGrpSpPr>
            <p:grpSpPr bwMode="auto">
              <a:xfrm>
                <a:off x="2488" y="1104"/>
                <a:ext cx="48" cy="144"/>
                <a:chOff x="1200" y="912"/>
                <a:chExt cx="48" cy="144"/>
              </a:xfrm>
            </p:grpSpPr>
            <p:sp>
              <p:nvSpPr>
                <p:cNvPr id="52" name="Oval 106">
                  <a:extLst>
                    <a:ext uri="{FF2B5EF4-FFF2-40B4-BE49-F238E27FC236}">
                      <a16:creationId xmlns:a16="http://schemas.microsoft.com/office/drawing/2014/main" id="{7A901CC3-B2E8-481A-C0DE-A473D881620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07">
                  <a:extLst>
                    <a:ext uri="{FF2B5EF4-FFF2-40B4-BE49-F238E27FC236}">
                      <a16:creationId xmlns:a16="http://schemas.microsoft.com/office/drawing/2014/main" id="{0EBA1F57-B467-56DF-F217-24D256085CE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108">
                <a:extLst>
                  <a:ext uri="{FF2B5EF4-FFF2-40B4-BE49-F238E27FC236}">
                    <a16:creationId xmlns:a16="http://schemas.microsoft.com/office/drawing/2014/main" id="{209085A6-EF91-5336-2326-E86D2A68AD3B}"/>
                  </a:ext>
                </a:extLst>
              </p:cNvPr>
              <p:cNvGrpSpPr>
                <a:grpSpLocks/>
              </p:cNvGrpSpPr>
              <p:nvPr/>
            </p:nvGrpSpPr>
            <p:grpSpPr bwMode="auto">
              <a:xfrm>
                <a:off x="2632" y="1104"/>
                <a:ext cx="48" cy="144"/>
                <a:chOff x="1200" y="912"/>
                <a:chExt cx="48" cy="144"/>
              </a:xfrm>
            </p:grpSpPr>
            <p:sp>
              <p:nvSpPr>
                <p:cNvPr id="50" name="Oval 109">
                  <a:extLst>
                    <a:ext uri="{FF2B5EF4-FFF2-40B4-BE49-F238E27FC236}">
                      <a16:creationId xmlns:a16="http://schemas.microsoft.com/office/drawing/2014/main" id="{1B464D7C-AE85-7A4B-D7EB-6BC1C4A39A4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10">
                  <a:extLst>
                    <a:ext uri="{FF2B5EF4-FFF2-40B4-BE49-F238E27FC236}">
                      <a16:creationId xmlns:a16="http://schemas.microsoft.com/office/drawing/2014/main" id="{276C5BC2-C6E0-B6EF-B398-089A711072E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111">
                <a:extLst>
                  <a:ext uri="{FF2B5EF4-FFF2-40B4-BE49-F238E27FC236}">
                    <a16:creationId xmlns:a16="http://schemas.microsoft.com/office/drawing/2014/main" id="{54A876FA-3C3E-9BFB-7163-72D0A6B809A7}"/>
                  </a:ext>
                </a:extLst>
              </p:cNvPr>
              <p:cNvGrpSpPr>
                <a:grpSpLocks/>
              </p:cNvGrpSpPr>
              <p:nvPr/>
            </p:nvGrpSpPr>
            <p:grpSpPr bwMode="auto">
              <a:xfrm>
                <a:off x="2688" y="1212"/>
                <a:ext cx="152" cy="132"/>
                <a:chOff x="672" y="1020"/>
                <a:chExt cx="152" cy="132"/>
              </a:xfrm>
            </p:grpSpPr>
            <p:sp>
              <p:nvSpPr>
                <p:cNvPr id="45" name="Line 112">
                  <a:extLst>
                    <a:ext uri="{FF2B5EF4-FFF2-40B4-BE49-F238E27FC236}">
                      <a16:creationId xmlns:a16="http://schemas.microsoft.com/office/drawing/2014/main" id="{B9571094-463A-7310-6324-B9E816039B5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13">
                  <a:extLst>
                    <a:ext uri="{FF2B5EF4-FFF2-40B4-BE49-F238E27FC236}">
                      <a16:creationId xmlns:a16="http://schemas.microsoft.com/office/drawing/2014/main" id="{103617E8-0210-0F68-9D5B-99EAB6D1FB9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114">
                  <a:extLst>
                    <a:ext uri="{FF2B5EF4-FFF2-40B4-BE49-F238E27FC236}">
                      <a16:creationId xmlns:a16="http://schemas.microsoft.com/office/drawing/2014/main" id="{2A313D97-27AE-E35C-6414-3B48A2110C56}"/>
                    </a:ext>
                  </a:extLst>
                </p:cNvPr>
                <p:cNvGrpSpPr>
                  <a:grpSpLocks/>
                </p:cNvGrpSpPr>
                <p:nvPr/>
              </p:nvGrpSpPr>
              <p:grpSpPr bwMode="auto">
                <a:xfrm>
                  <a:off x="680" y="1020"/>
                  <a:ext cx="144" cy="96"/>
                  <a:chOff x="680" y="1020"/>
                  <a:chExt cx="144" cy="96"/>
                </a:xfrm>
              </p:grpSpPr>
              <p:sp>
                <p:nvSpPr>
                  <p:cNvPr id="48" name="Line 115">
                    <a:extLst>
                      <a:ext uri="{FF2B5EF4-FFF2-40B4-BE49-F238E27FC236}">
                        <a16:creationId xmlns:a16="http://schemas.microsoft.com/office/drawing/2014/main" id="{ED4901E0-BB4E-9E0A-A0D1-FE194A2F9CF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6">
                    <a:extLst>
                      <a:ext uri="{FF2B5EF4-FFF2-40B4-BE49-F238E27FC236}">
                        <a16:creationId xmlns:a16="http://schemas.microsoft.com/office/drawing/2014/main" id="{5AACF24E-FCE4-F05E-14DB-83713CA4786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 name="Group 121">
                <a:extLst>
                  <a:ext uri="{FF2B5EF4-FFF2-40B4-BE49-F238E27FC236}">
                    <a16:creationId xmlns:a16="http://schemas.microsoft.com/office/drawing/2014/main" id="{37322405-E2BE-B45B-D277-88CEFEBE99AA}"/>
                  </a:ext>
                </a:extLst>
              </p:cNvPr>
              <p:cNvGrpSpPr>
                <a:grpSpLocks/>
              </p:cNvGrpSpPr>
              <p:nvPr/>
            </p:nvGrpSpPr>
            <p:grpSpPr bwMode="auto">
              <a:xfrm flipH="1">
                <a:off x="2304" y="1212"/>
                <a:ext cx="152" cy="132"/>
                <a:chOff x="672" y="1020"/>
                <a:chExt cx="152" cy="132"/>
              </a:xfrm>
            </p:grpSpPr>
            <p:sp>
              <p:nvSpPr>
                <p:cNvPr id="40" name="Line 122">
                  <a:extLst>
                    <a:ext uri="{FF2B5EF4-FFF2-40B4-BE49-F238E27FC236}">
                      <a16:creationId xmlns:a16="http://schemas.microsoft.com/office/drawing/2014/main" id="{7BA7CE06-2C6B-92AF-6828-849D2AE7CEE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3">
                  <a:extLst>
                    <a:ext uri="{FF2B5EF4-FFF2-40B4-BE49-F238E27FC236}">
                      <a16:creationId xmlns:a16="http://schemas.microsoft.com/office/drawing/2014/main" id="{B7A8D10A-10F9-89D4-9751-1091E810063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4">
                  <a:extLst>
                    <a:ext uri="{FF2B5EF4-FFF2-40B4-BE49-F238E27FC236}">
                      <a16:creationId xmlns:a16="http://schemas.microsoft.com/office/drawing/2014/main" id="{29BABB2E-948D-BE68-EA76-D743ED36CFEC}"/>
                    </a:ext>
                  </a:extLst>
                </p:cNvPr>
                <p:cNvGrpSpPr>
                  <a:grpSpLocks/>
                </p:cNvGrpSpPr>
                <p:nvPr/>
              </p:nvGrpSpPr>
              <p:grpSpPr bwMode="auto">
                <a:xfrm>
                  <a:off x="680" y="1020"/>
                  <a:ext cx="144" cy="96"/>
                  <a:chOff x="680" y="1020"/>
                  <a:chExt cx="144" cy="96"/>
                </a:xfrm>
              </p:grpSpPr>
              <p:sp>
                <p:nvSpPr>
                  <p:cNvPr id="43" name="Line 125">
                    <a:extLst>
                      <a:ext uri="{FF2B5EF4-FFF2-40B4-BE49-F238E27FC236}">
                        <a16:creationId xmlns:a16="http://schemas.microsoft.com/office/drawing/2014/main" id="{FA1E7396-EDDA-DF22-A721-2B3BE04E236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26">
                    <a:extLst>
                      <a:ext uri="{FF2B5EF4-FFF2-40B4-BE49-F238E27FC236}">
                        <a16:creationId xmlns:a16="http://schemas.microsoft.com/office/drawing/2014/main" id="{5D094F71-5EE8-A803-DC42-0437C2B74C5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 name="Group 136">
                <a:extLst>
                  <a:ext uri="{FF2B5EF4-FFF2-40B4-BE49-F238E27FC236}">
                    <a16:creationId xmlns:a16="http://schemas.microsoft.com/office/drawing/2014/main" id="{6A1AA94E-0BBB-69B2-9A2C-DD61C0230231}"/>
                  </a:ext>
                </a:extLst>
              </p:cNvPr>
              <p:cNvGrpSpPr>
                <a:grpSpLocks/>
              </p:cNvGrpSpPr>
              <p:nvPr/>
            </p:nvGrpSpPr>
            <p:grpSpPr bwMode="auto">
              <a:xfrm>
                <a:off x="2400" y="1300"/>
                <a:ext cx="96" cy="240"/>
                <a:chOff x="2400" y="1296"/>
                <a:chExt cx="96" cy="240"/>
              </a:xfrm>
            </p:grpSpPr>
            <p:sp>
              <p:nvSpPr>
                <p:cNvPr id="37" name="Line 117">
                  <a:extLst>
                    <a:ext uri="{FF2B5EF4-FFF2-40B4-BE49-F238E27FC236}">
                      <a16:creationId xmlns:a16="http://schemas.microsoft.com/office/drawing/2014/main" id="{FE345BAB-B126-7285-38C4-27E2B5D1A21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34">
                  <a:extLst>
                    <a:ext uri="{FF2B5EF4-FFF2-40B4-BE49-F238E27FC236}">
                      <a16:creationId xmlns:a16="http://schemas.microsoft.com/office/drawing/2014/main" id="{49282439-44FB-2B15-0487-B61246EDF69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35">
                  <a:extLst>
                    <a:ext uri="{FF2B5EF4-FFF2-40B4-BE49-F238E27FC236}">
                      <a16:creationId xmlns:a16="http://schemas.microsoft.com/office/drawing/2014/main" id="{31A01253-3741-D2EE-7F21-10703C7681C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7">
                <a:extLst>
                  <a:ext uri="{FF2B5EF4-FFF2-40B4-BE49-F238E27FC236}">
                    <a16:creationId xmlns:a16="http://schemas.microsoft.com/office/drawing/2014/main" id="{D31EA24F-5EC5-AEF3-9F88-A561F463BC6F}"/>
                  </a:ext>
                </a:extLst>
              </p:cNvPr>
              <p:cNvGrpSpPr>
                <a:grpSpLocks/>
              </p:cNvGrpSpPr>
              <p:nvPr/>
            </p:nvGrpSpPr>
            <p:grpSpPr bwMode="auto">
              <a:xfrm flipH="1">
                <a:off x="2640" y="1296"/>
                <a:ext cx="96" cy="240"/>
                <a:chOff x="2400" y="1296"/>
                <a:chExt cx="96" cy="240"/>
              </a:xfrm>
            </p:grpSpPr>
            <p:sp>
              <p:nvSpPr>
                <p:cNvPr id="34" name="Line 138">
                  <a:extLst>
                    <a:ext uri="{FF2B5EF4-FFF2-40B4-BE49-F238E27FC236}">
                      <a16:creationId xmlns:a16="http://schemas.microsoft.com/office/drawing/2014/main" id="{253ACEAF-1F67-3E84-C45D-F07B28FB58A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39">
                  <a:extLst>
                    <a:ext uri="{FF2B5EF4-FFF2-40B4-BE49-F238E27FC236}">
                      <a16:creationId xmlns:a16="http://schemas.microsoft.com/office/drawing/2014/main" id="{F19AD024-654B-B3E4-C385-3AC65CE8656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40">
                  <a:extLst>
                    <a:ext uri="{FF2B5EF4-FFF2-40B4-BE49-F238E27FC236}">
                      <a16:creationId xmlns:a16="http://schemas.microsoft.com/office/drawing/2014/main" id="{7B836C9C-BFFA-A86E-805F-6AA1AAFC54C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4" name="Group 142">
              <a:extLst>
                <a:ext uri="{FF2B5EF4-FFF2-40B4-BE49-F238E27FC236}">
                  <a16:creationId xmlns:a16="http://schemas.microsoft.com/office/drawing/2014/main" id="{17844C08-456F-B4FD-7FCA-E56F36451026}"/>
                </a:ext>
              </a:extLst>
            </p:cNvPr>
            <p:cNvGrpSpPr>
              <a:grpSpLocks/>
            </p:cNvGrpSpPr>
            <p:nvPr/>
          </p:nvGrpSpPr>
          <p:grpSpPr bwMode="auto">
            <a:xfrm>
              <a:off x="7844451" y="5132007"/>
              <a:ext cx="304800" cy="290513"/>
              <a:chOff x="1776" y="2256"/>
              <a:chExt cx="288" cy="279"/>
            </a:xfrm>
          </p:grpSpPr>
          <p:grpSp>
            <p:nvGrpSpPr>
              <p:cNvPr id="55" name="Group 143">
                <a:extLst>
                  <a:ext uri="{FF2B5EF4-FFF2-40B4-BE49-F238E27FC236}">
                    <a16:creationId xmlns:a16="http://schemas.microsoft.com/office/drawing/2014/main" id="{0D3FAFD7-8920-AA74-D989-62A5019784BA}"/>
                  </a:ext>
                </a:extLst>
              </p:cNvPr>
              <p:cNvGrpSpPr>
                <a:grpSpLocks/>
              </p:cNvGrpSpPr>
              <p:nvPr/>
            </p:nvGrpSpPr>
            <p:grpSpPr bwMode="auto">
              <a:xfrm>
                <a:off x="1824" y="2256"/>
                <a:ext cx="240" cy="279"/>
                <a:chOff x="1392" y="3408"/>
                <a:chExt cx="240" cy="279"/>
              </a:xfrm>
            </p:grpSpPr>
            <p:sp>
              <p:nvSpPr>
                <p:cNvPr id="58" name="Line 144">
                  <a:extLst>
                    <a:ext uri="{FF2B5EF4-FFF2-40B4-BE49-F238E27FC236}">
                      <a16:creationId xmlns:a16="http://schemas.microsoft.com/office/drawing/2014/main" id="{17F6654F-0DE5-E4D9-E89F-E7F7DE2ABBA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145">
                  <a:extLst>
                    <a:ext uri="{FF2B5EF4-FFF2-40B4-BE49-F238E27FC236}">
                      <a16:creationId xmlns:a16="http://schemas.microsoft.com/office/drawing/2014/main" id="{8B6C43C6-E056-BD62-364B-324711D45CE4}"/>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46">
                  <a:extLst>
                    <a:ext uri="{FF2B5EF4-FFF2-40B4-BE49-F238E27FC236}">
                      <a16:creationId xmlns:a16="http://schemas.microsoft.com/office/drawing/2014/main" id="{BC859AD7-8ACB-DA61-D2CD-6A9A6452333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 name="Arc 147">
                <a:extLst>
                  <a:ext uri="{FF2B5EF4-FFF2-40B4-BE49-F238E27FC236}">
                    <a16:creationId xmlns:a16="http://schemas.microsoft.com/office/drawing/2014/main" id="{6605066C-98F8-7260-79A7-391E004A2C34}"/>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rc 148">
                <a:extLst>
                  <a:ext uri="{FF2B5EF4-FFF2-40B4-BE49-F238E27FC236}">
                    <a16:creationId xmlns:a16="http://schemas.microsoft.com/office/drawing/2014/main" id="{8B2CB98D-8F6C-94D2-46CD-74861E7083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 name="Group 60">
            <a:extLst>
              <a:ext uri="{FF2B5EF4-FFF2-40B4-BE49-F238E27FC236}">
                <a16:creationId xmlns:a16="http://schemas.microsoft.com/office/drawing/2014/main" id="{47C9332D-7C04-C0E7-F812-78B20806136E}"/>
              </a:ext>
            </a:extLst>
          </p:cNvPr>
          <p:cNvGrpSpPr/>
          <p:nvPr/>
        </p:nvGrpSpPr>
        <p:grpSpPr>
          <a:xfrm>
            <a:off x="2384844" y="1703464"/>
            <a:ext cx="2053157" cy="1559800"/>
            <a:chOff x="6346825" y="146200"/>
            <a:chExt cx="2737542" cy="2079733"/>
          </a:xfrm>
        </p:grpSpPr>
        <p:pic>
          <p:nvPicPr>
            <p:cNvPr id="62" name="Picture 2" descr="sea-waves-wallpaper">
              <a:extLst>
                <a:ext uri="{FF2B5EF4-FFF2-40B4-BE49-F238E27FC236}">
                  <a16:creationId xmlns:a16="http://schemas.microsoft.com/office/drawing/2014/main" id="{F127ECD8-C409-C54B-88DF-89FACC682411}"/>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3" name="Picture 2" descr="sea-waves-wallpaper">
              <a:extLst>
                <a:ext uri="{FF2B5EF4-FFF2-40B4-BE49-F238E27FC236}">
                  <a16:creationId xmlns:a16="http://schemas.microsoft.com/office/drawing/2014/main" id="{C8736A68-B40F-1F92-22EB-82CDDABC969F}"/>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64" name="Picture 2" descr="sea-waves-wallpaper">
              <a:extLst>
                <a:ext uri="{FF2B5EF4-FFF2-40B4-BE49-F238E27FC236}">
                  <a16:creationId xmlns:a16="http://schemas.microsoft.com/office/drawing/2014/main" id="{D102FEFA-B079-DC7C-208C-239E54B4A65A}"/>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65" name="Picture 2" descr="sea-waves-wallpaper">
              <a:extLst>
                <a:ext uri="{FF2B5EF4-FFF2-40B4-BE49-F238E27FC236}">
                  <a16:creationId xmlns:a16="http://schemas.microsoft.com/office/drawing/2014/main" id="{4316B9F6-4C3C-43F0-F58E-6760BD48B326}"/>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55637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But there are Mediators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5899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Waves are Conditionally Independent of Invertebrates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81367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7009" y="1933839"/>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6111680" y="2477397"/>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5415419" y="3200453"/>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9" name="Rectangle 18"/>
          <p:cNvSpPr/>
          <p:nvPr/>
        </p:nvSpPr>
        <p:spPr>
          <a:xfrm>
            <a:off x="1917090" y="4924161"/>
            <a:ext cx="8414583" cy="1292662"/>
          </a:xfrm>
          <a:prstGeom prst="rect">
            <a:avLst/>
          </a:prstGeom>
        </p:spPr>
        <p:txBody>
          <a:bodyPr wrap="square">
            <a:spAutoFit/>
          </a:bodyPr>
          <a:lstStyle/>
          <a:p>
            <a:pPr marL="457200" indent="-457200">
              <a:buFont typeface="Arial" panose="020B0604020202020204" pitchFamily="34" charset="0"/>
              <a:buChar char="•"/>
            </a:pPr>
            <a:r>
              <a:rPr lang="en-US" sz="2600" dirty="0"/>
              <a:t>These two relationships are declared to be non-existent</a:t>
            </a:r>
          </a:p>
          <a:p>
            <a:pPr marL="457200" indent="-457200">
              <a:buFont typeface="Arial" panose="020B0604020202020204" pitchFamily="34" charset="0"/>
              <a:buChar char="•"/>
            </a:pPr>
            <a:r>
              <a:rPr lang="en-US" sz="2600" dirty="0"/>
              <a:t>This is a </a:t>
            </a:r>
            <a:r>
              <a:rPr lang="en-US" sz="2600" b="1" dirty="0"/>
              <a:t>hard causal claim</a:t>
            </a:r>
            <a:endParaRPr lang="en-US" sz="2600" dirty="0"/>
          </a:p>
          <a:p>
            <a:pPr marL="457200" indent="-457200">
              <a:buFont typeface="Arial" panose="020B0604020202020204" pitchFamily="34" charset="0"/>
              <a:buChar char="•"/>
            </a:pPr>
            <a:r>
              <a:rPr lang="en-US" sz="2600" dirty="0"/>
              <a:t>Is it real? How do we assess?</a:t>
            </a:r>
          </a:p>
        </p:txBody>
      </p:sp>
      <p:sp>
        <p:nvSpPr>
          <p:cNvPr id="14" name="Title 13">
            <a:extLst>
              <a:ext uri="{FF2B5EF4-FFF2-40B4-BE49-F238E27FC236}">
                <a16:creationId xmlns:a16="http://schemas.microsoft.com/office/drawing/2014/main" id="{23828F71-89D2-2625-8A72-EFC33BF59C1F}"/>
              </a:ext>
            </a:extLst>
          </p:cNvPr>
          <p:cNvSpPr>
            <a:spLocks noGrp="1"/>
          </p:cNvSpPr>
          <p:nvPr>
            <p:ph type="title"/>
          </p:nvPr>
        </p:nvSpPr>
        <p:spPr/>
        <p:txBody>
          <a:bodyPr/>
          <a:lstStyle/>
          <a:p>
            <a:r>
              <a:rPr lang="en-US" dirty="0"/>
              <a:t>Conditional Independence: The Hard Causal Claim</a:t>
            </a:r>
          </a:p>
        </p:txBody>
      </p:sp>
    </p:spTree>
    <p:extLst>
      <p:ext uri="{BB962C8B-B14F-4D97-AF65-F5344CB8AC3E}">
        <p14:creationId xmlns:p14="http://schemas.microsoft.com/office/powerpoint/2010/main" val="28959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263650"/>
            <a:ext cx="7886700" cy="4351338"/>
          </a:xfrm>
        </p:spPr>
        <p:txBody>
          <a:bodyPr/>
          <a:lstStyle/>
          <a:p>
            <a:r>
              <a:rPr lang="en-US" dirty="0"/>
              <a:t>Conditional </a:t>
            </a:r>
            <a:r>
              <a:rPr lang="en-US" dirty="0" err="1"/>
              <a:t>indepdence</a:t>
            </a:r>
            <a:r>
              <a:rPr lang="en-US" dirty="0"/>
              <a:t> generally excludes non-linear components (interactions) </a:t>
            </a:r>
          </a:p>
        </p:txBody>
      </p:sp>
      <p:sp>
        <p:nvSpPr>
          <p:cNvPr id="15" name="Rectangle 14"/>
          <p:cNvSpPr/>
          <p:nvPr/>
        </p:nvSpPr>
        <p:spPr>
          <a:xfrm>
            <a:off x="3608440" y="2802194"/>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1</a:t>
            </a:r>
          </a:p>
        </p:txBody>
      </p:sp>
      <p:sp>
        <p:nvSpPr>
          <p:cNvPr id="16" name="Rectangle 15"/>
          <p:cNvSpPr/>
          <p:nvPr/>
        </p:nvSpPr>
        <p:spPr>
          <a:xfrm>
            <a:off x="3608440" y="4317130"/>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2</a:t>
            </a:r>
          </a:p>
        </p:txBody>
      </p:sp>
      <p:sp>
        <p:nvSpPr>
          <p:cNvPr id="17" name="Rectangle 16"/>
          <p:cNvSpPr/>
          <p:nvPr/>
        </p:nvSpPr>
        <p:spPr>
          <a:xfrm>
            <a:off x="5619136"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1</a:t>
            </a:r>
          </a:p>
        </p:txBody>
      </p:sp>
      <p:sp>
        <p:nvSpPr>
          <p:cNvPr id="18" name="Rectangle 17"/>
          <p:cNvSpPr/>
          <p:nvPr/>
        </p:nvSpPr>
        <p:spPr>
          <a:xfrm>
            <a:off x="7465449"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2</a:t>
            </a:r>
          </a:p>
        </p:txBody>
      </p:sp>
      <p:cxnSp>
        <p:nvCxnSpPr>
          <p:cNvPr id="20" name="Straight Arrow Connector 19"/>
          <p:cNvCxnSpPr>
            <a:cxnSpLocks/>
            <a:stCxn id="15" idx="3"/>
            <a:endCxn id="4" idx="0"/>
          </p:cNvCxnSpPr>
          <p:nvPr/>
        </p:nvCxnSpPr>
        <p:spPr>
          <a:xfrm>
            <a:off x="4532673" y="3062749"/>
            <a:ext cx="429607" cy="696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6" idx="3"/>
            <a:endCxn id="4" idx="4"/>
          </p:cNvCxnSpPr>
          <p:nvPr/>
        </p:nvCxnSpPr>
        <p:spPr>
          <a:xfrm flipV="1">
            <a:off x="4532673" y="3896057"/>
            <a:ext cx="429607" cy="681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7" idx="3"/>
            <a:endCxn id="18" idx="1"/>
          </p:cNvCxnSpPr>
          <p:nvPr/>
        </p:nvCxnSpPr>
        <p:spPr>
          <a:xfrm>
            <a:off x="6543368" y="3805853"/>
            <a:ext cx="922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p:cNvCxnSpPr>
            <a:cxnSpLocks/>
            <a:stCxn id="15" idx="3"/>
            <a:endCxn id="18" idx="0"/>
          </p:cNvCxnSpPr>
          <p:nvPr/>
        </p:nvCxnSpPr>
        <p:spPr>
          <a:xfrm>
            <a:off x="4532673" y="3062750"/>
            <a:ext cx="3394893" cy="482549"/>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a:cxnSpLocks/>
            <a:stCxn id="16" idx="3"/>
            <a:endCxn id="18" idx="2"/>
          </p:cNvCxnSpPr>
          <p:nvPr/>
        </p:nvCxnSpPr>
        <p:spPr>
          <a:xfrm flipV="1">
            <a:off x="4532673" y="4066409"/>
            <a:ext cx="3394893" cy="51127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71239" y="5023845"/>
            <a:ext cx="3041217" cy="1292662"/>
          </a:xfrm>
          <a:prstGeom prst="rect">
            <a:avLst/>
          </a:prstGeom>
        </p:spPr>
        <p:txBody>
          <a:bodyPr wrap="none">
            <a:spAutoFit/>
          </a:bodyPr>
          <a:lstStyle/>
          <a:p>
            <a:pPr marL="514350" indent="-514350">
              <a:buFont typeface="+mj-lt"/>
              <a:buAutoNum type="arabicPeriod"/>
            </a:pPr>
            <a:r>
              <a:rPr lang="en-US" sz="2600" dirty="0"/>
              <a:t>x</a:t>
            </a:r>
            <a:r>
              <a:rPr lang="en-US" sz="2600" baseline="-25000" dirty="0"/>
              <a:t>1</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2</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1</a:t>
            </a:r>
            <a:r>
              <a:rPr lang="en-US" sz="2600" dirty="0"/>
              <a:t> * x</a:t>
            </a:r>
            <a:r>
              <a:rPr lang="en-US" sz="2600" baseline="-25000" dirty="0"/>
              <a:t>2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p:txBody>
      </p:sp>
      <p:sp>
        <p:nvSpPr>
          <p:cNvPr id="37" name="Rectangle 36"/>
          <p:cNvSpPr/>
          <p:nvPr/>
        </p:nvSpPr>
        <p:spPr>
          <a:xfrm>
            <a:off x="7171238" y="5897382"/>
            <a:ext cx="2868112" cy="47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893699" y="375889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cxnSpLocks/>
            <a:stCxn id="4" idx="6"/>
            <a:endCxn id="17" idx="1"/>
          </p:cNvCxnSpPr>
          <p:nvPr/>
        </p:nvCxnSpPr>
        <p:spPr>
          <a:xfrm flipV="1">
            <a:off x="5030859" y="3805853"/>
            <a:ext cx="588276" cy="21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a:cxnSpLocks/>
            <a:stCxn id="4" idx="0"/>
            <a:endCxn id="18" idx="0"/>
          </p:cNvCxnSpPr>
          <p:nvPr/>
        </p:nvCxnSpPr>
        <p:spPr>
          <a:xfrm rot="5400000" flipH="1" flipV="1">
            <a:off x="6338124" y="2169455"/>
            <a:ext cx="213599" cy="2965286"/>
          </a:xfrm>
          <a:prstGeom prst="curvedConnector3">
            <a:avLst>
              <a:gd name="adj1" fmla="val 6673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67284F51-9B41-B393-E5B3-462788803641}"/>
              </a:ext>
            </a:extLst>
          </p:cNvPr>
          <p:cNvSpPr>
            <a:spLocks noGrp="1"/>
          </p:cNvSpPr>
          <p:nvPr>
            <p:ph type="title"/>
          </p:nvPr>
        </p:nvSpPr>
        <p:spPr>
          <a:xfrm>
            <a:off x="67197" y="-61914"/>
            <a:ext cx="10515600" cy="1325563"/>
          </a:xfrm>
        </p:spPr>
        <p:txBody>
          <a:bodyPr/>
          <a:lstStyle/>
          <a:p>
            <a:r>
              <a:rPr lang="en-US" dirty="0"/>
              <a:t>Quick Note: Nonlinearities</a:t>
            </a:r>
          </a:p>
        </p:txBody>
      </p:sp>
    </p:spTree>
    <p:extLst>
      <p:ext uri="{BB962C8B-B14F-4D97-AF65-F5344CB8AC3E}">
        <p14:creationId xmlns:p14="http://schemas.microsoft.com/office/powerpoint/2010/main" val="15744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22" presetClass="exit" presetSubtype="2" fill="hold" nodeType="with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031F-AE85-3AC4-8CAB-F573B4FBD059}"/>
              </a:ext>
            </a:extLst>
          </p:cNvPr>
          <p:cNvSpPr>
            <a:spLocks noGrp="1"/>
          </p:cNvSpPr>
          <p:nvPr>
            <p:ph type="title"/>
          </p:nvPr>
        </p:nvSpPr>
        <p:spPr>
          <a:xfrm>
            <a:off x="838200" y="1977888"/>
            <a:ext cx="10515600" cy="1919288"/>
          </a:xfrm>
        </p:spPr>
        <p:txBody>
          <a:bodyPr>
            <a:normAutofit/>
          </a:bodyPr>
          <a:lstStyle/>
          <a:p>
            <a:r>
              <a:rPr lang="en-US" dirty="0"/>
              <a:t>What claims of conditional independence do *you* have involving your response of interest?</a:t>
            </a:r>
          </a:p>
        </p:txBody>
      </p:sp>
      <p:sp>
        <p:nvSpPr>
          <p:cNvPr id="4" name="TextBox 3">
            <a:extLst>
              <a:ext uri="{FF2B5EF4-FFF2-40B4-BE49-F238E27FC236}">
                <a16:creationId xmlns:a16="http://schemas.microsoft.com/office/drawing/2014/main" id="{8F76F348-C03C-0EF3-4138-0F8FA481DA03}"/>
              </a:ext>
            </a:extLst>
          </p:cNvPr>
          <p:cNvSpPr txBox="1"/>
          <p:nvPr/>
        </p:nvSpPr>
        <p:spPr>
          <a:xfrm>
            <a:off x="4144617" y="4532244"/>
            <a:ext cx="2762103" cy="400110"/>
          </a:xfrm>
          <a:prstGeom prst="rect">
            <a:avLst/>
          </a:prstGeom>
          <a:noFill/>
        </p:spPr>
        <p:txBody>
          <a:bodyPr wrap="none" rtlCol="0">
            <a:spAutoFit/>
          </a:bodyPr>
          <a:lstStyle/>
          <a:p>
            <a:r>
              <a:rPr lang="en-US" sz="2000" dirty="0"/>
              <a:t>(and are they plausible?)</a:t>
            </a:r>
          </a:p>
        </p:txBody>
      </p:sp>
    </p:spTree>
    <p:extLst>
      <p:ext uri="{BB962C8B-B14F-4D97-AF65-F5344CB8AC3E}">
        <p14:creationId xmlns:p14="http://schemas.microsoft.com/office/powerpoint/2010/main" val="2903579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8510" y="2003582"/>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4143181" y="2547140"/>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3446920" y="3270196"/>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Rectangle 2"/>
          <p:cNvSpPr/>
          <p:nvPr/>
        </p:nvSpPr>
        <p:spPr>
          <a:xfrm>
            <a:off x="6523534" y="1495261"/>
            <a:ext cx="3890466" cy="4093428"/>
          </a:xfrm>
          <a:prstGeom prst="rect">
            <a:avLst/>
          </a:prstGeom>
        </p:spPr>
        <p:txBody>
          <a:bodyPr wrap="square">
            <a:spAutoFit/>
          </a:bodyPr>
          <a:lstStyle/>
          <a:p>
            <a:pPr marL="285750" indent="-285750">
              <a:buFont typeface="Arial" panose="020B0604020202020204" pitchFamily="34" charset="0"/>
              <a:buChar char="•"/>
            </a:pPr>
            <a:r>
              <a:rPr lang="en-US" sz="2600" dirty="0"/>
              <a:t>Concept from Graph Theory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Two nodes are d-separated if they are </a:t>
            </a:r>
            <a:r>
              <a:rPr lang="en-US" sz="2600" i="1" dirty="0"/>
              <a:t>conditionally independent</a:t>
            </a:r>
            <a:r>
              <a:rPr lang="en-US" sz="2600" dirty="0"/>
              <a:t> e.g., the effect of </a:t>
            </a:r>
            <a:r>
              <a:rPr lang="en-US" sz="2600" i="1" dirty="0"/>
              <a:t>x</a:t>
            </a:r>
            <a:r>
              <a:rPr lang="en-US" sz="2600" dirty="0"/>
              <a:t> on </a:t>
            </a:r>
            <a:r>
              <a:rPr lang="en-US" sz="2600" i="1" dirty="0"/>
              <a:t>y</a:t>
            </a:r>
            <a:r>
              <a:rPr lang="en-US" sz="2600" i="1" baseline="-25000" dirty="0"/>
              <a:t>3</a:t>
            </a:r>
            <a:r>
              <a:rPr lang="en-US" sz="2600" dirty="0"/>
              <a:t> is zero conditioning on the influences of </a:t>
            </a:r>
            <a:r>
              <a:rPr lang="en-US" sz="2600" i="1" dirty="0"/>
              <a:t>y</a:t>
            </a:r>
            <a:r>
              <a:rPr lang="en-US" sz="2600" i="1" baseline="-25000" dirty="0"/>
              <a:t>1</a:t>
            </a:r>
            <a:r>
              <a:rPr lang="en-US" sz="2600" i="1" dirty="0"/>
              <a:t> </a:t>
            </a:r>
            <a:r>
              <a:rPr lang="en-US" sz="2600" dirty="0"/>
              <a:t>and </a:t>
            </a:r>
            <a:r>
              <a:rPr lang="en-US" sz="2600" i="1" dirty="0"/>
              <a:t>y</a:t>
            </a:r>
            <a:r>
              <a:rPr lang="en-US" sz="2600" i="1" baseline="-25000" dirty="0"/>
              <a:t>2</a:t>
            </a:r>
          </a:p>
        </p:txBody>
      </p:sp>
      <p:sp>
        <p:nvSpPr>
          <p:cNvPr id="15" name="Title 14">
            <a:extLst>
              <a:ext uri="{FF2B5EF4-FFF2-40B4-BE49-F238E27FC236}">
                <a16:creationId xmlns:a16="http://schemas.microsoft.com/office/drawing/2014/main" id="{91484B83-BFFB-BB7C-C1E4-B184913968B2}"/>
              </a:ext>
            </a:extLst>
          </p:cNvPr>
          <p:cNvSpPr>
            <a:spLocks noGrp="1"/>
          </p:cNvSpPr>
          <p:nvPr>
            <p:ph type="title"/>
          </p:nvPr>
        </p:nvSpPr>
        <p:spPr>
          <a:xfrm>
            <a:off x="333270" y="122015"/>
            <a:ext cx="10515600" cy="1325563"/>
          </a:xfrm>
        </p:spPr>
        <p:txBody>
          <a:bodyPr/>
          <a:lstStyle/>
          <a:p>
            <a:r>
              <a:rPr lang="en-US" dirty="0"/>
              <a:t>Conditional Independence (Directed Separation)</a:t>
            </a:r>
          </a:p>
        </p:txBody>
      </p:sp>
      <p:sp>
        <p:nvSpPr>
          <p:cNvPr id="18" name="TextBox 17">
            <a:extLst>
              <a:ext uri="{FF2B5EF4-FFF2-40B4-BE49-F238E27FC236}">
                <a16:creationId xmlns:a16="http://schemas.microsoft.com/office/drawing/2014/main" id="{03CF964C-3727-0FA9-63FA-AEC43392084D}"/>
              </a:ext>
            </a:extLst>
          </p:cNvPr>
          <p:cNvSpPr txBox="1"/>
          <p:nvPr/>
        </p:nvSpPr>
        <p:spPr>
          <a:xfrm>
            <a:off x="2542242" y="5894545"/>
            <a:ext cx="6097656" cy="646331"/>
          </a:xfrm>
          <a:prstGeom prst="rect">
            <a:avLst/>
          </a:prstGeom>
          <a:noFill/>
        </p:spPr>
        <p:txBody>
          <a:bodyPr wrap="square">
            <a:spAutoFit/>
          </a:bodyPr>
          <a:lstStyle/>
          <a:p>
            <a:pPr algn="ctr"/>
            <a:r>
              <a:rPr lang="en-US" sz="3600" dirty="0"/>
              <a:t> x ⊥ y3 | y1, y2</a:t>
            </a:r>
          </a:p>
        </p:txBody>
      </p:sp>
    </p:spTree>
    <p:extLst>
      <p:ext uri="{BB962C8B-B14F-4D97-AF65-F5344CB8AC3E}">
        <p14:creationId xmlns:p14="http://schemas.microsoft.com/office/powerpoint/2010/main" val="2559616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3016263"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4367074"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3357767"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796455"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3699269"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5143024"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2073650" y="4763860"/>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78031"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Waves ⊥ Inverts | Kelp, Algae</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3693319"/>
          </a:xfrm>
          <a:prstGeom prst="rect">
            <a:avLst/>
          </a:prstGeom>
        </p:spPr>
        <p:txBody>
          <a:bodyPr wrap="square">
            <a:spAutoFit/>
          </a:bodyPr>
          <a:lstStyle/>
          <a:p>
            <a:pPr marL="285750" indent="-285750">
              <a:buFont typeface="Arial" panose="020B0604020202020204" pitchFamily="34" charset="0"/>
              <a:buChar char="•"/>
            </a:pPr>
            <a:r>
              <a:rPr lang="en-US" sz="2600" dirty="0"/>
              <a:t>Wave -&gt; Invert Analyses CANNOT include Kelp and Algae</a:t>
            </a:r>
          </a:p>
          <a:p>
            <a:pPr marL="742950" lvl="1" indent="-285750">
              <a:buFont typeface="Arial" panose="020B0604020202020204" pitchFamily="34" charset="0"/>
              <a:buChar char="•"/>
            </a:pPr>
            <a:r>
              <a:rPr lang="en-US" sz="2600" dirty="0"/>
              <a:t>It would only show conditional independence</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Sampling must cover a wide range of kelp and algae</a:t>
            </a:r>
          </a:p>
          <a:p>
            <a:pPr marL="742950" lvl="1" indent="-285750">
              <a:buFont typeface="Arial" panose="020B0604020202020204" pitchFamily="34" charset="0"/>
              <a:buChar char="•"/>
            </a:pPr>
            <a:r>
              <a:rPr lang="en-US" sz="2600" dirty="0"/>
              <a:t>Otherwise, we would miss the wave -&gt; invert relationship</a:t>
            </a:r>
          </a:p>
        </p:txBody>
      </p:sp>
    </p:spTree>
    <p:extLst>
      <p:ext uri="{BB962C8B-B14F-4D97-AF65-F5344CB8AC3E}">
        <p14:creationId xmlns:p14="http://schemas.microsoft.com/office/powerpoint/2010/main" val="32116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4093428"/>
          </a:xfrm>
          <a:prstGeom prst="rect">
            <a:avLst/>
          </a:prstGeom>
        </p:spPr>
        <p:txBody>
          <a:bodyPr wrap="square">
            <a:spAutoFit/>
          </a:bodyPr>
          <a:lstStyle/>
          <a:p>
            <a:pPr marL="285750" indent="-285750">
              <a:buFont typeface="Arial" panose="020B0604020202020204" pitchFamily="34" charset="0"/>
              <a:buChar char="•"/>
            </a:pPr>
            <a:r>
              <a:rPr lang="en-US" sz="2600" dirty="0"/>
              <a:t>If you tried to look at the relationship between kelp and algae, conditioned on invertebrates, you’d </a:t>
            </a:r>
            <a:r>
              <a:rPr lang="en-US" sz="2600" i="1" dirty="0"/>
              <a:t>induce conditional dependence</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41964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solidFill>
                  <a:srgbClr val="FF0000"/>
                </a:solidFill>
              </a:rPr>
              <a:t>Confounding, Backdoors, and </a:t>
            </a:r>
            <a:r>
              <a:rPr lang="en-US" dirty="0" err="1">
                <a:solidFill>
                  <a:srgbClr val="FF0000"/>
                </a:solidFill>
              </a:rPr>
              <a:t>Frontdoors</a:t>
            </a:r>
            <a:endParaRPr lang="en-US" dirty="0">
              <a:solidFill>
                <a:srgbClr val="FF0000"/>
              </a:solidFill>
            </a:endParaRPr>
          </a:p>
          <a:p>
            <a:pPr lvl="1">
              <a:spcBef>
                <a:spcPts val="2200"/>
              </a:spcBef>
            </a:pPr>
            <a:r>
              <a:rPr lang="en-US" dirty="0"/>
              <a:t>Counterfactual Thinking </a:t>
            </a: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14403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 and Potential Outcomes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04485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Confounding Variables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333167" y="1462970"/>
            <a:ext cx="5500878" cy="2492990"/>
          </a:xfrm>
          <a:prstGeom prst="rect">
            <a:avLst/>
          </a:prstGeom>
        </p:spPr>
        <p:txBody>
          <a:bodyPr wrap="square">
            <a:spAutoFit/>
          </a:bodyPr>
          <a:lstStyle/>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283501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What is a Confounder?</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077218"/>
          </a:xfrm>
          <a:prstGeom prst="rect">
            <a:avLst/>
          </a:prstGeom>
          <a:noFill/>
        </p:spPr>
        <p:txBody>
          <a:bodyPr wrap="square" rtlCol="0">
            <a:spAutoFit/>
          </a:bodyPr>
          <a:lstStyle/>
          <a:p>
            <a:pPr algn="ctr"/>
            <a:r>
              <a:rPr lang="en-US" sz="3200" dirty="0"/>
              <a:t>X1 is a </a:t>
            </a:r>
            <a:r>
              <a:rPr lang="en-US" sz="3200" b="1" dirty="0"/>
              <a:t>confounder - </a:t>
            </a:r>
            <a:r>
              <a:rPr lang="en-US" sz="3200" dirty="0"/>
              <a:t> it influences both y1 and y2</a:t>
            </a:r>
          </a:p>
          <a:p>
            <a:pPr algn="ctr"/>
            <a:r>
              <a:rPr lang="en-US" sz="3200" dirty="0"/>
              <a:t>- information flows from y1 to y2 via x1</a:t>
            </a:r>
          </a:p>
        </p:txBody>
      </p:sp>
    </p:spTree>
    <p:extLst>
      <p:ext uri="{BB962C8B-B14F-4D97-AF65-F5344CB8AC3E}">
        <p14:creationId xmlns:p14="http://schemas.microsoft.com/office/powerpoint/2010/main" val="32174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X1 is a </a:t>
            </a:r>
            <a:r>
              <a:rPr lang="en-US" sz="3200" b="1" dirty="0"/>
              <a:t>confounder - </a:t>
            </a:r>
            <a:r>
              <a:rPr lang="en-US" sz="3200" dirty="0"/>
              <a:t> 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Open Back Doors and Omitted Variable Bias</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If we omit x1 from a model, our results will be </a:t>
            </a:r>
            <a:r>
              <a:rPr lang="en-US" sz="3200" b="1" dirty="0"/>
              <a:t>BIASED</a:t>
            </a:r>
          </a:p>
        </p:txBody>
      </p:sp>
    </p:spTree>
    <p:extLst>
      <p:ext uri="{BB962C8B-B14F-4D97-AF65-F5344CB8AC3E}">
        <p14:creationId xmlns:p14="http://schemas.microsoft.com/office/powerpoint/2010/main" val="3257656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Where does OVB Come From in a Model?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stCxn id="22" idx="4"/>
            <a:endCxn id="5" idx="0"/>
          </p:cNvCxnSpPr>
          <p:nvPr/>
        </p:nvCxnSpPr>
        <p:spPr bwMode="auto">
          <a:xfrm>
            <a:off x="4036805" y="3176379"/>
            <a:ext cx="9382" cy="94579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stCxn id="22" idx="6"/>
            <a:endCxn id="3" idx="2"/>
          </p:cNvCxnSpPr>
          <p:nvPr/>
        </p:nvCxnSpPr>
        <p:spPr bwMode="auto">
          <a:xfrm>
            <a:off x="4575834" y="2714974"/>
            <a:ext cx="2651620" cy="15635"/>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3497775" y="2253568"/>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2" y="5040867"/>
            <a:ext cx="1216798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t>We have violated the assumption of </a:t>
            </a:r>
            <a:r>
              <a:rPr lang="en-US" sz="3200" b="1" dirty="0"/>
              <a:t>endogeneity</a:t>
            </a:r>
          </a:p>
          <a:p>
            <a:pPr marL="457200" indent="-457200">
              <a:buFont typeface="Arial" panose="020B0604020202020204" pitchFamily="34" charset="0"/>
              <a:buChar char="•"/>
            </a:pPr>
            <a:r>
              <a:rPr lang="en-US" sz="3200" dirty="0"/>
              <a:t>y1 is no longer </a:t>
            </a:r>
            <a:r>
              <a:rPr lang="en-US" sz="3200" b="1" dirty="0"/>
              <a:t>exogenous</a:t>
            </a:r>
            <a:r>
              <a:rPr lang="en-US" sz="3200" dirty="0"/>
              <a:t> to the system</a:t>
            </a:r>
          </a:p>
          <a:p>
            <a:pPr marL="457200" indent="-457200">
              <a:buFont typeface="Arial" panose="020B0604020202020204" pitchFamily="34" charset="0"/>
              <a:buChar char="•"/>
            </a:pPr>
            <a:r>
              <a:rPr lang="en-US" sz="3200" dirty="0"/>
              <a:t>We have induced a correlation between the random term and y1</a:t>
            </a:r>
          </a:p>
        </p:txBody>
      </p:sp>
      <p:sp>
        <p:nvSpPr>
          <p:cNvPr id="3" name="Oval 2">
            <a:extLst>
              <a:ext uri="{FF2B5EF4-FFF2-40B4-BE49-F238E27FC236}">
                <a16:creationId xmlns:a16="http://schemas.microsoft.com/office/drawing/2014/main" id="{7ED15D90-78AF-28D1-F3A8-CF00F0979154}"/>
              </a:ext>
            </a:extLst>
          </p:cNvPr>
          <p:cNvSpPr/>
          <p:nvPr/>
        </p:nvSpPr>
        <p:spPr>
          <a:xfrm>
            <a:off x="7227454" y="226920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endParaRPr lang="en-US" sz="3200" b="1" baseline="-25000" dirty="0">
              <a:solidFill>
                <a:schemeClr val="tx1"/>
              </a:solidFill>
            </a:endParaRPr>
          </a:p>
        </p:txBody>
      </p:sp>
      <p:cxnSp>
        <p:nvCxnSpPr>
          <p:cNvPr id="4" name="AutoShape 5">
            <a:extLst>
              <a:ext uri="{FF2B5EF4-FFF2-40B4-BE49-F238E27FC236}">
                <a16:creationId xmlns:a16="http://schemas.microsoft.com/office/drawing/2014/main" id="{383FA92F-75CB-6DC3-4454-CD4487DD7F3E}"/>
              </a:ext>
            </a:extLst>
          </p:cNvPr>
          <p:cNvCxnSpPr>
            <a:cxnSpLocks noChangeShapeType="1"/>
            <a:stCxn id="3" idx="4"/>
            <a:endCxn id="6" idx="0"/>
          </p:cNvCxnSpPr>
          <p:nvPr/>
        </p:nvCxnSpPr>
        <p:spPr bwMode="auto">
          <a:xfrm>
            <a:off x="7766484" y="3192014"/>
            <a:ext cx="10103" cy="928741"/>
          </a:xfrm>
          <a:prstGeom prst="straightConnector1">
            <a:avLst/>
          </a:prstGeom>
          <a:noFill/>
          <a:ln w="76200">
            <a:solidFill>
              <a:schemeClr val="tx1"/>
            </a:solidFill>
            <a:round/>
            <a:headEnd/>
            <a:tailEnd type="triangle" w="med" len="med"/>
          </a:ln>
        </p:spPr>
      </p:cxnSp>
    </p:spTree>
    <p:extLst>
      <p:ext uri="{BB962C8B-B14F-4D97-AF65-F5344CB8AC3E}">
        <p14:creationId xmlns:p14="http://schemas.microsoft.com/office/powerpoint/2010/main" val="405867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dirty="0">
              <a:latin typeface="Avenir Book" panose="02000503020000020003" pitchFamily="2" charset="0"/>
              <a:cs typeface="Calibri" panose="020F0502020204030204" pitchFamily="34" charset="0"/>
            </a:endParaRPr>
          </a:p>
          <a:p>
            <a:pPr marL="0" indent="0" algn="ctr">
              <a:buNone/>
            </a:pPr>
            <a:r>
              <a:rPr lang="en-US" sz="3600" dirty="0">
                <a:latin typeface="Avenir Book" panose="02000503020000020003" pitchFamily="2" charset="0"/>
                <a:cs typeface="Calibri" panose="020F0502020204030204" pitchFamily="34" charset="0"/>
              </a:rPr>
              <a:t>If we KNOWINGLY omit x1, models linking y1 and y2 are not </a:t>
            </a:r>
          </a:p>
          <a:p>
            <a:pPr marL="0" indent="0" algn="ctr">
              <a:buNone/>
            </a:pPr>
            <a:r>
              <a:rPr lang="en-US" sz="3600" b="1" i="1" dirty="0">
                <a:latin typeface="Avenir Book" panose="02000503020000020003" pitchFamily="2" charset="0"/>
                <a:cs typeface="Calibri" panose="020F0502020204030204" pitchFamily="34" charset="0"/>
              </a:rPr>
              <a:t>causally</a:t>
            </a:r>
          </a:p>
          <a:p>
            <a:pPr marL="0" indent="0" algn="ctr">
              <a:buNone/>
            </a:pPr>
            <a:r>
              <a:rPr lang="en-US" sz="3600" b="1" i="1" dirty="0">
                <a:latin typeface="Avenir Book" panose="02000503020000020003" pitchFamily="2" charset="0"/>
                <a:cs typeface="Calibri" panose="020F0502020204030204" pitchFamily="34" charset="0"/>
              </a:rPr>
              <a:t>identified</a:t>
            </a:r>
          </a:p>
        </p:txBody>
      </p:sp>
      <p:sp>
        <p:nvSpPr>
          <p:cNvPr id="9" name="Title 8">
            <a:extLst>
              <a:ext uri="{FF2B5EF4-FFF2-40B4-BE49-F238E27FC236}">
                <a16:creationId xmlns:a16="http://schemas.microsoft.com/office/drawing/2014/main" id="{B57ED780-7AE9-F94A-9931-1613B7BF8CF9}"/>
              </a:ext>
            </a:extLst>
          </p:cNvPr>
          <p:cNvSpPr>
            <a:spLocks noGrp="1"/>
          </p:cNvSpPr>
          <p:nvPr>
            <p:ph type="title"/>
          </p:nvPr>
        </p:nvSpPr>
        <p:spPr>
          <a:xfrm>
            <a:off x="166255" y="365125"/>
            <a:ext cx="11187545" cy="1325563"/>
          </a:xfrm>
        </p:spPr>
        <p:txBody>
          <a:bodyPr/>
          <a:lstStyle/>
          <a:p>
            <a:r>
              <a:rPr lang="en-US" dirty="0"/>
              <a:t>Omitted Variable Bias and Causal Identification</a:t>
            </a:r>
          </a:p>
        </p:txBody>
      </p:sp>
      <p:sp>
        <p:nvSpPr>
          <p:cNvPr id="11" name="Rectangle 3">
            <a:extLst>
              <a:ext uri="{FF2B5EF4-FFF2-40B4-BE49-F238E27FC236}">
                <a16:creationId xmlns:a16="http://schemas.microsoft.com/office/drawing/2014/main" id="{F745CB45-1333-4C44-3A85-805E2A08CDA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13" name="Rectangle 4">
            <a:extLst>
              <a:ext uri="{FF2B5EF4-FFF2-40B4-BE49-F238E27FC236}">
                <a16:creationId xmlns:a16="http://schemas.microsoft.com/office/drawing/2014/main" id="{151807C9-10DB-BEEA-D1CB-FA2F17A1165C}"/>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4" name="AutoShape 5">
            <a:extLst>
              <a:ext uri="{FF2B5EF4-FFF2-40B4-BE49-F238E27FC236}">
                <a16:creationId xmlns:a16="http://schemas.microsoft.com/office/drawing/2014/main" id="{AB0D4822-F6E6-012E-88DC-C891EF344B51}"/>
              </a:ext>
            </a:extLst>
          </p:cNvPr>
          <p:cNvCxnSpPr>
            <a:cxnSpLocks noChangeShapeType="1"/>
            <a:endCxn id="11"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5" name="AutoShape 6">
            <a:extLst>
              <a:ext uri="{FF2B5EF4-FFF2-40B4-BE49-F238E27FC236}">
                <a16:creationId xmlns:a16="http://schemas.microsoft.com/office/drawing/2014/main" id="{B3EFF5CA-280F-EB01-129C-7FE3C212F635}"/>
              </a:ext>
            </a:extLst>
          </p:cNvPr>
          <p:cNvCxnSpPr>
            <a:cxnSpLocks noChangeShapeType="1"/>
            <a:stCxn id="11" idx="3"/>
            <a:endCxn id="13"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7" name="AutoShape 5">
            <a:extLst>
              <a:ext uri="{FF2B5EF4-FFF2-40B4-BE49-F238E27FC236}">
                <a16:creationId xmlns:a16="http://schemas.microsoft.com/office/drawing/2014/main" id="{B947302A-7264-CE72-8EE3-63C4ACBD9D1D}"/>
              </a:ext>
            </a:extLst>
          </p:cNvPr>
          <p:cNvCxnSpPr>
            <a:cxnSpLocks noChangeShapeType="1"/>
            <a:endCxn id="13"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8" name="Oval 17">
            <a:extLst>
              <a:ext uri="{FF2B5EF4-FFF2-40B4-BE49-F238E27FC236}">
                <a16:creationId xmlns:a16="http://schemas.microsoft.com/office/drawing/2014/main" id="{981B0A79-C348-C5CF-1BA5-8E30401618DE}"/>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578142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902"/>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1" y="1421991"/>
            <a:ext cx="5506060" cy="4876800"/>
          </a:xfrm>
        </p:spPr>
        <p:txBody>
          <a:bodyPr>
            <a:normAutofit lnSpcReduction="10000"/>
          </a:bodyPr>
          <a:lstStyle/>
          <a:p>
            <a:pPr marL="0" indent="0">
              <a:buNone/>
            </a:pPr>
            <a:r>
              <a:rPr lang="en-US" sz="3600" dirty="0"/>
              <a:t>Your model </a:t>
            </a:r>
            <a:r>
              <a:rPr lang="en-US" sz="3600" b="1" i="1" dirty="0"/>
              <a:t>need not be causally identified </a:t>
            </a:r>
            <a:r>
              <a:rPr lang="en-US" sz="3600" dirty="0"/>
              <a:t>– but be specific that you are only talking about associations/predictions</a:t>
            </a:r>
          </a:p>
          <a:p>
            <a:pPr marL="0" indent="0">
              <a:buNone/>
            </a:pPr>
            <a:endParaRPr lang="en-US" sz="3600" dirty="0"/>
          </a:p>
          <a:p>
            <a:pPr marL="0" indent="0">
              <a:buNone/>
            </a:pPr>
            <a:r>
              <a:rPr lang="en-US" sz="3600" dirty="0"/>
              <a:t>You can only make counterfactual statements if you are confident in causal identification</a:t>
            </a:r>
          </a:p>
        </p:txBody>
      </p:sp>
      <p:sp>
        <p:nvSpPr>
          <p:cNvPr id="3" name="Rectangle 3">
            <a:extLst>
              <a:ext uri="{FF2B5EF4-FFF2-40B4-BE49-F238E27FC236}">
                <a16:creationId xmlns:a16="http://schemas.microsoft.com/office/drawing/2014/main" id="{35C64D0D-3FF5-4112-C71B-3FCC9505B0B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36883A63-2C01-8F14-7447-90B040A37BCD}"/>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3FA9FD1-0AAB-A1BA-9093-FAABC7BD02DA}"/>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6164F8A1-7697-3F9C-8FE0-AC03E3CD6454}"/>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F2966A1E-6E08-C425-9085-892E1B22AD28}"/>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67D116E-8A38-90F8-AD14-F30087506199}"/>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368027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67" y="171030"/>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0" y="1421991"/>
            <a:ext cx="5411057" cy="4876800"/>
          </a:xfrm>
        </p:spPr>
        <p:txBody>
          <a:bodyPr>
            <a:normAutofit/>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sp>
        <p:nvSpPr>
          <p:cNvPr id="3" name="Rectangle 3">
            <a:extLst>
              <a:ext uri="{FF2B5EF4-FFF2-40B4-BE49-F238E27FC236}">
                <a16:creationId xmlns:a16="http://schemas.microsoft.com/office/drawing/2014/main" id="{78E834EF-9B7C-C779-2000-8BED4F88A13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EE2FA008-3545-8E2F-734D-EF62BBF71639}"/>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F7C832C4-E1F2-AB86-2EA5-03C4D2C96103}"/>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8B8E9B21-8E4B-4C90-C65E-0A11199CBBF5}"/>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E6C95875-3259-0031-3FEB-90B4708C21FA}"/>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DB93EE10-6942-ACAB-7F14-FBF42B2C3907}"/>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248127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sp>
        <p:nvSpPr>
          <p:cNvPr id="3" name="Rectangle 3">
            <a:extLst>
              <a:ext uri="{FF2B5EF4-FFF2-40B4-BE49-F238E27FC236}">
                <a16:creationId xmlns:a16="http://schemas.microsoft.com/office/drawing/2014/main" id="{5239F662-5DB8-7543-56CA-8473874C8E1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D6F4429B-B72E-41C9-7BAD-A3B133BC7D22}"/>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A4DFA7D-7115-0287-F6FE-088082DE9A22}"/>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1E2073EA-6AD2-400F-05EB-8AC478160B8B}"/>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8D00DB4F-A6DB-79C2-EC48-CD97B4C5918C}"/>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D95601C-D6B7-B0C0-E339-9165D7CA5CCF}"/>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968900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Fulfill the Backdoor Criteria</a:t>
            </a:r>
          </a:p>
        </p:txBody>
      </p:sp>
      <p:sp>
        <p:nvSpPr>
          <p:cNvPr id="16" name="Content Placeholder 15"/>
          <p:cNvSpPr>
            <a:spLocks noGrp="1"/>
          </p:cNvSpPr>
          <p:nvPr>
            <p:ph sz="half" idx="2"/>
          </p:nvPr>
        </p:nvSpPr>
        <p:spPr>
          <a:xfrm>
            <a:off x="6432240" y="1652824"/>
            <a:ext cx="4235760" cy="4876800"/>
          </a:xfrm>
        </p:spPr>
        <p:txBody>
          <a:bodyPr>
            <a:normAutofit/>
          </a:bodyPr>
          <a:lstStyle/>
          <a:p>
            <a:r>
              <a:rPr lang="en-US" dirty="0"/>
              <a:t>Include variables that block the pathway from cause to effect</a:t>
            </a:r>
          </a:p>
          <a:p>
            <a:endParaRPr lang="en-US" dirty="0"/>
          </a:p>
          <a:p>
            <a:r>
              <a:rPr lang="en-US" dirty="0"/>
              <a:t>Variables must block all backdoor paths from cause to effect</a:t>
            </a:r>
          </a:p>
          <a:p>
            <a:endParaRPr lang="en-US" dirty="0"/>
          </a:p>
          <a:p>
            <a:r>
              <a:rPr lang="en-US" dirty="0"/>
              <a:t>AND variables must not be descendants of the cause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1736456" y="2078278"/>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2565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lstStyle/>
          <a:p>
            <a:r>
              <a:rPr lang="en-US" dirty="0">
                <a:cs typeface="Calibri Light"/>
              </a:rPr>
              <a:t>Proximate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262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140098"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3430609"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6011264" y="2146402"/>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300809"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7762206" y="3883655"/>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962135"/>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5272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6672049" y="3996551"/>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5340960" y="2430119"/>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5272307" y="3030284"/>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7491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9420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4728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1581566" y="3153111"/>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4087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4087829" y="3030284"/>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3091413" y="4779990"/>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8654837" y="4779990"/>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3769804"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6880" y="151962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3430608" y="2104395"/>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6078550" y="2104395"/>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779429" y="321833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6377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714456"/>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3430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8605144" y="3033244"/>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6096001" y="2104395"/>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8904265" y="3618019"/>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3093572" y="4766749"/>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8596320" y="4766749"/>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4764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3479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3928898" y="3200254"/>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6456890" y="3200254"/>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313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1155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3430609" y="2552701"/>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6385552" y="2552701"/>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4508501"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4215757"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7645401"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4858973" y="4373590"/>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6311899" y="1600201"/>
            <a:ext cx="5207165" cy="4525963"/>
          </a:xfrm>
        </p:spPr>
        <p:txBody>
          <a:bodyPr>
            <a:normAutofit fontScale="925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1946735" y="1998695"/>
            <a:ext cx="4212684" cy="3330531"/>
            <a:chOff x="1059625" y="1404938"/>
            <a:chExt cx="7177884" cy="4000024"/>
          </a:xfrm>
        </p:grpSpPr>
        <p:sp>
          <p:nvSpPr>
            <p:cNvPr id="14" name="TextBox 13"/>
            <p:cNvSpPr txBox="1"/>
            <p:nvPr/>
          </p:nvSpPr>
          <p:spPr>
            <a:xfrm>
              <a:off x="1059625" y="4779988"/>
              <a:ext cx="1693963"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753588" y="5053799"/>
              <a:ext cx="938054"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699"/>
              <a:ext cx="295494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2636164" y="4779989"/>
            <a:ext cx="158889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Smoking</a:t>
            </a:r>
          </a:p>
        </p:txBody>
      </p:sp>
      <p:sp>
        <p:nvSpPr>
          <p:cNvPr id="15" name="TextBox 14"/>
          <p:cNvSpPr txBox="1"/>
          <p:nvPr/>
        </p:nvSpPr>
        <p:spPr>
          <a:xfrm>
            <a:off x="8332941" y="4785966"/>
            <a:ext cx="1330814"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Cancer</a:t>
            </a:r>
          </a:p>
        </p:txBody>
      </p:sp>
      <p:cxnSp>
        <p:nvCxnSpPr>
          <p:cNvPr id="17" name="Straight Arrow Connector 16"/>
          <p:cNvCxnSpPr>
            <a:stCxn id="14" idx="3"/>
            <a:endCxn id="15" idx="1"/>
          </p:cNvCxnSpPr>
          <p:nvPr/>
        </p:nvCxnSpPr>
        <p:spPr>
          <a:xfrm>
            <a:off x="4225061" y="5072377"/>
            <a:ext cx="41078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3430613" y="2552700"/>
            <a:ext cx="2844927"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2722808"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Other factors (genetic, stress, environment) </a:t>
            </a:r>
          </a:p>
        </p:txBody>
      </p:sp>
      <p:sp>
        <p:nvSpPr>
          <p:cNvPr id="20" name="TextBox 19"/>
          <p:cNvSpPr txBox="1"/>
          <p:nvPr/>
        </p:nvSpPr>
        <p:spPr>
          <a:xfrm>
            <a:off x="5651637" y="4550945"/>
            <a:ext cx="1133644"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Tar in</a:t>
            </a:r>
          </a:p>
          <a:p>
            <a:pPr algn="ctr"/>
            <a:r>
              <a:rPr lang="en-US" sz="3200" dirty="0">
                <a:latin typeface="Calibri Light"/>
                <a:cs typeface="Calibri Light"/>
              </a:rPr>
              <a:t>Lungs</a:t>
            </a:r>
          </a:p>
        </p:txBody>
      </p:sp>
      <p:cxnSp>
        <p:nvCxnSpPr>
          <p:cNvPr id="13" name="Straight Arrow Connector 12"/>
          <p:cNvCxnSpPr>
            <a:stCxn id="14" idx="3"/>
            <a:endCxn id="20" idx="1"/>
          </p:cNvCxnSpPr>
          <p:nvPr/>
        </p:nvCxnSpPr>
        <p:spPr>
          <a:xfrm>
            <a:off x="4225061" y="5072377"/>
            <a:ext cx="1426576" cy="171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1524001" y="6422066"/>
            <a:ext cx="5265993" cy="338554"/>
          </a:xfrm>
          <a:prstGeom prst="rect">
            <a:avLst/>
          </a:prstGeom>
          <a:noFill/>
        </p:spPr>
        <p:txBody>
          <a:bodyPr wrap="none" rtlCol="0">
            <a:spAutoFit/>
          </a:bodyPr>
          <a:lstStyle/>
          <a:p>
            <a:r>
              <a:rPr lang="en-US" sz="1600" dirty="0">
                <a:latin typeface="Avenir"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Sharing a Rideshare</a:t>
            </a:r>
          </a:p>
        </p:txBody>
      </p:sp>
      <p:sp>
        <p:nvSpPr>
          <p:cNvPr id="14" name="TextBox 13"/>
          <p:cNvSpPr txBox="1"/>
          <p:nvPr/>
        </p:nvSpPr>
        <p:spPr>
          <a:xfrm>
            <a:off x="626199" y="4558518"/>
            <a:ext cx="281237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Chose a Shared </a:t>
            </a:r>
          </a:p>
          <a:p>
            <a:pPr algn="ctr"/>
            <a:r>
              <a:rPr lang="en-US" sz="3200" dirty="0">
                <a:latin typeface="Calibri Light"/>
                <a:cs typeface="Calibri Light"/>
              </a:rPr>
              <a:t>Lyft/Uber</a:t>
            </a:r>
          </a:p>
        </p:txBody>
      </p:sp>
      <p:sp>
        <p:nvSpPr>
          <p:cNvPr id="15" name="TextBox 14"/>
          <p:cNvSpPr txBox="1"/>
          <p:nvPr/>
        </p:nvSpPr>
        <p:spPr>
          <a:xfrm>
            <a:off x="9143862" y="4558518"/>
            <a:ext cx="151272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Tip</a:t>
            </a:r>
          </a:p>
          <a:p>
            <a:pPr algn="ctr"/>
            <a:r>
              <a:rPr lang="en-US" sz="3200" dirty="0">
                <a:latin typeface="Calibri Light"/>
                <a:cs typeface="Calibri Light"/>
              </a:rPr>
              <a:t>Amount</a:t>
            </a:r>
          </a:p>
        </p:txBody>
      </p:sp>
      <p:cxnSp>
        <p:nvCxnSpPr>
          <p:cNvPr id="17" name="Straight Arrow Connector 16"/>
          <p:cNvCxnSpPr>
            <a:stCxn id="14" idx="3"/>
            <a:endCxn id="15" idx="1"/>
          </p:cNvCxnSpPr>
          <p:nvPr/>
        </p:nvCxnSpPr>
        <p:spPr>
          <a:xfrm>
            <a:off x="3438571" y="5097127"/>
            <a:ext cx="5705291"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2032385" y="2552700"/>
            <a:ext cx="4243155"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3624683"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Cheap People make Cheap Choices</a:t>
            </a:r>
          </a:p>
        </p:txBody>
      </p:sp>
      <p:sp>
        <p:nvSpPr>
          <p:cNvPr id="20" name="TextBox 19"/>
          <p:cNvSpPr txBox="1"/>
          <p:nvPr/>
        </p:nvSpPr>
        <p:spPr>
          <a:xfrm>
            <a:off x="5020054" y="4550945"/>
            <a:ext cx="2396810"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Get a Shared </a:t>
            </a:r>
          </a:p>
          <a:p>
            <a:pPr algn="ctr"/>
            <a:r>
              <a:rPr lang="en-US" sz="3200" dirty="0">
                <a:latin typeface="Calibri Light"/>
                <a:cs typeface="Calibri Light"/>
              </a:rPr>
              <a:t>Lyft/Uber</a:t>
            </a:r>
          </a:p>
        </p:txBody>
      </p:sp>
      <p:cxnSp>
        <p:nvCxnSpPr>
          <p:cNvPr id="13" name="Straight Arrow Connector 12"/>
          <p:cNvCxnSpPr>
            <a:stCxn id="14" idx="3"/>
            <a:endCxn id="20" idx="1"/>
          </p:cNvCxnSpPr>
          <p:nvPr/>
        </p:nvCxnSpPr>
        <p:spPr>
          <a:xfrm flipV="1">
            <a:off x="3438571" y="5089554"/>
            <a:ext cx="1581483" cy="757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96034" y="6395059"/>
            <a:ext cx="9448356" cy="338554"/>
          </a:xfrm>
          <a:prstGeom prst="rect">
            <a:avLst/>
          </a:prstGeom>
          <a:noFill/>
        </p:spPr>
        <p:txBody>
          <a:bodyPr wrap="none" rtlCol="0">
            <a:spAutoFit/>
          </a:bodyPr>
          <a:lstStyle/>
          <a:p>
            <a:r>
              <a:rPr lang="en-US" sz="1600" dirty="0" err="1">
                <a:latin typeface="Avenir" panose="02000503020000020003" pitchFamily="2" charset="0"/>
              </a:rPr>
              <a:t>Bellemere</a:t>
            </a:r>
            <a:r>
              <a:rPr lang="en-US" sz="1600" dirty="0">
                <a:latin typeface="Avenir" panose="02000503020000020003" pitchFamily="2" charset="0"/>
              </a:rPr>
              <a:t> et al. 2022 The Paper of How: Estimating Treatment Effects Using the Front-Door Criterion∗</a:t>
            </a:r>
          </a:p>
        </p:txBody>
      </p:sp>
    </p:spTree>
    <p:extLst>
      <p:ext uri="{BB962C8B-B14F-4D97-AF65-F5344CB8AC3E}">
        <p14:creationId xmlns:p14="http://schemas.microsoft.com/office/powerpoint/2010/main" val="61776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DBE-0561-12DB-DB19-13B2A0D862E5}"/>
              </a:ext>
            </a:extLst>
          </p:cNvPr>
          <p:cNvSpPr>
            <a:spLocks noGrp="1"/>
          </p:cNvSpPr>
          <p:nvPr>
            <p:ph type="title"/>
          </p:nvPr>
        </p:nvSpPr>
        <p:spPr>
          <a:xfrm>
            <a:off x="201202" y="6668"/>
            <a:ext cx="10515600" cy="1325563"/>
          </a:xfrm>
        </p:spPr>
        <p:txBody>
          <a:bodyPr/>
          <a:lstStyle/>
          <a:p>
            <a:r>
              <a:rPr lang="en-US" dirty="0"/>
              <a:t>Example: Sharks and Bivalves</a:t>
            </a:r>
          </a:p>
        </p:txBody>
      </p:sp>
      <p:pic>
        <p:nvPicPr>
          <p:cNvPr id="5" name="Picture 4">
            <a:extLst>
              <a:ext uri="{FF2B5EF4-FFF2-40B4-BE49-F238E27FC236}">
                <a16:creationId xmlns:a16="http://schemas.microsoft.com/office/drawing/2014/main" id="{97F066D4-67C6-B2CC-3F9F-4525B377DDFF}"/>
              </a:ext>
            </a:extLst>
          </p:cNvPr>
          <p:cNvPicPr>
            <a:picLocks noChangeAspect="1"/>
          </p:cNvPicPr>
          <p:nvPr/>
        </p:nvPicPr>
        <p:blipFill>
          <a:blip r:embed="rId2"/>
          <a:stretch>
            <a:fillRect/>
          </a:stretch>
        </p:blipFill>
        <p:spPr>
          <a:xfrm>
            <a:off x="1754843" y="1275908"/>
            <a:ext cx="8397478" cy="4977657"/>
          </a:xfrm>
          <a:prstGeom prst="rect">
            <a:avLst/>
          </a:prstGeom>
        </p:spPr>
      </p:pic>
      <p:sp>
        <p:nvSpPr>
          <p:cNvPr id="6" name="TextBox 5">
            <a:extLst>
              <a:ext uri="{FF2B5EF4-FFF2-40B4-BE49-F238E27FC236}">
                <a16:creationId xmlns:a16="http://schemas.microsoft.com/office/drawing/2014/main" id="{AA102D1E-A60E-8973-7F72-9EE6473512A7}"/>
              </a:ext>
            </a:extLst>
          </p:cNvPr>
          <p:cNvSpPr txBox="1"/>
          <p:nvPr/>
        </p:nvSpPr>
        <p:spPr>
          <a:xfrm>
            <a:off x="1524000" y="6482000"/>
            <a:ext cx="2278188" cy="369332"/>
          </a:xfrm>
          <a:prstGeom prst="rect">
            <a:avLst/>
          </a:prstGeom>
          <a:noFill/>
        </p:spPr>
        <p:txBody>
          <a:bodyPr wrap="none" rtlCol="0">
            <a:spAutoFit/>
          </a:bodyPr>
          <a:lstStyle/>
          <a:p>
            <a:r>
              <a:rPr lang="en-US" dirty="0" err="1"/>
              <a:t>Arif</a:t>
            </a:r>
            <a:r>
              <a:rPr lang="en-US" dirty="0"/>
              <a:t> and MacNeil 2022</a:t>
            </a:r>
          </a:p>
        </p:txBody>
      </p:sp>
      <p:sp>
        <p:nvSpPr>
          <p:cNvPr id="7" name="Rectangle 6">
            <a:extLst>
              <a:ext uri="{FF2B5EF4-FFF2-40B4-BE49-F238E27FC236}">
                <a16:creationId xmlns:a16="http://schemas.microsoft.com/office/drawing/2014/main" id="{AA73C8E8-520E-46EF-7B5E-14898F2511A1}"/>
              </a:ext>
            </a:extLst>
          </p:cNvPr>
          <p:cNvSpPr/>
          <p:nvPr/>
        </p:nvSpPr>
        <p:spPr>
          <a:xfrm>
            <a:off x="6967871" y="5571460"/>
            <a:ext cx="2339163" cy="682104"/>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4E7EFE-03B4-F8F7-E43C-5F9240AF9736}"/>
              </a:ext>
            </a:extLst>
          </p:cNvPr>
          <p:cNvSpPr/>
          <p:nvPr/>
        </p:nvSpPr>
        <p:spPr>
          <a:xfrm>
            <a:off x="2374606" y="3094074"/>
            <a:ext cx="3455581" cy="2477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BDEAE3-C564-BDD9-231D-EA0DF54248B4}"/>
              </a:ext>
            </a:extLst>
          </p:cNvPr>
          <p:cNvSpPr/>
          <p:nvPr/>
        </p:nvSpPr>
        <p:spPr>
          <a:xfrm>
            <a:off x="6096001" y="3094074"/>
            <a:ext cx="3455581" cy="24773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66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Confounding, Backdoors, and </a:t>
            </a:r>
            <a:r>
              <a:rPr lang="en-US" dirty="0" err="1"/>
              <a:t>Frontdoors</a:t>
            </a:r>
            <a:endParaRPr lang="en-US" dirty="0"/>
          </a:p>
          <a:p>
            <a:pPr lvl="1">
              <a:spcBef>
                <a:spcPts val="2200"/>
              </a:spcBef>
            </a:pPr>
            <a:r>
              <a:rPr lang="en-US" dirty="0">
                <a:solidFill>
                  <a:srgbClr val="FF0000"/>
                </a:solidFill>
              </a:rPr>
              <a:t>Counterfactual Thinking </a:t>
            </a: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7095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BAD3D-8205-270D-0F2E-9AFD8CA29BC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latin typeface="+mj-lt"/>
              </a:rPr>
              <a:t>The Classic Example Used to Dissuade us from Causal Thinking</a:t>
            </a:r>
          </a:p>
        </p:txBody>
      </p:sp>
      <p:sp>
        <p:nvSpPr>
          <p:cNvPr id="104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0EA797B-C8F8-CC39-F0DD-51A1AC0717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206" y="2387420"/>
            <a:ext cx="6444015" cy="4059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painting in the style of &quot;The Creation of Adam&quot; by Michelangelo (which shows Adam reclining and reaching out to touch God), but instead of God there is the Flying Spaghetti Monster; two large meatballs wrapped in noodles, with eyes on stalks which are also noodles, all floating in mid-air.">
            <a:extLst>
              <a:ext uri="{FF2B5EF4-FFF2-40B4-BE49-F238E27FC236}">
                <a16:creationId xmlns:a16="http://schemas.microsoft.com/office/drawing/2014/main" id="{BDCBDC53-F3F0-4673-6FFC-0A3BEF0360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8160" y="3091030"/>
            <a:ext cx="4930752" cy="2379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EBF769-2CC0-06B8-90F3-9CC3E40F6AD1}"/>
              </a:ext>
            </a:extLst>
          </p:cNvPr>
          <p:cNvSpPr txBox="1"/>
          <p:nvPr/>
        </p:nvSpPr>
        <p:spPr>
          <a:xfrm>
            <a:off x="0" y="6581001"/>
            <a:ext cx="2618987" cy="276999"/>
          </a:xfrm>
          <a:prstGeom prst="rect">
            <a:avLst/>
          </a:prstGeom>
          <a:noFill/>
        </p:spPr>
        <p:txBody>
          <a:bodyPr wrap="none" rtlCol="0">
            <a:spAutoFit/>
          </a:bodyPr>
          <a:lstStyle/>
          <a:p>
            <a:r>
              <a:rPr lang="en-US" sz="1200" dirty="0"/>
              <a:t>Church of the Flying Spaghetti Monster</a:t>
            </a:r>
          </a:p>
        </p:txBody>
      </p:sp>
    </p:spTree>
    <p:extLst>
      <p:ext uri="{BB962C8B-B14F-4D97-AF65-F5344CB8AC3E}">
        <p14:creationId xmlns:p14="http://schemas.microsoft.com/office/powerpoint/2010/main" val="3681975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Counterfactual Thinking: What would Happen If….</a:t>
            </a:r>
          </a:p>
        </p:txBody>
      </p:sp>
      <p:pic>
        <p:nvPicPr>
          <p:cNvPr id="4" name="Picture 247" descr="(0)48">
            <a:extLst>
              <a:ext uri="{FF2B5EF4-FFF2-40B4-BE49-F238E27FC236}">
                <a16:creationId xmlns:a16="http://schemas.microsoft.com/office/drawing/2014/main" id="{5FD196BD-F1A6-8EE5-E23D-33208C88FC37}"/>
              </a:ext>
            </a:extLst>
          </p:cNvPr>
          <p:cNvPicPr>
            <a:picLocks noChangeAspect="1" noChangeArrowheads="1"/>
          </p:cNvPicPr>
          <p:nvPr/>
        </p:nvPicPr>
        <p:blipFill>
          <a:blip r:embed="rId2"/>
          <a:srcRect/>
          <a:stretch>
            <a:fillRect/>
          </a:stretch>
        </p:blipFill>
        <p:spPr bwMode="auto">
          <a:xfrm>
            <a:off x="8297917" y="796577"/>
            <a:ext cx="2432050" cy="1520825"/>
          </a:xfrm>
          <a:prstGeom prst="rect">
            <a:avLst/>
          </a:prstGeom>
          <a:noFill/>
        </p:spPr>
      </p:pic>
      <p:pic>
        <p:nvPicPr>
          <p:cNvPr id="5" name="Picture 2" descr="sea-waves-wallpaper">
            <a:extLst>
              <a:ext uri="{FF2B5EF4-FFF2-40B4-BE49-F238E27FC236}">
                <a16:creationId xmlns:a16="http://schemas.microsoft.com/office/drawing/2014/main" id="{2A57C079-294D-4C48-48E4-1559F6F8ED69}"/>
              </a:ext>
            </a:extLst>
          </p:cNvPr>
          <p:cNvPicPr>
            <a:picLocks noChangeAspect="1" noChangeArrowheads="1"/>
          </p:cNvPicPr>
          <p:nvPr/>
        </p:nvPicPr>
        <p:blipFill>
          <a:blip r:embed="rId3"/>
          <a:srcRect/>
          <a:stretch>
            <a:fillRect/>
          </a:stretch>
        </p:blipFill>
        <p:spPr bwMode="auto">
          <a:xfrm>
            <a:off x="8322884" y="2516187"/>
            <a:ext cx="2432050" cy="1825625"/>
          </a:xfrm>
          <a:prstGeom prst="rect">
            <a:avLst/>
          </a:prstGeom>
          <a:noFill/>
        </p:spPr>
      </p:pic>
      <p:grpSp>
        <p:nvGrpSpPr>
          <p:cNvPr id="14" name="Group 13">
            <a:extLst>
              <a:ext uri="{FF2B5EF4-FFF2-40B4-BE49-F238E27FC236}">
                <a16:creationId xmlns:a16="http://schemas.microsoft.com/office/drawing/2014/main" id="{A00524E2-27E0-BA6D-DE57-55DDF8582C62}"/>
              </a:ext>
            </a:extLst>
          </p:cNvPr>
          <p:cNvGrpSpPr/>
          <p:nvPr/>
        </p:nvGrpSpPr>
        <p:grpSpPr>
          <a:xfrm>
            <a:off x="8255138" y="4662350"/>
            <a:ext cx="2737542" cy="2079733"/>
            <a:chOff x="6346825" y="146200"/>
            <a:chExt cx="2737542" cy="2079733"/>
          </a:xfrm>
        </p:grpSpPr>
        <p:pic>
          <p:nvPicPr>
            <p:cNvPr id="16" name="Picture 2" descr="sea-waves-wallpaper">
              <a:extLst>
                <a:ext uri="{FF2B5EF4-FFF2-40B4-BE49-F238E27FC236}">
                  <a16:creationId xmlns:a16="http://schemas.microsoft.com/office/drawing/2014/main" id="{D475A208-C14C-B011-7FFC-6495D61FC315}"/>
                </a:ext>
              </a:extLst>
            </p:cNvPr>
            <p:cNvPicPr>
              <a:picLocks noChangeAspect="1" noChangeArrowheads="1"/>
            </p:cNvPicPr>
            <p:nvPr/>
          </p:nvPicPr>
          <p:blipFill>
            <a:blip r:embed="rId3"/>
            <a:srcRect/>
            <a:stretch>
              <a:fillRect/>
            </a:stretch>
          </p:blipFill>
          <p:spPr bwMode="auto">
            <a:xfrm>
              <a:off x="6346825" y="146201"/>
              <a:ext cx="1283771" cy="963666"/>
            </a:xfrm>
            <a:prstGeom prst="rect">
              <a:avLst/>
            </a:prstGeom>
            <a:noFill/>
          </p:spPr>
        </p:pic>
        <p:pic>
          <p:nvPicPr>
            <p:cNvPr id="17" name="Picture 2" descr="sea-waves-wallpaper">
              <a:extLst>
                <a:ext uri="{FF2B5EF4-FFF2-40B4-BE49-F238E27FC236}">
                  <a16:creationId xmlns:a16="http://schemas.microsoft.com/office/drawing/2014/main" id="{A528E564-FC30-2FB3-6E09-B52D9B02E40E}"/>
                </a:ext>
              </a:extLst>
            </p:cNvPr>
            <p:cNvPicPr>
              <a:picLocks noChangeAspect="1" noChangeArrowheads="1"/>
            </p:cNvPicPr>
            <p:nvPr/>
          </p:nvPicPr>
          <p:blipFill>
            <a:blip r:embed="rId3"/>
            <a:srcRect/>
            <a:stretch>
              <a:fillRect/>
            </a:stretch>
          </p:blipFill>
          <p:spPr bwMode="auto">
            <a:xfrm>
              <a:off x="7800596" y="146200"/>
              <a:ext cx="1283771" cy="963666"/>
            </a:xfrm>
            <a:prstGeom prst="rect">
              <a:avLst/>
            </a:prstGeom>
            <a:noFill/>
          </p:spPr>
        </p:pic>
        <p:pic>
          <p:nvPicPr>
            <p:cNvPr id="18" name="Picture 2" descr="sea-waves-wallpaper">
              <a:extLst>
                <a:ext uri="{FF2B5EF4-FFF2-40B4-BE49-F238E27FC236}">
                  <a16:creationId xmlns:a16="http://schemas.microsoft.com/office/drawing/2014/main" id="{0FBBDD8B-6C9D-4EF9-95A2-3AD8962B2C1F}"/>
                </a:ext>
              </a:extLst>
            </p:cNvPr>
            <p:cNvPicPr>
              <a:picLocks noChangeAspect="1" noChangeArrowheads="1"/>
            </p:cNvPicPr>
            <p:nvPr/>
          </p:nvPicPr>
          <p:blipFill>
            <a:blip r:embed="rId3"/>
            <a:srcRect/>
            <a:stretch>
              <a:fillRect/>
            </a:stretch>
          </p:blipFill>
          <p:spPr bwMode="auto">
            <a:xfrm>
              <a:off x="6346825" y="1262267"/>
              <a:ext cx="1283771" cy="963666"/>
            </a:xfrm>
            <a:prstGeom prst="rect">
              <a:avLst/>
            </a:prstGeom>
            <a:noFill/>
          </p:spPr>
        </p:pic>
        <p:pic>
          <p:nvPicPr>
            <p:cNvPr id="19" name="Picture 2" descr="sea-waves-wallpaper">
              <a:extLst>
                <a:ext uri="{FF2B5EF4-FFF2-40B4-BE49-F238E27FC236}">
                  <a16:creationId xmlns:a16="http://schemas.microsoft.com/office/drawing/2014/main" id="{CEF8ED06-513F-CD7B-7973-8A8D0A7780E9}"/>
                </a:ext>
              </a:extLst>
            </p:cNvPr>
            <p:cNvPicPr>
              <a:picLocks noChangeAspect="1" noChangeArrowheads="1"/>
            </p:cNvPicPr>
            <p:nvPr/>
          </p:nvPicPr>
          <p:blipFill>
            <a:blip r:embed="rId3"/>
            <a:srcRect/>
            <a:stretch>
              <a:fillRect/>
            </a:stretch>
          </p:blipFill>
          <p:spPr bwMode="auto">
            <a:xfrm>
              <a:off x="7800596" y="1262267"/>
              <a:ext cx="1283771" cy="963666"/>
            </a:xfrm>
            <a:prstGeom prst="rect">
              <a:avLst/>
            </a:prstGeom>
            <a:noFill/>
          </p:spPr>
        </p:pic>
      </p:grpSp>
      <p:sp>
        <p:nvSpPr>
          <p:cNvPr id="20" name="TextBox 19">
            <a:extLst>
              <a:ext uri="{FF2B5EF4-FFF2-40B4-BE49-F238E27FC236}">
                <a16:creationId xmlns:a16="http://schemas.microsoft.com/office/drawing/2014/main" id="{47D1E9FF-0493-B7EF-138F-A52237EF07D9}"/>
              </a:ext>
            </a:extLst>
          </p:cNvPr>
          <p:cNvSpPr txBox="1"/>
          <p:nvPr/>
        </p:nvSpPr>
        <p:spPr>
          <a:xfrm>
            <a:off x="6559825" y="1372323"/>
            <a:ext cx="1671740" cy="461665"/>
          </a:xfrm>
          <a:prstGeom prst="rect">
            <a:avLst/>
          </a:prstGeom>
          <a:noFill/>
        </p:spPr>
        <p:txBody>
          <a:bodyPr wrap="none" rtlCol="0">
            <a:spAutoFit/>
          </a:bodyPr>
          <a:lstStyle/>
          <a:p>
            <a:r>
              <a:rPr lang="en-US" sz="2400" dirty="0"/>
              <a:t>The Present</a:t>
            </a:r>
          </a:p>
        </p:txBody>
      </p:sp>
      <p:sp>
        <p:nvSpPr>
          <p:cNvPr id="21" name="TextBox 20">
            <a:extLst>
              <a:ext uri="{FF2B5EF4-FFF2-40B4-BE49-F238E27FC236}">
                <a16:creationId xmlns:a16="http://schemas.microsoft.com/office/drawing/2014/main" id="{A3A96848-3901-FDE1-B412-CD372D5B7869}"/>
              </a:ext>
            </a:extLst>
          </p:cNvPr>
          <p:cNvSpPr txBox="1"/>
          <p:nvPr/>
        </p:nvSpPr>
        <p:spPr>
          <a:xfrm>
            <a:off x="6537627" y="3425282"/>
            <a:ext cx="1685846" cy="461665"/>
          </a:xfrm>
          <a:prstGeom prst="rect">
            <a:avLst/>
          </a:prstGeom>
          <a:noFill/>
        </p:spPr>
        <p:txBody>
          <a:bodyPr wrap="none" rtlCol="0">
            <a:spAutoFit/>
          </a:bodyPr>
          <a:lstStyle/>
          <a:p>
            <a:r>
              <a:rPr lang="en-US" sz="2400" dirty="0"/>
              <a:t>Near Future</a:t>
            </a:r>
          </a:p>
        </p:txBody>
      </p:sp>
      <p:sp>
        <p:nvSpPr>
          <p:cNvPr id="22" name="TextBox 21">
            <a:extLst>
              <a:ext uri="{FF2B5EF4-FFF2-40B4-BE49-F238E27FC236}">
                <a16:creationId xmlns:a16="http://schemas.microsoft.com/office/drawing/2014/main" id="{D2C341A2-4DF6-7264-4624-04F9529CD3E8}"/>
              </a:ext>
            </a:extLst>
          </p:cNvPr>
          <p:cNvSpPr txBox="1"/>
          <p:nvPr/>
        </p:nvSpPr>
        <p:spPr>
          <a:xfrm>
            <a:off x="6694846" y="5441350"/>
            <a:ext cx="1465979" cy="461665"/>
          </a:xfrm>
          <a:prstGeom prst="rect">
            <a:avLst/>
          </a:prstGeom>
          <a:noFill/>
        </p:spPr>
        <p:txBody>
          <a:bodyPr wrap="none" rtlCol="0">
            <a:spAutoFit/>
          </a:bodyPr>
          <a:lstStyle/>
          <a:p>
            <a:r>
              <a:rPr lang="en-US" sz="2400" dirty="0"/>
              <a:t>Far Future</a:t>
            </a:r>
          </a:p>
        </p:txBody>
      </p:sp>
    </p:spTree>
    <p:extLst>
      <p:ext uri="{BB962C8B-B14F-4D97-AF65-F5344CB8AC3E}">
        <p14:creationId xmlns:p14="http://schemas.microsoft.com/office/powerpoint/2010/main" val="28593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Seemingly Simple, But, At the Core of Understanding Causality</a:t>
            </a:r>
          </a:p>
        </p:txBody>
      </p:sp>
      <p:sp>
        <p:nvSpPr>
          <p:cNvPr id="2" name="TextBox 1">
            <a:extLst>
              <a:ext uri="{FF2B5EF4-FFF2-40B4-BE49-F238E27FC236}">
                <a16:creationId xmlns:a16="http://schemas.microsoft.com/office/drawing/2014/main" id="{31272FD8-E5B6-C319-0168-3338C518DB88}"/>
              </a:ext>
            </a:extLst>
          </p:cNvPr>
          <p:cNvSpPr txBox="1"/>
          <p:nvPr/>
        </p:nvSpPr>
        <p:spPr>
          <a:xfrm>
            <a:off x="5496339" y="1606915"/>
            <a:ext cx="600986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want to estimate an </a:t>
            </a:r>
            <a:r>
              <a:rPr lang="en-US" sz="2000" b="1" dirty="0"/>
              <a:t>Average CAUSAL Effect</a:t>
            </a:r>
            <a:r>
              <a:rPr lang="en-US" sz="2000" dirty="0"/>
              <a:t> of waves on invertebrates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observe Inverts With Waves – Inverts Without Waves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a </a:t>
            </a:r>
            <a:r>
              <a:rPr lang="en-US" sz="2000" i="1" dirty="0"/>
              <a:t>POPULATION</a:t>
            </a:r>
            <a:r>
              <a:rPr lang="en-US" sz="2000" dirty="0"/>
              <a:t> phenomenon – the </a:t>
            </a:r>
            <a:r>
              <a:rPr lang="en-US" sz="2000" b="1" dirty="0"/>
              <a:t>Average Treatment Effect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From our measurements, we only observe what happens with waves or no waves in the sample we have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would have happened if those same replicates had opposite the “treatments”? Would our observation hold?</a:t>
            </a:r>
          </a:p>
        </p:txBody>
      </p:sp>
    </p:spTree>
    <p:extLst>
      <p:ext uri="{BB962C8B-B14F-4D97-AF65-F5344CB8AC3E}">
        <p14:creationId xmlns:p14="http://schemas.microsoft.com/office/powerpoint/2010/main" val="34304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normAutofit/>
          </a:bodyPr>
          <a:lstStyle/>
          <a:p>
            <a:r>
              <a:rPr lang="en-US" sz="3600" dirty="0"/>
              <a:t>DAGs Let us See If We Can Estimate Valid ATEs and Make Counterfactual Predictions</a:t>
            </a:r>
          </a:p>
        </p:txBody>
      </p:sp>
      <p:sp>
        <p:nvSpPr>
          <p:cNvPr id="4" name="TextBox 3">
            <a:extLst>
              <a:ext uri="{FF2B5EF4-FFF2-40B4-BE49-F238E27FC236}">
                <a16:creationId xmlns:a16="http://schemas.microsoft.com/office/drawing/2014/main" id="{A6DF76C1-1BC6-A60D-E13C-73748CD44765}"/>
              </a:ext>
            </a:extLst>
          </p:cNvPr>
          <p:cNvSpPr txBox="1"/>
          <p:nvPr/>
        </p:nvSpPr>
        <p:spPr>
          <a:xfrm>
            <a:off x="5741504" y="1708072"/>
            <a:ext cx="6078395" cy="1569660"/>
          </a:xfrm>
          <a:prstGeom prst="rect">
            <a:avLst/>
          </a:prstGeom>
          <a:noFill/>
        </p:spPr>
        <p:txBody>
          <a:bodyPr wrap="none" rtlCol="0">
            <a:spAutoFit/>
          </a:bodyPr>
          <a:lstStyle/>
          <a:p>
            <a:r>
              <a:rPr lang="en-US" sz="3200" dirty="0"/>
              <a:t>Difference in means = ATE +</a:t>
            </a:r>
          </a:p>
          <a:p>
            <a:r>
              <a:rPr lang="en-US" sz="3200" dirty="0"/>
              <a:t>	Selection Bias +</a:t>
            </a:r>
          </a:p>
          <a:p>
            <a:r>
              <a:rPr lang="en-US" sz="3200" dirty="0"/>
              <a:t>	Treatment Heterogeneity Bias</a:t>
            </a:r>
          </a:p>
        </p:txBody>
      </p:sp>
      <p:sp>
        <p:nvSpPr>
          <p:cNvPr id="5" name="TextBox 4">
            <a:extLst>
              <a:ext uri="{FF2B5EF4-FFF2-40B4-BE49-F238E27FC236}">
                <a16:creationId xmlns:a16="http://schemas.microsoft.com/office/drawing/2014/main" id="{DB06DC04-649D-ED40-B66B-EA5C4BC7DFBB}"/>
              </a:ext>
            </a:extLst>
          </p:cNvPr>
          <p:cNvSpPr txBox="1"/>
          <p:nvPr/>
        </p:nvSpPr>
        <p:spPr>
          <a:xfrm>
            <a:off x="6137754" y="3832964"/>
            <a:ext cx="6054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Do confounders lead to selection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Have we controlled for selection bias in our sample or experiment?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Are “treatments” uniform? Or being experienced in the same way?</a:t>
            </a:r>
          </a:p>
        </p:txBody>
      </p:sp>
    </p:spTree>
    <p:extLst>
      <p:ext uri="{BB962C8B-B14F-4D97-AF65-F5344CB8AC3E}">
        <p14:creationId xmlns:p14="http://schemas.microsoft.com/office/powerpoint/2010/main" val="12995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0" y="0"/>
            <a:ext cx="11244470" cy="1325563"/>
          </a:xfrm>
        </p:spPr>
        <p:txBody>
          <a:bodyPr>
            <a:normAutofit/>
          </a:bodyPr>
          <a:lstStyle/>
          <a:p>
            <a:r>
              <a:rPr lang="en-US" sz="3600" dirty="0"/>
              <a:t>Using DAGs to Get ATEs for Inference Requires Methods to Remove Bias</a:t>
            </a:r>
          </a:p>
        </p:txBody>
      </p:sp>
      <p:sp>
        <p:nvSpPr>
          <p:cNvPr id="2" name="TextBox 1">
            <a:extLst>
              <a:ext uri="{FF2B5EF4-FFF2-40B4-BE49-F238E27FC236}">
                <a16:creationId xmlns:a16="http://schemas.microsoft.com/office/drawing/2014/main" id="{31272FD8-E5B6-C319-0168-3338C518DB88}"/>
              </a:ext>
            </a:extLst>
          </p:cNvPr>
          <p:cNvSpPr txBox="1"/>
          <p:nvPr/>
        </p:nvSpPr>
        <p:spPr>
          <a:xfrm>
            <a:off x="5524629" y="1225689"/>
            <a:ext cx="6009861" cy="5262979"/>
          </a:xfrm>
          <a:prstGeom prst="rect">
            <a:avLst/>
          </a:prstGeom>
          <a:noFill/>
        </p:spPr>
        <p:txBody>
          <a:bodyPr wrap="square" rtlCol="0">
            <a:spAutoFit/>
          </a:bodyPr>
          <a:lstStyle/>
          <a:p>
            <a:r>
              <a:rPr lang="en-US" sz="2400" dirty="0"/>
              <a:t>Difference in means = ATE +</a:t>
            </a:r>
          </a:p>
          <a:p>
            <a:r>
              <a:rPr lang="en-US" sz="2400" dirty="0"/>
              <a:t>	Selection Bias +</a:t>
            </a:r>
          </a:p>
          <a:p>
            <a:r>
              <a:rPr lang="en-US" sz="2400" dirty="0"/>
              <a:t>	Treatment Heterogeneity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job is to remove bias so Difference in Means = 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Experiments</a:t>
            </a:r>
            <a:r>
              <a:rPr lang="en-US" sz="2400" dirty="0"/>
              <a:t> let us remove selection and heterogeneity bias by removing drivers of bias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Observational studies </a:t>
            </a:r>
            <a:r>
              <a:rPr lang="en-US" sz="2400" dirty="0"/>
              <a:t>let us remove bias via carefully constructed models based on DAGS</a:t>
            </a:r>
          </a:p>
          <a:p>
            <a:pPr marL="742950" lvl="1" indent="-285750">
              <a:buFont typeface="Arial" panose="020B0604020202020204" pitchFamily="34" charset="0"/>
              <a:buChar char="•"/>
            </a:pPr>
            <a:r>
              <a:rPr lang="en-US" sz="2400" dirty="0"/>
              <a:t>We can even include interactions!</a:t>
            </a:r>
          </a:p>
        </p:txBody>
      </p:sp>
    </p:spTree>
    <p:extLst>
      <p:ext uri="{BB962C8B-B14F-4D97-AF65-F5344CB8AC3E}">
        <p14:creationId xmlns:p14="http://schemas.microsoft.com/office/powerpoint/2010/main" val="25954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DAGS + Counterfactuals = Clear Inference</a:t>
            </a:r>
          </a:p>
        </p:txBody>
      </p:sp>
      <p:sp>
        <p:nvSpPr>
          <p:cNvPr id="2" name="TextBox 1">
            <a:extLst>
              <a:ext uri="{FF2B5EF4-FFF2-40B4-BE49-F238E27FC236}">
                <a16:creationId xmlns:a16="http://schemas.microsoft.com/office/drawing/2014/main" id="{31272FD8-E5B6-C319-0168-3338C518DB88}"/>
              </a:ext>
            </a:extLst>
          </p:cNvPr>
          <p:cNvSpPr txBox="1"/>
          <p:nvPr/>
        </p:nvSpPr>
        <p:spPr>
          <a:xfrm>
            <a:off x="5671391" y="1948313"/>
            <a:ext cx="600986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a DAG, we can see potential sources of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can use counterfactual thinking here to understand how changing waves should cascade through the system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practice, we can see what variables might obscure our counterfactual inferences</a:t>
            </a:r>
          </a:p>
        </p:txBody>
      </p:sp>
    </p:spTree>
    <p:extLst>
      <p:ext uri="{BB962C8B-B14F-4D97-AF65-F5344CB8AC3E}">
        <p14:creationId xmlns:p14="http://schemas.microsoft.com/office/powerpoint/2010/main" val="95916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25F-A57D-CC2C-6FB3-E40B535C6380}"/>
              </a:ext>
            </a:extLst>
          </p:cNvPr>
          <p:cNvSpPr>
            <a:spLocks noGrp="1"/>
          </p:cNvSpPr>
          <p:nvPr>
            <p:ph type="title"/>
          </p:nvPr>
        </p:nvSpPr>
        <p:spPr>
          <a:xfrm>
            <a:off x="838200" y="2217676"/>
            <a:ext cx="10515600" cy="1325563"/>
          </a:xfrm>
        </p:spPr>
        <p:txBody>
          <a:bodyPr/>
          <a:lstStyle/>
          <a:p>
            <a:r>
              <a:rPr lang="en-US" dirty="0"/>
              <a:t>What do you need to control for to have valid counterfactual inference?</a:t>
            </a:r>
          </a:p>
        </p:txBody>
      </p:sp>
    </p:spTree>
    <p:extLst>
      <p:ext uri="{BB962C8B-B14F-4D97-AF65-F5344CB8AC3E}">
        <p14:creationId xmlns:p14="http://schemas.microsoft.com/office/powerpoint/2010/main" val="2155956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a:xfrm>
            <a:off x="0" y="147321"/>
            <a:ext cx="10515600" cy="1325563"/>
          </a:xfrm>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a:xfrm>
            <a:off x="0" y="1814195"/>
            <a:ext cx="6442710" cy="4351338"/>
          </a:xfrm>
        </p:spPr>
        <p:txBody>
          <a:bodyPr>
            <a:normAutofit fontScale="92500" lnSpcReduction="20000"/>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a:p>
            <a:endParaRPr lang="en-US" dirty="0"/>
          </a:p>
          <a:p>
            <a:r>
              <a:rPr lang="en-US" dirty="0"/>
              <a:t>Causal diagrams let us design effective experiments and observational studies</a:t>
            </a:r>
          </a:p>
        </p:txBody>
      </p:sp>
      <p:pic>
        <p:nvPicPr>
          <p:cNvPr id="4" name="Picture 3">
            <a:extLst>
              <a:ext uri="{FF2B5EF4-FFF2-40B4-BE49-F238E27FC236}">
                <a16:creationId xmlns:a16="http://schemas.microsoft.com/office/drawing/2014/main" id="{D99A0C42-5CC6-8557-191E-86338B808027}"/>
              </a:ext>
            </a:extLst>
          </p:cNvPr>
          <p:cNvPicPr>
            <a:picLocks noChangeAspect="1"/>
          </p:cNvPicPr>
          <p:nvPr/>
        </p:nvPicPr>
        <p:blipFill>
          <a:blip r:embed="rId2"/>
          <a:stretch>
            <a:fillRect/>
          </a:stretch>
        </p:blipFill>
        <p:spPr>
          <a:xfrm>
            <a:off x="6442710" y="1472884"/>
            <a:ext cx="5589073" cy="4841239"/>
          </a:xfrm>
          <a:prstGeom prst="rect">
            <a:avLst/>
          </a:prstGeom>
        </p:spPr>
      </p:pic>
    </p:spTree>
    <p:extLst>
      <p:ext uri="{BB962C8B-B14F-4D97-AF65-F5344CB8AC3E}">
        <p14:creationId xmlns:p14="http://schemas.microsoft.com/office/powerpoint/2010/main" val="223760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What is Causal Thinking? </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4394373" y="5148377"/>
            <a:ext cx="2339118" cy="1462712"/>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26004"/>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47637"/>
            <a:ext cx="1671420" cy="954107"/>
          </a:xfrm>
          <a:prstGeom prst="rect">
            <a:avLst/>
          </a:prstGeom>
          <a:noFill/>
        </p:spPr>
        <p:txBody>
          <a:bodyPr wrap="none" rtlCol="0">
            <a:spAutoFit/>
          </a:bodyPr>
          <a:lstStyle/>
          <a:p>
            <a:r>
              <a:rPr lang="en-US" sz="2800" u="sng" dirty="0"/>
              <a:t>Untreated</a:t>
            </a:r>
          </a:p>
          <a:p>
            <a:r>
              <a:rPr lang="en-US" sz="2800" dirty="0"/>
              <a:t>D</a:t>
            </a:r>
            <a:r>
              <a:rPr lang="en-US" sz="2800" baseline="-25000" dirty="0"/>
              <a:t>i </a:t>
            </a:r>
            <a:r>
              <a:rPr lang="en-US" sz="2800" dirty="0"/>
              <a:t>=0</a:t>
            </a:r>
            <a:endParaRPr lang="en-US" sz="2800" baseline="-25000" dirty="0"/>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noFill/>
        </p:spPr>
        <p:txBody>
          <a:bodyPr wrap="none" rtlCol="0">
            <a:spAutoFit/>
          </a:bodyPr>
          <a:lstStyle/>
          <a:p>
            <a:r>
              <a:rPr lang="en-US" sz="2800" dirty="0"/>
              <a:t>Y</a:t>
            </a:r>
            <a:r>
              <a:rPr lang="en-US" sz="2800" baseline="-25000" dirty="0"/>
              <a:t>0i</a:t>
            </a:r>
          </a:p>
        </p:txBody>
      </p:sp>
      <p:sp>
        <p:nvSpPr>
          <p:cNvPr id="3" name="TextBox 2">
            <a:extLst>
              <a:ext uri="{FF2B5EF4-FFF2-40B4-BE49-F238E27FC236}">
                <a16:creationId xmlns:a16="http://schemas.microsoft.com/office/drawing/2014/main" id="{0B86023E-840F-84B6-2850-D901F3E09032}"/>
              </a:ext>
            </a:extLst>
          </p:cNvPr>
          <p:cNvSpPr txBox="1"/>
          <p:nvPr/>
        </p:nvSpPr>
        <p:spPr>
          <a:xfrm>
            <a:off x="0" y="1029347"/>
            <a:ext cx="5789983" cy="461665"/>
          </a:xfrm>
          <a:prstGeom prst="rect">
            <a:avLst/>
          </a:prstGeom>
          <a:noFill/>
        </p:spPr>
        <p:txBody>
          <a:bodyPr wrap="none" rtlCol="0">
            <a:spAutoFit/>
          </a:bodyPr>
          <a:lstStyle/>
          <a:p>
            <a:r>
              <a:rPr lang="en-US" sz="2400" dirty="0"/>
              <a:t>Do waves drive biodiversity of invertebrates?</a:t>
            </a:r>
          </a:p>
        </p:txBody>
      </p:sp>
    </p:spTree>
    <p:extLst>
      <p:ext uri="{BB962C8B-B14F-4D97-AF65-F5344CB8AC3E}">
        <p14:creationId xmlns:p14="http://schemas.microsoft.com/office/powerpoint/2010/main" val="424389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P spid="186" grpId="0"/>
      <p:bldP spid="187" grpId="0"/>
      <p:bldP spid="188" grpId="0"/>
      <p:bldP spid="189" grpId="0"/>
      <p:bldP spid="19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If we Only Observed D</a:t>
            </a:r>
            <a:r>
              <a:rPr lang="en-US" baseline="-25000" dirty="0"/>
              <a:t>i</a:t>
            </a:r>
            <a:r>
              <a:rPr lang="en-US" dirty="0"/>
              <a:t> = 1, Y</a:t>
            </a:r>
            <a:r>
              <a:rPr lang="en-US" baseline="-25000" dirty="0"/>
              <a:t>0i</a:t>
            </a:r>
            <a:r>
              <a:rPr lang="en-US" dirty="0"/>
              <a:t> is </a:t>
            </a:r>
            <a:r>
              <a:rPr lang="en-US" b="1" dirty="0"/>
              <a:t>Counterfactual </a:t>
            </a:r>
            <a:r>
              <a:rPr lang="en-US" dirty="0"/>
              <a:t>and vice-versa</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alphaModFix amt="50000"/>
          </a:blip>
          <a:srcRect/>
          <a:stretch>
            <a:fillRect/>
          </a:stretch>
        </p:blipFill>
        <p:spPr bwMode="auto">
          <a:xfrm>
            <a:off x="4394373" y="5148377"/>
            <a:ext cx="2339118" cy="1462712"/>
          </a:xfrm>
          <a:prstGeom prst="rect">
            <a:avLst/>
          </a:prstGeom>
          <a:solidFill>
            <a:schemeClr val="bg1">
              <a:alpha val="10941"/>
            </a:schemeClr>
          </a:solidFill>
          <a:ln>
            <a:solidFill>
              <a:schemeClr val="tx1">
                <a:alpha val="7916"/>
              </a:schemeClr>
            </a:solidFill>
          </a:ln>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a:solidFill>
            <a:schemeClr val="bg1">
              <a:alpha val="10941"/>
            </a:schemeClr>
          </a:solidFill>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a:grpFill/>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a:grpFill/>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a:grpFill/>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a:grpFill/>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a:grpFill/>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a:grpFill/>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a:grpFill/>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a:grpFill/>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a:grpFill/>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a:grpFill/>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a:grpFill/>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06722"/>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78459"/>
            <a:ext cx="1671420" cy="954107"/>
          </a:xfrm>
          <a:prstGeom prst="rect">
            <a:avLst/>
          </a:prstGeom>
          <a:solidFill>
            <a:schemeClr val="bg1">
              <a:alpha val="10941"/>
            </a:schemeClr>
          </a:solidFill>
          <a:ln>
            <a:solidFill>
              <a:schemeClr val="tx1">
                <a:alpha val="7916"/>
              </a:schemeClr>
            </a:solidFill>
          </a:ln>
        </p:spPr>
        <p:txBody>
          <a:bodyPr wrap="none" rtlCol="0">
            <a:spAutoFit/>
          </a:bodyPr>
          <a:lstStyle/>
          <a:p>
            <a:r>
              <a:rPr lang="en-US" sz="2800" u="sng" dirty="0">
                <a:solidFill>
                  <a:schemeClr val="bg1">
                    <a:lumMod val="65000"/>
                  </a:schemeClr>
                </a:solidFill>
              </a:rPr>
              <a:t>Untreated</a:t>
            </a:r>
          </a:p>
          <a:p>
            <a:r>
              <a:rPr lang="en-US" sz="2800" dirty="0">
                <a:solidFill>
                  <a:schemeClr val="bg1">
                    <a:lumMod val="65000"/>
                  </a:schemeClr>
                </a:solidFill>
              </a:rPr>
              <a:t>D</a:t>
            </a:r>
            <a:r>
              <a:rPr lang="en-US" sz="2800" baseline="-25000" dirty="0">
                <a:solidFill>
                  <a:schemeClr val="bg1">
                    <a:lumMod val="65000"/>
                  </a:schemeClr>
                </a:solidFill>
              </a:rPr>
              <a:t>i </a:t>
            </a:r>
            <a:r>
              <a:rPr lang="en-US" sz="2800" dirty="0">
                <a:solidFill>
                  <a:schemeClr val="bg1">
                    <a:lumMod val="65000"/>
                  </a:schemeClr>
                </a:solidFill>
              </a:rPr>
              <a:t>=0</a:t>
            </a:r>
            <a:endParaRPr lang="en-US" sz="2800" baseline="-25000" dirty="0">
              <a:solidFill>
                <a:schemeClr val="bg1">
                  <a:lumMod val="65000"/>
                </a:schemeClr>
              </a:solidFill>
            </a:endParaRPr>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solidFill>
            <a:schemeClr val="bg1">
              <a:alpha val="10941"/>
            </a:schemeClr>
          </a:solidFill>
          <a:ln>
            <a:solidFill>
              <a:schemeClr val="tx1">
                <a:alpha val="7916"/>
              </a:schemeClr>
            </a:solidFill>
          </a:ln>
        </p:spPr>
        <p:txBody>
          <a:bodyPr wrap="none" rtlCol="0">
            <a:spAutoFit/>
          </a:bodyPr>
          <a:lstStyle/>
          <a:p>
            <a:r>
              <a:rPr lang="en-US" sz="2800" dirty="0">
                <a:solidFill>
                  <a:schemeClr val="bg1">
                    <a:lumMod val="65000"/>
                  </a:schemeClr>
                </a:solidFill>
              </a:rPr>
              <a:t>Y</a:t>
            </a:r>
            <a:r>
              <a:rPr lang="en-US" sz="2800" baseline="-25000" dirty="0">
                <a:solidFill>
                  <a:schemeClr val="bg1">
                    <a:lumMod val="65000"/>
                  </a:schemeClr>
                </a:solidFill>
              </a:rPr>
              <a:t>0i</a:t>
            </a:r>
          </a:p>
        </p:txBody>
      </p:sp>
    </p:spTree>
    <p:extLst>
      <p:ext uri="{BB962C8B-B14F-4D97-AF65-F5344CB8AC3E}">
        <p14:creationId xmlns:p14="http://schemas.microsoft.com/office/powerpoint/2010/main" val="330874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2713</Words>
  <Application>Microsoft Macintosh PowerPoint</Application>
  <PresentationFormat>Widescreen</PresentationFormat>
  <Paragraphs>663</Paragraphs>
  <Slides>76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Avenir</vt:lpstr>
      <vt:lpstr>Avenir Book</vt:lpstr>
      <vt:lpstr>Calibri</vt:lpstr>
      <vt:lpstr>Calibri Light</vt:lpstr>
      <vt:lpstr>Symbol</vt:lpstr>
      <vt:lpstr>Office Theme</vt:lpstr>
      <vt:lpstr>Causal Inference</vt:lpstr>
      <vt:lpstr>Goals of Science and Links Between Them</vt:lpstr>
      <vt:lpstr>What is your question? Is it fundamentally causal? Or not?</vt:lpstr>
      <vt:lpstr>Do You Need to be Doing Causal Inference?</vt:lpstr>
      <vt:lpstr>Building an Understanding of Our System</vt:lpstr>
      <vt:lpstr>PowerPoint Presentation</vt:lpstr>
      <vt:lpstr>The Classic Example Used to Dissuade us from Causal Thinking</vt:lpstr>
      <vt:lpstr>What is Causal Thinking? </vt:lpstr>
      <vt:lpstr>If we Only Observed Di = 1, Y0i is Counterfactual and vice-versa</vt:lpstr>
      <vt:lpstr>What we Want to Know: The Potential Outcomes Framework</vt:lpstr>
      <vt:lpstr>What We Hope For</vt:lpstr>
      <vt:lpstr>What We Have</vt:lpstr>
      <vt:lpstr>Treatment Effects in a Partially Observed World</vt:lpstr>
      <vt:lpstr>Selection Bias: Unequal Representation</vt:lpstr>
      <vt:lpstr>Treatment Heterogeneity Bias</vt:lpstr>
      <vt:lpstr>What are Our Potential Enemies and Solutions for Potential Outcomes?</vt:lpstr>
      <vt:lpstr>PowerPoint Presentation</vt:lpstr>
      <vt:lpstr>Building an Understanding of Our System</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Error or Things We Have Not Measured</vt:lpstr>
      <vt:lpstr>There Can Be Connections Between Unobserved Variables</vt:lpstr>
      <vt:lpstr>You Can Have Multiple Unobserved Variables: Random v. Systematic Error</vt:lpstr>
      <vt:lpstr>Interaction Effects: Moderators</vt:lpstr>
      <vt:lpstr>You Can Have an Uncertain of Unanalyzed Correlation Between Variables</vt:lpstr>
      <vt:lpstr>Really This Represents a Correlation Between Unexplained Variances</vt:lpstr>
      <vt:lpstr>Could be Due to a Shared Driver</vt:lpstr>
      <vt:lpstr>Could Be Due to a Directed Relationship</vt:lpstr>
      <vt:lpstr>Why All of this Worry About Structure of a Whole System?</vt:lpstr>
      <vt:lpstr>Draw Your System</vt:lpstr>
      <vt:lpstr>Building an Understanding of Our System</vt:lpstr>
      <vt:lpstr>What Is It Good For?</vt:lpstr>
      <vt:lpstr>So Let’s Draw a DAG: Where we Start</vt:lpstr>
      <vt:lpstr>But there are Mediators</vt:lpstr>
      <vt:lpstr>So Waves are Conditionally Independent of Invertebrates</vt:lpstr>
      <vt:lpstr>Conditional Independence: The Hard Causal Claim</vt:lpstr>
      <vt:lpstr>Quick Note: Nonlinearities</vt:lpstr>
      <vt:lpstr>What claims of conditional independence do *you* have involving your response of interest?</vt:lpstr>
      <vt:lpstr>Conditional Independence (Directed Separation)</vt:lpstr>
      <vt:lpstr>What does Conditional Independence Mean Here?</vt:lpstr>
      <vt:lpstr>What does Conditional Independence Mean Here?</vt:lpstr>
      <vt:lpstr>Building an Understanding of Our System</vt:lpstr>
      <vt:lpstr>Confounding Variables</vt:lpstr>
      <vt:lpstr>What is a Confounder?</vt:lpstr>
      <vt:lpstr>The Back-Door Effect sensu Judea Pearl</vt:lpstr>
      <vt:lpstr>Open Back Doors and Omitted Variable Bias</vt:lpstr>
      <vt:lpstr>Where does OVB Come From in a Model?</vt:lpstr>
      <vt:lpstr>Omitted Variable Bias and Causal Identification</vt:lpstr>
      <vt:lpstr>Causal Identification</vt:lpstr>
      <vt:lpstr>Causal Identification</vt:lpstr>
      <vt:lpstr>How do we solve this problem?</vt:lpstr>
      <vt:lpstr>Solution 1: Fulfill the Backdoor Criteria</vt:lpstr>
      <vt:lpstr>Proximate Backdoors</vt:lpstr>
      <vt:lpstr>Proximate Backdoors and Regression</vt:lpstr>
      <vt:lpstr>What Variables Block the Back Door?</vt:lpstr>
      <vt:lpstr>Sometimes We Cannot Shut the Backdoor</vt:lpstr>
      <vt:lpstr>Or, we suspect, but don’t know, of backdoors</vt:lpstr>
      <vt:lpstr>Solution 2: The Front-Door Criterion</vt:lpstr>
      <vt:lpstr>Example: Smoking and Cancer</vt:lpstr>
      <vt:lpstr>Example: Sharing a Rideshare</vt:lpstr>
      <vt:lpstr>Example: Sharks and Bivalves</vt:lpstr>
      <vt:lpstr>Building an Understanding of Our System</vt:lpstr>
      <vt:lpstr>Counterfactual Thinking: What would Happen If….</vt:lpstr>
      <vt:lpstr>Seemingly Simple, But, At the Core of Understanding Causality</vt:lpstr>
      <vt:lpstr>DAGs Let us See If We Can Estimate Valid ATEs and Make Counterfactual Predictions</vt:lpstr>
      <vt:lpstr>Using DAGs to Get ATEs for Inference Requires Methods to Remove Bias</vt:lpstr>
      <vt:lpstr>DAGS + Counterfactuals = Clear Inference</vt:lpstr>
      <vt:lpstr>What do you need to control for to have valid counterfactual inference?</vt:lpstr>
      <vt:lpstr>Boxes and Arrows, Oh My!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36</cp:revision>
  <dcterms:created xsi:type="dcterms:W3CDTF">2020-11-30T21:25:26Z</dcterms:created>
  <dcterms:modified xsi:type="dcterms:W3CDTF">2023-11-09T15:55:22Z</dcterms:modified>
</cp:coreProperties>
</file>