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448" r:id="rId2"/>
    <p:sldId id="441" r:id="rId3"/>
    <p:sldId id="429" r:id="rId4"/>
    <p:sldId id="431" r:id="rId5"/>
    <p:sldId id="430" r:id="rId6"/>
    <p:sldId id="432" r:id="rId7"/>
    <p:sldId id="434" r:id="rId8"/>
    <p:sldId id="444" r:id="rId9"/>
    <p:sldId id="447" r:id="rId10"/>
    <p:sldId id="450" r:id="rId11"/>
    <p:sldId id="272" r:id="rId12"/>
    <p:sldId id="280" r:id="rId13"/>
    <p:sldId id="265" r:id="rId14"/>
    <p:sldId id="281" r:id="rId15"/>
    <p:sldId id="282" r:id="rId16"/>
    <p:sldId id="283" r:id="rId17"/>
    <p:sldId id="451" r:id="rId18"/>
    <p:sldId id="326" r:id="rId19"/>
    <p:sldId id="433" r:id="rId20"/>
    <p:sldId id="426" r:id="rId21"/>
    <p:sldId id="427" r:id="rId22"/>
    <p:sldId id="435" r:id="rId23"/>
    <p:sldId id="436" r:id="rId24"/>
    <p:sldId id="437" r:id="rId25"/>
    <p:sldId id="445" r:id="rId26"/>
    <p:sldId id="446" r:id="rId27"/>
    <p:sldId id="452" r:id="rId28"/>
    <p:sldId id="277" r:id="rId29"/>
    <p:sldId id="275" r:id="rId30"/>
    <p:sldId id="274" r:id="rId31"/>
    <p:sldId id="276" r:id="rId32"/>
    <p:sldId id="278" r:id="rId33"/>
    <p:sldId id="279" r:id="rId34"/>
    <p:sldId id="298" r:id="rId35"/>
    <p:sldId id="258" r:id="rId36"/>
    <p:sldId id="266" r:id="rId37"/>
    <p:sldId id="267" r:id="rId38"/>
    <p:sldId id="284" r:id="rId39"/>
    <p:sldId id="268" r:id="rId40"/>
    <p:sldId id="453" r:id="rId41"/>
    <p:sldId id="259" r:id="rId42"/>
    <p:sldId id="263" r:id="rId43"/>
    <p:sldId id="262" r:id="rId44"/>
    <p:sldId id="285" r:id="rId45"/>
    <p:sldId id="287" r:id="rId46"/>
    <p:sldId id="303" r:id="rId47"/>
    <p:sldId id="45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CFF"/>
    <a:srgbClr val="FFFE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97"/>
    <p:restoredTop sz="96291"/>
  </p:normalViewPr>
  <p:slideViewPr>
    <p:cSldViewPr snapToGrid="0" snapToObjects="1">
      <p:cViewPr varScale="1">
        <p:scale>
          <a:sx n="124" d="100"/>
          <a:sy n="124" d="100"/>
        </p:scale>
        <p:origin x="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11147-5945-B04E-9EBD-13A4838CA614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32D3B-FEDF-6C43-A016-1D93B22A1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clearer - enumerate what links are severed, and how will you do that - spider that back into the </a:t>
            </a:r>
            <a:r>
              <a:rPr lang="en-US" dirty="0" err="1"/>
              <a:t>preceeding</a:t>
            </a:r>
            <a:r>
              <a:rPr lang="en-US" dirty="0"/>
              <a:t> slides. Also </a:t>
            </a:r>
            <a:r>
              <a:rPr lang="en-US" dirty="0" err="1"/>
              <a:t>picutres</a:t>
            </a:r>
            <a:r>
              <a:rPr lang="en-US" dirty="0"/>
              <a:t> - what is a barnacle? Identify </a:t>
            </a:r>
            <a:r>
              <a:rPr lang="en-US" dirty="0" err="1"/>
              <a:t>boston</a:t>
            </a:r>
            <a:r>
              <a:rPr lang="en-US" dirty="0"/>
              <a:t> harbor and how to isolate sites.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EXAMPLES FROM CLASS OF UNCLEAR CAUSALITY IN AN EXPERIMENT THEY HAVE CONDUCTED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3C986-FDAC-274C-B9B7-B1472D190ED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7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32D3B-FEDF-6C43-A016-1D93B22A1D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few more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3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response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DF047-1B25-3B46-81D9-720B09124F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46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317C-2CDC-5F4A-8117-8E43F940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E1747-0F1F-E34F-8BB7-18E094C0E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5564-13C7-7847-9811-6B12801E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853E8-0956-2C49-8D77-27824B9C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F8561-3671-6346-BC1D-47124E9CD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F058-1C6D-1A4B-A612-6D055C6E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AA9BC-CB48-324A-B464-439D65D62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BC180-7AC7-8B4B-9D78-04709E7B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4F63E-C57C-D64F-9108-6D38A105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6BEF1-8DC6-854C-95B3-C5A0C909C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5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9AD612-7F12-AE42-8CBF-E2A66D142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965FB-9220-2B4E-8D40-858747DF4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FC1E-50C7-184B-B2F4-E16141B4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67A30-C031-9746-9CB5-6C998DD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9F44F-8008-5447-86FB-B22F47AB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365FC-4012-2B40-949A-10E3F260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9EA2-67F6-5F41-BE85-CF86B7CEB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D3AC6-C2B1-E549-BFA8-D8F99D9C7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9A1E-5E2A-4746-A297-12B50814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B054-58AD-C247-86A4-84D50396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1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0096-3756-C141-AF31-A87344F6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B7BA-1667-8F4B-882A-6DE0973DE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CB738-9BE4-C54C-8496-E2A8C1AA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E4B92-1823-E849-90CB-782E190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6F00-98AC-394B-BEE7-680E92B8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F265-5A52-F646-BE70-E5FF97E73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276D-C56A-A049-948A-FE68B6DB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2EFC8-9859-1742-A36A-369A25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venir" panose="02000503020000020003" pitchFamily="2" charset="0"/>
              </a:defRPr>
            </a:lvl1pPr>
            <a:lvl2pPr>
              <a:defRPr>
                <a:latin typeface="Avenir" panose="02000503020000020003" pitchFamily="2" charset="0"/>
              </a:defRPr>
            </a:lvl2pPr>
            <a:lvl3pPr>
              <a:defRPr>
                <a:latin typeface="Avenir" panose="02000503020000020003" pitchFamily="2" charset="0"/>
              </a:defRPr>
            </a:lvl3pPr>
            <a:lvl4pPr>
              <a:defRPr>
                <a:latin typeface="Avenir" panose="02000503020000020003" pitchFamily="2" charset="0"/>
              </a:defRPr>
            </a:lvl4pPr>
            <a:lvl5pPr>
              <a:defRPr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BD1AD-5B1C-1544-867B-B892117B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B5FA1-23F6-E74B-918C-4AC0FF1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6B81C-6FC1-7144-BEE5-B6269894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56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66E1-7BFF-D943-97F4-FE3D114D8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AB86A-BECD-4448-BD42-1AEDD35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58660-CCD4-A645-9B26-AF667AF53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8722D-3A5C-2D4C-BDC8-40522E15C8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63C9C-9C2E-5341-99D3-76153F70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2A759-E61A-8146-99BA-02E226BF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3C4-76F9-7242-824E-6D192851FC2F}" type="datetimeFigureOut">
              <a:rPr lang="en-US" smtClean="0"/>
              <a:t>11/10/22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0B09-E56A-4547-8043-F7AC743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8071C-FEB7-8642-890B-7852C384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90013-F351-A34B-A783-D8A8F5526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6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85AF-03F1-4B4E-824D-EC738A32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A1190-ED82-7D4B-B3DD-9527CA7E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531D1-F39C-6746-8484-08C4D620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C19FB-8DC5-E845-A76B-829AA2B3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1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8592-9F76-4D4B-A40D-2B0C4FD8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4AAAF7-8A8E-CF41-9834-2680D267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81CF1-7E1C-D648-9F32-49BDE9996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3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BCEB-2EF4-9249-811B-F3ED801C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0243-7641-D84B-82DF-0E6405EBB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venir" panose="02000503020000020003" pitchFamily="2" charset="0"/>
              </a:defRPr>
            </a:lvl1pPr>
            <a:lvl2pPr>
              <a:defRPr sz="2800">
                <a:latin typeface="Avenir" panose="02000503020000020003" pitchFamily="2" charset="0"/>
              </a:defRPr>
            </a:lvl2pPr>
            <a:lvl3pPr>
              <a:defRPr sz="2400">
                <a:latin typeface="Avenir" panose="02000503020000020003" pitchFamily="2" charset="0"/>
              </a:defRPr>
            </a:lvl3pPr>
            <a:lvl4pPr>
              <a:defRPr sz="2000">
                <a:latin typeface="Avenir" panose="02000503020000020003" pitchFamily="2" charset="0"/>
              </a:defRPr>
            </a:lvl4pPr>
            <a:lvl5pPr>
              <a:defRPr sz="2000">
                <a:latin typeface="Avenir" panose="02000503020000020003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27BCD-DC92-1542-9149-538C8E1C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D381F-9B82-4641-A1FA-7B546D91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28DB-B830-F446-A72E-6855711C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B7516-8162-AF41-9056-36F701FD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9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A398-E5EC-5A47-872A-FEAB94AC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venir" panose="02000503020000020003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7A0B8-B9BB-1242-AFDE-7E9285AFE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venir" panose="02000503020000020003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4C2EC-5565-EC4B-A224-9F79B76D6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venir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32E20-B90A-2343-A3E2-0473BDB6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92CA1-66E2-D84B-B353-ADE785B0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AD721-F8E6-114B-814A-50B24BCD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B0B13-5F99-7649-A6E4-8A4A095C4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EA87C-B4DE-0247-8313-67A2B1FB7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CF0C-509A-9B49-9BAB-579A5D2AD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D5F603C4-76F9-7242-824E-6D192851FC2F}" type="datetimeFigureOut">
              <a:rPr lang="en-US" smtClean="0"/>
              <a:pPr/>
              <a:t>11/10/22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DBB62-C349-D843-A79B-E14A5CC54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54313-5B26-8F41-9029-94A038A6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7290013-F351-A34B-A783-D8A8F55269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29C98C-1008-B04C-BF2E-0A743DC83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</a:blip>
          <a:stretch>
            <a:fillRect/>
          </a:stretch>
        </p:blipFill>
        <p:spPr>
          <a:xfrm>
            <a:off x="0" y="0"/>
            <a:ext cx="8073823" cy="68580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322B89D-2AAF-E94C-A6AD-838748EE578D}"/>
              </a:ext>
            </a:extLst>
          </p:cNvPr>
          <p:cNvGrpSpPr/>
          <p:nvPr/>
        </p:nvGrpSpPr>
        <p:grpSpPr>
          <a:xfrm>
            <a:off x="8072039" y="1255441"/>
            <a:ext cx="4119961" cy="4716450"/>
            <a:chOff x="7310931" y="-4166329"/>
            <a:chExt cx="4119961" cy="47164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7817F8-E246-A442-B4DF-F84EF65FCB94}"/>
                </a:ext>
              </a:extLst>
            </p:cNvPr>
            <p:cNvSpPr txBox="1"/>
            <p:nvPr/>
          </p:nvSpPr>
          <p:spPr>
            <a:xfrm>
              <a:off x="8921641" y="-280876"/>
              <a:ext cx="1199172" cy="830997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Barnacles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5A58F0-DAE3-A14A-9F78-5230EA4EA04F}"/>
                </a:ext>
              </a:extLst>
            </p:cNvPr>
            <p:cNvSpPr txBox="1"/>
            <p:nvPr/>
          </p:nvSpPr>
          <p:spPr>
            <a:xfrm>
              <a:off x="7310931" y="-4166329"/>
              <a:ext cx="1938774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Substrate</a:t>
              </a:r>
            </a:p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Type = slate, granite, concrete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EB73A8-D7D5-044A-88E4-DE4F11AED653}"/>
                </a:ext>
              </a:extLst>
            </p:cNvPr>
            <p:cNvSpPr txBox="1"/>
            <p:nvPr/>
          </p:nvSpPr>
          <p:spPr>
            <a:xfrm>
              <a:off x="9389150" y="-4166329"/>
              <a:ext cx="2041742" cy="1569660"/>
            </a:xfrm>
            <a:prstGeom prst="rect">
              <a:avLst/>
            </a:prstGeom>
            <a:noFill/>
            <a:ln>
              <a:solidFill>
                <a:schemeClr val="tx1">
                  <a:alpha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alpha val="25000"/>
                    </a:schemeClr>
                  </a:solidFill>
                  <a:latin typeface="Calibri Light"/>
                  <a:cs typeface="Calibri Light"/>
                </a:rPr>
                <a:t>Predation = Caged, Uncaged, Cage Control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633FC1-626F-4C44-988F-6F21208DD7CB}"/>
                </a:ext>
              </a:extLst>
            </p:cNvPr>
            <p:cNvCxnSpPr>
              <a:cxnSpLocks/>
              <a:stCxn id="8" idx="2"/>
              <a:endCxn id="6" idx="0"/>
            </p:cNvCxnSpPr>
            <p:nvPr/>
          </p:nvCxnSpPr>
          <p:spPr>
            <a:xfrm flipH="1">
              <a:off x="9521227" y="-2596669"/>
              <a:ext cx="888794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4C09C6-57E6-3A40-A092-68ECA4793AD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8280318" y="-2596669"/>
              <a:ext cx="1240909" cy="2315793"/>
            </a:xfrm>
            <a:prstGeom prst="straightConnector1">
              <a:avLst/>
            </a:prstGeom>
            <a:ln w="57150" cmpd="sng">
              <a:solidFill>
                <a:schemeClr val="tx1">
                  <a:alpha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FC795A0-D46A-5A4A-8218-0CFA6A2B1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32" y="2126974"/>
            <a:ext cx="9144000" cy="2435833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Avenir" panose="02000503020000020003" pitchFamily="2" charset="0"/>
                <a:cs typeface="Calibri Light"/>
              </a:rPr>
              <a:t>Deriving Causal Inference from Nature with Experiments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91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513770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Start: Substrate Only – One-Way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How many replicates of each treatment?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Placement of replicates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Scale over which to run experiment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Dispersion of treatments to ensure independence</a:t>
            </a:r>
          </a:p>
          <a:p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86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4283-130E-914F-9F32-D785933A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on Continuous v. Categorical Designs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303CE-B0C1-2546-8C31-A4155B7A692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AAA5AB-E16A-FB4B-A2CE-919453B6F975}"/>
              </a:ext>
            </a:extLst>
          </p:cNvPr>
          <p:cNvSpPr txBox="1"/>
          <p:nvPr/>
        </p:nvSpPr>
        <p:spPr>
          <a:xfrm>
            <a:off x="460867" y="1669004"/>
            <a:ext cx="28695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Rugosity = 0-100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2A201-8614-604F-BCE8-DC572B7E8C3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5616" y="3238664"/>
            <a:ext cx="0" cy="259790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C7FBE-272B-AC42-9BDF-2A8097919A8D}"/>
              </a:ext>
            </a:extLst>
          </p:cNvPr>
          <p:cNvSpPr txBox="1"/>
          <p:nvPr/>
        </p:nvSpPr>
        <p:spPr>
          <a:xfrm>
            <a:off x="4217787" y="1927653"/>
            <a:ext cx="713601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Regression-based designs can work like ANOVA-based designs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assigns treatment levels evenly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You can assign discrete levels and add random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The causal model is </a:t>
            </a:r>
            <a:r>
              <a:rPr lang="en-US" sz="2800" b="1" dirty="0">
                <a:latin typeface="Avenir" panose="02000503020000020003" pitchFamily="2" charset="0"/>
              </a:rPr>
              <a:t>*THIS SAME*</a:t>
            </a:r>
            <a:r>
              <a:rPr lang="en-US" sz="2800" dirty="0">
                <a:latin typeface="Avenir" panose="02000503020000020003" pitchFamily="2" charset="0"/>
              </a:rPr>
              <a:t>, it’s the details of implementation and statistical modeling that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256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99063" y="466746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14623" y="423502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Our “One-Way” Design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16742D-D7B7-7A4F-8A5A-1FB6DCDD24F1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311C6-A630-A642-8C9E-4D64E347F147}"/>
              </a:ext>
            </a:extLst>
          </p:cNvPr>
          <p:cNvSpPr txBox="1"/>
          <p:nvPr/>
        </p:nvSpPr>
        <p:spPr>
          <a:xfrm>
            <a:off x="460867" y="1669004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0DB26B-022D-F748-A50B-33F5B0FD0AA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895616" y="3731107"/>
            <a:ext cx="0" cy="21054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EF4C5C-976F-BD4B-A83C-0A0816306CB8}"/>
              </a:ext>
            </a:extLst>
          </p:cNvPr>
          <p:cNvGrpSpPr/>
          <p:nvPr/>
        </p:nvGrpSpPr>
        <p:grpSpPr>
          <a:xfrm>
            <a:off x="3961326" y="3148147"/>
            <a:ext cx="2069941" cy="2228000"/>
            <a:chOff x="3961326" y="3148147"/>
            <a:chExt cx="2069941" cy="222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48BAF05-F55B-2E48-838F-E03FF124D0E7}"/>
                </a:ext>
              </a:extLst>
            </p:cNvPr>
            <p:cNvSpPr/>
            <p:nvPr/>
          </p:nvSpPr>
          <p:spPr>
            <a:xfrm>
              <a:off x="3961326" y="318284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A72FD5-8FC9-BF49-ADD7-1ECB87635FAE}"/>
                </a:ext>
              </a:extLst>
            </p:cNvPr>
            <p:cNvSpPr/>
            <p:nvPr/>
          </p:nvSpPr>
          <p:spPr>
            <a:xfrm>
              <a:off x="3982284" y="4068663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E90FA02-444D-CF4F-BA66-304DCD9E6298}"/>
                </a:ext>
              </a:extLst>
            </p:cNvPr>
            <p:cNvSpPr/>
            <p:nvPr/>
          </p:nvSpPr>
          <p:spPr>
            <a:xfrm>
              <a:off x="3963603" y="4810528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3EEFD9-9061-2C4E-BCC0-F1D9907B0D51}"/>
                </a:ext>
              </a:extLst>
            </p:cNvPr>
            <p:cNvSpPr txBox="1"/>
            <p:nvPr/>
          </p:nvSpPr>
          <p:spPr>
            <a:xfrm>
              <a:off x="4470802" y="3148147"/>
              <a:ext cx="8940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Slate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823B55-0B8B-B549-84E0-53C3673C28D6}"/>
                </a:ext>
              </a:extLst>
            </p:cNvPr>
            <p:cNvSpPr txBox="1"/>
            <p:nvPr/>
          </p:nvSpPr>
          <p:spPr>
            <a:xfrm>
              <a:off x="4478293" y="4078392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Granite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7461F6-A4DC-8541-AD06-B3055C40E997}"/>
                </a:ext>
              </a:extLst>
            </p:cNvPr>
            <p:cNvSpPr txBox="1"/>
            <p:nvPr/>
          </p:nvSpPr>
          <p:spPr>
            <a:xfrm>
              <a:off x="4534639" y="4852927"/>
              <a:ext cx="1496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Concrete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862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b="1" dirty="0"/>
              <a:t>How Many Replicates Do I Need?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05450" y="1139914"/>
            <a:ext cx="538759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Generally, p^(3/2) /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tot</a:t>
            </a:r>
            <a:r>
              <a:rPr lang="en-US" sz="3600" baseline="-25000" dirty="0">
                <a:latin typeface="Avenir" panose="02000503020000020003" pitchFamily="2" charset="0"/>
              </a:rPr>
              <a:t> </a:t>
            </a:r>
            <a:r>
              <a:rPr lang="en-US" sz="3600" dirty="0">
                <a:latin typeface="Avenir" panose="02000503020000020003" pitchFamily="2" charset="0"/>
              </a:rPr>
              <a:t>should approach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venir" panose="02000503020000020003" pitchFamily="2" charset="0"/>
              </a:rPr>
              <a:t>Portnoy 1998</a:t>
            </a: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3 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p^(3/2) ~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So, 5 / (3*n) should be close-</a:t>
            </a:r>
            <a:r>
              <a:rPr lang="en-US" sz="3600" dirty="0" err="1">
                <a:latin typeface="Avenir" panose="02000503020000020003" pitchFamily="2" charset="0"/>
              </a:rPr>
              <a:t>ish</a:t>
            </a:r>
            <a:r>
              <a:rPr lang="en-US" sz="3600" dirty="0">
                <a:latin typeface="Avenir" panose="02000503020000020003" pitchFamily="2" charset="0"/>
              </a:rPr>
              <a:t> to 0</a:t>
            </a:r>
          </a:p>
          <a:p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venir" panose="02000503020000020003" pitchFamily="2" charset="0"/>
              </a:rPr>
              <a:t>Practically, 5-10</a:t>
            </a:r>
          </a:p>
          <a:p>
            <a:pPr lvl="1"/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55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5-10 Replicates? That’s 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043" y="2471517"/>
            <a:ext cx="53875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 so fast!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The noisier the system and smaller the effect, the more replicates you need for good precision</a:t>
            </a:r>
          </a:p>
        </p:txBody>
      </p:sp>
    </p:spTree>
    <p:extLst>
      <p:ext uri="{BB962C8B-B14F-4D97-AF65-F5344CB8AC3E}">
        <p14:creationId xmlns:p14="http://schemas.microsoft.com/office/powerpoint/2010/main" val="115254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60" y="72702"/>
            <a:ext cx="11867596" cy="1325563"/>
          </a:xfrm>
        </p:spPr>
        <p:txBody>
          <a:bodyPr/>
          <a:lstStyle/>
          <a:p>
            <a:r>
              <a:rPr lang="en-US" dirty="0"/>
              <a:t>OK, How do I Determine Power (or Likely Precision)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321059" y="1358448"/>
            <a:ext cx="53875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SIMULATION!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Make a simulated data set with your design, fit a model, get SE of parameters or other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Rinse and repeat to see how often you fall in an acceptable range</a:t>
            </a:r>
          </a:p>
        </p:txBody>
      </p:sp>
    </p:spTree>
    <p:extLst>
      <p:ext uri="{BB962C8B-B14F-4D97-AF65-F5344CB8AC3E}">
        <p14:creationId xmlns:p14="http://schemas.microsoft.com/office/powerpoint/2010/main" val="783035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617648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024"/>
            <a:ext cx="1219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Reality Check: Lots of Things Happen in an Experiment – they are Not So Simple!</a:t>
            </a:r>
          </a:p>
        </p:txBody>
      </p:sp>
      <p:pic>
        <p:nvPicPr>
          <p:cNvPr id="4" name="Picture 3" descr="inv_filter_tank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11300"/>
            <a:ext cx="7061200" cy="5295900"/>
          </a:xfrm>
          <a:prstGeom prst="rect">
            <a:avLst/>
          </a:prstGeom>
          <a:ln w="3175" cap="sq" cmpd="sng">
            <a:solidFill>
              <a:schemeClr val="tx1"/>
            </a:solidFill>
            <a:prstDash val="solid"/>
            <a:miter lim="800000"/>
          </a:ln>
          <a:effectLst/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942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Internal Validity versus External Validity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>
                <a:lumMod val="90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7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6278A-6949-4849-B2E8-147A1D4826CC}"/>
              </a:ext>
            </a:extLst>
          </p:cNvPr>
          <p:cNvSpPr txBox="1"/>
          <p:nvPr/>
        </p:nvSpPr>
        <p:spPr>
          <a:xfrm>
            <a:off x="5264666" y="4311968"/>
            <a:ext cx="70232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Results are valid for one site where experiment was conducted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" panose="02000503020000020003" pitchFamily="2" charset="0"/>
              </a:rPr>
              <a:t>High Internal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venir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What do they teach us about predation and substrate in nature?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If no recruitment  interaction</a:t>
            </a:r>
            <a:r>
              <a:rPr lang="en-US" sz="2000" b="1" dirty="0">
                <a:latin typeface="Avenir" panose="02000503020000020003" pitchFamily="2" charset="0"/>
              </a:rPr>
              <a:t>, High External Validity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venir" panose="02000503020000020003" pitchFamily="2" charset="0"/>
              </a:rPr>
              <a:t>Otherwise, </a:t>
            </a:r>
            <a:r>
              <a:rPr lang="en-US" sz="2000" b="1" dirty="0">
                <a:latin typeface="Avenir" panose="02000503020000020003" pitchFamily="2" charset="0"/>
              </a:rPr>
              <a:t>Low External Validity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E99495-9D14-2B38-1458-A9498477F212}"/>
              </a:ext>
            </a:extLst>
          </p:cNvPr>
          <p:cNvSpPr txBox="1"/>
          <p:nvPr/>
        </p:nvSpPr>
        <p:spPr>
          <a:xfrm>
            <a:off x="3701808" y="2190597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6112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374300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8ECC-0B84-5B4A-A06C-EDB1B57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131"/>
            <a:ext cx="1197641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Decisions as to How to Treat Confounders &amp; Validity – Averaging Over versus Holding Constant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7ED1C-523B-8E4D-8017-E323CB673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239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we wanted to know the direct causal effect of substrate type, should we hold recruitment pressure constant, or do the experiment at many recruitment levels?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34A9-E518-2D49-B076-26E1E278C23B}"/>
              </a:ext>
            </a:extLst>
          </p:cNvPr>
          <p:cNvSpPr txBox="1"/>
          <p:nvPr/>
        </p:nvSpPr>
        <p:spPr>
          <a:xfrm>
            <a:off x="7844897" y="4700109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6E7B-6CC9-EB47-89A0-2338AE839D0D}"/>
              </a:ext>
            </a:extLst>
          </p:cNvPr>
          <p:cNvSpPr txBox="1"/>
          <p:nvPr/>
        </p:nvSpPr>
        <p:spPr>
          <a:xfrm>
            <a:off x="1772517" y="5428567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6ADEB-E826-9742-AE28-B5EBD9A26FAA}"/>
              </a:ext>
            </a:extLst>
          </p:cNvPr>
          <p:cNvSpPr txBox="1"/>
          <p:nvPr/>
        </p:nvSpPr>
        <p:spPr>
          <a:xfrm>
            <a:off x="1551878" y="3941930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17A3FA-1E3C-9E41-B193-EE4989E9F8C3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513057" y="4992497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F6BB0-0881-8341-A332-17F09500D70C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132849" y="4992497"/>
            <a:ext cx="2712048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4A626-FE48-1340-AA3A-02AE4D5427F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77937" y="4234318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24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7822056" y="2262292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1236527" y="2039267"/>
            <a:ext cx="329660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533135" y="2554680"/>
            <a:ext cx="3288921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69" y="3362480"/>
            <a:ext cx="4307012" cy="322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28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Are You Introducing Hidden Treatments?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55E7A-FF6A-9343-A972-6F1D56683FE8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A16E46-B111-E444-B804-F885084BEF17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3769112" y="2581817"/>
            <a:ext cx="659802" cy="106936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769112" y="3651184"/>
            <a:ext cx="814269" cy="1012205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rgbClr val="FF0000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E995B0-1FB7-A33B-A1E5-5FFBA437F66E}"/>
              </a:ext>
            </a:extLst>
          </p:cNvPr>
          <p:cNvSpPr txBox="1"/>
          <p:nvPr/>
        </p:nvSpPr>
        <p:spPr>
          <a:xfrm>
            <a:off x="0" y="5911831"/>
            <a:ext cx="1210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Violation of </a:t>
            </a:r>
            <a:r>
              <a:rPr lang="en-US" sz="2400" b="1" dirty="0"/>
              <a:t>excludability</a:t>
            </a:r>
            <a:r>
              <a:rPr lang="en-US" sz="2400" dirty="0"/>
              <a:t>  - outcomes responding solely to treatment through desired pathway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D040C-039A-050F-49CC-014FCE05CB1F}"/>
              </a:ext>
            </a:extLst>
          </p:cNvPr>
          <p:cNvSpPr txBox="1"/>
          <p:nvPr/>
        </p:nvSpPr>
        <p:spPr>
          <a:xfrm>
            <a:off x="10168873" y="6492875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</p:spTree>
    <p:extLst>
      <p:ext uri="{BB962C8B-B14F-4D97-AF65-F5344CB8AC3E}">
        <p14:creationId xmlns:p14="http://schemas.microsoft.com/office/powerpoint/2010/main" val="387886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/>
          <a:lstStyle/>
          <a:p>
            <a:r>
              <a:rPr lang="en-US" dirty="0"/>
              <a:t>Solution – Diagram it to Devise Procedural Controls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769112" y="3714405"/>
            <a:ext cx="814269" cy="94898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3769112" y="2852792"/>
            <a:ext cx="716636" cy="79839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201206" y="2866354"/>
            <a:ext cx="35679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 Treatment = Caged,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Uncaged, Sides</a:t>
            </a:r>
          </a:p>
        </p:txBody>
      </p:sp>
    </p:spTree>
    <p:extLst>
      <p:ext uri="{BB962C8B-B14F-4D97-AF65-F5344CB8AC3E}">
        <p14:creationId xmlns:p14="http://schemas.microsoft.com/office/powerpoint/2010/main" val="336201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7129-6E12-E14F-86C8-9A968696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804" y="365125"/>
            <a:ext cx="856599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 – Diagram it to Devise Procedural Controls with Separate Exogenous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AAD61E-FBAD-1E4D-96D3-1C3D743B43D5}"/>
              </a:ext>
            </a:extLst>
          </p:cNvPr>
          <p:cNvSpPr txBox="1"/>
          <p:nvPr/>
        </p:nvSpPr>
        <p:spPr>
          <a:xfrm>
            <a:off x="8691852" y="3422018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D5E6B8-AC46-9246-8549-C9F27BD2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617"/>
            <a:ext cx="2430966" cy="1820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728084-8D39-8449-AFFB-A30A02785792}"/>
              </a:ext>
            </a:extLst>
          </p:cNvPr>
          <p:cNvSpPr txBox="1"/>
          <p:nvPr/>
        </p:nvSpPr>
        <p:spPr>
          <a:xfrm>
            <a:off x="4583381" y="4371001"/>
            <a:ext cx="25025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Flow of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DD7D3-3375-9D41-AB30-0759E8DE1574}"/>
              </a:ext>
            </a:extLst>
          </p:cNvPr>
          <p:cNvSpPr txBox="1"/>
          <p:nvPr/>
        </p:nvSpPr>
        <p:spPr>
          <a:xfrm>
            <a:off x="4428914" y="2289429"/>
            <a:ext cx="281147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Predator Access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E2E8CB-24E9-6C49-ABE6-6C0C1672AC7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2792" y="4663387"/>
            <a:ext cx="1640589" cy="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2A848-2588-5147-A6FB-1A05E66102DE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240389" y="2581817"/>
            <a:ext cx="1451463" cy="113258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C6C078-47E4-6C4F-BEE6-4E9B2B2D005C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7085926" y="3714406"/>
            <a:ext cx="1605926" cy="9489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360E74-E848-AD45-9317-C67F3DC2220B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 flipV="1">
            <a:off x="2889420" y="2581817"/>
            <a:ext cx="1539494" cy="108722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25CA4A-C78D-1D4E-B2C5-92648A3418EC}"/>
              </a:ext>
            </a:extLst>
          </p:cNvPr>
          <p:cNvSpPr txBox="1"/>
          <p:nvPr/>
        </p:nvSpPr>
        <p:spPr>
          <a:xfrm>
            <a:off x="659660" y="3376656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Caged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B3E59-DD59-034A-97B6-8549AFFDFB5B}"/>
              </a:ext>
            </a:extLst>
          </p:cNvPr>
          <p:cNvSpPr txBox="1"/>
          <p:nvPr/>
        </p:nvSpPr>
        <p:spPr>
          <a:xfrm>
            <a:off x="704265" y="4371000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Sides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6E932D-FFE8-2341-9144-5595B1D69492}"/>
              </a:ext>
            </a:extLst>
          </p:cNvPr>
          <p:cNvSpPr txBox="1"/>
          <p:nvPr/>
        </p:nvSpPr>
        <p:spPr>
          <a:xfrm>
            <a:off x="704265" y="2271757"/>
            <a:ext cx="22297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Open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EC19C8-32FC-CD4D-A698-A4A08369E0AE}"/>
              </a:ext>
            </a:extLst>
          </p:cNvPr>
          <p:cNvCxnSpPr>
            <a:cxnSpLocks/>
            <a:stCxn id="16" idx="3"/>
            <a:endCxn id="9" idx="1"/>
          </p:cNvCxnSpPr>
          <p:nvPr/>
        </p:nvCxnSpPr>
        <p:spPr>
          <a:xfrm>
            <a:off x="2934025" y="2564145"/>
            <a:ext cx="1494889" cy="1767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FC8183A-9D62-7344-AB41-DAF31E842835}"/>
              </a:ext>
            </a:extLst>
          </p:cNvPr>
          <p:cNvCxnSpPr>
            <a:cxnSpLocks/>
            <a:stCxn id="28" idx="3"/>
            <a:endCxn id="8" idx="1"/>
          </p:cNvCxnSpPr>
          <p:nvPr/>
        </p:nvCxnSpPr>
        <p:spPr>
          <a:xfrm>
            <a:off x="2889420" y="3669044"/>
            <a:ext cx="1693961" cy="99434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7823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of an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Re-diagram your system as an experiment</a:t>
            </a:r>
          </a:p>
          <a:p>
            <a:endParaRPr lang="en-US" dirty="0"/>
          </a:p>
          <a:p>
            <a:r>
              <a:rPr lang="en-US" dirty="0"/>
              <a:t>Think carefully about what is added and what is subtracted</a:t>
            </a:r>
          </a:p>
          <a:p>
            <a:endParaRPr lang="en-US" dirty="0"/>
          </a:p>
          <a:p>
            <a:r>
              <a:rPr lang="en-US" dirty="0"/>
              <a:t>What is the scope of your inference when you compare your diagram of an experiment to that of the world?</a:t>
            </a:r>
          </a:p>
          <a:p>
            <a:endParaRPr lang="en-US" dirty="0"/>
          </a:p>
          <a:p>
            <a:r>
              <a:rPr lang="en-US" dirty="0"/>
              <a:t>Did you open any new back doors? How can you close them?</a:t>
            </a:r>
          </a:p>
        </p:txBody>
      </p:sp>
    </p:spTree>
    <p:extLst>
      <p:ext uri="{BB962C8B-B14F-4D97-AF65-F5344CB8AC3E}">
        <p14:creationId xmlns:p14="http://schemas.microsoft.com/office/powerpoint/2010/main" val="398054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your experimental diagram – would you change anything? Why?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4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3866467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Replicate Placement – In An Area of Minimal Variation in Other Conditions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271849" y="1370549"/>
            <a:ext cx="53609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Randomize coordinates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Or petri dish placement, </a:t>
            </a:r>
            <a:r>
              <a:rPr lang="en-US" sz="3200" dirty="0" err="1">
                <a:latin typeface="Avenir" panose="02000503020000020003" pitchFamily="2" charset="0"/>
              </a:rPr>
              <a:t>labbies</a:t>
            </a:r>
            <a:r>
              <a:rPr lang="en-US" sz="3200" dirty="0">
                <a:latin typeface="Avenir" panose="02000503020000020003" pitchFamily="2" charset="0"/>
              </a:rPr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Once you accommodate, gradients, etc., it’s a different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Avenir" panose="02000503020000020003" pitchFamily="2" charset="0"/>
              </a:rPr>
              <a:t>Note – this is done at one *time* as well</a:t>
            </a:r>
          </a:p>
        </p:txBody>
      </p:sp>
    </p:spTree>
    <p:extLst>
      <p:ext uri="{BB962C8B-B14F-4D97-AF65-F5344CB8AC3E}">
        <p14:creationId xmlns:p14="http://schemas.microsoft.com/office/powerpoint/2010/main" val="3546540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221259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328431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47869" y="2617282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13675" y="251181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11836" y="341351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06598" y="340831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132549" y="5080257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26994" y="3581749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37917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07482" y="425122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743791" y="541643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82735" y="4818173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14506" y="3118381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147869" y="425122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971"/>
            <a:ext cx="11982203" cy="1325563"/>
          </a:xfrm>
        </p:spPr>
        <p:txBody>
          <a:bodyPr/>
          <a:lstStyle/>
          <a:p>
            <a:r>
              <a:rPr lang="en-US" dirty="0"/>
              <a:t>Bad Replicate Placement: Non-Independence of 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059E3-EACB-8743-A577-F171018D5BC1}"/>
              </a:ext>
            </a:extLst>
          </p:cNvPr>
          <p:cNvSpPr txBox="1"/>
          <p:nvPr/>
        </p:nvSpPr>
        <p:spPr>
          <a:xfrm>
            <a:off x="288824" y="2673808"/>
            <a:ext cx="298140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Plots must be spatially or temporally separate</a:t>
            </a:r>
          </a:p>
          <a:p>
            <a:endParaRPr lang="en-US" sz="2800" dirty="0"/>
          </a:p>
          <a:p>
            <a:r>
              <a:rPr lang="en-US" sz="2800" dirty="0"/>
              <a:t>This goes double for plots with the same treatment!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4D37AB-4928-1E43-3FBB-914FEEE4302A}"/>
              </a:ext>
            </a:extLst>
          </p:cNvPr>
          <p:cNvSpPr txBox="1"/>
          <p:nvPr/>
        </p:nvSpPr>
        <p:spPr>
          <a:xfrm>
            <a:off x="8911445" y="2327146"/>
            <a:ext cx="3070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there is </a:t>
            </a:r>
            <a:r>
              <a:rPr lang="en-US" sz="2400" dirty="0" err="1"/>
              <a:t>bleedover</a:t>
            </a:r>
            <a:r>
              <a:rPr lang="en-US" sz="2400" dirty="0"/>
              <a:t> from one plot to the next, you violate the principle of </a:t>
            </a:r>
            <a:r>
              <a:rPr lang="en-US" sz="2400" b="1" dirty="0"/>
              <a:t>interference 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FF455-FBC9-DD38-1510-E930B9058A96}"/>
              </a:ext>
            </a:extLst>
          </p:cNvPr>
          <p:cNvSpPr txBox="1"/>
          <p:nvPr/>
        </p:nvSpPr>
        <p:spPr>
          <a:xfrm>
            <a:off x="10141528" y="6488668"/>
            <a:ext cx="193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Kimmel et al. 2021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23B025-A9C4-9389-A259-ACEDC579A004}"/>
              </a:ext>
            </a:extLst>
          </p:cNvPr>
          <p:cNvSpPr/>
          <p:nvPr/>
        </p:nvSpPr>
        <p:spPr>
          <a:xfrm>
            <a:off x="10208121" y="513574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327151-E24E-6FA6-1B04-0E7D8066F05C}"/>
              </a:ext>
            </a:extLst>
          </p:cNvPr>
          <p:cNvSpPr/>
          <p:nvPr/>
        </p:nvSpPr>
        <p:spPr>
          <a:xfrm>
            <a:off x="10702883" y="51305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AA8ABB83-5AA4-18B9-9982-B4FE1D2B4638}"/>
              </a:ext>
            </a:extLst>
          </p:cNvPr>
          <p:cNvCxnSpPr>
            <a:cxnSpLocks/>
            <a:stCxn id="10" idx="0"/>
            <a:endCxn id="14" idx="0"/>
          </p:cNvCxnSpPr>
          <p:nvPr/>
        </p:nvCxnSpPr>
        <p:spPr>
          <a:xfrm rot="5400000" flipH="1" flipV="1">
            <a:off x="10697157" y="4885763"/>
            <a:ext cx="5208" cy="494762"/>
          </a:xfrm>
          <a:prstGeom prst="curvedConnector3">
            <a:avLst>
              <a:gd name="adj1" fmla="val 7453667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32C7B14-DC5D-EE43-C528-6BAF26A9E27F}"/>
              </a:ext>
            </a:extLst>
          </p:cNvPr>
          <p:cNvSpPr txBox="1"/>
          <p:nvPr/>
        </p:nvSpPr>
        <p:spPr>
          <a:xfrm>
            <a:off x="10336861" y="4457356"/>
            <a:ext cx="719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Heats</a:t>
            </a:r>
          </a:p>
        </p:txBody>
      </p:sp>
    </p:spTree>
    <p:extLst>
      <p:ext uri="{BB962C8B-B14F-4D97-AF65-F5344CB8AC3E}">
        <p14:creationId xmlns:p14="http://schemas.microsoft.com/office/powerpoint/2010/main" val="408762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 animBg="1"/>
      <p:bldP spid="14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2975969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542BD5-7E5B-3D48-AE91-7E20E63BE12D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2840696" y="3491382"/>
            <a:ext cx="4066960" cy="2319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441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6686" y="2901637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65603" y="515402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259463" y="3390155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885414" y="5062102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47981" y="4233066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96656" y="539828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74077" y="2721779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58496" y="420183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149140" y="490976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Bad Replicate Placement: Non-Independence of Treatments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31F65-3B0E-3B4A-9548-1DE6F32D23B5}"/>
              </a:ext>
            </a:extLst>
          </p:cNvPr>
          <p:cNvSpPr txBox="1"/>
          <p:nvPr/>
        </p:nvSpPr>
        <p:spPr>
          <a:xfrm>
            <a:off x="155976" y="1994990"/>
            <a:ext cx="36223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venir" panose="02000503020000020003" pitchFamily="2" charset="0"/>
              </a:rPr>
              <a:t>Pseudoreplication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dirty="0">
                <a:latin typeface="Avenir" panose="02000503020000020003" pitchFamily="2" charset="0"/>
              </a:rPr>
              <a:t> </a:t>
            </a:r>
            <a:r>
              <a:rPr lang="en-US" sz="3200" dirty="0" err="1">
                <a:latin typeface="Avenir" panose="02000503020000020003" pitchFamily="2" charset="0"/>
              </a:rPr>
              <a:t>Hurlbert</a:t>
            </a:r>
            <a:endParaRPr lang="en-US" sz="3200" dirty="0">
              <a:latin typeface="Avenir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32BA0-9AA5-5D33-4346-C7BEDE437807}"/>
              </a:ext>
            </a:extLst>
          </p:cNvPr>
          <p:cNvSpPr txBox="1"/>
          <p:nvPr/>
        </p:nvSpPr>
        <p:spPr>
          <a:xfrm>
            <a:off x="8802055" y="3832737"/>
            <a:ext cx="33535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Really a violation of </a:t>
            </a:r>
            <a:r>
              <a:rPr lang="en-US" sz="3200" b="1" dirty="0">
                <a:latin typeface="Avenir" panose="02000503020000020003" pitchFamily="2" charset="0"/>
              </a:rPr>
              <a:t>excludability </a:t>
            </a:r>
            <a:r>
              <a:rPr lang="en-US" sz="3200" i="1" dirty="0" err="1">
                <a:latin typeface="Avenir" panose="02000503020000020003" pitchFamily="2" charset="0"/>
              </a:rPr>
              <a:t>sensu</a:t>
            </a:r>
            <a:r>
              <a:rPr lang="en-US" sz="3200" i="1" dirty="0">
                <a:latin typeface="Avenir" panose="02000503020000020003" pitchFamily="2" charset="0"/>
              </a:rPr>
              <a:t> </a:t>
            </a:r>
            <a:r>
              <a:rPr lang="en-US" sz="3200" dirty="0">
                <a:latin typeface="Avenir" panose="02000503020000020003" pitchFamily="2" charset="0"/>
              </a:rPr>
              <a:t>Kimmel et al., as treatment = treatment + location</a:t>
            </a:r>
          </a:p>
        </p:txBody>
      </p:sp>
    </p:spTree>
    <p:extLst>
      <p:ext uri="{BB962C8B-B14F-4D97-AF65-F5344CB8AC3E}">
        <p14:creationId xmlns:p14="http://schemas.microsoft.com/office/powerpoint/2010/main" val="258548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502262" y="1706880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3609434" y="2295458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72606" y="2435321"/>
            <a:ext cx="1189044" cy="118904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97828" y="4282440"/>
            <a:ext cx="1442574" cy="14425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374338" y="2453008"/>
            <a:ext cx="1366064" cy="136606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986"/>
            <a:ext cx="11922826" cy="1325563"/>
          </a:xfrm>
        </p:spPr>
        <p:txBody>
          <a:bodyPr/>
          <a:lstStyle/>
          <a:p>
            <a:r>
              <a:rPr lang="en-US" dirty="0"/>
              <a:t>Subsampling As a Form of </a:t>
            </a:r>
            <a:r>
              <a:rPr lang="en-US" dirty="0" err="1"/>
              <a:t>Pseudoreplication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B8DA3-55F2-914C-8166-FA94FD864BF1}"/>
              </a:ext>
            </a:extLst>
          </p:cNvPr>
          <p:cNvSpPr/>
          <p:nvPr/>
        </p:nvSpPr>
        <p:spPr>
          <a:xfrm>
            <a:off x="4103104" y="250802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BED3FF-6E8F-B643-B00A-2D73D7C3E91D}"/>
              </a:ext>
            </a:extLst>
          </p:cNvPr>
          <p:cNvSpPr/>
          <p:nvPr/>
        </p:nvSpPr>
        <p:spPr>
          <a:xfrm>
            <a:off x="4278217" y="305016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CC5D8C-A7B4-8542-B81C-342CE3C30B84}"/>
              </a:ext>
            </a:extLst>
          </p:cNvPr>
          <p:cNvSpPr/>
          <p:nvPr/>
        </p:nvSpPr>
        <p:spPr>
          <a:xfrm>
            <a:off x="4606322" y="2603980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F1B057-0236-184C-80DF-CBF20DBE2CBF}"/>
              </a:ext>
            </a:extLst>
          </p:cNvPr>
          <p:cNvSpPr/>
          <p:nvPr/>
        </p:nvSpPr>
        <p:spPr>
          <a:xfrm>
            <a:off x="5516568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AB5793-63FE-CA4B-98BC-25A2DB12E398}"/>
              </a:ext>
            </a:extLst>
          </p:cNvPr>
          <p:cNvSpPr/>
          <p:nvPr/>
        </p:nvSpPr>
        <p:spPr>
          <a:xfrm>
            <a:off x="6059929" y="2705885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41FBFD-3389-8341-83FD-DD82F3C30314}"/>
              </a:ext>
            </a:extLst>
          </p:cNvPr>
          <p:cNvSpPr/>
          <p:nvPr/>
        </p:nvSpPr>
        <p:spPr>
          <a:xfrm>
            <a:off x="5812403" y="3201137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555519-0125-A64C-BD57-F66786D8AF28}"/>
              </a:ext>
            </a:extLst>
          </p:cNvPr>
          <p:cNvSpPr/>
          <p:nvPr/>
        </p:nvSpPr>
        <p:spPr>
          <a:xfrm>
            <a:off x="5526493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A03F1B-ACF3-F240-8A9B-9CD7498DDB81}"/>
              </a:ext>
            </a:extLst>
          </p:cNvPr>
          <p:cNvSpPr/>
          <p:nvPr/>
        </p:nvSpPr>
        <p:spPr>
          <a:xfrm>
            <a:off x="6069854" y="4664906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FDA18E-FDED-E44E-9BAB-4B891A57E309}"/>
              </a:ext>
            </a:extLst>
          </p:cNvPr>
          <p:cNvSpPr/>
          <p:nvPr/>
        </p:nvSpPr>
        <p:spPr>
          <a:xfrm>
            <a:off x="5822328" y="5160158"/>
            <a:ext cx="350226" cy="35022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468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/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06958" y="4713561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06958" y="339048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7852" y="4225043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826450" y="4101458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002726" y="3014288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595228" y="3417314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08410" y="228934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97560" y="5378233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30834" y="4874671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44171" y="2311664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595228" y="5448110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010544" y="4101458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</a:t>
            </a:r>
            <a:r>
              <a:rPr lang="en-US" dirty="0" err="1"/>
              <a:t>Pseudoreplication</a:t>
            </a:r>
            <a:r>
              <a:rPr lang="en-US" dirty="0"/>
              <a:t> – How Many Replicates Are There?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FE3E9-6F45-F84F-8D40-0D9998E7F23D}"/>
              </a:ext>
            </a:extLst>
          </p:cNvPr>
          <p:cNvSpPr txBox="1"/>
          <p:nvPr/>
        </p:nvSpPr>
        <p:spPr>
          <a:xfrm>
            <a:off x="129356" y="2555923"/>
            <a:ext cx="27301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If treatments AND plots are non-independent, this is a problem with n = 2, not 4</a:t>
            </a:r>
          </a:p>
        </p:txBody>
      </p:sp>
    </p:spTree>
    <p:extLst>
      <p:ext uri="{BB962C8B-B14F-4D97-AF65-F5344CB8AC3E}">
        <p14:creationId xmlns:p14="http://schemas.microsoft.com/office/powerpoint/2010/main" val="15502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Subsampling (Nested Design) Can be Great!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814998" y="1296892"/>
            <a:ext cx="4920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If you take subsamples from true replicates, can minimize within replicate variation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Average subsamples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Or use </a:t>
            </a:r>
            <a:r>
              <a:rPr lang="en-US" sz="3600" i="1" dirty="0">
                <a:latin typeface="Avenir" panose="02000503020000020003" pitchFamily="2" charset="0"/>
              </a:rPr>
              <a:t>mixed models</a:t>
            </a:r>
            <a:endParaRPr lang="en-US" sz="3600" dirty="0">
              <a:latin typeface="Avenir" panose="02000503020000020003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B482C7C-A7C9-D342-BE20-B765DBD19F7E}"/>
              </a:ext>
            </a:extLst>
          </p:cNvPr>
          <p:cNvGrpSpPr/>
          <p:nvPr/>
        </p:nvGrpSpPr>
        <p:grpSpPr>
          <a:xfrm>
            <a:off x="8004916" y="1885253"/>
            <a:ext cx="939144" cy="1154844"/>
            <a:chOff x="8004916" y="1885253"/>
            <a:chExt cx="939144" cy="115484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07B0F7-AD4C-714C-BD10-E23A11075B2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87DA69-9E2D-E34C-9F76-A421CFB1F64C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35F1EA-6818-0E4F-B4D5-8C1FA249EDB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BE291B-E490-9F48-A505-EF9949F1CD3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358A7A-3F47-2A44-B736-DCF40B1885FD}"/>
              </a:ext>
            </a:extLst>
          </p:cNvPr>
          <p:cNvGrpSpPr/>
          <p:nvPr/>
        </p:nvGrpSpPr>
        <p:grpSpPr>
          <a:xfrm>
            <a:off x="8700681" y="2177941"/>
            <a:ext cx="939144" cy="1154844"/>
            <a:chOff x="8004916" y="1885253"/>
            <a:chExt cx="939144" cy="115484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DDE01-0EEA-3645-B617-A4CF83A2EC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652CDA6-00BD-8C4A-BF92-DB559AA34505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3BFC1A6-D79A-9A44-8D26-1EF911C4F27F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BD49E7-8F88-374A-819F-7DC44CCDCBEB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A63A25-2114-8544-9B10-C08FD5A98D0E}"/>
              </a:ext>
            </a:extLst>
          </p:cNvPr>
          <p:cNvGrpSpPr/>
          <p:nvPr/>
        </p:nvGrpSpPr>
        <p:grpSpPr>
          <a:xfrm>
            <a:off x="9614838" y="2116767"/>
            <a:ext cx="939144" cy="1154844"/>
            <a:chOff x="8004916" y="1885253"/>
            <a:chExt cx="939144" cy="11548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7F009DD-DC4C-B940-BEE3-227EE667150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715A28-20A5-874E-9539-C44BF3111E1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693017-7EC4-8149-95C9-26A593EF916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D153FC-E0ED-6A4F-A662-124A548DB656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CEA018C-879F-2C47-B05E-269881163D84}"/>
              </a:ext>
            </a:extLst>
          </p:cNvPr>
          <p:cNvGrpSpPr/>
          <p:nvPr/>
        </p:nvGrpSpPr>
        <p:grpSpPr>
          <a:xfrm>
            <a:off x="7390522" y="2408358"/>
            <a:ext cx="939144" cy="1154844"/>
            <a:chOff x="8004916" y="1885253"/>
            <a:chExt cx="939144" cy="11548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8B19AC-4B0F-0143-ACA4-97C76462AF9C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7E430D-00CE-934F-9031-3845A64836A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0EDCDD-F0B9-C24C-B43A-BD85F04CA9CB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A58BC7E-829B-5B40-B02D-55519981DF5E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A6765A-9BD3-7B40-9290-B4E4B3C04D42}"/>
              </a:ext>
            </a:extLst>
          </p:cNvPr>
          <p:cNvGrpSpPr/>
          <p:nvPr/>
        </p:nvGrpSpPr>
        <p:grpSpPr>
          <a:xfrm>
            <a:off x="8131796" y="2875945"/>
            <a:ext cx="939144" cy="1154844"/>
            <a:chOff x="8004916" y="1885253"/>
            <a:chExt cx="939144" cy="115484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BC2E2E2-2B5A-0247-9E2F-5952F755F55E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AFC6690-4D88-BB49-BE3D-4C26F143CEE0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AC737B-C180-9F4E-853E-F891EF14D9F0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88384-A13D-2240-A288-91BF66BB061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CEA545-6809-3D45-8974-3DE1D1FE2F77}"/>
              </a:ext>
            </a:extLst>
          </p:cNvPr>
          <p:cNvGrpSpPr/>
          <p:nvPr/>
        </p:nvGrpSpPr>
        <p:grpSpPr>
          <a:xfrm>
            <a:off x="9070940" y="3099922"/>
            <a:ext cx="939144" cy="1154844"/>
            <a:chOff x="8004916" y="1885253"/>
            <a:chExt cx="939144" cy="115484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6953DF4-DF08-2A41-9BFF-1E438DFC76BB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398EF7B-514E-A044-B624-7DDAAB85E7F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8DA05EA-343E-194C-B258-D177EBC638F6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3A3CC1-F097-924C-8EC9-4CF2365DE6ED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49429F-85FD-0346-A571-0F211661A718}"/>
              </a:ext>
            </a:extLst>
          </p:cNvPr>
          <p:cNvGrpSpPr/>
          <p:nvPr/>
        </p:nvGrpSpPr>
        <p:grpSpPr>
          <a:xfrm>
            <a:off x="9794535" y="4189345"/>
            <a:ext cx="939144" cy="1154844"/>
            <a:chOff x="8004916" y="1885253"/>
            <a:chExt cx="939144" cy="115484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2AA4818-EDE6-0443-A617-8C4B022FB30F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4B78931-89B4-7045-88B7-ED4E18C92D49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A805830-F6E7-1F4A-BEF0-9FBEBC74A85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4F009-63C5-FB4B-875D-913D3B44A8EC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F93EA8-0D53-1048-9AF5-611D3DFCED23}"/>
              </a:ext>
            </a:extLst>
          </p:cNvPr>
          <p:cNvGrpSpPr/>
          <p:nvPr/>
        </p:nvGrpSpPr>
        <p:grpSpPr>
          <a:xfrm>
            <a:off x="7760190" y="3744139"/>
            <a:ext cx="939144" cy="1154844"/>
            <a:chOff x="8004916" y="1885253"/>
            <a:chExt cx="939144" cy="115484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8AEA4C-99B9-1A4E-83B1-F24DD5082EC0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E00DEE-E9D6-BD46-9B02-254652F4B39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CA4FA65-8B29-3B4F-9A24-A1B94ECC56A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740663C-5AD0-F848-BAD4-1E4D33D22C89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DB5E2A-516E-B84B-AE40-E4080CDEEAD5}"/>
              </a:ext>
            </a:extLst>
          </p:cNvPr>
          <p:cNvGrpSpPr/>
          <p:nvPr/>
        </p:nvGrpSpPr>
        <p:grpSpPr>
          <a:xfrm>
            <a:off x="8553587" y="3717033"/>
            <a:ext cx="939144" cy="1154844"/>
            <a:chOff x="8004916" y="1885253"/>
            <a:chExt cx="939144" cy="115484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3A71AE1-AB7E-B143-BD28-4A27CBC3DB85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6FAC65A-2F82-074E-A3C9-0AEFB344873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EF32C49-A2F6-1B4E-9EB3-57585EC24395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AC17CFB-1EF4-4F45-9FD9-A355564341B8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94CCB4-704E-7B42-90AC-F26D4627B275}"/>
              </a:ext>
            </a:extLst>
          </p:cNvPr>
          <p:cNvGrpSpPr/>
          <p:nvPr/>
        </p:nvGrpSpPr>
        <p:grpSpPr>
          <a:xfrm>
            <a:off x="9322653" y="4880673"/>
            <a:ext cx="939144" cy="1154844"/>
            <a:chOff x="8004916" y="1885253"/>
            <a:chExt cx="939144" cy="115484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332872-12CF-7D4D-99F6-2A591AC511E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AE024B0-F2A7-B142-89E4-FC6E80B274EE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89D3944-8649-D543-979F-C6A78499C1DE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AE987A7-20FD-2F46-8113-5D3A8EB190FA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50AAEF-5858-5941-A6D2-CBF8D5BED19D}"/>
              </a:ext>
            </a:extLst>
          </p:cNvPr>
          <p:cNvGrpSpPr/>
          <p:nvPr/>
        </p:nvGrpSpPr>
        <p:grpSpPr>
          <a:xfrm>
            <a:off x="8503655" y="4608043"/>
            <a:ext cx="939144" cy="1154844"/>
            <a:chOff x="8004916" y="1885253"/>
            <a:chExt cx="939144" cy="1154844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117D0A7-8321-DF41-9C6E-291A90E12A06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FD2F0F6-49B3-9F49-8486-99564F184C9B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DC49C5A-DFBD-9745-AC34-E370700D5449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3D4D736-B851-DF43-9333-909605D19F60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719E68-F243-E041-9947-93B4EAC5BFA2}"/>
              </a:ext>
            </a:extLst>
          </p:cNvPr>
          <p:cNvGrpSpPr/>
          <p:nvPr/>
        </p:nvGrpSpPr>
        <p:grpSpPr>
          <a:xfrm>
            <a:off x="7738069" y="4508293"/>
            <a:ext cx="939144" cy="1154844"/>
            <a:chOff x="8004916" y="1885253"/>
            <a:chExt cx="939144" cy="1154844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814452F-B19D-884D-A940-29684B0B2784}"/>
                </a:ext>
              </a:extLst>
            </p:cNvPr>
            <p:cNvSpPr txBox="1"/>
            <p:nvPr/>
          </p:nvSpPr>
          <p:spPr>
            <a:xfrm>
              <a:off x="8157316" y="2116767"/>
              <a:ext cx="6343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.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E752AC5C-F3DB-2441-9A03-40C797C483D4}"/>
                </a:ext>
              </a:extLst>
            </p:cNvPr>
            <p:cNvGrpSpPr/>
            <p:nvPr/>
          </p:nvGrpSpPr>
          <p:grpSpPr>
            <a:xfrm>
              <a:off x="8004916" y="1885253"/>
              <a:ext cx="939144" cy="989555"/>
              <a:chOff x="8004916" y="1885253"/>
              <a:chExt cx="939144" cy="989555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2E5F181-6794-CD4E-B1CC-8800645CFE84}"/>
                  </a:ext>
                </a:extLst>
              </p:cNvPr>
              <p:cNvSpPr txBox="1"/>
              <p:nvPr/>
            </p:nvSpPr>
            <p:spPr>
              <a:xfrm>
                <a:off x="8004916" y="1885253"/>
                <a:ext cx="35939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B54FDF6-6FF3-1E44-9BFA-1348DACC7387}"/>
                  </a:ext>
                </a:extLst>
              </p:cNvPr>
              <p:cNvSpPr txBox="1"/>
              <p:nvPr/>
            </p:nvSpPr>
            <p:spPr>
              <a:xfrm>
                <a:off x="8309716" y="1951478"/>
                <a:ext cx="6343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/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48997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9A0F7A-6E17-784C-B43F-BEEC235800D9}"/>
              </a:ext>
            </a:extLst>
          </p:cNvPr>
          <p:cNvGrpSpPr/>
          <p:nvPr/>
        </p:nvGrpSpPr>
        <p:grpSpPr>
          <a:xfrm>
            <a:off x="5888013" y="1690688"/>
            <a:ext cx="5749482" cy="515112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226021" y="1614824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24803" y="129501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01612" y="22652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03618" y="4491182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60127" y="2496127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99157" y="396316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2006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48763" y="493876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79209" y="4613563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173960" y="11453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24015" y="3387436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B8F42F51-4ED7-434A-9E26-0819FCF4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21" y="44986"/>
            <a:ext cx="10515600" cy="1325563"/>
          </a:xfrm>
        </p:spPr>
        <p:txBody>
          <a:bodyPr/>
          <a:lstStyle/>
          <a:p>
            <a:r>
              <a:rPr lang="en-US" dirty="0"/>
              <a:t>Repeated Measures as Subsamples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7E868-9D09-B144-B214-7F7A31E8D57C}"/>
              </a:ext>
            </a:extLst>
          </p:cNvPr>
          <p:cNvSpPr txBox="1"/>
          <p:nvPr/>
        </p:nvSpPr>
        <p:spPr>
          <a:xfrm>
            <a:off x="0" y="1173322"/>
            <a:ext cx="573502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Let’s say these were samples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Analyze the same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UNLESS – there is change through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Then, need to consider plot AND a time effect</a:t>
            </a:r>
          </a:p>
        </p:txBody>
      </p:sp>
    </p:spTree>
    <p:extLst>
      <p:ext uri="{BB962C8B-B14F-4D97-AF65-F5344CB8AC3E}">
        <p14:creationId xmlns:p14="http://schemas.microsoft.com/office/powerpoint/2010/main" val="1009708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There is a Gradient?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012A6C4-528E-C54C-9A89-18FEBEB0B28E}"/>
              </a:ext>
            </a:extLst>
          </p:cNvPr>
          <p:cNvSpPr/>
          <p:nvPr/>
        </p:nvSpPr>
        <p:spPr>
          <a:xfrm>
            <a:off x="2974124" y="1688725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unched Tape 3">
            <a:extLst>
              <a:ext uri="{FF2B5EF4-FFF2-40B4-BE49-F238E27FC236}">
                <a16:creationId xmlns:a16="http://schemas.microsoft.com/office/drawing/2014/main" id="{1706FE8A-D920-C443-A7EA-21B4045E3E2F}"/>
              </a:ext>
            </a:extLst>
          </p:cNvPr>
          <p:cNvSpPr/>
          <p:nvPr/>
        </p:nvSpPr>
        <p:spPr>
          <a:xfrm rot="16966438">
            <a:off x="4081296" y="2277303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65B2B-F35C-504B-A896-821CFEE45EF9}"/>
              </a:ext>
            </a:extLst>
          </p:cNvPr>
          <p:cNvSpPr txBox="1"/>
          <p:nvPr/>
        </p:nvSpPr>
        <p:spPr>
          <a:xfrm>
            <a:off x="620595" y="1845694"/>
            <a:ext cx="2353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Tide Height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E5DD69-76D0-CC4D-A640-4A82BAAD8AF2}"/>
              </a:ext>
            </a:extLst>
          </p:cNvPr>
          <p:cNvCxnSpPr/>
          <p:nvPr/>
        </p:nvCxnSpPr>
        <p:spPr>
          <a:xfrm>
            <a:off x="1797359" y="2430469"/>
            <a:ext cx="0" cy="3682313"/>
          </a:xfrm>
          <a:prstGeom prst="straightConnector1">
            <a:avLst/>
          </a:prstGeom>
          <a:ln w="317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57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D1C06E-346F-524D-9A87-8AB454EFFF24}"/>
              </a:ext>
            </a:extLst>
          </p:cNvPr>
          <p:cNvGrpSpPr/>
          <p:nvPr/>
        </p:nvGrpSpPr>
        <p:grpSpPr>
          <a:xfrm>
            <a:off x="5298132" y="1432560"/>
            <a:ext cx="6055668" cy="542544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398818" y="969818"/>
              <a:ext cx="1951182" cy="650394"/>
              <a:chOff x="311727" y="969818"/>
              <a:chExt cx="3048000" cy="1016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609936" y="2020839"/>
              <a:ext cx="1951182" cy="650394"/>
              <a:chOff x="311727" y="969818"/>
              <a:chExt cx="3048000" cy="1016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4703618" y="3225800"/>
              <a:ext cx="1951182" cy="650394"/>
              <a:chOff x="311727" y="969818"/>
              <a:chExt cx="3048000" cy="10160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699606" y="4428835"/>
              <a:ext cx="1951182" cy="650394"/>
              <a:chOff x="311727" y="969818"/>
              <a:chExt cx="3048000" cy="10160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311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27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343727" y="969818"/>
                <a:ext cx="1016000" cy="1016000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2724E13-220C-C545-B245-271D923B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76532"/>
            <a:ext cx="10515600" cy="1325563"/>
          </a:xfrm>
        </p:spPr>
        <p:txBody>
          <a:bodyPr/>
          <a:lstStyle/>
          <a:p>
            <a:r>
              <a:rPr lang="en-US" dirty="0"/>
              <a:t>Two-Way Blocked Design: Additivity with n = 1 per block/treatment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A9CF1-3FDA-9A48-9AC9-8E88A27B703C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FE780A-3AC9-0846-8353-4CEBA0292F74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593203-DFC5-D643-8543-76E4E70C51FB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F357FB5-3042-E34E-9FB4-15B96211C664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BF1E91-2EDA-8341-9091-6D6753D7DF22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1677F55-7DB6-4040-A531-E823AE3942A6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</p:spTree>
    <p:extLst>
      <p:ext uri="{BB962C8B-B14F-4D97-AF65-F5344CB8AC3E}">
        <p14:creationId xmlns:p14="http://schemas.microsoft.com/office/powerpoint/2010/main" val="290339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Randomized Controlled Blocked Design (RCBD)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72995" y="1766112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Randomize treatment placement within blocks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Accommodates potential other gradients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block</a:t>
            </a:r>
            <a:r>
              <a:rPr lang="en-US" sz="3600" dirty="0">
                <a:latin typeface="Avenir" panose="02000503020000020003" pitchFamily="2" charset="0"/>
              </a:rPr>
              <a:t> = </a:t>
            </a:r>
            <a:r>
              <a:rPr lang="en-US" sz="3600" dirty="0" err="1">
                <a:latin typeface="Avenir" panose="02000503020000020003" pitchFamily="2" charset="0"/>
              </a:rPr>
              <a:t>n</a:t>
            </a:r>
            <a:r>
              <a:rPr lang="en-US" sz="3600" baseline="-25000" dirty="0" err="1">
                <a:latin typeface="Avenir" panose="02000503020000020003" pitchFamily="2" charset="0"/>
              </a:rPr>
              <a:t>trt</a:t>
            </a:r>
            <a:r>
              <a:rPr lang="en-US" sz="3600" dirty="0">
                <a:latin typeface="Avenir" panose="02000503020000020003" pitchFamily="2" charset="0"/>
              </a:rPr>
              <a:t> replicates</a:t>
            </a:r>
          </a:p>
        </p:txBody>
      </p:sp>
    </p:spTree>
    <p:extLst>
      <p:ext uri="{BB962C8B-B14F-4D97-AF65-F5344CB8AC3E}">
        <p14:creationId xmlns:p14="http://schemas.microsoft.com/office/powerpoint/2010/main" val="10846463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CE7387-8C86-7E4C-AE6E-568250306BA1}"/>
              </a:ext>
            </a:extLst>
          </p:cNvPr>
          <p:cNvGrpSpPr/>
          <p:nvPr/>
        </p:nvGrpSpPr>
        <p:grpSpPr>
          <a:xfrm>
            <a:off x="5477320" y="1600200"/>
            <a:ext cx="5868554" cy="525780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398818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49212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699606" y="969818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09936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60330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10724" y="202083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3618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354012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04406" y="3225800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99606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350000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000394" y="442883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508EA02-CAD0-464C-BD1D-0C9B0A73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961"/>
            <a:ext cx="12192000" cy="1325563"/>
          </a:xfrm>
        </p:spPr>
        <p:txBody>
          <a:bodyPr/>
          <a:lstStyle/>
          <a:p>
            <a:r>
              <a:rPr lang="en-US" dirty="0"/>
              <a:t>What Can Blocks Be?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DA0ED8-083B-974C-A82B-03E525B2B920}"/>
              </a:ext>
            </a:extLst>
          </p:cNvPr>
          <p:cNvSpPr txBox="1"/>
          <p:nvPr/>
        </p:nvSpPr>
        <p:spPr>
          <a:xfrm>
            <a:off x="182305" y="1533571"/>
            <a:ext cx="5293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Areas along a gradient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Plots close together in patches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Replicates run at the same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>
              <a:latin typeface="Avenir" panose="02000503020000020003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Avenir" panose="02000503020000020003" pitchFamily="2" charset="0"/>
              </a:rPr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3989377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1AA10B-2111-C744-8F1A-9C59FE5451F4}"/>
              </a:ext>
            </a:extLst>
          </p:cNvPr>
          <p:cNvGrpSpPr/>
          <p:nvPr/>
        </p:nvGrpSpPr>
        <p:grpSpPr>
          <a:xfrm>
            <a:off x="1094334" y="1407846"/>
            <a:ext cx="5817523" cy="5212080"/>
            <a:chOff x="2159001" y="0"/>
            <a:chExt cx="7654636" cy="6858000"/>
          </a:xfrm>
        </p:grpSpPr>
        <p:sp>
          <p:nvSpPr>
            <p:cNvPr id="22" name="Oval 21"/>
            <p:cNvSpPr/>
            <p:nvPr/>
          </p:nvSpPr>
          <p:spPr>
            <a:xfrm>
              <a:off x="2159001" y="0"/>
              <a:ext cx="7654636" cy="6858000"/>
            </a:xfrm>
            <a:prstGeom prst="ellipse">
              <a:avLst/>
            </a:prstGeom>
            <a:solidFill>
              <a:srgbClr val="996633">
                <a:alpha val="4500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unched Tape 3"/>
            <p:cNvSpPr/>
            <p:nvPr/>
          </p:nvSpPr>
          <p:spPr>
            <a:xfrm rot="16966438">
              <a:off x="3633047" y="783610"/>
              <a:ext cx="5078167" cy="4882853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80648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12041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979997" y="195502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80648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12041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9997" y="2815165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880648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12041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79997" y="3837709"/>
              <a:ext cx="650394" cy="650394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D15AC9D-7CAB-9447-B95F-F10B6EC0A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Gradients? Latin Squares!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D99FA-DBE9-F64A-B3D0-972033EDC67F}"/>
              </a:ext>
            </a:extLst>
          </p:cNvPr>
          <p:cNvSpPr txBox="1"/>
          <p:nvPr/>
        </p:nvSpPr>
        <p:spPr>
          <a:xfrm rot="16200000">
            <a:off x="1840493" y="3640850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Rows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943E3-B277-794A-8BC7-21535AF7EF66}"/>
              </a:ext>
            </a:extLst>
          </p:cNvPr>
          <p:cNvSpPr txBox="1"/>
          <p:nvPr/>
        </p:nvSpPr>
        <p:spPr>
          <a:xfrm>
            <a:off x="3106054" y="2113532"/>
            <a:ext cx="17940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028984-2744-FF49-A037-2362D36B0CEC}"/>
              </a:ext>
            </a:extLst>
          </p:cNvPr>
          <p:cNvSpPr txBox="1"/>
          <p:nvPr/>
        </p:nvSpPr>
        <p:spPr>
          <a:xfrm>
            <a:off x="8512638" y="55174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5D8B6-BA40-7048-8B19-956740339450}"/>
              </a:ext>
            </a:extLst>
          </p:cNvPr>
          <p:cNvSpPr txBox="1"/>
          <p:nvPr/>
        </p:nvSpPr>
        <p:spPr>
          <a:xfrm>
            <a:off x="8423010" y="2318838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032877-8AA4-AA47-825F-1BD42FF0268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>
            <a:off x="9359145" y="3396056"/>
            <a:ext cx="40916" cy="2121378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C590FE9-52B0-1347-9348-BBD3BEF28E03}"/>
              </a:ext>
            </a:extLst>
          </p:cNvPr>
          <p:cNvSpPr txBox="1"/>
          <p:nvPr/>
        </p:nvSpPr>
        <p:spPr>
          <a:xfrm>
            <a:off x="10197855" y="3749282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Column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17BF7A-8F75-9D40-AAAE-869645209877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9400061" y="4334057"/>
            <a:ext cx="1733929" cy="118337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AD6BC6-14B8-C540-B701-0793814EF6E4}"/>
              </a:ext>
            </a:extLst>
          </p:cNvPr>
          <p:cNvSpPr txBox="1"/>
          <p:nvPr/>
        </p:nvSpPr>
        <p:spPr>
          <a:xfrm>
            <a:off x="6952773" y="3798308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Row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373EE-32F9-474D-80AC-9AF69DC6EEF7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7888908" y="4383083"/>
            <a:ext cx="1511153" cy="113435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0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1978268" cy="1325563"/>
          </a:xfrm>
        </p:spPr>
        <p:txBody>
          <a:bodyPr>
            <a:normAutofit/>
          </a:bodyPr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Substrate and Barnacles – Worth Considering Mediators?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7076203" y="3198993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854830" y="2952772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FAA00-B3CD-2C4B-BD86-0245EC781F31}"/>
              </a:ext>
            </a:extLst>
          </p:cNvPr>
          <p:cNvSpPr txBox="1"/>
          <p:nvPr/>
        </p:nvSpPr>
        <p:spPr>
          <a:xfrm>
            <a:off x="3770827" y="4766764"/>
            <a:ext cx="2301592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Temperature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31C22-D73D-7E4F-B12C-6E2904645615}"/>
              </a:ext>
            </a:extLst>
          </p:cNvPr>
          <p:cNvSpPr txBox="1"/>
          <p:nvPr/>
        </p:nvSpPr>
        <p:spPr>
          <a:xfrm>
            <a:off x="4026334" y="1823047"/>
            <a:ext cx="196137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Roughness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A67B8-EA5C-BE4B-B98A-5946ABF4A13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595370" y="2361656"/>
            <a:ext cx="1430964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A24B15-BBB8-B646-8BE8-A39716B29D3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95370" y="3491381"/>
            <a:ext cx="1175457" cy="1928112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65A8C2-EA54-DC4F-AC1C-08A981681A6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5987705" y="2361656"/>
            <a:ext cx="1088498" cy="1129725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8F085E-93B7-0047-A186-3F2877732F7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088566" y="3491381"/>
            <a:ext cx="987637" cy="1928114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4B0271-34E2-2645-B280-1C2D41B7AF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2595370" y="3491381"/>
            <a:ext cx="4480833" cy="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331439A-725D-AD43-8304-FC9CCBAB70FD}"/>
              </a:ext>
            </a:extLst>
          </p:cNvPr>
          <p:cNvSpPr/>
          <p:nvPr/>
        </p:nvSpPr>
        <p:spPr>
          <a:xfrm>
            <a:off x="3229176" y="3066892"/>
            <a:ext cx="3156300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Properties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C548AA-7ACE-CC48-9E38-5BB573DEE112}"/>
              </a:ext>
            </a:extLst>
          </p:cNvPr>
          <p:cNvSpPr txBox="1"/>
          <p:nvPr/>
        </p:nvSpPr>
        <p:spPr>
          <a:xfrm>
            <a:off x="7901123" y="4417276"/>
            <a:ext cx="384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can follow the mechanistic rabbit hole as deep as you want for your question, but it is not always necessary</a:t>
            </a:r>
          </a:p>
        </p:txBody>
      </p:sp>
    </p:spTree>
    <p:extLst>
      <p:ext uri="{BB962C8B-B14F-4D97-AF65-F5344CB8AC3E}">
        <p14:creationId xmlns:p14="http://schemas.microsoft.com/office/powerpoint/2010/main" val="259908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6029-29CC-0A45-8B86-F6479F6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 Understanding of Our System to Design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FA7B-0296-C540-8FEF-8EDDDE1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Using Causal Diagrams with a System to Design a simple Experiment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Designs Manipulating One Thing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Causal Implications of Experimental Manipulations You Might Not have Thought Of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/>
              <a:t>Treatment Assignment</a:t>
            </a:r>
          </a:p>
          <a:p>
            <a:pPr marL="514350" indent="-514350">
              <a:spcBef>
                <a:spcPts val="2200"/>
              </a:spcBef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Manipulating More than One Thing</a:t>
            </a:r>
          </a:p>
        </p:txBody>
      </p:sp>
    </p:spTree>
    <p:extLst>
      <p:ext uri="{BB962C8B-B14F-4D97-AF65-F5344CB8AC3E}">
        <p14:creationId xmlns:p14="http://schemas.microsoft.com/office/powerpoint/2010/main" val="950768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C122F-C00E-BE47-90DA-EAACE6E734ED}"/>
              </a:ext>
            </a:extLst>
          </p:cNvPr>
          <p:cNvSpPr/>
          <p:nvPr/>
        </p:nvSpPr>
        <p:spPr>
          <a:xfrm>
            <a:off x="7440575" y="2903600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636D4C-24C1-8C4C-B1F8-709065071343}"/>
              </a:ext>
            </a:extLst>
          </p:cNvPr>
          <p:cNvSpPr/>
          <p:nvPr/>
        </p:nvSpPr>
        <p:spPr>
          <a:xfrm>
            <a:off x="8058883" y="2419129"/>
            <a:ext cx="488518" cy="48851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FE688-00FB-5B4D-B56C-6666F8E7E50F}"/>
              </a:ext>
            </a:extLst>
          </p:cNvPr>
          <p:cNvSpPr/>
          <p:nvPr/>
        </p:nvSpPr>
        <p:spPr>
          <a:xfrm>
            <a:off x="8791660" y="2663388"/>
            <a:ext cx="488518" cy="488518"/>
          </a:xfrm>
          <a:prstGeom prst="rect">
            <a:avLst/>
          </a:prstGeom>
          <a:pattFill prst="lgGrid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D02AA-963F-4A48-A185-30549CA2A890}"/>
              </a:ext>
            </a:extLst>
          </p:cNvPr>
          <p:cNvSpPr/>
          <p:nvPr/>
        </p:nvSpPr>
        <p:spPr>
          <a:xfrm>
            <a:off x="8173352" y="3392118"/>
            <a:ext cx="488518" cy="488518"/>
          </a:xfrm>
          <a:prstGeom prst="rect">
            <a:avLst/>
          </a:prstGeom>
          <a:pattFill prst="ltUpDiag">
            <a:fgClr>
              <a:schemeClr val="accent2"/>
            </a:fgClr>
            <a:bgClr>
              <a:schemeClr val="bg1"/>
            </a:bgClr>
          </a:patt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5F35C8-F2A8-224E-A912-15124C1A49D5}"/>
              </a:ext>
            </a:extLst>
          </p:cNvPr>
          <p:cNvSpPr/>
          <p:nvPr/>
        </p:nvSpPr>
        <p:spPr>
          <a:xfrm>
            <a:off x="7799303" y="5064065"/>
            <a:ext cx="488518" cy="488518"/>
          </a:xfrm>
          <a:prstGeom prst="rect">
            <a:avLst/>
          </a:prstGeom>
          <a:pattFill prst="ltUpDiag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6360BD-3309-C94B-8EF0-2BD0B663C2DF}"/>
              </a:ext>
            </a:extLst>
          </p:cNvPr>
          <p:cNvSpPr/>
          <p:nvPr/>
        </p:nvSpPr>
        <p:spPr>
          <a:xfrm>
            <a:off x="9193748" y="3565557"/>
            <a:ext cx="488518" cy="4885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2412F4-3836-844B-BF5B-81642FB74AF5}"/>
              </a:ext>
            </a:extLst>
          </p:cNvPr>
          <p:cNvSpPr/>
          <p:nvPr/>
        </p:nvSpPr>
        <p:spPr>
          <a:xfrm>
            <a:off x="8661870" y="4235029"/>
            <a:ext cx="488518" cy="488518"/>
          </a:xfrm>
          <a:prstGeom prst="rect">
            <a:avLst/>
          </a:prstGeom>
          <a:pattFill prst="lgGrid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65C12-7886-8A43-8DCD-357869B26A13}"/>
              </a:ext>
            </a:extLst>
          </p:cNvPr>
          <p:cNvSpPr/>
          <p:nvPr/>
        </p:nvSpPr>
        <p:spPr>
          <a:xfrm>
            <a:off x="9410545" y="5400246"/>
            <a:ext cx="488518" cy="488518"/>
          </a:xfrm>
          <a:prstGeom prst="rect">
            <a:avLst/>
          </a:prstGeom>
          <a:pattFill prst="lgGrid">
            <a:fgClr>
              <a:schemeClr val="accent4"/>
            </a:fgClr>
            <a:bgClr>
              <a:schemeClr val="bg1"/>
            </a:bgClr>
          </a:patt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11433-3BF4-4F41-B41A-6E7E09B2002E}"/>
              </a:ext>
            </a:extLst>
          </p:cNvPr>
          <p:cNvSpPr/>
          <p:nvPr/>
        </p:nvSpPr>
        <p:spPr>
          <a:xfrm>
            <a:off x="8532080" y="5155986"/>
            <a:ext cx="488518" cy="48851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749581-3630-BD43-9AEA-40DF9BA44AF7}"/>
              </a:ext>
            </a:extLst>
          </p:cNvPr>
          <p:cNvSpPr/>
          <p:nvPr/>
        </p:nvSpPr>
        <p:spPr>
          <a:xfrm>
            <a:off x="9654804" y="2550942"/>
            <a:ext cx="488518" cy="488518"/>
          </a:xfrm>
          <a:prstGeom prst="rect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D82C2C5-9033-E141-8A77-4FC8FA4D6551}"/>
              </a:ext>
            </a:extLst>
          </p:cNvPr>
          <p:cNvSpPr txBox="1"/>
          <p:nvPr/>
        </p:nvSpPr>
        <p:spPr>
          <a:xfrm>
            <a:off x="3485483" y="5516673"/>
            <a:ext cx="2313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But assumes additivity</a:t>
            </a:r>
          </a:p>
        </p:txBody>
      </p:sp>
    </p:spTree>
    <p:extLst>
      <p:ext uri="{BB962C8B-B14F-4D97-AF65-F5344CB8AC3E}">
        <p14:creationId xmlns:p14="http://schemas.microsoft.com/office/powerpoint/2010/main" val="360587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F061-0B9A-BE41-9EA3-54F16493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Additivity: Factorial Designs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735DB7-F318-4C41-B261-3B98DE7E4BE5}"/>
              </a:ext>
            </a:extLst>
          </p:cNvPr>
          <p:cNvGraphicFramePr>
            <a:graphicFrameLocks noGrp="1"/>
          </p:cNvGraphicFramePr>
          <p:nvPr/>
        </p:nvGraphicFramePr>
        <p:xfrm>
          <a:off x="1698625" y="2272983"/>
          <a:ext cx="7092951" cy="3387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4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9242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55" marR="91455" marT="45722" marB="4572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1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Treatment A, Level 2</a:t>
                      </a:r>
                    </a:p>
                  </a:txBody>
                  <a:tcPr marL="91455" marR="91455" marT="45722" marB="45722"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</a:t>
                      </a:r>
                      <a:r>
                        <a:rPr lang="en-US" sz="2400" b="1" baseline="0" dirty="0"/>
                        <a:t> B, Level 1</a:t>
                      </a:r>
                      <a:endParaRPr lang="en-US" sz="2400" b="1" dirty="0"/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242">
                <a:tc>
                  <a:txBody>
                    <a:bodyPr/>
                    <a:lstStyle/>
                    <a:p>
                      <a:r>
                        <a:rPr lang="en-US" sz="2400" b="1" dirty="0"/>
                        <a:t>Treatment B, Level 2</a:t>
                      </a:r>
                    </a:p>
                  </a:txBody>
                  <a:tcPr marL="91455" marR="91455" marT="45722" marB="45722"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dirty="0"/>
                        <a:t>N=5</a:t>
                      </a:r>
                    </a:p>
                  </a:txBody>
                  <a:tcPr marL="91455" marR="91455" marT="45722" marB="45722" anchor="ctr">
                    <a:lnL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821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68" y="142421"/>
            <a:ext cx="10515600" cy="1325563"/>
          </a:xfrm>
        </p:spPr>
        <p:txBody>
          <a:bodyPr/>
          <a:lstStyle/>
          <a:p>
            <a:r>
              <a:rPr lang="en-US" dirty="0"/>
              <a:t>Factorial Blocked Design: Does your Treatment Vary by Block?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0BC65F-CB86-3540-989A-204F1E95F701}"/>
              </a:ext>
            </a:extLst>
          </p:cNvPr>
          <p:cNvGrpSpPr/>
          <p:nvPr/>
        </p:nvGrpSpPr>
        <p:grpSpPr>
          <a:xfrm>
            <a:off x="5154631" y="2267851"/>
            <a:ext cx="6550025" cy="3560762"/>
            <a:chOff x="2114868" y="2243138"/>
            <a:chExt cx="6550025" cy="3560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7C9BA9-7689-ED45-A712-F9A5B6C13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868" y="2705100"/>
              <a:ext cx="2068512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FECE1B-CB15-8F41-A51E-0962367C8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C1D99B-A6B0-6D4E-9CAA-AB6F441E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F9D5E-DEC0-EF48-B85B-5D3BCAE6D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DB3EC6-D060-1C44-9F15-D61B92AD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19FD17-A1F6-544F-A929-F6983AFB6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8F7B5DE-22B0-074C-82A1-19CA419EE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0B9727-72CF-344D-820D-606F9AB7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EBD830-E007-A047-81CC-56C8BFBA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5E13015-F095-9342-BA8F-E2DF8086C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A6C553B-5B12-8841-99A7-62BE56F0D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94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4D3D9A-93CD-A74C-831D-06B64CBA6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268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2940EF-AE94-2442-B1F1-D14F33B8C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593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57B3DD-18D3-6D48-B2ED-D2154858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780" y="2705100"/>
              <a:ext cx="2070100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77EF2FE-474F-5342-9813-48F27BAE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B63275-2F81-4B49-9E8B-26F1D440B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AA8CBF-C3B5-6740-A224-53D46508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668767-CA40-FF40-B33A-C635B90E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DB0A9B-FA12-A643-94BE-7E46C0C57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AC1F14E-F2E0-C442-A94A-9E168D276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CF073C-0D07-8344-804D-DF806EDFA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3D889D-0191-184B-9406-47D41223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FCFDBA-D483-514F-8C3A-FCB01E32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1C99679-0C72-6042-9600-DC479F79C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8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F1AC5-B295-D249-A75D-35C8B5B36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1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2A510E-8E3E-8741-8D0E-EE3888333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15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1F5579A-AECF-984A-B23A-B0049E424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6380" y="2705100"/>
              <a:ext cx="2068513" cy="3098800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C6BF55-BF05-8747-BEE3-D022BD9A0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6BA0BE-0A2B-1240-95A4-BB062C45C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05EF532-A054-C94C-9826-D9A6A91FB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29352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D14A83A-E299-0940-B012-5E15E3D8D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A9E9A7-19F7-6744-8839-483465DA0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5A2A07D-8175-594C-B225-43A721D1D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3656013"/>
              <a:ext cx="415925" cy="417512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3CAB24-807D-0F41-9739-2904AEAD3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8078345-FF78-E346-B570-7746178AE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69B9167-E7D0-3A43-8613-05595E19D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4433888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3B8EFD2-88AD-354D-930B-A148C75C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545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E8C94DD-9C68-D944-A960-C67A311B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3780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B7C5902-1B5A-E84C-8D20-FFF3CFE5F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2105" y="5091113"/>
              <a:ext cx="415925" cy="415925"/>
            </a:xfrm>
            <a:prstGeom prst="rect">
              <a:avLst/>
            </a:prstGeom>
            <a:gradFill rotWithShape="1">
              <a:gsLst>
                <a:gs pos="0">
                  <a:srgbClr val="FFB977"/>
                </a:gs>
                <a:gs pos="100000">
                  <a:srgbClr val="FF932B"/>
                </a:gs>
              </a:gsLst>
              <a:lin ang="5400000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TextBox 46">
              <a:extLst>
                <a:ext uri="{FF2B5EF4-FFF2-40B4-BE49-F238E27FC236}">
                  <a16:creationId xmlns:a16="http://schemas.microsoft.com/office/drawing/2014/main" id="{B41AC1F2-57D9-C944-ADB3-9F68FD499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105" y="2243138"/>
              <a:ext cx="1100138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1</a:t>
              </a:r>
            </a:p>
          </p:txBody>
        </p:sp>
        <p:sp>
          <p:nvSpPr>
            <p:cNvPr id="43" name="TextBox 47">
              <a:extLst>
                <a:ext uri="{FF2B5EF4-FFF2-40B4-BE49-F238E27FC236}">
                  <a16:creationId xmlns:a16="http://schemas.microsoft.com/office/drawing/2014/main" id="{80FF9BAA-8FA2-8B48-8A7A-8911198A9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043" y="2243138"/>
              <a:ext cx="110013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2</a:t>
              </a:r>
            </a:p>
          </p:txBody>
        </p:sp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47A5CF56-7FD9-054E-9AC0-2F5C3F208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3268" y="2243138"/>
              <a:ext cx="1101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sz="2400" b="1"/>
                <a:t>Block 3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748E030-71DD-CA40-8303-EB8B8E27CFB3}"/>
              </a:ext>
            </a:extLst>
          </p:cNvPr>
          <p:cNvSpPr txBox="1"/>
          <p:nvPr/>
        </p:nvSpPr>
        <p:spPr>
          <a:xfrm>
            <a:off x="1008193" y="5836567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89C4F1-54ED-F34B-91BA-F301DB865352}"/>
              </a:ext>
            </a:extLst>
          </p:cNvPr>
          <p:cNvSpPr txBox="1"/>
          <p:nvPr/>
        </p:nvSpPr>
        <p:spPr>
          <a:xfrm>
            <a:off x="176031" y="1763600"/>
            <a:ext cx="187227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81915-ABA5-9B4D-81AF-C5877BB53DFE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>
            <a:off x="1112166" y="2840818"/>
            <a:ext cx="783450" cy="299574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C9EECBC-6A34-194B-AEF7-F7EA26519BB3}"/>
              </a:ext>
            </a:extLst>
          </p:cNvPr>
          <p:cNvSpPr txBox="1"/>
          <p:nvPr/>
        </p:nvSpPr>
        <p:spPr>
          <a:xfrm>
            <a:off x="2790835" y="2009821"/>
            <a:ext cx="187227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Block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B756BCC-0A24-D548-BB29-B71216720006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048301" y="2594596"/>
            <a:ext cx="1678669" cy="32419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84CF36-A48E-E84B-989A-E27E5465FDD7}"/>
              </a:ext>
            </a:extLst>
          </p:cNvPr>
          <p:cNvSpPr txBox="1"/>
          <p:nvPr/>
        </p:nvSpPr>
        <p:spPr>
          <a:xfrm>
            <a:off x="3093243" y="3894006"/>
            <a:ext cx="2093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model would you use?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2F638D8-BEF9-EF4C-9DC4-D296FC0F1888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2300532" y="2594596"/>
            <a:ext cx="1426438" cy="191337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3ED6019-2B05-1949-9943-BBE203281D3F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2166" y="2840818"/>
            <a:ext cx="1184579" cy="161778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3034A08-3601-4B45-9A3E-D359A9971255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895616" y="4439577"/>
            <a:ext cx="404916" cy="139699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382433-9C7C-984B-9FCC-F18102688D0D}"/>
              </a:ext>
            </a:extLst>
          </p:cNvPr>
          <p:cNvSpPr txBox="1"/>
          <p:nvPr/>
        </p:nvSpPr>
        <p:spPr>
          <a:xfrm>
            <a:off x="3404915" y="6197263"/>
            <a:ext cx="8787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Useful for site variation, temporal variation, and more</a:t>
            </a:r>
          </a:p>
        </p:txBody>
      </p:sp>
    </p:spTree>
    <p:extLst>
      <p:ext uri="{BB962C8B-B14F-4D97-AF65-F5344CB8AC3E}">
        <p14:creationId xmlns:p14="http://schemas.microsoft.com/office/powerpoint/2010/main" val="114027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Designs are Not Just for Blocks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3FC8BD-1424-AC4B-A9BF-C1AFDC02B459}"/>
              </a:ext>
            </a:extLst>
          </p:cNvPr>
          <p:cNvSpPr/>
          <p:nvPr/>
        </p:nvSpPr>
        <p:spPr>
          <a:xfrm>
            <a:off x="5888013" y="1690688"/>
            <a:ext cx="5749482" cy="5151120"/>
          </a:xfrm>
          <a:prstGeom prst="ellipse">
            <a:avLst/>
          </a:prstGeom>
          <a:solidFill>
            <a:srgbClr val="996633">
              <a:alpha val="4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unched Tape 4">
            <a:extLst>
              <a:ext uri="{FF2B5EF4-FFF2-40B4-BE49-F238E27FC236}">
                <a16:creationId xmlns:a16="http://schemas.microsoft.com/office/drawing/2014/main" id="{FEB8643E-6A81-704D-8EFE-5377B0FCFCF5}"/>
              </a:ext>
            </a:extLst>
          </p:cNvPr>
          <p:cNvSpPr/>
          <p:nvPr/>
        </p:nvSpPr>
        <p:spPr>
          <a:xfrm rot="16966438">
            <a:off x="6995185" y="2279266"/>
            <a:ext cx="3814268" cy="3667565"/>
          </a:xfrm>
          <a:prstGeom prst="flowChartPunchedTap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B2575-00BC-0C44-8C1C-A23841E88513}"/>
              </a:ext>
            </a:extLst>
          </p:cNvPr>
          <p:cNvSpPr txBox="1"/>
          <p:nvPr/>
        </p:nvSpPr>
        <p:spPr>
          <a:xfrm>
            <a:off x="3907848" y="357233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F4C258-126E-C946-AEDD-9CF857EAB12B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C0CFF2-B200-764B-A199-D5E75C1A45C9}"/>
              </a:ext>
            </a:extLst>
          </p:cNvPr>
          <p:cNvSpPr txBox="1"/>
          <p:nvPr/>
        </p:nvSpPr>
        <p:spPr>
          <a:xfrm>
            <a:off x="-32593" y="1813851"/>
            <a:ext cx="3021898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 = Caged, Uncaged, Cage Control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D43B87-AA28-4040-9175-25DD67ACA84A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2989305" y="2598681"/>
            <a:ext cx="918543" cy="126604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E533A5-D04D-BC41-8598-309720E3E2E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3083232" y="3864722"/>
            <a:ext cx="824616" cy="1836617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3094A2-9134-9D41-93D4-3F1B17F948A2}"/>
              </a:ext>
            </a:extLst>
          </p:cNvPr>
          <p:cNvGrpSpPr/>
          <p:nvPr/>
        </p:nvGrpSpPr>
        <p:grpSpPr>
          <a:xfrm>
            <a:off x="7440575" y="2178989"/>
            <a:ext cx="1517086" cy="1947550"/>
            <a:chOff x="7440575" y="2419129"/>
            <a:chExt cx="2702747" cy="346963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6581281-B99D-BA4E-BC97-4C26B4ED2E14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D72B38D-FE20-D949-BC04-2BBDAB1A30A9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246C3A-A6CE-204C-B704-2DD57B791AE9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F15AC8-3057-3549-BB2D-3F03C25EEAC5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D1D383-B45F-0746-80CD-95A44B493F03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DB1D6-22B7-BF40-B636-27B70DF6C143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7462BB5-A468-4443-9943-C40C857E29A6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1DC0330-44E3-C045-9A2F-97E7D3F61290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9938CA-5673-FE49-B94F-A16D7C45D898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6838A3A-708A-AB4E-A56A-4FA67123498C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DC09552-7203-5C4F-B4E8-BF826ED818A2}"/>
              </a:ext>
            </a:extLst>
          </p:cNvPr>
          <p:cNvGrpSpPr/>
          <p:nvPr/>
        </p:nvGrpSpPr>
        <p:grpSpPr>
          <a:xfrm>
            <a:off x="8656566" y="2970543"/>
            <a:ext cx="1517086" cy="1947550"/>
            <a:chOff x="7440575" y="2419129"/>
            <a:chExt cx="2702747" cy="346963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856A6A9-5A55-E44E-8A07-1A7C7DD8E470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367237F-9D47-FA43-AEAC-B48D8BE2871A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7D56C-73D4-1B4E-B4AD-FA09A96AC381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7FD5EB7-F6DE-1C4B-AE93-F1FBA05C68D6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8D3593-F6A7-0C40-A56A-2BBD99DDE93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7B9255C-F0CF-9149-B29E-C7A885EE0F34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6DF9CC-44C3-714C-BA28-20687ABBA441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5EA67CD-36ED-2D44-8A52-B4CD01B828A6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1A29EC-8B63-3140-88D0-A4C7FDC61442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CAE6AA1-D0F4-554E-91C6-26DC211598AA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FEBE76F-3897-BD4E-9B8B-353089D06ED0}"/>
              </a:ext>
            </a:extLst>
          </p:cNvPr>
          <p:cNvGrpSpPr/>
          <p:nvPr/>
        </p:nvGrpSpPr>
        <p:grpSpPr>
          <a:xfrm>
            <a:off x="7641934" y="4036577"/>
            <a:ext cx="1517086" cy="1947550"/>
            <a:chOff x="7440575" y="2419129"/>
            <a:chExt cx="2702747" cy="346963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17409B-23C6-EC40-943A-42B0828FD359}"/>
                </a:ext>
              </a:extLst>
            </p:cNvPr>
            <p:cNvSpPr/>
            <p:nvPr/>
          </p:nvSpPr>
          <p:spPr>
            <a:xfrm>
              <a:off x="7440575" y="2903600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654C73-B81E-B94B-92D0-F886E97BA78F}"/>
                </a:ext>
              </a:extLst>
            </p:cNvPr>
            <p:cNvSpPr/>
            <p:nvPr/>
          </p:nvSpPr>
          <p:spPr>
            <a:xfrm>
              <a:off x="8058883" y="2419129"/>
              <a:ext cx="488518" cy="488518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4D5B714-45FD-C240-AD77-77E678C0DBD6}"/>
                </a:ext>
              </a:extLst>
            </p:cNvPr>
            <p:cNvSpPr/>
            <p:nvPr/>
          </p:nvSpPr>
          <p:spPr>
            <a:xfrm>
              <a:off x="8791660" y="2663388"/>
              <a:ext cx="488518" cy="488518"/>
            </a:xfrm>
            <a:prstGeom prst="rect">
              <a:avLst/>
            </a:prstGeom>
            <a:pattFill prst="lgGrid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451C0D2-896C-7648-B6F1-8BD2A9E7F65B}"/>
                </a:ext>
              </a:extLst>
            </p:cNvPr>
            <p:cNvSpPr/>
            <p:nvPr/>
          </p:nvSpPr>
          <p:spPr>
            <a:xfrm>
              <a:off x="8173352" y="3392118"/>
              <a:ext cx="488518" cy="488518"/>
            </a:xfrm>
            <a:prstGeom prst="rect">
              <a:avLst/>
            </a:prstGeom>
            <a:pattFill prst="ltUp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0EBD92-32F6-E74B-88E6-154DFCC59E92}"/>
                </a:ext>
              </a:extLst>
            </p:cNvPr>
            <p:cNvSpPr/>
            <p:nvPr/>
          </p:nvSpPr>
          <p:spPr>
            <a:xfrm>
              <a:off x="7799303" y="5064065"/>
              <a:ext cx="488518" cy="488518"/>
            </a:xfrm>
            <a:prstGeom prst="rect">
              <a:avLst/>
            </a:prstGeom>
            <a:pattFill prst="ltUpDiag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10BFEF6-E63B-F64C-B477-7029F09896D2}"/>
                </a:ext>
              </a:extLst>
            </p:cNvPr>
            <p:cNvSpPr/>
            <p:nvPr/>
          </p:nvSpPr>
          <p:spPr>
            <a:xfrm>
              <a:off x="9193748" y="3565557"/>
              <a:ext cx="488518" cy="48851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B6D107F-1F5C-2C49-8AE9-437D359CA32E}"/>
                </a:ext>
              </a:extLst>
            </p:cNvPr>
            <p:cNvSpPr/>
            <p:nvPr/>
          </p:nvSpPr>
          <p:spPr>
            <a:xfrm>
              <a:off x="8661870" y="4235029"/>
              <a:ext cx="488518" cy="488518"/>
            </a:xfrm>
            <a:prstGeom prst="rect">
              <a:avLst/>
            </a:prstGeom>
            <a:pattFill prst="lgGrid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FBA0B2-3C28-5A45-8A71-F8ECC56344D3}"/>
                </a:ext>
              </a:extLst>
            </p:cNvPr>
            <p:cNvSpPr/>
            <p:nvPr/>
          </p:nvSpPr>
          <p:spPr>
            <a:xfrm>
              <a:off x="9410545" y="5400246"/>
              <a:ext cx="488518" cy="488518"/>
            </a:xfrm>
            <a:prstGeom prst="rect">
              <a:avLst/>
            </a:prstGeom>
            <a:pattFill prst="lgGrid">
              <a:fgClr>
                <a:schemeClr val="accent4"/>
              </a:fgClr>
              <a:bgClr>
                <a:schemeClr val="bg1"/>
              </a:bgClr>
            </a:patt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236D76-28C2-6A4E-9737-7EF85A238CAC}"/>
                </a:ext>
              </a:extLst>
            </p:cNvPr>
            <p:cNvSpPr/>
            <p:nvPr/>
          </p:nvSpPr>
          <p:spPr>
            <a:xfrm>
              <a:off x="8532080" y="5155986"/>
              <a:ext cx="488518" cy="48851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BDE011-C94A-EE41-91AE-CBE608233779}"/>
                </a:ext>
              </a:extLst>
            </p:cNvPr>
            <p:cNvSpPr/>
            <p:nvPr/>
          </p:nvSpPr>
          <p:spPr>
            <a:xfrm>
              <a:off x="9654804" y="2550942"/>
              <a:ext cx="488518" cy="488518"/>
            </a:xfrm>
            <a:prstGeom prst="rect">
              <a:avLst/>
            </a:prstGeom>
            <a:pattFill prst="ltUpDiag">
              <a:fgClr>
                <a:schemeClr val="accent6"/>
              </a:fgClr>
              <a:bgClr>
                <a:schemeClr val="bg1"/>
              </a:bgClr>
            </a:patt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D6CF28-C31B-C842-9B66-D86D36B48CE2}"/>
              </a:ext>
            </a:extLst>
          </p:cNvPr>
          <p:cNvSpPr txBox="1"/>
          <p:nvPr/>
        </p:nvSpPr>
        <p:spPr>
          <a:xfrm>
            <a:off x="988541" y="38553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11F1CA-FDB7-6440-BBC5-68863977B904}"/>
              </a:ext>
            </a:extLst>
          </p:cNvPr>
          <p:cNvSpPr txBox="1"/>
          <p:nvPr/>
        </p:nvSpPr>
        <p:spPr>
          <a:xfrm>
            <a:off x="213732" y="3516694"/>
            <a:ext cx="2153973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Predation*Substrate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27493B-AE85-8B4E-BF51-6C44C9C991CE}"/>
              </a:ext>
            </a:extLst>
          </p:cNvPr>
          <p:cNvCxnSpPr>
            <a:cxnSpLocks/>
            <a:stCxn id="57" idx="3"/>
            <a:endCxn id="18" idx="1"/>
          </p:cNvCxnSpPr>
          <p:nvPr/>
        </p:nvCxnSpPr>
        <p:spPr>
          <a:xfrm flipV="1">
            <a:off x="2367705" y="3864722"/>
            <a:ext cx="1540143" cy="19058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548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4786-0779-5D4F-A226-CC98C3DA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Mix Things – e.g., Blocks and Factorial Design (re-randomize each block)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BB575-FB72-3949-BD81-7160F5D38FC8}"/>
              </a:ext>
            </a:extLst>
          </p:cNvPr>
          <p:cNvGrpSpPr/>
          <p:nvPr/>
        </p:nvGrpSpPr>
        <p:grpSpPr>
          <a:xfrm>
            <a:off x="8284367" y="2374364"/>
            <a:ext cx="3667565" cy="3841194"/>
            <a:chOff x="7068536" y="2178989"/>
            <a:chExt cx="3667565" cy="3841194"/>
          </a:xfrm>
        </p:grpSpPr>
        <p:sp>
          <p:nvSpPr>
            <p:cNvPr id="5" name="Punched Tape 4">
              <a:extLst>
                <a:ext uri="{FF2B5EF4-FFF2-40B4-BE49-F238E27FC236}">
                  <a16:creationId xmlns:a16="http://schemas.microsoft.com/office/drawing/2014/main" id="{FEB8643E-6A81-704D-8EFE-5377B0FCFCF5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B3094A2-9134-9D41-93D4-3F1B17F948A2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581281-B99D-BA4E-BC97-4C26B4ED2E14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D72B38D-FE20-D949-BC04-2BBDAB1A30A9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246C3A-A6CE-204C-B704-2DD57B791AE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7F15AC8-3057-3549-BB2D-3F03C25EEAC5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8D1D383-B45F-0746-80CD-95A44B493F0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CEDB1D6-22B7-BF40-B636-27B70DF6C14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7462BB5-A468-4443-9943-C40C857E29A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DC0330-44E3-C045-9A2F-97E7D3F61290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99938CA-5673-FE49-B94F-A16D7C45D898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6838A3A-708A-AB4E-A56A-4FA67123498C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C09552-7203-5C4F-B4E8-BF826ED818A2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856A6A9-5A55-E44E-8A07-1A7C7DD8E470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367237F-9D47-FA43-AEAC-B48D8BE2871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057D56C-73D4-1B4E-B4AD-FA09A96AC381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FD5EB7-F6DE-1C4B-AE93-F1FBA05C68D6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8D3593-F6A7-0C40-A56A-2BBD99DDE93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7B9255C-F0CF-9149-B29E-C7A885EE0F34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6DF9CC-44C3-714C-BA28-20687ABBA441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EA67CD-36ED-2D44-8A52-B4CD01B828A6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1A29EC-8B63-3140-88D0-A4C7FDC61442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CAE6AA1-D0F4-554E-91C6-26DC211598A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FEBE76F-3897-BD4E-9B8B-353089D06ED0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417409B-23C6-EC40-943A-42B0828FD35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654C73-B81E-B94B-92D0-F886E97BA78F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4D5B714-45FD-C240-AD77-77E678C0DBD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51C0D2-896C-7648-B6F1-8BD2A9E7F65B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D0EBD92-32F6-E74B-88E6-154DFCC59E92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910BFEF6-E63B-F64C-B477-7029F09896D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B6D107F-1F5C-2C49-8AE9-437D359CA32E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0FBA0B2-3C28-5A45-8A71-F8ECC56344D3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2236D76-28C2-6A4E-9737-7EF85A238CAC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5BDE011-C94A-EE41-91AE-CBE60823377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55209FE-03B2-1148-9EC3-7D7E069F339A}"/>
              </a:ext>
            </a:extLst>
          </p:cNvPr>
          <p:cNvGrpSpPr/>
          <p:nvPr/>
        </p:nvGrpSpPr>
        <p:grpSpPr>
          <a:xfrm>
            <a:off x="4725736" y="2317824"/>
            <a:ext cx="3667565" cy="3841194"/>
            <a:chOff x="7068536" y="2178989"/>
            <a:chExt cx="3667565" cy="3841194"/>
          </a:xfrm>
        </p:grpSpPr>
        <p:sp>
          <p:nvSpPr>
            <p:cNvPr id="60" name="Punched Tape 59">
              <a:extLst>
                <a:ext uri="{FF2B5EF4-FFF2-40B4-BE49-F238E27FC236}">
                  <a16:creationId xmlns:a16="http://schemas.microsoft.com/office/drawing/2014/main" id="{0EE994C7-8739-F443-B746-8DE75A039223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A48CBC-FFC2-E645-9CD6-4C16074733D6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94AAD39-2850-EE45-AE1E-89E594C83A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1A880B62-27AD-9940-891E-FDBDC27B486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93046E5-0DE9-EF4F-92F2-AD80834403AE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462DC97-21C3-D14C-AD70-720079FD164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30FEA27F-26DC-D648-BF16-1647EBF3DDFA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CE98B81-49F9-9948-9053-9FB26A45AD56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D370BE9-88AB-F646-82DD-6E2825D40245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4378B375-374A-B648-8895-29DFCEADA489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F72F813-7111-4148-938A-148E9BB1ACC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97BAE6E-01BB-6D4E-926C-24D1328A7CDA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991DDCC-C65D-4248-97DD-04812B9D1719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5423467-C6D6-3646-88BB-0F69F38D093F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8E139B8A-BA72-5244-9721-F444C62BC5FA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1484B2A-B4C5-884C-9110-68D2A657BB0B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AF60C55-6279-1A4C-9E90-D29FF67BB6AE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8D9AEF2-3E79-9B46-BB6B-A012D0B5A31C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8380A76-087D-CA40-A401-56CBCCF3A0A2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48CF1EC-04C0-6B46-A6EB-0E7CC04633D4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6A6958B-BE27-D846-A445-C831CADDA84D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B1CA5CE-BC43-814D-9CA0-71763074C9D4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8299668-3FFB-5F45-ABDC-7DCD47955FA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0CB0F65-3EDE-F14E-9727-41E2F7727891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EE3A6D1-6A44-9648-BD85-D4CB844952F7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C0A6EB1-B481-A042-9DF2-72C7FF4AF87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3D6B49D-9339-AE45-9188-4560EEDA7D77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13C74E0-4E4F-C848-898A-2D0BE2A12351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C9E33BD-253C-5346-BDAA-6576E28968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09B11BB-8CFC-F047-9C18-43B17BDC4DE3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2CA501-1897-F643-832D-3AE6BCE8DE06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77EA45-1780-8C45-997C-95B2817B4E41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55A4EF7-DE24-3D40-BD5C-3FDD78E10F8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576A8CE5-A104-A64B-AACF-4D583397A9B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E305D46-FCF9-0C4D-8651-92978A77FBC9}"/>
              </a:ext>
            </a:extLst>
          </p:cNvPr>
          <p:cNvGrpSpPr/>
          <p:nvPr/>
        </p:nvGrpSpPr>
        <p:grpSpPr>
          <a:xfrm>
            <a:off x="872836" y="2221235"/>
            <a:ext cx="3667565" cy="3841194"/>
            <a:chOff x="7068536" y="2178989"/>
            <a:chExt cx="3667565" cy="3841194"/>
          </a:xfrm>
        </p:grpSpPr>
        <p:sp>
          <p:nvSpPr>
            <p:cNvPr id="95" name="Punched Tape 94">
              <a:extLst>
                <a:ext uri="{FF2B5EF4-FFF2-40B4-BE49-F238E27FC236}">
                  <a16:creationId xmlns:a16="http://schemas.microsoft.com/office/drawing/2014/main" id="{29CCA23B-747C-9648-B2D6-A2D2C5AA4DC8}"/>
                </a:ext>
              </a:extLst>
            </p:cNvPr>
            <p:cNvSpPr/>
            <p:nvPr/>
          </p:nvSpPr>
          <p:spPr>
            <a:xfrm rot="16966438">
              <a:off x="6995185" y="2279266"/>
              <a:ext cx="3814268" cy="3667565"/>
            </a:xfrm>
            <a:prstGeom prst="flowChartPunchedTap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C9E5E41-91C9-1B49-9A4C-1881C358A1F0}"/>
                </a:ext>
              </a:extLst>
            </p:cNvPr>
            <p:cNvGrpSpPr/>
            <p:nvPr/>
          </p:nvGrpSpPr>
          <p:grpSpPr>
            <a:xfrm>
              <a:off x="7440575" y="2178989"/>
              <a:ext cx="1517086" cy="1947550"/>
              <a:chOff x="7440575" y="2419129"/>
              <a:chExt cx="2702747" cy="3469635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4C9DB2B-58E8-C44A-9AF1-9C475B5F512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5EB18FD3-EDEE-7E4C-B4B7-CE80208FF616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117CF1B-524C-7541-9D40-6285FBFAEEC9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C21162D-9488-FB48-A965-D6CED68E1314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2B7C7F4-BE6B-374C-8F05-16DD42FC1C88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51895A0-D917-284F-9B1F-F39FDD5E626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455D688-219D-AC40-BF90-2C06AD880859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95BDD7FB-5F05-634A-9FA2-CBBF96DA6E42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506C9F96-ADF6-9C4C-9E92-4DBB680EB666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892158E7-B5BA-5F43-8E50-9023CE5AB229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F7E37CB1-CBB5-9D4D-B6E2-0277B177717E}"/>
                </a:ext>
              </a:extLst>
            </p:cNvPr>
            <p:cNvGrpSpPr/>
            <p:nvPr/>
          </p:nvGrpSpPr>
          <p:grpSpPr>
            <a:xfrm>
              <a:off x="8656566" y="2970543"/>
              <a:ext cx="1517086" cy="1947550"/>
              <a:chOff x="7440575" y="2419129"/>
              <a:chExt cx="2702747" cy="3469635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0AB0B65A-C5EF-454A-84DB-06BF3A979CFD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2538C2DA-C822-0346-A2FE-E812C07B30F5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2240A6E6-D7A7-3E4C-930C-2AF92E90FC46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2B533C7E-73E9-A140-A55A-79C8F988619A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705DFE1E-DB5B-5A44-8779-C4F3E1A67063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FD87F05-E728-4C4A-9DEF-BFC80F0C3950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ABDFBEA-92D3-8046-8B1D-C925121AA973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AC960420-3455-CD44-B14F-E8B435ADA5E8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8D144EA4-1847-6E4B-8016-D368015DD655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7655261-7FBC-AF43-A7DA-4AB5189318AE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FD5C3A4-179B-794E-B165-850D657213A3}"/>
                </a:ext>
              </a:extLst>
            </p:cNvPr>
            <p:cNvGrpSpPr/>
            <p:nvPr/>
          </p:nvGrpSpPr>
          <p:grpSpPr>
            <a:xfrm>
              <a:off x="7641934" y="4036577"/>
              <a:ext cx="1517086" cy="1947550"/>
              <a:chOff x="7440575" y="2419129"/>
              <a:chExt cx="2702747" cy="3469635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3FFEE3-CF92-E046-89DF-0A65AA03CEE9}"/>
                  </a:ext>
                </a:extLst>
              </p:cNvPr>
              <p:cNvSpPr/>
              <p:nvPr/>
            </p:nvSpPr>
            <p:spPr>
              <a:xfrm>
                <a:off x="7440575" y="2903600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E757FEA-FF5C-084C-A788-308D09CB020D}"/>
                  </a:ext>
                </a:extLst>
              </p:cNvPr>
              <p:cNvSpPr/>
              <p:nvPr/>
            </p:nvSpPr>
            <p:spPr>
              <a:xfrm>
                <a:off x="8058883" y="2419129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C6674F67-AE38-6F4D-A442-B0ACC22E0140}"/>
                  </a:ext>
                </a:extLst>
              </p:cNvPr>
              <p:cNvSpPr/>
              <p:nvPr/>
            </p:nvSpPr>
            <p:spPr>
              <a:xfrm>
                <a:off x="8791660" y="2663388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3C529C2-F7E9-6440-8060-AFBDF921D3EF}"/>
                  </a:ext>
                </a:extLst>
              </p:cNvPr>
              <p:cNvSpPr/>
              <p:nvPr/>
            </p:nvSpPr>
            <p:spPr>
              <a:xfrm>
                <a:off x="8173352" y="3392118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89E111-1A4E-1B40-8B6C-11F013A851A1}"/>
                  </a:ext>
                </a:extLst>
              </p:cNvPr>
              <p:cNvSpPr/>
              <p:nvPr/>
            </p:nvSpPr>
            <p:spPr>
              <a:xfrm>
                <a:off x="7799303" y="5064065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2A8AA3-5F48-5D48-83E3-7228EE735B65}"/>
                  </a:ext>
                </a:extLst>
              </p:cNvPr>
              <p:cNvSpPr/>
              <p:nvPr/>
            </p:nvSpPr>
            <p:spPr>
              <a:xfrm>
                <a:off x="9193748" y="3565557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1E2DF63-6BDE-B746-9855-1C548D978CDD}"/>
                  </a:ext>
                </a:extLst>
              </p:cNvPr>
              <p:cNvSpPr/>
              <p:nvPr/>
            </p:nvSpPr>
            <p:spPr>
              <a:xfrm>
                <a:off x="8661870" y="4235029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421A13ED-7896-954A-BFB8-7B5A8692279C}"/>
                  </a:ext>
                </a:extLst>
              </p:cNvPr>
              <p:cNvSpPr/>
              <p:nvPr/>
            </p:nvSpPr>
            <p:spPr>
              <a:xfrm>
                <a:off x="9410545" y="5400246"/>
                <a:ext cx="488518" cy="488518"/>
              </a:xfrm>
              <a:prstGeom prst="rect">
                <a:avLst/>
              </a:prstGeom>
              <a:pattFill prst="lgGrid">
                <a:fgClr>
                  <a:schemeClr val="accent4"/>
                </a:fgClr>
                <a:bgClr>
                  <a:schemeClr val="bg1"/>
                </a:bgClr>
              </a:patt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0EF61DC-0D53-7F40-9AE4-FF9FC9001F6E}"/>
                  </a:ext>
                </a:extLst>
              </p:cNvPr>
              <p:cNvSpPr/>
              <p:nvPr/>
            </p:nvSpPr>
            <p:spPr>
              <a:xfrm>
                <a:off x="8532080" y="5155986"/>
                <a:ext cx="488518" cy="48851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67EDC84-5E69-2348-A2DC-DC0155703935}"/>
                  </a:ext>
                </a:extLst>
              </p:cNvPr>
              <p:cNvSpPr/>
              <p:nvPr/>
            </p:nvSpPr>
            <p:spPr>
              <a:xfrm>
                <a:off x="9654804" y="2550942"/>
                <a:ext cx="488518" cy="488518"/>
              </a:xfrm>
              <a:prstGeom prst="rect">
                <a:avLst/>
              </a:prstGeom>
              <a:pattFill prst="ltUpDiag">
                <a:fgClr>
                  <a:schemeClr val="accent6"/>
                </a:fgClr>
                <a:bgClr>
                  <a:schemeClr val="bg1"/>
                </a:bgClr>
              </a:patt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938F428-A288-0745-9BE1-A8D58BD59668}"/>
              </a:ext>
            </a:extLst>
          </p:cNvPr>
          <p:cNvSpPr txBox="1"/>
          <p:nvPr/>
        </p:nvSpPr>
        <p:spPr>
          <a:xfrm>
            <a:off x="1547516" y="6252935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574304-040C-974F-9083-2F21C72B7F3D}"/>
              </a:ext>
            </a:extLst>
          </p:cNvPr>
          <p:cNvSpPr txBox="1"/>
          <p:nvPr/>
        </p:nvSpPr>
        <p:spPr>
          <a:xfrm>
            <a:off x="5435061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24B2A55-B4AE-C544-B0ED-86A902BED2DE}"/>
              </a:ext>
            </a:extLst>
          </p:cNvPr>
          <p:cNvSpPr txBox="1"/>
          <p:nvPr/>
        </p:nvSpPr>
        <p:spPr>
          <a:xfrm>
            <a:off x="8959047" y="6259036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</a:rPr>
              <a:t>Block 3</a:t>
            </a:r>
          </a:p>
        </p:txBody>
      </p:sp>
    </p:spTree>
    <p:extLst>
      <p:ext uri="{BB962C8B-B14F-4D97-AF65-F5344CB8AC3E}">
        <p14:creationId xmlns:p14="http://schemas.microsoft.com/office/powerpoint/2010/main" val="67760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C8CA-B0E4-5842-BC8A-6ADE7CC8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Experimental Design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05FE-6D9C-9943-B689-1D42E520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Elements of any and all of these designs can be combined</a:t>
            </a:r>
          </a:p>
          <a:p>
            <a:endParaRPr lang="en-US" sz="3600" dirty="0"/>
          </a:p>
          <a:p>
            <a:r>
              <a:rPr lang="en-US" sz="3600" dirty="0"/>
              <a:t>Thinking about site, time, location, arrangement in a room, etc., are all key in designing effective experiments</a:t>
            </a:r>
          </a:p>
          <a:p>
            <a:endParaRPr lang="en-US" sz="3600" dirty="0"/>
          </a:p>
          <a:p>
            <a:r>
              <a:rPr lang="en-US" sz="3600" dirty="0"/>
              <a:t>Always diagram out not just your system of interest, but the experimental system you are constructing</a:t>
            </a:r>
          </a:p>
        </p:txBody>
      </p:sp>
    </p:spTree>
    <p:extLst>
      <p:ext uri="{BB962C8B-B14F-4D97-AF65-F5344CB8AC3E}">
        <p14:creationId xmlns:p14="http://schemas.microsoft.com/office/powerpoint/2010/main" val="32672724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8D5D-4D3B-3C40-9D24-45B7452C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241" y="504497"/>
            <a:ext cx="10515600" cy="5749157"/>
          </a:xfrm>
        </p:spPr>
        <p:txBody>
          <a:bodyPr>
            <a:normAutofit/>
          </a:bodyPr>
          <a:lstStyle/>
          <a:p>
            <a:r>
              <a:rPr lang="en-US" dirty="0"/>
              <a:t>Take your question, your system diagram, and make a schematic of an experimental design.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artefacts to control?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Are there gradients?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More than one thing to manipulate?</a:t>
            </a:r>
          </a:p>
        </p:txBody>
      </p:sp>
    </p:spTree>
    <p:extLst>
      <p:ext uri="{BB962C8B-B14F-4D97-AF65-F5344CB8AC3E}">
        <p14:creationId xmlns:p14="http://schemas.microsoft.com/office/powerpoint/2010/main" val="392808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Flesh Out the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D6426E-0251-0A4E-86DB-33E8DD162D8D}"/>
              </a:ext>
            </a:extLst>
          </p:cNvPr>
          <p:cNvSpPr txBox="1"/>
          <p:nvPr/>
        </p:nvSpPr>
        <p:spPr>
          <a:xfrm>
            <a:off x="5531005" y="5441795"/>
            <a:ext cx="5651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Any other assumptions you see here?</a:t>
            </a:r>
          </a:p>
        </p:txBody>
      </p:sp>
    </p:spTree>
    <p:extLst>
      <p:ext uri="{BB962C8B-B14F-4D97-AF65-F5344CB8AC3E}">
        <p14:creationId xmlns:p14="http://schemas.microsoft.com/office/powerpoint/2010/main" val="36771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Use Just One Site to Isolate a Pathway of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1100156" y="4826401"/>
            <a:ext cx="17405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1100156" y="1830948"/>
            <a:ext cx="178478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Predation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Other Site Factors</a:t>
            </a:r>
            <a:endParaRPr lang="en-US" sz="3200" b="1" baseline="-25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40696" y="4390331"/>
            <a:ext cx="1619792" cy="974679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0CD03-3D07-BAD4-F69E-E8305417DE9B}"/>
              </a:ext>
            </a:extLst>
          </p:cNvPr>
          <p:cNvSpPr txBox="1"/>
          <p:nvPr/>
        </p:nvSpPr>
        <p:spPr>
          <a:xfrm>
            <a:off x="3583925" y="2117881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7FFACF-95EE-5844-8CDB-775F9F738BE3}"/>
              </a:ext>
            </a:extLst>
          </p:cNvPr>
          <p:cNvSpPr txBox="1"/>
          <p:nvPr/>
        </p:nvSpPr>
        <p:spPr>
          <a:xfrm>
            <a:off x="6630298" y="4594383"/>
            <a:ext cx="40990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inference will be circumscribed, but you have to start somewhere!</a:t>
            </a:r>
          </a:p>
        </p:txBody>
      </p:sp>
    </p:spTree>
    <p:extLst>
      <p:ext uri="{BB962C8B-B14F-4D97-AF65-F5344CB8AC3E}">
        <p14:creationId xmlns:p14="http://schemas.microsoft.com/office/powerpoint/2010/main" val="1764435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9FB1-240D-5840-8E4B-E2323D71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32" y="39593"/>
            <a:ext cx="10515600" cy="1325563"/>
          </a:xfrm>
        </p:spPr>
        <p:txBody>
          <a:bodyPr/>
          <a:lstStyle/>
          <a:p>
            <a:r>
              <a:rPr lang="en-US" dirty="0"/>
              <a:t>Example from </a:t>
            </a:r>
            <a:r>
              <a:rPr lang="en-US" dirty="0" err="1"/>
              <a:t>Gotelli</a:t>
            </a:r>
            <a:r>
              <a:rPr lang="en-US" dirty="0"/>
              <a:t> and Ellison: What are our Treatment Levels?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FA5B2-561F-0948-86CD-891F501DAA2E}"/>
              </a:ext>
            </a:extLst>
          </p:cNvPr>
          <p:cNvSpPr txBox="1"/>
          <p:nvPr/>
        </p:nvSpPr>
        <p:spPr>
          <a:xfrm>
            <a:off x="6907656" y="3198994"/>
            <a:ext cx="177484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Barnacles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9E57BB-D596-554B-B78A-9FA1AD60937C}"/>
              </a:ext>
            </a:extLst>
          </p:cNvPr>
          <p:cNvSpPr txBox="1"/>
          <p:nvPr/>
        </p:nvSpPr>
        <p:spPr>
          <a:xfrm>
            <a:off x="213732" y="4670287"/>
            <a:ext cx="28695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 Light"/>
                <a:cs typeface="Calibri Light"/>
              </a:rPr>
              <a:t>Substrate</a:t>
            </a:r>
          </a:p>
          <a:p>
            <a:pPr algn="ctr"/>
            <a:r>
              <a:rPr lang="en-US" sz="3200" dirty="0">
                <a:latin typeface="Calibri Light"/>
                <a:cs typeface="Calibri Light"/>
              </a:rPr>
              <a:t>Type = slate, granite, concrete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086EB-E3F7-494D-B087-72E83E64E1F0}"/>
              </a:ext>
            </a:extLst>
          </p:cNvPr>
          <p:cNvSpPr txBox="1"/>
          <p:nvPr/>
        </p:nvSpPr>
        <p:spPr>
          <a:xfrm>
            <a:off x="-32593" y="1813851"/>
            <a:ext cx="3021898" cy="10772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Calibri Light"/>
                <a:cs typeface="Calibri Light"/>
              </a:rPr>
              <a:t>Predation = none, 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C74419-7687-0A4F-88B7-B411954F1802}"/>
              </a:ext>
            </a:extLst>
          </p:cNvPr>
          <p:cNvSpPr txBox="1"/>
          <p:nvPr/>
        </p:nvSpPr>
        <p:spPr>
          <a:xfrm>
            <a:off x="879517" y="3339764"/>
            <a:ext cx="2226059" cy="5847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  <a:latin typeface="Calibri Light"/>
                <a:cs typeface="Calibri Light"/>
              </a:rPr>
              <a:t>Recruitment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E70276-9FE2-4242-9D0B-E007226EFBBA}"/>
              </a:ext>
            </a:extLst>
          </p:cNvPr>
          <p:cNvSpPr/>
          <p:nvPr/>
        </p:nvSpPr>
        <p:spPr>
          <a:xfrm>
            <a:off x="7531705" y="1324359"/>
            <a:ext cx="4349013" cy="11642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Other Site Factors</a:t>
            </a:r>
            <a:endParaRPr lang="en-US" sz="3200" baseline="-25000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8DFC6D-1CB8-CA44-BC48-DC84BEB8B02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083232" y="4452738"/>
            <a:ext cx="1377256" cy="124860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2E55F-AD4F-B645-96DE-990CA214EB1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105576" y="3096322"/>
            <a:ext cx="1551917" cy="535830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1FF659-2911-4E48-A00C-E60E2F72B553}"/>
              </a:ext>
            </a:extLst>
          </p:cNvPr>
          <p:cNvCxnSpPr>
            <a:cxnSpLocks/>
          </p:cNvCxnSpPr>
          <p:nvPr/>
        </p:nvCxnSpPr>
        <p:spPr>
          <a:xfrm>
            <a:off x="3037339" y="2275736"/>
            <a:ext cx="1620154" cy="820586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E1D161-F487-B14A-94EA-8367E7E1989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657493" y="3096322"/>
            <a:ext cx="2250163" cy="395060"/>
          </a:xfrm>
          <a:prstGeom prst="straightConnector1">
            <a:avLst/>
          </a:prstGeom>
          <a:ln w="57150" cmpd="sng">
            <a:solidFill>
              <a:schemeClr val="bg2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FC03E7-811E-C044-A478-F81BF89C0F78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460488" y="3491382"/>
            <a:ext cx="2447168" cy="1002771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A5BAC5-4A9B-8B43-A998-2E5F80E3A39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105576" y="3632152"/>
            <a:ext cx="1354912" cy="862001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E12352-A97B-1349-BB42-E1EAF4F83529}"/>
              </a:ext>
            </a:extLst>
          </p:cNvPr>
          <p:cNvCxnSpPr>
            <a:cxnSpLocks/>
          </p:cNvCxnSpPr>
          <p:nvPr/>
        </p:nvCxnSpPr>
        <p:spPr>
          <a:xfrm flipH="1">
            <a:off x="8682501" y="2488610"/>
            <a:ext cx="1099367" cy="910580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357DD1-1D2A-C143-93F3-22FA7775C76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032931" y="1906485"/>
            <a:ext cx="4498774" cy="214863"/>
          </a:xfrm>
          <a:prstGeom prst="straightConnector1">
            <a:avLst/>
          </a:prstGeom>
          <a:ln w="57150" cmpd="sng">
            <a:solidFill>
              <a:schemeClr val="bg1">
                <a:lumMod val="85000"/>
              </a:schemeClr>
            </a:solidFill>
            <a:headEnd type="none"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18BE498-6377-D54D-B50A-CD0004FF8487}"/>
              </a:ext>
            </a:extLst>
          </p:cNvPr>
          <p:cNvSpPr txBox="1"/>
          <p:nvPr/>
        </p:nvSpPr>
        <p:spPr>
          <a:xfrm>
            <a:off x="9022117" y="2449770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A814E3-988D-8D4A-8849-639CC6BDAB9C}"/>
              </a:ext>
            </a:extLst>
          </p:cNvPr>
          <p:cNvSpPr txBox="1"/>
          <p:nvPr/>
        </p:nvSpPr>
        <p:spPr>
          <a:xfrm>
            <a:off x="5986432" y="1420265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C20E08-6E95-0B4E-8B6D-16CD5BFD4756}"/>
              </a:ext>
            </a:extLst>
          </p:cNvPr>
          <p:cNvSpPr txBox="1"/>
          <p:nvPr/>
        </p:nvSpPr>
        <p:spPr>
          <a:xfrm>
            <a:off x="3653774" y="2847576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099FE-E94F-A643-8289-E4D947BC649A}"/>
              </a:ext>
            </a:extLst>
          </p:cNvPr>
          <p:cNvSpPr txBox="1"/>
          <p:nvPr/>
        </p:nvSpPr>
        <p:spPr>
          <a:xfrm>
            <a:off x="3515674" y="3515712"/>
            <a:ext cx="473206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200" dirty="0">
                <a:solidFill>
                  <a:srgbClr val="FF0000">
                    <a:alpha val="18000"/>
                  </a:srgbClr>
                </a:solidFill>
              </a:rPr>
              <a:t>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8F242-D754-AC44-BE12-DFCBA8CF2E63}"/>
              </a:ext>
            </a:extLst>
          </p:cNvPr>
          <p:cNvSpPr txBox="1"/>
          <p:nvPr/>
        </p:nvSpPr>
        <p:spPr>
          <a:xfrm>
            <a:off x="5684072" y="5077038"/>
            <a:ext cx="581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venir" panose="02000503020000020003" pitchFamily="2" charset="0"/>
              </a:rPr>
              <a:t>Can be continuous or discrete!</a:t>
            </a:r>
          </a:p>
        </p:txBody>
      </p:sp>
    </p:spTree>
    <p:extLst>
      <p:ext uri="{BB962C8B-B14F-4D97-AF65-F5344CB8AC3E}">
        <p14:creationId xmlns:p14="http://schemas.microsoft.com/office/powerpoint/2010/main" val="13724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BFD7-E96C-554D-85E7-66B592A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Diagrams and Experimental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D07D-6895-3F40-8684-A189500D5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your diagram to determine what influences you can cut out</a:t>
            </a:r>
          </a:p>
          <a:p>
            <a:endParaRPr lang="en-US" dirty="0"/>
          </a:p>
          <a:p>
            <a:r>
              <a:rPr lang="en-US" dirty="0"/>
              <a:t>Your choices in experimental design can be charted on your diagram</a:t>
            </a:r>
          </a:p>
          <a:p>
            <a:endParaRPr lang="en-US" dirty="0"/>
          </a:p>
          <a:p>
            <a:r>
              <a:rPr lang="en-US" dirty="0"/>
              <a:t>You can then tell if your resulting design is causally identified or not</a:t>
            </a:r>
          </a:p>
        </p:txBody>
      </p:sp>
    </p:spTree>
    <p:extLst>
      <p:ext uri="{BB962C8B-B14F-4D97-AF65-F5344CB8AC3E}">
        <p14:creationId xmlns:p14="http://schemas.microsoft.com/office/powerpoint/2010/main" val="12331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916C5-7B75-9A4A-829A-2A7CADF6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 a simplified causal diagram of your system. Then diagram out how you would turn it into an experiment that answers your question of interest.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63229C-EAF1-C742-8120-5D5A38439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0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1636</Words>
  <Application>Microsoft Macintosh PowerPoint</Application>
  <PresentationFormat>Widescreen</PresentationFormat>
  <Paragraphs>347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Avenir</vt:lpstr>
      <vt:lpstr>Calibri</vt:lpstr>
      <vt:lpstr>Calibri Light</vt:lpstr>
      <vt:lpstr>Office Theme</vt:lpstr>
      <vt:lpstr>Deriving Causal Inference from Nature with Experiments</vt:lpstr>
      <vt:lpstr>Build an Understanding of Our System to Design Experiments</vt:lpstr>
      <vt:lpstr>Example from Gotelli and Ellison: Substrate and Barnacles</vt:lpstr>
      <vt:lpstr>Example from Gotelli and Ellison: Substrate and Barnacles – Worth Considering Mediators?</vt:lpstr>
      <vt:lpstr>Example from Gotelli and Ellison: Flesh Out the System</vt:lpstr>
      <vt:lpstr>Example from Gotelli and Ellison: Use Just One Site to Isolate a Pathway of Interest</vt:lpstr>
      <vt:lpstr>Example from Gotelli and Ellison: What are our Treatment Levels?</vt:lpstr>
      <vt:lpstr>Causal Diagrams and Experimental Design</vt:lpstr>
      <vt:lpstr>Build a simplified causal diagram of your system. Then diagram out how you would turn it into an experiment that answers your question of interest.</vt:lpstr>
      <vt:lpstr>Build an Understanding of Our System to Design Experiments</vt:lpstr>
      <vt:lpstr>To Start: Substrate Only – One-Way Layout</vt:lpstr>
      <vt:lpstr>A Word on Continuous v. Categorical Designs</vt:lpstr>
      <vt:lpstr>Our “One-Way” Design</vt:lpstr>
      <vt:lpstr>How Many Replicates Do I Need?</vt:lpstr>
      <vt:lpstr>5-10 Replicates? That’s it?</vt:lpstr>
      <vt:lpstr>OK, How do I Determine Power (or Likely Precision)</vt:lpstr>
      <vt:lpstr>Build an Understanding of Our System to Design Experiments</vt:lpstr>
      <vt:lpstr>Reality Check: Lots of Things Happen in an Experiment – they are Not So Simple!</vt:lpstr>
      <vt:lpstr>Internal Validity versus External Validity</vt:lpstr>
      <vt:lpstr>Decisions as to How to Treat Confounders &amp; Validity – Averaging Over versus Holding Constant</vt:lpstr>
      <vt:lpstr>Are You Introducing Hidden Treatments?</vt:lpstr>
      <vt:lpstr>Are You Introducing Hidden Treatments?</vt:lpstr>
      <vt:lpstr>Solution – Diagram it to Devise Procedural Controls</vt:lpstr>
      <vt:lpstr>Solution – Diagram it to Devise Procedural Controls with Separate Exogenous Variables</vt:lpstr>
      <vt:lpstr>Causal Diagrams of an Experiment</vt:lpstr>
      <vt:lpstr>Evaluate your experimental diagram – would you change anything? Why?</vt:lpstr>
      <vt:lpstr>Build an Understanding of Our System to Design Experiments</vt:lpstr>
      <vt:lpstr>Replicate Placement – In An Area of Minimal Variation in Other Conditions</vt:lpstr>
      <vt:lpstr>Bad Replicate Placement: Non-Independence of Plots</vt:lpstr>
      <vt:lpstr>Bad Replicate Placement: Non-Independence of Treatments</vt:lpstr>
      <vt:lpstr>Subsampling As a Form of Pseudoreplication </vt:lpstr>
      <vt:lpstr>Is it Pseudoreplication – How Many Replicates Are There?</vt:lpstr>
      <vt:lpstr>Subsampling (Nested Design) Can be Great!</vt:lpstr>
      <vt:lpstr>Repeated Measures as Subsamples</vt:lpstr>
      <vt:lpstr>What if There is a Gradient?</vt:lpstr>
      <vt:lpstr>Two-Way Blocked Design: Additivity with n = 1 per block/treatment</vt:lpstr>
      <vt:lpstr>Randomized Controlled Blocked Design (RCBD)</vt:lpstr>
      <vt:lpstr>What Can Blocks Be?</vt:lpstr>
      <vt:lpstr>Many Gradients? Latin Squares!</vt:lpstr>
      <vt:lpstr>Build an Understanding of Our System to Design Experiments</vt:lpstr>
      <vt:lpstr>Two Way Designs are Not Just for Blocks</vt:lpstr>
      <vt:lpstr>Beyond Additivity: Factorial Designs</vt:lpstr>
      <vt:lpstr>Factorial Blocked Design: Does your Treatment Vary by Block?</vt:lpstr>
      <vt:lpstr>Factorial Designs are Not Just for Blocks</vt:lpstr>
      <vt:lpstr>You can Mix Things – e.g., Blocks and Factorial Design (re-randomize each block)</vt:lpstr>
      <vt:lpstr>Notes On Experimental Design Basics</vt:lpstr>
      <vt:lpstr>Take your question, your system diagram, and make a schematic of an experimental design.   Are there artefacts to control?   Are there gradients?   More than one thing to manipulate?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Deriving Inference from Nature</dc:title>
  <dc:creator>Jarrett Byrnes</dc:creator>
  <cp:lastModifiedBy>Jarrett Byrnes</cp:lastModifiedBy>
  <cp:revision>27</cp:revision>
  <dcterms:created xsi:type="dcterms:W3CDTF">2020-11-30T21:25:26Z</dcterms:created>
  <dcterms:modified xsi:type="dcterms:W3CDTF">2022-11-10T17:18:50Z</dcterms:modified>
</cp:coreProperties>
</file>