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3"/>
  </p:notesMasterIdLst>
  <p:sldIdLst>
    <p:sldId id="256" r:id="rId2"/>
    <p:sldId id="257" r:id="rId3"/>
    <p:sldId id="438" r:id="rId4"/>
    <p:sldId id="402" r:id="rId5"/>
    <p:sldId id="405" r:id="rId6"/>
    <p:sldId id="404" r:id="rId7"/>
    <p:sldId id="406" r:id="rId8"/>
    <p:sldId id="448" r:id="rId9"/>
    <p:sldId id="451" r:id="rId10"/>
    <p:sldId id="322" r:id="rId11"/>
    <p:sldId id="362" r:id="rId12"/>
    <p:sldId id="413" r:id="rId13"/>
    <p:sldId id="412" r:id="rId14"/>
    <p:sldId id="363" r:id="rId15"/>
    <p:sldId id="364" r:id="rId16"/>
    <p:sldId id="414" r:id="rId17"/>
    <p:sldId id="415" r:id="rId18"/>
    <p:sldId id="416" r:id="rId19"/>
    <p:sldId id="417" r:id="rId20"/>
    <p:sldId id="418" r:id="rId21"/>
    <p:sldId id="419" r:id="rId22"/>
    <p:sldId id="425" r:id="rId23"/>
    <p:sldId id="375" r:id="rId24"/>
    <p:sldId id="376" r:id="rId25"/>
    <p:sldId id="420" r:id="rId26"/>
    <p:sldId id="421" r:id="rId27"/>
    <p:sldId id="422" r:id="rId28"/>
    <p:sldId id="449" r:id="rId29"/>
    <p:sldId id="452" r:id="rId30"/>
    <p:sldId id="450" r:id="rId31"/>
    <p:sldId id="274" r:id="rId32"/>
    <p:sldId id="275" r:id="rId33"/>
    <p:sldId id="280" r:id="rId34"/>
    <p:sldId id="278" r:id="rId35"/>
    <p:sldId id="279" r:id="rId36"/>
    <p:sldId id="342" r:id="rId37"/>
    <p:sldId id="318" r:id="rId38"/>
    <p:sldId id="453" r:id="rId39"/>
    <p:sldId id="454" r:id="rId40"/>
    <p:sldId id="455" r:id="rId41"/>
    <p:sldId id="456" r:id="rId42"/>
    <p:sldId id="457" r:id="rId43"/>
    <p:sldId id="466" r:id="rId44"/>
    <p:sldId id="458" r:id="rId45"/>
    <p:sldId id="459" r:id="rId46"/>
    <p:sldId id="460" r:id="rId47"/>
    <p:sldId id="423" r:id="rId48"/>
    <p:sldId id="465" r:id="rId49"/>
    <p:sldId id="430" r:id="rId50"/>
    <p:sldId id="431" r:id="rId51"/>
    <p:sldId id="432" r:id="rId52"/>
    <p:sldId id="433" r:id="rId53"/>
    <p:sldId id="328" r:id="rId54"/>
    <p:sldId id="329" r:id="rId55"/>
    <p:sldId id="461" r:id="rId56"/>
    <p:sldId id="462" r:id="rId57"/>
    <p:sldId id="396" r:id="rId58"/>
    <p:sldId id="463" r:id="rId59"/>
    <p:sldId id="333" r:id="rId60"/>
    <p:sldId id="334" r:id="rId61"/>
    <p:sldId id="44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p:restoredTop sz="96291"/>
  </p:normalViewPr>
  <p:slideViewPr>
    <p:cSldViewPr snapToGrid="0" snapToObjects="1">
      <p:cViewPr varScale="1">
        <p:scale>
          <a:sx n="128" d="100"/>
          <a:sy n="128" d="100"/>
        </p:scale>
        <p:origin x="632"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49</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58</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59</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60</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50</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51</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52</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53</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54</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55</a:t>
            </a:fld>
            <a:endParaRPr lang="en-US"/>
          </a:p>
        </p:txBody>
      </p:sp>
    </p:spTree>
    <p:extLst>
      <p:ext uri="{BB962C8B-B14F-4D97-AF65-F5344CB8AC3E}">
        <p14:creationId xmlns:p14="http://schemas.microsoft.com/office/powerpoint/2010/main" val="71532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56</a:t>
            </a:fld>
            <a:endParaRPr lang="en-US"/>
          </a:p>
        </p:txBody>
      </p:sp>
    </p:spTree>
    <p:extLst>
      <p:ext uri="{BB962C8B-B14F-4D97-AF65-F5344CB8AC3E}">
        <p14:creationId xmlns:p14="http://schemas.microsoft.com/office/powerpoint/2010/main" val="415488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57</a:t>
            </a:fld>
            <a:endParaRPr lang="en-US"/>
          </a:p>
        </p:txBody>
      </p:sp>
    </p:spTree>
    <p:extLst>
      <p:ext uri="{BB962C8B-B14F-4D97-AF65-F5344CB8AC3E}">
        <p14:creationId xmlns:p14="http://schemas.microsoft.com/office/powerpoint/2010/main" val="16771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11/8/22</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11/8/22</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11/8/22</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dirty="0">
                <a:latin typeface="Avenir" panose="02000503020000020003" pitchFamily="2" charset="0"/>
                <a:cs typeface="Calibri Light"/>
              </a:rPr>
              <a:t>Causal Diagrams and Inference</a:t>
            </a: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 </a:t>
            </a:r>
            <a:r>
              <a:rPr lang="en-US" sz="2400" dirty="0">
                <a:latin typeface="Avenir"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 </a:t>
            </a:r>
            <a:r>
              <a:rPr lang="en-US" sz="2400" dirty="0">
                <a:latin typeface="Avenir"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panose="02000503020000020003" pitchFamily="2" charset="0"/>
              </a:rPr>
              <a:t>dependent variable,</a:t>
            </a:r>
          </a:p>
          <a:p>
            <a:r>
              <a:rPr lang="en-US" sz="2400" dirty="0">
                <a:latin typeface="Avenir"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a:t>
            </a:r>
            <a:endParaRPr lang="en-US" sz="2400" dirty="0">
              <a:latin typeface="Avenir"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panose="02000503020000020003" pitchFamily="2" charset="0"/>
              </a:rPr>
              <a:t>Endogenous Mediator Variable </a:t>
            </a:r>
            <a:r>
              <a:rPr lang="en-US" sz="2400" dirty="0">
                <a:latin typeface="Avenir" panose="02000503020000020003" pitchFamily="2" charset="0"/>
              </a:rPr>
              <a:t>=</a:t>
            </a:r>
          </a:p>
          <a:p>
            <a:r>
              <a:rPr lang="en-US" sz="2400" dirty="0">
                <a:latin typeface="Avenir"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If we do not measure y1, we can only assess the </a:t>
            </a:r>
            <a:r>
              <a:rPr lang="en-US" sz="2800" b="1" dirty="0">
                <a:latin typeface="Avenir" panose="02000503020000020003" pitchFamily="2" charset="0"/>
              </a:rPr>
              <a:t>TOTAL EFFECT </a:t>
            </a:r>
            <a:r>
              <a:rPr lang="en-US" sz="2800" dirty="0">
                <a:latin typeface="Avenir"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272253"/>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011952"/>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p:txBody>
          <a:bodyPr/>
          <a:lstStyle/>
          <a:p>
            <a:r>
              <a:rPr lang="en-US" dirty="0">
                <a:latin typeface="Avenir" panose="02000503020000020003" pitchFamily="2" charset="0"/>
              </a:rPr>
              <a:t>Goals of Science</a:t>
            </a:r>
          </a:p>
        </p:txBody>
      </p:sp>
      <p:sp>
        <p:nvSpPr>
          <p:cNvPr id="4" name="TextBox 3">
            <a:extLst>
              <a:ext uri="{FF2B5EF4-FFF2-40B4-BE49-F238E27FC236}">
                <a16:creationId xmlns:a16="http://schemas.microsoft.com/office/drawing/2014/main" id="{CBE8D560-B372-004A-B91E-AE83B51FEF8D}"/>
              </a:ext>
            </a:extLst>
          </p:cNvPr>
          <p:cNvSpPr txBox="1"/>
          <p:nvPr/>
        </p:nvSpPr>
        <p:spPr>
          <a:xfrm>
            <a:off x="4756144" y="4403923"/>
            <a:ext cx="2171877" cy="61555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a:t>
            </a:r>
          </a:p>
        </p:txBody>
      </p:sp>
      <p:sp>
        <p:nvSpPr>
          <p:cNvPr id="5" name="TextBox 4">
            <a:extLst>
              <a:ext uri="{FF2B5EF4-FFF2-40B4-BE49-F238E27FC236}">
                <a16:creationId xmlns:a16="http://schemas.microsoft.com/office/drawing/2014/main" id="{A69AC190-7307-854E-B9D1-4BEDC670DE35}"/>
              </a:ext>
            </a:extLst>
          </p:cNvPr>
          <p:cNvSpPr txBox="1"/>
          <p:nvPr/>
        </p:nvSpPr>
        <p:spPr>
          <a:xfrm>
            <a:off x="7725635" y="1690688"/>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19351" y="1690688"/>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cxnSp>
        <p:nvCxnSpPr>
          <p:cNvPr id="9" name="Straight Arrow Connector 8">
            <a:extLst>
              <a:ext uri="{FF2B5EF4-FFF2-40B4-BE49-F238E27FC236}">
                <a16:creationId xmlns:a16="http://schemas.microsoft.com/office/drawing/2014/main" id="{86DD083F-38B3-744C-9CD3-025B31AF92D8}"/>
              </a:ext>
            </a:extLst>
          </p:cNvPr>
          <p:cNvCxnSpPr>
            <a:stCxn id="6" idx="3"/>
            <a:endCxn id="5" idx="1"/>
          </p:cNvCxnSpPr>
          <p:nvPr/>
        </p:nvCxnSpPr>
        <p:spPr>
          <a:xfrm>
            <a:off x="3754469" y="2260075"/>
            <a:ext cx="397116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E1A5A0-57FA-5F4D-A59D-3D02B8CE902F}"/>
              </a:ext>
            </a:extLst>
          </p:cNvPr>
          <p:cNvCxnSpPr>
            <a:cxnSpLocks/>
            <a:stCxn id="5" idx="2"/>
            <a:endCxn id="4" idx="3"/>
          </p:cNvCxnSpPr>
          <p:nvPr/>
        </p:nvCxnSpPr>
        <p:spPr>
          <a:xfrm flipH="1">
            <a:off x="6928021" y="2829461"/>
            <a:ext cx="2338485"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1"/>
          </p:cNvCxnSpPr>
          <p:nvPr/>
        </p:nvCxnSpPr>
        <p:spPr>
          <a:xfrm>
            <a:off x="2486910" y="2829461"/>
            <a:ext cx="2269234"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All are valid and useful in particular contexts – What are </a:t>
            </a:r>
            <a:r>
              <a:rPr lang="en-US" sz="3200" b="1" i="1" dirty="0">
                <a:latin typeface="Avenir" panose="02000503020000020003" pitchFamily="2" charset="0"/>
              </a:rPr>
              <a:t>YOU</a:t>
            </a:r>
            <a:r>
              <a:rPr lang="en-US" sz="3200" dirty="0">
                <a:latin typeface="Avenir" panose="02000503020000020003" pitchFamily="2" charset="0"/>
              </a:rPr>
              <a:t> seeking to do?</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You Can Have Multiple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 </a:t>
            </a:r>
            <a:r>
              <a:rPr lang="en-US" b="1" dirty="0"/>
              <a:t>Moderators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9566-B717-038F-BAC7-5468FAE73CF2}"/>
              </a:ext>
            </a:extLst>
          </p:cNvPr>
          <p:cNvSpPr>
            <a:spLocks noGrp="1"/>
          </p:cNvSpPr>
          <p:nvPr>
            <p:ph type="title"/>
          </p:nvPr>
        </p:nvSpPr>
        <p:spPr/>
        <p:txBody>
          <a:bodyPr/>
          <a:lstStyle/>
          <a:p>
            <a:r>
              <a:rPr lang="en-US" dirty="0"/>
              <a:t>Draw Your System</a:t>
            </a:r>
          </a:p>
        </p:txBody>
      </p:sp>
      <p:sp>
        <p:nvSpPr>
          <p:cNvPr id="3" name="Content Placeholder 2">
            <a:extLst>
              <a:ext uri="{FF2B5EF4-FFF2-40B4-BE49-F238E27FC236}">
                <a16:creationId xmlns:a16="http://schemas.microsoft.com/office/drawing/2014/main" id="{3F1C71AA-E0BE-F16F-3149-DA1C409228C9}"/>
              </a:ext>
            </a:extLst>
          </p:cNvPr>
          <p:cNvSpPr>
            <a:spLocks noGrp="1"/>
          </p:cNvSpPr>
          <p:nvPr>
            <p:ph idx="1"/>
          </p:nvPr>
        </p:nvSpPr>
        <p:spPr/>
        <p:txBody>
          <a:bodyPr/>
          <a:lstStyle/>
          <a:p>
            <a:r>
              <a:rPr lang="en-US" dirty="0"/>
              <a:t>Start with what is the variable you are ultimately interested in.</a:t>
            </a:r>
          </a:p>
          <a:p>
            <a:endParaRPr lang="en-US" dirty="0"/>
          </a:p>
          <a:p>
            <a:r>
              <a:rPr lang="en-US" dirty="0"/>
              <a:t>What influences that variable </a:t>
            </a:r>
            <a:r>
              <a:rPr lang="en-US" b="1" dirty="0"/>
              <a:t>DIRECTLY?</a:t>
            </a:r>
          </a:p>
          <a:p>
            <a:endParaRPr lang="en-US" b="1" dirty="0"/>
          </a:p>
          <a:p>
            <a:r>
              <a:rPr lang="en-US" dirty="0"/>
              <a:t>What things influence those variables?</a:t>
            </a:r>
          </a:p>
          <a:p>
            <a:endParaRPr lang="en-US" dirty="0"/>
          </a:p>
          <a:p>
            <a:r>
              <a:rPr lang="en-US" dirty="0"/>
              <a:t>Note what you have/can measure and what you cannot.</a:t>
            </a:r>
          </a:p>
        </p:txBody>
      </p:sp>
    </p:spTree>
    <p:extLst>
      <p:ext uri="{BB962C8B-B14F-4D97-AF65-F5344CB8AC3E}">
        <p14:creationId xmlns:p14="http://schemas.microsoft.com/office/powerpoint/2010/main" val="3809637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solidFill>
                  <a:srgbClr val="FF0000"/>
                </a:solidFill>
              </a:rPr>
              <a:t>Conditional Independence</a:t>
            </a:r>
          </a:p>
          <a:p>
            <a:pPr lvl="1">
              <a:spcBef>
                <a:spcPts val="2200"/>
              </a:spcBef>
            </a:pPr>
            <a:r>
              <a:rPr lang="en-US" dirty="0"/>
              <a:t>Counterfactual Thinking </a:t>
            </a:r>
          </a:p>
          <a:p>
            <a:pPr lvl="1">
              <a:spcBef>
                <a:spcPts val="2200"/>
              </a:spcBef>
            </a:pPr>
            <a:r>
              <a:rPr lang="en-US" dirty="0"/>
              <a:t>Backdoors and </a:t>
            </a:r>
            <a:r>
              <a:rPr lang="en-US" dirty="0" err="1"/>
              <a:t>Frontdoors</a:t>
            </a: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8402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Counterfactual Thinking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04485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375-D202-2CF1-262C-B4A136C93BC2}"/>
              </a:ext>
            </a:extLst>
          </p:cNvPr>
          <p:cNvSpPr>
            <a:spLocks noGrp="1"/>
          </p:cNvSpPr>
          <p:nvPr>
            <p:ph type="title"/>
          </p:nvPr>
        </p:nvSpPr>
        <p:spPr/>
        <p:txBody>
          <a:bodyPr/>
          <a:lstStyle/>
          <a:p>
            <a:r>
              <a:rPr lang="en-US" dirty="0"/>
              <a:t>What Is It Good For?</a:t>
            </a:r>
          </a:p>
        </p:txBody>
      </p:sp>
      <p:sp>
        <p:nvSpPr>
          <p:cNvPr id="3" name="Content Placeholder 2">
            <a:extLst>
              <a:ext uri="{FF2B5EF4-FFF2-40B4-BE49-F238E27FC236}">
                <a16:creationId xmlns:a16="http://schemas.microsoft.com/office/drawing/2014/main" id="{F558FD51-5984-5675-7D7F-B609C24714B7}"/>
              </a:ext>
            </a:extLst>
          </p:cNvPr>
          <p:cNvSpPr>
            <a:spLocks noGrp="1"/>
          </p:cNvSpPr>
          <p:nvPr>
            <p:ph idx="1"/>
          </p:nvPr>
        </p:nvSpPr>
        <p:spPr>
          <a:xfrm>
            <a:off x="542636" y="1805747"/>
            <a:ext cx="5910470" cy="4351338"/>
          </a:xfrm>
        </p:spPr>
        <p:txBody>
          <a:bodyPr>
            <a:normAutofit fontScale="92500" lnSpcReduction="20000"/>
          </a:bodyPr>
          <a:lstStyle/>
          <a:p>
            <a:r>
              <a:rPr lang="en-US" dirty="0"/>
              <a:t>We can test our intuition by examining things that do not connect</a:t>
            </a:r>
          </a:p>
          <a:p>
            <a:endParaRPr lang="en-US" dirty="0"/>
          </a:p>
          <a:p>
            <a:r>
              <a:rPr lang="en-US" dirty="0"/>
              <a:t>We cannot take apart our system without imagining what would happen if something changes.</a:t>
            </a:r>
          </a:p>
          <a:p>
            <a:pPr marL="0" indent="0">
              <a:buNone/>
            </a:pPr>
            <a:endParaRPr lang="en-US" dirty="0"/>
          </a:p>
          <a:p>
            <a:r>
              <a:rPr lang="en-US" dirty="0"/>
              <a:t>We can begin to understand what we must grapple with to tease the Gordian knot of Simpson’s Paradox and confounders</a:t>
            </a:r>
          </a:p>
        </p:txBody>
      </p:sp>
      <p:grpSp>
        <p:nvGrpSpPr>
          <p:cNvPr id="10" name="Group 9">
            <a:extLst>
              <a:ext uri="{FF2B5EF4-FFF2-40B4-BE49-F238E27FC236}">
                <a16:creationId xmlns:a16="http://schemas.microsoft.com/office/drawing/2014/main" id="{2F973D19-7730-A6CA-85CE-2E3D66D3D53E}"/>
              </a:ext>
            </a:extLst>
          </p:cNvPr>
          <p:cNvGrpSpPr/>
          <p:nvPr/>
        </p:nvGrpSpPr>
        <p:grpSpPr>
          <a:xfrm>
            <a:off x="6748670" y="2280622"/>
            <a:ext cx="4788974" cy="2882756"/>
            <a:chOff x="3516539" y="1833361"/>
            <a:chExt cx="4788974" cy="2882756"/>
          </a:xfrm>
        </p:grpSpPr>
        <p:sp>
          <p:nvSpPr>
            <p:cNvPr id="4" name="Rectangle 3">
              <a:extLst>
                <a:ext uri="{FF2B5EF4-FFF2-40B4-BE49-F238E27FC236}">
                  <a16:creationId xmlns:a16="http://schemas.microsoft.com/office/drawing/2014/main" id="{D9043A8D-C726-7152-9961-480B75569A2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5" name="Rectangle 4">
              <a:extLst>
                <a:ext uri="{FF2B5EF4-FFF2-40B4-BE49-F238E27FC236}">
                  <a16:creationId xmlns:a16="http://schemas.microsoft.com/office/drawing/2014/main" id="{44CDAE9E-92FB-D1F4-F36D-DD7BC54ED4BB}"/>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6" name="AutoShape 5">
              <a:extLst>
                <a:ext uri="{FF2B5EF4-FFF2-40B4-BE49-F238E27FC236}">
                  <a16:creationId xmlns:a16="http://schemas.microsoft.com/office/drawing/2014/main" id="{54A9E5A4-7F23-3536-CC37-63661C87EAC3}"/>
                </a:ext>
              </a:extLst>
            </p:cNvPr>
            <p:cNvCxnSpPr>
              <a:cxnSpLocks noChangeShapeType="1"/>
              <a:endCxn id="4"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7" name="AutoShape 6">
              <a:extLst>
                <a:ext uri="{FF2B5EF4-FFF2-40B4-BE49-F238E27FC236}">
                  <a16:creationId xmlns:a16="http://schemas.microsoft.com/office/drawing/2014/main" id="{348B801E-FEC1-E911-A038-9677371B06A9}"/>
                </a:ext>
              </a:extLst>
            </p:cNvPr>
            <p:cNvCxnSpPr>
              <a:cxnSpLocks noChangeShapeType="1"/>
              <a:stCxn id="4" idx="3"/>
              <a:endCxn id="5"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8" name="AutoShape 5">
              <a:extLst>
                <a:ext uri="{FF2B5EF4-FFF2-40B4-BE49-F238E27FC236}">
                  <a16:creationId xmlns:a16="http://schemas.microsoft.com/office/drawing/2014/main" id="{9C5CD885-9423-7116-2DB2-9EAE5B344ED0}"/>
                </a:ext>
              </a:extLst>
            </p:cNvPr>
            <p:cNvCxnSpPr>
              <a:cxnSpLocks noChangeShapeType="1"/>
              <a:endCxn id="5"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22AA386E-0D60-13CE-B5D3-63125BEA17D8}"/>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grpSp>
    </p:spTree>
    <p:extLst>
      <p:ext uri="{BB962C8B-B14F-4D97-AF65-F5344CB8AC3E}">
        <p14:creationId xmlns:p14="http://schemas.microsoft.com/office/powerpoint/2010/main" val="326154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7009" y="1933839"/>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6111680" y="2477397"/>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5415419" y="3200453"/>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9" name="Rectangle 18"/>
          <p:cNvSpPr/>
          <p:nvPr/>
        </p:nvSpPr>
        <p:spPr>
          <a:xfrm>
            <a:off x="1917090" y="4924161"/>
            <a:ext cx="8414583" cy="1292662"/>
          </a:xfrm>
          <a:prstGeom prst="rect">
            <a:avLst/>
          </a:prstGeom>
        </p:spPr>
        <p:txBody>
          <a:bodyPr wrap="square">
            <a:spAutoFit/>
          </a:bodyPr>
          <a:lstStyle/>
          <a:p>
            <a:pPr marL="457200" indent="-457200">
              <a:buFont typeface="Arial" panose="020B0604020202020204" pitchFamily="34" charset="0"/>
              <a:buChar char="•"/>
            </a:pPr>
            <a:r>
              <a:rPr lang="en-US" sz="2600" dirty="0"/>
              <a:t>These two relationships are declared to be non-existent</a:t>
            </a:r>
          </a:p>
          <a:p>
            <a:pPr marL="457200" indent="-457200">
              <a:buFont typeface="Arial" panose="020B0604020202020204" pitchFamily="34" charset="0"/>
              <a:buChar char="•"/>
            </a:pPr>
            <a:r>
              <a:rPr lang="en-US" sz="2600" dirty="0"/>
              <a:t>This is a </a:t>
            </a:r>
            <a:r>
              <a:rPr lang="en-US" sz="2600" b="1" dirty="0"/>
              <a:t>hard causal claim</a:t>
            </a:r>
            <a:endParaRPr lang="en-US" sz="2600" dirty="0"/>
          </a:p>
          <a:p>
            <a:pPr marL="457200" indent="-457200">
              <a:buFont typeface="Arial" panose="020B0604020202020204" pitchFamily="34" charset="0"/>
              <a:buChar char="•"/>
            </a:pPr>
            <a:r>
              <a:rPr lang="en-US" sz="2600" dirty="0"/>
              <a:t>Is it real? How do we assess?</a:t>
            </a:r>
          </a:p>
        </p:txBody>
      </p:sp>
      <p:sp>
        <p:nvSpPr>
          <p:cNvPr id="14" name="Title 13">
            <a:extLst>
              <a:ext uri="{FF2B5EF4-FFF2-40B4-BE49-F238E27FC236}">
                <a16:creationId xmlns:a16="http://schemas.microsoft.com/office/drawing/2014/main" id="{23828F71-89D2-2625-8A72-EFC33BF59C1F}"/>
              </a:ext>
            </a:extLst>
          </p:cNvPr>
          <p:cNvSpPr>
            <a:spLocks noGrp="1"/>
          </p:cNvSpPr>
          <p:nvPr>
            <p:ph type="title"/>
          </p:nvPr>
        </p:nvSpPr>
        <p:spPr/>
        <p:txBody>
          <a:bodyPr/>
          <a:lstStyle/>
          <a:p>
            <a:r>
              <a:rPr lang="en-US" dirty="0"/>
              <a:t>Conditional Independence: The Hard Causal Claim</a:t>
            </a:r>
          </a:p>
        </p:txBody>
      </p:sp>
    </p:spTree>
    <p:extLst>
      <p:ext uri="{BB962C8B-B14F-4D97-AF65-F5344CB8AC3E}">
        <p14:creationId xmlns:p14="http://schemas.microsoft.com/office/powerpoint/2010/main" val="2895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8510" y="2003582"/>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4143181" y="2547140"/>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3446920" y="3270196"/>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Rectangle 2"/>
          <p:cNvSpPr/>
          <p:nvPr/>
        </p:nvSpPr>
        <p:spPr>
          <a:xfrm>
            <a:off x="6523534" y="1495261"/>
            <a:ext cx="3890466" cy="4093428"/>
          </a:xfrm>
          <a:prstGeom prst="rect">
            <a:avLst/>
          </a:prstGeom>
        </p:spPr>
        <p:txBody>
          <a:bodyPr wrap="square">
            <a:spAutoFit/>
          </a:bodyPr>
          <a:lstStyle/>
          <a:p>
            <a:pPr marL="285750" indent="-285750">
              <a:buFont typeface="Arial" panose="020B0604020202020204" pitchFamily="34" charset="0"/>
              <a:buChar char="•"/>
            </a:pPr>
            <a:r>
              <a:rPr lang="en-US" sz="2600" dirty="0"/>
              <a:t>Concept from Graph Theory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Two nodes are d-separated if they are </a:t>
            </a:r>
            <a:r>
              <a:rPr lang="en-US" sz="2600" i="1" dirty="0"/>
              <a:t>conditionally independent</a:t>
            </a:r>
            <a:r>
              <a:rPr lang="en-US" sz="2600" dirty="0"/>
              <a:t> e.g., the effect of </a:t>
            </a:r>
            <a:r>
              <a:rPr lang="en-US" sz="2600" i="1" dirty="0"/>
              <a:t>x</a:t>
            </a:r>
            <a:r>
              <a:rPr lang="en-US" sz="2600" dirty="0"/>
              <a:t> on </a:t>
            </a:r>
            <a:r>
              <a:rPr lang="en-US" sz="2600" i="1" dirty="0"/>
              <a:t>y</a:t>
            </a:r>
            <a:r>
              <a:rPr lang="en-US" sz="2600" i="1" baseline="-25000" dirty="0"/>
              <a:t>3</a:t>
            </a:r>
            <a:r>
              <a:rPr lang="en-US" sz="2600" dirty="0"/>
              <a:t> is zero conditioning on the influences of </a:t>
            </a:r>
            <a:r>
              <a:rPr lang="en-US" sz="2600" i="1" dirty="0"/>
              <a:t>y</a:t>
            </a:r>
            <a:r>
              <a:rPr lang="en-US" sz="2600" i="1" baseline="-25000" dirty="0"/>
              <a:t>1</a:t>
            </a:r>
            <a:r>
              <a:rPr lang="en-US" sz="2600" i="1" dirty="0"/>
              <a:t> </a:t>
            </a:r>
            <a:r>
              <a:rPr lang="en-US" sz="2600" dirty="0"/>
              <a:t>and </a:t>
            </a:r>
            <a:r>
              <a:rPr lang="en-US" sz="2600" i="1" dirty="0"/>
              <a:t>y</a:t>
            </a:r>
            <a:r>
              <a:rPr lang="en-US" sz="2600" i="1" baseline="-25000" dirty="0"/>
              <a:t>2</a:t>
            </a:r>
          </a:p>
        </p:txBody>
      </p:sp>
      <p:sp>
        <p:nvSpPr>
          <p:cNvPr id="15" name="Title 14">
            <a:extLst>
              <a:ext uri="{FF2B5EF4-FFF2-40B4-BE49-F238E27FC236}">
                <a16:creationId xmlns:a16="http://schemas.microsoft.com/office/drawing/2014/main" id="{91484B83-BFFB-BB7C-C1E4-B184913968B2}"/>
              </a:ext>
            </a:extLst>
          </p:cNvPr>
          <p:cNvSpPr>
            <a:spLocks noGrp="1"/>
          </p:cNvSpPr>
          <p:nvPr>
            <p:ph type="title"/>
          </p:nvPr>
        </p:nvSpPr>
        <p:spPr>
          <a:xfrm>
            <a:off x="333270" y="122015"/>
            <a:ext cx="10515600" cy="1325563"/>
          </a:xfrm>
        </p:spPr>
        <p:txBody>
          <a:bodyPr/>
          <a:lstStyle/>
          <a:p>
            <a:r>
              <a:rPr lang="en-US" dirty="0"/>
              <a:t>Conditional Independence (Directed Separation)</a:t>
            </a:r>
          </a:p>
        </p:txBody>
      </p:sp>
      <p:sp>
        <p:nvSpPr>
          <p:cNvPr id="18" name="TextBox 17">
            <a:extLst>
              <a:ext uri="{FF2B5EF4-FFF2-40B4-BE49-F238E27FC236}">
                <a16:creationId xmlns:a16="http://schemas.microsoft.com/office/drawing/2014/main" id="{03CF964C-3727-0FA9-63FA-AEC43392084D}"/>
              </a:ext>
            </a:extLst>
          </p:cNvPr>
          <p:cNvSpPr txBox="1"/>
          <p:nvPr/>
        </p:nvSpPr>
        <p:spPr>
          <a:xfrm>
            <a:off x="2542242" y="5894545"/>
            <a:ext cx="6097656" cy="646331"/>
          </a:xfrm>
          <a:prstGeom prst="rect">
            <a:avLst/>
          </a:prstGeom>
          <a:noFill/>
        </p:spPr>
        <p:txBody>
          <a:bodyPr wrap="square">
            <a:spAutoFit/>
          </a:bodyPr>
          <a:lstStyle/>
          <a:p>
            <a:pPr algn="ctr"/>
            <a:r>
              <a:rPr lang="en-US" sz="3600" dirty="0"/>
              <a:t> x ⊥ y3 | y1, y2</a:t>
            </a:r>
          </a:p>
        </p:txBody>
      </p:sp>
    </p:spTree>
    <p:extLst>
      <p:ext uri="{BB962C8B-B14F-4D97-AF65-F5344CB8AC3E}">
        <p14:creationId xmlns:p14="http://schemas.microsoft.com/office/powerpoint/2010/main" val="2559616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p:cNvSpPr>
            <a:spLocks noGrp="1"/>
          </p:cNvSpPr>
          <p:nvPr>
            <p:ph idx="1"/>
          </p:nvPr>
        </p:nvSpPr>
        <p:spPr>
          <a:xfrm>
            <a:off x="2057400" y="1759226"/>
            <a:ext cx="8077200" cy="4687612"/>
          </a:xfrm>
        </p:spPr>
        <p:txBody>
          <a:bodyPr>
            <a:normAutofit/>
          </a:bodyPr>
          <a:lstStyle/>
          <a:p>
            <a:pPr>
              <a:buNone/>
            </a:pPr>
            <a:r>
              <a:rPr lang="en-US" dirty="0"/>
              <a:t>The </a:t>
            </a:r>
            <a:r>
              <a:rPr lang="en-US" u="sng" dirty="0" err="1"/>
              <a:t>d</a:t>
            </a:r>
            <a:r>
              <a:rPr lang="en-US" u="sng" dirty="0"/>
              <a:t>-separation criterion </a:t>
            </a:r>
            <a:r>
              <a:rPr lang="en-US" dirty="0"/>
              <a:t>for </a:t>
            </a:r>
            <a:r>
              <a:rPr lang="en-US" u="sng" dirty="0"/>
              <a:t>any pair of variables </a:t>
            </a:r>
            <a:r>
              <a:rPr lang="en-US" dirty="0"/>
              <a:t>involves: </a:t>
            </a:r>
          </a:p>
          <a:p>
            <a:pPr marL="514350" indent="-514350">
              <a:buFont typeface="+mj-lt"/>
              <a:buAutoNum type="arabicPeriod"/>
            </a:pPr>
            <a:r>
              <a:rPr lang="en-US" dirty="0"/>
              <a:t>Controlling for common ancestors that could generate correlations between the pair</a:t>
            </a:r>
          </a:p>
          <a:p>
            <a:pPr marL="514350" indent="-514350">
              <a:buFont typeface="+mj-lt"/>
              <a:buAutoNum type="arabicPeriod"/>
            </a:pPr>
            <a:r>
              <a:rPr lang="en-US" dirty="0"/>
              <a:t>Controlling for causal connections through multi-link directed pathways via parents </a:t>
            </a:r>
          </a:p>
          <a:p>
            <a:pPr marL="514350" indent="-514350">
              <a:buFont typeface="+mj-lt"/>
              <a:buAutoNum type="arabicPeriod"/>
            </a:pPr>
            <a:r>
              <a:rPr lang="en-US" dirty="0"/>
              <a:t>Not controlling for common descendent variables.</a:t>
            </a:r>
          </a:p>
        </p:txBody>
      </p:sp>
      <p:sp>
        <p:nvSpPr>
          <p:cNvPr id="4" name="Title 3">
            <a:extLst>
              <a:ext uri="{FF2B5EF4-FFF2-40B4-BE49-F238E27FC236}">
                <a16:creationId xmlns:a16="http://schemas.microsoft.com/office/drawing/2014/main" id="{B774D536-17ED-5462-66AD-62D0A6E8FC74}"/>
              </a:ext>
            </a:extLst>
          </p:cNvPr>
          <p:cNvSpPr>
            <a:spLocks noGrp="1"/>
          </p:cNvSpPr>
          <p:nvPr>
            <p:ph type="title"/>
          </p:nvPr>
        </p:nvSpPr>
        <p:spPr>
          <a:xfrm>
            <a:off x="361122" y="142875"/>
            <a:ext cx="10515600" cy="1325563"/>
          </a:xfrm>
        </p:spPr>
        <p:txBody>
          <a:bodyPr/>
          <a:lstStyle/>
          <a:p>
            <a:r>
              <a:rPr lang="en-US" dirty="0"/>
              <a:t>Directed Separation: Independence Claims</a:t>
            </a:r>
          </a:p>
        </p:txBody>
      </p:sp>
    </p:spTree>
    <p:extLst>
      <p:ext uri="{BB962C8B-B14F-4D97-AF65-F5344CB8AC3E}">
        <p14:creationId xmlns:p14="http://schemas.microsoft.com/office/powerpoint/2010/main" val="291768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a:spLocks noGrp="1"/>
          </p:cNvSpPr>
          <p:nvPr>
            <p:ph idx="1"/>
          </p:nvPr>
        </p:nvSpPr>
        <p:spPr>
          <a:xfrm>
            <a:off x="2358582" y="4356100"/>
            <a:ext cx="8449119" cy="3225800"/>
          </a:xfrm>
        </p:spPr>
        <p:txBody>
          <a:bodyPr numCol="2">
            <a:normAutofit/>
          </a:bodyPr>
          <a:lstStyle/>
          <a:p>
            <a:pPr marL="514350" indent="-514350">
              <a:buFont typeface="+mj-lt"/>
              <a:buAutoNum type="arabicPeriod"/>
            </a:pPr>
            <a:r>
              <a:rPr lang="en-US" dirty="0"/>
              <a:t>mass </a:t>
            </a:r>
            <a:r>
              <a:rPr lang="en-US" dirty="0">
                <a:ea typeface="Cambria Math"/>
              </a:rPr>
              <a:t>⏊ </a:t>
            </a:r>
            <a:r>
              <a:rPr lang="en-US" dirty="0" err="1">
                <a:ea typeface="Cambria Math"/>
              </a:rPr>
              <a:t>dia</a:t>
            </a:r>
            <a:r>
              <a:rPr lang="en-US" dirty="0">
                <a:ea typeface="Cambria Math"/>
              </a:rPr>
              <a:t> | (canopy)</a:t>
            </a:r>
          </a:p>
          <a:p>
            <a:pPr marL="514350" indent="-514350">
              <a:buFont typeface="+mj-lt"/>
              <a:buAutoNum type="arabicPeriod"/>
            </a:pPr>
            <a:r>
              <a:rPr lang="en-US" dirty="0"/>
              <a:t>mass </a:t>
            </a:r>
            <a:r>
              <a:rPr lang="en-US" dirty="0">
                <a:ea typeface="Cambria Math"/>
              </a:rPr>
              <a:t>⏊ # | (canopy)</a:t>
            </a:r>
          </a:p>
          <a:p>
            <a:pPr marL="514350" indent="-514350">
              <a:buFont typeface="+mj-lt"/>
              <a:buAutoNum type="arabicPeriod"/>
            </a:pPr>
            <a:r>
              <a:rPr lang="en-US" dirty="0"/>
              <a:t>mass </a:t>
            </a:r>
            <a:r>
              <a:rPr lang="en-US" dirty="0">
                <a:ea typeface="Cambria Math"/>
              </a:rPr>
              <a:t>⏊ %| (canopy)</a:t>
            </a:r>
          </a:p>
          <a:p>
            <a:pPr marL="514350" indent="-514350">
              <a:buFont typeface="+mj-lt"/>
              <a:buAutoNum type="arabicPeriod"/>
            </a:pPr>
            <a:endParaRPr lang="en-US" dirty="0">
              <a:ea typeface="Cambria Math"/>
            </a:endParaRPr>
          </a:p>
          <a:p>
            <a:pPr marL="514350" indent="-514350">
              <a:buFont typeface="+mj-lt"/>
              <a:buAutoNum type="arabicPeriod"/>
            </a:pPr>
            <a:endParaRPr lang="en-US" dirty="0">
              <a:ea typeface="Cambria Math"/>
            </a:endParaRPr>
          </a:p>
          <a:p>
            <a:pPr marL="514350" indent="-514350">
              <a:buFont typeface="+mj-lt"/>
              <a:buAutoNum type="arabicPeriod"/>
            </a:pPr>
            <a:endParaRPr lang="en-US" dirty="0">
              <a:ea typeface="Cambria Math"/>
            </a:endParaRPr>
          </a:p>
          <a:p>
            <a:pPr marL="514350" indent="-514350">
              <a:buFont typeface="+mj-lt"/>
              <a:buAutoNum type="arabicPeriod"/>
            </a:pPr>
            <a:r>
              <a:rPr lang="en-US" dirty="0" err="1"/>
              <a:t>dia</a:t>
            </a:r>
            <a:r>
              <a:rPr lang="en-US" dirty="0"/>
              <a:t> </a:t>
            </a:r>
            <a:r>
              <a:rPr lang="en-US" dirty="0">
                <a:ea typeface="Cambria Math"/>
              </a:rPr>
              <a:t>⏊ # | (canopy)</a:t>
            </a:r>
          </a:p>
          <a:p>
            <a:pPr marL="514350" indent="-514350">
              <a:buFont typeface="+mj-lt"/>
              <a:buAutoNum type="arabicPeriod"/>
            </a:pPr>
            <a:r>
              <a:rPr lang="en-US" dirty="0" err="1"/>
              <a:t>dia</a:t>
            </a:r>
            <a:r>
              <a:rPr lang="en-US" dirty="0"/>
              <a:t> </a:t>
            </a:r>
            <a:r>
              <a:rPr lang="en-US" dirty="0">
                <a:ea typeface="Cambria Math"/>
              </a:rPr>
              <a:t>⏊ % | (canopy)</a:t>
            </a:r>
          </a:p>
          <a:p>
            <a:pPr marL="514350" indent="-514350">
              <a:buFont typeface="+mj-lt"/>
              <a:buAutoNum type="arabicPeriod"/>
            </a:pPr>
            <a:r>
              <a:rPr lang="en-US" dirty="0"/>
              <a:t>% </a:t>
            </a:r>
            <a:r>
              <a:rPr lang="en-US" dirty="0">
                <a:ea typeface="Cambria Math"/>
              </a:rPr>
              <a:t>⏊ # | (canopy)</a:t>
            </a:r>
          </a:p>
          <a:p>
            <a:pPr marL="514350" indent="-514350">
              <a:buFont typeface="+mj-lt"/>
              <a:buAutoNum type="arabicPeriod"/>
            </a:pPr>
            <a:endParaRPr lang="en-US" dirty="0">
              <a:ea typeface="Cambria Math"/>
            </a:endParaRPr>
          </a:p>
          <a:p>
            <a:pPr marL="514350" indent="-514350">
              <a:buFont typeface="+mj-lt"/>
              <a:buAutoNum type="arabicPeriod"/>
            </a:pPr>
            <a:endParaRPr lang="en-US" dirty="0">
              <a:ea typeface="Cambria Math"/>
            </a:endParaRPr>
          </a:p>
        </p:txBody>
      </p:sp>
      <p:cxnSp>
        <p:nvCxnSpPr>
          <p:cNvPr id="13" name="Connector: Curved 12">
            <a:extLst>
              <a:ext uri="{FF2B5EF4-FFF2-40B4-BE49-F238E27FC236}">
                <a16:creationId xmlns:a16="http://schemas.microsoft.com/office/drawing/2014/main" id="{BE218A99-A120-4C62-82F3-F379637DA3AF}"/>
              </a:ext>
            </a:extLst>
          </p:cNvPr>
          <p:cNvCxnSpPr>
            <a:cxnSpLocks/>
          </p:cNvCxnSpPr>
          <p:nvPr/>
        </p:nvCxnSpPr>
        <p:spPr>
          <a:xfrm rot="16200000" flipH="1">
            <a:off x="4942857" y="2804143"/>
            <a:ext cx="12700" cy="1005874"/>
          </a:xfrm>
          <a:prstGeom prst="curvedConnector3">
            <a:avLst>
              <a:gd name="adj1" fmla="val 332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1D0E2932-F762-464C-BB71-3A8FCF9D6D0A}"/>
              </a:ext>
            </a:extLst>
          </p:cNvPr>
          <p:cNvCxnSpPr>
            <a:cxnSpLocks/>
          </p:cNvCxnSpPr>
          <p:nvPr/>
        </p:nvCxnSpPr>
        <p:spPr>
          <a:xfrm rot="16200000" flipH="1">
            <a:off x="5515912" y="2246203"/>
            <a:ext cx="12702" cy="2121753"/>
          </a:xfrm>
          <a:prstGeom prst="curvedConnector3">
            <a:avLst>
              <a:gd name="adj1" fmla="val 521919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F2B749A5-BB6C-46E7-ABF9-5A91B368F365}"/>
              </a:ext>
            </a:extLst>
          </p:cNvPr>
          <p:cNvPicPr>
            <a:picLocks noChangeAspect="1"/>
          </p:cNvPicPr>
          <p:nvPr/>
        </p:nvPicPr>
        <p:blipFill>
          <a:blip r:embed="rId2"/>
          <a:stretch>
            <a:fillRect/>
          </a:stretch>
        </p:blipFill>
        <p:spPr>
          <a:xfrm>
            <a:off x="3754889" y="1729670"/>
            <a:ext cx="4614411" cy="1583760"/>
          </a:xfrm>
          <a:prstGeom prst="rect">
            <a:avLst/>
          </a:prstGeom>
        </p:spPr>
      </p:pic>
      <p:sp>
        <p:nvSpPr>
          <p:cNvPr id="4" name="Title 3">
            <a:extLst>
              <a:ext uri="{FF2B5EF4-FFF2-40B4-BE49-F238E27FC236}">
                <a16:creationId xmlns:a16="http://schemas.microsoft.com/office/drawing/2014/main" id="{9D364A10-E36A-ACB1-69FA-CA749D8643EA}"/>
              </a:ext>
            </a:extLst>
          </p:cNvPr>
          <p:cNvSpPr>
            <a:spLocks noGrp="1"/>
          </p:cNvSpPr>
          <p:nvPr>
            <p:ph type="title"/>
          </p:nvPr>
        </p:nvSpPr>
        <p:spPr>
          <a:xfrm>
            <a:off x="194344" y="152361"/>
            <a:ext cx="10515600" cy="1325563"/>
          </a:xfrm>
        </p:spPr>
        <p:txBody>
          <a:bodyPr/>
          <a:lstStyle/>
          <a:p>
            <a:r>
              <a:rPr lang="en-US" dirty="0"/>
              <a:t>What are the Conditional Independence Claims Here?</a:t>
            </a:r>
          </a:p>
        </p:txBody>
      </p:sp>
      <p:sp>
        <p:nvSpPr>
          <p:cNvPr id="5" name="TextBox 4">
            <a:extLst>
              <a:ext uri="{FF2B5EF4-FFF2-40B4-BE49-F238E27FC236}">
                <a16:creationId xmlns:a16="http://schemas.microsoft.com/office/drawing/2014/main" id="{8FC6DFED-3159-1609-5F00-7B45537E6A60}"/>
              </a:ext>
            </a:extLst>
          </p:cNvPr>
          <p:cNvSpPr txBox="1"/>
          <p:nvPr/>
        </p:nvSpPr>
        <p:spPr>
          <a:xfrm>
            <a:off x="2760" y="6488668"/>
            <a:ext cx="1399357" cy="369332"/>
          </a:xfrm>
          <a:prstGeom prst="rect">
            <a:avLst/>
          </a:prstGeom>
          <a:noFill/>
        </p:spPr>
        <p:txBody>
          <a:bodyPr wrap="none" rtlCol="0">
            <a:spAutoFit/>
          </a:bodyPr>
          <a:lstStyle/>
          <a:p>
            <a:r>
              <a:rPr lang="en-US" dirty="0"/>
              <a:t>From Shipley</a:t>
            </a:r>
          </a:p>
        </p:txBody>
      </p:sp>
    </p:spTree>
    <p:extLst>
      <p:ext uri="{BB962C8B-B14F-4D97-AF65-F5344CB8AC3E}">
        <p14:creationId xmlns:p14="http://schemas.microsoft.com/office/powerpoint/2010/main" val="211088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wipe(left)">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childTnLst>
                                </p:cTn>
                              </p:par>
                              <p:par>
                                <p:cTn id="14" presetID="22" presetClass="entr" presetSubtype="8"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xit" presetSubtype="8" fill="hold" nodeType="withEffect">
                                  <p:stCondLst>
                                    <p:cond delay="0"/>
                                  </p:stCondLst>
                                  <p:childTnLst>
                                    <p:animEffect transition="out" filter="wipe(left)">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8">
                                            <p:txEl>
                                              <p:pRg st="2" end="2"/>
                                            </p:txEl>
                                          </p:spTgt>
                                        </p:tgtEl>
                                        <p:attrNameLst>
                                          <p:attrName>style.visibility</p:attrName>
                                        </p:attrNameLst>
                                      </p:cBhvr>
                                      <p:to>
                                        <p:strVal val="visible"/>
                                      </p:to>
                                    </p:set>
                                  </p:childTnLst>
                                </p:cTn>
                              </p:par>
                              <p:par>
                                <p:cTn id="24" presetID="22" presetClass="exit" presetSubtype="8" fill="hold" nodeType="withEffect">
                                  <p:stCondLst>
                                    <p:cond delay="0"/>
                                  </p:stCondLst>
                                  <p:childTnLst>
                                    <p:animEffect transition="out" filter="wipe(left)">
                                      <p:cBhvr>
                                        <p:cTn id="25" dur="500"/>
                                        <p:tgtEl>
                                          <p:spTgt spid="25"/>
                                        </p:tgtEl>
                                      </p:cBhvr>
                                    </p:animEffect>
                                    <p:set>
                                      <p:cBhvr>
                                        <p:cTn id="26" dur="1" fill="hold">
                                          <p:stCondLst>
                                            <p:cond delay="499"/>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2-04-01 at 6.12.46 PM.jpg"/>
          <p:cNvPicPr>
            <a:picLocks noChangeAspect="1"/>
          </p:cNvPicPr>
          <p:nvPr/>
        </p:nvPicPr>
        <p:blipFill>
          <a:blip r:embed="rId2"/>
          <a:stretch>
            <a:fillRect/>
          </a:stretch>
        </p:blipFill>
        <p:spPr>
          <a:xfrm>
            <a:off x="3750365" y="1857736"/>
            <a:ext cx="4691267" cy="2156050"/>
          </a:xfrm>
          <a:prstGeom prst="rect">
            <a:avLst/>
          </a:prstGeom>
        </p:spPr>
      </p:pic>
      <p:sp>
        <p:nvSpPr>
          <p:cNvPr id="7" name="Content Placeholder 2"/>
          <p:cNvSpPr txBox="1">
            <a:spLocks/>
          </p:cNvSpPr>
          <p:nvPr/>
        </p:nvSpPr>
        <p:spPr>
          <a:xfrm>
            <a:off x="1871438" y="4750236"/>
            <a:ext cx="8449119" cy="3225800"/>
          </a:xfrm>
          <a:prstGeom prst="rect">
            <a:avLst/>
          </a:prstGeom>
        </p:spPr>
        <p:txBody>
          <a:bodyPr vert="horz" lIns="91440" tIns="45720" rIns="91440" bIns="45720" numCol="2"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err="1"/>
              <a:t>dia</a:t>
            </a:r>
            <a:r>
              <a:rPr lang="en-US" dirty="0"/>
              <a:t> </a:t>
            </a:r>
            <a:r>
              <a:rPr lang="en-US" dirty="0">
                <a:ea typeface="Cambria Math"/>
              </a:rPr>
              <a:t>⏊ # | (canopy)</a:t>
            </a:r>
          </a:p>
          <a:p>
            <a:pPr marL="514350" indent="-514350">
              <a:buFont typeface="+mj-lt"/>
              <a:buAutoNum type="arabicPeriod"/>
            </a:pPr>
            <a:r>
              <a:rPr lang="en-US" dirty="0" err="1"/>
              <a:t>dia</a:t>
            </a:r>
            <a:r>
              <a:rPr lang="en-US" dirty="0"/>
              <a:t> </a:t>
            </a:r>
            <a:r>
              <a:rPr lang="en-US" dirty="0">
                <a:ea typeface="Cambria Math"/>
              </a:rPr>
              <a:t>⏊ % | (canopy, #)</a:t>
            </a:r>
          </a:p>
          <a:p>
            <a:pPr marL="514350" indent="-514350">
              <a:buFont typeface="+mj-lt"/>
              <a:buAutoNum type="arabicPeriod"/>
            </a:pPr>
            <a:r>
              <a:rPr lang="en-US" dirty="0">
                <a:ea typeface="Cambria Math"/>
              </a:rPr>
              <a:t>canopy⏊ mass | (</a:t>
            </a:r>
            <a:r>
              <a:rPr lang="en-US" dirty="0" err="1">
                <a:ea typeface="Cambria Math"/>
              </a:rPr>
              <a:t>dia</a:t>
            </a:r>
            <a:r>
              <a:rPr lang="en-US" dirty="0">
                <a:ea typeface="Cambria Math"/>
              </a:rPr>
              <a:t>)</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mass </a:t>
            </a:r>
            <a:r>
              <a:rPr lang="en-US" dirty="0">
                <a:ea typeface="Cambria Math"/>
              </a:rPr>
              <a:t>⏊ #| (</a:t>
            </a:r>
            <a:r>
              <a:rPr lang="en-US" dirty="0" err="1">
                <a:ea typeface="Cambria Math"/>
              </a:rPr>
              <a:t>dia</a:t>
            </a:r>
            <a:r>
              <a:rPr lang="en-US" dirty="0">
                <a:ea typeface="Cambria Math"/>
              </a:rPr>
              <a:t>, canopy)</a:t>
            </a:r>
          </a:p>
          <a:p>
            <a:pPr marL="514350" indent="-514350">
              <a:buFont typeface="+mj-lt"/>
              <a:buAutoNum type="arabicPeriod"/>
            </a:pPr>
            <a:r>
              <a:rPr lang="en-US" dirty="0"/>
              <a:t>mass </a:t>
            </a:r>
            <a:r>
              <a:rPr lang="en-US" dirty="0">
                <a:ea typeface="Cambria Math"/>
              </a:rPr>
              <a:t>⏊ % | (</a:t>
            </a:r>
            <a:r>
              <a:rPr lang="en-US" dirty="0" err="1">
                <a:ea typeface="Cambria Math"/>
              </a:rPr>
              <a:t>dia</a:t>
            </a:r>
            <a:r>
              <a:rPr lang="en-US" dirty="0">
                <a:ea typeface="Cambria Math"/>
              </a:rPr>
              <a:t>, #)</a:t>
            </a:r>
          </a:p>
          <a:p>
            <a:pPr marL="514350" indent="-514350">
              <a:buFont typeface="+mj-lt"/>
              <a:buAutoNum type="arabicPeriod"/>
            </a:pPr>
            <a:r>
              <a:rPr lang="en-US" dirty="0">
                <a:ea typeface="Cambria Math"/>
              </a:rPr>
              <a:t>canopy ⏊ % | (#)</a:t>
            </a:r>
          </a:p>
          <a:p>
            <a:pPr marL="514350" indent="-514350">
              <a:buFont typeface="+mj-lt"/>
              <a:buAutoNum type="arabicPeriod"/>
            </a:pPr>
            <a:endParaRPr lang="en-US" dirty="0">
              <a:ea typeface="Cambria Math"/>
            </a:endParaRPr>
          </a:p>
          <a:p>
            <a:pPr marL="514350" indent="-514350">
              <a:buFont typeface="+mj-lt"/>
              <a:buAutoNum type="arabicPeriod"/>
            </a:pPr>
            <a:endParaRPr lang="en-US" dirty="0"/>
          </a:p>
          <a:p>
            <a:pPr marL="514350" indent="-514350">
              <a:buFont typeface="+mj-lt"/>
              <a:buAutoNum type="arabicPeriod"/>
            </a:pPr>
            <a:endParaRPr lang="en-US" dirty="0">
              <a:ea typeface="Cambria Math"/>
            </a:endParaRPr>
          </a:p>
          <a:p>
            <a:pPr marL="514350" indent="-514350">
              <a:buFont typeface="+mj-lt"/>
              <a:buAutoNum type="arabicPeriod"/>
            </a:pPr>
            <a:endParaRPr lang="en-US" dirty="0">
              <a:ea typeface="Cambria Math"/>
            </a:endParaRPr>
          </a:p>
        </p:txBody>
      </p:sp>
      <p:sp>
        <p:nvSpPr>
          <p:cNvPr id="5" name="Title 3">
            <a:extLst>
              <a:ext uri="{FF2B5EF4-FFF2-40B4-BE49-F238E27FC236}">
                <a16:creationId xmlns:a16="http://schemas.microsoft.com/office/drawing/2014/main" id="{960BF696-85D9-9994-69FD-E39170C2EC9A}"/>
              </a:ext>
            </a:extLst>
          </p:cNvPr>
          <p:cNvSpPr>
            <a:spLocks noGrp="1"/>
          </p:cNvSpPr>
          <p:nvPr>
            <p:ph type="title"/>
          </p:nvPr>
        </p:nvSpPr>
        <p:spPr>
          <a:xfrm>
            <a:off x="164527" y="85044"/>
            <a:ext cx="10515600" cy="1325563"/>
          </a:xfrm>
        </p:spPr>
        <p:txBody>
          <a:bodyPr/>
          <a:lstStyle/>
          <a:p>
            <a:r>
              <a:rPr lang="en-US" dirty="0"/>
              <a:t>What are the Conditional Independence Claims Here?</a:t>
            </a:r>
          </a:p>
        </p:txBody>
      </p:sp>
      <p:sp>
        <p:nvSpPr>
          <p:cNvPr id="8" name="TextBox 7">
            <a:extLst>
              <a:ext uri="{FF2B5EF4-FFF2-40B4-BE49-F238E27FC236}">
                <a16:creationId xmlns:a16="http://schemas.microsoft.com/office/drawing/2014/main" id="{80F684AD-A869-D1C8-012B-4D75459C95B3}"/>
              </a:ext>
            </a:extLst>
          </p:cNvPr>
          <p:cNvSpPr txBox="1"/>
          <p:nvPr/>
        </p:nvSpPr>
        <p:spPr>
          <a:xfrm>
            <a:off x="2760" y="6488668"/>
            <a:ext cx="1399357" cy="369332"/>
          </a:xfrm>
          <a:prstGeom prst="rect">
            <a:avLst/>
          </a:prstGeom>
          <a:noFill/>
        </p:spPr>
        <p:txBody>
          <a:bodyPr wrap="none" rtlCol="0">
            <a:spAutoFit/>
          </a:bodyPr>
          <a:lstStyle/>
          <a:p>
            <a:r>
              <a:rPr lang="en-US" dirty="0"/>
              <a:t>From Shipley</a:t>
            </a:r>
          </a:p>
        </p:txBody>
      </p:sp>
    </p:spTree>
    <p:extLst>
      <p:ext uri="{BB962C8B-B14F-4D97-AF65-F5344CB8AC3E}">
        <p14:creationId xmlns:p14="http://schemas.microsoft.com/office/powerpoint/2010/main" val="229370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006E1705-2457-4B6F-A89D-DFF8D5C7A10F}"/>
              </a:ext>
            </a:extLst>
          </p:cNvPr>
          <p:cNvGrpSpPr/>
          <p:nvPr/>
        </p:nvGrpSpPr>
        <p:grpSpPr>
          <a:xfrm>
            <a:off x="4518111" y="5795963"/>
            <a:ext cx="261938" cy="398259"/>
            <a:chOff x="4691062" y="5465762"/>
            <a:chExt cx="261938" cy="398259"/>
          </a:xfrm>
        </p:grpSpPr>
        <p:sp>
          <p:nvSpPr>
            <p:cNvPr id="33" name="Freeform 8">
              <a:extLst>
                <a:ext uri="{FF2B5EF4-FFF2-40B4-BE49-F238E27FC236}">
                  <a16:creationId xmlns:a16="http://schemas.microsoft.com/office/drawing/2014/main" id="{78CC8B35-32CB-4394-9837-6A0F0C6C4105}"/>
                </a:ext>
              </a:extLst>
            </p:cNvPr>
            <p:cNvSpPr>
              <a:spLocks/>
            </p:cNvSpPr>
            <p:nvPr/>
          </p:nvSpPr>
          <p:spPr bwMode="auto">
            <a:xfrm>
              <a:off x="4691062" y="5465762"/>
              <a:ext cx="261938" cy="249238"/>
            </a:xfrm>
            <a:custGeom>
              <a:avLst/>
              <a:gdLst>
                <a:gd name="T0" fmla="*/ 165 w 165"/>
                <a:gd name="T1" fmla="*/ 81 h 157"/>
                <a:gd name="T2" fmla="*/ 155 w 165"/>
                <a:gd name="T3" fmla="*/ 112 h 157"/>
                <a:gd name="T4" fmla="*/ 140 w 165"/>
                <a:gd name="T5" fmla="*/ 137 h 157"/>
                <a:gd name="T6" fmla="*/ 114 w 165"/>
                <a:gd name="T7" fmla="*/ 152 h 157"/>
                <a:gd name="T8" fmla="*/ 83 w 165"/>
                <a:gd name="T9" fmla="*/ 157 h 157"/>
                <a:gd name="T10" fmla="*/ 52 w 165"/>
                <a:gd name="T11" fmla="*/ 152 h 157"/>
                <a:gd name="T12" fmla="*/ 26 w 165"/>
                <a:gd name="T13" fmla="*/ 137 h 157"/>
                <a:gd name="T14" fmla="*/ 6 w 165"/>
                <a:gd name="T15" fmla="*/ 112 h 157"/>
                <a:gd name="T16" fmla="*/ 0 w 165"/>
                <a:gd name="T17" fmla="*/ 81 h 157"/>
                <a:gd name="T18" fmla="*/ 6 w 165"/>
                <a:gd name="T19" fmla="*/ 46 h 157"/>
                <a:gd name="T20" fmla="*/ 26 w 165"/>
                <a:gd name="T21" fmla="*/ 21 h 157"/>
                <a:gd name="T22" fmla="*/ 52 w 165"/>
                <a:gd name="T23" fmla="*/ 5 h 157"/>
                <a:gd name="T24" fmla="*/ 83 w 165"/>
                <a:gd name="T25" fmla="*/ 0 h 157"/>
                <a:gd name="T26" fmla="*/ 114 w 165"/>
                <a:gd name="T27" fmla="*/ 5 h 157"/>
                <a:gd name="T28" fmla="*/ 140 w 165"/>
                <a:gd name="T29" fmla="*/ 21 h 157"/>
                <a:gd name="T30" fmla="*/ 155 w 165"/>
                <a:gd name="T31" fmla="*/ 46 h 157"/>
                <a:gd name="T32" fmla="*/ 165 w 165"/>
                <a:gd name="T33" fmla="*/ 8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57">
                  <a:moveTo>
                    <a:pt x="165" y="81"/>
                  </a:moveTo>
                  <a:lnTo>
                    <a:pt x="155" y="112"/>
                  </a:lnTo>
                  <a:lnTo>
                    <a:pt x="140" y="137"/>
                  </a:lnTo>
                  <a:lnTo>
                    <a:pt x="114" y="152"/>
                  </a:lnTo>
                  <a:lnTo>
                    <a:pt x="83" y="157"/>
                  </a:lnTo>
                  <a:lnTo>
                    <a:pt x="52" y="152"/>
                  </a:lnTo>
                  <a:lnTo>
                    <a:pt x="26" y="137"/>
                  </a:lnTo>
                  <a:lnTo>
                    <a:pt x="6" y="112"/>
                  </a:lnTo>
                  <a:lnTo>
                    <a:pt x="0" y="81"/>
                  </a:lnTo>
                  <a:lnTo>
                    <a:pt x="6" y="46"/>
                  </a:lnTo>
                  <a:lnTo>
                    <a:pt x="26" y="21"/>
                  </a:lnTo>
                  <a:lnTo>
                    <a:pt x="52" y="5"/>
                  </a:lnTo>
                  <a:lnTo>
                    <a:pt x="83" y="0"/>
                  </a:lnTo>
                  <a:lnTo>
                    <a:pt x="114" y="5"/>
                  </a:lnTo>
                  <a:lnTo>
                    <a:pt x="140" y="21"/>
                  </a:lnTo>
                  <a:lnTo>
                    <a:pt x="155" y="46"/>
                  </a:lnTo>
                  <a:lnTo>
                    <a:pt x="165" y="81"/>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92E480BD-5252-48C5-BC84-BC91D99B761D}"/>
                </a:ext>
              </a:extLst>
            </p:cNvPr>
            <p:cNvSpPr>
              <a:spLocks noChangeArrowheads="1"/>
            </p:cNvSpPr>
            <p:nvPr/>
          </p:nvSpPr>
          <p:spPr bwMode="auto">
            <a:xfrm>
              <a:off x="4774355" y="5587022"/>
              <a:ext cx="96180"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l-GR" dirty="0">
                  <a:solidFill>
                    <a:srgbClr val="000000"/>
                  </a:solidFill>
                  <a:latin typeface="Times New Roman"/>
                  <a:cs typeface="Times New Roman"/>
                </a:rPr>
                <a:t>ε</a:t>
              </a:r>
              <a:endParaRPr lang="en-US" dirty="0">
                <a:latin typeface="Arial" pitchFamily="34" charset="0"/>
              </a:endParaRPr>
            </a:p>
          </p:txBody>
        </p:sp>
      </p:grpSp>
      <p:sp>
        <p:nvSpPr>
          <p:cNvPr id="35" name="Rectangle 12">
            <a:extLst>
              <a:ext uri="{FF2B5EF4-FFF2-40B4-BE49-F238E27FC236}">
                <a16:creationId xmlns:a16="http://schemas.microsoft.com/office/drawing/2014/main" id="{BA2E379A-863A-4DB1-9803-9B4645FDF7E6}"/>
              </a:ext>
            </a:extLst>
          </p:cNvPr>
          <p:cNvSpPr>
            <a:spLocks noChangeArrowheads="1"/>
          </p:cNvSpPr>
          <p:nvPr/>
        </p:nvSpPr>
        <p:spPr bwMode="auto">
          <a:xfrm>
            <a:off x="4061107" y="1930400"/>
            <a:ext cx="11541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pPr algn="ctr"/>
            <a:r>
              <a:rPr lang="en-US" sz="1600" dirty="0">
                <a:latin typeface="Arial" pitchFamily="34" charset="0"/>
                <a:cs typeface="Arial" pitchFamily="34" charset="0"/>
              </a:rPr>
              <a:t>pesticide</a:t>
            </a:r>
          </a:p>
        </p:txBody>
      </p:sp>
      <p:sp>
        <p:nvSpPr>
          <p:cNvPr id="36" name="Rectangle 35">
            <a:extLst>
              <a:ext uri="{FF2B5EF4-FFF2-40B4-BE49-F238E27FC236}">
                <a16:creationId xmlns:a16="http://schemas.microsoft.com/office/drawing/2014/main" id="{495E3050-F662-4617-B6CB-B7C83D525549}"/>
              </a:ext>
            </a:extLst>
          </p:cNvPr>
          <p:cNvSpPr>
            <a:spLocks noChangeArrowheads="1"/>
          </p:cNvSpPr>
          <p:nvPr/>
        </p:nvSpPr>
        <p:spPr bwMode="auto">
          <a:xfrm>
            <a:off x="4060862" y="5206979"/>
            <a:ext cx="11541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pPr algn="ctr"/>
            <a:r>
              <a:rPr lang="en-US" sz="1600" dirty="0">
                <a:latin typeface="Arial" pitchFamily="34" charset="0"/>
                <a:cs typeface="Arial" pitchFamily="34" charset="0"/>
              </a:rPr>
              <a:t>Epiphytes</a:t>
            </a:r>
          </a:p>
        </p:txBody>
      </p:sp>
      <p:sp>
        <p:nvSpPr>
          <p:cNvPr id="37" name="Rectangle 36">
            <a:extLst>
              <a:ext uri="{FF2B5EF4-FFF2-40B4-BE49-F238E27FC236}">
                <a16:creationId xmlns:a16="http://schemas.microsoft.com/office/drawing/2014/main" id="{A6313C97-410B-4CCB-A57A-DEDC1EFD0656}"/>
              </a:ext>
            </a:extLst>
          </p:cNvPr>
          <p:cNvSpPr>
            <a:spLocks noChangeArrowheads="1"/>
          </p:cNvSpPr>
          <p:nvPr/>
        </p:nvSpPr>
        <p:spPr bwMode="auto">
          <a:xfrm>
            <a:off x="1971041" y="5206979"/>
            <a:ext cx="13065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r>
              <a:rPr lang="en-US" sz="1600">
                <a:latin typeface="Arial" pitchFamily="34" charset="0"/>
                <a:cs typeface="Arial" pitchFamily="34" charset="0"/>
              </a:rPr>
              <a:t>macroalgae</a:t>
            </a:r>
          </a:p>
        </p:txBody>
      </p:sp>
      <p:sp>
        <p:nvSpPr>
          <p:cNvPr id="38" name="Rectangle 12">
            <a:extLst>
              <a:ext uri="{FF2B5EF4-FFF2-40B4-BE49-F238E27FC236}">
                <a16:creationId xmlns:a16="http://schemas.microsoft.com/office/drawing/2014/main" id="{D6425EF3-F11B-4EAD-817D-82C4A84A4116}"/>
              </a:ext>
            </a:extLst>
          </p:cNvPr>
          <p:cNvSpPr>
            <a:spLocks noChangeArrowheads="1"/>
          </p:cNvSpPr>
          <p:nvPr/>
        </p:nvSpPr>
        <p:spPr bwMode="auto">
          <a:xfrm>
            <a:off x="5998528" y="5206979"/>
            <a:ext cx="13065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r>
              <a:rPr lang="en-US" sz="1600">
                <a:latin typeface="Arial" pitchFamily="34" charset="0"/>
                <a:cs typeface="Arial" pitchFamily="34" charset="0"/>
              </a:rPr>
              <a:t>eelgrass</a:t>
            </a:r>
          </a:p>
        </p:txBody>
      </p:sp>
      <p:sp>
        <p:nvSpPr>
          <p:cNvPr id="39" name="Rectangle 12">
            <a:extLst>
              <a:ext uri="{FF2B5EF4-FFF2-40B4-BE49-F238E27FC236}">
                <a16:creationId xmlns:a16="http://schemas.microsoft.com/office/drawing/2014/main" id="{4AE7DE6B-3928-4440-8EE6-9FD185EE08BD}"/>
              </a:ext>
            </a:extLst>
          </p:cNvPr>
          <p:cNvSpPr>
            <a:spLocks noChangeArrowheads="1"/>
          </p:cNvSpPr>
          <p:nvPr/>
        </p:nvSpPr>
        <p:spPr bwMode="auto">
          <a:xfrm>
            <a:off x="2997769" y="3388014"/>
            <a:ext cx="13065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r>
              <a:rPr lang="en-US" sz="1600">
                <a:latin typeface="Arial" pitchFamily="34" charset="0"/>
                <a:cs typeface="Arial" pitchFamily="34" charset="0"/>
              </a:rPr>
              <a:t>Caprellids</a:t>
            </a:r>
          </a:p>
        </p:txBody>
      </p:sp>
      <p:cxnSp>
        <p:nvCxnSpPr>
          <p:cNvPr id="41" name="Straight Arrow Connector 40">
            <a:extLst>
              <a:ext uri="{FF2B5EF4-FFF2-40B4-BE49-F238E27FC236}">
                <a16:creationId xmlns:a16="http://schemas.microsoft.com/office/drawing/2014/main" id="{876544CE-3187-4C52-85E8-EFF3D0DCF30B}"/>
              </a:ext>
            </a:extLst>
          </p:cNvPr>
          <p:cNvCxnSpPr>
            <a:stCxn id="35" idx="2"/>
            <a:endCxn id="39" idx="0"/>
          </p:cNvCxnSpPr>
          <p:nvPr/>
        </p:nvCxnSpPr>
        <p:spPr bwMode="auto">
          <a:xfrm flipH="1">
            <a:off x="3651025" y="2268954"/>
            <a:ext cx="987138" cy="111906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2" name="Straight Arrow Connector 41">
            <a:extLst>
              <a:ext uri="{FF2B5EF4-FFF2-40B4-BE49-F238E27FC236}">
                <a16:creationId xmlns:a16="http://schemas.microsoft.com/office/drawing/2014/main" id="{230AD763-5D59-49F9-82BA-941947FE1DDC}"/>
              </a:ext>
            </a:extLst>
          </p:cNvPr>
          <p:cNvCxnSpPr>
            <a:cxnSpLocks/>
            <a:stCxn id="39" idx="2"/>
            <a:endCxn id="36" idx="0"/>
          </p:cNvCxnSpPr>
          <p:nvPr/>
        </p:nvCxnSpPr>
        <p:spPr bwMode="auto">
          <a:xfrm>
            <a:off x="3651026" y="3726569"/>
            <a:ext cx="986893" cy="1480411"/>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62F09DE3-8D23-4892-B0B7-5703E7E8357B}"/>
              </a:ext>
            </a:extLst>
          </p:cNvPr>
          <p:cNvCxnSpPr>
            <a:cxnSpLocks/>
            <a:stCxn id="38" idx="1"/>
            <a:endCxn id="36" idx="3"/>
          </p:cNvCxnSpPr>
          <p:nvPr/>
        </p:nvCxnSpPr>
        <p:spPr bwMode="auto">
          <a:xfrm flipH="1">
            <a:off x="5214975" y="5376256"/>
            <a:ext cx="783553"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4" name="Straight Arrow Connector 43">
            <a:extLst>
              <a:ext uri="{FF2B5EF4-FFF2-40B4-BE49-F238E27FC236}">
                <a16:creationId xmlns:a16="http://schemas.microsoft.com/office/drawing/2014/main" id="{8BE0C491-FF77-4A14-B173-2F3BCDC6C88F}"/>
              </a:ext>
            </a:extLst>
          </p:cNvPr>
          <p:cNvCxnSpPr>
            <a:cxnSpLocks/>
            <a:stCxn id="37" idx="3"/>
            <a:endCxn id="36" idx="1"/>
          </p:cNvCxnSpPr>
          <p:nvPr/>
        </p:nvCxnSpPr>
        <p:spPr bwMode="auto">
          <a:xfrm>
            <a:off x="3277553" y="5376256"/>
            <a:ext cx="783308"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5" name="Straight Arrow Connector 44">
            <a:extLst>
              <a:ext uri="{FF2B5EF4-FFF2-40B4-BE49-F238E27FC236}">
                <a16:creationId xmlns:a16="http://schemas.microsoft.com/office/drawing/2014/main" id="{1BAFA069-B9EF-4E32-9917-6A552CCD6C5E}"/>
              </a:ext>
            </a:extLst>
          </p:cNvPr>
          <p:cNvCxnSpPr>
            <a:stCxn id="37" idx="0"/>
          </p:cNvCxnSpPr>
          <p:nvPr/>
        </p:nvCxnSpPr>
        <p:spPr bwMode="auto">
          <a:xfrm flipV="1">
            <a:off x="2624298" y="3727145"/>
            <a:ext cx="870743" cy="1479834"/>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6" name="Straight Arrow Connector 45">
            <a:extLst>
              <a:ext uri="{FF2B5EF4-FFF2-40B4-BE49-F238E27FC236}">
                <a16:creationId xmlns:a16="http://schemas.microsoft.com/office/drawing/2014/main" id="{066C3B8F-D7F4-4AB6-A6B0-5C41D435B28F}"/>
              </a:ext>
            </a:extLst>
          </p:cNvPr>
          <p:cNvCxnSpPr>
            <a:stCxn id="38" idx="0"/>
          </p:cNvCxnSpPr>
          <p:nvPr/>
        </p:nvCxnSpPr>
        <p:spPr bwMode="auto">
          <a:xfrm flipH="1" flipV="1">
            <a:off x="3952240" y="3727145"/>
            <a:ext cx="2699544" cy="1479834"/>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47" name="Straight Arrow Connector 46">
            <a:extLst>
              <a:ext uri="{FF2B5EF4-FFF2-40B4-BE49-F238E27FC236}">
                <a16:creationId xmlns:a16="http://schemas.microsoft.com/office/drawing/2014/main" id="{72BBA450-9E6D-4ED6-8D7C-9650B60276EA}"/>
              </a:ext>
            </a:extLst>
          </p:cNvPr>
          <p:cNvCxnSpPr>
            <a:cxnSpLocks/>
            <a:stCxn id="34" idx="0"/>
            <a:endCxn id="36" idx="2"/>
          </p:cNvCxnSpPr>
          <p:nvPr/>
        </p:nvCxnSpPr>
        <p:spPr bwMode="auto">
          <a:xfrm flipH="1" flipV="1">
            <a:off x="4637918" y="5545534"/>
            <a:ext cx="11576" cy="371689"/>
          </a:xfrm>
          <a:prstGeom prst="straightConnector1">
            <a:avLst/>
          </a:prstGeom>
          <a:solidFill>
            <a:schemeClr val="accent1"/>
          </a:solidFill>
          <a:ln w="12700" cap="flat" cmpd="sng" algn="ctr">
            <a:solidFill>
              <a:schemeClr val="tx1"/>
            </a:solidFill>
            <a:prstDash val="solid"/>
            <a:round/>
            <a:headEnd type="none" w="med" len="med"/>
            <a:tailEnd type="triangle" w="lg" len="lg"/>
          </a:ln>
          <a:effectLst/>
        </p:spPr>
      </p:cxnSp>
      <p:sp>
        <p:nvSpPr>
          <p:cNvPr id="48" name="Rectangle 12">
            <a:extLst>
              <a:ext uri="{FF2B5EF4-FFF2-40B4-BE49-F238E27FC236}">
                <a16:creationId xmlns:a16="http://schemas.microsoft.com/office/drawing/2014/main" id="{2A59EB1A-000B-4DAE-BA7F-826B1EFB8AD4}"/>
              </a:ext>
            </a:extLst>
          </p:cNvPr>
          <p:cNvSpPr>
            <a:spLocks noChangeArrowheads="1"/>
          </p:cNvSpPr>
          <p:nvPr/>
        </p:nvSpPr>
        <p:spPr bwMode="auto">
          <a:xfrm>
            <a:off x="4942841" y="3388591"/>
            <a:ext cx="1306513" cy="338554"/>
          </a:xfrm>
          <a:prstGeom prst="rect">
            <a:avLst/>
          </a:prstGeom>
          <a:solidFill>
            <a:schemeClr val="bg1"/>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spAutoFit/>
          </a:bodyPr>
          <a:lstStyle/>
          <a:p>
            <a:r>
              <a:rPr lang="en-US" sz="1600">
                <a:latin typeface="Arial" pitchFamily="34" charset="0"/>
                <a:cs typeface="Arial" pitchFamily="34" charset="0"/>
              </a:rPr>
              <a:t>Gammarids</a:t>
            </a:r>
          </a:p>
        </p:txBody>
      </p:sp>
      <p:grpSp>
        <p:nvGrpSpPr>
          <p:cNvPr id="49" name="Group 48">
            <a:extLst>
              <a:ext uri="{FF2B5EF4-FFF2-40B4-BE49-F238E27FC236}">
                <a16:creationId xmlns:a16="http://schemas.microsoft.com/office/drawing/2014/main" id="{11A17214-EC9F-4862-BA18-7A65D2C08BF7}"/>
              </a:ext>
            </a:extLst>
          </p:cNvPr>
          <p:cNvGrpSpPr/>
          <p:nvPr/>
        </p:nvGrpSpPr>
        <p:grpSpPr>
          <a:xfrm>
            <a:off x="6549774" y="3007591"/>
            <a:ext cx="261938" cy="279544"/>
            <a:chOff x="4843462" y="4216256"/>
            <a:chExt cx="261938" cy="279544"/>
          </a:xfrm>
        </p:grpSpPr>
        <p:sp>
          <p:nvSpPr>
            <p:cNvPr id="50" name="Freeform 8">
              <a:extLst>
                <a:ext uri="{FF2B5EF4-FFF2-40B4-BE49-F238E27FC236}">
                  <a16:creationId xmlns:a16="http://schemas.microsoft.com/office/drawing/2014/main" id="{6E2519D6-FC9B-40FD-97D5-EC899D9F930B}"/>
                </a:ext>
              </a:extLst>
            </p:cNvPr>
            <p:cNvSpPr>
              <a:spLocks/>
            </p:cNvSpPr>
            <p:nvPr/>
          </p:nvSpPr>
          <p:spPr bwMode="auto">
            <a:xfrm>
              <a:off x="4843462" y="4246562"/>
              <a:ext cx="261938" cy="249238"/>
            </a:xfrm>
            <a:custGeom>
              <a:avLst/>
              <a:gdLst>
                <a:gd name="T0" fmla="*/ 165 w 165"/>
                <a:gd name="T1" fmla="*/ 81 h 157"/>
                <a:gd name="T2" fmla="*/ 155 w 165"/>
                <a:gd name="T3" fmla="*/ 112 h 157"/>
                <a:gd name="T4" fmla="*/ 140 w 165"/>
                <a:gd name="T5" fmla="*/ 137 h 157"/>
                <a:gd name="T6" fmla="*/ 114 w 165"/>
                <a:gd name="T7" fmla="*/ 152 h 157"/>
                <a:gd name="T8" fmla="*/ 83 w 165"/>
                <a:gd name="T9" fmla="*/ 157 h 157"/>
                <a:gd name="T10" fmla="*/ 52 w 165"/>
                <a:gd name="T11" fmla="*/ 152 h 157"/>
                <a:gd name="T12" fmla="*/ 26 w 165"/>
                <a:gd name="T13" fmla="*/ 137 h 157"/>
                <a:gd name="T14" fmla="*/ 6 w 165"/>
                <a:gd name="T15" fmla="*/ 112 h 157"/>
                <a:gd name="T16" fmla="*/ 0 w 165"/>
                <a:gd name="T17" fmla="*/ 81 h 157"/>
                <a:gd name="T18" fmla="*/ 6 w 165"/>
                <a:gd name="T19" fmla="*/ 46 h 157"/>
                <a:gd name="T20" fmla="*/ 26 w 165"/>
                <a:gd name="T21" fmla="*/ 21 h 157"/>
                <a:gd name="T22" fmla="*/ 52 w 165"/>
                <a:gd name="T23" fmla="*/ 5 h 157"/>
                <a:gd name="T24" fmla="*/ 83 w 165"/>
                <a:gd name="T25" fmla="*/ 0 h 157"/>
                <a:gd name="T26" fmla="*/ 114 w 165"/>
                <a:gd name="T27" fmla="*/ 5 h 157"/>
                <a:gd name="T28" fmla="*/ 140 w 165"/>
                <a:gd name="T29" fmla="*/ 21 h 157"/>
                <a:gd name="T30" fmla="*/ 155 w 165"/>
                <a:gd name="T31" fmla="*/ 46 h 157"/>
                <a:gd name="T32" fmla="*/ 165 w 165"/>
                <a:gd name="T33" fmla="*/ 8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57">
                  <a:moveTo>
                    <a:pt x="165" y="81"/>
                  </a:moveTo>
                  <a:lnTo>
                    <a:pt x="155" y="112"/>
                  </a:lnTo>
                  <a:lnTo>
                    <a:pt x="140" y="137"/>
                  </a:lnTo>
                  <a:lnTo>
                    <a:pt x="114" y="152"/>
                  </a:lnTo>
                  <a:lnTo>
                    <a:pt x="83" y="157"/>
                  </a:lnTo>
                  <a:lnTo>
                    <a:pt x="52" y="152"/>
                  </a:lnTo>
                  <a:lnTo>
                    <a:pt x="26" y="137"/>
                  </a:lnTo>
                  <a:lnTo>
                    <a:pt x="6" y="112"/>
                  </a:lnTo>
                  <a:lnTo>
                    <a:pt x="0" y="81"/>
                  </a:lnTo>
                  <a:lnTo>
                    <a:pt x="6" y="46"/>
                  </a:lnTo>
                  <a:lnTo>
                    <a:pt x="26" y="21"/>
                  </a:lnTo>
                  <a:lnTo>
                    <a:pt x="52" y="5"/>
                  </a:lnTo>
                  <a:lnTo>
                    <a:pt x="83" y="0"/>
                  </a:lnTo>
                  <a:lnTo>
                    <a:pt x="114" y="5"/>
                  </a:lnTo>
                  <a:lnTo>
                    <a:pt x="140" y="21"/>
                  </a:lnTo>
                  <a:lnTo>
                    <a:pt x="155" y="46"/>
                  </a:lnTo>
                  <a:lnTo>
                    <a:pt x="165" y="81"/>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9">
              <a:extLst>
                <a:ext uri="{FF2B5EF4-FFF2-40B4-BE49-F238E27FC236}">
                  <a16:creationId xmlns:a16="http://schemas.microsoft.com/office/drawing/2014/main" id="{E38009B8-6326-4405-B0F9-EBEE33806EBD}"/>
                </a:ext>
              </a:extLst>
            </p:cNvPr>
            <p:cNvSpPr>
              <a:spLocks noChangeArrowheads="1"/>
            </p:cNvSpPr>
            <p:nvPr/>
          </p:nvSpPr>
          <p:spPr bwMode="auto">
            <a:xfrm>
              <a:off x="4922629" y="4216256"/>
              <a:ext cx="96180"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l-GR">
                  <a:solidFill>
                    <a:srgbClr val="000000"/>
                  </a:solidFill>
                  <a:latin typeface="Times New Roman"/>
                  <a:cs typeface="Times New Roman"/>
                </a:rPr>
                <a:t>ε</a:t>
              </a:r>
              <a:endParaRPr lang="en-US">
                <a:latin typeface="Arial" pitchFamily="34" charset="0"/>
              </a:endParaRPr>
            </a:p>
          </p:txBody>
        </p:sp>
      </p:grpSp>
      <p:sp>
        <p:nvSpPr>
          <p:cNvPr id="52" name="Line 15">
            <a:extLst>
              <a:ext uri="{FF2B5EF4-FFF2-40B4-BE49-F238E27FC236}">
                <a16:creationId xmlns:a16="http://schemas.microsoft.com/office/drawing/2014/main" id="{710A104B-BD7E-403A-8C99-CD99F289A1A7}"/>
              </a:ext>
            </a:extLst>
          </p:cNvPr>
          <p:cNvSpPr>
            <a:spLocks noChangeShapeType="1"/>
          </p:cNvSpPr>
          <p:nvPr/>
        </p:nvSpPr>
        <p:spPr bwMode="auto">
          <a:xfrm flipH="1">
            <a:off x="6249352" y="3228326"/>
            <a:ext cx="300421" cy="160266"/>
          </a:xfrm>
          <a:prstGeom prst="line">
            <a:avLst/>
          </a:prstGeom>
          <a:noFill/>
          <a:ln w="6350">
            <a:solidFill>
              <a:srgbClr val="000000"/>
            </a:solidFill>
            <a:prstDash val="solid"/>
            <a:round/>
            <a:headEnd/>
            <a:tailEnd type="triangle" w="lg" len="lg"/>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3" name="Straight Arrow Connector 52">
            <a:extLst>
              <a:ext uri="{FF2B5EF4-FFF2-40B4-BE49-F238E27FC236}">
                <a16:creationId xmlns:a16="http://schemas.microsoft.com/office/drawing/2014/main" id="{603A3C81-B0F8-432D-82C8-B4C912FD0246}"/>
              </a:ext>
            </a:extLst>
          </p:cNvPr>
          <p:cNvCxnSpPr>
            <a:stCxn id="35" idx="2"/>
            <a:endCxn id="48" idx="0"/>
          </p:cNvCxnSpPr>
          <p:nvPr/>
        </p:nvCxnSpPr>
        <p:spPr bwMode="auto">
          <a:xfrm>
            <a:off x="4638163" y="2268955"/>
            <a:ext cx="957934" cy="1119637"/>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grpSp>
        <p:nvGrpSpPr>
          <p:cNvPr id="54" name="Group 53">
            <a:extLst>
              <a:ext uri="{FF2B5EF4-FFF2-40B4-BE49-F238E27FC236}">
                <a16:creationId xmlns:a16="http://schemas.microsoft.com/office/drawing/2014/main" id="{94F78C46-9C4F-44CF-9015-44E9B0436F59}"/>
              </a:ext>
            </a:extLst>
          </p:cNvPr>
          <p:cNvGrpSpPr/>
          <p:nvPr/>
        </p:nvGrpSpPr>
        <p:grpSpPr>
          <a:xfrm>
            <a:off x="2438631" y="3007591"/>
            <a:ext cx="261938" cy="279544"/>
            <a:chOff x="4843462" y="4216256"/>
            <a:chExt cx="261938" cy="279544"/>
          </a:xfrm>
        </p:grpSpPr>
        <p:sp>
          <p:nvSpPr>
            <p:cNvPr id="55" name="Freeform 8">
              <a:extLst>
                <a:ext uri="{FF2B5EF4-FFF2-40B4-BE49-F238E27FC236}">
                  <a16:creationId xmlns:a16="http://schemas.microsoft.com/office/drawing/2014/main" id="{788FC253-B4ED-45F6-BA09-24DB2A52C463}"/>
                </a:ext>
              </a:extLst>
            </p:cNvPr>
            <p:cNvSpPr>
              <a:spLocks/>
            </p:cNvSpPr>
            <p:nvPr/>
          </p:nvSpPr>
          <p:spPr bwMode="auto">
            <a:xfrm>
              <a:off x="4843462" y="4246562"/>
              <a:ext cx="261938" cy="249238"/>
            </a:xfrm>
            <a:custGeom>
              <a:avLst/>
              <a:gdLst>
                <a:gd name="T0" fmla="*/ 165 w 165"/>
                <a:gd name="T1" fmla="*/ 81 h 157"/>
                <a:gd name="T2" fmla="*/ 155 w 165"/>
                <a:gd name="T3" fmla="*/ 112 h 157"/>
                <a:gd name="T4" fmla="*/ 140 w 165"/>
                <a:gd name="T5" fmla="*/ 137 h 157"/>
                <a:gd name="T6" fmla="*/ 114 w 165"/>
                <a:gd name="T7" fmla="*/ 152 h 157"/>
                <a:gd name="T8" fmla="*/ 83 w 165"/>
                <a:gd name="T9" fmla="*/ 157 h 157"/>
                <a:gd name="T10" fmla="*/ 52 w 165"/>
                <a:gd name="T11" fmla="*/ 152 h 157"/>
                <a:gd name="T12" fmla="*/ 26 w 165"/>
                <a:gd name="T13" fmla="*/ 137 h 157"/>
                <a:gd name="T14" fmla="*/ 6 w 165"/>
                <a:gd name="T15" fmla="*/ 112 h 157"/>
                <a:gd name="T16" fmla="*/ 0 w 165"/>
                <a:gd name="T17" fmla="*/ 81 h 157"/>
                <a:gd name="T18" fmla="*/ 6 w 165"/>
                <a:gd name="T19" fmla="*/ 46 h 157"/>
                <a:gd name="T20" fmla="*/ 26 w 165"/>
                <a:gd name="T21" fmla="*/ 21 h 157"/>
                <a:gd name="T22" fmla="*/ 52 w 165"/>
                <a:gd name="T23" fmla="*/ 5 h 157"/>
                <a:gd name="T24" fmla="*/ 83 w 165"/>
                <a:gd name="T25" fmla="*/ 0 h 157"/>
                <a:gd name="T26" fmla="*/ 114 w 165"/>
                <a:gd name="T27" fmla="*/ 5 h 157"/>
                <a:gd name="T28" fmla="*/ 140 w 165"/>
                <a:gd name="T29" fmla="*/ 21 h 157"/>
                <a:gd name="T30" fmla="*/ 155 w 165"/>
                <a:gd name="T31" fmla="*/ 46 h 157"/>
                <a:gd name="T32" fmla="*/ 165 w 165"/>
                <a:gd name="T33" fmla="*/ 8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5" h="157">
                  <a:moveTo>
                    <a:pt x="165" y="81"/>
                  </a:moveTo>
                  <a:lnTo>
                    <a:pt x="155" y="112"/>
                  </a:lnTo>
                  <a:lnTo>
                    <a:pt x="140" y="137"/>
                  </a:lnTo>
                  <a:lnTo>
                    <a:pt x="114" y="152"/>
                  </a:lnTo>
                  <a:lnTo>
                    <a:pt x="83" y="157"/>
                  </a:lnTo>
                  <a:lnTo>
                    <a:pt x="52" y="152"/>
                  </a:lnTo>
                  <a:lnTo>
                    <a:pt x="26" y="137"/>
                  </a:lnTo>
                  <a:lnTo>
                    <a:pt x="6" y="112"/>
                  </a:lnTo>
                  <a:lnTo>
                    <a:pt x="0" y="81"/>
                  </a:lnTo>
                  <a:lnTo>
                    <a:pt x="6" y="46"/>
                  </a:lnTo>
                  <a:lnTo>
                    <a:pt x="26" y="21"/>
                  </a:lnTo>
                  <a:lnTo>
                    <a:pt x="52" y="5"/>
                  </a:lnTo>
                  <a:lnTo>
                    <a:pt x="83" y="0"/>
                  </a:lnTo>
                  <a:lnTo>
                    <a:pt x="114" y="5"/>
                  </a:lnTo>
                  <a:lnTo>
                    <a:pt x="140" y="21"/>
                  </a:lnTo>
                  <a:lnTo>
                    <a:pt x="155" y="46"/>
                  </a:lnTo>
                  <a:lnTo>
                    <a:pt x="165" y="81"/>
                  </a:lnTo>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9">
              <a:extLst>
                <a:ext uri="{FF2B5EF4-FFF2-40B4-BE49-F238E27FC236}">
                  <a16:creationId xmlns:a16="http://schemas.microsoft.com/office/drawing/2014/main" id="{144CFA70-DF29-4B5D-ADDA-B034508FBC70}"/>
                </a:ext>
              </a:extLst>
            </p:cNvPr>
            <p:cNvSpPr>
              <a:spLocks noChangeArrowheads="1"/>
            </p:cNvSpPr>
            <p:nvPr/>
          </p:nvSpPr>
          <p:spPr bwMode="auto">
            <a:xfrm>
              <a:off x="4922629" y="4216256"/>
              <a:ext cx="96180" cy="276999"/>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vert="horz" wrap="none" lIns="0" tIns="0" rIns="0" bIns="0" numCol="1" anchor="t" anchorCtr="0" compatLnSpc="1">
              <a:prstTxWarp prst="textNoShape">
                <a:avLst/>
              </a:prstTxWarp>
              <a:spAutoFit/>
            </a:bodyPr>
            <a:lstStyle/>
            <a:p>
              <a:pPr fontAlgn="base">
                <a:spcBef>
                  <a:spcPct val="0"/>
                </a:spcBef>
                <a:spcAft>
                  <a:spcPct val="0"/>
                </a:spcAft>
              </a:pPr>
              <a:r>
                <a:rPr lang="el-GR">
                  <a:solidFill>
                    <a:srgbClr val="000000"/>
                  </a:solidFill>
                  <a:latin typeface="Times New Roman"/>
                  <a:cs typeface="Times New Roman"/>
                </a:rPr>
                <a:t>ε</a:t>
              </a:r>
              <a:endParaRPr lang="en-US">
                <a:latin typeface="Arial" pitchFamily="34" charset="0"/>
              </a:endParaRPr>
            </a:p>
          </p:txBody>
        </p:sp>
      </p:grpSp>
      <p:sp>
        <p:nvSpPr>
          <p:cNvPr id="57" name="Line 15">
            <a:extLst>
              <a:ext uri="{FF2B5EF4-FFF2-40B4-BE49-F238E27FC236}">
                <a16:creationId xmlns:a16="http://schemas.microsoft.com/office/drawing/2014/main" id="{ED568D7E-2FE5-4EB3-B4D5-2A1E5022A85C}"/>
              </a:ext>
            </a:extLst>
          </p:cNvPr>
          <p:cNvSpPr>
            <a:spLocks noChangeShapeType="1"/>
          </p:cNvSpPr>
          <p:nvPr/>
        </p:nvSpPr>
        <p:spPr bwMode="auto">
          <a:xfrm>
            <a:off x="2690179" y="3228326"/>
            <a:ext cx="307589" cy="160266"/>
          </a:xfrm>
          <a:prstGeom prst="line">
            <a:avLst/>
          </a:prstGeom>
          <a:noFill/>
          <a:ln w="6350">
            <a:solidFill>
              <a:srgbClr val="000000"/>
            </a:solidFill>
            <a:prstDash val="solid"/>
            <a:round/>
            <a:headEnd/>
            <a:tailEnd type="triangle" w="lg" len="lg"/>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58" name="Straight Arrow Connector 57">
            <a:extLst>
              <a:ext uri="{FF2B5EF4-FFF2-40B4-BE49-F238E27FC236}">
                <a16:creationId xmlns:a16="http://schemas.microsoft.com/office/drawing/2014/main" id="{142B2DEF-7C3E-4C20-857D-48F9E3B0D0BB}"/>
              </a:ext>
            </a:extLst>
          </p:cNvPr>
          <p:cNvCxnSpPr>
            <a:cxnSpLocks/>
            <a:stCxn id="48" idx="2"/>
            <a:endCxn id="36" idx="0"/>
          </p:cNvCxnSpPr>
          <p:nvPr/>
        </p:nvCxnSpPr>
        <p:spPr bwMode="auto">
          <a:xfrm flipH="1">
            <a:off x="4637919" y="3727145"/>
            <a:ext cx="958179" cy="1479834"/>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59" name="Straight Arrow Connector 58">
            <a:extLst>
              <a:ext uri="{FF2B5EF4-FFF2-40B4-BE49-F238E27FC236}">
                <a16:creationId xmlns:a16="http://schemas.microsoft.com/office/drawing/2014/main" id="{1A188B51-857B-4DEE-BD40-D0C8ED670266}"/>
              </a:ext>
            </a:extLst>
          </p:cNvPr>
          <p:cNvCxnSpPr/>
          <p:nvPr/>
        </p:nvCxnSpPr>
        <p:spPr bwMode="auto">
          <a:xfrm flipH="1" flipV="1">
            <a:off x="5906576" y="3726569"/>
            <a:ext cx="745208" cy="1480411"/>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cxnSp>
        <p:nvCxnSpPr>
          <p:cNvPr id="60" name="Straight Arrow Connector 59">
            <a:extLst>
              <a:ext uri="{FF2B5EF4-FFF2-40B4-BE49-F238E27FC236}">
                <a16:creationId xmlns:a16="http://schemas.microsoft.com/office/drawing/2014/main" id="{4540BF89-F55E-43AF-865D-6335C8A2D299}"/>
              </a:ext>
            </a:extLst>
          </p:cNvPr>
          <p:cNvCxnSpPr/>
          <p:nvPr/>
        </p:nvCxnSpPr>
        <p:spPr bwMode="auto">
          <a:xfrm flipV="1">
            <a:off x="2624297" y="3727145"/>
            <a:ext cx="2590923" cy="1479834"/>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73" name="TextBox 72">
            <a:extLst>
              <a:ext uri="{FF2B5EF4-FFF2-40B4-BE49-F238E27FC236}">
                <a16:creationId xmlns:a16="http://schemas.microsoft.com/office/drawing/2014/main" id="{28E62C1C-1624-4273-9398-39DEC11F4733}"/>
              </a:ext>
            </a:extLst>
          </p:cNvPr>
          <p:cNvSpPr txBox="1"/>
          <p:nvPr/>
        </p:nvSpPr>
        <p:spPr>
          <a:xfrm>
            <a:off x="7555865" y="2344657"/>
            <a:ext cx="2816841" cy="2862322"/>
          </a:xfrm>
          <a:prstGeom prst="rect">
            <a:avLst/>
          </a:prstGeom>
          <a:noFill/>
        </p:spPr>
        <p:txBody>
          <a:bodyPr wrap="square" rtlCol="0">
            <a:spAutoFit/>
          </a:bodyPr>
          <a:lstStyle/>
          <a:p>
            <a:pPr marL="342900" indent="-342900">
              <a:buAutoNum type="arabicPeriod"/>
            </a:pPr>
            <a:r>
              <a:rPr lang="en-US" sz="2000" dirty="0"/>
              <a:t>Pesticide </a:t>
            </a:r>
            <a:r>
              <a:rPr lang="en-US" sz="2000" dirty="0">
                <a:ea typeface="Cambria Math"/>
              </a:rPr>
              <a:t>⏊ epiphytes (macroalgae, eelgrass, caprellids, gammarids)</a:t>
            </a:r>
          </a:p>
          <a:p>
            <a:pPr marL="342900" indent="-342900">
              <a:buAutoNum type="arabicPeriod"/>
            </a:pPr>
            <a:endParaRPr lang="en-US" sz="2000" dirty="0">
              <a:ea typeface="Cambria Math"/>
            </a:endParaRPr>
          </a:p>
          <a:p>
            <a:pPr marL="342900" indent="-342900">
              <a:buAutoNum type="arabicPeriod"/>
            </a:pPr>
            <a:r>
              <a:rPr lang="en-US" sz="2000" dirty="0">
                <a:ea typeface="Cambria Math"/>
              </a:rPr>
              <a:t>Caprellids ⏊ gammarids (</a:t>
            </a:r>
            <a:r>
              <a:rPr lang="en-US" sz="2000" dirty="0" err="1">
                <a:ea typeface="Cambria Math"/>
              </a:rPr>
              <a:t>macroalage</a:t>
            </a:r>
            <a:r>
              <a:rPr lang="en-US" sz="2000" dirty="0">
                <a:ea typeface="Cambria Math"/>
              </a:rPr>
              <a:t>, eelgrass, pesticide)</a:t>
            </a:r>
            <a:r>
              <a:rPr lang="en-US" sz="2000" dirty="0"/>
              <a:t>  </a:t>
            </a:r>
          </a:p>
        </p:txBody>
      </p:sp>
      <p:cxnSp>
        <p:nvCxnSpPr>
          <p:cNvPr id="84" name="Straight Arrow Connector 83">
            <a:extLst>
              <a:ext uri="{FF2B5EF4-FFF2-40B4-BE49-F238E27FC236}">
                <a16:creationId xmlns:a16="http://schemas.microsoft.com/office/drawing/2014/main" id="{401DF962-D54F-41EE-899A-A6EF736A89BC}"/>
              </a:ext>
            </a:extLst>
          </p:cNvPr>
          <p:cNvCxnSpPr>
            <a:cxnSpLocks/>
          </p:cNvCxnSpPr>
          <p:nvPr/>
        </p:nvCxnSpPr>
        <p:spPr bwMode="auto">
          <a:xfrm flipH="1">
            <a:off x="4644636" y="2268955"/>
            <a:ext cx="245" cy="2938025"/>
          </a:xfrm>
          <a:prstGeom prst="straightConnector1">
            <a:avLst/>
          </a:prstGeom>
          <a:solidFill>
            <a:schemeClr val="accent1"/>
          </a:solidFill>
          <a:ln w="19050" cap="flat" cmpd="sng" algn="ctr">
            <a:solidFill>
              <a:srgbClr val="FF0000"/>
            </a:solidFill>
            <a:prstDash val="solid"/>
            <a:round/>
            <a:headEnd type="none" w="med" len="med"/>
            <a:tailEnd type="triangle" w="lg" len="lg"/>
          </a:ln>
          <a:effectLst/>
        </p:spPr>
      </p:cxnSp>
      <p:cxnSp>
        <p:nvCxnSpPr>
          <p:cNvPr id="87" name="Straight Arrow Connector 86">
            <a:extLst>
              <a:ext uri="{FF2B5EF4-FFF2-40B4-BE49-F238E27FC236}">
                <a16:creationId xmlns:a16="http://schemas.microsoft.com/office/drawing/2014/main" id="{08FD9574-F1E6-443A-A15B-2B3C125FDECA}"/>
              </a:ext>
            </a:extLst>
          </p:cNvPr>
          <p:cNvCxnSpPr>
            <a:cxnSpLocks/>
            <a:stCxn id="39" idx="3"/>
            <a:endCxn id="48" idx="1"/>
          </p:cNvCxnSpPr>
          <p:nvPr/>
        </p:nvCxnSpPr>
        <p:spPr bwMode="auto">
          <a:xfrm>
            <a:off x="4304282" y="3557292"/>
            <a:ext cx="638559" cy="577"/>
          </a:xfrm>
          <a:prstGeom prst="straightConnector1">
            <a:avLst/>
          </a:prstGeom>
          <a:solidFill>
            <a:schemeClr val="accent1"/>
          </a:solidFill>
          <a:ln w="19050" cap="flat" cmpd="sng" algn="ctr">
            <a:solidFill>
              <a:srgbClr val="FF0000"/>
            </a:solidFill>
            <a:prstDash val="solid"/>
            <a:round/>
            <a:headEnd type="none" w="med" len="med"/>
            <a:tailEnd type="triangle" w="lg" len="lg"/>
          </a:ln>
          <a:effectLst/>
        </p:spPr>
      </p:cxnSp>
      <p:sp>
        <p:nvSpPr>
          <p:cNvPr id="5" name="Title 3">
            <a:extLst>
              <a:ext uri="{FF2B5EF4-FFF2-40B4-BE49-F238E27FC236}">
                <a16:creationId xmlns:a16="http://schemas.microsoft.com/office/drawing/2014/main" id="{3DE12D71-4652-C67C-CC89-13D873296CC1}"/>
              </a:ext>
            </a:extLst>
          </p:cNvPr>
          <p:cNvSpPr>
            <a:spLocks noGrp="1"/>
          </p:cNvSpPr>
          <p:nvPr>
            <p:ph type="title"/>
          </p:nvPr>
        </p:nvSpPr>
        <p:spPr>
          <a:xfrm>
            <a:off x="164527" y="85044"/>
            <a:ext cx="10515600" cy="1325563"/>
          </a:xfrm>
        </p:spPr>
        <p:txBody>
          <a:bodyPr/>
          <a:lstStyle/>
          <a:p>
            <a:r>
              <a:rPr lang="en-US" dirty="0"/>
              <a:t>What are the Conditional Independence Claims Here?</a:t>
            </a:r>
          </a:p>
        </p:txBody>
      </p:sp>
    </p:spTree>
    <p:extLst>
      <p:ext uri="{BB962C8B-B14F-4D97-AF65-F5344CB8AC3E}">
        <p14:creationId xmlns:p14="http://schemas.microsoft.com/office/powerpoint/2010/main" val="176002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wipe(up)">
                                      <p:cBhvr>
                                        <p:cTn id="10" dur="5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animEffect transition="in" filter="fade">
                                      <p:cBhvr>
                                        <p:cTn id="15" dur="500"/>
                                        <p:tgtEl>
                                          <p:spTgt spid="7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87"/>
                                        </p:tgtEl>
                                        <p:attrNameLst>
                                          <p:attrName>style.visibility</p:attrName>
                                        </p:attrNameLst>
                                      </p:cBhvr>
                                      <p:to>
                                        <p:strVal val="visible"/>
                                      </p:to>
                                    </p:set>
                                    <p:animEffect transition="in" filter="wipe(left)">
                                      <p:cBhvr>
                                        <p:cTn id="18"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63650"/>
            <a:ext cx="7886700" cy="4351338"/>
          </a:xfrm>
        </p:spPr>
        <p:txBody>
          <a:bodyPr/>
          <a:lstStyle/>
          <a:p>
            <a:r>
              <a:rPr lang="en-US" dirty="0"/>
              <a:t>Basis set generally excludes non-linear components (interactions) </a:t>
            </a:r>
          </a:p>
        </p:txBody>
      </p:sp>
      <p:sp>
        <p:nvSpPr>
          <p:cNvPr id="15" name="Rectangle 14"/>
          <p:cNvSpPr/>
          <p:nvPr/>
        </p:nvSpPr>
        <p:spPr>
          <a:xfrm>
            <a:off x="3608440" y="2802194"/>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1</a:t>
            </a:r>
          </a:p>
        </p:txBody>
      </p:sp>
      <p:sp>
        <p:nvSpPr>
          <p:cNvPr id="16" name="Rectangle 15"/>
          <p:cNvSpPr/>
          <p:nvPr/>
        </p:nvSpPr>
        <p:spPr>
          <a:xfrm>
            <a:off x="3608440" y="4317130"/>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2</a:t>
            </a:r>
          </a:p>
        </p:txBody>
      </p:sp>
      <p:sp>
        <p:nvSpPr>
          <p:cNvPr id="17" name="Rectangle 16"/>
          <p:cNvSpPr/>
          <p:nvPr/>
        </p:nvSpPr>
        <p:spPr>
          <a:xfrm>
            <a:off x="5619136"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1</a:t>
            </a:r>
          </a:p>
        </p:txBody>
      </p:sp>
      <p:sp>
        <p:nvSpPr>
          <p:cNvPr id="18" name="Rectangle 17"/>
          <p:cNvSpPr/>
          <p:nvPr/>
        </p:nvSpPr>
        <p:spPr>
          <a:xfrm>
            <a:off x="7465449"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2</a:t>
            </a:r>
          </a:p>
        </p:txBody>
      </p:sp>
      <p:cxnSp>
        <p:nvCxnSpPr>
          <p:cNvPr id="20" name="Straight Arrow Connector 19"/>
          <p:cNvCxnSpPr>
            <a:cxnSpLocks/>
            <a:stCxn id="15" idx="3"/>
            <a:endCxn id="4" idx="0"/>
          </p:cNvCxnSpPr>
          <p:nvPr/>
        </p:nvCxnSpPr>
        <p:spPr>
          <a:xfrm>
            <a:off x="4532673" y="3062749"/>
            <a:ext cx="429607" cy="696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6" idx="3"/>
            <a:endCxn id="4" idx="4"/>
          </p:cNvCxnSpPr>
          <p:nvPr/>
        </p:nvCxnSpPr>
        <p:spPr>
          <a:xfrm flipV="1">
            <a:off x="4532673" y="3896057"/>
            <a:ext cx="429607" cy="68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3"/>
            <a:endCxn id="18" idx="1"/>
          </p:cNvCxnSpPr>
          <p:nvPr/>
        </p:nvCxnSpPr>
        <p:spPr>
          <a:xfrm>
            <a:off x="6543368" y="3805853"/>
            <a:ext cx="922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p:cNvCxnSpPr>
            <a:cxnSpLocks/>
            <a:stCxn id="15" idx="3"/>
            <a:endCxn id="18" idx="0"/>
          </p:cNvCxnSpPr>
          <p:nvPr/>
        </p:nvCxnSpPr>
        <p:spPr>
          <a:xfrm>
            <a:off x="4532673" y="3062750"/>
            <a:ext cx="3394893" cy="48254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16" idx="3"/>
            <a:endCxn id="18" idx="2"/>
          </p:cNvCxnSpPr>
          <p:nvPr/>
        </p:nvCxnSpPr>
        <p:spPr>
          <a:xfrm flipV="1">
            <a:off x="4532673" y="4066409"/>
            <a:ext cx="3394893" cy="51127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71239" y="5023845"/>
            <a:ext cx="3041217" cy="1292662"/>
          </a:xfrm>
          <a:prstGeom prst="rect">
            <a:avLst/>
          </a:prstGeom>
        </p:spPr>
        <p:txBody>
          <a:bodyPr wrap="none">
            <a:spAutoFit/>
          </a:bodyPr>
          <a:lstStyle/>
          <a:p>
            <a:pPr marL="514350" indent="-514350">
              <a:buFont typeface="+mj-lt"/>
              <a:buAutoNum type="arabicPeriod"/>
            </a:pPr>
            <a:r>
              <a:rPr lang="en-US" sz="2600" dirty="0"/>
              <a:t>x</a:t>
            </a:r>
            <a:r>
              <a:rPr lang="en-US" sz="2600" baseline="-25000" dirty="0"/>
              <a:t>1</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2</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1</a:t>
            </a:r>
            <a:r>
              <a:rPr lang="en-US" sz="2600" dirty="0"/>
              <a:t> * x</a:t>
            </a:r>
            <a:r>
              <a:rPr lang="en-US" sz="2600" baseline="-25000" dirty="0"/>
              <a:t>2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p:txBody>
      </p:sp>
      <p:sp>
        <p:nvSpPr>
          <p:cNvPr id="37" name="Rectangle 36"/>
          <p:cNvSpPr/>
          <p:nvPr/>
        </p:nvSpPr>
        <p:spPr>
          <a:xfrm>
            <a:off x="7171238" y="5897382"/>
            <a:ext cx="2868112" cy="4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893699" y="375889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stCxn id="4" idx="6"/>
            <a:endCxn id="17" idx="1"/>
          </p:cNvCxnSpPr>
          <p:nvPr/>
        </p:nvCxnSpPr>
        <p:spPr>
          <a:xfrm flipV="1">
            <a:off x="5030859" y="3805853"/>
            <a:ext cx="588276" cy="21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a:cxnSpLocks/>
            <a:stCxn id="4" idx="0"/>
            <a:endCxn id="18" idx="0"/>
          </p:cNvCxnSpPr>
          <p:nvPr/>
        </p:nvCxnSpPr>
        <p:spPr>
          <a:xfrm rot="5400000" flipH="1" flipV="1">
            <a:off x="6338124" y="2169455"/>
            <a:ext cx="213599" cy="2965286"/>
          </a:xfrm>
          <a:prstGeom prst="curvedConnector3">
            <a:avLst>
              <a:gd name="adj1" fmla="val 6673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67284F51-9B41-B393-E5B3-462788803641}"/>
              </a:ext>
            </a:extLst>
          </p:cNvPr>
          <p:cNvSpPr>
            <a:spLocks noGrp="1"/>
          </p:cNvSpPr>
          <p:nvPr>
            <p:ph type="title"/>
          </p:nvPr>
        </p:nvSpPr>
        <p:spPr>
          <a:xfrm>
            <a:off x="67197" y="-61914"/>
            <a:ext cx="10515600" cy="1325563"/>
          </a:xfrm>
        </p:spPr>
        <p:txBody>
          <a:bodyPr/>
          <a:lstStyle/>
          <a:p>
            <a:r>
              <a:rPr lang="en-US" dirty="0"/>
              <a:t>Quick Note: Nonlinearities</a:t>
            </a:r>
          </a:p>
        </p:txBody>
      </p:sp>
    </p:spTree>
    <p:extLst>
      <p:ext uri="{BB962C8B-B14F-4D97-AF65-F5344CB8AC3E}">
        <p14:creationId xmlns:p14="http://schemas.microsoft.com/office/powerpoint/2010/main" val="15744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22" presetClass="exit" presetSubtype="2" fill="hold" nodeType="with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031F-AE85-3AC4-8CAB-F573B4FBD059}"/>
              </a:ext>
            </a:extLst>
          </p:cNvPr>
          <p:cNvSpPr>
            <a:spLocks noGrp="1"/>
          </p:cNvSpPr>
          <p:nvPr>
            <p:ph type="title"/>
          </p:nvPr>
        </p:nvSpPr>
        <p:spPr>
          <a:xfrm>
            <a:off x="838200" y="1977888"/>
            <a:ext cx="10515600" cy="1919288"/>
          </a:xfrm>
        </p:spPr>
        <p:txBody>
          <a:bodyPr>
            <a:normAutofit/>
          </a:bodyPr>
          <a:lstStyle/>
          <a:p>
            <a:r>
              <a:rPr lang="en-US" dirty="0"/>
              <a:t>What claims of conditional independence do *you* have involving your response of interest?</a:t>
            </a:r>
          </a:p>
        </p:txBody>
      </p:sp>
      <p:sp>
        <p:nvSpPr>
          <p:cNvPr id="4" name="TextBox 3">
            <a:extLst>
              <a:ext uri="{FF2B5EF4-FFF2-40B4-BE49-F238E27FC236}">
                <a16:creationId xmlns:a16="http://schemas.microsoft.com/office/drawing/2014/main" id="{8F76F348-C03C-0EF3-4138-0F8FA481DA03}"/>
              </a:ext>
            </a:extLst>
          </p:cNvPr>
          <p:cNvSpPr txBox="1"/>
          <p:nvPr/>
        </p:nvSpPr>
        <p:spPr>
          <a:xfrm>
            <a:off x="4144617" y="4532244"/>
            <a:ext cx="2762103" cy="400110"/>
          </a:xfrm>
          <a:prstGeom prst="rect">
            <a:avLst/>
          </a:prstGeom>
          <a:noFill/>
        </p:spPr>
        <p:txBody>
          <a:bodyPr wrap="none" rtlCol="0">
            <a:spAutoFit/>
          </a:bodyPr>
          <a:lstStyle/>
          <a:p>
            <a:r>
              <a:rPr lang="en-US" sz="2000" dirty="0"/>
              <a:t>(and are they plausible?)</a:t>
            </a:r>
          </a:p>
        </p:txBody>
      </p:sp>
    </p:spTree>
    <p:extLst>
      <p:ext uri="{BB962C8B-B14F-4D97-AF65-F5344CB8AC3E}">
        <p14:creationId xmlns:p14="http://schemas.microsoft.com/office/powerpoint/2010/main" val="2903579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solidFill>
                  <a:srgbClr val="FF0000"/>
                </a:solidFill>
              </a:rPr>
              <a:t>Counterfactual Thinking </a:t>
            </a:r>
          </a:p>
          <a:p>
            <a:pPr lvl="1">
              <a:spcBef>
                <a:spcPts val="2200"/>
              </a:spcBef>
            </a:pPr>
            <a:r>
              <a:rPr lang="en-US" dirty="0"/>
              <a:t>Backdoors and </a:t>
            </a:r>
            <a:r>
              <a:rPr lang="en-US" dirty="0" err="1"/>
              <a:t>Frontdoors</a:t>
            </a: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14403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D2-BDCB-804B-8B8E-CD49330A94C4}"/>
              </a:ext>
            </a:extLst>
          </p:cNvPr>
          <p:cNvSpPr>
            <a:spLocks noGrp="1"/>
          </p:cNvSpPr>
          <p:nvPr>
            <p:ph type="title"/>
          </p:nvPr>
        </p:nvSpPr>
        <p:spPr>
          <a:xfrm>
            <a:off x="152400" y="-38412"/>
            <a:ext cx="10515600" cy="1325563"/>
          </a:xfrm>
        </p:spPr>
        <p:txBody>
          <a:bodyPr/>
          <a:lstStyle/>
          <a:p>
            <a:r>
              <a:rPr lang="en-US" dirty="0"/>
              <a:t>Pearl’s Ladder of Causality</a:t>
            </a:r>
          </a:p>
        </p:txBody>
      </p:sp>
      <p:sp>
        <p:nvSpPr>
          <p:cNvPr id="4" name="TextBox 3">
            <a:extLst>
              <a:ext uri="{FF2B5EF4-FFF2-40B4-BE49-F238E27FC236}">
                <a16:creationId xmlns:a16="http://schemas.microsoft.com/office/drawing/2014/main" id="{B56168B2-5C1F-8C4C-94FB-DC35B898FABF}"/>
              </a:ext>
            </a:extLst>
          </p:cNvPr>
          <p:cNvSpPr txBox="1"/>
          <p:nvPr/>
        </p:nvSpPr>
        <p:spPr>
          <a:xfrm>
            <a:off x="8275388" y="6550224"/>
            <a:ext cx="2291012" cy="307777"/>
          </a:xfrm>
          <a:prstGeom prst="rect">
            <a:avLst/>
          </a:prstGeom>
          <a:noFill/>
        </p:spPr>
        <p:txBody>
          <a:bodyPr wrap="none" rtlCol="0">
            <a:spAutoFit/>
          </a:bodyPr>
          <a:lstStyle/>
          <a:p>
            <a:r>
              <a:rPr lang="en-US" sz="1400" dirty="0">
                <a:latin typeface="Avenir" panose="02000503020000020003" pitchFamily="2" charset="0"/>
              </a:rPr>
              <a:t>Pearl and Mackenzie 2018</a:t>
            </a:r>
          </a:p>
        </p:txBody>
      </p:sp>
      <p:pic>
        <p:nvPicPr>
          <p:cNvPr id="9" name="Picture 8">
            <a:extLst>
              <a:ext uri="{FF2B5EF4-FFF2-40B4-BE49-F238E27FC236}">
                <a16:creationId xmlns:a16="http://schemas.microsoft.com/office/drawing/2014/main" id="{4D3A8303-E34A-EF43-8D4B-58C89E988469}"/>
              </a:ext>
            </a:extLst>
          </p:cNvPr>
          <p:cNvPicPr>
            <a:picLocks noChangeAspect="1"/>
          </p:cNvPicPr>
          <p:nvPr/>
        </p:nvPicPr>
        <p:blipFill>
          <a:blip r:embed="rId2"/>
          <a:stretch>
            <a:fillRect/>
          </a:stretch>
        </p:blipFill>
        <p:spPr>
          <a:xfrm>
            <a:off x="0" y="1115417"/>
            <a:ext cx="2759027" cy="5708332"/>
          </a:xfrm>
          <a:prstGeom prst="rect">
            <a:avLst/>
          </a:prstGeom>
        </p:spPr>
      </p:pic>
      <p:sp>
        <p:nvSpPr>
          <p:cNvPr id="20" name="TextBox 19">
            <a:extLst>
              <a:ext uri="{FF2B5EF4-FFF2-40B4-BE49-F238E27FC236}">
                <a16:creationId xmlns:a16="http://schemas.microsoft.com/office/drawing/2014/main" id="{23687BC4-A67F-8D43-9D48-B35ADB6AE6F8}"/>
              </a:ext>
            </a:extLst>
          </p:cNvPr>
          <p:cNvSpPr txBox="1"/>
          <p:nvPr/>
        </p:nvSpPr>
        <p:spPr>
          <a:xfrm>
            <a:off x="2940908" y="5055394"/>
            <a:ext cx="9440834" cy="1446550"/>
          </a:xfrm>
          <a:prstGeom prst="rect">
            <a:avLst/>
          </a:prstGeom>
          <a:noFill/>
        </p:spPr>
        <p:txBody>
          <a:bodyPr wrap="square" rtlCol="0">
            <a:spAutoFit/>
          </a:bodyPr>
          <a:lstStyle/>
          <a:p>
            <a:r>
              <a:rPr lang="en-US" sz="2200" b="1" dirty="0">
                <a:latin typeface="Avenir" panose="02000503020000020003" pitchFamily="2" charset="0"/>
              </a:rPr>
              <a:t>1. Observation – Cause is associated with effect</a:t>
            </a:r>
          </a:p>
          <a:p>
            <a:r>
              <a:rPr lang="en-US" sz="2200" dirty="0">
                <a:latin typeface="Avenir" panose="02000503020000020003" pitchFamily="2" charset="0"/>
              </a:rPr>
              <a:t>				- Correlation</a:t>
            </a:r>
          </a:p>
          <a:p>
            <a:r>
              <a:rPr lang="en-US" sz="2200" dirty="0">
                <a:latin typeface="Avenir" panose="02000503020000020003" pitchFamily="2" charset="0"/>
              </a:rPr>
              <a:t>				- Can only predict within the range of data</a:t>
            </a:r>
          </a:p>
          <a:p>
            <a:r>
              <a:rPr lang="en-US" sz="2200" dirty="0">
                <a:latin typeface="Avenir" panose="02000503020000020003" pitchFamily="2" charset="0"/>
              </a:rPr>
              <a:t>				- Can even be predictive</a:t>
            </a:r>
          </a:p>
        </p:txBody>
      </p:sp>
      <p:sp>
        <p:nvSpPr>
          <p:cNvPr id="21" name="TextBox 20">
            <a:extLst>
              <a:ext uri="{FF2B5EF4-FFF2-40B4-BE49-F238E27FC236}">
                <a16:creationId xmlns:a16="http://schemas.microsoft.com/office/drawing/2014/main" id="{F3799A11-25B4-1446-B3D4-1AC5934A4DDB}"/>
              </a:ext>
            </a:extLst>
          </p:cNvPr>
          <p:cNvSpPr txBox="1"/>
          <p:nvPr/>
        </p:nvSpPr>
        <p:spPr>
          <a:xfrm>
            <a:off x="2970367" y="3403669"/>
            <a:ext cx="9221631" cy="1107996"/>
          </a:xfrm>
          <a:prstGeom prst="rect">
            <a:avLst/>
          </a:prstGeom>
          <a:noFill/>
        </p:spPr>
        <p:txBody>
          <a:bodyPr wrap="square" rtlCol="0">
            <a:spAutoFit/>
          </a:bodyPr>
          <a:lstStyle/>
          <a:p>
            <a:r>
              <a:rPr lang="en-US" sz="2200" b="1" dirty="0">
                <a:latin typeface="Avenir" panose="02000503020000020003" pitchFamily="2" charset="0"/>
              </a:rPr>
              <a:t>2. Intervention – Understand what happens you do something</a:t>
            </a:r>
          </a:p>
          <a:p>
            <a:r>
              <a:rPr lang="en-US" sz="2200" dirty="0">
                <a:latin typeface="Avenir" panose="02000503020000020003" pitchFamily="2" charset="0"/>
              </a:rPr>
              <a:t>				- Experiments</a:t>
            </a:r>
          </a:p>
          <a:p>
            <a:r>
              <a:rPr lang="en-US" sz="2200" dirty="0">
                <a:latin typeface="Avenir" panose="02000503020000020003" pitchFamily="2" charset="0"/>
              </a:rPr>
              <a:t>				- Provides evidence of causal link</a:t>
            </a:r>
          </a:p>
        </p:txBody>
      </p:sp>
      <p:sp>
        <p:nvSpPr>
          <p:cNvPr id="22" name="TextBox 21">
            <a:extLst>
              <a:ext uri="{FF2B5EF4-FFF2-40B4-BE49-F238E27FC236}">
                <a16:creationId xmlns:a16="http://schemas.microsoft.com/office/drawing/2014/main" id="{2546D58E-B2F4-9F41-87D4-B24203E11C6A}"/>
              </a:ext>
            </a:extLst>
          </p:cNvPr>
          <p:cNvSpPr txBox="1"/>
          <p:nvPr/>
        </p:nvSpPr>
        <p:spPr>
          <a:xfrm>
            <a:off x="2970368" y="1581652"/>
            <a:ext cx="9221632" cy="1446550"/>
          </a:xfrm>
          <a:prstGeom prst="rect">
            <a:avLst/>
          </a:prstGeom>
          <a:noFill/>
        </p:spPr>
        <p:txBody>
          <a:bodyPr wrap="square" rtlCol="0">
            <a:spAutoFit/>
          </a:bodyPr>
          <a:lstStyle/>
          <a:p>
            <a:r>
              <a:rPr lang="en-US" sz="2200" b="1" dirty="0">
                <a:latin typeface="Avenir" panose="02000503020000020003" pitchFamily="2" charset="0"/>
              </a:rPr>
              <a:t>3. Counterfactual – Can imagine what would happen under unobserved conditions </a:t>
            </a:r>
          </a:p>
          <a:p>
            <a:r>
              <a:rPr lang="en-US" sz="2200" dirty="0">
                <a:latin typeface="Avenir" panose="02000503020000020003" pitchFamily="2" charset="0"/>
              </a:rPr>
              <a:t>				- Requires model of a system</a:t>
            </a:r>
          </a:p>
          <a:p>
            <a:r>
              <a:rPr lang="en-US" sz="2200" dirty="0">
                <a:latin typeface="Avenir" panose="02000503020000020003" pitchFamily="2" charset="0"/>
              </a:rPr>
              <a:t>				- Requires identification of causality</a:t>
            </a:r>
          </a:p>
        </p:txBody>
      </p:sp>
      <p:sp>
        <p:nvSpPr>
          <p:cNvPr id="8" name="TextBox 7">
            <a:extLst>
              <a:ext uri="{FF2B5EF4-FFF2-40B4-BE49-F238E27FC236}">
                <a16:creationId xmlns:a16="http://schemas.microsoft.com/office/drawing/2014/main" id="{3569CA8C-5D93-4C41-BCEC-E4430DE6F8CC}"/>
              </a:ext>
            </a:extLst>
          </p:cNvPr>
          <p:cNvSpPr txBox="1"/>
          <p:nvPr/>
        </p:nvSpPr>
        <p:spPr>
          <a:xfrm>
            <a:off x="3335227" y="2304927"/>
            <a:ext cx="1590435" cy="461665"/>
          </a:xfrm>
          <a:prstGeom prst="rect">
            <a:avLst/>
          </a:prstGeom>
          <a:solidFill>
            <a:srgbClr val="FC9CFF"/>
          </a:solidFill>
          <a:ln>
            <a:solidFill>
              <a:schemeClr val="tx1"/>
            </a:solidFill>
          </a:ln>
        </p:spPr>
        <p:txBody>
          <a:bodyPr wrap="none" rtlCol="0">
            <a:spAutoFit/>
          </a:bodyPr>
          <a:lstStyle/>
          <a:p>
            <a:r>
              <a:rPr lang="en-US" sz="2400" dirty="0">
                <a:latin typeface="Avenir" panose="02000503020000020003" pitchFamily="2" charset="0"/>
              </a:rPr>
              <a:t>Prediction</a:t>
            </a:r>
          </a:p>
        </p:txBody>
      </p:sp>
      <p:sp>
        <p:nvSpPr>
          <p:cNvPr id="10" name="TextBox 9">
            <a:extLst>
              <a:ext uri="{FF2B5EF4-FFF2-40B4-BE49-F238E27FC236}">
                <a16:creationId xmlns:a16="http://schemas.microsoft.com/office/drawing/2014/main" id="{7464C6C4-A9E4-5D4D-BB7F-FD91FABC52B9}"/>
              </a:ext>
            </a:extLst>
          </p:cNvPr>
          <p:cNvSpPr txBox="1"/>
          <p:nvPr/>
        </p:nvSpPr>
        <p:spPr>
          <a:xfrm>
            <a:off x="3335227" y="3771213"/>
            <a:ext cx="2233625" cy="830997"/>
          </a:xfrm>
          <a:prstGeom prst="rect">
            <a:avLst/>
          </a:prstGeom>
          <a:solidFill>
            <a:schemeClr val="accent5">
              <a:lumMod val="40000"/>
              <a:lumOff val="60000"/>
            </a:schemeClr>
          </a:solidFill>
          <a:ln>
            <a:solidFill>
              <a:schemeClr val="tx1"/>
            </a:solidFill>
          </a:ln>
        </p:spPr>
        <p:txBody>
          <a:bodyPr wrap="none" rtlCol="0">
            <a:spAutoFit/>
          </a:bodyPr>
          <a:lstStyle/>
          <a:p>
            <a:r>
              <a:rPr lang="en-US" sz="2400" dirty="0">
                <a:latin typeface="Avenir" panose="02000503020000020003" pitchFamily="2" charset="0"/>
              </a:rPr>
              <a:t>Mechanistic</a:t>
            </a:r>
          </a:p>
          <a:p>
            <a:r>
              <a:rPr lang="en-US" sz="2400" dirty="0">
                <a:latin typeface="Avenir" panose="02000503020000020003" pitchFamily="2" charset="0"/>
              </a:rPr>
              <a:t>Understanding</a:t>
            </a:r>
          </a:p>
        </p:txBody>
      </p:sp>
      <p:sp>
        <p:nvSpPr>
          <p:cNvPr id="11" name="TextBox 10">
            <a:extLst>
              <a:ext uri="{FF2B5EF4-FFF2-40B4-BE49-F238E27FC236}">
                <a16:creationId xmlns:a16="http://schemas.microsoft.com/office/drawing/2014/main" id="{CFF6E79D-C6A3-0A47-95AE-8DD0215F0289}"/>
              </a:ext>
            </a:extLst>
          </p:cNvPr>
          <p:cNvSpPr txBox="1"/>
          <p:nvPr/>
        </p:nvSpPr>
        <p:spPr>
          <a:xfrm>
            <a:off x="3335227" y="5525810"/>
            <a:ext cx="1845698" cy="830997"/>
          </a:xfrm>
          <a:prstGeom prst="rect">
            <a:avLst/>
          </a:prstGeom>
          <a:solidFill>
            <a:schemeClr val="accent2">
              <a:lumMod val="60000"/>
              <a:lumOff val="40000"/>
            </a:schemeClr>
          </a:solidFill>
          <a:ln>
            <a:solidFill>
              <a:schemeClr val="tx1"/>
            </a:solidFill>
          </a:ln>
        </p:spPr>
        <p:txBody>
          <a:bodyPr wrap="none" rtlCol="0">
            <a:spAutoFit/>
          </a:bodyPr>
          <a:lstStyle/>
          <a:p>
            <a:r>
              <a:rPr lang="en-US" sz="2400" dirty="0">
                <a:latin typeface="Avenir" panose="02000503020000020003" pitchFamily="2" charset="0"/>
              </a:rPr>
              <a:t>Pattern </a:t>
            </a:r>
          </a:p>
          <a:p>
            <a:r>
              <a:rPr lang="en-US" sz="2400" dirty="0">
                <a:latin typeface="Avenir" panose="02000503020000020003" pitchFamily="2" charset="0"/>
              </a:rPr>
              <a:t>Recognition</a:t>
            </a:r>
          </a:p>
        </p:txBody>
      </p:sp>
    </p:spTree>
    <p:extLst>
      <p:ext uri="{BB962C8B-B14F-4D97-AF65-F5344CB8AC3E}">
        <p14:creationId xmlns:p14="http://schemas.microsoft.com/office/powerpoint/2010/main" val="34552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8"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Counterfactual Thinking: What would Happen If….</a:t>
            </a:r>
          </a:p>
        </p:txBody>
      </p:sp>
      <p:pic>
        <p:nvPicPr>
          <p:cNvPr id="4" name="Picture 247" descr="(0)48">
            <a:extLst>
              <a:ext uri="{FF2B5EF4-FFF2-40B4-BE49-F238E27FC236}">
                <a16:creationId xmlns:a16="http://schemas.microsoft.com/office/drawing/2014/main" id="{5FD196BD-F1A6-8EE5-E23D-33208C88FC37}"/>
              </a:ext>
            </a:extLst>
          </p:cNvPr>
          <p:cNvPicPr>
            <a:picLocks noChangeAspect="1" noChangeArrowheads="1"/>
          </p:cNvPicPr>
          <p:nvPr/>
        </p:nvPicPr>
        <p:blipFill>
          <a:blip r:embed="rId2"/>
          <a:srcRect/>
          <a:stretch>
            <a:fillRect/>
          </a:stretch>
        </p:blipFill>
        <p:spPr bwMode="auto">
          <a:xfrm>
            <a:off x="8297917" y="796577"/>
            <a:ext cx="2432050" cy="1520825"/>
          </a:xfrm>
          <a:prstGeom prst="rect">
            <a:avLst/>
          </a:prstGeom>
          <a:noFill/>
        </p:spPr>
      </p:pic>
      <p:pic>
        <p:nvPicPr>
          <p:cNvPr id="5" name="Picture 2" descr="sea-waves-wallpaper">
            <a:extLst>
              <a:ext uri="{FF2B5EF4-FFF2-40B4-BE49-F238E27FC236}">
                <a16:creationId xmlns:a16="http://schemas.microsoft.com/office/drawing/2014/main" id="{2A57C079-294D-4C48-48E4-1559F6F8ED69}"/>
              </a:ext>
            </a:extLst>
          </p:cNvPr>
          <p:cNvPicPr>
            <a:picLocks noChangeAspect="1" noChangeArrowheads="1"/>
          </p:cNvPicPr>
          <p:nvPr/>
        </p:nvPicPr>
        <p:blipFill>
          <a:blip r:embed="rId3"/>
          <a:srcRect/>
          <a:stretch>
            <a:fillRect/>
          </a:stretch>
        </p:blipFill>
        <p:spPr bwMode="auto">
          <a:xfrm>
            <a:off x="8322884" y="2516187"/>
            <a:ext cx="2432050" cy="1825625"/>
          </a:xfrm>
          <a:prstGeom prst="rect">
            <a:avLst/>
          </a:prstGeom>
          <a:noFill/>
        </p:spPr>
      </p:pic>
      <p:grpSp>
        <p:nvGrpSpPr>
          <p:cNvPr id="14" name="Group 13">
            <a:extLst>
              <a:ext uri="{FF2B5EF4-FFF2-40B4-BE49-F238E27FC236}">
                <a16:creationId xmlns:a16="http://schemas.microsoft.com/office/drawing/2014/main" id="{A00524E2-27E0-BA6D-DE57-55DDF8582C62}"/>
              </a:ext>
            </a:extLst>
          </p:cNvPr>
          <p:cNvGrpSpPr/>
          <p:nvPr/>
        </p:nvGrpSpPr>
        <p:grpSpPr>
          <a:xfrm>
            <a:off x="8255138" y="4662350"/>
            <a:ext cx="2737542" cy="2079733"/>
            <a:chOff x="6346825" y="146200"/>
            <a:chExt cx="2737542" cy="2079733"/>
          </a:xfrm>
        </p:grpSpPr>
        <p:pic>
          <p:nvPicPr>
            <p:cNvPr id="16" name="Picture 2" descr="sea-waves-wallpaper">
              <a:extLst>
                <a:ext uri="{FF2B5EF4-FFF2-40B4-BE49-F238E27FC236}">
                  <a16:creationId xmlns:a16="http://schemas.microsoft.com/office/drawing/2014/main" id="{D475A208-C14C-B011-7FFC-6495D61FC315}"/>
                </a:ext>
              </a:extLst>
            </p:cNvPr>
            <p:cNvPicPr>
              <a:picLocks noChangeAspect="1" noChangeArrowheads="1"/>
            </p:cNvPicPr>
            <p:nvPr/>
          </p:nvPicPr>
          <p:blipFill>
            <a:blip r:embed="rId3"/>
            <a:srcRect/>
            <a:stretch>
              <a:fillRect/>
            </a:stretch>
          </p:blipFill>
          <p:spPr bwMode="auto">
            <a:xfrm>
              <a:off x="6346825" y="146201"/>
              <a:ext cx="1283771" cy="963666"/>
            </a:xfrm>
            <a:prstGeom prst="rect">
              <a:avLst/>
            </a:prstGeom>
            <a:noFill/>
          </p:spPr>
        </p:pic>
        <p:pic>
          <p:nvPicPr>
            <p:cNvPr id="17" name="Picture 2" descr="sea-waves-wallpaper">
              <a:extLst>
                <a:ext uri="{FF2B5EF4-FFF2-40B4-BE49-F238E27FC236}">
                  <a16:creationId xmlns:a16="http://schemas.microsoft.com/office/drawing/2014/main" id="{A528E564-FC30-2FB3-6E09-B52D9B02E40E}"/>
                </a:ext>
              </a:extLst>
            </p:cNvPr>
            <p:cNvPicPr>
              <a:picLocks noChangeAspect="1" noChangeArrowheads="1"/>
            </p:cNvPicPr>
            <p:nvPr/>
          </p:nvPicPr>
          <p:blipFill>
            <a:blip r:embed="rId3"/>
            <a:srcRect/>
            <a:stretch>
              <a:fillRect/>
            </a:stretch>
          </p:blipFill>
          <p:spPr bwMode="auto">
            <a:xfrm>
              <a:off x="7800596" y="146200"/>
              <a:ext cx="1283771" cy="963666"/>
            </a:xfrm>
            <a:prstGeom prst="rect">
              <a:avLst/>
            </a:prstGeom>
            <a:noFill/>
          </p:spPr>
        </p:pic>
        <p:pic>
          <p:nvPicPr>
            <p:cNvPr id="18" name="Picture 2" descr="sea-waves-wallpaper">
              <a:extLst>
                <a:ext uri="{FF2B5EF4-FFF2-40B4-BE49-F238E27FC236}">
                  <a16:creationId xmlns:a16="http://schemas.microsoft.com/office/drawing/2014/main" id="{0FBBDD8B-6C9D-4EF9-95A2-3AD8962B2C1F}"/>
                </a:ext>
              </a:extLst>
            </p:cNvPr>
            <p:cNvPicPr>
              <a:picLocks noChangeAspect="1" noChangeArrowheads="1"/>
            </p:cNvPicPr>
            <p:nvPr/>
          </p:nvPicPr>
          <p:blipFill>
            <a:blip r:embed="rId3"/>
            <a:srcRect/>
            <a:stretch>
              <a:fillRect/>
            </a:stretch>
          </p:blipFill>
          <p:spPr bwMode="auto">
            <a:xfrm>
              <a:off x="6346825" y="1262267"/>
              <a:ext cx="1283771" cy="963666"/>
            </a:xfrm>
            <a:prstGeom prst="rect">
              <a:avLst/>
            </a:prstGeom>
            <a:noFill/>
          </p:spPr>
        </p:pic>
        <p:pic>
          <p:nvPicPr>
            <p:cNvPr id="19" name="Picture 2" descr="sea-waves-wallpaper">
              <a:extLst>
                <a:ext uri="{FF2B5EF4-FFF2-40B4-BE49-F238E27FC236}">
                  <a16:creationId xmlns:a16="http://schemas.microsoft.com/office/drawing/2014/main" id="{CEF8ED06-513F-CD7B-7973-8A8D0A7780E9}"/>
                </a:ext>
              </a:extLst>
            </p:cNvPr>
            <p:cNvPicPr>
              <a:picLocks noChangeAspect="1" noChangeArrowheads="1"/>
            </p:cNvPicPr>
            <p:nvPr/>
          </p:nvPicPr>
          <p:blipFill>
            <a:blip r:embed="rId3"/>
            <a:srcRect/>
            <a:stretch>
              <a:fillRect/>
            </a:stretch>
          </p:blipFill>
          <p:spPr bwMode="auto">
            <a:xfrm>
              <a:off x="7800596" y="1262267"/>
              <a:ext cx="1283771" cy="963666"/>
            </a:xfrm>
            <a:prstGeom prst="rect">
              <a:avLst/>
            </a:prstGeom>
            <a:noFill/>
          </p:spPr>
        </p:pic>
      </p:grpSp>
      <p:sp>
        <p:nvSpPr>
          <p:cNvPr id="20" name="TextBox 19">
            <a:extLst>
              <a:ext uri="{FF2B5EF4-FFF2-40B4-BE49-F238E27FC236}">
                <a16:creationId xmlns:a16="http://schemas.microsoft.com/office/drawing/2014/main" id="{47D1E9FF-0493-B7EF-138F-A52237EF07D9}"/>
              </a:ext>
            </a:extLst>
          </p:cNvPr>
          <p:cNvSpPr txBox="1"/>
          <p:nvPr/>
        </p:nvSpPr>
        <p:spPr>
          <a:xfrm>
            <a:off x="6559825" y="1372323"/>
            <a:ext cx="1671740" cy="461665"/>
          </a:xfrm>
          <a:prstGeom prst="rect">
            <a:avLst/>
          </a:prstGeom>
          <a:noFill/>
        </p:spPr>
        <p:txBody>
          <a:bodyPr wrap="none" rtlCol="0">
            <a:spAutoFit/>
          </a:bodyPr>
          <a:lstStyle/>
          <a:p>
            <a:r>
              <a:rPr lang="en-US" sz="2400" dirty="0"/>
              <a:t>The Present</a:t>
            </a:r>
          </a:p>
        </p:txBody>
      </p:sp>
      <p:sp>
        <p:nvSpPr>
          <p:cNvPr id="21" name="TextBox 20">
            <a:extLst>
              <a:ext uri="{FF2B5EF4-FFF2-40B4-BE49-F238E27FC236}">
                <a16:creationId xmlns:a16="http://schemas.microsoft.com/office/drawing/2014/main" id="{A3A96848-3901-FDE1-B412-CD372D5B7869}"/>
              </a:ext>
            </a:extLst>
          </p:cNvPr>
          <p:cNvSpPr txBox="1"/>
          <p:nvPr/>
        </p:nvSpPr>
        <p:spPr>
          <a:xfrm>
            <a:off x="6537627" y="3425282"/>
            <a:ext cx="1685846" cy="461665"/>
          </a:xfrm>
          <a:prstGeom prst="rect">
            <a:avLst/>
          </a:prstGeom>
          <a:noFill/>
        </p:spPr>
        <p:txBody>
          <a:bodyPr wrap="none" rtlCol="0">
            <a:spAutoFit/>
          </a:bodyPr>
          <a:lstStyle/>
          <a:p>
            <a:r>
              <a:rPr lang="en-US" sz="2400" dirty="0"/>
              <a:t>Near Future</a:t>
            </a:r>
          </a:p>
        </p:txBody>
      </p:sp>
      <p:sp>
        <p:nvSpPr>
          <p:cNvPr id="22" name="TextBox 21">
            <a:extLst>
              <a:ext uri="{FF2B5EF4-FFF2-40B4-BE49-F238E27FC236}">
                <a16:creationId xmlns:a16="http://schemas.microsoft.com/office/drawing/2014/main" id="{D2C341A2-4DF6-7264-4624-04F9529CD3E8}"/>
              </a:ext>
            </a:extLst>
          </p:cNvPr>
          <p:cNvSpPr txBox="1"/>
          <p:nvPr/>
        </p:nvSpPr>
        <p:spPr>
          <a:xfrm>
            <a:off x="6694846" y="5441350"/>
            <a:ext cx="1465979" cy="461665"/>
          </a:xfrm>
          <a:prstGeom prst="rect">
            <a:avLst/>
          </a:prstGeom>
          <a:noFill/>
        </p:spPr>
        <p:txBody>
          <a:bodyPr wrap="none" rtlCol="0">
            <a:spAutoFit/>
          </a:bodyPr>
          <a:lstStyle/>
          <a:p>
            <a:r>
              <a:rPr lang="en-US" sz="2400" dirty="0"/>
              <a:t>Far Future</a:t>
            </a:r>
          </a:p>
        </p:txBody>
      </p:sp>
    </p:spTree>
    <p:extLst>
      <p:ext uri="{BB962C8B-B14F-4D97-AF65-F5344CB8AC3E}">
        <p14:creationId xmlns:p14="http://schemas.microsoft.com/office/powerpoint/2010/main" val="28593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Seemingly Simple, But, At the Core of Understanding Causality</a:t>
            </a:r>
          </a:p>
        </p:txBody>
      </p:sp>
      <p:sp>
        <p:nvSpPr>
          <p:cNvPr id="2" name="TextBox 1">
            <a:extLst>
              <a:ext uri="{FF2B5EF4-FFF2-40B4-BE49-F238E27FC236}">
                <a16:creationId xmlns:a16="http://schemas.microsoft.com/office/drawing/2014/main" id="{31272FD8-E5B6-C319-0168-3338C518DB88}"/>
              </a:ext>
            </a:extLst>
          </p:cNvPr>
          <p:cNvSpPr txBox="1"/>
          <p:nvPr/>
        </p:nvSpPr>
        <p:spPr>
          <a:xfrm>
            <a:off x="5496339" y="1606915"/>
            <a:ext cx="60098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want to estimate an </a:t>
            </a:r>
            <a:r>
              <a:rPr lang="en-US" sz="2000" b="1" dirty="0"/>
              <a:t>Average CAUSAL Effect</a:t>
            </a:r>
            <a:r>
              <a:rPr lang="en-US" sz="2000" dirty="0"/>
              <a:t> of waves on invertebrates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observe Inverts With Waves – Inverts Without Waves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a </a:t>
            </a:r>
            <a:r>
              <a:rPr lang="en-US" sz="2000" i="1" dirty="0"/>
              <a:t>POPULATION</a:t>
            </a:r>
            <a:r>
              <a:rPr lang="en-US" sz="2000" dirty="0"/>
              <a:t> phenomenon – the </a:t>
            </a:r>
            <a:r>
              <a:rPr lang="en-US" sz="2000" b="1" dirty="0"/>
              <a:t>Average Treatment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From our measurements, we only observe what happens with waves or no waves in the sample we have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would have happened if those same replicates had opposite the “treatments”? Would our observation hold?</a:t>
            </a:r>
          </a:p>
        </p:txBody>
      </p:sp>
    </p:spTree>
    <p:extLst>
      <p:ext uri="{BB962C8B-B14F-4D97-AF65-F5344CB8AC3E}">
        <p14:creationId xmlns:p14="http://schemas.microsoft.com/office/powerpoint/2010/main" val="34304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Average Treatment Effects Are More than Observed Differences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ATE = Observation with treatment – </a:t>
            </a:r>
          </a:p>
          <a:p>
            <a:pPr marL="285750" indent="-285750">
              <a:buFont typeface="Arial" panose="020B0604020202020204" pitchFamily="34" charset="0"/>
              <a:buChar char="•"/>
            </a:pPr>
            <a:endParaRPr lang="en-US" sz="2400" dirty="0"/>
          </a:p>
          <a:p>
            <a:pPr lvl="1"/>
            <a:r>
              <a:rPr lang="en-US" sz="2400" dirty="0"/>
              <a:t>Observation without treatment +</a:t>
            </a:r>
          </a:p>
          <a:p>
            <a:pPr lvl="1"/>
            <a:endParaRPr lang="en-US" sz="2400" i="1" dirty="0"/>
          </a:p>
          <a:p>
            <a:pPr lvl="1"/>
            <a:r>
              <a:rPr lang="en-US" sz="2400" i="1" dirty="0"/>
              <a:t>What would have happened to treatment plots with no treatment </a:t>
            </a:r>
            <a:r>
              <a:rPr lang="en-US" sz="2400" dirty="0"/>
              <a:t>– </a:t>
            </a:r>
          </a:p>
          <a:p>
            <a:pPr lvl="1"/>
            <a:endParaRPr lang="en-US" sz="2400" i="1" dirty="0"/>
          </a:p>
          <a:p>
            <a:pPr lvl="1"/>
            <a:r>
              <a:rPr lang="en-US" sz="2400" i="1" dirty="0"/>
              <a:t>What would have happened to plots without a treatment if they had received one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latter term is known as </a:t>
            </a:r>
            <a:r>
              <a:rPr lang="en-US" sz="2400" b="1" i="1" dirty="0"/>
              <a:t>selection bias</a:t>
            </a:r>
          </a:p>
          <a:p>
            <a:pPr marL="285750" indent="-285750">
              <a:buFont typeface="Arial" panose="020B0604020202020204" pitchFamily="34" charset="0"/>
              <a:buChar char="•"/>
            </a:pPr>
            <a:endParaRPr lang="en-US" sz="2400" b="1" i="1" dirty="0"/>
          </a:p>
          <a:p>
            <a:pPr marL="285750" indent="-285750">
              <a:buFont typeface="Arial" panose="020B0604020202020204" pitchFamily="34" charset="0"/>
              <a:buChar char="•"/>
            </a:pPr>
            <a:r>
              <a:rPr lang="en-US" sz="2400" dirty="0"/>
              <a:t>This is the </a:t>
            </a:r>
            <a:r>
              <a:rPr lang="en-US" sz="2400" b="1" dirty="0"/>
              <a:t>Potential Outcomes</a:t>
            </a:r>
            <a:r>
              <a:rPr lang="en-US" sz="2400" dirty="0"/>
              <a:t> Framework</a:t>
            </a:r>
          </a:p>
        </p:txBody>
      </p:sp>
    </p:spTree>
    <p:extLst>
      <p:ext uri="{BB962C8B-B14F-4D97-AF65-F5344CB8AC3E}">
        <p14:creationId xmlns:p14="http://schemas.microsoft.com/office/powerpoint/2010/main" val="12995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Average Treatment Effects Are More than Observed Differences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ATE = Average Causal Effect + Selection Bias</a:t>
            </a: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job is to remove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Experiments</a:t>
            </a:r>
            <a:r>
              <a:rPr lang="en-US" sz="2400" dirty="0"/>
              <a:t> let us remove selection bias by removing drivers of bias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Observational studies </a:t>
            </a:r>
            <a:r>
              <a:rPr lang="en-US" sz="2400" dirty="0"/>
              <a:t>let us remove selection bias via carefully constructed models based on DAGS</a:t>
            </a:r>
            <a:endParaRPr lang="en-US" sz="2400" b="1" dirty="0"/>
          </a:p>
        </p:txBody>
      </p:sp>
    </p:spTree>
    <p:extLst>
      <p:ext uri="{BB962C8B-B14F-4D97-AF65-F5344CB8AC3E}">
        <p14:creationId xmlns:p14="http://schemas.microsoft.com/office/powerpoint/2010/main" val="25954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DAGS + Counterfactuals = Clear Inference</a:t>
            </a:r>
          </a:p>
        </p:txBody>
      </p:sp>
      <p:sp>
        <p:nvSpPr>
          <p:cNvPr id="2" name="TextBox 1">
            <a:extLst>
              <a:ext uri="{FF2B5EF4-FFF2-40B4-BE49-F238E27FC236}">
                <a16:creationId xmlns:a16="http://schemas.microsoft.com/office/drawing/2014/main" id="{31272FD8-E5B6-C319-0168-3338C518DB88}"/>
              </a:ext>
            </a:extLst>
          </p:cNvPr>
          <p:cNvSpPr txBox="1"/>
          <p:nvPr/>
        </p:nvSpPr>
        <p:spPr>
          <a:xfrm>
            <a:off x="5671391" y="1948313"/>
            <a:ext cx="60098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a DAG, we can see that there are no external sources of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can use counterfactual thinking here to understand how changing waves should cascade through the system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practice, we can see what variables might obscure our counterfactual inferences</a:t>
            </a:r>
          </a:p>
        </p:txBody>
      </p:sp>
    </p:spTree>
    <p:extLst>
      <p:ext uri="{BB962C8B-B14F-4D97-AF65-F5344CB8AC3E}">
        <p14:creationId xmlns:p14="http://schemas.microsoft.com/office/powerpoint/2010/main" val="959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25F-A57D-CC2C-6FB3-E40B535C6380}"/>
              </a:ext>
            </a:extLst>
          </p:cNvPr>
          <p:cNvSpPr>
            <a:spLocks noGrp="1"/>
          </p:cNvSpPr>
          <p:nvPr>
            <p:ph type="title"/>
          </p:nvPr>
        </p:nvSpPr>
        <p:spPr>
          <a:xfrm>
            <a:off x="838200" y="2217676"/>
            <a:ext cx="10515600" cy="1325563"/>
          </a:xfrm>
        </p:spPr>
        <p:txBody>
          <a:bodyPr/>
          <a:lstStyle/>
          <a:p>
            <a:r>
              <a:rPr lang="en-US" dirty="0"/>
              <a:t>What do you need to control for to have valid counterfactual inference?</a:t>
            </a:r>
          </a:p>
        </p:txBody>
      </p:sp>
    </p:spTree>
    <p:extLst>
      <p:ext uri="{BB962C8B-B14F-4D97-AF65-F5344CB8AC3E}">
        <p14:creationId xmlns:p14="http://schemas.microsoft.com/office/powerpoint/2010/main" val="2155956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Counterfactual Thinking </a:t>
            </a:r>
          </a:p>
          <a:p>
            <a:pPr lvl="1">
              <a:spcBef>
                <a:spcPts val="2200"/>
              </a:spcBef>
            </a:pPr>
            <a:r>
              <a:rPr lang="en-US" dirty="0">
                <a:solidFill>
                  <a:srgbClr val="FF0000"/>
                </a:solidFill>
              </a:rPr>
              <a:t>Backdoors and </a:t>
            </a:r>
            <a:r>
              <a:rPr lang="en-US" dirty="0" err="1">
                <a:solidFill>
                  <a:srgbClr val="FF0000"/>
                </a:solidFill>
              </a:rPr>
              <a:t>Frontdoors</a:t>
            </a:r>
            <a:endParaRPr lang="en-US" dirty="0">
              <a:solidFill>
                <a:srgbClr val="FF0000"/>
              </a:solidFill>
            </a:endParaRP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70950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X1 is a </a:t>
            </a:r>
            <a:r>
              <a:rPr lang="en-US" sz="3200" b="1" dirty="0"/>
              <a:t>confounder - </a:t>
            </a:r>
            <a:r>
              <a:rPr lang="en-US" sz="3200" dirty="0"/>
              <a:t> 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1187545" cy="1325563"/>
          </a:xfrm>
        </p:spPr>
        <p:txBody>
          <a:bodyPr/>
          <a:lstStyle/>
          <a:p>
            <a:r>
              <a:rPr lang="en-US" dirty="0"/>
              <a:t>Open Back Doors and Omitted Variable Bias</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If we omit x1 from a model, our results will be </a:t>
            </a:r>
            <a:r>
              <a:rPr lang="en-US" sz="3200" b="1" dirty="0"/>
              <a:t>BIASED</a:t>
            </a:r>
          </a:p>
        </p:txBody>
      </p:sp>
    </p:spTree>
    <p:extLst>
      <p:ext uri="{BB962C8B-B14F-4D97-AF65-F5344CB8AC3E}">
        <p14:creationId xmlns:p14="http://schemas.microsoft.com/office/powerpoint/2010/main" val="3257656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dirty="0">
              <a:latin typeface="Avenir Book" panose="02000503020000020003" pitchFamily="2" charset="0"/>
              <a:cs typeface="Calibri" panose="020F0502020204030204" pitchFamily="34" charset="0"/>
            </a:endParaRPr>
          </a:p>
          <a:p>
            <a:pPr marL="0" indent="0" algn="ctr">
              <a:buNone/>
            </a:pPr>
            <a:r>
              <a:rPr lang="en-US" sz="3600" dirty="0">
                <a:latin typeface="Avenir Book" panose="02000503020000020003" pitchFamily="2" charset="0"/>
                <a:cs typeface="Calibri" panose="020F0502020204030204" pitchFamily="34" charset="0"/>
              </a:rPr>
              <a:t>If we KNOWINGLY omit x1, models linking y1 and y2 are not </a:t>
            </a:r>
          </a:p>
          <a:p>
            <a:pPr marL="0" indent="0" algn="ctr">
              <a:buNone/>
            </a:pPr>
            <a:r>
              <a:rPr lang="en-US" sz="3600" b="1" i="1" dirty="0">
                <a:latin typeface="Avenir Book" panose="02000503020000020003" pitchFamily="2" charset="0"/>
                <a:cs typeface="Calibri" panose="020F0502020204030204" pitchFamily="34" charset="0"/>
              </a:rPr>
              <a:t>causally</a:t>
            </a:r>
          </a:p>
          <a:p>
            <a:pPr marL="0" indent="0" algn="ctr">
              <a:buNone/>
            </a:pPr>
            <a:r>
              <a:rPr lang="en-US" sz="3600" b="1" i="1" dirty="0">
                <a:latin typeface="Avenir Book" panose="02000503020000020003" pitchFamily="2" charset="0"/>
                <a:cs typeface="Calibri" panose="020F0502020204030204" pitchFamily="34" charset="0"/>
              </a:rPr>
              <a:t>identified</a:t>
            </a:r>
          </a:p>
        </p:txBody>
      </p:sp>
      <p:sp>
        <p:nvSpPr>
          <p:cNvPr id="9" name="Title 8">
            <a:extLst>
              <a:ext uri="{FF2B5EF4-FFF2-40B4-BE49-F238E27FC236}">
                <a16:creationId xmlns:a16="http://schemas.microsoft.com/office/drawing/2014/main" id="{B57ED780-7AE9-F94A-9931-1613B7BF8CF9}"/>
              </a:ext>
            </a:extLst>
          </p:cNvPr>
          <p:cNvSpPr>
            <a:spLocks noGrp="1"/>
          </p:cNvSpPr>
          <p:nvPr>
            <p:ph type="title"/>
          </p:nvPr>
        </p:nvSpPr>
        <p:spPr>
          <a:xfrm>
            <a:off x="166255" y="365125"/>
            <a:ext cx="11187545" cy="1325563"/>
          </a:xfrm>
        </p:spPr>
        <p:txBody>
          <a:bodyPr/>
          <a:lstStyle/>
          <a:p>
            <a:r>
              <a:rPr lang="en-US" dirty="0"/>
              <a:t>Omitted Variable Bias and Causal Identification</a:t>
            </a:r>
          </a:p>
        </p:txBody>
      </p:sp>
      <p:sp>
        <p:nvSpPr>
          <p:cNvPr id="11" name="Rectangle 3">
            <a:extLst>
              <a:ext uri="{FF2B5EF4-FFF2-40B4-BE49-F238E27FC236}">
                <a16:creationId xmlns:a16="http://schemas.microsoft.com/office/drawing/2014/main" id="{F745CB45-1333-4C44-3A85-805E2A08CDA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13" name="Rectangle 4">
            <a:extLst>
              <a:ext uri="{FF2B5EF4-FFF2-40B4-BE49-F238E27FC236}">
                <a16:creationId xmlns:a16="http://schemas.microsoft.com/office/drawing/2014/main" id="{151807C9-10DB-BEEA-D1CB-FA2F17A1165C}"/>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4" name="AutoShape 5">
            <a:extLst>
              <a:ext uri="{FF2B5EF4-FFF2-40B4-BE49-F238E27FC236}">
                <a16:creationId xmlns:a16="http://schemas.microsoft.com/office/drawing/2014/main" id="{AB0D4822-F6E6-012E-88DC-C891EF344B51}"/>
              </a:ext>
            </a:extLst>
          </p:cNvPr>
          <p:cNvCxnSpPr>
            <a:cxnSpLocks noChangeShapeType="1"/>
            <a:endCxn id="11"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5" name="AutoShape 6">
            <a:extLst>
              <a:ext uri="{FF2B5EF4-FFF2-40B4-BE49-F238E27FC236}">
                <a16:creationId xmlns:a16="http://schemas.microsoft.com/office/drawing/2014/main" id="{B3EFF5CA-280F-EB01-129C-7FE3C212F635}"/>
              </a:ext>
            </a:extLst>
          </p:cNvPr>
          <p:cNvCxnSpPr>
            <a:cxnSpLocks noChangeShapeType="1"/>
            <a:stCxn id="11" idx="3"/>
            <a:endCxn id="13"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7" name="AutoShape 5">
            <a:extLst>
              <a:ext uri="{FF2B5EF4-FFF2-40B4-BE49-F238E27FC236}">
                <a16:creationId xmlns:a16="http://schemas.microsoft.com/office/drawing/2014/main" id="{B947302A-7264-CE72-8EE3-63C4ACBD9D1D}"/>
              </a:ext>
            </a:extLst>
          </p:cNvPr>
          <p:cNvCxnSpPr>
            <a:cxnSpLocks noChangeShapeType="1"/>
            <a:endCxn id="13"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8" name="Oval 17">
            <a:extLst>
              <a:ext uri="{FF2B5EF4-FFF2-40B4-BE49-F238E27FC236}">
                <a16:creationId xmlns:a16="http://schemas.microsoft.com/office/drawing/2014/main" id="{981B0A79-C348-C5CF-1BA5-8E30401618DE}"/>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57814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902"/>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1" y="1421991"/>
            <a:ext cx="5506060" cy="4876800"/>
          </a:xfrm>
        </p:spPr>
        <p:txBody>
          <a:bodyPr>
            <a:normAutofit lnSpcReduction="10000"/>
          </a:bodyPr>
          <a:lstStyle/>
          <a:p>
            <a:pPr marL="0" indent="0">
              <a:buNone/>
            </a:pPr>
            <a:r>
              <a:rPr lang="en-US" sz="3600" dirty="0"/>
              <a:t>Your model </a:t>
            </a:r>
            <a:r>
              <a:rPr lang="en-US" sz="3600" b="1" i="1" dirty="0"/>
              <a:t>need not be causally identified </a:t>
            </a:r>
            <a:r>
              <a:rPr lang="en-US" sz="3600" dirty="0"/>
              <a:t>– but be specific that you are only talking about associations/predictions</a:t>
            </a:r>
          </a:p>
          <a:p>
            <a:pPr marL="0" indent="0">
              <a:buNone/>
            </a:pPr>
            <a:endParaRPr lang="en-US" sz="3600" dirty="0"/>
          </a:p>
          <a:p>
            <a:pPr marL="0" indent="0">
              <a:buNone/>
            </a:pPr>
            <a:r>
              <a:rPr lang="en-US" sz="3600" dirty="0"/>
              <a:t>You can only make counterfactual statements if you are confident in causal identification</a:t>
            </a:r>
          </a:p>
        </p:txBody>
      </p:sp>
      <p:sp>
        <p:nvSpPr>
          <p:cNvPr id="3" name="Rectangle 3">
            <a:extLst>
              <a:ext uri="{FF2B5EF4-FFF2-40B4-BE49-F238E27FC236}">
                <a16:creationId xmlns:a16="http://schemas.microsoft.com/office/drawing/2014/main" id="{35C64D0D-3FF5-4112-C71B-3FCC9505B0B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36883A63-2C01-8F14-7447-90B040A37BCD}"/>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3FA9FD1-0AAB-A1BA-9093-FAABC7BD02DA}"/>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6164F8A1-7697-3F9C-8FE0-AC03E3CD6454}"/>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F2966A1E-6E08-C425-9085-892E1B22AD28}"/>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67D116E-8A38-90F8-AD14-F30087506199}"/>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3680276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67" y="171030"/>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0" y="1421991"/>
            <a:ext cx="5411057" cy="4876800"/>
          </a:xfrm>
        </p:spPr>
        <p:txBody>
          <a:bodyPr>
            <a:normAutofit/>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sp>
        <p:nvSpPr>
          <p:cNvPr id="3" name="Rectangle 3">
            <a:extLst>
              <a:ext uri="{FF2B5EF4-FFF2-40B4-BE49-F238E27FC236}">
                <a16:creationId xmlns:a16="http://schemas.microsoft.com/office/drawing/2014/main" id="{78E834EF-9B7C-C779-2000-8BED4F88A13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EE2FA008-3545-8E2F-734D-EF62BBF71639}"/>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F7C832C4-E1F2-AB86-2EA5-03C4D2C96103}"/>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8B8E9B21-8E4B-4C90-C65E-0A11199CBBF5}"/>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E6C95875-3259-0031-3FEB-90B4708C21FA}"/>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DB93EE10-6942-ACAB-7F14-FBF42B2C3907}"/>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248127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sp>
        <p:nvSpPr>
          <p:cNvPr id="3" name="Rectangle 3">
            <a:extLst>
              <a:ext uri="{FF2B5EF4-FFF2-40B4-BE49-F238E27FC236}">
                <a16:creationId xmlns:a16="http://schemas.microsoft.com/office/drawing/2014/main" id="{5239F662-5DB8-7543-56CA-8473874C8E1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D6F4429B-B72E-41C9-7BAD-A3B133BC7D22}"/>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A4DFA7D-7115-0287-F6FE-088082DE9A22}"/>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1E2073EA-6AD2-400F-05EB-8AC478160B8B}"/>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8D00DB4F-A6DB-79C2-EC48-CD97B4C5918C}"/>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D95601C-D6B7-B0C0-E339-9165D7CA5CCF}"/>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968900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Fulfill the Backdoor Criteria</a:t>
            </a:r>
          </a:p>
        </p:txBody>
      </p:sp>
      <p:sp>
        <p:nvSpPr>
          <p:cNvPr id="16" name="Content Placeholder 15"/>
          <p:cNvSpPr>
            <a:spLocks noGrp="1"/>
          </p:cNvSpPr>
          <p:nvPr>
            <p:ph sz="half" idx="2"/>
          </p:nvPr>
        </p:nvSpPr>
        <p:spPr>
          <a:xfrm>
            <a:off x="6432240" y="1652824"/>
            <a:ext cx="4235760" cy="4876800"/>
          </a:xfrm>
        </p:spPr>
        <p:txBody>
          <a:bodyPr>
            <a:normAutofit/>
          </a:bodyPr>
          <a:lstStyle/>
          <a:p>
            <a:r>
              <a:rPr lang="en-US" dirty="0"/>
              <a:t>Include variables that block the pathway from cause to effect</a:t>
            </a:r>
          </a:p>
          <a:p>
            <a:endParaRPr lang="en-US" dirty="0"/>
          </a:p>
          <a:p>
            <a:r>
              <a:rPr lang="en-US" dirty="0"/>
              <a:t>Variables must block all backdoor paths from cause to effect</a:t>
            </a:r>
          </a:p>
          <a:p>
            <a:endParaRPr lang="en-US" dirty="0"/>
          </a:p>
          <a:p>
            <a:r>
              <a:rPr lang="en-US" dirty="0"/>
              <a:t>AND variables must not be descendants of the cause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1736456" y="2078278"/>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2565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lstStyle/>
          <a:p>
            <a:r>
              <a:rPr lang="en-US" dirty="0">
                <a:cs typeface="Calibri Light"/>
              </a:rPr>
              <a:t>Proximate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262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140098"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3430609"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6011264" y="2146402"/>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300809"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7762206" y="3883655"/>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962135"/>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5272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6672049" y="3996551"/>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5340960" y="2430119"/>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5272307" y="3030284"/>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7491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9420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4728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1581566" y="3153111"/>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4087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4087829" y="3030284"/>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3091413" y="4779990"/>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8654837" y="4779990"/>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3769804"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6880" y="151962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3430608" y="2104395"/>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6078550" y="2104395"/>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79429" y="321833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6377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714456"/>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3430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8605144" y="3033244"/>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6096001" y="2104395"/>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8904265" y="3618019"/>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3093572" y="4766749"/>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8596320" y="4766749"/>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4764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3479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3928898" y="3200254"/>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6456890" y="3200254"/>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313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1155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09" y="2552701"/>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2" y="2552701"/>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4215757"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7645401"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4858973" y="4373590"/>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6311899" y="1600201"/>
            <a:ext cx="5207165" cy="4525963"/>
          </a:xfrm>
        </p:spPr>
        <p:txBody>
          <a:bodyPr>
            <a:normAutofit fontScale="925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1946735" y="1998695"/>
            <a:ext cx="4212684" cy="3330531"/>
            <a:chOff x="1059625" y="1404938"/>
            <a:chExt cx="7177884" cy="4000024"/>
          </a:xfrm>
        </p:grpSpPr>
        <p:sp>
          <p:nvSpPr>
            <p:cNvPr id="14" name="TextBox 13"/>
            <p:cNvSpPr txBox="1"/>
            <p:nvPr/>
          </p:nvSpPr>
          <p:spPr>
            <a:xfrm>
              <a:off x="1059625" y="4779988"/>
              <a:ext cx="1693963"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753588" y="5053799"/>
              <a:ext cx="938054"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699"/>
              <a:ext cx="295494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2900658" y="4779989"/>
            <a:ext cx="10599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Smoking</a:t>
            </a:r>
          </a:p>
        </p:txBody>
      </p:sp>
      <p:sp>
        <p:nvSpPr>
          <p:cNvPr id="15" name="TextBox 14"/>
          <p:cNvSpPr txBox="1"/>
          <p:nvPr/>
        </p:nvSpPr>
        <p:spPr>
          <a:xfrm>
            <a:off x="8548544" y="4785966"/>
            <a:ext cx="899606"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Cancer</a:t>
            </a:r>
          </a:p>
        </p:txBody>
      </p:sp>
      <p:cxnSp>
        <p:nvCxnSpPr>
          <p:cNvPr id="17" name="Straight Arrow Connector 16"/>
          <p:cNvCxnSpPr>
            <a:stCxn id="14" idx="3"/>
            <a:endCxn id="15" idx="1"/>
          </p:cNvCxnSpPr>
          <p:nvPr/>
        </p:nvCxnSpPr>
        <p:spPr>
          <a:xfrm>
            <a:off x="3960564" y="4980045"/>
            <a:ext cx="45879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11" y="2552701"/>
            <a:ext cx="2954940"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1" y="2552700"/>
            <a:ext cx="2612796"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Other factors (genetic, stress, environment) </a:t>
            </a:r>
          </a:p>
        </p:txBody>
      </p:sp>
      <p:sp>
        <p:nvSpPr>
          <p:cNvPr id="20" name="TextBox 19"/>
          <p:cNvSpPr txBox="1"/>
          <p:nvPr/>
        </p:nvSpPr>
        <p:spPr>
          <a:xfrm>
            <a:off x="5829569" y="4626101"/>
            <a:ext cx="777777" cy="707886"/>
          </a:xfrm>
          <a:prstGeom prst="rect">
            <a:avLst/>
          </a:prstGeom>
          <a:solidFill>
            <a:srgbClr val="FFFFFF"/>
          </a:solidFill>
          <a:ln>
            <a:solidFill>
              <a:schemeClr val="tx1"/>
            </a:solidFill>
          </a:ln>
        </p:spPr>
        <p:txBody>
          <a:bodyPr wrap="none" rtlCol="0">
            <a:spAutoFit/>
          </a:bodyPr>
          <a:lstStyle/>
          <a:p>
            <a:pPr algn="ctr"/>
            <a:r>
              <a:rPr lang="en-US" sz="2000" dirty="0">
                <a:latin typeface="Calibri Light"/>
                <a:cs typeface="Calibri Light"/>
              </a:rPr>
              <a:t>Tar in</a:t>
            </a:r>
          </a:p>
          <a:p>
            <a:pPr algn="ctr"/>
            <a:r>
              <a:rPr lang="en-US" sz="2000" dirty="0">
                <a:latin typeface="Calibri Light"/>
                <a:cs typeface="Calibri Light"/>
              </a:rPr>
              <a:t>Lungs</a:t>
            </a:r>
          </a:p>
        </p:txBody>
      </p:sp>
      <p:cxnSp>
        <p:nvCxnSpPr>
          <p:cNvPr id="13" name="Straight Arrow Connector 12"/>
          <p:cNvCxnSpPr>
            <a:stCxn id="14" idx="3"/>
            <a:endCxn id="20" idx="1"/>
          </p:cNvCxnSpPr>
          <p:nvPr/>
        </p:nvCxnSpPr>
        <p:spPr>
          <a:xfrm>
            <a:off x="3960564" y="4980044"/>
            <a:ext cx="1869004"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1524001" y="6422066"/>
            <a:ext cx="5265993" cy="338554"/>
          </a:xfrm>
          <a:prstGeom prst="rect">
            <a:avLst/>
          </a:prstGeom>
          <a:noFill/>
        </p:spPr>
        <p:txBody>
          <a:bodyPr wrap="none" rtlCol="0">
            <a:spAutoFit/>
          </a:bodyPr>
          <a:lstStyle/>
          <a:p>
            <a:r>
              <a:rPr lang="en-US" sz="1600" dirty="0">
                <a:latin typeface="Avenir"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p:txBody>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p:txBody>
      </p:sp>
    </p:spTree>
    <p:extLst>
      <p:ext uri="{BB962C8B-B14F-4D97-AF65-F5344CB8AC3E}">
        <p14:creationId xmlns:p14="http://schemas.microsoft.com/office/powerpoint/2010/main" val="223760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Counterfactual Thinking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035265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TotalTime>
  <Words>2213</Words>
  <Application>Microsoft Macintosh PowerPoint</Application>
  <PresentationFormat>Widescreen</PresentationFormat>
  <Paragraphs>499</Paragraphs>
  <Slides>61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Avenir</vt:lpstr>
      <vt:lpstr>Avenir Book</vt:lpstr>
      <vt:lpstr>Calibri</vt:lpstr>
      <vt:lpstr>Calibri Light</vt:lpstr>
      <vt:lpstr>Symbol</vt:lpstr>
      <vt:lpstr>Times New Roman</vt:lpstr>
      <vt:lpstr>Office Theme</vt:lpstr>
      <vt:lpstr>Causal Diagrams and Inference</vt:lpstr>
      <vt:lpstr>Goals of Science</vt:lpstr>
      <vt:lpstr>Building an Understanding of Our System</vt:lpstr>
      <vt:lpstr>Pearl’s Ladder of Causality</vt:lpstr>
      <vt:lpstr>PowerPoint Presentation</vt:lpstr>
      <vt:lpstr>PowerPoint Presentation</vt:lpstr>
      <vt:lpstr>Do You Need to be Doing Causal Inference?</vt:lpstr>
      <vt:lpstr>What is your question? Is it fundamentally causal? Or not?</vt:lpstr>
      <vt:lpstr>Building an Understanding of Our System</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vt:lpstr>
      <vt:lpstr>Interaction Effects: Moderators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Draw Your System</vt:lpstr>
      <vt:lpstr>Building an Understanding of Our System</vt:lpstr>
      <vt:lpstr>What Is It Good For?</vt:lpstr>
      <vt:lpstr>Conditional Independence: The Hard Causal Claim</vt:lpstr>
      <vt:lpstr>Conditional Independence (Directed Separation)</vt:lpstr>
      <vt:lpstr>Directed Separation: Independence Claims</vt:lpstr>
      <vt:lpstr>What are the Conditional Independence Claims Here?</vt:lpstr>
      <vt:lpstr>What are the Conditional Independence Claims Here?</vt:lpstr>
      <vt:lpstr>What are the Conditional Independence Claims Here?</vt:lpstr>
      <vt:lpstr>Quick Note: Nonlinearities</vt:lpstr>
      <vt:lpstr>What claims of conditional independence do *you* have involving your response of interest?</vt:lpstr>
      <vt:lpstr>Building an Understanding of Our System</vt:lpstr>
      <vt:lpstr>Counterfactual Thinking: What would Happen If….</vt:lpstr>
      <vt:lpstr>Seemingly Simple, But, At the Core of Understanding Causality</vt:lpstr>
      <vt:lpstr>Average Treatment Effects Are More than Observed Differences</vt:lpstr>
      <vt:lpstr>Average Treatment Effects Are More than Observed Differences</vt:lpstr>
      <vt:lpstr>DAGS + Counterfactuals = Clear Inference</vt:lpstr>
      <vt:lpstr>What do you need to control for to have valid counterfactual inference?</vt:lpstr>
      <vt:lpstr>Building an Understanding of Our System</vt:lpstr>
      <vt:lpstr>The Back-Door Effect sensu Judea Pearl</vt:lpstr>
      <vt:lpstr>Open Back Doors and Omitted Variable Bias</vt:lpstr>
      <vt:lpstr>Omitted Variable Bias and Causal Identification</vt:lpstr>
      <vt:lpstr>Causal Identification</vt:lpstr>
      <vt:lpstr>Causal Identification</vt:lpstr>
      <vt:lpstr>How do we solve this problem?</vt:lpstr>
      <vt:lpstr>Solution 1: Fulfill the Backdoor Criteria</vt:lpstr>
      <vt:lpstr>Proximate Backdoors</vt:lpstr>
      <vt:lpstr>Proximate Backdoors and Regression</vt:lpstr>
      <vt:lpstr>What Variables Block the Back Door?</vt:lpstr>
      <vt:lpstr>Sometimes We Cannot Shut the Backdoor</vt:lpstr>
      <vt:lpstr>Or, we suspect, but don’t know, of backdoors</vt:lpstr>
      <vt:lpstr>Solution 2: The Front-Door Criterion</vt:lpstr>
      <vt:lpstr>Example: Smoking and Cancer</vt:lpstr>
      <vt:lpstr>Boxes and Arrows, Oh My!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27</cp:revision>
  <dcterms:created xsi:type="dcterms:W3CDTF">2020-11-30T21:25:26Z</dcterms:created>
  <dcterms:modified xsi:type="dcterms:W3CDTF">2022-11-08T14:44:06Z</dcterms:modified>
</cp:coreProperties>
</file>