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6ef5fe2c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6ef5fe2c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6ef5fe2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6ef5fe2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6ef5fe2c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6ef5fe2c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6ef5fe2c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6ef5fe2c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6ef5fe2c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6ef5fe2c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6ef5fe2c3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6ef5fe2c3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6ef5fe2c3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6ef5fe2c3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6ef5fe2c3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6ef5fe2c3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6ef5fe2c3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6ef5fe2c3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5d430ca0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5d430ca0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5d430ca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5d430ca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72f9b926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72f9b926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5d430ca0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5d430ca0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5d430ca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5d430ca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72f9b926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72f9b926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5d430ca0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5d430ca0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5d430ca0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5d430ca0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5d430ca0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5d430ca0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6ef5fe2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6ef5fe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6F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Virulence Factors of Mammiliicoccus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Ashley Rosborough</a:t>
            </a:r>
            <a:endParaRPr/>
          </a:p>
        </p:txBody>
      </p:sp>
      <p:sp>
        <p:nvSpPr>
          <p:cNvPr id="56" name="Google Shape;56;p13"/>
          <p:cNvSpPr/>
          <p:nvPr/>
        </p:nvSpPr>
        <p:spPr>
          <a:xfrm flipH="1" rot="10800000">
            <a:off x="3246000" y="2797174"/>
            <a:ext cx="2652000" cy="384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c01, bc02, bc11, and bc12 failures</a:t>
            </a:r>
            <a:endParaRPr/>
          </a:p>
          <a:p>
            <a:pPr indent="0" lvl="0" marL="0" rtl="0" algn="l">
              <a:spcBef>
                <a:spcPts val="1200"/>
              </a:spcBef>
              <a:spcAft>
                <a:spcPts val="0"/>
              </a:spcAft>
              <a:buNone/>
            </a:pPr>
            <a:r>
              <a:rPr lang="en"/>
              <a:t>b</a:t>
            </a:r>
            <a:r>
              <a:rPr lang="en"/>
              <a:t>c03 and bc05 </a:t>
            </a:r>
            <a:r>
              <a:rPr i="1" lang="en"/>
              <a:t>Mammaliicoccus vitulinus</a:t>
            </a:r>
            <a:endParaRPr/>
          </a:p>
          <a:p>
            <a:pPr indent="0" lvl="0" marL="0" rtl="0" algn="l">
              <a:spcBef>
                <a:spcPts val="1200"/>
              </a:spcBef>
              <a:spcAft>
                <a:spcPts val="0"/>
              </a:spcAft>
              <a:buNone/>
            </a:pPr>
            <a:r>
              <a:rPr lang="en"/>
              <a:t>b</a:t>
            </a:r>
            <a:r>
              <a:rPr lang="en"/>
              <a:t>c04 and </a:t>
            </a:r>
            <a:r>
              <a:rPr lang="en"/>
              <a:t>bc06</a:t>
            </a:r>
            <a:r>
              <a:rPr lang="en"/>
              <a:t> </a:t>
            </a:r>
            <a:r>
              <a:rPr i="1" lang="en"/>
              <a:t>Staphylococcus xylosus</a:t>
            </a:r>
            <a:endParaRPr i="1"/>
          </a:p>
          <a:p>
            <a:pPr indent="0" lvl="0" marL="0" rtl="0" algn="l">
              <a:spcBef>
                <a:spcPts val="1200"/>
              </a:spcBef>
              <a:spcAft>
                <a:spcPts val="0"/>
              </a:spcAft>
              <a:buNone/>
            </a:pPr>
            <a:r>
              <a:rPr lang="en"/>
              <a:t>b</a:t>
            </a:r>
            <a:r>
              <a:rPr lang="en"/>
              <a:t>c07 </a:t>
            </a:r>
            <a:r>
              <a:rPr i="1" lang="en"/>
              <a:t>Staphylococcus pasterui</a:t>
            </a:r>
            <a:endParaRPr i="1"/>
          </a:p>
          <a:p>
            <a:pPr indent="0" lvl="0" marL="0" rtl="0" algn="l">
              <a:spcBef>
                <a:spcPts val="1200"/>
              </a:spcBef>
              <a:spcAft>
                <a:spcPts val="0"/>
              </a:spcAft>
              <a:buNone/>
            </a:pPr>
            <a:r>
              <a:rPr lang="en"/>
              <a:t>b</a:t>
            </a:r>
            <a:r>
              <a:rPr lang="en"/>
              <a:t>c08 and bc09 </a:t>
            </a:r>
            <a:r>
              <a:rPr i="1" lang="en"/>
              <a:t>Staphylococcus warneri</a:t>
            </a:r>
            <a:endParaRPr i="1"/>
          </a:p>
          <a:p>
            <a:pPr indent="0" lvl="0" marL="0" rtl="0" algn="l">
              <a:spcBef>
                <a:spcPts val="1200"/>
              </a:spcBef>
              <a:spcAft>
                <a:spcPts val="1200"/>
              </a:spcAft>
              <a:buNone/>
            </a:pPr>
            <a:r>
              <a:rPr lang="en"/>
              <a:t>bc10 </a:t>
            </a:r>
            <a:r>
              <a:rPr i="1" lang="en"/>
              <a:t>Staphylococcus haemolyticus</a:t>
            </a:r>
            <a:endParaRPr/>
          </a:p>
        </p:txBody>
      </p:sp>
      <p:pic>
        <p:nvPicPr>
          <p:cNvPr id="130" name="Google Shape;130;p22"/>
          <p:cNvPicPr preferRelativeResize="0"/>
          <p:nvPr/>
        </p:nvPicPr>
        <p:blipFill rotWithShape="1">
          <a:blip r:embed="rId3">
            <a:alphaModFix/>
          </a:blip>
          <a:srcRect b="5667" l="5474" r="6660" t="20733"/>
          <a:stretch/>
        </p:blipFill>
        <p:spPr>
          <a:xfrm>
            <a:off x="446700" y="1152475"/>
            <a:ext cx="8034499" cy="3785824"/>
          </a:xfrm>
          <a:prstGeom prst="rect">
            <a:avLst/>
          </a:prstGeom>
          <a:noFill/>
          <a:ln>
            <a:noFill/>
          </a:ln>
        </p:spPr>
      </p:pic>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BLAST</a:t>
            </a:r>
            <a:endParaRPr/>
          </a:p>
        </p:txBody>
      </p:sp>
      <p:sp>
        <p:nvSpPr>
          <p:cNvPr id="132" name="Google Shape;132;p22"/>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2"/>
          <p:cNvSpPr/>
          <p:nvPr/>
        </p:nvSpPr>
        <p:spPr>
          <a:xfrm>
            <a:off x="7678800" y="1553400"/>
            <a:ext cx="747900" cy="7224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2"/>
          <p:cNvSpPr/>
          <p:nvPr/>
        </p:nvSpPr>
        <p:spPr>
          <a:xfrm>
            <a:off x="7678800" y="2275800"/>
            <a:ext cx="747900" cy="5982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2"/>
          <p:cNvSpPr/>
          <p:nvPr/>
        </p:nvSpPr>
        <p:spPr>
          <a:xfrm>
            <a:off x="7678800" y="2874075"/>
            <a:ext cx="747900" cy="76800"/>
          </a:xfrm>
          <a:prstGeom prst="rect">
            <a:avLst/>
          </a:prstGeom>
          <a:noFill/>
          <a:ln cap="flat" cmpd="sng" w="19050">
            <a:solidFill>
              <a:srgbClr val="DA26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2"/>
          <p:cNvSpPr/>
          <p:nvPr/>
        </p:nvSpPr>
        <p:spPr>
          <a:xfrm>
            <a:off x="7678800" y="3021150"/>
            <a:ext cx="747900" cy="148200"/>
          </a:xfrm>
          <a:prstGeom prst="rect">
            <a:avLst/>
          </a:prstGeom>
          <a:noFill/>
          <a:ln cap="flat" cmpd="sng" w="19050">
            <a:solidFill>
              <a:srgbClr val="DA26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2"/>
          <p:cNvSpPr/>
          <p:nvPr/>
        </p:nvSpPr>
        <p:spPr>
          <a:xfrm>
            <a:off x="7678800" y="4132075"/>
            <a:ext cx="747900" cy="755700"/>
          </a:xfrm>
          <a:prstGeom prst="rect">
            <a:avLst/>
          </a:prstGeom>
          <a:noFill/>
          <a:ln cap="flat" cmpd="sng" w="19050">
            <a:solidFill>
              <a:srgbClr val="DA26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2"/>
          <p:cNvSpPr/>
          <p:nvPr/>
        </p:nvSpPr>
        <p:spPr>
          <a:xfrm>
            <a:off x="7678800" y="3239625"/>
            <a:ext cx="747900" cy="447600"/>
          </a:xfrm>
          <a:prstGeom prst="rect">
            <a:avLst/>
          </a:prstGeom>
          <a:noFill/>
          <a:ln cap="flat" cmpd="sng" w="19050">
            <a:solidFill>
              <a:srgbClr val="DA26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2"/>
          <p:cNvSpPr/>
          <p:nvPr/>
        </p:nvSpPr>
        <p:spPr>
          <a:xfrm>
            <a:off x="7678800" y="3757500"/>
            <a:ext cx="747900" cy="768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 RGI Resistance Gene </a:t>
            </a:r>
            <a:r>
              <a:rPr lang="en"/>
              <a:t>Identifier</a:t>
            </a:r>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Separate</a:t>
            </a:r>
            <a:r>
              <a:rPr lang="en"/>
              <a:t> contigs with circular=true</a:t>
            </a:r>
            <a:endParaRPr/>
          </a:p>
          <a:p>
            <a:pPr indent="0" lvl="0" marL="0" rtl="0" algn="l">
              <a:spcBef>
                <a:spcPts val="1200"/>
              </a:spcBef>
              <a:spcAft>
                <a:spcPts val="0"/>
              </a:spcAft>
              <a:buNone/>
            </a:pPr>
            <a:r>
              <a:rPr lang="en"/>
              <a:t>Generates .json and .txt files</a:t>
            </a:r>
            <a:endParaRPr/>
          </a:p>
          <a:p>
            <a:pPr indent="0" lvl="0" marL="0" rtl="0" algn="l">
              <a:spcBef>
                <a:spcPts val="1200"/>
              </a:spcBef>
              <a:spcAft>
                <a:spcPts val="1200"/>
              </a:spcAft>
              <a:buNone/>
            </a:pPr>
            <a:r>
              <a:t/>
            </a:r>
            <a:endParaRPr/>
          </a:p>
        </p:txBody>
      </p:sp>
      <p:sp>
        <p:nvSpPr>
          <p:cNvPr id="146" name="Google Shape;146;p23"/>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7" name="Google Shape;147;p23"/>
          <p:cNvPicPr preferRelativeResize="0"/>
          <p:nvPr/>
        </p:nvPicPr>
        <p:blipFill rotWithShape="1">
          <a:blip r:embed="rId3">
            <a:alphaModFix/>
          </a:blip>
          <a:srcRect b="5932" l="20250" r="36792" t="16209"/>
          <a:stretch/>
        </p:blipFill>
        <p:spPr>
          <a:xfrm>
            <a:off x="4912500" y="1152475"/>
            <a:ext cx="3685651" cy="3757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 cont.</a:t>
            </a:r>
            <a:endParaRPr/>
          </a:p>
        </p:txBody>
      </p:sp>
      <p:sp>
        <p:nvSpPr>
          <p:cNvPr id="153" name="Google Shape;153;p24"/>
          <p:cNvSpPr txBox="1"/>
          <p:nvPr>
            <p:ph idx="1" type="body"/>
          </p:nvPr>
        </p:nvSpPr>
        <p:spPr>
          <a:xfrm>
            <a:off x="311700" y="1152475"/>
            <a:ext cx="8520600" cy="391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i="1" lang="en"/>
              <a:t>Mammaliicoccus vitulinus</a:t>
            </a:r>
            <a:endParaRPr/>
          </a:p>
          <a:p>
            <a:pPr indent="0" lvl="0" marL="0" rtl="0" algn="l">
              <a:spcBef>
                <a:spcPts val="1200"/>
              </a:spcBef>
              <a:spcAft>
                <a:spcPts val="0"/>
              </a:spcAft>
              <a:buClr>
                <a:schemeClr val="dk1"/>
              </a:buClr>
              <a:buSzPct val="61111"/>
              <a:buFont typeface="Arial"/>
              <a:buNone/>
            </a:pPr>
            <a:r>
              <a:rPr lang="en"/>
              <a:t>b</a:t>
            </a:r>
            <a:r>
              <a:rPr lang="en"/>
              <a:t>c03 and bc05</a:t>
            </a:r>
            <a:r>
              <a:rPr lang="en"/>
              <a:t> core genome</a:t>
            </a:r>
            <a:endParaRPr/>
          </a:p>
          <a:p>
            <a:pPr indent="-325755" lvl="0" marL="457200" rtl="0" algn="l">
              <a:spcBef>
                <a:spcPts val="0"/>
              </a:spcBef>
              <a:spcAft>
                <a:spcPts val="0"/>
              </a:spcAft>
              <a:buSzPct val="100000"/>
              <a:buChar char="-"/>
            </a:pPr>
            <a:r>
              <a:rPr lang="en"/>
              <a:t>Glycopeptide</a:t>
            </a:r>
            <a:endParaRPr/>
          </a:p>
          <a:p>
            <a:pPr indent="-304165" lvl="1" marL="914400" rtl="0" algn="l">
              <a:spcBef>
                <a:spcPts val="0"/>
              </a:spcBef>
              <a:spcAft>
                <a:spcPts val="0"/>
              </a:spcAft>
              <a:buSzPct val="100000"/>
              <a:buChar char="-"/>
            </a:pPr>
            <a:r>
              <a:rPr lang="en"/>
              <a:t>Antibiotic target alteration</a:t>
            </a:r>
            <a:endParaRPr/>
          </a:p>
          <a:p>
            <a:pPr indent="-325755" lvl="0" marL="457200" rtl="0" algn="l">
              <a:spcBef>
                <a:spcPts val="0"/>
              </a:spcBef>
              <a:spcAft>
                <a:spcPts val="0"/>
              </a:spcAft>
              <a:buSzPct val="100000"/>
              <a:buChar char="-"/>
            </a:pPr>
            <a:r>
              <a:rPr lang="en"/>
              <a:t>Lincosamide, streptogramin, streptogramin A, pleuromutilin</a:t>
            </a:r>
            <a:endParaRPr/>
          </a:p>
          <a:p>
            <a:pPr indent="-304165" lvl="1" marL="914400" rtl="0" algn="l">
              <a:spcBef>
                <a:spcPts val="0"/>
              </a:spcBef>
              <a:spcAft>
                <a:spcPts val="0"/>
              </a:spcAft>
              <a:buSzPct val="100000"/>
              <a:buChar char="-"/>
            </a:pPr>
            <a:r>
              <a:rPr lang="en"/>
              <a:t>Antibiotic target protection</a:t>
            </a:r>
            <a:endParaRPr/>
          </a:p>
          <a:p>
            <a:pPr indent="-325755" lvl="0" marL="457200" rtl="0" algn="l">
              <a:spcBef>
                <a:spcPts val="0"/>
              </a:spcBef>
              <a:spcAft>
                <a:spcPts val="0"/>
              </a:spcAft>
              <a:buSzPct val="100000"/>
              <a:buChar char="-"/>
            </a:pPr>
            <a:r>
              <a:rPr lang="en"/>
              <a:t>Fluoroquinolone, disinfecting agents and antiseptics</a:t>
            </a:r>
            <a:endParaRPr/>
          </a:p>
          <a:p>
            <a:pPr indent="-304165" lvl="1" marL="914400" rtl="0" algn="l">
              <a:spcBef>
                <a:spcPts val="0"/>
              </a:spcBef>
              <a:spcAft>
                <a:spcPts val="0"/>
              </a:spcAft>
              <a:buSzPct val="100000"/>
              <a:buChar char="-"/>
            </a:pPr>
            <a:r>
              <a:rPr lang="en"/>
              <a:t>Major facilitator superfamily (MFS) antibiotic efflux pump</a:t>
            </a:r>
            <a:endParaRPr/>
          </a:p>
          <a:p>
            <a:pPr indent="-325755" lvl="0" marL="457200" rtl="0" algn="l">
              <a:spcBef>
                <a:spcPts val="0"/>
              </a:spcBef>
              <a:spcAft>
                <a:spcPts val="0"/>
              </a:spcAft>
              <a:buSzPct val="100000"/>
              <a:buChar char="-"/>
            </a:pPr>
            <a:r>
              <a:rPr lang="en"/>
              <a:t>Disinfecting agents and antiseptics</a:t>
            </a:r>
            <a:endParaRPr/>
          </a:p>
          <a:p>
            <a:pPr indent="-304165" lvl="1" marL="914400" rtl="0" algn="l">
              <a:spcBef>
                <a:spcPts val="0"/>
              </a:spcBef>
              <a:spcAft>
                <a:spcPts val="0"/>
              </a:spcAft>
              <a:buSzPct val="100000"/>
              <a:buChar char="-"/>
            </a:pPr>
            <a:r>
              <a:rPr lang="en"/>
              <a:t>Small multidrug resistant (SMR) antibiotic efflux pump</a:t>
            </a:r>
            <a:endParaRPr/>
          </a:p>
          <a:p>
            <a:pPr indent="-325755" lvl="0" marL="457200" rtl="0" algn="l">
              <a:spcBef>
                <a:spcPts val="0"/>
              </a:spcBef>
              <a:spcAft>
                <a:spcPts val="0"/>
              </a:spcAft>
              <a:buSzPct val="100000"/>
              <a:buChar char="-"/>
            </a:pPr>
            <a:r>
              <a:rPr lang="en"/>
              <a:t>Penam</a:t>
            </a:r>
            <a:endParaRPr/>
          </a:p>
          <a:p>
            <a:pPr indent="-304165" lvl="1" marL="914400" rtl="0" algn="l">
              <a:spcBef>
                <a:spcPts val="0"/>
              </a:spcBef>
              <a:spcAft>
                <a:spcPts val="0"/>
              </a:spcAft>
              <a:buSzPct val="100000"/>
              <a:buChar char="-"/>
            </a:pPr>
            <a:r>
              <a:rPr lang="en"/>
              <a:t>Antibiotic target replacement</a:t>
            </a:r>
            <a:endParaRPr/>
          </a:p>
          <a:p>
            <a:pPr indent="-304165" lvl="1" marL="914400" rtl="0" algn="l">
              <a:spcBef>
                <a:spcPts val="0"/>
              </a:spcBef>
              <a:spcAft>
                <a:spcPts val="0"/>
              </a:spcAft>
              <a:buSzPct val="100000"/>
              <a:buChar char="-"/>
            </a:pPr>
            <a:r>
              <a:rPr lang="en"/>
              <a:t>Methicillin resistant</a:t>
            </a:r>
            <a:endParaRPr/>
          </a:p>
          <a:p>
            <a:pPr indent="0" lvl="0" marL="0" rtl="0" algn="l">
              <a:spcBef>
                <a:spcPts val="1200"/>
              </a:spcBef>
              <a:spcAft>
                <a:spcPts val="0"/>
              </a:spcAft>
              <a:buNone/>
            </a:pPr>
            <a:r>
              <a:rPr lang="en"/>
              <a:t>bco3 plasmid</a:t>
            </a:r>
            <a:endParaRPr/>
          </a:p>
          <a:p>
            <a:pPr indent="-325755" lvl="0" marL="457200" rtl="0" algn="l">
              <a:spcBef>
                <a:spcPts val="0"/>
              </a:spcBef>
              <a:spcAft>
                <a:spcPts val="0"/>
              </a:spcAft>
              <a:buSzPct val="100000"/>
              <a:buChar char="-"/>
            </a:pPr>
            <a:r>
              <a:rPr lang="en"/>
              <a:t>Disinfecting agents and antiseptics</a:t>
            </a:r>
            <a:endParaRPr/>
          </a:p>
          <a:p>
            <a:pPr indent="-304165" lvl="1" marL="914400" rtl="0" algn="l">
              <a:spcBef>
                <a:spcPts val="0"/>
              </a:spcBef>
              <a:spcAft>
                <a:spcPts val="0"/>
              </a:spcAft>
              <a:buSzPct val="100000"/>
              <a:buChar char="-"/>
            </a:pPr>
            <a:r>
              <a:rPr lang="en"/>
              <a:t>SMR antibiotic efflux pump</a:t>
            </a:r>
            <a:endParaRPr/>
          </a:p>
        </p:txBody>
      </p:sp>
      <p:sp>
        <p:nvSpPr>
          <p:cNvPr id="154" name="Google Shape;154;p24"/>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 cont.</a:t>
            </a:r>
            <a:endParaRPr/>
          </a:p>
        </p:txBody>
      </p:sp>
      <p:sp>
        <p:nvSpPr>
          <p:cNvPr id="160" name="Google Shape;160;p2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n"/>
              <a:t>Staphylococcus xylosus</a:t>
            </a:r>
            <a:endParaRPr i="1"/>
          </a:p>
          <a:p>
            <a:pPr indent="0" lvl="0" marL="0" rtl="0" algn="l">
              <a:spcBef>
                <a:spcPts val="1200"/>
              </a:spcBef>
              <a:spcAft>
                <a:spcPts val="0"/>
              </a:spcAft>
              <a:buNone/>
            </a:pPr>
            <a:r>
              <a:rPr lang="en"/>
              <a:t>bc04 core genome</a:t>
            </a:r>
            <a:endParaRPr/>
          </a:p>
          <a:p>
            <a:pPr indent="-334327" lvl="0" marL="457200" rtl="0" algn="l">
              <a:spcBef>
                <a:spcPts val="0"/>
              </a:spcBef>
              <a:spcAft>
                <a:spcPts val="0"/>
              </a:spcAft>
              <a:buSzPct val="100000"/>
              <a:buChar char="-"/>
            </a:pPr>
            <a:r>
              <a:rPr lang="en"/>
              <a:t>Glycopeptide x2</a:t>
            </a:r>
            <a:endParaRPr/>
          </a:p>
          <a:p>
            <a:pPr indent="-334327" lvl="0" marL="457200" rtl="0" algn="l">
              <a:spcBef>
                <a:spcPts val="0"/>
              </a:spcBef>
              <a:spcAft>
                <a:spcPts val="0"/>
              </a:spcAft>
              <a:buSzPct val="100000"/>
              <a:buChar char="-"/>
            </a:pPr>
            <a:r>
              <a:rPr lang="en"/>
              <a:t>Fluoroquinolone, disinfecting agents and antiseptics x2</a:t>
            </a:r>
            <a:endParaRPr/>
          </a:p>
          <a:p>
            <a:pPr indent="-310832" lvl="1" marL="914400" rtl="0" algn="l">
              <a:spcBef>
                <a:spcPts val="0"/>
              </a:spcBef>
              <a:spcAft>
                <a:spcPts val="0"/>
              </a:spcAft>
              <a:buSzPct val="100000"/>
              <a:buChar char="-"/>
            </a:pPr>
            <a:r>
              <a:rPr lang="en"/>
              <a:t>MFS efflux</a:t>
            </a:r>
            <a:endParaRPr/>
          </a:p>
          <a:p>
            <a:pPr indent="-334327" lvl="0" marL="457200" rtl="0" algn="l">
              <a:spcBef>
                <a:spcPts val="0"/>
              </a:spcBef>
              <a:spcAft>
                <a:spcPts val="0"/>
              </a:spcAft>
              <a:buSzPct val="100000"/>
              <a:buChar char="-"/>
            </a:pPr>
            <a:r>
              <a:rPr lang="en"/>
              <a:t>Disinfecting agents and antiseptics</a:t>
            </a:r>
            <a:endParaRPr/>
          </a:p>
          <a:p>
            <a:pPr indent="-310832" lvl="1" marL="914400" rtl="0" algn="l">
              <a:spcBef>
                <a:spcPts val="0"/>
              </a:spcBef>
              <a:spcAft>
                <a:spcPts val="0"/>
              </a:spcAft>
              <a:buSzPct val="100000"/>
              <a:buChar char="-"/>
            </a:pPr>
            <a:r>
              <a:rPr lang="en"/>
              <a:t>SMR efflux</a:t>
            </a:r>
            <a:endParaRPr/>
          </a:p>
          <a:p>
            <a:pPr indent="-334327" lvl="0" marL="457200" rtl="0" algn="l">
              <a:spcBef>
                <a:spcPts val="0"/>
              </a:spcBef>
              <a:spcAft>
                <a:spcPts val="0"/>
              </a:spcAft>
              <a:buSzPct val="100000"/>
              <a:buChar char="-"/>
            </a:pPr>
            <a:r>
              <a:rPr lang="en"/>
              <a:t>Phosphonic acid antibiotic</a:t>
            </a:r>
            <a:endParaRPr/>
          </a:p>
          <a:p>
            <a:pPr indent="-310832" lvl="1" marL="914400" rtl="0" algn="l">
              <a:spcBef>
                <a:spcPts val="0"/>
              </a:spcBef>
              <a:spcAft>
                <a:spcPts val="0"/>
              </a:spcAft>
              <a:buSzPct val="100000"/>
              <a:buChar char="-"/>
            </a:pPr>
            <a:r>
              <a:rPr lang="en"/>
              <a:t>Antibiotic target alteration</a:t>
            </a:r>
            <a:endParaRPr/>
          </a:p>
          <a:p>
            <a:pPr indent="0" lvl="0" marL="0" rtl="0" algn="l">
              <a:spcBef>
                <a:spcPts val="1200"/>
              </a:spcBef>
              <a:spcAft>
                <a:spcPts val="0"/>
              </a:spcAft>
              <a:buNone/>
            </a:pPr>
            <a:r>
              <a:rPr lang="en"/>
              <a:t>bc04 plasmid</a:t>
            </a:r>
            <a:endParaRPr/>
          </a:p>
          <a:p>
            <a:pPr indent="-334327" lvl="0" marL="457200" rtl="0" algn="l">
              <a:spcBef>
                <a:spcPts val="0"/>
              </a:spcBef>
              <a:spcAft>
                <a:spcPts val="0"/>
              </a:spcAft>
              <a:buSzPct val="100000"/>
              <a:buChar char="-"/>
            </a:pPr>
            <a:r>
              <a:rPr lang="en"/>
              <a:t>Disinfecting agents and antiseptics</a:t>
            </a:r>
            <a:endParaRPr/>
          </a:p>
          <a:p>
            <a:pPr indent="-310832" lvl="1" marL="914400" rtl="0" algn="l">
              <a:spcBef>
                <a:spcPts val="0"/>
              </a:spcBef>
              <a:spcAft>
                <a:spcPts val="0"/>
              </a:spcAft>
              <a:buSzPct val="100000"/>
              <a:buChar char="-"/>
            </a:pPr>
            <a:r>
              <a:rPr lang="en"/>
              <a:t>SMR efflux</a:t>
            </a:r>
            <a:endParaRPr/>
          </a:p>
        </p:txBody>
      </p:sp>
      <p:sp>
        <p:nvSpPr>
          <p:cNvPr id="161" name="Google Shape;161;p25"/>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5"/>
          <p:cNvSpPr txBox="1"/>
          <p:nvPr>
            <p:ph idx="1" type="body"/>
          </p:nvPr>
        </p:nvSpPr>
        <p:spPr>
          <a:xfrm>
            <a:off x="4736400" y="1152475"/>
            <a:ext cx="4260300" cy="349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i="1"/>
          </a:p>
          <a:p>
            <a:pPr indent="0" lvl="0" marL="0" rtl="0" algn="l">
              <a:spcBef>
                <a:spcPts val="1200"/>
              </a:spcBef>
              <a:spcAft>
                <a:spcPts val="0"/>
              </a:spcAft>
              <a:buNone/>
            </a:pPr>
            <a:r>
              <a:rPr lang="en"/>
              <a:t>bc06 core genome</a:t>
            </a:r>
            <a:endParaRPr/>
          </a:p>
          <a:p>
            <a:pPr indent="-334327" lvl="0" marL="457200" rtl="0" algn="l">
              <a:spcBef>
                <a:spcPts val="0"/>
              </a:spcBef>
              <a:spcAft>
                <a:spcPts val="0"/>
              </a:spcAft>
              <a:buSzPct val="100000"/>
              <a:buChar char="-"/>
            </a:pPr>
            <a:r>
              <a:rPr lang="en"/>
              <a:t>Glycopeptide x3</a:t>
            </a:r>
            <a:endParaRPr/>
          </a:p>
          <a:p>
            <a:pPr indent="-334327" lvl="0" marL="457200" rtl="0" algn="l">
              <a:spcBef>
                <a:spcPts val="0"/>
              </a:spcBef>
              <a:spcAft>
                <a:spcPts val="0"/>
              </a:spcAft>
              <a:buSzPct val="100000"/>
              <a:buChar char="-"/>
            </a:pPr>
            <a:r>
              <a:rPr lang="en"/>
              <a:t>L</a:t>
            </a:r>
            <a:r>
              <a:rPr lang="en"/>
              <a:t>incosamide, streptogramin, streptogramin A, pleuromutilin</a:t>
            </a:r>
            <a:endParaRPr/>
          </a:p>
          <a:p>
            <a:pPr indent="-310832" lvl="1" marL="914400" rtl="0" algn="l">
              <a:spcBef>
                <a:spcPts val="0"/>
              </a:spcBef>
              <a:spcAft>
                <a:spcPts val="0"/>
              </a:spcAft>
              <a:buSzPct val="100000"/>
              <a:buChar char="-"/>
            </a:pPr>
            <a:r>
              <a:rPr lang="en"/>
              <a:t>Antibiotic target protection</a:t>
            </a:r>
            <a:endParaRPr/>
          </a:p>
          <a:p>
            <a:pPr indent="-334327" lvl="0" marL="457200" rtl="0" algn="l">
              <a:spcBef>
                <a:spcPts val="0"/>
              </a:spcBef>
              <a:spcAft>
                <a:spcPts val="0"/>
              </a:spcAft>
              <a:buSzPct val="100000"/>
              <a:buChar char="-"/>
            </a:pPr>
            <a:r>
              <a:rPr lang="en"/>
              <a:t>fluoroquinolone, disinfecting agents and antiseptics x3</a:t>
            </a:r>
            <a:endParaRPr/>
          </a:p>
          <a:p>
            <a:pPr indent="-310832" lvl="1" marL="914400" rtl="0" algn="l">
              <a:spcBef>
                <a:spcPts val="0"/>
              </a:spcBef>
              <a:spcAft>
                <a:spcPts val="0"/>
              </a:spcAft>
              <a:buSzPct val="100000"/>
              <a:buChar char="-"/>
            </a:pPr>
            <a:r>
              <a:rPr lang="en"/>
              <a:t>MFS</a:t>
            </a:r>
            <a:endParaRPr/>
          </a:p>
          <a:p>
            <a:pPr indent="-334327" lvl="0" marL="457200" rtl="0" algn="l">
              <a:spcBef>
                <a:spcPts val="0"/>
              </a:spcBef>
              <a:spcAft>
                <a:spcPts val="0"/>
              </a:spcAft>
              <a:buSzPct val="100000"/>
              <a:buChar char="-"/>
            </a:pPr>
            <a:r>
              <a:rPr lang="en"/>
              <a:t>Disinfecting agents and antiseptics</a:t>
            </a:r>
            <a:endParaRPr/>
          </a:p>
          <a:p>
            <a:pPr indent="-310832" lvl="1" marL="914400" rtl="0" algn="l">
              <a:spcBef>
                <a:spcPts val="0"/>
              </a:spcBef>
              <a:spcAft>
                <a:spcPts val="0"/>
              </a:spcAft>
              <a:buSzPct val="100000"/>
              <a:buChar char="-"/>
            </a:pPr>
            <a:r>
              <a:rPr lang="en"/>
              <a:t>SMR efflux</a:t>
            </a:r>
            <a:endParaRPr/>
          </a:p>
          <a:p>
            <a:pPr indent="0" lvl="0" marL="0" rtl="0" algn="l">
              <a:spcBef>
                <a:spcPts val="1200"/>
              </a:spcBef>
              <a:spcAft>
                <a:spcPts val="0"/>
              </a:spcAft>
              <a:buNone/>
            </a:pPr>
            <a:r>
              <a:rPr lang="en"/>
              <a:t>b</a:t>
            </a:r>
            <a:r>
              <a:rPr lang="en"/>
              <a:t>c06 plasmid</a:t>
            </a:r>
            <a:endParaRPr/>
          </a:p>
          <a:p>
            <a:pPr indent="-334327" lvl="0" marL="457200" rtl="0" algn="l">
              <a:spcBef>
                <a:spcPts val="0"/>
              </a:spcBef>
              <a:spcAft>
                <a:spcPts val="0"/>
              </a:spcAft>
              <a:buSzPct val="100000"/>
              <a:buChar char="-"/>
            </a:pPr>
            <a:r>
              <a:rPr lang="en"/>
              <a:t>none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 cont.</a:t>
            </a:r>
            <a:endParaRPr/>
          </a:p>
        </p:txBody>
      </p:sp>
      <p:sp>
        <p:nvSpPr>
          <p:cNvPr id="168" name="Google Shape;168;p26"/>
          <p:cNvSpPr txBox="1"/>
          <p:nvPr>
            <p:ph idx="1" type="body"/>
          </p:nvPr>
        </p:nvSpPr>
        <p:spPr>
          <a:xfrm>
            <a:off x="311700" y="1152475"/>
            <a:ext cx="8520600" cy="3749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i="1" lang="en"/>
              <a:t>Staphylococcus pasterui</a:t>
            </a:r>
            <a:endParaRPr i="1"/>
          </a:p>
          <a:p>
            <a:pPr indent="0" lvl="0" marL="0" rtl="0" algn="l">
              <a:spcBef>
                <a:spcPts val="1200"/>
              </a:spcBef>
              <a:spcAft>
                <a:spcPts val="0"/>
              </a:spcAft>
              <a:buClr>
                <a:schemeClr val="dk1"/>
              </a:buClr>
              <a:buSzPct val="61111"/>
              <a:buFont typeface="Arial"/>
              <a:buNone/>
            </a:pPr>
            <a:r>
              <a:rPr lang="en"/>
              <a:t>bc07 core genome</a:t>
            </a:r>
            <a:endParaRPr/>
          </a:p>
          <a:p>
            <a:pPr indent="-325755" lvl="0" marL="457200" rtl="0" algn="l">
              <a:spcBef>
                <a:spcPts val="0"/>
              </a:spcBef>
              <a:spcAft>
                <a:spcPts val="0"/>
              </a:spcAft>
              <a:buSzPct val="100000"/>
              <a:buChar char="-"/>
            </a:pPr>
            <a:r>
              <a:rPr lang="en"/>
              <a:t>Glycopeptide</a:t>
            </a:r>
            <a:endParaRPr/>
          </a:p>
          <a:p>
            <a:pPr indent="-304165" lvl="1" marL="914400" rtl="0" algn="l">
              <a:spcBef>
                <a:spcPts val="0"/>
              </a:spcBef>
              <a:spcAft>
                <a:spcPts val="0"/>
              </a:spcAft>
              <a:buSzPct val="100000"/>
              <a:buChar char="-"/>
            </a:pPr>
            <a:r>
              <a:rPr lang="en"/>
              <a:t>Antibiotic target alteration</a:t>
            </a:r>
            <a:endParaRPr/>
          </a:p>
          <a:p>
            <a:pPr indent="-325755" lvl="0" marL="457200" rtl="0" algn="l">
              <a:spcBef>
                <a:spcPts val="0"/>
              </a:spcBef>
              <a:spcAft>
                <a:spcPts val="0"/>
              </a:spcAft>
              <a:buSzPct val="100000"/>
              <a:buChar char="-"/>
            </a:pPr>
            <a:r>
              <a:rPr lang="en"/>
              <a:t>Fluoroquinolone x2, aminoglycoside, penam, tetracycline, disinfecting agents and antiseptics x2</a:t>
            </a:r>
            <a:endParaRPr/>
          </a:p>
          <a:p>
            <a:pPr indent="-304165" lvl="1" marL="914400" rtl="0" algn="l">
              <a:spcBef>
                <a:spcPts val="0"/>
              </a:spcBef>
              <a:spcAft>
                <a:spcPts val="0"/>
              </a:spcAft>
              <a:buSzPct val="100000"/>
              <a:buChar char="-"/>
            </a:pPr>
            <a:r>
              <a:rPr lang="en"/>
              <a:t>MFS</a:t>
            </a:r>
            <a:endParaRPr/>
          </a:p>
          <a:p>
            <a:pPr indent="-325755" lvl="0" marL="457200" rtl="0" algn="l">
              <a:spcBef>
                <a:spcPts val="0"/>
              </a:spcBef>
              <a:spcAft>
                <a:spcPts val="0"/>
              </a:spcAft>
              <a:buSzPct val="100000"/>
              <a:buChar char="-"/>
            </a:pPr>
            <a:r>
              <a:rPr lang="en"/>
              <a:t>Phosphonic acid</a:t>
            </a:r>
            <a:endParaRPr/>
          </a:p>
          <a:p>
            <a:pPr indent="-304165" lvl="1" marL="914400" rtl="0" algn="l">
              <a:spcBef>
                <a:spcPts val="0"/>
              </a:spcBef>
              <a:spcAft>
                <a:spcPts val="0"/>
              </a:spcAft>
              <a:buSzPct val="100000"/>
              <a:buChar char="-"/>
            </a:pPr>
            <a:r>
              <a:rPr lang="en"/>
              <a:t>Antibiotic inactivation</a:t>
            </a:r>
            <a:endParaRPr/>
          </a:p>
          <a:p>
            <a:pPr indent="-304165" lvl="1" marL="914400" rtl="0" algn="l">
              <a:spcBef>
                <a:spcPts val="0"/>
              </a:spcBef>
              <a:spcAft>
                <a:spcPts val="0"/>
              </a:spcAft>
              <a:buSzPct val="100000"/>
              <a:buChar char="-"/>
            </a:pPr>
            <a:r>
              <a:rPr lang="en"/>
              <a:t>Fosfomycin thiol transferace</a:t>
            </a:r>
            <a:endParaRPr/>
          </a:p>
          <a:p>
            <a:pPr indent="-325755" lvl="0" marL="457200" rtl="0" algn="l">
              <a:spcBef>
                <a:spcPts val="0"/>
              </a:spcBef>
              <a:spcAft>
                <a:spcPts val="0"/>
              </a:spcAft>
              <a:buSzPct val="100000"/>
              <a:buChar char="-"/>
            </a:pPr>
            <a:r>
              <a:rPr lang="en"/>
              <a:t>Aminocoumarin</a:t>
            </a:r>
            <a:endParaRPr/>
          </a:p>
          <a:p>
            <a:pPr indent="-304165" lvl="1" marL="914400" rtl="0" algn="l">
              <a:spcBef>
                <a:spcPts val="0"/>
              </a:spcBef>
              <a:spcAft>
                <a:spcPts val="0"/>
              </a:spcAft>
              <a:buSzPct val="100000"/>
              <a:buChar char="-"/>
            </a:pPr>
            <a:r>
              <a:rPr lang="en"/>
              <a:t>Antibiotic target alteration</a:t>
            </a:r>
            <a:endParaRPr/>
          </a:p>
          <a:p>
            <a:pPr indent="0" lvl="0" marL="0" rtl="0" algn="l">
              <a:spcBef>
                <a:spcPts val="1200"/>
              </a:spcBef>
              <a:spcAft>
                <a:spcPts val="0"/>
              </a:spcAft>
              <a:buNone/>
            </a:pPr>
            <a:r>
              <a:rPr lang="en"/>
              <a:t>bc06 plasmid</a:t>
            </a:r>
            <a:endParaRPr/>
          </a:p>
          <a:p>
            <a:pPr indent="-325755" lvl="0" marL="457200" rtl="0" algn="l">
              <a:spcBef>
                <a:spcPts val="0"/>
              </a:spcBef>
              <a:spcAft>
                <a:spcPts val="0"/>
              </a:spcAft>
              <a:buSzPct val="100000"/>
              <a:buChar char="-"/>
            </a:pPr>
            <a:r>
              <a:rPr lang="en"/>
              <a:t>Penam</a:t>
            </a:r>
            <a:endParaRPr/>
          </a:p>
          <a:p>
            <a:pPr indent="-304165" lvl="1" marL="914400" rtl="0" algn="l">
              <a:spcBef>
                <a:spcPts val="0"/>
              </a:spcBef>
              <a:spcAft>
                <a:spcPts val="0"/>
              </a:spcAft>
              <a:buSzPct val="100000"/>
              <a:buChar char="-"/>
            </a:pPr>
            <a:r>
              <a:rPr lang="en"/>
              <a:t>Antibiotic inactivation</a:t>
            </a:r>
            <a:endParaRPr/>
          </a:p>
          <a:p>
            <a:pPr indent="-304165" lvl="1" marL="914400" rtl="0" algn="l">
              <a:spcBef>
                <a:spcPts val="0"/>
              </a:spcBef>
              <a:spcAft>
                <a:spcPts val="0"/>
              </a:spcAft>
              <a:buSzPct val="100000"/>
              <a:buChar char="-"/>
            </a:pPr>
            <a:r>
              <a:rPr lang="en"/>
              <a:t>beta-lactamase</a:t>
            </a:r>
            <a:endParaRPr/>
          </a:p>
        </p:txBody>
      </p:sp>
      <p:sp>
        <p:nvSpPr>
          <p:cNvPr id="169" name="Google Shape;169;p26"/>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 cont.</a:t>
            </a:r>
            <a:endParaRPr/>
          </a:p>
        </p:txBody>
      </p:sp>
      <p:sp>
        <p:nvSpPr>
          <p:cNvPr id="175" name="Google Shape;175;p27"/>
          <p:cNvSpPr txBox="1"/>
          <p:nvPr>
            <p:ph idx="1" type="body"/>
          </p:nvPr>
        </p:nvSpPr>
        <p:spPr>
          <a:xfrm>
            <a:off x="311700" y="1152475"/>
            <a:ext cx="4260300" cy="38901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i="1" lang="en"/>
              <a:t>Staphylococcus warneri</a:t>
            </a:r>
            <a:endParaRPr i="1"/>
          </a:p>
          <a:p>
            <a:pPr indent="0" lvl="0" marL="0" rtl="0" algn="l">
              <a:spcBef>
                <a:spcPts val="1200"/>
              </a:spcBef>
              <a:spcAft>
                <a:spcPts val="0"/>
              </a:spcAft>
              <a:buNone/>
            </a:pPr>
            <a:r>
              <a:rPr lang="en"/>
              <a:t>bc08 core genome and 9</a:t>
            </a:r>
            <a:endParaRPr/>
          </a:p>
          <a:p>
            <a:pPr indent="-300037" lvl="0" marL="457200" rtl="0" algn="l">
              <a:spcBef>
                <a:spcPts val="0"/>
              </a:spcBef>
              <a:spcAft>
                <a:spcPts val="0"/>
              </a:spcAft>
              <a:buSzPct val="100000"/>
              <a:buChar char="-"/>
            </a:pPr>
            <a:r>
              <a:rPr lang="en"/>
              <a:t>Glycopeptide x3</a:t>
            </a:r>
            <a:endParaRPr/>
          </a:p>
          <a:p>
            <a:pPr indent="-284162" lvl="1" marL="914400" rtl="0" algn="l">
              <a:spcBef>
                <a:spcPts val="0"/>
              </a:spcBef>
              <a:spcAft>
                <a:spcPts val="0"/>
              </a:spcAft>
              <a:buSzPct val="100000"/>
              <a:buChar char="-"/>
            </a:pPr>
            <a:r>
              <a:rPr lang="en"/>
              <a:t>Antibiotic target alteration</a:t>
            </a:r>
            <a:endParaRPr/>
          </a:p>
          <a:p>
            <a:pPr indent="-300037" lvl="0" marL="457200" rtl="0" algn="l">
              <a:spcBef>
                <a:spcPts val="0"/>
              </a:spcBef>
              <a:spcAft>
                <a:spcPts val="0"/>
              </a:spcAft>
              <a:buSzPct val="100000"/>
              <a:buChar char="-"/>
            </a:pPr>
            <a:r>
              <a:rPr lang="en"/>
              <a:t>F</a:t>
            </a:r>
            <a:r>
              <a:rPr lang="en"/>
              <a:t>luoroquinolone, </a:t>
            </a:r>
            <a:r>
              <a:rPr lang="en"/>
              <a:t>disinfecting agents and antiseptics</a:t>
            </a:r>
            <a:endParaRPr/>
          </a:p>
          <a:p>
            <a:pPr indent="-284162" lvl="1" marL="914400" rtl="0" algn="l">
              <a:spcBef>
                <a:spcPts val="0"/>
              </a:spcBef>
              <a:spcAft>
                <a:spcPts val="0"/>
              </a:spcAft>
              <a:buSzPct val="100000"/>
              <a:buChar char="-"/>
            </a:pPr>
            <a:r>
              <a:rPr lang="en"/>
              <a:t>MFS</a:t>
            </a:r>
            <a:endParaRPr/>
          </a:p>
          <a:p>
            <a:pPr indent="-300037" lvl="0" marL="457200" rtl="0" algn="l">
              <a:spcBef>
                <a:spcPts val="0"/>
              </a:spcBef>
              <a:spcAft>
                <a:spcPts val="0"/>
              </a:spcAft>
              <a:buSzPct val="100000"/>
              <a:buChar char="-"/>
            </a:pPr>
            <a:r>
              <a:rPr lang="en"/>
              <a:t>D</a:t>
            </a:r>
            <a:r>
              <a:rPr lang="en"/>
              <a:t>isinfecting agents and antiseptics</a:t>
            </a:r>
            <a:endParaRPr/>
          </a:p>
          <a:p>
            <a:pPr indent="-284162" lvl="1" marL="914400" rtl="0" algn="l">
              <a:spcBef>
                <a:spcPts val="0"/>
              </a:spcBef>
              <a:spcAft>
                <a:spcPts val="0"/>
              </a:spcAft>
              <a:buSzPct val="100000"/>
              <a:buChar char="-"/>
            </a:pPr>
            <a:r>
              <a:rPr lang="en"/>
              <a:t>SMR</a:t>
            </a:r>
            <a:endParaRPr/>
          </a:p>
          <a:p>
            <a:pPr indent="-300037" lvl="0" marL="457200" rtl="0" algn="l">
              <a:spcBef>
                <a:spcPts val="0"/>
              </a:spcBef>
              <a:spcAft>
                <a:spcPts val="0"/>
              </a:spcAft>
              <a:buSzPct val="100000"/>
              <a:buChar char="-"/>
            </a:pPr>
            <a:r>
              <a:rPr lang="en"/>
              <a:t>Aminocoumarin</a:t>
            </a:r>
            <a:endParaRPr/>
          </a:p>
          <a:p>
            <a:pPr indent="-284162" lvl="1" marL="914400" rtl="0" algn="l">
              <a:spcBef>
                <a:spcPts val="0"/>
              </a:spcBef>
              <a:spcAft>
                <a:spcPts val="0"/>
              </a:spcAft>
              <a:buSzPct val="100000"/>
              <a:buChar char="-"/>
            </a:pPr>
            <a:r>
              <a:rPr lang="en"/>
              <a:t>Antibiotic target alteration</a:t>
            </a:r>
            <a:endParaRPr/>
          </a:p>
          <a:p>
            <a:pPr indent="0" lvl="0" marL="0" rtl="0" algn="l">
              <a:spcBef>
                <a:spcPts val="1200"/>
              </a:spcBef>
              <a:spcAft>
                <a:spcPts val="0"/>
              </a:spcAft>
              <a:buNone/>
            </a:pPr>
            <a:r>
              <a:rPr lang="en"/>
              <a:t>b</a:t>
            </a:r>
            <a:r>
              <a:rPr lang="en"/>
              <a:t>c08 and bc09 plasmid</a:t>
            </a:r>
            <a:endParaRPr/>
          </a:p>
          <a:p>
            <a:pPr indent="-300037" lvl="0" marL="457200" rtl="0" algn="l">
              <a:spcBef>
                <a:spcPts val="0"/>
              </a:spcBef>
              <a:spcAft>
                <a:spcPts val="0"/>
              </a:spcAft>
              <a:buSzPct val="100000"/>
              <a:buChar char="-"/>
            </a:pPr>
            <a:r>
              <a:rPr lang="en"/>
              <a:t>M</a:t>
            </a:r>
            <a:r>
              <a:rPr lang="en"/>
              <a:t>acrolide, streptogramin, streptogramin B antibiotic</a:t>
            </a:r>
            <a:endParaRPr/>
          </a:p>
          <a:p>
            <a:pPr indent="-284162" lvl="1" marL="914400" rtl="0" algn="l">
              <a:spcBef>
                <a:spcPts val="0"/>
              </a:spcBef>
              <a:spcAft>
                <a:spcPts val="0"/>
              </a:spcAft>
              <a:buSzPct val="100000"/>
              <a:buChar char="-"/>
            </a:pPr>
            <a:r>
              <a:rPr lang="en"/>
              <a:t>Antibiotic target protection</a:t>
            </a:r>
            <a:endParaRPr/>
          </a:p>
          <a:p>
            <a:pPr indent="-300037" lvl="0" marL="457200" rtl="0" algn="l">
              <a:spcBef>
                <a:spcPts val="0"/>
              </a:spcBef>
              <a:spcAft>
                <a:spcPts val="0"/>
              </a:spcAft>
              <a:buSzPct val="100000"/>
              <a:buChar char="-"/>
            </a:pPr>
            <a:r>
              <a:rPr lang="en"/>
              <a:t>Penam</a:t>
            </a:r>
            <a:endParaRPr/>
          </a:p>
          <a:p>
            <a:pPr indent="-284162" lvl="1" marL="914400" rtl="0" algn="l">
              <a:spcBef>
                <a:spcPts val="0"/>
              </a:spcBef>
              <a:spcAft>
                <a:spcPts val="0"/>
              </a:spcAft>
              <a:buSzPct val="100000"/>
              <a:buChar char="-"/>
            </a:pPr>
            <a:r>
              <a:rPr lang="en"/>
              <a:t>Antibiotic inactivation</a:t>
            </a:r>
            <a:endParaRPr/>
          </a:p>
          <a:p>
            <a:pPr indent="-284162" lvl="1" marL="914400" rtl="0" algn="l">
              <a:spcBef>
                <a:spcPts val="0"/>
              </a:spcBef>
              <a:spcAft>
                <a:spcPts val="0"/>
              </a:spcAft>
              <a:buSzPct val="100000"/>
              <a:buChar char="-"/>
            </a:pPr>
            <a:r>
              <a:rPr lang="en"/>
              <a:t>Beta-lactamase </a:t>
            </a:r>
            <a:endParaRPr/>
          </a:p>
          <a:p>
            <a:pPr indent="-300037" lvl="0" marL="457200" rtl="0" algn="l">
              <a:spcBef>
                <a:spcPts val="0"/>
              </a:spcBef>
              <a:spcAft>
                <a:spcPts val="0"/>
              </a:spcAft>
              <a:buSzPct val="100000"/>
              <a:buChar char="-"/>
            </a:pPr>
            <a:r>
              <a:rPr lang="en"/>
              <a:t>Fluoroquinolone, aminoglycoside, penam, tetracycline, disinfecting agents and antiseptics</a:t>
            </a:r>
            <a:endParaRPr/>
          </a:p>
          <a:p>
            <a:pPr indent="-284162" lvl="1" marL="914400" rtl="0" algn="l">
              <a:spcBef>
                <a:spcPts val="0"/>
              </a:spcBef>
              <a:spcAft>
                <a:spcPts val="0"/>
              </a:spcAft>
              <a:buSzPct val="100000"/>
              <a:buChar char="-"/>
            </a:pPr>
            <a:r>
              <a:rPr lang="en"/>
              <a:t>MFS</a:t>
            </a:r>
            <a:endParaRPr/>
          </a:p>
        </p:txBody>
      </p:sp>
      <p:sp>
        <p:nvSpPr>
          <p:cNvPr id="176" name="Google Shape;176;p27"/>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7"/>
          <p:cNvSpPr txBox="1"/>
          <p:nvPr>
            <p:ph idx="1" type="body"/>
          </p:nvPr>
        </p:nvSpPr>
        <p:spPr>
          <a:xfrm>
            <a:off x="4736375" y="1152475"/>
            <a:ext cx="4260300" cy="2372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t/>
            </a:r>
            <a:endParaRPr i="1"/>
          </a:p>
          <a:p>
            <a:pPr indent="0" lvl="0" marL="0" rtl="0" algn="l">
              <a:spcBef>
                <a:spcPts val="1200"/>
              </a:spcBef>
              <a:spcAft>
                <a:spcPts val="0"/>
              </a:spcAft>
              <a:buNone/>
            </a:pPr>
            <a:r>
              <a:rPr lang="en"/>
              <a:t>bc09 core genome and 9</a:t>
            </a:r>
            <a:endParaRPr/>
          </a:p>
          <a:p>
            <a:pPr indent="-308610" lvl="0" marL="457200" rtl="0" algn="l">
              <a:spcBef>
                <a:spcPts val="0"/>
              </a:spcBef>
              <a:spcAft>
                <a:spcPts val="0"/>
              </a:spcAft>
              <a:buSzPct val="100000"/>
              <a:buChar char="-"/>
            </a:pPr>
            <a:r>
              <a:rPr lang="en"/>
              <a:t>Glycopeptide x2</a:t>
            </a:r>
            <a:endParaRPr/>
          </a:p>
          <a:p>
            <a:pPr indent="-290830" lvl="1" marL="914400" rtl="0" algn="l">
              <a:spcBef>
                <a:spcPts val="0"/>
              </a:spcBef>
              <a:spcAft>
                <a:spcPts val="0"/>
              </a:spcAft>
              <a:buSzPct val="100000"/>
              <a:buChar char="-"/>
            </a:pPr>
            <a:r>
              <a:rPr lang="en"/>
              <a:t>Antibiotic target alteration</a:t>
            </a:r>
            <a:endParaRPr/>
          </a:p>
          <a:p>
            <a:pPr indent="-308610" lvl="0" marL="457200" rtl="0" algn="l">
              <a:spcBef>
                <a:spcPts val="0"/>
              </a:spcBef>
              <a:spcAft>
                <a:spcPts val="0"/>
              </a:spcAft>
              <a:buSzPct val="100000"/>
              <a:buChar char="-"/>
            </a:pPr>
            <a:r>
              <a:rPr lang="en"/>
              <a:t>Fluoroquinolone, disinfecting agents and antiseptics</a:t>
            </a:r>
            <a:endParaRPr/>
          </a:p>
          <a:p>
            <a:pPr indent="-290830" lvl="1" marL="914400" rtl="0" algn="l">
              <a:spcBef>
                <a:spcPts val="0"/>
              </a:spcBef>
              <a:spcAft>
                <a:spcPts val="0"/>
              </a:spcAft>
              <a:buSzPct val="100000"/>
              <a:buChar char="-"/>
            </a:pPr>
            <a:r>
              <a:rPr lang="en"/>
              <a:t>MFS</a:t>
            </a:r>
            <a:endParaRPr/>
          </a:p>
          <a:p>
            <a:pPr indent="-308610" lvl="0" marL="457200" rtl="0" algn="l">
              <a:spcBef>
                <a:spcPts val="0"/>
              </a:spcBef>
              <a:spcAft>
                <a:spcPts val="0"/>
              </a:spcAft>
              <a:buSzPct val="100000"/>
              <a:buChar char="-"/>
            </a:pPr>
            <a:r>
              <a:rPr lang="en"/>
              <a:t>Disinfecting agents and antiseptics</a:t>
            </a:r>
            <a:endParaRPr/>
          </a:p>
          <a:p>
            <a:pPr indent="-290830" lvl="1" marL="914400" rtl="0" algn="l">
              <a:spcBef>
                <a:spcPts val="0"/>
              </a:spcBef>
              <a:spcAft>
                <a:spcPts val="0"/>
              </a:spcAft>
              <a:buSzPct val="100000"/>
              <a:buChar char="-"/>
            </a:pPr>
            <a:r>
              <a:rPr lang="en"/>
              <a:t>SMR</a:t>
            </a:r>
            <a:endParaRPr/>
          </a:p>
          <a:p>
            <a:pPr indent="-308610" lvl="0" marL="457200" rtl="0" algn="l">
              <a:spcBef>
                <a:spcPts val="0"/>
              </a:spcBef>
              <a:spcAft>
                <a:spcPts val="0"/>
              </a:spcAft>
              <a:buSzPct val="100000"/>
              <a:buChar char="-"/>
            </a:pPr>
            <a:r>
              <a:rPr lang="en"/>
              <a:t>Aminocoumarin</a:t>
            </a:r>
            <a:endParaRPr/>
          </a:p>
          <a:p>
            <a:pPr indent="-290830" lvl="1" marL="914400" rtl="0" algn="l">
              <a:spcBef>
                <a:spcPts val="0"/>
              </a:spcBef>
              <a:spcAft>
                <a:spcPts val="0"/>
              </a:spcAft>
              <a:buSzPct val="100000"/>
              <a:buChar char="-"/>
            </a:pPr>
            <a:r>
              <a:rPr lang="en"/>
              <a:t>Antibiotic target alteration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 cont.</a:t>
            </a:r>
            <a:endParaRPr/>
          </a:p>
        </p:txBody>
      </p:sp>
      <p:sp>
        <p:nvSpPr>
          <p:cNvPr id="183" name="Google Shape;183;p28"/>
          <p:cNvSpPr txBox="1"/>
          <p:nvPr>
            <p:ph idx="1" type="body"/>
          </p:nvPr>
        </p:nvSpPr>
        <p:spPr>
          <a:xfrm>
            <a:off x="311700" y="1152475"/>
            <a:ext cx="8520600" cy="374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 sz="1800"/>
              <a:t>Staphylococcus haemolyticus</a:t>
            </a:r>
            <a:endParaRPr i="1" sz="1800"/>
          </a:p>
          <a:p>
            <a:pPr indent="0" lvl="0" marL="0" rtl="0" algn="l">
              <a:spcBef>
                <a:spcPts val="1200"/>
              </a:spcBef>
              <a:spcAft>
                <a:spcPts val="0"/>
              </a:spcAft>
              <a:buNone/>
            </a:pPr>
            <a:r>
              <a:rPr lang="en"/>
              <a:t>bc10 core genome</a:t>
            </a:r>
            <a:endParaRPr/>
          </a:p>
          <a:p>
            <a:pPr indent="-342900" lvl="0" marL="457200" rtl="0" algn="l">
              <a:spcBef>
                <a:spcPts val="0"/>
              </a:spcBef>
              <a:spcAft>
                <a:spcPts val="0"/>
              </a:spcAft>
              <a:buSzPts val="1800"/>
              <a:buChar char="-"/>
            </a:pPr>
            <a:r>
              <a:rPr lang="en"/>
              <a:t>Glycopeptide x2</a:t>
            </a:r>
            <a:endParaRPr/>
          </a:p>
          <a:p>
            <a:pPr indent="-317500" lvl="1" marL="914400" rtl="0" algn="l">
              <a:spcBef>
                <a:spcPts val="0"/>
              </a:spcBef>
              <a:spcAft>
                <a:spcPts val="0"/>
              </a:spcAft>
              <a:buSzPts val="1400"/>
              <a:buChar char="-"/>
            </a:pPr>
            <a:r>
              <a:rPr lang="en"/>
              <a:t>Antibiotic target alteration</a:t>
            </a:r>
            <a:endParaRPr/>
          </a:p>
          <a:p>
            <a:pPr indent="-342900" lvl="0" marL="457200" rtl="0" algn="l">
              <a:spcBef>
                <a:spcPts val="0"/>
              </a:spcBef>
              <a:spcAft>
                <a:spcPts val="0"/>
              </a:spcAft>
              <a:buSzPts val="1800"/>
              <a:buChar char="-"/>
            </a:pPr>
            <a:r>
              <a:rPr lang="en"/>
              <a:t>Fluoroquinolone, disinfecting agents and antiseptics x3</a:t>
            </a:r>
            <a:endParaRPr/>
          </a:p>
          <a:p>
            <a:pPr indent="-317500" lvl="1" marL="914400" rtl="0" algn="l">
              <a:spcBef>
                <a:spcPts val="0"/>
              </a:spcBef>
              <a:spcAft>
                <a:spcPts val="0"/>
              </a:spcAft>
              <a:buSzPts val="1400"/>
              <a:buChar char="-"/>
            </a:pPr>
            <a:r>
              <a:rPr lang="en"/>
              <a:t>MFS</a:t>
            </a:r>
            <a:endParaRPr/>
          </a:p>
          <a:p>
            <a:pPr indent="-342900" lvl="0" marL="457200" rtl="0" algn="l">
              <a:spcBef>
                <a:spcPts val="0"/>
              </a:spcBef>
              <a:spcAft>
                <a:spcPts val="0"/>
              </a:spcAft>
              <a:buSzPts val="1800"/>
              <a:buChar char="-"/>
            </a:pPr>
            <a:r>
              <a:rPr lang="en"/>
              <a:t>Disinfecting agents and antiseptics</a:t>
            </a:r>
            <a:endParaRPr/>
          </a:p>
          <a:p>
            <a:pPr indent="-317500" lvl="1" marL="914400" rtl="0" algn="l">
              <a:spcBef>
                <a:spcPts val="0"/>
              </a:spcBef>
              <a:spcAft>
                <a:spcPts val="0"/>
              </a:spcAft>
              <a:buSzPts val="1400"/>
              <a:buChar char="-"/>
            </a:pPr>
            <a:r>
              <a:rPr lang="en"/>
              <a:t>SMR</a:t>
            </a:r>
            <a:endParaRPr/>
          </a:p>
          <a:p>
            <a:pPr indent="0" lvl="0" marL="0" rtl="0" algn="l">
              <a:spcBef>
                <a:spcPts val="1200"/>
              </a:spcBef>
              <a:spcAft>
                <a:spcPts val="0"/>
              </a:spcAft>
              <a:buNone/>
            </a:pPr>
            <a:r>
              <a:rPr lang="en"/>
              <a:t>bc10 plasmid</a:t>
            </a:r>
            <a:endParaRPr/>
          </a:p>
          <a:p>
            <a:pPr indent="-342900" lvl="0" marL="457200" rtl="0" algn="l">
              <a:spcBef>
                <a:spcPts val="0"/>
              </a:spcBef>
              <a:spcAft>
                <a:spcPts val="0"/>
              </a:spcAft>
              <a:buSzPts val="1800"/>
              <a:buChar char="-"/>
            </a:pPr>
            <a:r>
              <a:rPr lang="en"/>
              <a:t>Macrolide, streptogramin, streptogramin B</a:t>
            </a:r>
            <a:endParaRPr/>
          </a:p>
          <a:p>
            <a:pPr indent="-317500" lvl="1" marL="914400" rtl="0" algn="l">
              <a:spcBef>
                <a:spcPts val="0"/>
              </a:spcBef>
              <a:spcAft>
                <a:spcPts val="0"/>
              </a:spcAft>
              <a:buSzPts val="1400"/>
              <a:buChar char="-"/>
            </a:pPr>
            <a:r>
              <a:rPr lang="en"/>
              <a:t>Antibiotic target protection</a:t>
            </a:r>
            <a:endParaRPr/>
          </a:p>
          <a:p>
            <a:pPr indent="-342900" lvl="0" marL="457200" rtl="0" algn="l">
              <a:spcBef>
                <a:spcPts val="0"/>
              </a:spcBef>
              <a:spcAft>
                <a:spcPts val="0"/>
              </a:spcAft>
              <a:buSzPts val="1800"/>
              <a:buChar char="-"/>
            </a:pPr>
            <a:r>
              <a:rPr lang="en"/>
              <a:t>Macrolide antibiotic</a:t>
            </a:r>
            <a:endParaRPr/>
          </a:p>
          <a:p>
            <a:pPr indent="-317500" lvl="1" marL="914400" rtl="0" algn="l">
              <a:spcBef>
                <a:spcPts val="0"/>
              </a:spcBef>
              <a:spcAft>
                <a:spcPts val="0"/>
              </a:spcAft>
              <a:buSzPts val="1400"/>
              <a:buChar char="-"/>
            </a:pPr>
            <a:r>
              <a:rPr lang="en"/>
              <a:t>Macrolide phosphotransferase</a:t>
            </a:r>
            <a:endParaRPr/>
          </a:p>
        </p:txBody>
      </p:sp>
      <p:sp>
        <p:nvSpPr>
          <p:cNvPr id="184" name="Google Shape;184;p28"/>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Virulence Factor of Pathogenic </a:t>
            </a:r>
            <a:r>
              <a:rPr lang="en"/>
              <a:t>Bacteria</a:t>
            </a:r>
            <a:r>
              <a:rPr lang="en"/>
              <a:t> (VFPD)</a:t>
            </a:r>
            <a:endParaRPr/>
          </a:p>
        </p:txBody>
      </p:sp>
      <p:sp>
        <p:nvSpPr>
          <p:cNvPr id="190" name="Google Shape;19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DNA sequences from full dataset</a:t>
            </a:r>
            <a:endParaRPr/>
          </a:p>
        </p:txBody>
      </p:sp>
      <p:sp>
        <p:nvSpPr>
          <p:cNvPr id="191" name="Google Shape;191;p29"/>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2" name="Google Shape;192;p29"/>
          <p:cNvPicPr preferRelativeResize="0"/>
          <p:nvPr/>
        </p:nvPicPr>
        <p:blipFill rotWithShape="1">
          <a:blip r:embed="rId3">
            <a:alphaModFix/>
          </a:blip>
          <a:srcRect b="14133" l="1742" r="51667" t="47037"/>
          <a:stretch/>
        </p:blipFill>
        <p:spPr>
          <a:xfrm>
            <a:off x="1406049" y="1779173"/>
            <a:ext cx="6331925" cy="29682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198" name="Google Shape;19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Finish analyzing resistances</a:t>
            </a:r>
            <a:endParaRPr/>
          </a:p>
          <a:p>
            <a:pPr indent="-342900" lvl="0" marL="457200" rtl="0" algn="l">
              <a:spcBef>
                <a:spcPts val="0"/>
              </a:spcBef>
              <a:spcAft>
                <a:spcPts val="0"/>
              </a:spcAft>
              <a:buSzPts val="1800"/>
              <a:buChar char="-"/>
            </a:pPr>
            <a:r>
              <a:rPr lang="en"/>
              <a:t>Find way to identify and locate virulence factors</a:t>
            </a:r>
            <a:endParaRPr/>
          </a:p>
          <a:p>
            <a:pPr indent="-342900" lvl="0" marL="457200" rtl="0" algn="l">
              <a:spcBef>
                <a:spcPts val="0"/>
              </a:spcBef>
              <a:spcAft>
                <a:spcPts val="0"/>
              </a:spcAft>
              <a:buSzPts val="1800"/>
              <a:buChar char="-"/>
            </a:pPr>
            <a:r>
              <a:rPr lang="en"/>
              <a:t>Merge remaining contigs - CLC</a:t>
            </a:r>
            <a:endParaRPr/>
          </a:p>
          <a:p>
            <a:pPr indent="-342900" lvl="0" marL="457200" rtl="0" algn="l">
              <a:spcBef>
                <a:spcPts val="0"/>
              </a:spcBef>
              <a:spcAft>
                <a:spcPts val="0"/>
              </a:spcAft>
              <a:buSzPts val="1800"/>
              <a:buChar char="-"/>
            </a:pPr>
            <a:r>
              <a:rPr lang="en"/>
              <a:t>Analysis comparing virulence genes between my samples and </a:t>
            </a:r>
            <a:r>
              <a:rPr i="1" lang="en"/>
              <a:t>S. </a:t>
            </a:r>
            <a:r>
              <a:rPr i="1" lang="en"/>
              <a:t>aureus</a:t>
            </a:r>
            <a:endParaRPr/>
          </a:p>
        </p:txBody>
      </p:sp>
      <p:sp>
        <p:nvSpPr>
          <p:cNvPr id="199" name="Google Shape;199;p30"/>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05" name="Google Shape;205;p31"/>
          <p:cNvSpPr txBox="1"/>
          <p:nvPr>
            <p:ph idx="1" type="body"/>
          </p:nvPr>
        </p:nvSpPr>
        <p:spPr>
          <a:xfrm>
            <a:off x="311700" y="890125"/>
            <a:ext cx="8520600" cy="433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100000"/>
              <a:buFont typeface="Arial"/>
              <a:buNone/>
            </a:pPr>
            <a:r>
              <a:rPr lang="en" sz="1100">
                <a:solidFill>
                  <a:schemeClr val="dk1"/>
                </a:solidFill>
              </a:rPr>
              <a:t>Cheung, Gordon Y. C., et al. “Pathogenicity and Virulence of </a:t>
            </a:r>
            <a:r>
              <a:rPr i="1" lang="en" sz="1100">
                <a:solidFill>
                  <a:schemeClr val="dk1"/>
                </a:solidFill>
              </a:rPr>
              <a:t>Staphylococcus Aureus</a:t>
            </a:r>
            <a:r>
              <a:rPr lang="en" sz="1100">
                <a:solidFill>
                  <a:schemeClr val="dk1"/>
                </a:solidFill>
              </a:rPr>
              <a:t>.” </a:t>
            </a:r>
            <a:endParaRPr sz="1100">
              <a:solidFill>
                <a:schemeClr val="dk1"/>
              </a:solidFill>
            </a:endParaRPr>
          </a:p>
          <a:p>
            <a:pPr indent="0" lvl="0" marL="457200" rtl="0" algn="l">
              <a:spcBef>
                <a:spcPts val="0"/>
              </a:spcBef>
              <a:spcAft>
                <a:spcPts val="0"/>
              </a:spcAft>
              <a:buClr>
                <a:schemeClr val="dk1"/>
              </a:buClr>
              <a:buSzPct val="100000"/>
              <a:buFont typeface="Arial"/>
              <a:buNone/>
            </a:pPr>
            <a:r>
              <a:rPr i="1" lang="en" sz="1100">
                <a:solidFill>
                  <a:schemeClr val="dk1"/>
                </a:solidFill>
              </a:rPr>
              <a:t>PubMedCentral</a:t>
            </a:r>
            <a:r>
              <a:rPr lang="en" sz="1100">
                <a:solidFill>
                  <a:schemeClr val="dk1"/>
                </a:solidFill>
              </a:rPr>
              <a:t>, U.S. National Library of Medicine, 31 Jan. 2021, www.ncbi.nlm.nih.gov/pmc/articles/PMC7872022/. </a:t>
            </a:r>
            <a:endParaRPr sz="1100">
              <a:solidFill>
                <a:schemeClr val="dk1"/>
              </a:solidFill>
            </a:endParaRPr>
          </a:p>
          <a:p>
            <a:pPr indent="0" lvl="0" marL="0" rtl="0" algn="l">
              <a:spcBef>
                <a:spcPts val="1000"/>
              </a:spcBef>
              <a:spcAft>
                <a:spcPts val="0"/>
              </a:spcAft>
              <a:buClr>
                <a:schemeClr val="dk1"/>
              </a:buClr>
              <a:buSzPct val="100000"/>
              <a:buFont typeface="Arial"/>
              <a:buNone/>
            </a:pPr>
            <a:r>
              <a:rPr lang="en" sz="1100">
                <a:solidFill>
                  <a:schemeClr val="dk1"/>
                </a:solidFill>
              </a:rPr>
              <a:t>França, Angela, et al. “Virulence Factors in Coagulase-Negative Staphylococci.” </a:t>
            </a:r>
            <a:endParaRPr sz="1100">
              <a:solidFill>
                <a:schemeClr val="dk1"/>
              </a:solidFill>
            </a:endParaRPr>
          </a:p>
          <a:p>
            <a:pPr indent="0" lvl="0" marL="457200" rtl="0" algn="l">
              <a:spcBef>
                <a:spcPts val="0"/>
              </a:spcBef>
              <a:spcAft>
                <a:spcPts val="0"/>
              </a:spcAft>
              <a:buClr>
                <a:schemeClr val="dk1"/>
              </a:buClr>
              <a:buSzPct val="100000"/>
              <a:buFont typeface="Arial"/>
              <a:buNone/>
            </a:pPr>
            <a:r>
              <a:rPr i="1" lang="en" sz="1100">
                <a:solidFill>
                  <a:schemeClr val="dk1"/>
                </a:solidFill>
              </a:rPr>
              <a:t>PubMedCentral</a:t>
            </a:r>
            <a:r>
              <a:rPr lang="en" sz="1100">
                <a:solidFill>
                  <a:schemeClr val="dk1"/>
                </a:solidFill>
              </a:rPr>
              <a:t>, U.S. National Library of Medicine, 4 Feb. 2021, www.ncbi.nlm.nih.gov/pmc/articles/PMC7913919/.</a:t>
            </a:r>
            <a:endParaRPr sz="1100">
              <a:solidFill>
                <a:schemeClr val="dk1"/>
              </a:solidFill>
            </a:endParaRPr>
          </a:p>
          <a:p>
            <a:pPr indent="0" lvl="0" marL="0" rtl="0" algn="l">
              <a:spcBef>
                <a:spcPts val="1000"/>
              </a:spcBef>
              <a:spcAft>
                <a:spcPts val="0"/>
              </a:spcAft>
              <a:buClr>
                <a:schemeClr val="dk1"/>
              </a:buClr>
              <a:buSzPct val="100000"/>
              <a:buFont typeface="Arial"/>
              <a:buNone/>
            </a:pPr>
            <a:r>
              <a:rPr lang="en" sz="1100">
                <a:solidFill>
                  <a:schemeClr val="dk1"/>
                </a:solidFill>
              </a:rPr>
              <a:t>Gismene, Carolina, et al. “Necrotic Activity of EXHC from Mammaliicoccus Sciuri Is Mediated by Specific Amino Acid Residues.” </a:t>
            </a:r>
            <a:endParaRPr sz="1100">
              <a:solidFill>
                <a:schemeClr val="dk1"/>
              </a:solidFill>
            </a:endParaRPr>
          </a:p>
          <a:p>
            <a:pPr indent="0" lvl="0" marL="457200" rtl="0" algn="l">
              <a:spcBef>
                <a:spcPts val="0"/>
              </a:spcBef>
              <a:spcAft>
                <a:spcPts val="0"/>
              </a:spcAft>
              <a:buClr>
                <a:schemeClr val="dk1"/>
              </a:buClr>
              <a:buSzPct val="100000"/>
              <a:buFont typeface="Arial"/>
              <a:buNone/>
            </a:pPr>
            <a:r>
              <a:rPr lang="en" sz="1100">
                <a:solidFill>
                  <a:schemeClr val="dk1"/>
                </a:solidFill>
              </a:rPr>
              <a:t>International Journal of Biological Macromolecules, Elsevier, 29 Oct. 2023, www.sciencedirect.com/science/article/abs/pii/S0141813023046391. </a:t>
            </a:r>
            <a:endParaRPr sz="1100">
              <a:solidFill>
                <a:schemeClr val="dk1"/>
              </a:solidFill>
            </a:endParaRPr>
          </a:p>
          <a:p>
            <a:pPr indent="0" lvl="0" marL="0" rtl="0" algn="l">
              <a:spcBef>
                <a:spcPts val="1000"/>
              </a:spcBef>
              <a:spcAft>
                <a:spcPts val="0"/>
              </a:spcAft>
              <a:buClr>
                <a:schemeClr val="dk1"/>
              </a:buClr>
              <a:buSzPct val="100000"/>
              <a:buFont typeface="Arial"/>
              <a:buNone/>
            </a:pPr>
            <a:r>
              <a:rPr lang="en" sz="1100">
                <a:solidFill>
                  <a:schemeClr val="dk1"/>
                </a:solidFill>
              </a:rPr>
              <a:t>Ingimage. Evil Bacteria. pngTREE, https://pt.pngtree.com/freepng/angry-bacteria-evil-germ-microbe_8139504.html. </a:t>
            </a:r>
            <a:endParaRPr sz="1100">
              <a:solidFill>
                <a:schemeClr val="dk1"/>
              </a:solidFill>
            </a:endParaRPr>
          </a:p>
          <a:p>
            <a:pPr indent="0" lvl="0" marL="0" rtl="0" algn="l">
              <a:spcBef>
                <a:spcPts val="1000"/>
              </a:spcBef>
              <a:spcAft>
                <a:spcPts val="0"/>
              </a:spcAft>
              <a:buClr>
                <a:schemeClr val="dk1"/>
              </a:buClr>
              <a:buSzPct val="100000"/>
              <a:buFont typeface="Arial"/>
              <a:buNone/>
            </a:pPr>
            <a:r>
              <a:rPr lang="en" sz="1100">
                <a:solidFill>
                  <a:schemeClr val="dk1"/>
                </a:solidFill>
              </a:rPr>
              <a:t>Madhaiyan, Munusamy, et al. “Phylogenomic Analyses of the Staphylococcaceae Family </a:t>
            </a:r>
            <a:endParaRPr sz="1100">
              <a:solidFill>
                <a:schemeClr val="dk1"/>
              </a:solidFill>
            </a:endParaRPr>
          </a:p>
          <a:p>
            <a:pPr indent="0" lvl="0" marL="457200" rtl="0" algn="l">
              <a:spcBef>
                <a:spcPts val="0"/>
              </a:spcBef>
              <a:spcAft>
                <a:spcPts val="0"/>
              </a:spcAft>
              <a:buClr>
                <a:schemeClr val="dk1"/>
              </a:buClr>
              <a:buSzPct val="100000"/>
              <a:buFont typeface="Arial"/>
              <a:buNone/>
            </a:pPr>
            <a:r>
              <a:rPr lang="en" sz="1100">
                <a:solidFill>
                  <a:schemeClr val="dk1"/>
                </a:solidFill>
              </a:rPr>
              <a:t>Suggest the Reclassification of Five Species within the Genus Staphylococcus as Heterotypic Synonyms, the Promotion of Five Subspecies to Novel Species, the Taxonomic Reassignment of Five Staphylococcus Species to Mammaliicoccus Gen. Nov., and the Formal Assignment of Nosocomiicoccus to the Family Staphylococcaceae.” </a:t>
            </a:r>
            <a:r>
              <a:rPr i="1" lang="en" sz="1100">
                <a:solidFill>
                  <a:schemeClr val="dk1"/>
                </a:solidFill>
              </a:rPr>
              <a:t>Microbiology Research</a:t>
            </a:r>
            <a:r>
              <a:rPr lang="en" sz="1100">
                <a:solidFill>
                  <a:schemeClr val="dk1"/>
                </a:solidFill>
              </a:rPr>
              <a:t>, Microbiology Society, 14 Oct. 2020, www.microbiologyresearch.org/content/journal/ijsem/10.1099/ijsem.0.004498#tab2.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National Center for Biotechnology Information (NCBI)[Internet]. Bethesda (MD): National Library of Medicine (US), National Center for </a:t>
            </a:r>
            <a:endParaRPr sz="1100">
              <a:solidFill>
                <a:schemeClr val="dk1"/>
              </a:solidFill>
            </a:endParaRPr>
          </a:p>
          <a:p>
            <a:pPr indent="0" lvl="0" marL="457200" rtl="0" algn="l">
              <a:spcBef>
                <a:spcPts val="0"/>
              </a:spcBef>
              <a:spcAft>
                <a:spcPts val="0"/>
              </a:spcAft>
              <a:buClr>
                <a:schemeClr val="dk1"/>
              </a:buClr>
              <a:buSzPct val="100000"/>
              <a:buFont typeface="Arial"/>
              <a:buNone/>
            </a:pPr>
            <a:r>
              <a:rPr lang="en" sz="1100">
                <a:solidFill>
                  <a:schemeClr val="dk1"/>
                </a:solidFill>
              </a:rPr>
              <a:t>Biotechnology Information; [1988] – [cited 2017 Apr 06]. Available from: https://www.ncbi.nlm.nih.gov/</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Ruiz-Romero, Rocio Angélica, and Einar Vargas-Bello-Pérez. “Non-Aureus Staphylococci and Mammaliicocci as a Cause of Mastitis in </a:t>
            </a:r>
            <a:endParaRPr sz="1100">
              <a:solidFill>
                <a:schemeClr val="dk1"/>
              </a:solidFill>
            </a:endParaRPr>
          </a:p>
          <a:p>
            <a:pPr indent="0" lvl="0" marL="457200" rtl="0" algn="l">
              <a:spcBef>
                <a:spcPts val="0"/>
              </a:spcBef>
              <a:spcAft>
                <a:spcPts val="0"/>
              </a:spcAft>
              <a:buClr>
                <a:schemeClr val="dk1"/>
              </a:buClr>
              <a:buSzPct val="100000"/>
              <a:buFont typeface="Arial"/>
              <a:buNone/>
            </a:pPr>
            <a:r>
              <a:rPr lang="en" sz="1100">
                <a:solidFill>
                  <a:schemeClr val="dk1"/>
                </a:solidFill>
              </a:rPr>
              <a:t>Domestic Ruminants: Current Knowledge, Advances, Biomedical Applications, and Future Perspectives - A Systematic Review.” Springer, U.S. National Library of Medicine, Sept. 2023, pmc.ncbi.nlm.nih.gov/articles/PMC10038778/.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“Porechop.” Galaxy, </a:t>
            </a:r>
            <a:r>
              <a:rPr lang="en" sz="1100">
                <a:solidFill>
                  <a:schemeClr val="dk1"/>
                </a:solidFill>
              </a:rPr>
              <a:t>u</a:t>
            </a:r>
            <a:r>
              <a:rPr lang="en" sz="1100">
                <a:solidFill>
                  <a:schemeClr val="dk1"/>
                </a:solidFill>
              </a:rPr>
              <a:t>segalaxy.org/root?tool_id=toolshed.g2.bx.psu.edu%2Frepos%2Fiuc%2Fporechop%2Fporechop%2F0.2.4</a:t>
            </a:r>
            <a:endParaRPr sz="1100">
              <a:solidFill>
                <a:schemeClr val="dk1"/>
              </a:solidFill>
            </a:endParaRPr>
          </a:p>
          <a:p>
            <a:pPr indent="457200" lvl="0" marL="0" rtl="0" algn="l">
              <a:spcBef>
                <a:spcPts val="0"/>
              </a:spcBef>
              <a:spcAft>
                <a:spcPts val="0"/>
              </a:spcAft>
              <a:buClr>
                <a:schemeClr val="dk1"/>
              </a:buClr>
              <a:buSzPct val="100000"/>
              <a:buFont typeface="Arial"/>
              <a:buNone/>
            </a:pPr>
            <a:r>
              <a:rPr lang="en" sz="1100">
                <a:solidFill>
                  <a:schemeClr val="dk1"/>
                </a:solidFill>
              </a:rPr>
              <a:t>%</a:t>
            </a:r>
            <a:r>
              <a:rPr lang="en" sz="1100">
                <a:solidFill>
                  <a:schemeClr val="dk1"/>
                </a:solidFill>
              </a:rPr>
              <a:t>2Bgalaxy0. </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Usadellab, BjoernUsadel. “Trimmomatic.” GitHub, github.com/usadellab/Trimmomatic.</a:t>
            </a:r>
            <a:endParaRPr sz="1100">
              <a:solidFill>
                <a:schemeClr val="dk1"/>
              </a:solidFill>
            </a:endParaRPr>
          </a:p>
          <a:p>
            <a:pPr indent="0" lvl="0" marL="0" rtl="0" algn="l">
              <a:spcBef>
                <a:spcPts val="1200"/>
              </a:spcBef>
              <a:spcAft>
                <a:spcPts val="1200"/>
              </a:spcAft>
              <a:buClr>
                <a:schemeClr val="dk1"/>
              </a:buClr>
              <a:buSzPct val="100000"/>
              <a:buFont typeface="Arial"/>
              <a:buNone/>
            </a:pPr>
            <a:r>
              <a:rPr lang="en" sz="1100">
                <a:solidFill>
                  <a:schemeClr val="dk1"/>
                </a:solidFill>
              </a:rPr>
              <a:t>Wick, Ryan. “Unicycler: Hybrid Assembly Pipeline for Bacterial Genomes.” GitHub, github.com/rrwick/Unicycler.</a:t>
            </a:r>
            <a:endParaRPr sz="1100">
              <a:solidFill>
                <a:schemeClr val="dk1"/>
              </a:solidFill>
            </a:endParaRPr>
          </a:p>
        </p:txBody>
      </p:sp>
      <p:sp>
        <p:nvSpPr>
          <p:cNvPr id="206" name="Google Shape;206;p31"/>
          <p:cNvSpPr/>
          <p:nvPr/>
        </p:nvSpPr>
        <p:spPr>
          <a:xfrm>
            <a:off x="418025" y="8901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090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Mammiliicoccus</a:t>
            </a:r>
            <a:endParaRPr/>
          </a:p>
          <a:p>
            <a:pPr indent="-342900" lvl="0" marL="457200" rtl="0" algn="l">
              <a:spcBef>
                <a:spcPts val="0"/>
              </a:spcBef>
              <a:spcAft>
                <a:spcPts val="0"/>
              </a:spcAft>
              <a:buSzPts val="1800"/>
              <a:buChar char="-"/>
            </a:pPr>
            <a:r>
              <a:rPr lang="en"/>
              <a:t>Sister genus of Staphylococcus gena</a:t>
            </a:r>
            <a:endParaRPr/>
          </a:p>
          <a:p>
            <a:pPr indent="-342900" lvl="0" marL="457200" rtl="0" algn="l">
              <a:spcBef>
                <a:spcPts val="0"/>
              </a:spcBef>
              <a:spcAft>
                <a:spcPts val="0"/>
              </a:spcAft>
              <a:buSzPts val="1800"/>
              <a:buChar char="-"/>
            </a:pPr>
            <a:r>
              <a:rPr lang="en"/>
              <a:t>Moved following 16s RNA </a:t>
            </a:r>
            <a:endParaRPr/>
          </a:p>
          <a:p>
            <a:pPr indent="0" lvl="0" marL="457200" rtl="0" algn="l">
              <a:spcBef>
                <a:spcPts val="0"/>
              </a:spcBef>
              <a:spcAft>
                <a:spcPts val="0"/>
              </a:spcAft>
              <a:buNone/>
            </a:pPr>
            <a:r>
              <a:rPr lang="en"/>
              <a:t>gene </a:t>
            </a:r>
            <a:r>
              <a:rPr lang="en"/>
              <a:t>similarity</a:t>
            </a:r>
            <a:r>
              <a:rPr lang="en"/>
              <a:t> analysis </a:t>
            </a:r>
            <a:endParaRPr/>
          </a:p>
          <a:p>
            <a:pPr indent="-342900" lvl="0" marL="457200" rtl="0" algn="l">
              <a:spcBef>
                <a:spcPts val="1200"/>
              </a:spcBef>
              <a:spcAft>
                <a:spcPts val="0"/>
              </a:spcAft>
              <a:buSzPts val="1800"/>
              <a:buChar char="-"/>
            </a:pPr>
            <a:r>
              <a:rPr lang="en"/>
              <a:t>Gram positive </a:t>
            </a:r>
            <a:r>
              <a:rPr lang="en"/>
              <a:t>cocci</a:t>
            </a:r>
            <a:endParaRPr/>
          </a:p>
          <a:p>
            <a:pPr indent="-342900" lvl="0" marL="457200" rtl="0" algn="l">
              <a:spcBef>
                <a:spcPts val="0"/>
              </a:spcBef>
              <a:spcAft>
                <a:spcPts val="0"/>
              </a:spcAft>
              <a:buSzPts val="1800"/>
              <a:buChar char="-"/>
            </a:pPr>
            <a:r>
              <a:rPr lang="en"/>
              <a:t>Non-motile</a:t>
            </a:r>
            <a:endParaRPr/>
          </a:p>
          <a:p>
            <a:pPr indent="-342900" lvl="0" marL="457200" rtl="0" algn="l">
              <a:spcBef>
                <a:spcPts val="0"/>
              </a:spcBef>
              <a:spcAft>
                <a:spcPts val="0"/>
              </a:spcAft>
              <a:buSzPts val="1800"/>
              <a:buChar char="-"/>
            </a:pPr>
            <a:r>
              <a:rPr lang="en"/>
              <a:t>Non-spore </a:t>
            </a:r>
            <a:r>
              <a:rPr lang="en"/>
              <a:t>forming</a:t>
            </a:r>
            <a:endParaRPr/>
          </a:p>
          <a:p>
            <a:pPr indent="0" lvl="0" marL="0" rtl="0" algn="l">
              <a:spcBef>
                <a:spcPts val="1000"/>
              </a:spcBef>
              <a:spcAft>
                <a:spcPts val="1000"/>
              </a:spcAft>
              <a:buNone/>
            </a:pPr>
            <a:r>
              <a:t/>
            </a:r>
            <a:endParaRPr/>
          </a:p>
        </p:txBody>
      </p:sp>
      <p:sp>
        <p:nvSpPr>
          <p:cNvPr id="62" name="Google Shape;62;p14"/>
          <p:cNvSpPr txBox="1"/>
          <p:nvPr>
            <p:ph type="title"/>
          </p:nvPr>
        </p:nvSpPr>
        <p:spPr>
          <a:xfrm>
            <a:off x="311700" y="42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pic>
        <p:nvPicPr>
          <p:cNvPr id="63" name="Google Shape;63;p14"/>
          <p:cNvPicPr preferRelativeResize="0"/>
          <p:nvPr/>
        </p:nvPicPr>
        <p:blipFill>
          <a:blip r:embed="rId3">
            <a:alphaModFix/>
          </a:blip>
          <a:stretch>
            <a:fillRect/>
          </a:stretch>
        </p:blipFill>
        <p:spPr>
          <a:xfrm>
            <a:off x="6558275" y="56875"/>
            <a:ext cx="2553799" cy="5029751"/>
          </a:xfrm>
          <a:prstGeom prst="rect">
            <a:avLst/>
          </a:prstGeom>
          <a:noFill/>
          <a:ln>
            <a:noFill/>
          </a:ln>
        </p:spPr>
      </p:pic>
      <p:pic>
        <p:nvPicPr>
          <p:cNvPr id="64" name="Google Shape;64;p14"/>
          <p:cNvPicPr preferRelativeResize="0"/>
          <p:nvPr/>
        </p:nvPicPr>
        <p:blipFill rotWithShape="1">
          <a:blip r:embed="rId4">
            <a:alphaModFix/>
          </a:blip>
          <a:srcRect b="36717" l="34083" r="22392" t="27734"/>
          <a:stretch/>
        </p:blipFill>
        <p:spPr>
          <a:xfrm>
            <a:off x="3667950" y="1878159"/>
            <a:ext cx="3019624" cy="1387175"/>
          </a:xfrm>
          <a:prstGeom prst="rect">
            <a:avLst/>
          </a:prstGeom>
          <a:noFill/>
          <a:ln>
            <a:noFill/>
          </a:ln>
        </p:spPr>
      </p:pic>
      <p:sp>
        <p:nvSpPr>
          <p:cNvPr id="65" name="Google Shape;65;p14"/>
          <p:cNvSpPr/>
          <p:nvPr/>
        </p:nvSpPr>
        <p:spPr>
          <a:xfrm>
            <a:off x="7308975" y="2207000"/>
            <a:ext cx="1440600" cy="627900"/>
          </a:xfrm>
          <a:prstGeom prst="rect">
            <a:avLst/>
          </a:prstGeom>
          <a:noFill/>
          <a:ln cap="flat" cmpd="sng" w="28575">
            <a:solidFill>
              <a:srgbClr val="DA26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6" name="Google Shape;66;p14"/>
          <p:cNvCxnSpPr/>
          <p:nvPr/>
        </p:nvCxnSpPr>
        <p:spPr>
          <a:xfrm rot="10800000">
            <a:off x="6751587" y="1834059"/>
            <a:ext cx="557400" cy="382200"/>
          </a:xfrm>
          <a:prstGeom prst="straightConnector1">
            <a:avLst/>
          </a:prstGeom>
          <a:noFill/>
          <a:ln cap="flat" cmpd="sng" w="9525">
            <a:solidFill>
              <a:srgbClr val="DA2697"/>
            </a:solidFill>
            <a:prstDash val="solid"/>
            <a:round/>
            <a:headEnd len="med" w="med" type="none"/>
            <a:tailEnd len="med" w="med" type="none"/>
          </a:ln>
        </p:spPr>
      </p:cxnSp>
      <p:sp>
        <p:nvSpPr>
          <p:cNvPr id="67" name="Google Shape;67;p14"/>
          <p:cNvSpPr/>
          <p:nvPr/>
        </p:nvSpPr>
        <p:spPr>
          <a:xfrm>
            <a:off x="3631000" y="1831150"/>
            <a:ext cx="3105600" cy="1474800"/>
          </a:xfrm>
          <a:prstGeom prst="rect">
            <a:avLst/>
          </a:prstGeom>
          <a:noFill/>
          <a:ln cap="flat" cmpd="sng" w="28575">
            <a:solidFill>
              <a:srgbClr val="DA26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8" name="Google Shape;68;p14"/>
          <p:cNvCxnSpPr/>
          <p:nvPr/>
        </p:nvCxnSpPr>
        <p:spPr>
          <a:xfrm flipH="1" rot="10800000">
            <a:off x="6745675" y="2834800"/>
            <a:ext cx="563400" cy="480300"/>
          </a:xfrm>
          <a:prstGeom prst="straightConnector1">
            <a:avLst/>
          </a:prstGeom>
          <a:noFill/>
          <a:ln cap="flat" cmpd="sng" w="9525">
            <a:solidFill>
              <a:srgbClr val="DA2697"/>
            </a:solidFill>
            <a:prstDash val="solid"/>
            <a:round/>
            <a:headEnd len="med" w="med" type="none"/>
            <a:tailEnd len="med" w="med" type="none"/>
          </a:ln>
        </p:spPr>
      </p:cxnSp>
      <p:sp>
        <p:nvSpPr>
          <p:cNvPr id="69" name="Google Shape;69;p14"/>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ctrTitle"/>
          </p:nvPr>
        </p:nvSpPr>
        <p:spPr>
          <a:xfrm>
            <a:off x="311708" y="-550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212" name="Google Shape;212;p32"/>
          <p:cNvSpPr txBox="1"/>
          <p:nvPr>
            <p:ph idx="1" type="subTitle"/>
          </p:nvPr>
        </p:nvSpPr>
        <p:spPr>
          <a:xfrm>
            <a:off x="311700" y="1538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Any </a:t>
            </a:r>
            <a:r>
              <a:rPr lang="en"/>
              <a:t>questions</a:t>
            </a:r>
            <a:r>
              <a:rPr lang="en"/>
              <a:t>?</a:t>
            </a:r>
            <a:endParaRPr/>
          </a:p>
        </p:txBody>
      </p:sp>
      <p:sp>
        <p:nvSpPr>
          <p:cNvPr id="213" name="Google Shape;213;p32"/>
          <p:cNvSpPr/>
          <p:nvPr/>
        </p:nvSpPr>
        <p:spPr>
          <a:xfrm flipH="1" rot="10800000">
            <a:off x="3246000" y="1501774"/>
            <a:ext cx="2652000" cy="384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4" name="Google Shape;214;p32"/>
          <p:cNvPicPr preferRelativeResize="0"/>
          <p:nvPr/>
        </p:nvPicPr>
        <p:blipFill>
          <a:blip r:embed="rId3">
            <a:alphaModFix/>
          </a:blip>
          <a:stretch>
            <a:fillRect/>
          </a:stretch>
        </p:blipFill>
        <p:spPr>
          <a:xfrm>
            <a:off x="3545300" y="2502225"/>
            <a:ext cx="2053400" cy="2316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Mammiliicoccus and Disease</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a:t>
            </a:r>
            <a:r>
              <a:rPr i="1" lang="en"/>
              <a:t>aureus</a:t>
            </a:r>
            <a:r>
              <a:rPr lang="en"/>
              <a:t> </a:t>
            </a:r>
            <a:r>
              <a:rPr lang="en"/>
              <a:t>staphylococci and mammaliicocci (NASM)</a:t>
            </a:r>
            <a:endParaRPr/>
          </a:p>
          <a:p>
            <a:pPr indent="-342900" lvl="0" marL="457200" rtl="0" algn="l">
              <a:spcBef>
                <a:spcPts val="1200"/>
              </a:spcBef>
              <a:spcAft>
                <a:spcPts val="0"/>
              </a:spcAft>
              <a:buSzPts val="1800"/>
              <a:buChar char="-"/>
            </a:pPr>
            <a:r>
              <a:rPr lang="en"/>
              <a:t>Lack of coagulase virulence factor</a:t>
            </a:r>
            <a:endParaRPr/>
          </a:p>
          <a:p>
            <a:pPr indent="-342900" lvl="0" marL="457200" rtl="0" algn="l">
              <a:spcBef>
                <a:spcPts val="0"/>
              </a:spcBef>
              <a:spcAft>
                <a:spcPts val="0"/>
              </a:spcAft>
              <a:buSzPts val="1800"/>
              <a:buChar char="-"/>
            </a:pPr>
            <a:r>
              <a:rPr lang="en"/>
              <a:t>Opportunistic pathogens</a:t>
            </a:r>
            <a:endParaRPr/>
          </a:p>
          <a:p>
            <a:pPr indent="-317500" lvl="1" marL="914400" rtl="0" algn="l">
              <a:spcBef>
                <a:spcPts val="0"/>
              </a:spcBef>
              <a:spcAft>
                <a:spcPts val="0"/>
              </a:spcAft>
              <a:buSzPts val="1400"/>
              <a:buChar char="-"/>
            </a:pPr>
            <a:r>
              <a:rPr lang="en"/>
              <a:t>Mastitis in dairy animals</a:t>
            </a:r>
            <a:endParaRPr/>
          </a:p>
          <a:p>
            <a:pPr indent="-317500" lvl="1" marL="914400" rtl="0" algn="l">
              <a:spcBef>
                <a:spcPts val="0"/>
              </a:spcBef>
              <a:spcAft>
                <a:spcPts val="0"/>
              </a:spcAft>
              <a:buSzPts val="1400"/>
              <a:buChar char="-"/>
            </a:pPr>
            <a:r>
              <a:rPr i="1" lang="en"/>
              <a:t>M. sciuri</a:t>
            </a:r>
            <a:r>
              <a:rPr lang="en"/>
              <a:t> - ExhC Exfoliation and necrosis</a:t>
            </a:r>
            <a:endParaRPr/>
          </a:p>
          <a:p>
            <a:pPr indent="-317500" lvl="2" marL="1371600" rtl="0" algn="l">
              <a:spcBef>
                <a:spcPts val="0"/>
              </a:spcBef>
              <a:spcAft>
                <a:spcPts val="0"/>
              </a:spcAft>
              <a:buSzPts val="1400"/>
              <a:buChar char="-"/>
            </a:pPr>
            <a:r>
              <a:rPr lang="en"/>
              <a:t>Severe Exudative Epidermitis pig outbreak in China</a:t>
            </a:r>
            <a:endParaRPr/>
          </a:p>
          <a:p>
            <a:pPr indent="-317500" lvl="2" marL="1371600" rtl="0" algn="l">
              <a:spcBef>
                <a:spcPts val="0"/>
              </a:spcBef>
              <a:spcAft>
                <a:spcPts val="0"/>
              </a:spcAft>
              <a:buSzPts val="1400"/>
              <a:buChar char="-"/>
            </a:pPr>
            <a:r>
              <a:rPr lang="en"/>
              <a:t>Endocarditis, peritonitis, septic shock, UTI, PID, wound infections</a:t>
            </a:r>
            <a:endParaRPr/>
          </a:p>
          <a:p>
            <a:pPr indent="0" lvl="0" marL="0" rtl="0" algn="l">
              <a:spcBef>
                <a:spcPts val="1200"/>
              </a:spcBef>
              <a:spcAft>
                <a:spcPts val="1200"/>
              </a:spcAft>
              <a:buNone/>
            </a:pPr>
            <a:r>
              <a:t/>
            </a:r>
            <a:endParaRPr/>
          </a:p>
        </p:txBody>
      </p:sp>
      <p:sp>
        <p:nvSpPr>
          <p:cNvPr id="76" name="Google Shape;76;p15"/>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rot="-5400000">
            <a:off x="3838575" y="3162975"/>
            <a:ext cx="1466850" cy="222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similarity to </a:t>
            </a:r>
            <a:r>
              <a:rPr i="1" lang="en"/>
              <a:t>Staphylococcus aureus</a:t>
            </a:r>
            <a:endParaRPr/>
          </a:p>
          <a:p>
            <a:pPr indent="-342900" lvl="0" marL="457200" rtl="0" algn="l">
              <a:spcBef>
                <a:spcPts val="1200"/>
              </a:spcBef>
              <a:spcAft>
                <a:spcPts val="0"/>
              </a:spcAft>
              <a:buSzPts val="1800"/>
              <a:buChar char="-"/>
            </a:pPr>
            <a:r>
              <a:rPr lang="en"/>
              <a:t>Perform assembly</a:t>
            </a:r>
            <a:r>
              <a:rPr lang="en"/>
              <a:t> of Mammiliicoccus genome</a:t>
            </a:r>
            <a:endParaRPr/>
          </a:p>
          <a:p>
            <a:pPr indent="-342900" lvl="0" marL="457200" rtl="0" algn="l">
              <a:spcBef>
                <a:spcPts val="0"/>
              </a:spcBef>
              <a:spcAft>
                <a:spcPts val="0"/>
              </a:spcAft>
              <a:buSzPts val="1800"/>
              <a:buChar char="-"/>
            </a:pPr>
            <a:r>
              <a:rPr lang="en"/>
              <a:t>Identify and compare virulence factors</a:t>
            </a:r>
            <a:endParaRPr/>
          </a:p>
          <a:p>
            <a:pPr indent="-342900" lvl="0" marL="457200" rtl="0" algn="l">
              <a:spcBef>
                <a:spcPts val="0"/>
              </a:spcBef>
              <a:spcAft>
                <a:spcPts val="0"/>
              </a:spcAft>
              <a:buSzPts val="1800"/>
              <a:buChar char="-"/>
            </a:pPr>
            <a:r>
              <a:rPr lang="en"/>
              <a:t>Highlight </a:t>
            </a:r>
            <a:r>
              <a:rPr lang="en"/>
              <a:t>concerns with mushroom compost mediums</a:t>
            </a:r>
            <a:endParaRPr/>
          </a:p>
        </p:txBody>
      </p:sp>
      <p:sp>
        <p:nvSpPr>
          <p:cNvPr id="84" name="Google Shape;84;p16"/>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Isolation</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Anand Karki, Ph.D.</a:t>
            </a:r>
            <a:endParaRPr/>
          </a:p>
          <a:p>
            <a:pPr indent="0" lvl="0" marL="0" rtl="0" algn="l">
              <a:spcBef>
                <a:spcPts val="1200"/>
              </a:spcBef>
              <a:spcAft>
                <a:spcPts val="0"/>
              </a:spcAft>
              <a:buNone/>
            </a:pPr>
            <a:r>
              <a:rPr lang="en"/>
              <a:t>2015-2017 - Mushroom isolates cultured and identified</a:t>
            </a:r>
            <a:endParaRPr/>
          </a:p>
          <a:p>
            <a:pPr indent="0" lvl="0" marL="0" rtl="0" algn="l">
              <a:spcBef>
                <a:spcPts val="1200"/>
              </a:spcBef>
              <a:spcAft>
                <a:spcPts val="0"/>
              </a:spcAft>
              <a:buNone/>
            </a:pPr>
            <a:r>
              <a:rPr lang="en"/>
              <a:t>2020 - Illumina Miseq short reads</a:t>
            </a:r>
            <a:endParaRPr/>
          </a:p>
          <a:p>
            <a:pPr indent="0" lvl="0" marL="0" rtl="0" algn="l">
              <a:spcBef>
                <a:spcPts val="1200"/>
              </a:spcBef>
              <a:spcAft>
                <a:spcPts val="0"/>
              </a:spcAft>
              <a:buNone/>
            </a:pPr>
            <a:r>
              <a:rPr lang="en"/>
              <a:t>2022-2023 - Oxford Nanopore long reads</a:t>
            </a:r>
            <a:endParaRPr/>
          </a:p>
          <a:p>
            <a:pPr indent="0" lvl="0" marL="0" rtl="0" algn="l">
              <a:spcBef>
                <a:spcPts val="1200"/>
              </a:spcBef>
              <a:spcAft>
                <a:spcPts val="1200"/>
              </a:spcAft>
              <a:buNone/>
            </a:pPr>
            <a:r>
              <a:rPr lang="en"/>
              <a:t>2024 - Got my hands on them</a:t>
            </a:r>
            <a:endParaRPr/>
          </a:p>
        </p:txBody>
      </p:sp>
      <p:sp>
        <p:nvSpPr>
          <p:cNvPr id="91" name="Google Shape;91;p17"/>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Trimming - Trimmomatic</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Illumina short reads</a:t>
            </a:r>
            <a:endParaRPr/>
          </a:p>
          <a:p>
            <a:pPr indent="-342900" lvl="0" marL="457200" rtl="0" algn="l">
              <a:spcBef>
                <a:spcPts val="0"/>
              </a:spcBef>
              <a:spcAft>
                <a:spcPts val="0"/>
              </a:spcAft>
              <a:buSzPts val="1800"/>
              <a:buChar char="-"/>
            </a:pPr>
            <a:r>
              <a:rPr lang="en"/>
              <a:t>Trimmed via Trimmomatic</a:t>
            </a:r>
            <a:endParaRPr/>
          </a:p>
          <a:p>
            <a:pPr indent="-317500" lvl="1" marL="914400" rtl="0" algn="l">
              <a:spcBef>
                <a:spcPts val="0"/>
              </a:spcBef>
              <a:spcAft>
                <a:spcPts val="0"/>
              </a:spcAft>
              <a:buSzPts val="1400"/>
              <a:buChar char="-"/>
            </a:pPr>
            <a:r>
              <a:rPr lang="en"/>
              <a:t>Available adapters moved into master list</a:t>
            </a:r>
            <a:endParaRPr/>
          </a:p>
          <a:p>
            <a:pPr indent="-317500" lvl="1" marL="914400" rtl="0" algn="l">
              <a:spcBef>
                <a:spcPts val="0"/>
              </a:spcBef>
              <a:spcAft>
                <a:spcPts val="0"/>
              </a:spcAft>
              <a:buSzPts val="1400"/>
              <a:buChar char="-"/>
            </a:pPr>
            <a:r>
              <a:rPr lang="en"/>
              <a:t>Removed:</a:t>
            </a:r>
            <a:endParaRPr/>
          </a:p>
          <a:p>
            <a:pPr indent="-314325" lvl="2" marL="1371600" rtl="0" algn="l">
              <a:spcBef>
                <a:spcPts val="0"/>
              </a:spcBef>
              <a:spcAft>
                <a:spcPts val="0"/>
              </a:spcAft>
              <a:buSzPts val="1350"/>
              <a:buChar char="-"/>
            </a:pPr>
            <a:r>
              <a:rPr lang="en" sz="1350"/>
              <a:t>ILLUMINACLIP</a:t>
            </a:r>
            <a:r>
              <a:rPr lang="en" sz="1350">
                <a:solidFill>
                  <a:srgbClr val="1F2328"/>
                </a:solidFill>
              </a:rPr>
              <a:t> - </a:t>
            </a:r>
            <a:r>
              <a:rPr lang="en" sz="1350"/>
              <a:t>Adaptors</a:t>
            </a:r>
            <a:endParaRPr sz="1350"/>
          </a:p>
          <a:p>
            <a:pPr indent="-314325" lvl="2" marL="1371600" rtl="0" algn="l">
              <a:spcBef>
                <a:spcPts val="0"/>
              </a:spcBef>
              <a:spcAft>
                <a:spcPts val="0"/>
              </a:spcAft>
              <a:buSzPts val="1350"/>
              <a:buChar char="-"/>
            </a:pPr>
            <a:r>
              <a:rPr lang="en" sz="1350"/>
              <a:t>LEADING:3 -  Low leading quality or N bases</a:t>
            </a:r>
            <a:endParaRPr sz="1350"/>
          </a:p>
          <a:p>
            <a:pPr indent="-314325" lvl="2" marL="1371600" rtl="0" algn="l">
              <a:spcBef>
                <a:spcPts val="0"/>
              </a:spcBef>
              <a:spcAft>
                <a:spcPts val="0"/>
              </a:spcAft>
              <a:buSzPts val="1350"/>
              <a:buChar char="-"/>
            </a:pPr>
            <a:r>
              <a:rPr lang="en" sz="1350"/>
              <a:t>TRAILING:3 - low trailing quality or N bases</a:t>
            </a:r>
            <a:endParaRPr sz="1350"/>
          </a:p>
          <a:p>
            <a:pPr indent="-314325" lvl="2" marL="1371600" rtl="0" algn="l">
              <a:spcBef>
                <a:spcPts val="0"/>
              </a:spcBef>
              <a:spcAft>
                <a:spcPts val="0"/>
              </a:spcAft>
              <a:buSzPts val="1350"/>
              <a:buChar char="-"/>
            </a:pPr>
            <a:r>
              <a:rPr lang="en" sz="1350"/>
              <a:t>SLIDINGWINDOW:4:15 - </a:t>
            </a:r>
            <a:r>
              <a:rPr lang="en" sz="1350"/>
              <a:t>4 b wide cut if average quality per base below 15</a:t>
            </a:r>
            <a:endParaRPr sz="1350"/>
          </a:p>
          <a:p>
            <a:pPr indent="-314325" lvl="2" marL="1371600" rtl="0" algn="l">
              <a:spcBef>
                <a:spcPts val="0"/>
              </a:spcBef>
              <a:spcAft>
                <a:spcPts val="0"/>
              </a:spcAft>
              <a:buSzPts val="1350"/>
              <a:buChar char="-"/>
            </a:pPr>
            <a:r>
              <a:rPr lang="en" sz="1350"/>
              <a:t>MINLEN:36 - </a:t>
            </a:r>
            <a:r>
              <a:rPr lang="en" sz="1350"/>
              <a:t>Reads below 36 b in length</a:t>
            </a:r>
            <a:endParaRPr/>
          </a:p>
        </p:txBody>
      </p:sp>
      <p:sp>
        <p:nvSpPr>
          <p:cNvPr id="98" name="Google Shape;98;p18"/>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Trimming - Porechop</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Oxford long reads</a:t>
            </a:r>
            <a:endParaRPr/>
          </a:p>
          <a:p>
            <a:pPr indent="-342900" lvl="0" marL="457200" rtl="0" algn="l">
              <a:spcBef>
                <a:spcPts val="0"/>
              </a:spcBef>
              <a:spcAft>
                <a:spcPts val="0"/>
              </a:spcAft>
              <a:buSzPts val="1800"/>
              <a:buChar char="-"/>
            </a:pPr>
            <a:r>
              <a:rPr lang="en"/>
              <a:t>Trimmed via Galaxy’s Porechop</a:t>
            </a:r>
            <a:endParaRPr/>
          </a:p>
          <a:p>
            <a:pPr indent="-317500" lvl="1" marL="914400" rtl="0" algn="l">
              <a:spcBef>
                <a:spcPts val="0"/>
              </a:spcBef>
              <a:spcAft>
                <a:spcPts val="0"/>
              </a:spcAft>
              <a:buSzPts val="1400"/>
              <a:buChar char="-"/>
            </a:pPr>
            <a:r>
              <a:rPr lang="en"/>
              <a:t>First and last bases aligned to adapter set</a:t>
            </a:r>
            <a:endParaRPr/>
          </a:p>
          <a:p>
            <a:pPr indent="-317500" lvl="1" marL="914400" rtl="0" algn="l">
              <a:spcBef>
                <a:spcPts val="0"/>
              </a:spcBef>
              <a:spcAft>
                <a:spcPts val="0"/>
              </a:spcAft>
              <a:buSzPts val="1400"/>
              <a:buChar char="-"/>
            </a:pPr>
            <a:r>
              <a:rPr lang="en"/>
              <a:t>If over 90% adapter match, read trimmed</a:t>
            </a:r>
            <a:endParaRPr/>
          </a:p>
          <a:p>
            <a:pPr indent="-317500" lvl="1" marL="914400" rtl="0" algn="l">
              <a:spcBef>
                <a:spcPts val="0"/>
              </a:spcBef>
              <a:spcAft>
                <a:spcPts val="0"/>
              </a:spcAft>
              <a:buSzPts val="1400"/>
              <a:buChar char="-"/>
            </a:pPr>
            <a:r>
              <a:rPr lang="en"/>
              <a:t>If match in middle of read, read is split</a:t>
            </a:r>
            <a:endParaRPr/>
          </a:p>
          <a:p>
            <a:pPr indent="-342900" lvl="0" marL="457200" rtl="0" algn="l">
              <a:spcBef>
                <a:spcPts val="0"/>
              </a:spcBef>
              <a:spcAft>
                <a:spcPts val="0"/>
              </a:spcAft>
              <a:buSzPts val="1800"/>
              <a:buChar char="-"/>
            </a:pPr>
            <a:r>
              <a:rPr lang="en"/>
              <a:t>Concatenated</a:t>
            </a:r>
            <a:endParaRPr/>
          </a:p>
        </p:txBody>
      </p:sp>
      <p:sp>
        <p:nvSpPr>
          <p:cNvPr id="105" name="Google Shape;105;p19"/>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6" name="Google Shape;106;p19"/>
          <p:cNvPicPr preferRelativeResize="0"/>
          <p:nvPr/>
        </p:nvPicPr>
        <p:blipFill rotWithShape="1">
          <a:blip r:embed="rId3">
            <a:alphaModFix/>
          </a:blip>
          <a:srcRect b="5678" l="0" r="21110" t="14231"/>
          <a:stretch/>
        </p:blipFill>
        <p:spPr>
          <a:xfrm>
            <a:off x="4572000" y="2571750"/>
            <a:ext cx="4259818" cy="243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Assembly - Unicycler</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Unicycler hybrid assembly</a:t>
            </a:r>
            <a:endParaRPr/>
          </a:p>
          <a:p>
            <a:pPr indent="-342900" lvl="0" marL="457200" rtl="0" algn="l">
              <a:spcBef>
                <a:spcPts val="0"/>
              </a:spcBef>
              <a:spcAft>
                <a:spcPts val="0"/>
              </a:spcAft>
              <a:buSzPts val="1800"/>
              <a:buChar char="-"/>
            </a:pPr>
            <a:r>
              <a:rPr lang="en"/>
              <a:t>Repeats longer than the read - form singular contig</a:t>
            </a:r>
            <a:endParaRPr/>
          </a:p>
          <a:p>
            <a:pPr indent="-342900" lvl="0" marL="457200" rtl="0" algn="l">
              <a:spcBef>
                <a:spcPts val="0"/>
              </a:spcBef>
              <a:spcAft>
                <a:spcPts val="0"/>
              </a:spcAft>
              <a:buSzPts val="1800"/>
              <a:buChar char="-"/>
            </a:pPr>
            <a:r>
              <a:rPr lang="en"/>
              <a:t>Uses SPAdes to produce de Bruijn graph</a:t>
            </a:r>
            <a:endParaRPr/>
          </a:p>
          <a:p>
            <a:pPr indent="-317500" lvl="1" marL="914400" rtl="0" algn="l">
              <a:spcBef>
                <a:spcPts val="0"/>
              </a:spcBef>
              <a:spcAft>
                <a:spcPts val="0"/>
              </a:spcAft>
              <a:buSzPts val="1400"/>
              <a:buChar char="-"/>
            </a:pPr>
            <a:r>
              <a:rPr lang="en"/>
              <a:t>Different </a:t>
            </a:r>
            <a:r>
              <a:rPr i="1" lang="en"/>
              <a:t>k</a:t>
            </a:r>
            <a:r>
              <a:rPr lang="en"/>
              <a:t>-mer lengths - increased connections and repeat resolutions</a:t>
            </a:r>
            <a:endParaRPr/>
          </a:p>
          <a:p>
            <a:pPr indent="0" lvl="0" marL="457200" rtl="0" algn="l">
              <a:spcBef>
                <a:spcPts val="1200"/>
              </a:spcBef>
              <a:spcAft>
                <a:spcPts val="1200"/>
              </a:spcAft>
              <a:buNone/>
            </a:pPr>
            <a:r>
              <a:t/>
            </a:r>
            <a:endParaRPr/>
          </a:p>
        </p:txBody>
      </p:sp>
      <p:pic>
        <p:nvPicPr>
          <p:cNvPr id="113" name="Google Shape;113;p20"/>
          <p:cNvPicPr preferRelativeResize="0"/>
          <p:nvPr/>
        </p:nvPicPr>
        <p:blipFill rotWithShape="1">
          <a:blip r:embed="rId3">
            <a:alphaModFix/>
          </a:blip>
          <a:srcRect b="7221" l="19425" r="36940" t="74506"/>
          <a:stretch/>
        </p:blipFill>
        <p:spPr>
          <a:xfrm>
            <a:off x="2217876" y="3954750"/>
            <a:ext cx="4708248" cy="1109025"/>
          </a:xfrm>
          <a:prstGeom prst="rect">
            <a:avLst/>
          </a:prstGeom>
          <a:noFill/>
          <a:ln>
            <a:noFill/>
          </a:ln>
        </p:spPr>
      </p:pic>
      <p:sp>
        <p:nvSpPr>
          <p:cNvPr id="114" name="Google Shape;114;p20"/>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5" name="Google Shape;115;p20"/>
          <p:cNvPicPr preferRelativeResize="0"/>
          <p:nvPr/>
        </p:nvPicPr>
        <p:blipFill>
          <a:blip r:embed="rId4">
            <a:alphaModFix/>
          </a:blip>
          <a:stretch>
            <a:fillRect/>
          </a:stretch>
        </p:blipFill>
        <p:spPr>
          <a:xfrm>
            <a:off x="1649700" y="2445825"/>
            <a:ext cx="5844601" cy="142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Bandage</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Visualizes .gfa files</a:t>
            </a:r>
            <a:endParaRPr/>
          </a:p>
        </p:txBody>
      </p:sp>
      <p:sp>
        <p:nvSpPr>
          <p:cNvPr id="122" name="Google Shape;122;p21"/>
          <p:cNvSpPr/>
          <p:nvPr/>
        </p:nvSpPr>
        <p:spPr>
          <a:xfrm>
            <a:off x="418025" y="966325"/>
            <a:ext cx="5602800" cy="26700"/>
          </a:xfrm>
          <a:prstGeom prst="rect">
            <a:avLst/>
          </a:prstGeom>
          <a:solidFill>
            <a:srgbClr val="DA269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3" name="Google Shape;123;p21"/>
          <p:cNvPicPr preferRelativeResize="0"/>
          <p:nvPr/>
        </p:nvPicPr>
        <p:blipFill>
          <a:blip r:embed="rId3">
            <a:alphaModFix/>
          </a:blip>
          <a:stretch>
            <a:fillRect/>
          </a:stretch>
        </p:blipFill>
        <p:spPr>
          <a:xfrm>
            <a:off x="812680" y="1824575"/>
            <a:ext cx="3225924" cy="3011550"/>
          </a:xfrm>
          <a:prstGeom prst="rect">
            <a:avLst/>
          </a:prstGeom>
          <a:noFill/>
          <a:ln>
            <a:noFill/>
          </a:ln>
        </p:spPr>
      </p:pic>
      <p:pic>
        <p:nvPicPr>
          <p:cNvPr id="124" name="Google Shape;124;p21"/>
          <p:cNvPicPr preferRelativeResize="0"/>
          <p:nvPr/>
        </p:nvPicPr>
        <p:blipFill>
          <a:blip r:embed="rId4">
            <a:alphaModFix/>
          </a:blip>
          <a:stretch>
            <a:fillRect/>
          </a:stretch>
        </p:blipFill>
        <p:spPr>
          <a:xfrm>
            <a:off x="5181596" y="1824583"/>
            <a:ext cx="3225924" cy="30115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