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jpeg" ContentType="image/jpeg"/>
  <Override PartName="/ppt/media/image8.jpeg" ContentType="image/jpeg"/>
  <Override PartName="/ppt/media/image5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22.jpeg" ContentType="image/jpeg"/>
  <Override PartName="/ppt/media/image11.png" ContentType="image/png"/>
  <Override PartName="/ppt/media/image6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7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24.jpeg" ContentType="image/jpeg"/>
  <Override PartName="/ppt/media/image15.png" ContentType="image/png"/>
  <Override PartName="/ppt/media/image14.jpeg" ContentType="image/jpeg"/>
  <Override PartName="/ppt/media/image9.jpeg" ContentType="image/jpeg"/>
  <Override PartName="/ppt/media/image2.png" ContentType="image/png"/>
  <Override PartName="/ppt/media/image25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30752B-C33D-473C-9153-E07CB64871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717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A7D90-91F3-4F1A-8A26-9E6D700DA9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7587C5-2516-40F8-BDF7-0003FBE6B2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7D086-C656-4450-ACFA-661197E4D7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12E58D9-2F52-4236-9BA1-7DBAC87BFA1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496276-3505-447D-AD28-0131F9286E8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839CD1-272B-4EF0-AD79-7435CAE2C5F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1A24C25-C0AF-4DE8-B9FA-6D2005DF78B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7E6BE3-3A7B-410B-A56B-C83599AF54E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132480"/>
            <a:ext cx="10964880" cy="374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C52823-2377-4895-A87D-A14E63D6C6E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5A9A58-91FE-4DBC-AA4A-24AD9FD36F2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83DBC6-EEA3-4A90-BE3A-217C231D4C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CD653E-500F-43DF-B8F2-94B25C0F268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3E2EE31-3E54-4F07-9A13-0AD44E81518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717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CD2382-A409-49A3-8DA6-4E31F174D8A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028701-FE4C-4BD2-9C25-D7B9C5EB4A4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981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717000"/>
            <a:ext cx="35330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6C5336-4D10-44E1-9965-437619CE6B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1FE8A-0334-42FB-90FE-66F31CF8A6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689800-329C-43BF-91FE-E490E896CE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0933D-C753-47E4-9D68-CCE97C152F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132480"/>
            <a:ext cx="10964880" cy="374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B8153-E768-4B33-8DEA-7C243E872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67FB4-ABAE-4BF8-8DDB-11FA540209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52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717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3EA69-8664-4AC8-B0B5-ABB9D68175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981000"/>
            <a:ext cx="535428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717000"/>
            <a:ext cx="10972440" cy="249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F77967-BF51-4F2F-854F-8B5ACB2BA2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71B6A-5765-45B7-9550-36E091BBF163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7" descr=""/>
          <p:cNvPicPr/>
          <p:nvPr/>
        </p:nvPicPr>
        <p:blipFill>
          <a:blip r:embed="rId2"/>
          <a:srcRect l="0" t="15656" r="0" b="12809"/>
          <a:stretch/>
        </p:blipFill>
        <p:spPr>
          <a:xfrm>
            <a:off x="9606240" y="6428160"/>
            <a:ext cx="2520000" cy="4165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</a:rPr>
              <a:t>Titelmasterformat</a:t>
            </a: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 durch Klicken bearbeiten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Textmasterformate durch Klicken bearbeiten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4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A5D25-654C-4CFA-AF2F-9C9293B8CC56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560520" y="6405120"/>
            <a:ext cx="2520000" cy="38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1" lang="en-US" sz="1000" spc="-1" strike="noStrike">
                <a:solidFill>
                  <a:srgbClr val="0967b1"/>
                </a:solidFill>
                <a:latin typeface="Akkurat Light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967b1"/>
                </a:solidFill>
                <a:latin typeface="Akkurat Light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jupyter.rwth-aachen.de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pyter.org/try" TargetMode="External"/><Relationship Id="rId2" Type="http://schemas.openxmlformats.org/officeDocument/2006/relationships/hyperlink" Target="https://nbviewer.jupyter.org/github/jupyter/notebook/blob/master/docs/source/examples/Notebook/Running%20Code.ipynb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jupyter.rwth-aachen.de/hub/spawn?profile=p4ds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i.org/10.3390/pr8010121" TargetMode="Externa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64a8"/>
                </a:solidFill>
                <a:latin typeface="Calibri"/>
                <a:ea typeface="Calibri Light"/>
              </a:rPr>
              <a:t>Quantitative growth analysis</a:t>
            </a:r>
            <a:r>
              <a:rPr b="1" lang="en-US" sz="3600" spc="-1" strike="noStrike">
                <a:solidFill>
                  <a:srgbClr val="0064a8"/>
                </a:solidFill>
                <a:latin typeface="Calibri"/>
                <a:ea typeface="Calibri Light"/>
              </a:rPr>
              <a:t>: </a:t>
            </a:r>
            <a:br>
              <a:rPr sz="3600"/>
            </a:br>
            <a:r>
              <a:rPr b="1" lang="en-US" sz="3600" spc="-1" strike="noStrike">
                <a:solidFill>
                  <a:srgbClr val="0064a8"/>
                </a:solidFill>
                <a:latin typeface="Calibri"/>
                <a:ea typeface="Calibri Light"/>
              </a:rPr>
              <a:t>Theoretical Background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BioLabSim.nrw consortium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4" descr="Diagram&#10;&#10;Description automatically generated"/>
          <p:cNvPicPr/>
          <p:nvPr/>
        </p:nvPicPr>
        <p:blipFill>
          <a:blip r:embed="rId1"/>
          <a:srcRect l="0" t="29525" r="0" b="-476"/>
          <a:stretch/>
        </p:blipFill>
        <p:spPr>
          <a:xfrm>
            <a:off x="2079000" y="3062520"/>
            <a:ext cx="8120520" cy="32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  <a:ea typeface="Calibri"/>
              </a:rPr>
              <a:t>Physiological Characterization with Multiple Concentrations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14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A90F3-7F03-4E89-B733-84281CA3A257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Content Placeholder 2"/>
          <p:cNvSpPr/>
          <p:nvPr/>
        </p:nvSpPr>
        <p:spPr>
          <a:xfrm>
            <a:off x="313560" y="810000"/>
            <a:ext cx="11782800" cy="82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Make multiple experiments with different substrate concentrations to identify parameters of the Monod-equation for growth rate.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2" name="Group 2"/>
          <p:cNvGrpSpPr/>
          <p:nvPr/>
        </p:nvGrpSpPr>
        <p:grpSpPr>
          <a:xfrm>
            <a:off x="81360" y="1805760"/>
            <a:ext cx="6244200" cy="4226760"/>
            <a:chOff x="81360" y="1805760"/>
            <a:chExt cx="6244200" cy="4226760"/>
          </a:xfrm>
        </p:grpSpPr>
        <p:pic>
          <p:nvPicPr>
            <p:cNvPr id="153" name="Picture 8" descr="A green line with white text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81360" y="1809360"/>
              <a:ext cx="2773440" cy="206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Picture 9" descr=""/>
            <p:cNvPicPr/>
            <p:nvPr/>
          </p:nvPicPr>
          <p:blipFill>
            <a:blip r:embed="rId2"/>
            <a:stretch/>
          </p:blipFill>
          <p:spPr>
            <a:xfrm>
              <a:off x="132120" y="3873240"/>
              <a:ext cx="2773440" cy="215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ontent Placeholder 2"/>
            <p:cNvSpPr/>
            <p:nvPr/>
          </p:nvSpPr>
          <p:spPr>
            <a:xfrm>
              <a:off x="2904480" y="1805760"/>
              <a:ext cx="3421080" cy="2925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Experiment #1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Cglc = 1 g/L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Time = 50 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Sampling = 2 /h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Nightshift = 5 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Calculate: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RBio = 0.05 /h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RGlc = 0.82 mmol/gDW/h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56" name="Group 4"/>
          <p:cNvGrpSpPr/>
          <p:nvPr/>
        </p:nvGrpSpPr>
        <p:grpSpPr>
          <a:xfrm>
            <a:off x="6355800" y="1868040"/>
            <a:ext cx="5882400" cy="4556520"/>
            <a:chOff x="6355800" y="1868040"/>
            <a:chExt cx="5882400" cy="4556520"/>
          </a:xfrm>
        </p:grpSpPr>
        <p:pic>
          <p:nvPicPr>
            <p:cNvPr id="157" name="Picture 6" descr="A green line graph with white text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6487920" y="1868040"/>
              <a:ext cx="2773440" cy="21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Picture 7" descr="A graph with blue dots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6355800" y="4141440"/>
              <a:ext cx="2945880" cy="228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ontent Placeholder 2"/>
            <p:cNvSpPr/>
            <p:nvPr/>
          </p:nvSpPr>
          <p:spPr>
            <a:xfrm>
              <a:off x="9509040" y="1924560"/>
              <a:ext cx="2729160" cy="2925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Experiment #2</a:t>
              </a:r>
              <a:endParaRPr b="0" lang="en-US" sz="18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Cglc = 10 g/L</a:t>
              </a:r>
              <a:endParaRPr b="0" lang="en-US" sz="18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Time = 37 h</a:t>
              </a:r>
              <a:endParaRPr b="0" lang="en-US" sz="18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Sampling = 1 /h</a:t>
              </a:r>
              <a:endParaRPr b="0" lang="en-US" sz="18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Nightshift = 5 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Calculate: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RBio = 0.24 /h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RGlc = 3.41 mmol/gDW/h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60" name="Content Placeholder 2"/>
          <p:cNvSpPr/>
          <p:nvPr/>
        </p:nvSpPr>
        <p:spPr>
          <a:xfrm>
            <a:off x="3646440" y="6337440"/>
            <a:ext cx="233388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Experiments #...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  <a:ea typeface="Calibri"/>
              </a:rPr>
              <a:t>Calculation of biomass yield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5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F8EF7B-83BF-4C32-9BF1-67B21865FF44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313560" y="780480"/>
            <a:ext cx="11782800" cy="883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biomass yield on a substrate is defined by the unit: gDW/gSubstrate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Typical values for glucose range from 0.3-0.5 g/g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202320" y="1823400"/>
            <a:ext cx="3502800" cy="4417200"/>
            <a:chOff x="202320" y="1823400"/>
            <a:chExt cx="3502800" cy="4417200"/>
          </a:xfrm>
        </p:grpSpPr>
        <p:sp>
          <p:nvSpPr>
            <p:cNvPr id="165" name="Content Placeholder 2"/>
            <p:cNvSpPr/>
            <p:nvPr/>
          </p:nvSpPr>
          <p:spPr>
            <a:xfrm>
              <a:off x="202320" y="1823400"/>
              <a:ext cx="3502800" cy="1980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Strategy #1</a:t>
              </a:r>
              <a:endParaRPr b="0" lang="en-US" sz="24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479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Divide the biomass at the end of experiment by the substrate consumed. </a:t>
              </a: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166" name="Picture 10" descr="A screenshot of a video game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843120" y="3901680"/>
              <a:ext cx="1869120" cy="1528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7" name="Group 15"/>
            <p:cNvGrpSpPr/>
            <p:nvPr/>
          </p:nvGrpSpPr>
          <p:grpSpPr>
            <a:xfrm>
              <a:off x="1035360" y="5651640"/>
              <a:ext cx="1078200" cy="588960"/>
              <a:chOff x="1035360" y="5651640"/>
              <a:chExt cx="1078200" cy="588960"/>
            </a:xfrm>
          </p:grpSpPr>
          <p:sp>
            <p:nvSpPr>
              <p:cNvPr id="168" name="Content Placeholder 2"/>
              <p:cNvSpPr/>
              <p:nvPr/>
            </p:nvSpPr>
            <p:spPr>
              <a:xfrm>
                <a:off x="1035360" y="5704560"/>
                <a:ext cx="729360" cy="45684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479"/>
                  </a:spcBef>
                  <a:buNone/>
                  <a:tabLst>
                    <a:tab algn="l" pos="0"/>
                  </a:tabLst>
                </a:pPr>
                <a:r>
                  <a:rPr b="0" lang="en-US" sz="24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Y=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169" name="Straight Arrow Connector 12"/>
              <p:cNvSpPr/>
              <p:nvPr/>
            </p:nvSpPr>
            <p:spPr>
              <a:xfrm flipV="1">
                <a:off x="1645920" y="5651640"/>
                <a:ext cx="416160" cy="141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8c3a"/>
                </a:solidFill>
                <a:round/>
                <a:tailEnd len="med" type="triangle" w="med"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/>
            </p:style>
          </p:sp>
          <p:sp>
            <p:nvSpPr>
              <p:cNvPr id="170" name="Straight Arrow Connector 13"/>
              <p:cNvSpPr/>
              <p:nvPr/>
            </p:nvSpPr>
            <p:spPr>
              <a:xfrm>
                <a:off x="1625760" y="6017400"/>
                <a:ext cx="355320" cy="22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7030a0"/>
                </a:solidFill>
                <a:round/>
                <a:tailEnd len="med" type="triangle" w="med"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/>
            </p:style>
          </p:sp>
          <p:sp>
            <p:nvSpPr>
              <p:cNvPr id="171" name="Straight Arrow Connector 14"/>
              <p:cNvSpPr/>
              <p:nvPr/>
            </p:nvSpPr>
            <p:spPr>
              <a:xfrm>
                <a:off x="1545120" y="5936760"/>
                <a:ext cx="568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round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/>
            </p:style>
          </p:sp>
        </p:grpSp>
      </p:grpSp>
      <p:grpSp>
        <p:nvGrpSpPr>
          <p:cNvPr id="172" name="Group 4"/>
          <p:cNvGrpSpPr/>
          <p:nvPr/>
        </p:nvGrpSpPr>
        <p:grpSpPr>
          <a:xfrm>
            <a:off x="3786840" y="1823400"/>
            <a:ext cx="3502800" cy="4520160"/>
            <a:chOff x="3786840" y="1823400"/>
            <a:chExt cx="3502800" cy="4520160"/>
          </a:xfrm>
        </p:grpSpPr>
        <p:sp>
          <p:nvSpPr>
            <p:cNvPr id="173" name="Content Placeholder 2"/>
            <p:cNvSpPr/>
            <p:nvPr/>
          </p:nvSpPr>
          <p:spPr>
            <a:xfrm>
              <a:off x="3786840" y="1823400"/>
              <a:ext cx="3502800" cy="2407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Strategy #2</a:t>
              </a:r>
              <a:endParaRPr b="0" lang="en-US" sz="24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479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Divide the growth rate (/h) with the substrate uptake rate (/h/gGlc*gDW*h).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174" name="Picture 16" descr="A screenshot of a game&#10;&#10;Description automatically generated"/>
            <p:cNvPicPr/>
            <p:nvPr/>
          </p:nvPicPr>
          <p:blipFill>
            <a:blip r:embed="rId2"/>
            <a:stretch/>
          </p:blipFill>
          <p:spPr>
            <a:xfrm>
              <a:off x="4297680" y="3972600"/>
              <a:ext cx="1869120" cy="1528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5" name="Group 32"/>
            <p:cNvGrpSpPr/>
            <p:nvPr/>
          </p:nvGrpSpPr>
          <p:grpSpPr>
            <a:xfrm>
              <a:off x="4560840" y="5683320"/>
              <a:ext cx="1078200" cy="660240"/>
              <a:chOff x="4560840" y="5683320"/>
              <a:chExt cx="1078200" cy="660240"/>
            </a:xfrm>
          </p:grpSpPr>
          <p:grpSp>
            <p:nvGrpSpPr>
              <p:cNvPr id="176" name="Group 22"/>
              <p:cNvGrpSpPr/>
              <p:nvPr/>
            </p:nvGrpSpPr>
            <p:grpSpPr>
              <a:xfrm>
                <a:off x="4560840" y="5806080"/>
                <a:ext cx="1078200" cy="456840"/>
                <a:chOff x="4560840" y="5806080"/>
                <a:chExt cx="1078200" cy="456840"/>
              </a:xfrm>
            </p:grpSpPr>
            <p:sp>
              <p:nvSpPr>
                <p:cNvPr id="177" name="Content Placeholder 2"/>
                <p:cNvSpPr/>
                <p:nvPr/>
              </p:nvSpPr>
              <p:spPr>
                <a:xfrm>
                  <a:off x="4560840" y="5806080"/>
                  <a:ext cx="729360" cy="456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479"/>
                    </a:spcBef>
                    <a:buNone/>
                    <a:tabLst>
                      <a:tab algn="l" pos="0"/>
                    </a:tabLst>
                  </a:pPr>
                  <a:r>
                    <a:rPr b="0" lang="en-US" sz="24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Y=</a:t>
                  </a:r>
                  <a:endParaRPr b="0" lang="en-US" sz="2400" spc="-1" strike="noStrike">
                    <a:latin typeface="Arial"/>
                  </a:endParaRPr>
                </a:p>
              </p:txBody>
            </p:sp>
            <p:sp>
              <p:nvSpPr>
                <p:cNvPr id="178" name="Straight Arrow Connector 26"/>
                <p:cNvSpPr/>
                <p:nvPr/>
              </p:nvSpPr>
              <p:spPr>
                <a:xfrm>
                  <a:off x="5070600" y="6038280"/>
                  <a:ext cx="5684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>
                  <a:solidFill>
                    <a:srgbClr val="000000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/>
              </p:style>
            </p:sp>
          </p:grpSp>
          <p:sp>
            <p:nvSpPr>
              <p:cNvPr id="179" name="Arrow: Curved Up 27"/>
              <p:cNvSpPr/>
              <p:nvPr/>
            </p:nvSpPr>
            <p:spPr>
              <a:xfrm>
                <a:off x="5184360" y="5683320"/>
                <a:ext cx="453960" cy="284040"/>
              </a:xfrm>
              <a:prstGeom prst="curvedUp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rgbClr val="008c3a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Arrow: Curved Up 28"/>
              <p:cNvSpPr/>
              <p:nvPr/>
            </p:nvSpPr>
            <p:spPr>
              <a:xfrm flipV="1">
                <a:off x="5184360" y="6039000"/>
                <a:ext cx="453960" cy="304560"/>
              </a:xfrm>
              <a:prstGeom prst="curvedUp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rgbClr val="7030a0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1" name="Group 9"/>
          <p:cNvGrpSpPr/>
          <p:nvPr/>
        </p:nvGrpSpPr>
        <p:grpSpPr>
          <a:xfrm>
            <a:off x="7906680" y="1734480"/>
            <a:ext cx="4224240" cy="4710960"/>
            <a:chOff x="7906680" y="1734480"/>
            <a:chExt cx="4224240" cy="4710960"/>
          </a:xfrm>
        </p:grpSpPr>
        <p:sp>
          <p:nvSpPr>
            <p:cNvPr id="182" name="Content Placeholder 2"/>
            <p:cNvSpPr/>
            <p:nvPr/>
          </p:nvSpPr>
          <p:spPr>
            <a:xfrm>
              <a:off x="7906680" y="1734480"/>
              <a:ext cx="4224240" cy="24073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Strategy #3</a:t>
              </a:r>
              <a:endParaRPr b="0" lang="en-US" sz="2400" spc="-1" strike="noStrike">
                <a:latin typeface="Arial"/>
              </a:endParaRPr>
            </a:p>
            <a:p>
              <a:pPr marL="343080" indent="-343080">
                <a:lnSpc>
                  <a:spcPct val="100000"/>
                </a:lnSpc>
                <a:spcBef>
                  <a:spcPts val="479"/>
                </a:spcBef>
                <a:buClr>
                  <a:srgbClr val="0064a8"/>
                </a:buClr>
                <a:buSzPct val="130000"/>
                <a:buFont typeface="Arial"/>
                <a:buChar char="•"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Linear correlation of multiple experiments with different substrate uptake and growth rates.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183" name="Picture 29" descr=""/>
            <p:cNvPicPr/>
            <p:nvPr/>
          </p:nvPicPr>
          <p:blipFill>
            <a:blip r:embed="rId3"/>
            <a:stretch/>
          </p:blipFill>
          <p:spPr>
            <a:xfrm>
              <a:off x="8575200" y="3972600"/>
              <a:ext cx="1940040" cy="177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ontent Placeholder 2"/>
            <p:cNvSpPr/>
            <p:nvPr/>
          </p:nvSpPr>
          <p:spPr>
            <a:xfrm>
              <a:off x="8665560" y="5938200"/>
              <a:ext cx="3340440" cy="5072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Y=</a:t>
              </a:r>
              <a:r>
                <a:rPr b="0" lang="en-US" sz="2400" spc="-1" strike="noStrike">
                  <a:solidFill>
                    <a:srgbClr val="000000"/>
                  </a:solidFill>
                  <a:latin typeface="Symbol"/>
                  <a:ea typeface="Calibri"/>
                </a:rPr>
                <a:t>D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growth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/</a:t>
              </a:r>
              <a:r>
                <a:rPr b="0" lang="en-US" sz="2400" spc="-1" strike="noStrike">
                  <a:solidFill>
                    <a:srgbClr val="000000"/>
                  </a:solidFill>
                  <a:latin typeface="Symbol"/>
                  <a:ea typeface="Calibri"/>
                </a:rPr>
                <a:t>D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r</a:t>
              </a:r>
              <a:r>
                <a:rPr b="0" lang="en-US" sz="2400" spc="-1" strike="noStrike" baseline="-25000">
                  <a:solidFill>
                    <a:srgbClr val="000000"/>
                  </a:solidFill>
                  <a:latin typeface="Calibri"/>
                  <a:ea typeface="Calibri"/>
                </a:rPr>
                <a:t>substrate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  <a:ea typeface="Calibri"/>
              </a:rPr>
              <a:t>Physiological Characterization with Multiple Concentrations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6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911A49-98E9-4713-AF32-8B511EDEF01B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7" name="Content Placeholder 2"/>
          <p:cNvSpPr/>
          <p:nvPr/>
        </p:nvSpPr>
        <p:spPr>
          <a:xfrm>
            <a:off x="313560" y="810000"/>
            <a:ext cx="11782800" cy="1675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Plot the calculated substrate uptake rates versus the growth rates.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There should be roughly a linear relationship -&gt; the yield remains constant at different growth rates.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slope of the linear regression is the yield.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8" name="Picture 6" descr="A graph with a line&#10;&#10;Description automatically generated"/>
          <p:cNvPicPr/>
          <p:nvPr/>
        </p:nvPicPr>
        <p:blipFill>
          <a:blip r:embed="rId1"/>
          <a:stretch/>
        </p:blipFill>
        <p:spPr>
          <a:xfrm>
            <a:off x="957600" y="2789280"/>
            <a:ext cx="4561560" cy="36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  <a:ea typeface="Calibri"/>
              </a:rPr>
              <a:t>Physiological Characterization with Multiple Concentrations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7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80039-5623-4055-BB87-7B3BF7ADFD67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Content Placeholder 2"/>
          <p:cNvSpPr/>
          <p:nvPr/>
        </p:nvSpPr>
        <p:spPr>
          <a:xfrm>
            <a:off x="313560" y="810000"/>
            <a:ext cx="11782800" cy="1249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Analyse the relationship between initial substrate concentration and growth rate.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 hyperbolic curve fitting or double reciprocal plot with linear regression of substrate concentration and growth rate.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2" name="TextBox 4"/>
              <p:cNvSpPr txBox="1"/>
              <p:nvPr/>
            </p:nvSpPr>
            <p:spPr>
              <a:xfrm>
                <a:off x="1845360" y="2167560"/>
                <a:ext cx="1682640" cy="645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𝜇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𝜇</m:t>
                            </m:r>
                          </m:e>
                          <m:sub>
                            <m:r>
                              <m:t xml:space="preserve">max</m:t>
                            </m:r>
                          </m:sub>
                        </m:sSub>
                        <m:r>
                          <m:t xml:space="preserve">𝑆</m:t>
                        </m:r>
                      </m:num>
                      <m:den>
                        <m:sSub>
                          <m:e>
                            <m:r>
                              <m:t xml:space="preserve">𝐾</m:t>
                            </m:r>
                          </m:e>
                          <m:sub>
                            <m:r>
                              <m:t xml:space="preserve">𝑆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𝑆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93" name="Picture 13" descr=""/>
          <p:cNvPicPr/>
          <p:nvPr/>
        </p:nvPicPr>
        <p:blipFill>
          <a:blip r:embed="rId1"/>
          <a:stretch/>
        </p:blipFill>
        <p:spPr>
          <a:xfrm>
            <a:off x="695520" y="2813400"/>
            <a:ext cx="5262480" cy="398520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94" name="TextBox 6"/>
              <p:cNvSpPr txBox="1"/>
              <p:nvPr/>
            </p:nvSpPr>
            <p:spPr>
              <a:xfrm>
                <a:off x="8169840" y="2255040"/>
                <a:ext cx="2991240" cy="65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𝜇</m:t>
                        </m:r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sSub>
                          <m:e>
                            <m:r>
                              <m:t xml:space="preserve">𝜇</m:t>
                            </m:r>
                          </m:e>
                          <m:sub>
                            <m:r>
                              <m:t xml:space="preserve">𝑚𝑎𝑥</m:t>
                            </m:r>
                          </m:sub>
                        </m:sSub>
                      </m:den>
                    </m:f>
                    <m:r>
                      <m:t xml:space="preserve">+</m:t>
                    </m:r>
                    <m:f>
                      <m:num>
                        <m:sSub>
                          <m:e>
                            <m:r>
                              <m:t xml:space="preserve">𝐾</m:t>
                            </m:r>
                          </m:e>
                          <m:sub>
                            <m:r>
                              <m:t xml:space="preserve">𝑆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𝜇</m:t>
                            </m:r>
                          </m:e>
                          <m:sub>
                            <m:r>
                              <m:t xml:space="preserve">max</m:t>
                            </m:r>
                          </m:sub>
                        </m:sSub>
                      </m:den>
                    </m:f>
                    <m:r>
                      <m:t xml:space="preserve">∙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𝑆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95" name="Picture 7" descr="17.6 Fermenter growth kinetics"/>
          <p:cNvPicPr/>
          <p:nvPr/>
        </p:nvPicPr>
        <p:blipFill>
          <a:blip r:embed="rId2"/>
          <a:stretch/>
        </p:blipFill>
        <p:spPr>
          <a:xfrm>
            <a:off x="7079400" y="3647880"/>
            <a:ext cx="4338000" cy="231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Simulation to generate growth data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18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A9112-902E-4F74-AD2D-FE191B7D048C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Inhaltsplatzhalter 2"/>
          <p:cNvSpPr/>
          <p:nvPr/>
        </p:nvSpPr>
        <p:spPr>
          <a:xfrm>
            <a:off x="735480" y="1269000"/>
            <a:ext cx="11047680" cy="2237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Procedure: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Login to RWTH Jupyter Hub site: 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Akkurat Light Office"/>
                <a:hlinkClick r:id="rId1"/>
              </a:rPr>
              <a:t>https://jupyter.rwth-aachen.de</a:t>
            </a: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 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Start [BioLabSim] Biotechnologie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In the Jupyter directory overview (left panel) navigate to Notebooks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Run the Notebook GroExpSim.ipynb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Conduct data analysis either within Python, Excel, GraphPad, etc...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Data Analysis Templates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19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EA1023-A2FE-4435-8230-B5E2FF7DEE47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1" name="Inhaltsplatzhalter 2"/>
          <p:cNvSpPr/>
          <p:nvPr/>
        </p:nvSpPr>
        <p:spPr>
          <a:xfrm>
            <a:off x="735480" y="1269000"/>
            <a:ext cx="11047680" cy="3927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Excel template: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Publication: Sato et al., 2016, PLoS,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Directed Evolution Reveals Unexpected Epistatic Interactions That Alter Metabolic Regulation and Enable Anaerobic Xylose Use by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Saccharomyces cerevisiae</a:t>
            </a:r>
            <a:endParaRPr b="0" lang="en-US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doi: https://doi.org/10.1371/journal.pgen.1006372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Supplement Appendices 2+3</a:t>
            </a:r>
            <a:endParaRPr b="0" lang="en-US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Server: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Data\iAMBAll\_Subgroups\Modeling-group\Templates_XlsAnalysis\jennifer.xlsx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2" name="Inhaltsplatzhalter 2"/>
          <p:cNvSpPr/>
          <p:nvPr/>
        </p:nvSpPr>
        <p:spPr>
          <a:xfrm>
            <a:off x="735480" y="4780800"/>
            <a:ext cx="11047680" cy="1288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Python workflow: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IAMBJudas: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https://jupyter.rwth-aachen.de/hub/spawn?profile=iambjudas</a:t>
            </a:r>
            <a:endParaRPr b="0" lang="en-US" sz="2000" spc="-1" strike="noStrike">
              <a:latin typeface="Arial"/>
            </a:endParaRPr>
          </a:p>
          <a:p>
            <a:pPr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Git clone: 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https://git.rwth-aachen.de/ulf.liebal/iambanalyses.git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Excel-based Growth Rate Calculation with linearized exponential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20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CC574-01DC-40B8-8886-CCFF64DD7DC1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19120" y="1130040"/>
            <a:ext cx="5257440" cy="2487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Determine mean value and standard deviation (only necessary for biological replicates)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Plot the Logarithm of biomass concentrations against time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Perform a linear regression with the linear range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Grafik 4" descr="Ein Bild, das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017400" y="1130040"/>
            <a:ext cx="5556960" cy="3797640"/>
          </a:xfrm>
          <a:prstGeom prst="rect">
            <a:avLst/>
          </a:prstGeom>
          <a:ln w="0">
            <a:noFill/>
          </a:ln>
        </p:spPr>
      </p:pic>
      <p:sp>
        <p:nvSpPr>
          <p:cNvPr id="207" name="Textfeld 5"/>
          <p:cNvSpPr/>
          <p:nvPr/>
        </p:nvSpPr>
        <p:spPr>
          <a:xfrm>
            <a:off x="5623920" y="4975560"/>
            <a:ext cx="58017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kkurat Light Office"/>
              </a:rPr>
              <a:t>Example cultivation from BioLabSim at 35 °C.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kkurat Light Office"/>
              </a:rPr>
              <a:t>Shown is the mean value and the standard deviation of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kkurat Light Office"/>
              </a:rPr>
              <a:t>three biological replicates.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Rectangle 2"/>
          <p:cNvSpPr/>
          <p:nvPr/>
        </p:nvSpPr>
        <p:spPr>
          <a:xfrm>
            <a:off x="519120" y="3703680"/>
            <a:ext cx="5257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1800" spc="-1" strike="noStrike">
                <a:solidFill>
                  <a:srgbClr val="000000"/>
                </a:solidFill>
                <a:latin typeface="Akkurat Light Office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kkurat Light Office"/>
              </a:rPr>
              <a:t>The slope of the regression line is equal to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Akkurat Light Office"/>
              </a:rPr>
              <a:t>     the growth rate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Excel-based Growth Rate Calculation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21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4565BD-532E-4C0D-9083-77539891569A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9120" y="1130040"/>
            <a:ext cx="5257440" cy="2487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84000"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Plot the substrate concentrations against the biomass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Perform a linear regression, the slope is equal to q=g/gDW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Convert to molar concentration (mmol/gDW) by division of q with substrate molar mass, e.g. n(glucose) = 0.18 g/mmol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Calculate the rate by multiplying q with the growth rate, mmol/gDW/h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Picture 11" descr=""/>
          <p:cNvPicPr/>
          <p:nvPr/>
        </p:nvPicPr>
        <p:blipFill>
          <a:blip r:embed="rId1"/>
          <a:stretch/>
        </p:blipFill>
        <p:spPr>
          <a:xfrm>
            <a:off x="5780880" y="858960"/>
            <a:ext cx="6176880" cy="4011840"/>
          </a:xfrm>
          <a:prstGeom prst="rect">
            <a:avLst/>
          </a:prstGeom>
          <a:ln w="0">
            <a:noFill/>
          </a:ln>
        </p:spPr>
      </p:pic>
      <p:sp>
        <p:nvSpPr>
          <p:cNvPr id="213" name="Content Placeholder 10"/>
          <p:cNvSpPr/>
          <p:nvPr/>
        </p:nvSpPr>
        <p:spPr>
          <a:xfrm>
            <a:off x="812520" y="5223240"/>
            <a:ext cx="10150200" cy="867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 fontScale="98000"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kkurat Light Office"/>
              </a:rPr>
              <a:t>Reference Excel sheet for calculations 'jennifer.xlsx'.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kkurat Light Office"/>
              </a:rPr>
              <a:t>Sato et al., 2016, doi: </a:t>
            </a:r>
            <a:r>
              <a:rPr b="0" lang="en-US" sz="24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10.1371/journal.pgen.1006372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Python-based Growth Rate Calculation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2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38E2F9-767A-4D41-8170-DF4972899B33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9120" y="1130040"/>
            <a:ext cx="11096280" cy="5240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Rearrange code lines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kkurat Light Office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Extract the highest growth slope for ln(biomass)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Extract the range of linear slope for ln(biomass)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Rearrange code lines for linear regression and max biomass extraction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Box 7"/>
          <p:cNvSpPr/>
          <p:nvPr/>
        </p:nvSpPr>
        <p:spPr>
          <a:xfrm>
            <a:off x="516240" y="1634040"/>
            <a:ext cx="11253240" cy="2009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# Rearrange the correct code sequence for plotting the growth curves with the logarithm of biomass.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Time, Biomass = my_data[:,0], my_data[:,1:]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DataFile = 'Strain_characterization_1.csv' LnBiomass = np.log(Biomass)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[plt.scatter(Time, X, label=Exp) for Exp,X in enumerate(LnBiomass.T)]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plt.legend(bbox_to_anchor=(1.05, 1), loc='upper left') 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my_data = np.genfromtxt(DataFile, delimiter=',', skip_header=1)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The BioLabSim is based on a Jupyter Notebook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3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503F6-5E44-4E58-B5BF-4FE137039D5B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Rectangle 60"/>
          <p:cNvSpPr/>
          <p:nvPr/>
        </p:nvSpPr>
        <p:spPr>
          <a:xfrm>
            <a:off x="228240" y="772200"/>
            <a:ext cx="9751680" cy="13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kkurat Light Office"/>
              </a:rPr>
              <a:t>Jupyter navigation and coding example: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9999"/>
                </a:solidFill>
                <a:uFillTx/>
                <a:latin typeface="Akkurat Light Office"/>
                <a:ea typeface="Akkurat Light Office"/>
                <a:hlinkClick r:id="rId1"/>
              </a:rPr>
              <a:t>https://jupyter.org/try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9999"/>
                </a:solidFill>
                <a:uFillTx/>
                <a:latin typeface="Akkurat Light Office"/>
                <a:ea typeface="Akkurat Light Office"/>
                <a:hlinkClick r:id="rId2"/>
              </a:rPr>
              <a:t>https://nbviewer.jupyter.org/github/jupyter/notebook/blob/master/docs/source/examples/Notebook/Running%20Code.ipynb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Requirements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6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28187-15E2-4E28-9EF1-22C767049206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711360" y="1127160"/>
            <a:ext cx="10515240" cy="490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Biology: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Yield biomass: gDW/gGlc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Computer Science: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Python: numpy, pandas, scikitlearn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Python for Data Science 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Calibri"/>
                <a:ea typeface="Calibri"/>
                <a:hlinkClick r:id="rId1"/>
              </a:rPr>
              <a:t>https://jupyter.rwth-aachen.de/hub/spawn?profile=p4ds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spcBef>
                <a:spcPts val="360"/>
              </a:spcBef>
              <a:buClr>
                <a:srgbClr val="0064a8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  <a:ea typeface="Calibri"/>
              </a:rPr>
              <a:t>Excel: Cell functions, optimization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</a:rPr>
              <a:t>Authors and License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61640" cy="1635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Check the BioLabSim.nrw members at: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https://git.rwth-aachen.de/ulf.liebal/biolabsim/-/blob/91dd40b2f40e6a24263af96c2d5b9817733f4a25/AUTHORS.md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4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7BE8C-A859-4952-B8AD-8A0CA5CF22FD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Picture 5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528440" y="4839840"/>
            <a:ext cx="2742840" cy="966240"/>
          </a:xfrm>
          <a:prstGeom prst="rect">
            <a:avLst/>
          </a:prstGeom>
          <a:ln w="0">
            <a:noFill/>
          </a:ln>
        </p:spPr>
      </p:pic>
      <p:sp>
        <p:nvSpPr>
          <p:cNvPr id="225" name="Content Placeholder 2"/>
          <p:cNvSpPr/>
          <p:nvPr/>
        </p:nvSpPr>
        <p:spPr>
          <a:xfrm>
            <a:off x="609480" y="2679120"/>
            <a:ext cx="10961640" cy="1635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material in this lecture is free to use, adapt and distribute according to CC BY 4.0 citing: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Ulf Liebal, BioLabSim.nrw consortium, GroExpSim Lecture, 2024, https://git.rwth-aachen.de/ulf.liebal/biolabsim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Quantitative growth analysis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7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9F79F0-C9CD-46D6-9B51-B90E4F636A7D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28480" y="945000"/>
            <a:ext cx="4570200" cy="1065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88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Rates for growth, substrate uptake and productivity are important parameters to evaluate biotechnological efficiency.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5978880" y="950040"/>
            <a:ext cx="4933440" cy="5907600"/>
            <a:chOff x="5978880" y="950040"/>
            <a:chExt cx="4933440" cy="5907600"/>
          </a:xfrm>
        </p:grpSpPr>
        <p:sp>
          <p:nvSpPr>
            <p:cNvPr id="92" name="Inhaltsplatzhalter 2"/>
            <p:cNvSpPr/>
            <p:nvPr/>
          </p:nvSpPr>
          <p:spPr>
            <a:xfrm>
              <a:off x="5978880" y="950040"/>
              <a:ext cx="3786840" cy="1530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 fontScale="98000"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Starting point for complex analysis: </a:t>
              </a:r>
              <a:endParaRPr b="0" lang="en-US" sz="1800" spc="-1" strike="noStrike">
                <a:latin typeface="Arial"/>
              </a:endParaRPr>
            </a:p>
            <a:p>
              <a:pPr lvl="1" marL="743040" indent="-28584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13C isotope based MFA, </a:t>
              </a:r>
              <a:endParaRPr b="0" lang="en-US" sz="1800" spc="-1" strike="noStrike">
                <a:latin typeface="Arial"/>
              </a:endParaRPr>
            </a:p>
            <a:p>
              <a:pPr lvl="1" marL="743040" indent="-285840">
                <a:lnSpc>
                  <a:spcPct val="100000"/>
                </a:lnSpc>
                <a:spcBef>
                  <a:spcPts val="360"/>
                </a:spcBef>
                <a:buClr>
                  <a:srgbClr val="0064a8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FBA with GSMM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93" name="Picture 9" descr=""/>
            <p:cNvPicPr/>
            <p:nvPr/>
          </p:nvPicPr>
          <p:blipFill>
            <a:blip r:embed="rId1"/>
            <a:stretch/>
          </p:blipFill>
          <p:spPr>
            <a:xfrm>
              <a:off x="6068880" y="2209320"/>
              <a:ext cx="4843440" cy="434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TextBox 10"/>
            <p:cNvSpPr/>
            <p:nvPr/>
          </p:nvSpPr>
          <p:spPr>
            <a:xfrm>
              <a:off x="6908040" y="6523200"/>
              <a:ext cx="2742840" cy="33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800" spc="-1" strike="noStrike">
                  <a:solidFill>
                    <a:srgbClr val="000000"/>
                  </a:solidFill>
                  <a:latin typeface="Akkurat Light Office"/>
                </a:rPr>
                <a:t>MFA Figure: Antoniewicz, 2018, doi: </a:t>
              </a:r>
              <a:r>
                <a:rPr b="0" lang="en-US" sz="800" spc="-1" strike="noStrike">
                  <a:solidFill>
                    <a:srgbClr val="000000"/>
                  </a:solidFill>
                  <a:latin typeface="Akkurat Light Office"/>
                  <a:ea typeface="Akkurat Light Office"/>
                </a:rPr>
                <a:t>10.1038/s12276-018-0060-y</a:t>
              </a:r>
              <a:endParaRPr b="0" lang="en-US" sz="800" spc="-1" strike="noStrike">
                <a:latin typeface="Arial"/>
              </a:endParaRPr>
            </a:p>
          </p:txBody>
        </p:sp>
      </p:grpSp>
      <p:pic>
        <p:nvPicPr>
          <p:cNvPr id="95" name="Picture 12" descr=""/>
          <p:cNvPicPr/>
          <p:nvPr/>
        </p:nvPicPr>
        <p:blipFill>
          <a:blip r:embed="rId2"/>
          <a:srcRect l="0" t="0" r="50804" b="440"/>
          <a:stretch/>
        </p:blipFill>
        <p:spPr>
          <a:xfrm>
            <a:off x="808560" y="1980360"/>
            <a:ext cx="3413520" cy="22820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" descr=""/>
          <p:cNvPicPr/>
          <p:nvPr/>
        </p:nvPicPr>
        <p:blipFill>
          <a:blip r:embed="rId3"/>
          <a:srcRect l="51686" t="-1320" r="-877" b="2219"/>
          <a:stretch/>
        </p:blipFill>
        <p:spPr>
          <a:xfrm>
            <a:off x="902520" y="4241520"/>
            <a:ext cx="3413520" cy="2271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2"/>
          <p:cNvSpPr/>
          <p:nvPr/>
        </p:nvSpPr>
        <p:spPr>
          <a:xfrm>
            <a:off x="447480" y="6523200"/>
            <a:ext cx="27428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kkurat Light Office"/>
              </a:rPr>
              <a:t>Growth Figure: Liebal et al., 2022, doi: </a:t>
            </a:r>
            <a:r>
              <a:rPr b="0" lang="en-US" sz="800" spc="-1" strike="noStrike">
                <a:solidFill>
                  <a:srgbClr val="000000"/>
                </a:solidFill>
                <a:latin typeface="Akkurat Light Office"/>
                <a:ea typeface="Akkurat Light Office"/>
              </a:rPr>
              <a:t>10.3390/jof8050524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</a:rPr>
              <a:t>Microbial Growth Phenotypes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8569080" cy="3978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Environmental conditions determine growth rate: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Temperature, Substrate, pH, etc.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Growth is separated in different phases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non-optimal conditions and environmental changes microorganisms adapt their growth.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29CC2-4CF0-46F6-877D-0C3B096C475A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Picture 11" descr=""/>
          <p:cNvPicPr/>
          <p:nvPr/>
        </p:nvPicPr>
        <p:blipFill>
          <a:blip r:embed="rId1"/>
          <a:stretch/>
        </p:blipFill>
        <p:spPr>
          <a:xfrm>
            <a:off x="6705000" y="3619440"/>
            <a:ext cx="3033000" cy="2514960"/>
          </a:xfrm>
          <a:prstGeom prst="rect">
            <a:avLst/>
          </a:prstGeom>
          <a:ln w="0">
            <a:noFill/>
          </a:ln>
        </p:spPr>
      </p:pic>
      <p:grpSp>
        <p:nvGrpSpPr>
          <p:cNvPr id="102" name="Group 12"/>
          <p:cNvGrpSpPr/>
          <p:nvPr/>
        </p:nvGrpSpPr>
        <p:grpSpPr>
          <a:xfrm>
            <a:off x="1683720" y="3526920"/>
            <a:ext cx="4130280" cy="3038400"/>
            <a:chOff x="1683720" y="3526920"/>
            <a:chExt cx="4130280" cy="3038400"/>
          </a:xfrm>
        </p:grpSpPr>
        <p:pic>
          <p:nvPicPr>
            <p:cNvPr id="103" name="Picture 7" descr=""/>
            <p:cNvPicPr/>
            <p:nvPr/>
          </p:nvPicPr>
          <p:blipFill>
            <a:blip r:embed="rId2"/>
            <a:stretch/>
          </p:blipFill>
          <p:spPr>
            <a:xfrm>
              <a:off x="1683720" y="3526920"/>
              <a:ext cx="3935880" cy="269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Rectangle 10"/>
            <p:cNvSpPr/>
            <p:nvPr/>
          </p:nvSpPr>
          <p:spPr>
            <a:xfrm>
              <a:off x="1823400" y="6110640"/>
              <a:ext cx="39906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DE" sz="800" spc="-1" strike="noStrike">
                  <a:solidFill>
                    <a:srgbClr val="000000"/>
                  </a:solidFill>
                  <a:latin typeface="Akkurat Light Office"/>
                </a:rPr>
                <a:t>Michał Komorniczak, https://en.wikipedia.org/wiki/Bacterial_growth#/media/File:Bacterial_growth_en.svg</a:t>
              </a:r>
              <a:endParaRPr b="0" lang="en-U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Biomass Growth Models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9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00063-7520-4CE2-A4D0-DECABFE0203D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406120" y="5136120"/>
            <a:ext cx="5709600" cy="1938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kkurat Light Office"/>
              </a:rPr>
              <a:t>X(t) = biomass conc. after t hours [g/L]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=  biomass conc. of inoculum [g/L]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Symbol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= growth rate [ /h ]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      = time [h]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8" name="Group 45"/>
          <p:cNvGrpSpPr/>
          <p:nvPr/>
        </p:nvGrpSpPr>
        <p:grpSpPr>
          <a:xfrm>
            <a:off x="735120" y="3429720"/>
            <a:ext cx="3881880" cy="1860480"/>
            <a:chOff x="735120" y="3429720"/>
            <a:chExt cx="3881880" cy="1860480"/>
          </a:xfrm>
        </p:grpSpPr>
        <mc:AlternateContent>
          <mc:Choice xmlns:a14="http://schemas.microsoft.com/office/drawing/2010/main" Requires="a14">
            <p:sp>
              <p:nvSpPr>
                <p:cNvPr id="109" name="TextBox 2"/>
                <p:cNvSpPr txBox="1"/>
                <p:nvPr/>
              </p:nvSpPr>
              <p:spPr>
                <a:xfrm>
                  <a:off x="1074600" y="4689000"/>
                  <a:ext cx="1269720" cy="6012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f>
                        <m:num>
                          <m:r>
                            <m:t xml:space="preserve">d</m:t>
                          </m:r>
                          <m:r>
                            <m:t xml:space="preserve">𝑋</m:t>
                          </m:r>
                        </m:num>
                        <m:den>
                          <m:r>
                            <m:t xml:space="preserve">d</m:t>
                          </m:r>
                          <m:r>
                            <m:t xml:space="preserve">𝑡</m:t>
                          </m:r>
                        </m:den>
                      </m:f>
                      <m:r>
                        <m:t xml:space="preserve">=</m:t>
                      </m:r>
                      <m:r>
                        <m:t xml:space="preserve">𝜇</m:t>
                      </m:r>
                      <m:r>
                        <m:t xml:space="preserve">𝑋</m:t>
                      </m:r>
                    </m:oMath>
                  </a14:m>
                </a:p>
              </p:txBody>
            </p:sp>
          </mc:Choice>
          <mc:Fallback/>
        </mc:AlternateContent>
        <mc:AlternateContent>
          <mc:Choice xmlns:a14="http://schemas.microsoft.com/office/drawing/2010/main" Requires="a14">
            <p:sp>
              <p:nvSpPr>
                <p:cNvPr id="110" name="TextBox 3"/>
                <p:cNvSpPr txBox="1"/>
                <p:nvPr/>
              </p:nvSpPr>
              <p:spPr>
                <a:xfrm>
                  <a:off x="735120" y="4006080"/>
                  <a:ext cx="1948680" cy="5086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𝑋</m:t>
                      </m:r>
                      <m:limLow>
                        <m:e>
                          <m:r>
                            <m:t xml:space="preserve">𝜇</m:t>
                          </m:r>
                        </m:e>
                        <m:lim>
                          <m:r>
                            <m:t xml:space="preserve">→</m:t>
                          </m:r>
                        </m:lim>
                      </m:limLow>
                      <m:r>
                        <m:t xml:space="preserve">2</m:t>
                      </m:r>
                      <m:r>
                        <m:t xml:space="preserve">𝑋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11" name="Content Placeholder 10"/>
            <p:cNvSpPr/>
            <p:nvPr/>
          </p:nvSpPr>
          <p:spPr>
            <a:xfrm>
              <a:off x="750960" y="3429720"/>
              <a:ext cx="3866040" cy="830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Mechanistic Growth Model: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12" name="Picture 39" descr="image"/>
          <p:cNvPicPr/>
          <p:nvPr/>
        </p:nvPicPr>
        <p:blipFill>
          <a:blip r:embed="rId1"/>
          <a:stretch/>
        </p:blipFill>
        <p:spPr>
          <a:xfrm>
            <a:off x="2967480" y="654480"/>
            <a:ext cx="5962320" cy="265716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113" name="TextBox 2"/>
              <p:cNvSpPr txBox="1"/>
              <p:nvPr/>
            </p:nvSpPr>
            <p:spPr>
              <a:xfrm>
                <a:off x="1204920" y="5515560"/>
                <a:ext cx="19418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𝑋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𝑡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𝜇</m:t>
                        </m:r>
                        <m:r>
                          <m:t xml:space="preserve">𝑡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4" name="TextBox 52"/>
              <p:cNvSpPr txBox="1"/>
              <p:nvPr/>
            </p:nvSpPr>
            <p:spPr>
              <a:xfrm>
                <a:off x="876240" y="6082560"/>
                <a:ext cx="3615120" cy="41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𝑋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𝑡</m:t>
                            </m:r>
                          </m:e>
                        </m:d>
                      </m:e>
                    </m:d>
                    <m:r>
                      <m:t xml:space="preserve">=</m:t>
                    </m:r>
                    <m:r>
                      <m:t xml:space="preserve">ln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𝑋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</m:e>
                    </m:d>
                    <m:r>
                      <m:t xml:space="preserve">+</m:t>
                    </m:r>
                    <m:r>
                      <m:t xml:space="preserve">𝜇</m:t>
                    </m:r>
                    <m:r>
                      <m:t xml:space="preserve">𝑡</m:t>
                    </m:r>
                  </m:oMath>
                </a14:m>
              </a:p>
            </p:txBody>
          </p:sp>
        </mc:Choice>
        <mc:Fallback/>
      </mc:AlternateContent>
      <p:grpSp>
        <p:nvGrpSpPr>
          <p:cNvPr id="115" name="Group 40"/>
          <p:cNvGrpSpPr/>
          <p:nvPr/>
        </p:nvGrpSpPr>
        <p:grpSpPr>
          <a:xfrm>
            <a:off x="5406120" y="3443400"/>
            <a:ext cx="6785640" cy="3519720"/>
            <a:chOff x="5406120" y="3443400"/>
            <a:chExt cx="6785640" cy="3519720"/>
          </a:xfrm>
        </p:grpSpPr>
        <mc:AlternateContent>
          <mc:Choice xmlns:a14="http://schemas.microsoft.com/office/drawing/2010/main" Requires="a14">
            <p:sp>
              <p:nvSpPr>
                <p:cNvPr id="116" name="TextBox 50"/>
                <p:cNvSpPr txBox="1"/>
                <p:nvPr/>
              </p:nvSpPr>
              <p:spPr>
                <a:xfrm>
                  <a:off x="6758640" y="4015440"/>
                  <a:ext cx="4343040" cy="10839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𝑋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𝑡</m:t>
                          </m:r>
                        </m:e>
                      </m:d>
                      <m:r>
                        <m:t xml:space="preserve">=</m:t>
                      </m:r>
                      <m:f>
                        <m:num>
                          <m:r>
                            <m:t xml:space="preserve">𝐾</m:t>
                          </m:r>
                        </m:num>
                        <m:den>
                          <m:r>
                            <m:t xml:space="preserve">1</m:t>
                          </m:r>
                          <m:r>
                            <m:t xml:space="preserve">+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f>
                                <m:num>
                                  <m:r>
                                    <m:t xml:space="preserve">𝐾</m:t>
                                  </m:r>
                                  <m:r>
                                    <m:t xml:space="preserve">−</m:t>
                                  </m:r>
                                  <m:sSub>
                                    <m:e>
                                      <m:r>
                                        <m:t xml:space="preserve">𝑋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e>
                                      <m:r>
                                        <m:t xml:space="preserve">𝑋</m:t>
                                      </m:r>
                                    </m:e>
                                    <m:sub>
                                      <m:r>
                                        <m:t xml:space="preserve"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p>
                            <m:e>
                              <m:r>
                                <m:t xml:space="preserve">𝑒</m:t>
                              </m:r>
                            </m:e>
                            <m:sup>
                              <m:r>
                                <m:t xml:space="preserve">−</m:t>
                              </m:r>
                              <m:r>
                                <m:t xml:space="preserve">𝜇</m:t>
                              </m:r>
                              <m:r>
                                <m:t xml:space="preserve">𝑡</m:t>
                              </m:r>
                            </m:sup>
                          </m:sSup>
                        </m:den>
                      </m:f>
                    </m:oMath>
                  </a14:m>
                </a:p>
              </p:txBody>
            </p:sp>
          </mc:Choice>
          <mc:Fallback/>
        </mc:AlternateContent>
        <p:sp>
          <p:nvSpPr>
            <p:cNvPr id="117" name="Inhaltsplatzhalter 2"/>
            <p:cNvSpPr/>
            <p:nvPr/>
          </p:nvSpPr>
          <p:spPr>
            <a:xfrm>
              <a:off x="6482160" y="3443400"/>
              <a:ext cx="5709600" cy="7808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Logistic Function – self-limiting Growth of a Biological Population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" name="Inhaltsplatzhalter 2"/>
            <p:cNvSpPr/>
            <p:nvPr/>
          </p:nvSpPr>
          <p:spPr>
            <a:xfrm>
              <a:off x="5406120" y="6467040"/>
              <a:ext cx="5709600" cy="4960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K    =  maximum biomass conc. [g/L]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9" name="Rectangle 41"/>
          <p:cNvSpPr/>
          <p:nvPr/>
        </p:nvSpPr>
        <p:spPr>
          <a:xfrm>
            <a:off x="5953680" y="654480"/>
            <a:ext cx="2976480" cy="2657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Growth Models: The Monod Equation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0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0E626-0987-4A2A-92F7-51B62E5DB8F6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Content Placeholder 2"/>
          <p:cNvSpPr/>
          <p:nvPr/>
        </p:nvSpPr>
        <p:spPr>
          <a:xfrm>
            <a:off x="313560" y="810000"/>
            <a:ext cx="1178280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Growth rate is variable and depends on environment, e.g. substrate level, temperature.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Rectangle 44"/>
          <p:cNvSpPr/>
          <p:nvPr/>
        </p:nvSpPr>
        <p:spPr>
          <a:xfrm>
            <a:off x="402480" y="6558120"/>
            <a:ext cx="68983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kkurat Light Office"/>
              </a:rPr>
              <a:t>File:</a:t>
            </a:r>
            <a:r>
              <a:rPr b="0" lang="de-DE" sz="800" spc="-1" strike="noStrike">
                <a:solidFill>
                  <a:srgbClr val="000000"/>
                </a:solidFill>
                <a:latin typeface="Akkurat Light Office"/>
                <a:ea typeface="Akkurat Light Office"/>
              </a:rPr>
              <a:t>https://www.davidmoore.org.uk/21st_century_guidebook_to_fungi_platinum/Ch17_06.htm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203760" y="2725920"/>
            <a:ext cx="3209400" cy="3041280"/>
            <a:chOff x="203760" y="2725920"/>
            <a:chExt cx="3209400" cy="3041280"/>
          </a:xfrm>
        </p:grpSpPr>
        <mc:AlternateContent>
          <mc:Choice xmlns:a14="http://schemas.microsoft.com/office/drawing/2010/main" Requires="a14">
            <p:sp>
              <p:nvSpPr>
                <p:cNvPr id="125" name="TextBox 41"/>
                <p:cNvSpPr txBox="1"/>
                <p:nvPr/>
              </p:nvSpPr>
              <p:spPr>
                <a:xfrm>
                  <a:off x="203760" y="3282480"/>
                  <a:ext cx="1682640" cy="645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𝜇</m:t>
                      </m:r>
                      <m:r>
                        <m:t xml:space="preserve">=</m:t>
                      </m:r>
                      <m:f>
                        <m:num>
                          <m:sSub>
                            <m:e>
                              <m:r>
                                <m:t xml:space="preserve">𝜇</m:t>
                              </m:r>
                            </m:e>
                            <m:sub>
                              <m:r>
                                <m:t xml:space="preserve">max</m:t>
                              </m:r>
                            </m:sub>
                          </m:sSub>
                          <m:r>
                            <m:t xml:space="preserve">𝑆</m:t>
                          </m:r>
                        </m:num>
                        <m:den>
                          <m:sSub>
                            <m:e>
                              <m:r>
                                <m:t xml:space="preserve">𝐾</m:t>
                              </m:r>
                            </m:e>
                            <m:sub>
                              <m:r>
                                <m:t xml:space="preserve">𝑆</m:t>
                              </m:r>
                            </m:sub>
                          </m:sSub>
                          <m:r>
                            <m:t xml:space="preserve">+</m:t>
                          </m:r>
                          <m:r>
                            <m:t xml:space="preserve">𝑆</m:t>
                          </m:r>
                        </m:den>
                      </m:f>
                    </m:oMath>
                  </a14:m>
                </a:p>
              </p:txBody>
            </p:sp>
          </mc:Choice>
          <mc:Fallback/>
        </mc:AlternateContent>
        <p:sp>
          <p:nvSpPr>
            <p:cNvPr id="126" name="Content Placeholder 10"/>
            <p:cNvSpPr/>
            <p:nvPr/>
          </p:nvSpPr>
          <p:spPr>
            <a:xfrm>
              <a:off x="203760" y="4092480"/>
              <a:ext cx="3209400" cy="1674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i="1" lang="en-US" sz="1800" spc="-1" strike="noStrike">
                  <a:solidFill>
                    <a:srgbClr val="000000"/>
                  </a:solidFill>
                  <a:latin typeface="Symbol"/>
                </a:rPr>
                <a:t>m</a:t>
              </a: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: growth rate, /h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i="1" lang="en-US" sz="1800" spc="-1" strike="noStrike">
                  <a:solidFill>
                    <a:srgbClr val="000000"/>
                  </a:solidFill>
                  <a:latin typeface="Symbol"/>
                </a:rPr>
                <a:t>m </a:t>
              </a:r>
              <a:r>
                <a:rPr b="1" lang="en-US" sz="1800" spc="-1" strike="noStrike" baseline="-25000">
                  <a:solidFill>
                    <a:srgbClr val="000000"/>
                  </a:solidFill>
                  <a:latin typeface="Akkurat Light Office"/>
                </a:rPr>
                <a:t>max</a:t>
              </a: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: max rate, /h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i="1" lang="en-US" sz="1800" spc="-1" strike="noStrike">
                  <a:solidFill>
                    <a:srgbClr val="000000"/>
                  </a:solidFill>
                  <a:latin typeface="Akkurat Light Office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: substrate, mM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  <a:tabLst>
                  <a:tab algn="l" pos="0"/>
                </a:tabLst>
              </a:pPr>
              <a:r>
                <a:rPr b="1" i="1" lang="en-US" sz="1800" spc="-1" strike="noStrike">
                  <a:solidFill>
                    <a:srgbClr val="000000"/>
                  </a:solidFill>
                  <a:latin typeface="Akkurat Light Office"/>
                </a:rPr>
                <a:t>K</a:t>
              </a:r>
              <a:r>
                <a:rPr b="1" i="1" lang="en-US" sz="1800" spc="-1" strike="noStrike" baseline="-25000">
                  <a:solidFill>
                    <a:srgbClr val="000000"/>
                  </a:solidFill>
                  <a:latin typeface="Akkurat Light Office"/>
                </a:rPr>
                <a:t>S</a:t>
              </a:r>
              <a:r>
                <a:rPr b="1" lang="en-US" sz="1800" spc="-1" strike="noStrike">
                  <a:solidFill>
                    <a:srgbClr val="000000"/>
                  </a:solidFill>
                  <a:latin typeface="Akkurat Light Office"/>
                </a:rPr>
                <a:t>: substrate affinity, mM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27" name="TextBox 45"/>
                <p:cNvSpPr txBox="1"/>
                <p:nvPr/>
              </p:nvSpPr>
              <p:spPr>
                <a:xfrm>
                  <a:off x="337320" y="2725920"/>
                  <a:ext cx="1385280" cy="5086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𝑋</m:t>
                      </m:r>
                      <m:r>
                        <m:t xml:space="preserve">+</m:t>
                      </m:r>
                      <m:r>
                        <m:t xml:space="preserve">𝑆</m:t>
                      </m:r>
                      <m:limLow>
                        <m:e>
                          <m:r>
                            <m:t xml:space="preserve">𝜇</m:t>
                          </m:r>
                        </m:e>
                        <m:lim>
                          <m:r>
                            <m:t xml:space="preserve">→</m:t>
                          </m:r>
                        </m:lim>
                      </m:limLow>
                      <m:r>
                        <m:t xml:space="preserve">2</m:t>
                      </m:r>
                      <m:r>
                        <m:t xml:space="preserve">𝑋</m:t>
                      </m:r>
                    </m:oMath>
                  </a14:m>
                </a:p>
              </p:txBody>
            </p:sp>
          </mc:Choice>
          <mc:Fallback/>
        </mc:AlternateContent>
      </p:grpSp>
      <p:pic>
        <p:nvPicPr>
          <p:cNvPr id="128" name="Picture 2" descr="Microbial Growth"/>
          <p:cNvPicPr/>
          <p:nvPr/>
        </p:nvPicPr>
        <p:blipFill>
          <a:blip r:embed="rId1"/>
          <a:srcRect l="0" t="0" r="26857" b="-366"/>
          <a:stretch/>
        </p:blipFill>
        <p:spPr>
          <a:xfrm>
            <a:off x="2967480" y="2579040"/>
            <a:ext cx="4406400" cy="2743200"/>
          </a:xfrm>
          <a:prstGeom prst="rect">
            <a:avLst/>
          </a:prstGeom>
          <a:ln w="0">
            <a:noFill/>
          </a:ln>
        </p:spPr>
      </p:pic>
      <p:grpSp>
        <p:nvGrpSpPr>
          <p:cNvPr id="129" name="Group 4"/>
          <p:cNvGrpSpPr/>
          <p:nvPr/>
        </p:nvGrpSpPr>
        <p:grpSpPr>
          <a:xfrm>
            <a:off x="326880" y="3071160"/>
            <a:ext cx="11782800" cy="3484800"/>
            <a:chOff x="326880" y="3071160"/>
            <a:chExt cx="11782800" cy="3484800"/>
          </a:xfrm>
        </p:grpSpPr>
        <p:sp>
          <p:nvSpPr>
            <p:cNvPr id="130" name="Content Placeholder 2"/>
            <p:cNvSpPr/>
            <p:nvPr/>
          </p:nvSpPr>
          <p:spPr>
            <a:xfrm>
              <a:off x="326880" y="5733360"/>
              <a:ext cx="11782800" cy="822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 marL="343080" indent="-343080">
                <a:lnSpc>
                  <a:spcPct val="100000"/>
                </a:lnSpc>
                <a:spcBef>
                  <a:spcPts val="479"/>
                </a:spcBef>
                <a:buClr>
                  <a:srgbClr val="0064a8"/>
                </a:buClr>
                <a:buSzPct val="130000"/>
                <a:buFont typeface="Arial"/>
                <a:buChar char="•"/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Parameter estimation with double reciprocal plot, uncertainties from low concentrations are amplified.</a:t>
              </a: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131" name="Picture 7" descr="17.6 Fermenter growth kinetics"/>
            <p:cNvPicPr/>
            <p:nvPr/>
          </p:nvPicPr>
          <p:blipFill>
            <a:blip r:embed="rId2"/>
            <a:stretch/>
          </p:blipFill>
          <p:spPr>
            <a:xfrm>
              <a:off x="7440480" y="3071160"/>
              <a:ext cx="4338000" cy="231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2" name="Content Placeholder 2"/>
          <p:cNvSpPr/>
          <p:nvPr/>
        </p:nvSpPr>
        <p:spPr>
          <a:xfrm>
            <a:off x="313560" y="1247760"/>
            <a:ext cx="11782800" cy="883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Monod assumed that growth is substrate limited by enzymatic actions.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to Michaelis-Menten equation.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Growth Models: Temperature sensitivity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11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827C8-3F68-4B8B-88D8-74FE08178048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Content Placeholder 2"/>
          <p:cNvSpPr/>
          <p:nvPr/>
        </p:nvSpPr>
        <p:spPr>
          <a:xfrm>
            <a:off x="313560" y="810000"/>
            <a:ext cx="11782800" cy="1249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Enzymes show optimal flexibility at the most frequent temperature of a MO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Proteins and membranes become disordered/fluid at higher and rigid at lower temperatures both inhibiting metabolism and signaling.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Rectangle 44"/>
          <p:cNvSpPr/>
          <p:nvPr/>
        </p:nvSpPr>
        <p:spPr>
          <a:xfrm>
            <a:off x="402480" y="6337440"/>
            <a:ext cx="37695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kkurat Light Office"/>
              </a:rPr>
              <a:t>File:</a:t>
            </a:r>
            <a:r>
              <a:rPr b="0" lang="de-DE" sz="800" spc="-1" strike="noStrike">
                <a:solidFill>
                  <a:srgbClr val="000000"/>
                </a:solidFill>
                <a:latin typeface="Akkurat Light Office"/>
                <a:ea typeface="Akkurat Light Office"/>
              </a:rPr>
              <a:t>Noll et al., 2020, doi: </a:t>
            </a:r>
            <a:r>
              <a:rPr b="0" lang="de-DE" sz="800" spc="-1" strike="noStrike" u="sng">
                <a:solidFill>
                  <a:srgbClr val="009999"/>
                </a:solidFill>
                <a:uFillTx/>
                <a:latin typeface="Akkurat Light Office"/>
                <a:ea typeface="Akkurat Light Office"/>
                <a:hlinkClick r:id="rId1"/>
              </a:rPr>
              <a:t>https://doi.org/10.3390/pr8010121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7" name="Picture 4" descr="Processes 08 00121 g002"/>
          <p:cNvPicPr/>
          <p:nvPr/>
        </p:nvPicPr>
        <p:blipFill>
          <a:blip r:embed="rId2"/>
          <a:stretch/>
        </p:blipFill>
        <p:spPr>
          <a:xfrm>
            <a:off x="7516080" y="2664000"/>
            <a:ext cx="3551400" cy="27788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2" descr="A graph of different colored dots&#10;&#10;Description automatically generated"/>
          <p:cNvPicPr/>
          <p:nvPr/>
        </p:nvPicPr>
        <p:blipFill>
          <a:blip r:embed="rId3"/>
          <a:stretch/>
        </p:blipFill>
        <p:spPr>
          <a:xfrm>
            <a:off x="1406880" y="2554560"/>
            <a:ext cx="4294800" cy="26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Biomass Growth Models with the Logistic Function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12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96721F-C9BC-4FF3-8330-287BB3803917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41" name="Group 39"/>
          <p:cNvGrpSpPr/>
          <p:nvPr/>
        </p:nvGrpSpPr>
        <p:grpSpPr>
          <a:xfrm>
            <a:off x="971280" y="2160000"/>
            <a:ext cx="4155840" cy="2982600"/>
            <a:chOff x="971280" y="2160000"/>
            <a:chExt cx="4155840" cy="2982600"/>
          </a:xfrm>
        </p:grpSpPr>
        <p:pic>
          <p:nvPicPr>
            <p:cNvPr id="142" name="Picture 42" descr="A picture containing indoor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1499400" y="2160000"/>
              <a:ext cx="2742840" cy="2040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ontent Placeholder 10"/>
            <p:cNvSpPr/>
            <p:nvPr/>
          </p:nvSpPr>
          <p:spPr>
            <a:xfrm>
              <a:off x="971280" y="4274640"/>
              <a:ext cx="4155840" cy="867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Akkurat Light Office"/>
                </a:rPr>
                <a:t>Enzyscreen: Growth Profiler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79"/>
                </a:spcBef>
                <a:buNone/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144" name="Picture 41" descr="CGQ-Overview-Image-4"/>
          <p:cNvPicPr/>
          <p:nvPr/>
        </p:nvPicPr>
        <p:blipFill>
          <a:blip r:embed="rId2"/>
          <a:stretch/>
        </p:blipFill>
        <p:spPr>
          <a:xfrm>
            <a:off x="7376040" y="2158560"/>
            <a:ext cx="2742840" cy="1828800"/>
          </a:xfrm>
          <a:prstGeom prst="rect">
            <a:avLst/>
          </a:prstGeom>
          <a:ln w="0">
            <a:noFill/>
          </a:ln>
        </p:spPr>
      </p:pic>
      <p:sp>
        <p:nvSpPr>
          <p:cNvPr id="145" name="Content Placeholder 10"/>
          <p:cNvSpPr/>
          <p:nvPr/>
        </p:nvSpPr>
        <p:spPr>
          <a:xfrm>
            <a:off x="6989760" y="4370040"/>
            <a:ext cx="4155840" cy="867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kkurat Light Office"/>
              </a:rPr>
              <a:t>SBI: Cell Growth Quantifier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Analysis Task</a:t>
            </a:r>
            <a:endParaRPr b="0" lang="de-DE" sz="2800" spc="-1" strike="noStrike">
              <a:solidFill>
                <a:srgbClr val="000000"/>
              </a:solidFill>
              <a:latin typeface="Akkurat Light Offic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13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5EE7F-C3F4-482D-9D84-7A1362B8C1A1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01760" y="841320"/>
            <a:ext cx="11047680" cy="54342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>
              <a:lnSpc>
                <a:spcPct val="2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Goals: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Identify the optimal growth temperature of the bacterium.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Calculate the correlation between OD and dry weight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Compute the biomass yield on glucose substrate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Identify the maximum growth rate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Determine the maximum glucose uptake rate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2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kkurat Light Office"/>
              </a:rPr>
              <a:t>Estimate the glucose concentration with half maximal growth rate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cea34b89-1a2e-4893-ba07-6e3f6b99c5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868</Words>
  <Paragraphs>175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2020-06-17T08:17:29Z</dcterms:created>
  <dc:creator>Iris Broderius</dc:creator>
  <dc:description/>
  <dc:language>en-US</dc:language>
  <cp:lastModifiedBy/>
  <dcterms:modified xsi:type="dcterms:W3CDTF">2024-09-05T11:13:02Z</dcterms:modified>
  <cp:revision>24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  <property fmtid="{D5CDD505-2E9C-101B-9397-08002B2CF9AE}" pid="3" name="HiddenSlides">
    <vt:i4>2</vt:i4>
  </property>
  <property fmtid="{D5CDD505-2E9C-101B-9397-08002B2CF9AE}" pid="4" name="PresentationFormat">
    <vt:lpwstr>Widescreen</vt:lpwstr>
  </property>
  <property fmtid="{D5CDD505-2E9C-101B-9397-08002B2CF9AE}" pid="5" name="Slides">
    <vt:i4>20</vt:i4>
  </property>
</Properties>
</file>