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7" r:id="rId1"/>
  </p:sldMasterIdLst>
  <p:notesMasterIdLst>
    <p:notesMasterId r:id="rId11"/>
  </p:notesMasterIdLst>
  <p:handoutMasterIdLst>
    <p:handoutMasterId r:id="rId12"/>
  </p:handoutMasterIdLst>
  <p:sldIdLst>
    <p:sldId id="266" r:id="rId2"/>
    <p:sldId id="270" r:id="rId3"/>
    <p:sldId id="267" r:id="rId4"/>
    <p:sldId id="268" r:id="rId5"/>
    <p:sldId id="269" r:id="rId6"/>
    <p:sldId id="272" r:id="rId7"/>
    <p:sldId id="265" r:id="rId8"/>
    <p:sldId id="271" r:id="rId9"/>
    <p:sldId id="264" r:id="rId1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kkurat Offic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ill Tiso" initials="TT" lastIdx="5" clrIdx="0"/>
  <p:cmAuthor id="1" name="Tiso,Till" initials="T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64A8"/>
    <a:srgbClr val="31859C"/>
    <a:srgbClr val="9C3185"/>
    <a:srgbClr val="9BBB59"/>
    <a:srgbClr val="6DC4FF"/>
    <a:srgbClr val="F79646"/>
    <a:srgbClr val="6EC72D"/>
    <a:srgbClr val="FFFFFF"/>
    <a:srgbClr val="779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94" autoAdjust="0"/>
    <p:restoredTop sz="96170" autoAdjust="0"/>
  </p:normalViewPr>
  <p:slideViewPr>
    <p:cSldViewPr>
      <p:cViewPr>
        <p:scale>
          <a:sx n="87" d="100"/>
          <a:sy n="87" d="100"/>
        </p:scale>
        <p:origin x="704" y="960"/>
      </p:cViewPr>
      <p:guideLst>
        <p:guide orient="horz" pos="2160"/>
        <p:guide pos="3849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fld id="{F731016B-F9C3-4A5C-91EC-7B9D8F4B6B40}" type="datetimeFigureOut">
              <a:rPr lang="en-US"/>
              <a:pPr>
                <a:defRPr/>
              </a:pPr>
              <a:t>7/15/24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latin typeface="Akkurat Office" pitchFamily="50" charset="0"/>
                <a:cs typeface="Arial" charset="0"/>
              </a:defRPr>
            </a:lvl1pPr>
          </a:lstStyle>
          <a:p>
            <a:pPr>
              <a:defRPr/>
            </a:pPr>
            <a:fld id="{BF60AC56-7D68-4F74-B1ED-EEBECFBFBF68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2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1D4FD4-DCB6-4515-B969-948553B6F446}" type="slidenum">
              <a:rPr lang="en-US"/>
              <a:pPr>
                <a:defRPr/>
              </a:pPr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643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8000" y="6372000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34435" y="4584008"/>
            <a:ext cx="11523133" cy="955675"/>
          </a:xfrm>
          <a:ln w="9525"/>
        </p:spPr>
        <p:txBody>
          <a:bodyPr/>
          <a:lstStyle>
            <a:lvl1pPr algn="ctr">
              <a:defRPr sz="28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55" y="5608800"/>
            <a:ext cx="3552000" cy="338400"/>
          </a:xfrm>
        </p:spPr>
        <p:txBody>
          <a:bodyPr/>
          <a:lstStyle>
            <a:lvl1pPr algn="ctr">
              <a:defRPr sz="1600" b="1" baseline="0"/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72" y="90711"/>
            <a:ext cx="7153656" cy="633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132396"/>
            <a:ext cx="10965084" cy="807885"/>
          </a:xfrm>
        </p:spPr>
        <p:txBody>
          <a:bodyPr/>
          <a:lstStyle>
            <a:lvl1pPr>
              <a:defRPr sz="2800">
                <a:solidFill>
                  <a:srgbClr val="0064A8"/>
                </a:solidFill>
              </a:defRPr>
            </a:lvl1pPr>
          </a:lstStyle>
          <a:p>
            <a:r>
              <a:rPr lang="en-US" noProof="0" dirty="0" err="1"/>
              <a:t>Titelmasterformat</a:t>
            </a:r>
            <a:r>
              <a:rPr lang="de-DE" dirty="0"/>
              <a:t>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 b="0" baseline="0"/>
            </a:lvl1pPr>
            <a:lvl2pPr>
              <a:buFont typeface="Wingdings" pitchFamily="2" charset="2"/>
              <a:buChar char="§"/>
              <a:defRPr sz="2400" b="0" baseline="0">
                <a:latin typeface="Calibri" pitchFamily="34" charset="0"/>
                <a:cs typeface="Calibri" pitchFamily="34" charset="0"/>
              </a:defRPr>
            </a:lvl2pPr>
            <a:lvl3pPr>
              <a:buFont typeface="Symbol" pitchFamily="18" charset="2"/>
              <a:buChar char="-"/>
              <a:defRPr sz="2400" b="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0064A8"/>
              </a:buCl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2255401" y="1367159"/>
            <a:ext cx="7670400" cy="43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0824" y="1003174"/>
            <a:ext cx="11263225" cy="5264461"/>
          </a:xfrm>
          <a:ln w="9525"/>
        </p:spPr>
        <p:txBody>
          <a:bodyPr anchor="t" anchorCtr="0"/>
          <a:lstStyle>
            <a:lvl1pPr algn="ctr">
              <a:defRPr sz="2800" baseline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noProof="0" dirty="0"/>
              <a:t>Thank you for your attention</a:t>
            </a: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Any Questions?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8" y="110964"/>
            <a:ext cx="7153656" cy="63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103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132396"/>
            <a:ext cx="8269817" cy="8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‹Nr.›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11" name="Grafik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2840"/>
          <a:stretch/>
        </p:blipFill>
        <p:spPr>
          <a:xfrm>
            <a:off x="9606390" y="6428325"/>
            <a:ext cx="2520280" cy="416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4A8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SzPct val="130000"/>
        <a:buFont typeface="Wingdings" pitchFamily="2" charset="2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Calibri" pitchFamily="34" charset="0"/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oscisurvey.de/BioLabSim2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348721" y="4822325"/>
            <a:ext cx="11523133" cy="786475"/>
          </a:xfrm>
        </p:spPr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Metabolic</a:t>
            </a:r>
            <a:r>
              <a:rPr lang="de-DE" dirty="0">
                <a:solidFill>
                  <a:schemeClr val="tx1"/>
                </a:solidFill>
              </a:rPr>
              <a:t> Engineering Simulation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Paula Lanze</a:t>
            </a:r>
          </a:p>
        </p:txBody>
      </p:sp>
      <p:pic>
        <p:nvPicPr>
          <p:cNvPr id="9" name="Picture 4" descr="Antikörpertest sagt Ileumbesiedelung mit pathogenen E. coli voraus">
            <a:extLst>
              <a:ext uri="{FF2B5EF4-FFF2-40B4-BE49-F238E27FC236}">
                <a16:creationId xmlns:a16="http://schemas.microsoft.com/office/drawing/2014/main" id="{C1B04650-25A4-6135-4488-5D31C5764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21" y="1005233"/>
            <a:ext cx="10681267" cy="357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91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9D8519-0A40-69BE-7D21-1B11D3F7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Genome-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9E3BE-25C0-C45F-515F-627BD9952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10972800" cy="24590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Contain</a:t>
            </a:r>
            <a:r>
              <a:rPr lang="de-DE" sz="2000" dirty="0"/>
              <a:t> </a:t>
            </a:r>
            <a:r>
              <a:rPr lang="de-DE" sz="2000" dirty="0" err="1"/>
              <a:t>metabolic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biological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endParaRPr lang="de-DE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Breaks </a:t>
            </a:r>
            <a:r>
              <a:rPr lang="de-DE" sz="2000" dirty="0" err="1"/>
              <a:t>them</a:t>
            </a:r>
            <a:r>
              <a:rPr lang="de-DE" sz="2000" dirty="0"/>
              <a:t> down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mathematical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dirty="0"/>
              <a:t>Insight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molecular</a:t>
            </a:r>
            <a:r>
              <a:rPr lang="de-DE" sz="2000" dirty="0"/>
              <a:t> </a:t>
            </a:r>
            <a:r>
              <a:rPr lang="de-DE" sz="2000" dirty="0" err="1"/>
              <a:t>mechanisms</a:t>
            </a:r>
            <a:r>
              <a:rPr lang="de-DE" sz="2000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Enables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metabolic</a:t>
            </a:r>
            <a:r>
              <a:rPr lang="de-DE" sz="2000" dirty="0"/>
              <a:t> </a:t>
            </a:r>
            <a:r>
              <a:rPr lang="de-DE" sz="2000" dirty="0" err="1"/>
              <a:t>pathways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A0D6313-E4C7-26FF-0E0B-A84305CD2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14C05A7D-CA42-B2C7-18AB-2943EC428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14" y="2726575"/>
            <a:ext cx="6227859" cy="31503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413EE2-7E57-350C-F543-6CEA4A4F6F7D}"/>
              </a:ext>
            </a:extLst>
          </p:cNvPr>
          <p:cNvSpPr txBox="1"/>
          <p:nvPr/>
        </p:nvSpPr>
        <p:spPr>
          <a:xfrm>
            <a:off x="2802486" y="6079273"/>
            <a:ext cx="657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1: </a:t>
            </a:r>
            <a:r>
              <a:rPr lang="de-DE" sz="1200" b="1" dirty="0" err="1"/>
              <a:t>Reconstructing</a:t>
            </a:r>
            <a:r>
              <a:rPr lang="de-DE" sz="1200" b="1" dirty="0"/>
              <a:t> </a:t>
            </a:r>
            <a:r>
              <a:rPr lang="de-DE" sz="1200" b="1" dirty="0" err="1"/>
              <a:t>organisms</a:t>
            </a:r>
            <a:r>
              <a:rPr lang="de-DE" sz="1200" b="1" dirty="0"/>
              <a:t>.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media.springernature.com</a:t>
            </a:r>
            <a:r>
              <a:rPr lang="de-DE" sz="1200" dirty="0"/>
              <a:t>/m685/springer-</a:t>
            </a:r>
            <a:r>
              <a:rPr lang="de-DE" sz="1200" dirty="0" err="1"/>
              <a:t>static</a:t>
            </a:r>
            <a:r>
              <a:rPr lang="de-DE" sz="1200" dirty="0"/>
              <a:t>/</a:t>
            </a:r>
            <a:r>
              <a:rPr lang="de-DE" sz="1200" dirty="0" err="1"/>
              <a:t>image</a:t>
            </a:r>
            <a:r>
              <a:rPr lang="de-DE" sz="1200" dirty="0"/>
              <a:t>/art%3A10.1038%2Fs41579-020-00440-4/</a:t>
            </a:r>
            <a:r>
              <a:rPr lang="de-DE" sz="1200" dirty="0" err="1"/>
              <a:t>MediaObjects</a:t>
            </a:r>
            <a:r>
              <a:rPr lang="de-DE" sz="1200" dirty="0"/>
              <a:t>/41579_2020_440_Fig1_HTML.png</a:t>
            </a:r>
          </a:p>
        </p:txBody>
      </p:sp>
    </p:spTree>
    <p:extLst>
      <p:ext uri="{BB962C8B-B14F-4D97-AF65-F5344CB8AC3E}">
        <p14:creationId xmlns:p14="http://schemas.microsoft.com/office/powerpoint/2010/main" val="17192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F26B3-262C-E349-55C0-D2A62512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 dirty="0"/>
              <a:t>E. coli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53C1D-DD8B-A76C-8119-50A6F751F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5500688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A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simplified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of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1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E.coli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a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great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to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analyze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and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explore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map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of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1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E.coli</a:t>
            </a:r>
            <a:r>
              <a:rPr lang="de-DE" sz="2000" b="0" i="1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core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model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larger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letters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PPP, etc.)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refer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to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the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major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components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of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the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r>
              <a:rPr lang="de-DE" sz="2000" dirty="0" err="1">
                <a:solidFill>
                  <a:srgbClr val="212121"/>
                </a:solidFill>
                <a:latin typeface="Helvetica" pitchFamily="2" charset="0"/>
              </a:rPr>
              <a:t>metabolism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OxP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) oxidative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phosphorylation</a:t>
            </a:r>
            <a:endParaRPr lang="de-DE" sz="2000" dirty="0">
              <a:solidFill>
                <a:srgbClr val="212121"/>
              </a:solidFill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glycolysis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(PPP)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pentose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phosphate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pathway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(TCA)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tricarboxylic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acid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cycle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(Ana)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glycoxylate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cycle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gluconeogenesis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, and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anapleurotic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reactions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(Ferm)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fermentation</a:t>
            </a:r>
            <a:endParaRPr lang="de-DE" sz="2000" b="0" i="0" u="none" strike="noStrike" dirty="0">
              <a:solidFill>
                <a:srgbClr val="212121"/>
              </a:solidFill>
              <a:effectLst/>
              <a:latin typeface="Helvetica" pitchFamily="2" charset="0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(N)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nitrogen</a:t>
            </a:r>
            <a:r>
              <a:rPr lang="de-DE" sz="2000" b="0" i="0" u="none" strike="noStrike" dirty="0">
                <a:solidFill>
                  <a:srgbClr val="212121"/>
                </a:solidFill>
                <a:effectLst/>
                <a:latin typeface="Helvetica" pitchFamily="2" charset="0"/>
              </a:rPr>
              <a:t> </a:t>
            </a:r>
            <a:r>
              <a:rPr lang="de-DE" sz="2000" b="0" i="0" u="none" strike="noStrike" dirty="0" err="1">
                <a:solidFill>
                  <a:srgbClr val="212121"/>
                </a:solidFill>
                <a:effectLst/>
                <a:latin typeface="Helvetica" pitchFamily="2" charset="0"/>
              </a:rPr>
              <a:t>metabolism</a:t>
            </a:r>
            <a:r>
              <a:rPr lang="de-DE" sz="2000" dirty="0">
                <a:solidFill>
                  <a:srgbClr val="212121"/>
                </a:solidFill>
                <a:latin typeface="Helvetica" pitchFamily="2" charset="0"/>
              </a:rPr>
              <a:t> </a:t>
            </a:r>
            <a:endParaRPr lang="de-DE" sz="20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BCCC50-70CD-7579-4160-BAB5B819D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2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Text, Diagramm, Reihe, Plan enthält.&#10;&#10;Automatisch generierte Beschreibung">
            <a:extLst>
              <a:ext uri="{FF2B5EF4-FFF2-40B4-BE49-F238E27FC236}">
                <a16:creationId xmlns:a16="http://schemas.microsoft.com/office/drawing/2014/main" id="{49FF9112-E9DD-48D5-654A-2DD1F05F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02" y="940281"/>
            <a:ext cx="5284722" cy="484518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B5A49C3-825F-A9A4-5A0B-670662C57187}"/>
              </a:ext>
            </a:extLst>
          </p:cNvPr>
          <p:cNvSpPr txBox="1"/>
          <p:nvPr/>
        </p:nvSpPr>
        <p:spPr>
          <a:xfrm>
            <a:off x="6762413" y="5709853"/>
            <a:ext cx="480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2: </a:t>
            </a:r>
            <a:r>
              <a:rPr lang="de-DE" sz="1200" b="1" i="1" dirty="0"/>
              <a:t>E. coli </a:t>
            </a:r>
            <a:r>
              <a:rPr lang="de-DE" sz="1200" b="1" dirty="0" err="1"/>
              <a:t>core</a:t>
            </a:r>
            <a:r>
              <a:rPr lang="de-DE" sz="1200" b="1" dirty="0"/>
              <a:t> </a:t>
            </a:r>
            <a:r>
              <a:rPr lang="de-DE" sz="1200" b="1" dirty="0" err="1"/>
              <a:t>metabolism</a:t>
            </a:r>
            <a:r>
              <a:rPr lang="de-DE" sz="1200" b="1" dirty="0"/>
              <a:t>. 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opencobra.github.io</a:t>
            </a:r>
            <a:r>
              <a:rPr lang="de-DE" sz="1200" dirty="0"/>
              <a:t>/</a:t>
            </a:r>
            <a:r>
              <a:rPr lang="de-DE" sz="1200" dirty="0" err="1"/>
              <a:t>cobratoolbox</a:t>
            </a:r>
            <a:r>
              <a:rPr lang="de-DE" sz="1200" dirty="0"/>
              <a:t>/</a:t>
            </a:r>
            <a:r>
              <a:rPr lang="de-DE" sz="1200" dirty="0" err="1"/>
              <a:t>stable</a:t>
            </a:r>
            <a:r>
              <a:rPr lang="de-DE" sz="1200" dirty="0"/>
              <a:t>/</a:t>
            </a:r>
            <a:r>
              <a:rPr lang="de-DE" sz="1200" dirty="0" err="1"/>
              <a:t>tutorials</a:t>
            </a:r>
            <a:r>
              <a:rPr lang="de-DE" sz="1200" dirty="0"/>
              <a:t>/</a:t>
            </a:r>
            <a:r>
              <a:rPr lang="de-DE" sz="1200" dirty="0" err="1"/>
              <a:t>reconstruction</a:t>
            </a:r>
            <a:r>
              <a:rPr lang="de-DE" sz="1200" dirty="0"/>
              <a:t>/</a:t>
            </a:r>
            <a:r>
              <a:rPr lang="de-DE" sz="1200" dirty="0" err="1"/>
              <a:t>ecoliCoreModel</a:t>
            </a:r>
            <a:r>
              <a:rPr lang="de-DE" sz="1200" dirty="0"/>
              <a:t>/part1/tutorial_ecoliCoreModel_part1.html</a:t>
            </a:r>
          </a:p>
        </p:txBody>
      </p:sp>
    </p:spTree>
    <p:extLst>
      <p:ext uri="{BB962C8B-B14F-4D97-AF65-F5344CB8AC3E}">
        <p14:creationId xmlns:p14="http://schemas.microsoft.com/office/powerpoint/2010/main" val="29554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A5116-29B2-4DD4-FB84-0486D081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Databases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A94BD1-AB5A-8D5F-9AF7-92845F7B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Kyoto Encyclopedia </a:t>
            </a:r>
            <a:r>
              <a:rPr lang="de-DE" dirty="0" err="1"/>
              <a:t>of</a:t>
            </a:r>
            <a:r>
              <a:rPr lang="de-DE" dirty="0"/>
              <a:t> genes and </a:t>
            </a:r>
            <a:r>
              <a:rPr lang="de-DE" dirty="0" err="1"/>
              <a:t>genomes</a:t>
            </a:r>
            <a:r>
              <a:rPr lang="de-DE" dirty="0"/>
              <a:t> (KEGG):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Bioinformatics</a:t>
            </a:r>
            <a:r>
              <a:rPr lang="de-DE" dirty="0"/>
              <a:t> </a:t>
            </a:r>
            <a:r>
              <a:rPr lang="de-DE" dirty="0" err="1"/>
              <a:t>database</a:t>
            </a:r>
            <a:r>
              <a:rPr lang="de-DE" dirty="0"/>
              <a:t>, </a:t>
            </a:r>
            <a:r>
              <a:rPr lang="de-DE" dirty="0" err="1"/>
              <a:t>containing</a:t>
            </a:r>
            <a:r>
              <a:rPr lang="de-DE" dirty="0"/>
              <a:t> genes,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metabolic-map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BioCyc</a:t>
            </a:r>
            <a:r>
              <a:rPr lang="de-DE" dirty="0"/>
              <a:t>/</a:t>
            </a:r>
            <a:r>
              <a:rPr lang="de-DE" dirty="0" err="1"/>
              <a:t>EcoCyc</a:t>
            </a:r>
            <a:r>
              <a:rPr lang="de-DE" dirty="0"/>
              <a:t>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Collection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, </a:t>
            </a:r>
            <a:r>
              <a:rPr lang="de-DE" dirty="0" err="1"/>
              <a:t>containing</a:t>
            </a:r>
            <a:r>
              <a:rPr lang="de-DE" dirty="0"/>
              <a:t> genes, </a:t>
            </a:r>
            <a:r>
              <a:rPr lang="de-DE" dirty="0" err="1"/>
              <a:t>enzymes</a:t>
            </a:r>
            <a:r>
              <a:rPr lang="de-DE" dirty="0"/>
              <a:t>,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metabolic-map</a:t>
            </a:r>
            <a:r>
              <a:rPr lang="de-D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BiGG</a:t>
            </a:r>
            <a:r>
              <a:rPr lang="de-DE" dirty="0"/>
              <a:t> Models: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genome-scale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, </a:t>
            </a:r>
            <a:r>
              <a:rPr lang="de-DE" dirty="0" err="1"/>
              <a:t>utilizes</a:t>
            </a:r>
            <a:r>
              <a:rPr lang="de-DE" dirty="0"/>
              <a:t> ESCHER-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, </a:t>
            </a:r>
            <a:r>
              <a:rPr lang="de-DE" dirty="0" err="1"/>
              <a:t>enzymes</a:t>
            </a:r>
            <a:r>
              <a:rPr lang="de-DE" dirty="0"/>
              <a:t>, </a:t>
            </a:r>
            <a:r>
              <a:rPr lang="de-DE" dirty="0" err="1"/>
              <a:t>metabolites</a:t>
            </a:r>
            <a:r>
              <a:rPr lang="de-DE" dirty="0"/>
              <a:t> and </a:t>
            </a:r>
            <a:r>
              <a:rPr lang="de-DE" dirty="0" err="1"/>
              <a:t>pathways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ChatGPT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(AI),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reactions</a:t>
            </a:r>
            <a:r>
              <a:rPr lang="de-DE" dirty="0"/>
              <a:t> and </a:t>
            </a:r>
            <a:r>
              <a:rPr lang="de-DE" dirty="0" err="1"/>
              <a:t>metabolites</a:t>
            </a:r>
            <a:r>
              <a:rPr lang="de-DE" dirty="0"/>
              <a:t>,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provide</a:t>
            </a:r>
            <a:r>
              <a:rPr lang="de-DE" dirty="0"/>
              <a:t> a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EB4DF-CDE9-32B2-48E9-EDED1275F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3</a:t>
            </a:fld>
            <a:endParaRPr lang="de-DE" dirty="0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D23E5-95E7-4E72-50DC-D903BFDB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0E617-849D-1AE0-E029-5BE4A0E8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1075"/>
            <a:ext cx="3551185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Escher-</a:t>
            </a:r>
            <a:r>
              <a:rPr lang="de-DE" dirty="0" err="1"/>
              <a:t>map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Reaction</a:t>
            </a:r>
            <a:r>
              <a:rPr lang="de-DE" dirty="0"/>
              <a:t> ID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Metabolites</a:t>
            </a:r>
            <a:r>
              <a:rPr lang="de-DE" dirty="0"/>
              <a:t> ID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metabolism</a:t>
            </a:r>
            <a:r>
              <a:rPr lang="de-DE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50A51E-CE4A-44BD-F2E3-BD924FAEF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4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Diagramm, Text, Karte enthält.&#10;&#10;Automatisch generierte Beschreibung">
            <a:extLst>
              <a:ext uri="{FF2B5EF4-FFF2-40B4-BE49-F238E27FC236}">
                <a16:creationId xmlns:a16="http://schemas.microsoft.com/office/drawing/2014/main" id="{B535D8EE-A0DE-E567-893B-2F7E1F79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59" y="413665"/>
            <a:ext cx="6447639" cy="53146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26E31A4-B07C-C484-83AC-EECBE586DC86}"/>
              </a:ext>
            </a:extLst>
          </p:cNvPr>
          <p:cNvSpPr txBox="1"/>
          <p:nvPr/>
        </p:nvSpPr>
        <p:spPr>
          <a:xfrm>
            <a:off x="5375920" y="5949280"/>
            <a:ext cx="607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3: ESCHER-</a:t>
            </a:r>
            <a:r>
              <a:rPr lang="de-DE" sz="1200" b="1" dirty="0" err="1"/>
              <a:t>map</a:t>
            </a:r>
            <a:r>
              <a:rPr lang="de-DE" sz="1200" b="1" dirty="0"/>
              <a:t>. </a:t>
            </a:r>
          </a:p>
          <a:p>
            <a:r>
              <a:rPr lang="de-DE" sz="1200" dirty="0"/>
              <a:t>https://</a:t>
            </a:r>
            <a:r>
              <a:rPr lang="de-DE" sz="1200" dirty="0" err="1"/>
              <a:t>escher.github.io</a:t>
            </a:r>
            <a:r>
              <a:rPr lang="de-DE" sz="1200" dirty="0"/>
              <a:t>/#/</a:t>
            </a:r>
            <a:r>
              <a:rPr lang="de-DE" sz="1200" dirty="0" err="1"/>
              <a:t>app?map</a:t>
            </a:r>
            <a:r>
              <a:rPr lang="de-DE" sz="1200" dirty="0"/>
              <a:t>=e_coli_core.Core%20metabolism&amp;tool=</a:t>
            </a:r>
            <a:r>
              <a:rPr lang="de-DE" sz="1200" dirty="0" err="1"/>
              <a:t>Builder&amp;model</a:t>
            </a:r>
            <a:r>
              <a:rPr lang="de-DE" sz="1200" dirty="0"/>
              <a:t>=</a:t>
            </a:r>
            <a:r>
              <a:rPr lang="de-DE" sz="1200" dirty="0" err="1"/>
              <a:t>e_coli_core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5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13F87-5564-434B-A29F-0AE5C304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MetEngSim</a:t>
            </a:r>
            <a:r>
              <a:rPr lang="de-DE" dirty="0"/>
              <a:t> Notebook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95D98-A45A-6B3D-D000-4D46F706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60" y="1754987"/>
            <a:ext cx="5472537" cy="33480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1" dirty="0"/>
              <a:t>Working </a:t>
            </a:r>
            <a:r>
              <a:rPr lang="de-DE" b="1" dirty="0" err="1"/>
              <a:t>environment</a:t>
            </a:r>
            <a:r>
              <a:rPr lang="de-DE" b="1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RWTH </a:t>
            </a:r>
            <a:r>
              <a:rPr lang="de-DE" dirty="0" err="1"/>
              <a:t>Jupyter</a:t>
            </a:r>
            <a:r>
              <a:rPr lang="de-DE" dirty="0"/>
              <a:t> hub (</a:t>
            </a:r>
            <a:r>
              <a:rPr lang="de-DE" dirty="0" err="1"/>
              <a:t>biolabsim</a:t>
            </a:r>
            <a:r>
              <a:rPr lang="de-DE" dirty="0"/>
              <a:t>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*</a:t>
            </a:r>
            <a:r>
              <a:rPr lang="de-DE" dirty="0" err="1"/>
              <a:t>click</a:t>
            </a:r>
            <a:r>
              <a:rPr lang="de-DE" dirty="0"/>
              <a:t>* Notebooks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/>
              <a:t>*</a:t>
            </a:r>
            <a:r>
              <a:rPr lang="de-DE" dirty="0" err="1"/>
              <a:t>click</a:t>
            </a:r>
            <a:r>
              <a:rPr lang="de-DE" dirty="0"/>
              <a:t>* </a:t>
            </a:r>
            <a:r>
              <a:rPr lang="de-DE" dirty="0" err="1"/>
              <a:t>MetEngSim.ipynb</a:t>
            </a:r>
            <a:endParaRPr lang="de-DE" dirty="0"/>
          </a:p>
          <a:p>
            <a:pPr marL="1485900" lvl="2" indent="-342900">
              <a:buFont typeface="Symbol" pitchFamily="2" charset="2"/>
              <a:buChar char="-"/>
            </a:pP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</a:p>
          <a:p>
            <a:pPr marL="1485900" lvl="2" indent="-342900">
              <a:buFont typeface="Symbol" pitchFamily="2" charset="2"/>
              <a:buChar char="-"/>
            </a:pPr>
            <a:r>
              <a:rPr lang="de-DE" dirty="0" err="1"/>
              <a:t>Restarting</a:t>
            </a:r>
            <a:r>
              <a:rPr lang="de-DE" dirty="0"/>
              <a:t> Kernel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5FDDEF-6C1D-0937-F9C5-6ED75A972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5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6" name="Grafik 5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A77B77B5-0DEA-E04B-ED66-1DAC3511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628" y="539460"/>
            <a:ext cx="6081712" cy="1342234"/>
          </a:xfrm>
          <a:prstGeom prst="rect">
            <a:avLst/>
          </a:prstGeom>
        </p:spPr>
      </p:pic>
      <p:pic>
        <p:nvPicPr>
          <p:cNvPr id="7" name="Grafik 6" descr="Ein Bild, das Text, Reihe, Screenshot enthält.&#10;&#10;Automatisch generierte Beschreibung">
            <a:extLst>
              <a:ext uri="{FF2B5EF4-FFF2-40B4-BE49-F238E27FC236}">
                <a16:creationId xmlns:a16="http://schemas.microsoft.com/office/drawing/2014/main" id="{A3FC6169-949E-3EC1-BF68-CC922EA504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137" y="1848100"/>
            <a:ext cx="5786896" cy="950418"/>
          </a:xfrm>
          <a:prstGeom prst="rect">
            <a:avLst/>
          </a:prstGeom>
        </p:spPr>
      </p:pic>
      <p:pic>
        <p:nvPicPr>
          <p:cNvPr id="9" name="Grafik 8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A573CD84-7C1B-DF5C-1F5E-A86833A750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81" y="2882789"/>
            <a:ext cx="6158051" cy="350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MetEngSim</a:t>
            </a:r>
            <a:r>
              <a:rPr lang="de-DE" dirty="0"/>
              <a:t> Notebook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599" y="981075"/>
            <a:ext cx="5486401" cy="52387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background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Metabolic</a:t>
            </a:r>
            <a:r>
              <a:rPr lang="de-DE" dirty="0"/>
              <a:t> pair (</a:t>
            </a:r>
            <a:r>
              <a:rPr lang="de-DE" dirty="0" err="1"/>
              <a:t>substrate</a:t>
            </a:r>
            <a:r>
              <a:rPr lang="de-DE" dirty="0"/>
              <a:t> and </a:t>
            </a:r>
            <a:r>
              <a:rPr lang="de-DE" dirty="0" err="1"/>
              <a:t>product</a:t>
            </a:r>
            <a:r>
              <a:rPr lang="de-DE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Main </a:t>
            </a:r>
            <a:r>
              <a:rPr lang="de-DE" dirty="0" err="1"/>
              <a:t>tasks</a:t>
            </a:r>
            <a:r>
              <a:rPr lang="de-DE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Familiarize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metabolic</a:t>
            </a:r>
            <a:r>
              <a:rPr lang="de-DE" dirty="0"/>
              <a:t> </a:t>
            </a:r>
            <a:r>
              <a:rPr lang="de-DE" dirty="0" err="1"/>
              <a:t>pathways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utilizing</a:t>
            </a:r>
            <a:r>
              <a:rPr lang="de-DE" dirty="0"/>
              <a:t> </a:t>
            </a:r>
            <a:r>
              <a:rPr lang="de-DE" dirty="0" err="1"/>
              <a:t>databases</a:t>
            </a:r>
            <a:r>
              <a:rPr lang="de-DE" dirty="0"/>
              <a:t>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de-DE" dirty="0" err="1"/>
              <a:t>Solve</a:t>
            </a:r>
            <a:r>
              <a:rPr lang="de-DE" dirty="0"/>
              <a:t> limited </a:t>
            </a:r>
            <a:r>
              <a:rPr lang="de-DE" dirty="0" err="1"/>
              <a:t>biomass</a:t>
            </a:r>
            <a:r>
              <a:rPr lang="de-DE" dirty="0"/>
              <a:t> </a:t>
            </a:r>
            <a:r>
              <a:rPr lang="de-DE" dirty="0" err="1"/>
              <a:t>outcome</a:t>
            </a:r>
            <a:endParaRPr lang="de-DE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de-DE" dirty="0"/>
              <a:t>Experiment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6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15" name="Grafik 14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ADAEFD4A-BA3E-D06E-07FD-ABD89DD7A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27" y="850256"/>
            <a:ext cx="4701739" cy="434090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9266A47-69AB-4003-A026-306C576BCF98}"/>
              </a:ext>
            </a:extLst>
          </p:cNvPr>
          <p:cNvSpPr txBox="1"/>
          <p:nvPr/>
        </p:nvSpPr>
        <p:spPr>
          <a:xfrm>
            <a:off x="7169601" y="5191525"/>
            <a:ext cx="418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Figure 4: </a:t>
            </a:r>
            <a:r>
              <a:rPr lang="de-DE" sz="1200" b="1" dirty="0" err="1"/>
              <a:t>Optimized</a:t>
            </a:r>
            <a:r>
              <a:rPr lang="de-DE" sz="1200" b="1" dirty="0"/>
              <a:t> </a:t>
            </a:r>
            <a:r>
              <a:rPr lang="de-DE" sz="1200" b="1" dirty="0" err="1"/>
              <a:t>model</a:t>
            </a:r>
            <a:r>
              <a:rPr lang="de-DE" sz="1200" b="1" dirty="0"/>
              <a:t> </a:t>
            </a:r>
            <a:r>
              <a:rPr lang="de-DE" sz="1200" b="1" dirty="0" err="1"/>
              <a:t>with</a:t>
            </a:r>
            <a:r>
              <a:rPr lang="de-DE" sz="1200" b="1" dirty="0"/>
              <a:t> </a:t>
            </a:r>
            <a:r>
              <a:rPr lang="de-DE" sz="1200" b="1" dirty="0" err="1"/>
              <a:t>correct</a:t>
            </a:r>
            <a:r>
              <a:rPr lang="de-DE" sz="1200" b="1" dirty="0"/>
              <a:t> </a:t>
            </a:r>
            <a:r>
              <a:rPr lang="de-DE" sz="1200" b="1" dirty="0" err="1"/>
              <a:t>reaction</a:t>
            </a:r>
            <a:r>
              <a:rPr lang="de-DE" sz="1200" b="1" dirty="0"/>
              <a:t> ID. </a:t>
            </a:r>
          </a:p>
        </p:txBody>
      </p:sp>
    </p:spTree>
    <p:extLst>
      <p:ext uri="{BB962C8B-B14F-4D97-AF65-F5344CB8AC3E}">
        <p14:creationId xmlns:p14="http://schemas.microsoft.com/office/powerpoint/2010/main" val="148658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A3B83-C9A3-7F95-F80A-89D83B79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53C59-149F-5B8D-EE82-B7B5E22B0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699" y="3083970"/>
            <a:ext cx="5891445" cy="17728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wf_segoe-ui_normal"/>
                <a:hlinkClick r:id="rId2"/>
              </a:rPr>
              <a:t>https://www.soscisurvey.de/BioLabSim24/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9F5664-E2E9-3077-DB31-8DB86F71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7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DF7EE9-59C3-A176-0CA9-68AB23F3F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160" y="180882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6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23000" y="953725"/>
            <a:ext cx="6430270" cy="5264461"/>
          </a:xfrm>
        </p:spPr>
        <p:txBody>
          <a:bodyPr/>
          <a:lstStyle/>
          <a:p>
            <a:r>
              <a:rPr lang="en-US" dirty="0"/>
              <a:t>Thank you for your attention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193778-AC02-4D2D-97C0-5E4AE19D26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547" y="1466972"/>
            <a:ext cx="6369481" cy="392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29032"/>
      </p:ext>
    </p:extLst>
  </p:cSld>
  <p:clrMapOvr>
    <a:masterClrMapping/>
  </p:clrMapOvr>
</p:sld>
</file>

<file path=ppt/theme/theme1.xml><?xml version="1.0" encoding="utf-8"?>
<a:theme xmlns:a="http://schemas.openxmlformats.org/drawingml/2006/main" name="TH_Folienmaster_neu_TUDo">
  <a:themeElements>
    <a:clrScheme name="TH_Folienmaster_neu_TU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_Folienmaster_neu_TUDo">
      <a:majorFont>
        <a:latin typeface="Akkurat Light Office"/>
        <a:ea typeface=""/>
        <a:cs typeface="Arial"/>
      </a:majorFont>
      <a:minorFont>
        <a:latin typeface="Akkurat Light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lnDef>
  </a:objectDefaults>
  <a:extraClrSchemeLst>
    <a:extraClrScheme>
      <a:clrScheme name="TH_Folienmaster_neu_TU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Macintosh PowerPoint</Application>
  <PresentationFormat>Breitbild</PresentationFormat>
  <Paragraphs>64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9" baseType="lpstr">
      <vt:lpstr>Akkurat Light Office</vt:lpstr>
      <vt:lpstr>Akkurat Office</vt:lpstr>
      <vt:lpstr>Arial</vt:lpstr>
      <vt:lpstr>Arial Narrow</vt:lpstr>
      <vt:lpstr>Calibri</vt:lpstr>
      <vt:lpstr>Helvetica</vt:lpstr>
      <vt:lpstr>Symbol</vt:lpstr>
      <vt:lpstr>wf_segoe-ui_normal</vt:lpstr>
      <vt:lpstr>Wingdings</vt:lpstr>
      <vt:lpstr>TH_Folienmaster_neu_TUDo</vt:lpstr>
      <vt:lpstr>Metabolic Engineering Simulation</vt:lpstr>
      <vt:lpstr>Genome-scale metabolic models</vt:lpstr>
      <vt:lpstr>E. coli core model</vt:lpstr>
      <vt:lpstr>Databases</vt:lpstr>
      <vt:lpstr>Example: </vt:lpstr>
      <vt:lpstr>MetEngSim Notebook </vt:lpstr>
      <vt:lpstr>MetEngSim Notebook</vt:lpstr>
      <vt:lpstr>Evaluation</vt:lpstr>
      <vt:lpstr>Thank you for your attention           Questions?</vt:lpstr>
    </vt:vector>
  </TitlesOfParts>
  <Company>Jamaica Steamboat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Till Tiso</dc:creator>
  <cp:lastModifiedBy>Paula Lanze</cp:lastModifiedBy>
  <cp:revision>586</cp:revision>
  <dcterms:created xsi:type="dcterms:W3CDTF">2007-05-05T11:07:22Z</dcterms:created>
  <dcterms:modified xsi:type="dcterms:W3CDTF">2024-07-15T21:12:59Z</dcterms:modified>
</cp:coreProperties>
</file>