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7" r:id="rId5"/>
  </p:sldMasterIdLst>
  <p:notesMasterIdLst>
    <p:notesMasterId r:id="rId25"/>
  </p:notesMasterIdLst>
  <p:sldIdLst>
    <p:sldId id="263" r:id="rId6"/>
    <p:sldId id="272" r:id="rId7"/>
    <p:sldId id="276" r:id="rId8"/>
    <p:sldId id="279" r:id="rId9"/>
    <p:sldId id="278" r:id="rId10"/>
    <p:sldId id="280" r:id="rId11"/>
    <p:sldId id="282" r:id="rId12"/>
    <p:sldId id="277" r:id="rId13"/>
    <p:sldId id="274" r:id="rId14"/>
    <p:sldId id="284" r:id="rId15"/>
    <p:sldId id="283" r:id="rId16"/>
    <p:sldId id="286" r:id="rId17"/>
    <p:sldId id="285" r:id="rId18"/>
    <p:sldId id="287" r:id="rId19"/>
    <p:sldId id="288" r:id="rId20"/>
    <p:sldId id="268" r:id="rId21"/>
    <p:sldId id="281" r:id="rId22"/>
    <p:sldId id="273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3A"/>
    <a:srgbClr val="0064A8"/>
    <a:srgbClr val="004F8B"/>
    <a:srgbClr val="F6630D"/>
    <a:srgbClr val="FD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F66F0-E01E-4C4B-9800-196594D7ABA5}" v="2" dt="2021-04-21T14:25:48.454"/>
    <p1510:client id="{12B3C350-93B9-40CE-AEC0-979A3C4F4A76}" v="210" dt="2023-09-29T08:38:32.876"/>
    <p1510:client id="{232EEC5D-7BF3-4454-ABE9-1743CABE94FC}" v="34" dt="2021-03-24T09:33:04.760"/>
    <p1510:client id="{685253FF-508B-46A9-BAE9-55BAA1250F25}" v="606" dt="2023-09-27T15:34:42.239"/>
    <p1510:client id="{6EA0AA39-B096-48D9-B899-ECB98A2FE48C}" v="1001" dt="2021-07-05T13:56:53.943"/>
    <p1510:client id="{84A8C799-58AB-47DE-AD81-EC86F95EF9B8}" v="47" dt="2021-07-05T09:33:33.657"/>
    <p1510:client id="{8756E51C-2F02-4045-8CC6-CABE28BE6270}" v="2287" dt="2023-10-05T17:20:14.476"/>
    <p1510:client id="{8D1D5A57-9CB3-45FF-969A-6AE384033288}" v="12" dt="2021-04-29T06:57:56.303"/>
    <p1510:client id="{90DA95BA-D4F9-4AB0-BAAB-77B83A077100}" v="6" dt="2023-10-06T07:46:09.979"/>
    <p1510:client id="{9A793C32-1F9A-478C-9009-5EDD5153EFCB}" v="65" dt="2021-05-11T15:38:12.682"/>
    <p1510:client id="{DA5BC97E-892B-4990-B429-08BB8D933A5E}" v="124" dt="2021-05-14T08:28:45.750"/>
    <p1510:client id="{DEDB8F4F-8C96-4098-98E3-FA9A47BD347B}" v="232" dt="2023-10-05T17:46:02.968"/>
    <p1510:client id="{F6F3D3A3-1B56-4981-920B-2B03D9E1B286}" v="5" dt="2021-07-08T09:25:10.234"/>
    <p1510:client id="{FF0474C7-5828-4121-A364-33B848EA44D7}" v="717" dt="2021-05-12T16:32:14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B0D8D-7B10-4F2C-9372-58A222DB8360}" type="datetimeFigureOut">
              <a:rPr lang="en-US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70DC-AB4F-4372-918F-19AA87D868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39D43-34E5-4D39-B763-7B05840A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900E61-F34B-427E-892A-54225B4EF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7753B-2B53-4682-9E2E-975401E6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CED0AA-A357-4580-9C88-BA40FE47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2AB8CD-EBCA-4DEC-BD9E-ACA12E6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3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F46C7-1C8B-4425-B8E9-38EB316D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A34201-5D4C-4240-8957-4147E74F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BE249-E4C4-44BD-902B-B4467BF5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30AFF-C276-449B-A735-8849AFFC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74494-3AFE-43C7-8AEA-38B160D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6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DDEFA-0135-47C9-8111-485F61E8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215204-E79D-41C0-864D-7C12728B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85C61-5F1F-4643-9F1F-D492D65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CA615-C418-4DB9-8B50-B08B7C0D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98DF1-B9E6-441B-84C0-CA487983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6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err="1"/>
              <a:t>Titelmasterformat</a:t>
            </a:r>
            <a:r>
              <a:rPr lang="de-DE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err="1"/>
              <a:t>Textmasterformate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/>
              <a:t>Thank you for your attention</a:t>
            </a: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r>
              <a:rPr lang="en-US" noProof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8094-2026-4914-8969-FA37708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62127-8E44-4F24-8538-05B8E881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5B590-BA17-4EB8-B52A-0D4EF646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52769-7A39-4BA1-871A-489A293F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98634-4B3F-49FE-A7A5-D1D13FA8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89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7D22F-90BA-4904-B14F-4260D31A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1CEDE8-8C56-4CE6-9CDC-D999AE37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3672B-75BD-471A-9D6E-6A18F7A5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B6A23-C117-4A72-BCFE-3E6A6F62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BE8B8-AE19-4B0B-B41E-FB6859E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3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340B1-F42B-44A5-9D2C-2336E8E7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78EF7-D6B5-4F2C-9E2E-1C448E70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80CD2-0FC7-455A-AC9E-F7429AC7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13FB6-5FF1-4A62-814A-8BEBF78B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70E2E0-6565-43FD-8F23-7B4F8BB9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FD7FD-434D-4FDC-B569-2BDDA0C3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46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44C85-980C-4FF3-854D-E3A9927C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DA8FF9-910D-4728-BDD9-7F3D0D7A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5B19D-D88B-47A4-B61D-9B114B846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5213B6-FF00-4E69-975F-EA82B2578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5EBEE7-F892-4EF9-B30F-6C8774F3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740848-885D-4B47-BF19-3562AAEA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170F27-0A72-47FB-84DC-5EE4695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F3C2C-4B9C-4C8D-8335-D9B42BBF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B6083-BF61-492B-A8D7-8A2678E5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8D1CFE-1A1B-4C6E-860B-7A6BC3A2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941E3F-D032-4741-8DD7-C3788449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6D95EC-C0DE-4670-84F1-32D94306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0EA749-F43C-47D3-896F-2BBC9FFD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5978D7-413C-4240-8DEF-5365FBD3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E3B61A-A5AD-4458-8597-C16FFBC4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5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890BF-8E57-4163-A0EF-228718B8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4C283-61F3-4C3D-B477-B8A8B486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71E59-DD60-453A-84B5-136AA8C2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05D46-A5E1-4721-B362-F106418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CE182-4ACB-4D01-BC0F-F0E5A7D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B13C87-08F2-4816-A789-EA2196AA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98350-C31C-4126-933D-118E2E87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DC95F7-20C3-4FD5-B15A-9E495A43D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A3DB14-6A09-4F6A-B0C3-7A15C8B6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DA6F7-D516-434C-864B-28EAD2EC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B4A0EE-ED18-490D-8B54-2C394C70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6671CE-90DA-4CAE-8D23-DCCBEA4B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2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1068AF-8A47-45DB-BBB4-701038B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A0C72-1325-40C7-9AC5-576C74D1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42472-37CA-4324-92E3-657CE2997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D2151-906E-49BF-B221-15337C6F7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7B50B-BDB3-48D0-82D9-7790AA4D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8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71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Textmasterformate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Titel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rwth-aachen.d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jupyter/notebook/blob/master/docs/source/examples/Notebook/Running%20Code.ipynb" TargetMode="External"/><Relationship Id="rId2" Type="http://schemas.openxmlformats.org/officeDocument/2006/relationships/hyperlink" Target="https://jupyter.org/try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rwth-aachen.de/hub/spawn?profile=p4d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68" Type="http://schemas.openxmlformats.org/officeDocument/2006/relationships/image" Target="../media/image8.jpeg"/><Relationship Id="rId67" Type="http://schemas.openxmlformats.org/officeDocument/2006/relationships/image" Target="../media/image39.png"/><Relationship Id="rId71" Type="http://schemas.openxmlformats.org/officeDocument/2006/relationships/image" Target="../media/image11.png"/><Relationship Id="rId7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6" Type="http://schemas.openxmlformats.org/officeDocument/2006/relationships/image" Target="../media/image38.png"/><Relationship Id="rId6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3390/pr8010121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BFD1-41A9-478D-AA0F-C72E1A9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>
                <a:latin typeface="+mn-lt"/>
                <a:cs typeface="Calibri Light"/>
              </a:rPr>
              <a:t>Quantitative growth analysis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8DFABF-5893-41F0-911B-A0200E9D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latin typeface="Akkurat Light Office"/>
              <a:cs typeface="Calibri"/>
            </a:endParaRPr>
          </a:p>
        </p:txBody>
      </p:sp>
      <p:pic>
        <p:nvPicPr>
          <p:cNvPr id="7" name="Picture 7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B398784-5632-4807-99C3-CB1A855D8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7" r="9662" b="4120"/>
          <a:stretch/>
        </p:blipFill>
        <p:spPr>
          <a:xfrm>
            <a:off x="137603" y="137593"/>
            <a:ext cx="4640409" cy="6575415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4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6FDC-880D-C252-F15F-5FEFB92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Physiological Characterization with Multiple Concentrations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F8A34-C57F-3BB7-A161-EEDD1510B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10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25A680-807B-9C0A-4D57-A839DAF57567}"/>
              </a:ext>
            </a:extLst>
          </p:cNvPr>
          <p:cNvSpPr txBox="1">
            <a:spLocks/>
          </p:cNvSpPr>
          <p:nvPr/>
        </p:nvSpPr>
        <p:spPr bwMode="auto">
          <a:xfrm>
            <a:off x="313736" y="810131"/>
            <a:ext cx="117830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ea typeface="Calibri"/>
                <a:cs typeface="Calibri"/>
              </a:rPr>
              <a:t>Make multiple experiments with different substrate concentrations to identify parameters of the Monod-equation for growth rate.</a:t>
            </a:r>
            <a:endParaRPr lang="en-US" kern="0">
              <a:ea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1280" y="1805810"/>
            <a:ext cx="6244590" cy="4226960"/>
            <a:chOff x="81280" y="1805810"/>
            <a:chExt cx="6244590" cy="4226960"/>
          </a:xfrm>
        </p:grpSpPr>
        <p:pic>
          <p:nvPicPr>
            <p:cNvPr id="9" name="Picture 8" descr="A green line with white text&#10;&#10;Description automatically generated">
              <a:extLst>
                <a:ext uri="{FF2B5EF4-FFF2-40B4-BE49-F238E27FC236}">
                  <a16:creationId xmlns:a16="http://schemas.microsoft.com/office/drawing/2014/main" id="{19C42FEB-D9DB-723E-8908-15D4B4B6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80" y="1809476"/>
              <a:ext cx="2773680" cy="20604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95A342-4BB7-1997-01AA-B060F620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80" y="3873230"/>
              <a:ext cx="2773680" cy="2159540"/>
            </a:xfrm>
            <a:prstGeom prst="rect">
              <a:avLst/>
            </a:prstGeom>
          </p:spPr>
        </p:pic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2270C38B-1F43-CF19-8137-5C4568E6B4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04536" y="1805810"/>
              <a:ext cx="3421334" cy="302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kern="0">
                  <a:latin typeface="Calibri"/>
                  <a:ea typeface="Calibri"/>
                  <a:cs typeface="Calibri"/>
                </a:rPr>
                <a:t>Experiment #1</a:t>
              </a:r>
            </a:p>
            <a:p>
              <a:r>
                <a:rPr lang="en-US" sz="1800" kern="0" err="1">
                  <a:latin typeface="Calibri"/>
                  <a:ea typeface="Calibri"/>
                  <a:cs typeface="Calibri"/>
                </a:rPr>
                <a:t>Cglc</a:t>
              </a:r>
              <a:r>
                <a:rPr lang="en-US" sz="1800" kern="0">
                  <a:latin typeface="Calibri"/>
                  <a:ea typeface="Calibri"/>
                  <a:cs typeface="Calibri"/>
                </a:rPr>
                <a:t> = 1 g/L</a:t>
              </a:r>
              <a:endParaRPr lang="en-US" sz="1800">
                <a:ea typeface="Calibri" pitchFamily="34" charset="0"/>
              </a:endParaRPr>
            </a:p>
            <a:p>
              <a:r>
                <a:rPr lang="en-US" sz="1800" kern="0">
                  <a:latin typeface="Calibri"/>
                  <a:ea typeface="Calibri"/>
                  <a:cs typeface="Calibri"/>
                </a:rPr>
                <a:t>Time = 50 h</a:t>
              </a:r>
            </a:p>
            <a:p>
              <a:r>
                <a:rPr lang="en-US" sz="1800" kern="0">
                  <a:latin typeface="Calibri"/>
                  <a:ea typeface="Calibri"/>
                  <a:cs typeface="Calibri"/>
                </a:rPr>
                <a:t>Sampling = 2 /h</a:t>
              </a:r>
            </a:p>
            <a:p>
              <a:r>
                <a:rPr lang="en-US" sz="1800" kern="0">
                  <a:latin typeface="Calibri"/>
                  <a:ea typeface="Calibri"/>
                  <a:cs typeface="Calibri"/>
                </a:rPr>
                <a:t>Nightshift = 5 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800" kern="0">
                <a:ea typeface="Calibri"/>
              </a:endParaRPr>
            </a:p>
            <a:p>
              <a:r>
                <a:rPr lang="en-US" sz="1800" kern="0">
                  <a:latin typeface="Calibri"/>
                  <a:ea typeface="Calibri"/>
                  <a:cs typeface="Calibri"/>
                </a:rPr>
                <a:t>Calculate:</a:t>
              </a:r>
            </a:p>
            <a:p>
              <a:r>
                <a:rPr lang="en-US" sz="1800" kern="0" err="1">
                  <a:latin typeface="Calibri"/>
                  <a:ea typeface="Calibri"/>
                  <a:cs typeface="Calibri"/>
                </a:rPr>
                <a:t>RBio</a:t>
              </a:r>
              <a:r>
                <a:rPr lang="en-US" sz="1800" kern="0">
                  <a:latin typeface="Calibri"/>
                  <a:ea typeface="Calibri"/>
                  <a:cs typeface="Calibri"/>
                </a:rPr>
                <a:t> = 0.05 /h</a:t>
              </a:r>
            </a:p>
            <a:p>
              <a:r>
                <a:rPr lang="en-US" sz="1800" kern="0" err="1">
                  <a:latin typeface="Calibri"/>
                  <a:ea typeface="Calibri"/>
                  <a:cs typeface="Calibri"/>
                </a:rPr>
                <a:t>RGlc</a:t>
              </a:r>
              <a:r>
                <a:rPr lang="en-US" sz="1800" kern="0">
                  <a:latin typeface="Calibri"/>
                  <a:ea typeface="Calibri"/>
                  <a:cs typeface="Calibri"/>
                </a:rPr>
                <a:t> = 0.82 mmol/</a:t>
              </a:r>
              <a:r>
                <a:rPr lang="en-US" sz="1800" kern="0" err="1">
                  <a:latin typeface="Calibri"/>
                  <a:ea typeface="Calibri"/>
                  <a:cs typeface="Calibri"/>
                </a:rPr>
                <a:t>gDW</a:t>
              </a:r>
              <a:r>
                <a:rPr lang="en-US" sz="1800" kern="0">
                  <a:latin typeface="Calibri"/>
                  <a:ea typeface="Calibri"/>
                  <a:cs typeface="Calibri"/>
                </a:rPr>
                <a:t>/h</a:t>
              </a:r>
              <a:endParaRPr lang="en-US" sz="1800" kern="0">
                <a:ea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55966" y="1868048"/>
            <a:ext cx="5882640" cy="4556954"/>
            <a:chOff x="6355966" y="1868048"/>
            <a:chExt cx="5882640" cy="4556954"/>
          </a:xfrm>
        </p:grpSpPr>
        <p:pic>
          <p:nvPicPr>
            <p:cNvPr id="7" name="Picture 6" descr="A green line graph with white text&#10;&#10;Description automatically generated">
              <a:extLst>
                <a:ext uri="{FF2B5EF4-FFF2-40B4-BE49-F238E27FC236}">
                  <a16:creationId xmlns:a16="http://schemas.microsoft.com/office/drawing/2014/main" id="{E7306EE1-0757-73C2-C33C-B644C7B5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046" y="1868048"/>
              <a:ext cx="2773680" cy="2105904"/>
            </a:xfrm>
            <a:prstGeom prst="rect">
              <a:avLst/>
            </a:prstGeom>
          </p:spPr>
        </p:pic>
        <p:pic>
          <p:nvPicPr>
            <p:cNvPr id="8" name="Picture 7" descr="A graph with blue dots&#10;&#10;Description automatically generated">
              <a:extLst>
                <a:ext uri="{FF2B5EF4-FFF2-40B4-BE49-F238E27FC236}">
                  <a16:creationId xmlns:a16="http://schemas.microsoft.com/office/drawing/2014/main" id="{D69D3EFF-01D1-303A-F9BA-01E0C09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5966" y="4141397"/>
              <a:ext cx="2946400" cy="2283605"/>
            </a:xfrm>
            <a:prstGeom prst="rect">
              <a:avLst/>
            </a:prstGeom>
          </p:spPr>
        </p:pic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E037C2D9-2DC5-353F-7677-3FBD9C9E7A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508981" y="1924479"/>
              <a:ext cx="2729625" cy="302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kern="0">
                  <a:latin typeface="Calibri"/>
                  <a:ea typeface="Calibri"/>
                  <a:cs typeface="Calibri"/>
                </a:rPr>
                <a:t>Experiment #2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kern="0" err="1">
                  <a:latin typeface="Calibri"/>
                  <a:ea typeface="Calibri"/>
                  <a:cs typeface="Calibri"/>
                </a:rPr>
                <a:t>Cglc</a:t>
              </a:r>
              <a:r>
                <a:rPr lang="en-US" sz="1800" kern="0">
                  <a:latin typeface="Calibri"/>
                  <a:ea typeface="Calibri"/>
                  <a:cs typeface="Calibri"/>
                </a:rPr>
                <a:t> = 10 g/L</a:t>
              </a:r>
              <a:endParaRPr lang="en-US" sz="180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kern="0">
                  <a:latin typeface="Calibri"/>
                  <a:ea typeface="Calibri"/>
                  <a:cs typeface="Calibri"/>
                </a:rPr>
                <a:t>Time = 37 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kern="0">
                  <a:latin typeface="Calibri"/>
                  <a:ea typeface="Calibri"/>
                  <a:cs typeface="Calibri"/>
                </a:rPr>
                <a:t>Sampling = 1 /h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kern="0">
                  <a:latin typeface="Calibri"/>
                  <a:ea typeface="Calibri"/>
                  <a:cs typeface="Calibri"/>
                </a:rPr>
                <a:t>Nightshift = 5 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800" kern="0">
                <a:ea typeface="Calibri"/>
              </a:endParaRPr>
            </a:p>
            <a:p>
              <a:r>
                <a:rPr lang="en-US" sz="1800" kern="0">
                  <a:latin typeface="Calibri"/>
                  <a:ea typeface="Calibri"/>
                  <a:cs typeface="Calibri"/>
                </a:rPr>
                <a:t>Calculate:</a:t>
              </a:r>
            </a:p>
            <a:p>
              <a:r>
                <a:rPr lang="en-US" sz="1800" kern="0" err="1">
                  <a:latin typeface="Calibri"/>
                  <a:ea typeface="Calibri"/>
                  <a:cs typeface="Calibri"/>
                </a:rPr>
                <a:t>RBio</a:t>
              </a:r>
              <a:r>
                <a:rPr lang="en-US" sz="1800" kern="0">
                  <a:latin typeface="Calibri"/>
                  <a:ea typeface="Calibri"/>
                  <a:cs typeface="Calibri"/>
                </a:rPr>
                <a:t> = 0.24 /h</a:t>
              </a:r>
            </a:p>
            <a:p>
              <a:r>
                <a:rPr lang="en-US" sz="1800" kern="0" err="1">
                  <a:latin typeface="Calibri"/>
                  <a:ea typeface="Calibri"/>
                  <a:cs typeface="Calibri"/>
                </a:rPr>
                <a:t>RGlc</a:t>
              </a:r>
              <a:r>
                <a:rPr lang="en-US" sz="1800" kern="0">
                  <a:latin typeface="Calibri"/>
                  <a:ea typeface="Calibri"/>
                  <a:cs typeface="Calibri"/>
                </a:rPr>
                <a:t> = 3.41 mmol/</a:t>
              </a:r>
              <a:r>
                <a:rPr lang="en-US" sz="1800" kern="0" err="1">
                  <a:latin typeface="Calibri"/>
                  <a:ea typeface="Calibri"/>
                  <a:cs typeface="Calibri"/>
                </a:rPr>
                <a:t>gDW</a:t>
              </a:r>
              <a:r>
                <a:rPr lang="en-US" sz="1800" kern="0">
                  <a:latin typeface="Calibri"/>
                  <a:ea typeface="Calibri"/>
                  <a:cs typeface="Calibri"/>
                </a:rPr>
                <a:t>/h</a:t>
              </a:r>
              <a:endParaRPr lang="en-US" sz="1800" kern="0">
                <a:ea typeface="Calibri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F7D0BC-BD2B-4964-FE2E-C5E4F3AE5DDB}"/>
              </a:ext>
            </a:extLst>
          </p:cNvPr>
          <p:cNvSpPr txBox="1">
            <a:spLocks/>
          </p:cNvSpPr>
          <p:nvPr/>
        </p:nvSpPr>
        <p:spPr bwMode="auto">
          <a:xfrm>
            <a:off x="3646437" y="6337311"/>
            <a:ext cx="2334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>
                <a:latin typeface="Calibri"/>
                <a:ea typeface="Calibri"/>
                <a:cs typeface="Calibri"/>
              </a:rPr>
              <a:t>Experiments #...</a:t>
            </a:r>
            <a:endParaRPr lang="en-US" kern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20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6FDC-880D-C252-F15F-5FEFB92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Calculation of biomass yield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F8A34-C57F-3BB7-A161-EEDD1510B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11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25A680-807B-9C0A-4D57-A839DAF57567}"/>
              </a:ext>
            </a:extLst>
          </p:cNvPr>
          <p:cNvSpPr txBox="1">
            <a:spLocks/>
          </p:cNvSpPr>
          <p:nvPr/>
        </p:nvSpPr>
        <p:spPr bwMode="auto">
          <a:xfrm>
            <a:off x="313736" y="780314"/>
            <a:ext cx="1178301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ea typeface="Calibri"/>
                <a:cs typeface="Calibri"/>
              </a:rPr>
              <a:t>The biomass yield on a substrate is defined by the unit: </a:t>
            </a:r>
            <a:r>
              <a:rPr lang="en-US" kern="0" err="1">
                <a:latin typeface="Calibri"/>
                <a:ea typeface="Calibri"/>
                <a:cs typeface="Calibri"/>
              </a:rPr>
              <a:t>gDW</a:t>
            </a:r>
            <a:r>
              <a:rPr lang="en-US" kern="0">
                <a:latin typeface="Calibri"/>
                <a:ea typeface="Calibri"/>
                <a:cs typeface="Calibri"/>
              </a:rPr>
              <a:t>/</a:t>
            </a:r>
            <a:r>
              <a:rPr lang="en-US" kern="0" err="1">
                <a:latin typeface="Calibri"/>
                <a:ea typeface="Calibri"/>
                <a:cs typeface="Calibri"/>
              </a:rPr>
              <a:t>gSubstrate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ea typeface="Calibri"/>
                <a:cs typeface="Calibri"/>
              </a:rPr>
              <a:t>Typical values for glucose range from 0.3-0.5 g/g</a:t>
            </a:r>
            <a:endParaRPr lang="en-US" kern="0">
              <a:ea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2224" y="1823328"/>
            <a:ext cx="3503234" cy="4417560"/>
            <a:chOff x="202224" y="1823328"/>
            <a:chExt cx="3503234" cy="4417560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AFE143-262D-34DB-675E-8D8B929AD1A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2224" y="1823328"/>
              <a:ext cx="3503234" cy="208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kern="0">
                  <a:latin typeface="Calibri"/>
                  <a:ea typeface="Calibri"/>
                  <a:cs typeface="Calibri"/>
                </a:rPr>
                <a:t>Strategy #1</a:t>
              </a:r>
            </a:p>
            <a:p>
              <a:pPr marL="342900" indent="-342900">
                <a:buFont typeface="Arial" pitchFamily="2" charset="2"/>
                <a:buChar char="•"/>
              </a:pPr>
              <a:r>
                <a:rPr lang="en-US" kern="0">
                  <a:latin typeface="Calibri"/>
                  <a:ea typeface="Calibri"/>
                  <a:cs typeface="Calibri"/>
                </a:rPr>
                <a:t>Divide the biomass at the end of experiment by the substrate consumed. </a:t>
              </a:r>
              <a:endParaRPr lang="en-US" kern="0">
                <a:ea typeface="Calibri"/>
              </a:endParaRPr>
            </a:p>
          </p:txBody>
        </p:sp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E5EED71-5C13-8C30-3FC0-1E776F14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3901508"/>
              <a:ext cx="1869440" cy="1529163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0FD8B9-2F8A-AAF5-4A0E-0BE9167891E9}"/>
                </a:ext>
              </a:extLst>
            </p:cNvPr>
            <p:cNvGrpSpPr/>
            <p:nvPr/>
          </p:nvGrpSpPr>
          <p:grpSpPr>
            <a:xfrm>
              <a:off x="1035344" y="5651609"/>
              <a:ext cx="1078571" cy="589279"/>
              <a:chOff x="3514384" y="4719320"/>
              <a:chExt cx="1078571" cy="589279"/>
            </a:xfrm>
          </p:grpSpPr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35D2E6F-37EB-AE7A-DADE-AB780CB888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14384" y="4772159"/>
                <a:ext cx="72955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SzPct val="130000"/>
                  <a:buFont typeface="Wingdings" pitchFamily="2" charset="2"/>
                  <a:buNone/>
                  <a:defRPr sz="2400" b="0" baseline="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Wingdings" pitchFamily="2" charset="2"/>
                  <a:buChar char="§"/>
                  <a:defRPr sz="2400" b="0" baseline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Symbol" pitchFamily="18" charset="2"/>
                  <a:buChar char="-"/>
                  <a:defRPr sz="2400" b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9pPr>
              </a:lstStyle>
              <a:p>
                <a:r>
                  <a:rPr lang="en-US" kern="0">
                    <a:latin typeface="Calibri"/>
                    <a:ea typeface="Calibri"/>
                    <a:cs typeface="Calibri"/>
                  </a:rPr>
                  <a:t>Y=</a:t>
                </a:r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07A3BDB-FE56-81E3-13DD-C0AD4A7DDB1E}"/>
                  </a:ext>
                </a:extLst>
              </p:cNvPr>
              <p:cNvCxnSpPr/>
              <p:nvPr/>
            </p:nvCxnSpPr>
            <p:spPr bwMode="auto">
              <a:xfrm flipV="1">
                <a:off x="4124960" y="4719320"/>
                <a:ext cx="416560" cy="142240"/>
              </a:xfrm>
              <a:prstGeom prst="straightConnector1">
                <a:avLst/>
              </a:prstGeom>
              <a:ln>
                <a:solidFill>
                  <a:srgbClr val="008C3A"/>
                </a:solidFill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FCDC3C4-E367-35E3-CAE8-02158B48BD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04639" y="5085079"/>
                <a:ext cx="355600" cy="22352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DBABDEA-E6F8-EA82-C03C-72FA3C0EB631}"/>
                  </a:ext>
                </a:extLst>
              </p:cNvPr>
              <p:cNvCxnSpPr/>
              <p:nvPr/>
            </p:nvCxnSpPr>
            <p:spPr bwMode="auto">
              <a:xfrm>
                <a:off x="4023995" y="5004435"/>
                <a:ext cx="56896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3786845" y="1823328"/>
            <a:ext cx="3503234" cy="4520430"/>
            <a:chOff x="3786845" y="1823328"/>
            <a:chExt cx="3503234" cy="4520430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785FF82A-002D-7EDD-C42C-E61EB6750A5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86845" y="1823328"/>
              <a:ext cx="3503234" cy="2456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kern="0">
                  <a:latin typeface="Calibri"/>
                  <a:ea typeface="Calibri"/>
                  <a:cs typeface="Calibri"/>
                </a:rPr>
                <a:t>Strategy #2</a:t>
              </a:r>
            </a:p>
            <a:p>
              <a:pPr marL="342900" indent="-342900">
                <a:buFont typeface="Arial" pitchFamily="2" charset="2"/>
                <a:buChar char="•"/>
              </a:pPr>
              <a:r>
                <a:rPr lang="en-US" kern="0">
                  <a:latin typeface="Calibri"/>
                  <a:ea typeface="Calibri"/>
                  <a:cs typeface="Calibri"/>
                </a:rPr>
                <a:t>Divide the growth rate (/h) with the substrate uptake rate (/h/</a:t>
              </a:r>
              <a:r>
                <a:rPr lang="en-US" kern="0" err="1">
                  <a:latin typeface="Calibri"/>
                  <a:ea typeface="Calibri"/>
                  <a:cs typeface="Calibri"/>
                </a:rPr>
                <a:t>gGlc</a:t>
              </a:r>
              <a:r>
                <a:rPr lang="en-US" kern="0">
                  <a:latin typeface="Calibri"/>
                  <a:ea typeface="Calibri"/>
                  <a:cs typeface="Calibri"/>
                </a:rPr>
                <a:t>*</a:t>
              </a:r>
              <a:r>
                <a:rPr lang="en-US" kern="0" err="1">
                  <a:latin typeface="Calibri"/>
                  <a:ea typeface="Calibri"/>
                  <a:cs typeface="Calibri"/>
                </a:rPr>
                <a:t>gDW</a:t>
              </a:r>
              <a:r>
                <a:rPr lang="en-US" kern="0">
                  <a:latin typeface="Calibri"/>
                  <a:ea typeface="Calibri"/>
                  <a:cs typeface="Calibri"/>
                </a:rPr>
                <a:t>*h).</a:t>
              </a:r>
              <a:endParaRPr lang="en-US" kern="0">
                <a:ea typeface="Calibri"/>
              </a:endParaRPr>
            </a:p>
            <a:p>
              <a:pPr marL="342900" indent="-342900">
                <a:buFont typeface="Arial" pitchFamily="2" charset="2"/>
                <a:buChar char="•"/>
              </a:pPr>
              <a:endParaRPr lang="en-US" kern="0">
                <a:ea typeface="Calibri"/>
              </a:endParaRPr>
            </a:p>
          </p:txBody>
        </p:sp>
        <p:pic>
          <p:nvPicPr>
            <p:cNvPr id="17" name="Picture 16" descr="A screenshot of a game&#10;&#10;Description automatically generated">
              <a:extLst>
                <a:ext uri="{FF2B5EF4-FFF2-40B4-BE49-F238E27FC236}">
                  <a16:creationId xmlns:a16="http://schemas.microsoft.com/office/drawing/2014/main" id="{C3D577ED-4BD7-E518-4C70-349328E9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7680" y="3972628"/>
              <a:ext cx="1869440" cy="1529163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77AA51F-3D52-7AC5-092B-DBA2BE0FB53B}"/>
                </a:ext>
              </a:extLst>
            </p:cNvPr>
            <p:cNvGrpSpPr/>
            <p:nvPr/>
          </p:nvGrpSpPr>
          <p:grpSpPr>
            <a:xfrm>
              <a:off x="4560864" y="5683359"/>
              <a:ext cx="1078571" cy="660399"/>
              <a:chOff x="4906304" y="6132830"/>
              <a:chExt cx="1078571" cy="66039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E32B0FF-90FE-07BE-305E-4918C1224DB2}"/>
                  </a:ext>
                </a:extLst>
              </p:cNvPr>
              <p:cNvGrpSpPr/>
              <p:nvPr/>
            </p:nvGrpSpPr>
            <p:grpSpPr>
              <a:xfrm>
                <a:off x="4906304" y="6255518"/>
                <a:ext cx="1078571" cy="461665"/>
                <a:chOff x="3514384" y="4772159"/>
                <a:chExt cx="1078571" cy="461665"/>
              </a:xfrm>
            </p:grpSpPr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E7C8633D-D85C-CC0C-9CEA-134AAC0DFCA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14384" y="4772159"/>
                  <a:ext cx="72955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0" indent="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4A8"/>
                    </a:buClr>
                    <a:buSzPct val="130000"/>
                    <a:buFont typeface="Wingdings" pitchFamily="2" charset="2"/>
                    <a:buNone/>
                    <a:defRPr sz="2400" b="0" baseline="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Calibri" pitchFamily="34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4A8"/>
                    </a:buClr>
                    <a:buFont typeface="Wingdings" pitchFamily="2" charset="2"/>
                    <a:buChar char="§"/>
                    <a:defRPr sz="2400" b="0" baseline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4A8"/>
                    </a:buClr>
                    <a:buFont typeface="Symbol" pitchFamily="18" charset="2"/>
                    <a:buChar char="-"/>
                    <a:defRPr sz="2400" b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64A8"/>
                    </a:buClr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cs typeface="+mn-cs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cs typeface="+mn-cs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cs typeface="+mn-cs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cs typeface="+mn-cs"/>
                    </a:defRPr>
                  </a:lvl9pPr>
                </a:lstStyle>
                <a:p>
                  <a:r>
                    <a:rPr lang="en-US" kern="0">
                      <a:latin typeface="Calibri"/>
                      <a:ea typeface="Calibri"/>
                      <a:cs typeface="Calibri"/>
                    </a:rPr>
                    <a:t>Y=</a:t>
                  </a:r>
                  <a:endParaRPr lang="en-US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20A0AC6-03AF-C265-ADD2-CE2D5920FA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23995" y="5004435"/>
                  <a:ext cx="568960" cy="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row: Curved Up 27">
                <a:extLst>
                  <a:ext uri="{FF2B5EF4-FFF2-40B4-BE49-F238E27FC236}">
                    <a16:creationId xmlns:a16="http://schemas.microsoft.com/office/drawing/2014/main" id="{4BADAC64-83C6-9A94-3BCC-6FFA1CFAACAE}"/>
                  </a:ext>
                </a:extLst>
              </p:cNvPr>
              <p:cNvSpPr/>
              <p:nvPr/>
            </p:nvSpPr>
            <p:spPr bwMode="auto">
              <a:xfrm>
                <a:off x="5529834" y="6132830"/>
                <a:ext cx="454152" cy="284480"/>
              </a:xfrm>
              <a:prstGeom prst="curvedUpArrow">
                <a:avLst/>
              </a:prstGeom>
              <a:solidFill>
                <a:srgbClr val="008C3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kkurat Office" pitchFamily="50" charset="0"/>
                  <a:cs typeface="Arial" charset="0"/>
                </a:endParaRPr>
              </a:p>
            </p:txBody>
          </p:sp>
          <p:sp>
            <p:nvSpPr>
              <p:cNvPr id="29" name="Arrow: Curved Up 28">
                <a:extLst>
                  <a:ext uri="{FF2B5EF4-FFF2-40B4-BE49-F238E27FC236}">
                    <a16:creationId xmlns:a16="http://schemas.microsoft.com/office/drawing/2014/main" id="{6A3FC87A-614C-89F9-FC10-A8A38DB87709}"/>
                  </a:ext>
                </a:extLst>
              </p:cNvPr>
              <p:cNvSpPr/>
              <p:nvPr/>
            </p:nvSpPr>
            <p:spPr bwMode="auto">
              <a:xfrm flipV="1">
                <a:off x="5529834" y="6488429"/>
                <a:ext cx="454152" cy="304800"/>
              </a:xfrm>
              <a:prstGeom prst="curvedUpArrow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kkurat Office" pitchFamily="50" charset="0"/>
                  <a:cs typeface="Arial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906725" y="1734490"/>
            <a:ext cx="4224594" cy="4665302"/>
            <a:chOff x="7906725" y="1734490"/>
            <a:chExt cx="4224594" cy="4665302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BD728FD-0DE5-01AB-10F8-44BE21D1A26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06725" y="1734490"/>
              <a:ext cx="4224594" cy="2456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kern="0">
                  <a:latin typeface="Calibri"/>
                  <a:ea typeface="Calibri"/>
                  <a:cs typeface="Calibri"/>
                </a:rPr>
                <a:t>Strategy #3</a:t>
              </a:r>
            </a:p>
            <a:p>
              <a:pPr marL="342900" indent="-342900">
                <a:buFont typeface="Arial" pitchFamily="2" charset="2"/>
                <a:buChar char="•"/>
              </a:pPr>
              <a:r>
                <a:rPr lang="en-US" kern="0">
                  <a:latin typeface="Calibri"/>
                  <a:ea typeface="Calibri"/>
                  <a:cs typeface="Calibri"/>
                </a:rPr>
                <a:t>Linear correlation of multiple experiments with different substrate uptake and growth rates.</a:t>
              </a:r>
              <a:endParaRPr lang="en-US" kern="0">
                <a:ea typeface="Calibri"/>
              </a:endParaRPr>
            </a:p>
            <a:p>
              <a:pPr marL="342900" indent="-342900">
                <a:buFont typeface="Arial" pitchFamily="2" charset="2"/>
                <a:buChar char="•"/>
              </a:pPr>
              <a:endParaRPr lang="en-US" kern="0">
                <a:ea typeface="Calibri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3D4223-2948-4080-3602-3C2DB521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5040" y="3972679"/>
              <a:ext cx="1940560" cy="1772899"/>
            </a:xfrm>
            <a:prstGeom prst="rect">
              <a:avLst/>
            </a:prstGeom>
          </p:spPr>
        </p:pic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D35A2865-A907-73F9-ACA9-B00DDC7551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65504" y="5938127"/>
              <a:ext cx="334067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kern="0">
                  <a:latin typeface="Calibri"/>
                  <a:ea typeface="Calibri"/>
                  <a:cs typeface="Calibri"/>
                </a:rPr>
                <a:t>Y=</a:t>
              </a:r>
              <a:r>
                <a:rPr lang="en-US" kern="0" err="1">
                  <a:latin typeface="Symbol"/>
                  <a:ea typeface="Calibri"/>
                  <a:cs typeface="Calibri"/>
                  <a:sym typeface="Symbol"/>
                </a:rPr>
                <a:t>D</a:t>
              </a:r>
              <a:r>
                <a:rPr lang="en-US" kern="0" err="1">
                  <a:latin typeface="Calibri"/>
                  <a:ea typeface="Calibri"/>
                  <a:cs typeface="Calibri"/>
                </a:rPr>
                <a:t>r</a:t>
              </a:r>
              <a:r>
                <a:rPr lang="en-US" kern="0" baseline="-25000" err="1">
                  <a:latin typeface="Calibri"/>
                  <a:ea typeface="Calibri"/>
                  <a:cs typeface="Calibri"/>
                </a:rPr>
                <a:t>growth</a:t>
              </a:r>
              <a:r>
                <a:rPr lang="en-US" kern="0">
                  <a:latin typeface="Calibri"/>
                  <a:ea typeface="Calibri"/>
                  <a:cs typeface="Calibri"/>
                </a:rPr>
                <a:t>/</a:t>
              </a:r>
              <a:r>
                <a:rPr lang="en-US" kern="0" err="1">
                  <a:latin typeface="Symbol"/>
                  <a:ea typeface="Calibri"/>
                  <a:cs typeface="Calibri"/>
                  <a:sym typeface="Symbol"/>
                </a:rPr>
                <a:t>D</a:t>
              </a:r>
              <a:r>
                <a:rPr lang="en-US" kern="0" err="1">
                  <a:latin typeface="Calibri"/>
                  <a:ea typeface="Calibri"/>
                  <a:cs typeface="Calibri"/>
                </a:rPr>
                <a:t>r</a:t>
              </a:r>
              <a:r>
                <a:rPr lang="en-US" kern="0" baseline="-25000" err="1">
                  <a:latin typeface="Calibri"/>
                  <a:ea typeface="Calibri"/>
                  <a:cs typeface="Calibri"/>
                </a:rPr>
                <a:t>substrate</a:t>
              </a:r>
              <a:endParaRPr lang="en-US" baseline="-25000" err="1"/>
            </a:p>
          </p:txBody>
        </p:sp>
      </p:grpSp>
    </p:spTree>
    <p:extLst>
      <p:ext uri="{BB962C8B-B14F-4D97-AF65-F5344CB8AC3E}">
        <p14:creationId xmlns:p14="http://schemas.microsoft.com/office/powerpoint/2010/main" val="42039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6FDC-880D-C252-F15F-5FEFB92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Physiological Characterization with Multiple Concentrations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F8A34-C57F-3BB7-A161-EEDD1510B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12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25A680-807B-9C0A-4D57-A839DAF57567}"/>
              </a:ext>
            </a:extLst>
          </p:cNvPr>
          <p:cNvSpPr txBox="1">
            <a:spLocks/>
          </p:cNvSpPr>
          <p:nvPr/>
        </p:nvSpPr>
        <p:spPr bwMode="auto">
          <a:xfrm>
            <a:off x="313736" y="810131"/>
            <a:ext cx="11783014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ea typeface="Calibri"/>
                <a:cs typeface="Calibri"/>
              </a:rPr>
              <a:t>Plot the calculated substrate uptake rates versus the growth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ea typeface="Calibri"/>
                <a:cs typeface="Calibri"/>
              </a:rPr>
              <a:t>There should be roughly a linear relationship -&gt; the yield remains constant at different growth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ea typeface="Calibri"/>
                <a:cs typeface="Calibri"/>
              </a:rPr>
              <a:t>The slope of the linear regression is the yield.</a:t>
            </a:r>
            <a:endParaRPr lang="en-US" kern="0">
              <a:ea typeface="Calibri"/>
            </a:endParaRPr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E9A5C915-E2F3-4E9B-F27A-21AE0FCC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72" y="2789253"/>
            <a:ext cx="4561840" cy="36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2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6FDC-880D-C252-F15F-5FEFB92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Physiological Characterization with Multiple Concentrations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F8A34-C57F-3BB7-A161-EEDD1510B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13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25A680-807B-9C0A-4D57-A839DAF57567}"/>
              </a:ext>
            </a:extLst>
          </p:cNvPr>
          <p:cNvSpPr txBox="1">
            <a:spLocks/>
          </p:cNvSpPr>
          <p:nvPr/>
        </p:nvSpPr>
        <p:spPr bwMode="auto">
          <a:xfrm>
            <a:off x="313736" y="810131"/>
            <a:ext cx="11783014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ea typeface="Calibri"/>
                <a:cs typeface="Calibri"/>
              </a:rPr>
              <a:t>Analyse the relationship between initial substrate concentration and growth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ea typeface="Calibri"/>
                <a:cs typeface="Calibri"/>
              </a:rPr>
              <a:t>Use hyperbolic curve fitting or double reciprocal plot with linear regression of substrate concentration and growth rate.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C9DF38-7D72-FC78-E567-DDC16AA041E5}"/>
                  </a:ext>
                </a:extLst>
              </p:cNvPr>
              <p:cNvSpPr txBox="1"/>
              <p:nvPr/>
            </p:nvSpPr>
            <p:spPr>
              <a:xfrm>
                <a:off x="1845216" y="2167718"/>
                <a:ext cx="1682940" cy="645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de-DE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box>
                            <m:box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32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box>
                        </m:e>
                      </m:box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C9DF38-7D72-FC78-E567-DDC16AA04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16" y="2167718"/>
                <a:ext cx="1682940" cy="6457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381D14E-B970-63BF-7908-77B0A3FA1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1" y="2813472"/>
            <a:ext cx="5262880" cy="3985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9DF38-7D72-FC78-E567-DDC16AA041E5}"/>
                  </a:ext>
                </a:extLst>
              </p:cNvPr>
              <p:cNvSpPr txBox="1"/>
              <p:nvPr/>
            </p:nvSpPr>
            <p:spPr>
              <a:xfrm>
                <a:off x="8169965" y="2254882"/>
                <a:ext cx="2991678" cy="6591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brk m:alnAt="63"/>
                                </m:rPr>
                                <a:rPr lang="de-DE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63"/>
                                    </m:rPr>
                                    <a:rPr lang="de-DE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32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box>
                        </m:e>
                      </m:box>
                    </m:oMath>
                  </m:oMathPara>
                </a14:m>
                <a:endParaRPr lang="de-DE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9DF38-7D72-FC78-E567-DDC16AA04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965" y="2254882"/>
                <a:ext cx="2991678" cy="659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17.6 Fermenter growth kinetics">
            <a:extLst>
              <a:ext uri="{FF2B5EF4-FFF2-40B4-BE49-F238E27FC236}">
                <a16:creationId xmlns:a16="http://schemas.microsoft.com/office/drawing/2014/main" id="{14FE8B0D-8B43-762D-0A52-E2068B5A9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289" y="3647984"/>
            <a:ext cx="433832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Simulation </a:t>
            </a:r>
            <a:r>
              <a:rPr lang="de-DE" err="1">
                <a:latin typeface="Calibri"/>
                <a:cs typeface="Calibri"/>
              </a:rPr>
              <a:t>to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generate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growth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data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14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C487BE3-F81F-138B-DC91-9BFF39016C92}"/>
              </a:ext>
            </a:extLst>
          </p:cNvPr>
          <p:cNvSpPr txBox="1">
            <a:spLocks/>
          </p:cNvSpPr>
          <p:nvPr/>
        </p:nvSpPr>
        <p:spPr bwMode="auto">
          <a:xfrm>
            <a:off x="735648" y="1269047"/>
            <a:ext cx="11048081" cy="22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2000" kern="0">
                <a:latin typeface="Akkurat Light Office"/>
                <a:cs typeface="Calibri"/>
              </a:rPr>
              <a:t>Procedure:</a:t>
            </a:r>
            <a:endParaRPr lang="en-US">
              <a:latin typeface="Akkurat Light Office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cs typeface="Calibri"/>
              </a:rPr>
              <a:t>Login to RWTH </a:t>
            </a:r>
            <a:r>
              <a:rPr lang="en-US" sz="2000" kern="0" err="1">
                <a:latin typeface="Akkurat Light Office"/>
                <a:cs typeface="Calibri"/>
              </a:rPr>
              <a:t>Jupyter</a:t>
            </a:r>
            <a:r>
              <a:rPr lang="en-US" sz="2000" kern="0">
                <a:latin typeface="Akkurat Light Office"/>
                <a:cs typeface="Calibri"/>
              </a:rPr>
              <a:t> Hub site: </a:t>
            </a:r>
            <a:r>
              <a:rPr lang="en-US" sz="2000" kern="0">
                <a:latin typeface="Akkurat Light Office"/>
                <a:cs typeface="Calibri"/>
                <a:hlinkClick r:id="rId2"/>
              </a:rPr>
              <a:t>https://jupyter.rwth-aachen.de</a:t>
            </a:r>
            <a:r>
              <a:rPr lang="en-US" sz="2000" kern="0">
                <a:latin typeface="Akkurat Light Office"/>
                <a:cs typeface="Calibri"/>
              </a:rPr>
              <a:t> 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cs typeface="Calibri"/>
              </a:rPr>
              <a:t>Start [</a:t>
            </a:r>
            <a:r>
              <a:rPr lang="en-US" sz="2000" kern="0" err="1">
                <a:latin typeface="Akkurat Light Office"/>
                <a:cs typeface="Calibri"/>
              </a:rPr>
              <a:t>BioLabSim</a:t>
            </a:r>
            <a:r>
              <a:rPr lang="en-US" sz="2000" kern="0">
                <a:latin typeface="Akkurat Light Office"/>
                <a:cs typeface="Calibri"/>
              </a:rPr>
              <a:t>] Biotechnologie</a:t>
            </a:r>
            <a:endParaRPr lang="en-US" sz="2000" kern="0">
              <a:latin typeface="Akkurat Light Office"/>
              <a:ea typeface="Calibri"/>
              <a:cs typeface="Calibri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cs typeface="Calibri"/>
              </a:rPr>
              <a:t>In the </a:t>
            </a:r>
            <a:r>
              <a:rPr lang="en-US" sz="2000" kern="0" err="1">
                <a:latin typeface="Akkurat Light Office"/>
                <a:cs typeface="Calibri"/>
              </a:rPr>
              <a:t>Jupyter</a:t>
            </a:r>
            <a:r>
              <a:rPr lang="en-US" sz="2000" kern="0">
                <a:latin typeface="Akkurat Light Office"/>
                <a:cs typeface="Calibri"/>
              </a:rPr>
              <a:t> directory overview (left panel) navigate to Notebooks</a:t>
            </a:r>
            <a:endParaRPr lang="en-US" sz="2000" kern="0">
              <a:latin typeface="Akkurat Light Office"/>
              <a:ea typeface="Calibri"/>
              <a:cs typeface="Calibri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cs typeface="Calibri"/>
              </a:rPr>
              <a:t>Run the Notebook </a:t>
            </a:r>
            <a:r>
              <a:rPr lang="en-US" sz="2000" kern="0" err="1">
                <a:latin typeface="Akkurat Light Office"/>
                <a:cs typeface="Calibri"/>
              </a:rPr>
              <a:t>GroExpSim.ipynb</a:t>
            </a:r>
            <a:endParaRPr lang="en-US" sz="2000" kern="0" err="1">
              <a:latin typeface="Akkurat Light Office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cs typeface="Calibri"/>
              </a:rPr>
              <a:t>Conduct data analysis either within Python, Excel, GraphPad, etc...</a:t>
            </a:r>
            <a:endParaRPr lang="en-US" sz="2000" kern="0">
              <a:latin typeface="Akkurat Light Office"/>
              <a:ea typeface="Calibri"/>
            </a:endParaRPr>
          </a:p>
          <a:p>
            <a:pPr marL="342900" indent="-342900">
              <a:buFont typeface="Arial" pitchFamily="2" charset="2"/>
              <a:buChar char="•"/>
            </a:pPr>
            <a:endParaRPr lang="en-US" sz="2000" kern="0">
              <a:latin typeface="Akkurat Light Office"/>
              <a:ea typeface="Calibri"/>
            </a:endParaRPr>
          </a:p>
          <a:p>
            <a:endParaRPr lang="en-US" sz="2000" kern="0">
              <a:latin typeface="Akkurat Light Offic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01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Data Analysis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15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C487BE3-F81F-138B-DC91-9BFF39016C92}"/>
              </a:ext>
            </a:extLst>
          </p:cNvPr>
          <p:cNvSpPr txBox="1">
            <a:spLocks/>
          </p:cNvSpPr>
          <p:nvPr/>
        </p:nvSpPr>
        <p:spPr bwMode="auto">
          <a:xfrm>
            <a:off x="735648" y="1269047"/>
            <a:ext cx="11048081" cy="392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2000" kern="0">
                <a:latin typeface="Akkurat Light Office"/>
                <a:cs typeface="Calibri"/>
              </a:rPr>
              <a:t>Excel template:</a:t>
            </a:r>
            <a:endParaRPr lang="en-US">
              <a:latin typeface="Akkurat Light Office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cs typeface="Calibri"/>
              </a:rPr>
              <a:t>Publication: Sato et al., 2016, </a:t>
            </a:r>
            <a:r>
              <a:rPr lang="en-US" sz="2000" kern="0" err="1">
                <a:latin typeface="Akkurat Light Office"/>
                <a:cs typeface="Calibri"/>
              </a:rPr>
              <a:t>PLoS</a:t>
            </a:r>
            <a:r>
              <a:rPr lang="en-US" sz="2000" kern="0">
                <a:latin typeface="Akkurat Light Office"/>
                <a:cs typeface="Calibri"/>
              </a:rPr>
              <a:t>, </a:t>
            </a:r>
            <a:r>
              <a:rPr lang="en-US">
                <a:latin typeface="Calibri"/>
                <a:ea typeface="Calibri"/>
                <a:cs typeface="Calibri"/>
              </a:rPr>
              <a:t>Directed Evolution Reveals Unexpected Epistatic Interactions That Alter Metabolic Regulation and Enable Anaerobic Xylose Use by </a:t>
            </a:r>
            <a:r>
              <a:rPr lang="en-US" i="1">
                <a:latin typeface="Calibri"/>
                <a:ea typeface="Calibri"/>
                <a:cs typeface="Calibri"/>
              </a:rPr>
              <a:t>Saccharomyces cerevisiae</a:t>
            </a:r>
            <a:endParaRPr lang="en-US">
              <a:latin typeface="Calibri"/>
              <a:ea typeface="Calibri"/>
              <a:cs typeface="Calibri"/>
            </a:endParaRPr>
          </a:p>
          <a:p>
            <a:pPr lvl="1">
              <a:buFont typeface="Arial" pitchFamily="2" charset="2"/>
              <a:buChar char="•"/>
            </a:pPr>
            <a:r>
              <a:rPr lang="en-US" sz="2000" kern="0" err="1">
                <a:latin typeface="Akkurat Light Office"/>
                <a:ea typeface="Calibri"/>
                <a:cs typeface="Calibri"/>
              </a:rPr>
              <a:t>doi</a:t>
            </a:r>
            <a:r>
              <a:rPr lang="en-US" sz="2000" kern="0">
                <a:latin typeface="Akkurat Light Office"/>
                <a:ea typeface="Calibri"/>
                <a:cs typeface="Calibri"/>
              </a:rPr>
              <a:t>: https://doi.org/10.1371/journal.pgen.1006372</a:t>
            </a:r>
            <a:endParaRPr lang="en-US">
              <a:ea typeface="Calibri" pitchFamily="34" charset="0"/>
            </a:endParaRPr>
          </a:p>
          <a:p>
            <a:pPr lvl="1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ea typeface="Calibri"/>
                <a:cs typeface="Calibri"/>
              </a:rPr>
              <a:t>Supplement Appendices 2+3</a:t>
            </a:r>
          </a:p>
          <a:p>
            <a:pPr indent="-342900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ea typeface="Calibri"/>
                <a:cs typeface="Calibri"/>
              </a:rPr>
              <a:t>Server:</a:t>
            </a:r>
          </a:p>
          <a:p>
            <a:pPr lvl="1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ea typeface="Calibri"/>
                <a:cs typeface="Calibri"/>
              </a:rPr>
              <a:t>Data\</a:t>
            </a:r>
            <a:r>
              <a:rPr lang="en-US" sz="2000" kern="0" err="1">
                <a:latin typeface="Akkurat Light Office"/>
                <a:ea typeface="Calibri"/>
                <a:cs typeface="Calibri"/>
              </a:rPr>
              <a:t>iAMBAll</a:t>
            </a:r>
            <a:r>
              <a:rPr lang="en-US" sz="2000" kern="0">
                <a:latin typeface="Akkurat Light Office"/>
                <a:ea typeface="Calibri"/>
                <a:cs typeface="Calibri"/>
              </a:rPr>
              <a:t>\_Subgroups\Modeling-group\</a:t>
            </a:r>
            <a:r>
              <a:rPr lang="en-US" sz="2000" kern="0" err="1">
                <a:latin typeface="Akkurat Light Office"/>
                <a:ea typeface="Calibri"/>
                <a:cs typeface="Calibri"/>
              </a:rPr>
              <a:t>Templates_XlsAnalysis</a:t>
            </a:r>
            <a:r>
              <a:rPr lang="en-US" sz="2000" kern="0">
                <a:latin typeface="Akkurat Light Office"/>
                <a:ea typeface="Calibri"/>
                <a:cs typeface="Calibri"/>
              </a:rPr>
              <a:t>\jennifer.xlsx</a:t>
            </a:r>
          </a:p>
          <a:p>
            <a:pPr lvl="1">
              <a:buFont typeface="Arial" pitchFamily="2" charset="2"/>
              <a:buChar char="•"/>
            </a:pPr>
            <a:endParaRPr lang="en-US" sz="2000" kern="0">
              <a:latin typeface="Akkurat Light Office"/>
              <a:ea typeface="Calibri"/>
              <a:cs typeface="Calibri"/>
            </a:endParaRPr>
          </a:p>
          <a:p>
            <a:endParaRPr lang="en-US" sz="2000" kern="0">
              <a:latin typeface="Akkurat Light Office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47C08-B51B-5E45-1FBB-0363A68E78A8}"/>
              </a:ext>
            </a:extLst>
          </p:cNvPr>
          <p:cNvSpPr txBox="1">
            <a:spLocks/>
          </p:cNvSpPr>
          <p:nvPr/>
        </p:nvSpPr>
        <p:spPr bwMode="auto">
          <a:xfrm>
            <a:off x="735648" y="4780873"/>
            <a:ext cx="11048081" cy="128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>
                <a:latin typeface="Akkurat Light Office"/>
                <a:cs typeface="Calibri"/>
              </a:rPr>
              <a:t>Python workflow:</a:t>
            </a:r>
            <a:endParaRPr lang="en-US">
              <a:latin typeface="Akkurat Light Office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sz="2000" kern="0" err="1">
                <a:latin typeface="Akkurat Light Office"/>
                <a:cs typeface="Calibri"/>
              </a:rPr>
              <a:t>IAMBJudas</a:t>
            </a:r>
            <a:r>
              <a:rPr lang="en-US" sz="2000" kern="0">
                <a:latin typeface="Akkurat Light Office"/>
                <a:cs typeface="Calibri"/>
              </a:rPr>
              <a:t>: </a:t>
            </a:r>
            <a:r>
              <a:rPr lang="en-US" sz="2000" kern="0">
                <a:latin typeface="Calibri"/>
                <a:ea typeface="Calibri"/>
                <a:cs typeface="Calibri"/>
              </a:rPr>
              <a:t>https://jupyter.rwth-aachen.de/hub/spawn?profile=iambjudas</a:t>
            </a:r>
            <a:endParaRPr lang="en-US" sz="2000" kern="0">
              <a:latin typeface="Akkurat Light Office"/>
              <a:ea typeface="Calibri"/>
              <a:cs typeface="Calibri"/>
            </a:endParaRPr>
          </a:p>
          <a:p>
            <a:pPr indent="-342900">
              <a:buFont typeface="Arial" pitchFamily="2" charset="2"/>
              <a:buChar char="•"/>
            </a:pPr>
            <a:r>
              <a:rPr lang="en-US" sz="2000" kern="0">
                <a:latin typeface="Akkurat Light Office"/>
                <a:ea typeface="Calibri"/>
                <a:cs typeface="Calibri"/>
              </a:rPr>
              <a:t>Git clone: </a:t>
            </a:r>
            <a:r>
              <a:rPr lang="en-US" sz="2000" kern="0">
                <a:latin typeface="Calibri"/>
                <a:ea typeface="Calibri"/>
                <a:cs typeface="Calibri"/>
              </a:rPr>
              <a:t>https://git.rwth-aachen.de/ulf.liebal/iambanalyses.git</a:t>
            </a:r>
          </a:p>
          <a:p>
            <a:pPr indent="0">
              <a:buNone/>
            </a:pPr>
            <a:endParaRPr lang="en-US" sz="2000" kern="0">
              <a:latin typeface="Akkurat Light Office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69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Excel-</a:t>
            </a:r>
            <a:r>
              <a:rPr lang="de-DE" err="1">
                <a:latin typeface="Calibri"/>
                <a:cs typeface="Calibri"/>
              </a:rPr>
              <a:t>based</a:t>
            </a:r>
            <a:r>
              <a:rPr lang="de-DE">
                <a:latin typeface="Calibri"/>
                <a:cs typeface="Calibri"/>
              </a:rPr>
              <a:t> Growth Rate </a:t>
            </a:r>
            <a:r>
              <a:rPr lang="de-DE" err="1">
                <a:latin typeface="Calibri"/>
                <a:cs typeface="Calibri"/>
              </a:rPr>
              <a:t>Calculation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with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linearized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exponential</a:t>
            </a:r>
            <a:endParaRPr lang="de-DE" err="1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16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EFD07CD-5F8A-4FDF-A2B9-A8EC8240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4" y="1130056"/>
            <a:ext cx="5257800" cy="24884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Determine mean value and standard deviation (only necessary for biological replicates)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Plot the Logarithm of biomass concentrations against time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Perform a linear regression with the linear range</a:t>
            </a:r>
          </a:p>
        </p:txBody>
      </p:sp>
      <p:pic>
        <p:nvPicPr>
          <p:cNvPr id="6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25B610F-4A67-4A85-9212-CC17BE30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13" y="1130055"/>
            <a:ext cx="5557273" cy="3797935"/>
          </a:xfrm>
          <a:prstGeom prst="rect">
            <a:avLst/>
          </a:prstGeom>
        </p:spPr>
      </p:pic>
      <p:sp>
        <p:nvSpPr>
          <p:cNvPr id="7" name="Textfeld 5">
            <a:extLst>
              <a:ext uri="{FF2B5EF4-FFF2-40B4-BE49-F238E27FC236}">
                <a16:creationId xmlns:a16="http://schemas.microsoft.com/office/drawing/2014/main" id="{72F174BB-E4E0-4ECE-8F4D-0B7D324E93DF}"/>
              </a:ext>
            </a:extLst>
          </p:cNvPr>
          <p:cNvSpPr txBox="1"/>
          <p:nvPr/>
        </p:nvSpPr>
        <p:spPr>
          <a:xfrm>
            <a:off x="5935117" y="4975452"/>
            <a:ext cx="5179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Example cultivation from </a:t>
            </a:r>
            <a:r>
              <a:rPr lang="en-US" sz="1600" err="1"/>
              <a:t>BioLabSim</a:t>
            </a:r>
            <a:r>
              <a:rPr lang="en-US" sz="1600"/>
              <a:t> at 35 °C.</a:t>
            </a:r>
            <a:br>
              <a:rPr lang="en-US" sz="1600"/>
            </a:br>
            <a:r>
              <a:rPr lang="en-US" sz="1600"/>
              <a:t>Shown is the mean value and the standard deviation of</a:t>
            </a:r>
            <a:br>
              <a:rPr lang="en-US" sz="1600"/>
            </a:br>
            <a:r>
              <a:rPr lang="en-US" sz="1600"/>
              <a:t>three biological replicates.</a:t>
            </a:r>
            <a:endParaRPr lang="de-DE" sz="1600"/>
          </a:p>
        </p:txBody>
      </p:sp>
      <p:sp>
        <p:nvSpPr>
          <p:cNvPr id="3" name="Rectangle 2"/>
          <p:cNvSpPr/>
          <p:nvPr/>
        </p:nvSpPr>
        <p:spPr>
          <a:xfrm>
            <a:off x="519084" y="3703749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>
                <a:sym typeface="Wingdings" panose="05000000000000000000" pitchFamily="2" charset="2"/>
              </a:rPr>
              <a:t> The slope of the regression line is equal to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     the growth rate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9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Excel-</a:t>
            </a:r>
            <a:r>
              <a:rPr lang="de-DE" err="1">
                <a:latin typeface="Calibri"/>
                <a:cs typeface="Calibri"/>
              </a:rPr>
              <a:t>based</a:t>
            </a:r>
            <a:r>
              <a:rPr lang="de-DE">
                <a:latin typeface="Calibri"/>
                <a:cs typeface="Calibri"/>
              </a:rPr>
              <a:t> Growth Rate </a:t>
            </a:r>
            <a:r>
              <a:rPr lang="de-DE" err="1">
                <a:latin typeface="Calibri"/>
                <a:cs typeface="Calibri"/>
              </a:rPr>
              <a:t>Calculation</a:t>
            </a:r>
            <a:endParaRPr lang="de-DE" err="1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17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EFD07CD-5F8A-4FDF-A2B9-A8EC8240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4" y="1130056"/>
            <a:ext cx="5257800" cy="248846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>
                <a:latin typeface="Calibri"/>
                <a:ea typeface="Calibri"/>
                <a:cs typeface="Calibri"/>
              </a:rPr>
              <a:t>Plot </a:t>
            </a:r>
            <a:r>
              <a:rPr lang="de-DE" sz="2000" err="1">
                <a:latin typeface="Calibri"/>
                <a:ea typeface="Calibri"/>
                <a:cs typeface="Calibri"/>
              </a:rPr>
              <a:t>the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substrate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concentrations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against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the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biomass</a:t>
            </a:r>
            <a:endParaRPr lang="de-DE" sz="2000">
              <a:latin typeface="Calibri"/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>
                <a:latin typeface="Calibri"/>
                <a:ea typeface="Calibri"/>
                <a:cs typeface="Calibri"/>
              </a:rPr>
              <a:t>Perform a linear </a:t>
            </a:r>
            <a:r>
              <a:rPr lang="de-DE" sz="2000" err="1">
                <a:latin typeface="Calibri"/>
                <a:ea typeface="Calibri"/>
                <a:cs typeface="Calibri"/>
              </a:rPr>
              <a:t>regression</a:t>
            </a:r>
            <a:r>
              <a:rPr lang="de-DE" sz="2000">
                <a:latin typeface="Calibri"/>
                <a:ea typeface="Calibri"/>
                <a:cs typeface="Calibri"/>
              </a:rPr>
              <a:t>, </a:t>
            </a:r>
            <a:r>
              <a:rPr lang="de-DE" sz="2000" err="1">
                <a:latin typeface="Calibri"/>
                <a:ea typeface="Calibri"/>
                <a:cs typeface="Calibri"/>
              </a:rPr>
              <a:t>the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slope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is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equal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to</a:t>
            </a:r>
            <a:r>
              <a:rPr lang="de-DE" sz="2000">
                <a:latin typeface="Calibri"/>
                <a:ea typeface="Calibri"/>
                <a:cs typeface="Calibri"/>
              </a:rPr>
              <a:t> q=g/</a:t>
            </a:r>
            <a:r>
              <a:rPr lang="de-DE" sz="2000" err="1">
                <a:latin typeface="Calibri"/>
                <a:ea typeface="Calibri"/>
                <a:cs typeface="Calibri"/>
              </a:rPr>
              <a:t>gDW</a:t>
            </a:r>
            <a:endParaRPr lang="de-DE" sz="2000">
              <a:latin typeface="Calibri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de-DE" sz="2000" err="1">
                <a:latin typeface="Calibri"/>
                <a:ea typeface="Calibri"/>
                <a:cs typeface="Calibri"/>
              </a:rPr>
              <a:t>Convert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to</a:t>
            </a:r>
            <a:r>
              <a:rPr lang="de-DE" sz="2000">
                <a:latin typeface="Calibri"/>
                <a:ea typeface="Calibri"/>
                <a:cs typeface="Calibri"/>
              </a:rPr>
              <a:t> molar </a:t>
            </a:r>
            <a:r>
              <a:rPr lang="de-DE" sz="2000" err="1">
                <a:latin typeface="Calibri"/>
                <a:ea typeface="Calibri"/>
                <a:cs typeface="Calibri"/>
              </a:rPr>
              <a:t>concentration</a:t>
            </a:r>
            <a:r>
              <a:rPr lang="de-DE" sz="2000">
                <a:latin typeface="Calibri"/>
                <a:ea typeface="Calibri"/>
                <a:cs typeface="Calibri"/>
              </a:rPr>
              <a:t> (mmol/</a:t>
            </a:r>
            <a:r>
              <a:rPr lang="de-DE" sz="2000" err="1">
                <a:latin typeface="Calibri"/>
                <a:ea typeface="Calibri"/>
                <a:cs typeface="Calibri"/>
              </a:rPr>
              <a:t>gDW</a:t>
            </a:r>
            <a:r>
              <a:rPr lang="de-DE" sz="2000">
                <a:latin typeface="Calibri"/>
                <a:ea typeface="Calibri"/>
                <a:cs typeface="Calibri"/>
              </a:rPr>
              <a:t>) </a:t>
            </a:r>
            <a:r>
              <a:rPr lang="de-DE" sz="2000" err="1">
                <a:latin typeface="Calibri"/>
                <a:ea typeface="Calibri"/>
                <a:cs typeface="Calibri"/>
              </a:rPr>
              <a:t>by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division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of</a:t>
            </a:r>
            <a:r>
              <a:rPr lang="de-DE" sz="2000">
                <a:latin typeface="Calibri"/>
                <a:ea typeface="Calibri"/>
                <a:cs typeface="Calibri"/>
              </a:rPr>
              <a:t> q </a:t>
            </a:r>
            <a:r>
              <a:rPr lang="de-DE" sz="2000" err="1">
                <a:latin typeface="Calibri"/>
                <a:ea typeface="Calibri"/>
                <a:cs typeface="Calibri"/>
              </a:rPr>
              <a:t>with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substrate</a:t>
            </a:r>
            <a:r>
              <a:rPr lang="de-DE" sz="2000">
                <a:latin typeface="Calibri"/>
                <a:ea typeface="Calibri"/>
                <a:cs typeface="Calibri"/>
              </a:rPr>
              <a:t> molar </a:t>
            </a:r>
            <a:r>
              <a:rPr lang="de-DE" sz="2000" err="1">
                <a:latin typeface="Calibri"/>
                <a:ea typeface="Calibri"/>
                <a:cs typeface="Calibri"/>
              </a:rPr>
              <a:t>mass</a:t>
            </a:r>
            <a:r>
              <a:rPr lang="de-DE" sz="2000">
                <a:latin typeface="Calibri"/>
                <a:ea typeface="Calibri"/>
                <a:cs typeface="Calibri"/>
              </a:rPr>
              <a:t>, e.g. n(</a:t>
            </a:r>
            <a:r>
              <a:rPr lang="de-DE" sz="2000" err="1">
                <a:latin typeface="Calibri"/>
                <a:ea typeface="Calibri"/>
                <a:cs typeface="Calibri"/>
              </a:rPr>
              <a:t>glucose</a:t>
            </a:r>
            <a:r>
              <a:rPr lang="de-DE" sz="2000">
                <a:latin typeface="Calibri"/>
                <a:ea typeface="Calibri"/>
                <a:cs typeface="Calibri"/>
              </a:rPr>
              <a:t>) = 0.18 g/mmol</a:t>
            </a:r>
          </a:p>
          <a:p>
            <a:pPr marL="457200" indent="-457200">
              <a:buAutoNum type="arabicPeriod"/>
            </a:pPr>
            <a:r>
              <a:rPr lang="de-DE" sz="2000" err="1">
                <a:latin typeface="Calibri"/>
                <a:ea typeface="Calibri"/>
                <a:cs typeface="Calibri"/>
              </a:rPr>
              <a:t>Calculate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the</a:t>
            </a:r>
            <a:r>
              <a:rPr lang="de-DE" sz="2000">
                <a:latin typeface="Calibri"/>
                <a:ea typeface="Calibri"/>
                <a:cs typeface="Calibri"/>
              </a:rPr>
              <a:t> rate </a:t>
            </a:r>
            <a:r>
              <a:rPr lang="de-DE" sz="2000" err="1">
                <a:latin typeface="Calibri"/>
                <a:ea typeface="Calibri"/>
                <a:cs typeface="Calibri"/>
              </a:rPr>
              <a:t>by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multiplying</a:t>
            </a:r>
            <a:r>
              <a:rPr lang="de-DE" sz="2000">
                <a:latin typeface="Calibri"/>
                <a:ea typeface="Calibri"/>
                <a:cs typeface="Calibri"/>
              </a:rPr>
              <a:t> q </a:t>
            </a:r>
            <a:r>
              <a:rPr lang="de-DE" sz="2000" err="1">
                <a:latin typeface="Calibri"/>
                <a:ea typeface="Calibri"/>
                <a:cs typeface="Calibri"/>
              </a:rPr>
              <a:t>with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the</a:t>
            </a:r>
            <a:r>
              <a:rPr lang="de-DE" sz="2000">
                <a:latin typeface="Calibri"/>
                <a:ea typeface="Calibri"/>
                <a:cs typeface="Calibri"/>
              </a:rPr>
              <a:t> </a:t>
            </a:r>
            <a:r>
              <a:rPr lang="de-DE" sz="2000" err="1">
                <a:latin typeface="Calibri"/>
                <a:ea typeface="Calibri"/>
                <a:cs typeface="Calibri"/>
              </a:rPr>
              <a:t>growth</a:t>
            </a:r>
            <a:r>
              <a:rPr lang="de-DE" sz="2000">
                <a:latin typeface="Calibri"/>
                <a:ea typeface="Calibri"/>
                <a:cs typeface="Calibri"/>
              </a:rPr>
              <a:t> rate, mmol/</a:t>
            </a:r>
            <a:r>
              <a:rPr lang="de-DE" sz="2000" err="1">
                <a:latin typeface="Calibri"/>
                <a:ea typeface="Calibri"/>
                <a:cs typeface="Calibri"/>
              </a:rPr>
              <a:t>gDW</a:t>
            </a:r>
            <a:r>
              <a:rPr lang="de-DE" sz="2000">
                <a:latin typeface="Calibri"/>
                <a:ea typeface="Calibri"/>
                <a:cs typeface="Calibri"/>
              </a:rPr>
              <a:t>/h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90614C-76ED-7A84-5A95-FC90FE6D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859082"/>
            <a:ext cx="6177280" cy="4012077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ADA4AF4C-9627-FF21-A594-21F4AB5CA260}"/>
              </a:ext>
            </a:extLst>
          </p:cNvPr>
          <p:cNvSpPr txBox="1">
            <a:spLocks/>
          </p:cNvSpPr>
          <p:nvPr/>
        </p:nvSpPr>
        <p:spPr bwMode="auto">
          <a:xfrm>
            <a:off x="812396" y="5223332"/>
            <a:ext cx="10150733" cy="86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>
                <a:latin typeface="Akkurat Light Office"/>
                <a:cs typeface="Calibri"/>
              </a:rPr>
              <a:t>Reference Excel sheet for calculations 'jennifer.xlsx'.</a:t>
            </a:r>
            <a:endParaRPr lang="en-US"/>
          </a:p>
          <a:p>
            <a:r>
              <a:rPr lang="en-US" kern="0">
                <a:latin typeface="Akkurat Light Office"/>
                <a:cs typeface="Calibri"/>
              </a:rPr>
              <a:t>Sato et al., 2016, doi: </a:t>
            </a:r>
            <a:r>
              <a:rPr lang="en-US" kern="0">
                <a:latin typeface="Akkurat Light Office"/>
                <a:ea typeface="Calibri"/>
                <a:cs typeface="Calibri"/>
              </a:rPr>
              <a:t>10.1371/journal.pgen.1006372</a:t>
            </a:r>
            <a:endParaRPr lang="en-US" kern="0">
              <a:latin typeface="Akkurat Light Office"/>
            </a:endParaRPr>
          </a:p>
        </p:txBody>
      </p:sp>
    </p:spTree>
    <p:extLst>
      <p:ext uri="{BB962C8B-B14F-4D97-AF65-F5344CB8AC3E}">
        <p14:creationId xmlns:p14="http://schemas.microsoft.com/office/powerpoint/2010/main" val="278197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Python-based Growth Rate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18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EFD07CD-5F8A-4FDF-A2B9-A8EC8240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4" y="1130056"/>
            <a:ext cx="11096625" cy="524119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>
                <a:latin typeface="Calibri"/>
                <a:cs typeface="Calibri"/>
              </a:rPr>
              <a:t>Rearrange code lines</a:t>
            </a:r>
            <a:endParaRPr lang="en-US"/>
          </a:p>
          <a:p>
            <a:pPr marL="457200" indent="-457200">
              <a:buAutoNum type="arabicPeriod"/>
            </a:pPr>
            <a:endParaRPr lang="en-US" sz="200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00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00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00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000">
              <a:latin typeface="Calibri"/>
              <a:cs typeface="Calibri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>
              <a:latin typeface="Calibri"/>
              <a:cs typeface="Calibri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>
                <a:latin typeface="Calibri"/>
                <a:cs typeface="Calibri"/>
              </a:rPr>
              <a:t>Extract the highest growth slope for ln(biomass)</a:t>
            </a:r>
            <a:endParaRPr lang="de-DE" sz="2000"/>
          </a:p>
          <a:p>
            <a:pPr marL="457200" indent="-457200">
              <a:buAutoNum type="arabicPeriod"/>
            </a:pPr>
            <a:r>
              <a:rPr lang="de-DE" sz="2000">
                <a:latin typeface="Calibri"/>
                <a:cs typeface="Calibri"/>
              </a:rPr>
              <a:t>Extract the range of linear slope for ln(biomass)</a:t>
            </a:r>
          </a:p>
          <a:p>
            <a:pPr marL="457200" indent="-457200">
              <a:buAutoNum type="arabicPeriod"/>
            </a:pPr>
            <a:r>
              <a:rPr lang="de-DE" sz="2000">
                <a:latin typeface="Calibri"/>
                <a:cs typeface="Calibri"/>
              </a:rPr>
              <a:t>Rearrange code lines for linear regression and max biomass extraction</a:t>
            </a:r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09D75-0CC1-4C78-A540-7518B44CE42D}"/>
              </a:ext>
            </a:extLst>
          </p:cNvPr>
          <p:cNvSpPr txBox="1"/>
          <p:nvPr/>
        </p:nvSpPr>
        <p:spPr>
          <a:xfrm>
            <a:off x="516186" y="1633939"/>
            <a:ext cx="11253729" cy="2004395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# Rearrange the correct code sequence for plotting the growth curves with the logarithm of biomass.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Time, Biomass = my_data[:,0], my_data[:,1:] 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DataFile = 'Strain_characterization_1.csv' LnBiomass = np.log(Biomass) 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[plt.scatter(Time, X, label=Exp) for Exp,X in enumerate(LnBiomass.T)] 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plt.legend(bbox_to_anchor=(1.05, 1), loc='upper left') 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my_data = np.genfromtxt(DataFile, delimiter=',', skip_header=1)</a:t>
            </a:r>
          </a:p>
        </p:txBody>
      </p:sp>
    </p:spTree>
    <p:extLst>
      <p:ext uri="{BB962C8B-B14F-4D97-AF65-F5344CB8AC3E}">
        <p14:creationId xmlns:p14="http://schemas.microsoft.com/office/powerpoint/2010/main" val="87186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BioLabSim is based on a Jupyter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19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60CA92-4F7B-4429-9F2E-FB66BD32A66D}"/>
              </a:ext>
            </a:extLst>
          </p:cNvPr>
          <p:cNvSpPr/>
          <p:nvPr/>
        </p:nvSpPr>
        <p:spPr>
          <a:xfrm>
            <a:off x="228367" y="772097"/>
            <a:ext cx="9751880" cy="161582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/>
              <a:t>Jupyter</a:t>
            </a:r>
            <a:r>
              <a:rPr lang="en-US"/>
              <a:t> navigation and coding example:</a:t>
            </a:r>
          </a:p>
          <a:p>
            <a:r>
              <a:rPr lang="en-US">
                <a:ea typeface="+mn-lt"/>
                <a:cs typeface="+mn-lt"/>
                <a:hlinkClick r:id="rId2"/>
              </a:rPr>
              <a:t>https://jupyter.org/try</a:t>
            </a:r>
            <a:endParaRPr lang="en-US">
              <a:ea typeface="+mn-lt"/>
              <a:cs typeface="Arial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https://nbviewer.jupyter.org/github/jupyter/notebook/blob/master/docs/source/examples/Notebook/Running%20Code.ipynb</a:t>
            </a:r>
            <a:endParaRPr lang="en-US">
              <a:ea typeface="+mn-lt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Calibri"/>
                <a:cs typeface="Calibri"/>
              </a:rPr>
              <a:t>Requirements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FB12B86-E9FD-42EA-8BE7-34BD8638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27124"/>
            <a:ext cx="10515600" cy="4904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latin typeface="+mn-lt"/>
                <a:cs typeface="Calibri"/>
              </a:rPr>
              <a:t>Biology: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1800" b="1">
                <a:latin typeface="+mn-lt"/>
                <a:cs typeface="Calibri"/>
              </a:rPr>
              <a:t>Yield biomass: </a:t>
            </a:r>
            <a:r>
              <a:rPr lang="en-US" sz="1800" b="1" err="1">
                <a:latin typeface="+mn-lt"/>
                <a:cs typeface="Calibri"/>
              </a:rPr>
              <a:t>gDW</a:t>
            </a:r>
            <a:r>
              <a:rPr lang="en-US" sz="1800" b="1">
                <a:latin typeface="+mn-lt"/>
                <a:cs typeface="Calibri"/>
              </a:rPr>
              <a:t>/</a:t>
            </a:r>
            <a:r>
              <a:rPr lang="en-US" sz="1800" b="1" err="1">
                <a:latin typeface="+mn-lt"/>
                <a:cs typeface="Calibri"/>
              </a:rPr>
              <a:t>gGlc</a:t>
            </a:r>
            <a:endParaRPr lang="en-US">
              <a:ea typeface="Calibri"/>
            </a:endParaRPr>
          </a:p>
          <a:p>
            <a:endParaRPr lang="en-US" sz="1800" b="1">
              <a:latin typeface="Akkurat Light Office"/>
              <a:cs typeface="Calibri"/>
            </a:endParaRPr>
          </a:p>
          <a:p>
            <a:r>
              <a:rPr lang="en-US" sz="1800" b="1">
                <a:latin typeface="Akkurat Light Office"/>
                <a:cs typeface="Calibri"/>
              </a:rPr>
              <a:t>Computer Science: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1800" b="1">
                <a:latin typeface="Akkurat Light Office"/>
                <a:cs typeface="Calibri"/>
              </a:rPr>
              <a:t>Python: </a:t>
            </a:r>
            <a:r>
              <a:rPr lang="en-US" sz="1800" b="1" err="1">
                <a:latin typeface="Akkurat Light Office"/>
                <a:cs typeface="Calibri"/>
              </a:rPr>
              <a:t>numpy</a:t>
            </a:r>
            <a:r>
              <a:rPr lang="en-US" sz="1800" b="1">
                <a:latin typeface="Akkurat Light Office"/>
                <a:cs typeface="Calibri"/>
              </a:rPr>
              <a:t>, pandas, </a:t>
            </a:r>
            <a:r>
              <a:rPr lang="en-US" sz="1800" b="1" err="1">
                <a:latin typeface="Akkurat Light Office"/>
                <a:cs typeface="Calibri"/>
              </a:rPr>
              <a:t>scikitlearn</a:t>
            </a:r>
            <a:endParaRPr lang="en-US">
              <a:ea typeface="Calibri" pitchFamily="34" charset="0"/>
            </a:endParaRPr>
          </a:p>
          <a:p>
            <a:pPr lvl="1">
              <a:buFont typeface="Arial" pitchFamily="2" charset="2"/>
              <a:buChar char="•"/>
            </a:pPr>
            <a:r>
              <a:rPr lang="en-US" sz="1800" b="1">
                <a:latin typeface="Calibri"/>
                <a:ea typeface="Calibri"/>
                <a:cs typeface="Calibri"/>
              </a:rPr>
              <a:t>Python for Data Science </a:t>
            </a:r>
            <a:r>
              <a:rPr lang="en-US" sz="1800">
                <a:solidFill>
                  <a:srgbClr val="009999"/>
                </a:solidFill>
                <a:latin typeface="Calibri"/>
                <a:ea typeface="Calibri"/>
                <a:cs typeface="Calibri"/>
                <a:hlinkClick r:id="rId2"/>
              </a:rPr>
              <a:t>https://jupyter.rwth-aachen.de/hub/spawn?profile=p4ds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itchFamily="2" charset="2"/>
              <a:buChar char="•"/>
            </a:pPr>
            <a:r>
              <a:rPr lang="en-US" sz="1800" b="1">
                <a:latin typeface="Akkurat Light Office"/>
                <a:cs typeface="Calibri"/>
              </a:rPr>
              <a:t>Excel: Cell functions, optimization</a:t>
            </a:r>
            <a:endParaRPr lang="en-US">
              <a:ea typeface="Calibri" pitchFamily="34" charset="0"/>
            </a:endParaRPr>
          </a:p>
          <a:p>
            <a:endParaRPr lang="en-US" sz="1800">
              <a:ea typeface="Calibri" pitchFamily="34" charset="0"/>
              <a:cs typeface="Calibri"/>
            </a:endParaRPr>
          </a:p>
          <a:p>
            <a:endParaRPr lang="en-US" b="1">
              <a:ea typeface="Calibri" pitchFamily="34" charset="0"/>
              <a:cs typeface="Calibri"/>
            </a:endParaRPr>
          </a:p>
          <a:p>
            <a:endParaRPr lang="en-US" sz="1800" b="1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20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Quantitative </a:t>
            </a:r>
            <a:r>
              <a:rPr lang="de-DE" err="1">
                <a:latin typeface="Calibri"/>
                <a:cs typeface="Calibri"/>
              </a:rPr>
              <a:t>growth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analysis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3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FB12B86-E9FD-42EA-8BE7-34BD8638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944864"/>
            <a:ext cx="4570454" cy="1066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latin typeface="+mn-lt"/>
                <a:cs typeface="Calibri"/>
              </a:rPr>
              <a:t>Rates for growth, substrate uptake and productivity are important parameters to evaluate biotechnological efficiency.</a:t>
            </a:r>
            <a:endParaRPr lang="en-US">
              <a:ea typeface="Calibri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F8141F-A90F-75B2-183B-43210E787688}"/>
              </a:ext>
            </a:extLst>
          </p:cNvPr>
          <p:cNvGrpSpPr/>
          <p:nvPr/>
        </p:nvGrpSpPr>
        <p:grpSpPr>
          <a:xfrm>
            <a:off x="5979030" y="949927"/>
            <a:ext cx="4933693" cy="5911788"/>
            <a:chOff x="5979030" y="949927"/>
            <a:chExt cx="4933693" cy="5911788"/>
          </a:xfrm>
        </p:grpSpPr>
        <p:sp>
          <p:nvSpPr>
            <p:cNvPr id="7" name="Inhaltsplatzhalter 2">
              <a:extLst>
                <a:ext uri="{FF2B5EF4-FFF2-40B4-BE49-F238E27FC236}">
                  <a16:creationId xmlns:a16="http://schemas.microsoft.com/office/drawing/2014/main" id="{D9E2F2BA-5871-D731-BE06-B9A841307B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79030" y="949927"/>
              <a:ext cx="3787160" cy="153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b="1" kern="0">
                  <a:latin typeface="Akkurat Light Office"/>
                  <a:cs typeface="Calibri"/>
                </a:rPr>
                <a:t>Starting point for complex analysis: </a:t>
              </a:r>
              <a:endParaRPr lang="en-US">
                <a:ea typeface="Calibri" pitchFamily="34" charset="0"/>
              </a:endParaRPr>
            </a:p>
            <a:p>
              <a:pPr lvl="1">
                <a:buFont typeface="Arial" pitchFamily="2" charset="2"/>
                <a:buChar char="•"/>
              </a:pPr>
              <a:r>
                <a:rPr lang="en-US" sz="1800" b="1" kern="0">
                  <a:latin typeface="Akkurat Light Office"/>
                  <a:cs typeface="Calibri"/>
                </a:rPr>
                <a:t>13C isotope based MFA, </a:t>
              </a:r>
            </a:p>
            <a:p>
              <a:pPr lvl="1">
                <a:buFont typeface="Arial" pitchFamily="2" charset="2"/>
                <a:buChar char="•"/>
              </a:pPr>
              <a:r>
                <a:rPr lang="en-US" sz="1800" b="1" kern="0">
                  <a:latin typeface="Akkurat Light Office"/>
                  <a:cs typeface="Calibri"/>
                </a:rPr>
                <a:t>FBA with GSMM</a:t>
              </a:r>
            </a:p>
            <a:p>
              <a:pPr marL="342900" indent="-342900">
                <a:buFont typeface="Arial" pitchFamily="2" charset="2"/>
                <a:buChar char="•"/>
              </a:pPr>
              <a:endParaRPr lang="en-US" b="1" kern="0">
                <a:ea typeface="Calibri" pitchFamily="34" charset="0"/>
                <a:cs typeface="Calibri"/>
              </a:endParaRPr>
            </a:p>
            <a:p>
              <a:endParaRPr lang="en-US" sz="1800" b="1" kern="0">
                <a:latin typeface="+mn-lt"/>
                <a:cs typeface="Calibri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E0D33FC-E922-3194-70BF-EFF55729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9054" y="2209157"/>
              <a:ext cx="4843669" cy="434225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E8454E-BCB7-2E53-E1CD-F34C077E72F5}"/>
                </a:ext>
              </a:extLst>
            </p:cNvPr>
            <p:cNvSpPr txBox="1"/>
            <p:nvPr/>
          </p:nvSpPr>
          <p:spPr>
            <a:xfrm>
              <a:off x="6907916" y="6523161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/>
                <a:t>MFA Figure: Antoniewicz, 2018, </a:t>
              </a:r>
              <a:r>
                <a:rPr lang="en-US" sz="800" err="1"/>
                <a:t>doi</a:t>
              </a:r>
              <a:r>
                <a:rPr lang="en-US" sz="800"/>
                <a:t>: </a:t>
              </a:r>
              <a:r>
                <a:rPr lang="en-US" sz="800">
                  <a:ea typeface="+mn-lt"/>
                  <a:cs typeface="Arial"/>
                </a:rPr>
                <a:t>10.1038/s12276-018-0060-y</a:t>
              </a:r>
              <a:endParaRPr lang="en-US" sz="800">
                <a:cs typeface="Arial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748BF84-4601-FA58-70CD-ABCEB67A2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05" b="442"/>
          <a:stretch/>
        </p:blipFill>
        <p:spPr>
          <a:xfrm>
            <a:off x="808383" y="1980214"/>
            <a:ext cx="3413766" cy="2282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51157D-BB86-FACC-407C-D2A69B976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84" t="-1328" r="-878" b="2212"/>
          <a:stretch/>
        </p:blipFill>
        <p:spPr>
          <a:xfrm>
            <a:off x="902473" y="4241477"/>
            <a:ext cx="3413752" cy="2272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8276E4-73B4-5645-B1FD-CE890A8993CD}"/>
              </a:ext>
            </a:extLst>
          </p:cNvPr>
          <p:cNvSpPr txBox="1"/>
          <p:nvPr/>
        </p:nvSpPr>
        <p:spPr>
          <a:xfrm>
            <a:off x="447481" y="6523161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Growth Figure: Liebal et al., 2022, </a:t>
            </a:r>
            <a:r>
              <a:rPr lang="en-US" sz="800" err="1"/>
              <a:t>doi</a:t>
            </a:r>
            <a:r>
              <a:rPr lang="en-US" sz="800"/>
              <a:t>: </a:t>
            </a:r>
            <a:r>
              <a:rPr lang="en-US" sz="800">
                <a:ea typeface="+mn-lt"/>
                <a:cs typeface="Arial"/>
              </a:rPr>
              <a:t>10.3390/jof8050524</a:t>
            </a:r>
            <a:endParaRPr lang="en-US" sz="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8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CC69-AB6A-381C-D567-E6C2A1A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Microbial Growth Phenotypes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7A18-227D-4C83-74DA-F426FB39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8569570" cy="2160591"/>
          </a:xfr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Environmental conditions determine growth rate: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/>
              <a:t>Temperature, Substrate, pH,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Growth is separated in different 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In non-optimal conditions and environmental changes microorganisms adapt their growth.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16A6E-98A7-B920-034F-10B0629A1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4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63" y="3619299"/>
            <a:ext cx="3033277" cy="251528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683718" y="3526877"/>
            <a:ext cx="4130657" cy="2922445"/>
            <a:chOff x="7977272" y="441535"/>
            <a:chExt cx="4130657" cy="2922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272" y="441535"/>
              <a:ext cx="3936409" cy="270013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117026" y="3025426"/>
              <a:ext cx="39909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800"/>
                <a:t>Michał Komorniczak, https://en.wikipedia.org/wiki/Bacterial_growth#/media/File:Bacterial_growth_en.svg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86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Calibri"/>
                <a:cs typeface="Calibri"/>
              </a:rPr>
              <a:t>Biomass</a:t>
            </a:r>
            <a:r>
              <a:rPr lang="de-DE">
                <a:latin typeface="Calibri"/>
                <a:cs typeface="Calibri"/>
              </a:rPr>
              <a:t> Growth Models</a:t>
            </a:r>
            <a:endParaRPr lang="de-DE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FB12B86-E9FD-42EA-8BE7-34BD8638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2" y="5136146"/>
            <a:ext cx="5709920" cy="1939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+mn-lt"/>
              </a:rPr>
              <a:t>X(t) = biomass conc. after t hours [g/L]</a:t>
            </a:r>
            <a:endParaRPr lang="en-US" sz="1800" b="1">
              <a:cs typeface="Calibri"/>
            </a:endParaRPr>
          </a:p>
          <a:p>
            <a:r>
              <a:rPr lang="en-US" sz="1800" b="1"/>
              <a:t>X</a:t>
            </a:r>
            <a:r>
              <a:rPr lang="en-US" sz="1800" b="1" baseline="-25000"/>
              <a:t>0</a:t>
            </a:r>
            <a:r>
              <a:rPr lang="en-US" sz="1800" b="1"/>
              <a:t>   =  biomass conc. of inoculum [g/L]</a:t>
            </a:r>
            <a:endParaRPr lang="en-US" sz="1800" b="1">
              <a:cs typeface="Calibri"/>
            </a:endParaRPr>
          </a:p>
          <a:p>
            <a:r>
              <a:rPr lang="en-US" sz="1800" b="1" i="1">
                <a:latin typeface="Symbol" panose="05050102010706020507" pitchFamily="18" charset="2"/>
                <a:cs typeface="Calibri"/>
              </a:rPr>
              <a:t>m</a:t>
            </a:r>
            <a:r>
              <a:rPr lang="en-US" sz="1800" b="1">
                <a:cs typeface="Calibri"/>
              </a:rPr>
              <a:t>     = growth rate [ /h ]</a:t>
            </a:r>
          </a:p>
          <a:p>
            <a:r>
              <a:rPr lang="en-US" sz="1800" b="1"/>
              <a:t>t      = time [h]</a:t>
            </a:r>
            <a:endParaRPr lang="en-US" sz="1800" b="1">
              <a:cs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82FE057-36AC-8562-BC63-9A02BE265956}"/>
              </a:ext>
            </a:extLst>
          </p:cNvPr>
          <p:cNvGrpSpPr/>
          <p:nvPr/>
        </p:nvGrpSpPr>
        <p:grpSpPr>
          <a:xfrm>
            <a:off x="735241" y="3429604"/>
            <a:ext cx="3882034" cy="1860876"/>
            <a:chOff x="441488" y="2670882"/>
            <a:chExt cx="3882034" cy="1860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>
                  <a:extLst>
                    <a:ext uri="{FF2B5EF4-FFF2-40B4-BE49-F238E27FC236}">
                      <a16:creationId xmlns:a16="http://schemas.microsoft.com/office/drawing/2014/main" id="{FA15E7F1-275A-B877-6623-27BD45ABC7CE}"/>
                    </a:ext>
                  </a:extLst>
                </p:cNvPr>
                <p:cNvSpPr txBox="1"/>
                <p:nvPr/>
              </p:nvSpPr>
              <p:spPr>
                <a:xfrm>
                  <a:off x="780924" y="3930118"/>
                  <a:ext cx="1270000" cy="6016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sz="320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box>
                      </m:oMath>
                    </m:oMathPara>
                  </a14:m>
                  <a:endParaRPr lang="de-DE" sz="3200"/>
                </a:p>
              </p:txBody>
            </p:sp>
          </mc:Choice>
          <mc:Fallback xmlns="">
            <p:sp>
              <p:nvSpPr>
                <p:cNvPr id="47" name="TextBox 2">
                  <a:extLst>
                    <a:ext uri="{FF2B5EF4-FFF2-40B4-BE49-F238E27FC236}">
                      <a16:creationId xmlns:a16="http://schemas.microsoft.com/office/drawing/2014/main" id="{FA15E7F1-275A-B877-6623-27BD45ABC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24" y="3930118"/>
                  <a:ext cx="1270000" cy="601640"/>
                </a:xfrm>
                <a:prstGeom prst="rect">
                  <a:avLst/>
                </a:prstGeom>
                <a:blipFill>
                  <a:blip r:embed="rId66"/>
                  <a:stretch>
                    <a:fillRect b="-10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3">
                  <a:extLst>
                    <a:ext uri="{FF2B5EF4-FFF2-40B4-BE49-F238E27FC236}">
                      <a16:creationId xmlns:a16="http://schemas.microsoft.com/office/drawing/2014/main" id="{E07B4970-DE09-43BD-F32B-E8C2AD860A6E}"/>
                    </a:ext>
                  </a:extLst>
                </p:cNvPr>
                <p:cNvSpPr txBox="1"/>
                <p:nvPr/>
              </p:nvSpPr>
              <p:spPr>
                <a:xfrm>
                  <a:off x="441488" y="3247181"/>
                  <a:ext cx="1948873" cy="5090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sz="320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l-G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groupCh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ox>
                      </m:oMath>
                    </m:oMathPara>
                  </a14:m>
                  <a:endParaRPr lang="de-DE" sz="3200"/>
                </a:p>
              </p:txBody>
            </p:sp>
          </mc:Choice>
          <mc:Fallback xmlns="">
            <p:sp>
              <p:nvSpPr>
                <p:cNvPr id="48" name="TextBox 3">
                  <a:extLst>
                    <a:ext uri="{FF2B5EF4-FFF2-40B4-BE49-F238E27FC236}">
                      <a16:creationId xmlns:a16="http://schemas.microsoft.com/office/drawing/2014/main" id="{E07B4970-DE09-43BD-F32B-E8C2AD860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88" y="3247181"/>
                  <a:ext cx="1948873" cy="509050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ontent Placeholder 10">
              <a:extLst>
                <a:ext uri="{FF2B5EF4-FFF2-40B4-BE49-F238E27FC236}">
                  <a16:creationId xmlns:a16="http://schemas.microsoft.com/office/drawing/2014/main" id="{59991E92-776E-444F-23F5-F682E1B405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200" y="2670882"/>
              <a:ext cx="3866322" cy="830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kern="0">
                  <a:latin typeface="Akkurat Light Office"/>
                  <a:cs typeface="Calibri"/>
                </a:rPr>
                <a:t>Mechanistic Growth Model:</a:t>
              </a:r>
              <a:endParaRPr lang="en-US" sz="1800" b="1" kern="0">
                <a:latin typeface="Akkurat Light Office"/>
              </a:endParaRPr>
            </a:p>
          </p:txBody>
        </p:sp>
      </p:grpSp>
      <p:pic>
        <p:nvPicPr>
          <p:cNvPr id="40" name="Picture 39" descr="image">
            <a:extLst>
              <a:ext uri="{FF2B5EF4-FFF2-40B4-BE49-F238E27FC236}">
                <a16:creationId xmlns:a16="http://schemas.microsoft.com/office/drawing/2014/main" id="{D3F66592-060B-37A9-669B-C4701BD49EF0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2967576" y="654450"/>
            <a:ext cx="5962650" cy="2657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4993" y="5515587"/>
                <a:ext cx="19423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4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93" y="5515587"/>
                <a:ext cx="1942373" cy="369332"/>
              </a:xfrm>
              <a:prstGeom prst="rect">
                <a:avLst/>
              </a:prstGeom>
              <a:blipFill>
                <a:blip r:embed="rId69"/>
                <a:stretch>
                  <a:fillRect l="-314" b="-1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76371" y="6082691"/>
                <a:ext cx="3615486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40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71" y="6082691"/>
                <a:ext cx="3615486" cy="41684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5406162" y="3443439"/>
            <a:ext cx="6785838" cy="3519949"/>
            <a:chOff x="5406162" y="3443439"/>
            <a:chExt cx="6785838" cy="3519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758506" y="4015445"/>
                  <a:ext cx="4343439" cy="1084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box>
                              <m:box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sSup>
                                  <m:s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box>
                          </m:den>
                        </m:f>
                      </m:oMath>
                    </m:oMathPara>
                  </a14:m>
                  <a:endParaRPr lang="de-DE" sz="240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506" y="4015445"/>
                  <a:ext cx="4343439" cy="1084399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nhaltsplatzhalter 2">
              <a:extLst>
                <a:ext uri="{FF2B5EF4-FFF2-40B4-BE49-F238E27FC236}">
                  <a16:creationId xmlns:a16="http://schemas.microsoft.com/office/drawing/2014/main" id="{2FB12B86-E9FD-42EA-8BE7-34BD863884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82080" y="3443439"/>
              <a:ext cx="5709920" cy="78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b="1" kern="0">
                  <a:latin typeface="+mn-lt"/>
                  <a:cs typeface="Calibri"/>
                </a:rPr>
                <a:t>Logistic Function – self-limiting Growth of a Biological Population</a:t>
              </a:r>
              <a:endParaRPr lang="en-US" b="1" kern="0">
                <a:cs typeface="Calibri"/>
              </a:endParaRPr>
            </a:p>
          </p:txBody>
        </p:sp>
        <p:sp>
          <p:nvSpPr>
            <p:cNvPr id="56" name="Inhaltsplatzhalter 2">
              <a:extLst>
                <a:ext uri="{FF2B5EF4-FFF2-40B4-BE49-F238E27FC236}">
                  <a16:creationId xmlns:a16="http://schemas.microsoft.com/office/drawing/2014/main" id="{2FB12B86-E9FD-42EA-8BE7-34BD863884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6162" y="6467016"/>
              <a:ext cx="5709920" cy="496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b="1" kern="0">
                  <a:latin typeface="+mn-lt"/>
                </a:rPr>
                <a:t>K    =  maximum biomass conc. [g/L]</a:t>
              </a:r>
              <a:endParaRPr lang="en-US" sz="1800" b="1" kern="0">
                <a:latin typeface="+mn-lt"/>
                <a:cs typeface="Calibri"/>
              </a:endParaRPr>
            </a:p>
          </p:txBody>
        </p:sp>
      </p:grpSp>
      <p:sp>
        <p:nvSpPr>
          <p:cNvPr id="42" name="Rectangle 41"/>
          <p:cNvSpPr/>
          <p:nvPr/>
        </p:nvSpPr>
        <p:spPr bwMode="auto">
          <a:xfrm>
            <a:off x="5953539" y="654450"/>
            <a:ext cx="2976687" cy="2657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Growth Models: The Monod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6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A3A7A18-227D-4C83-74DA-F426FB390BE9}"/>
              </a:ext>
            </a:extLst>
          </p:cNvPr>
          <p:cNvSpPr txBox="1">
            <a:spLocks/>
          </p:cNvSpPr>
          <p:nvPr/>
        </p:nvSpPr>
        <p:spPr bwMode="auto">
          <a:xfrm>
            <a:off x="313736" y="810131"/>
            <a:ext cx="117830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cs typeface="Calibri"/>
              </a:rPr>
              <a:t>Growth rate is variable and depends on environment, e.g. substrate level, temperature.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2563" y="6558181"/>
            <a:ext cx="6898753" cy="215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/>
              <a:t>File:</a:t>
            </a:r>
            <a:r>
              <a:rPr lang="de-DE" sz="800">
                <a:ea typeface="+mn-lt"/>
                <a:cs typeface="+mn-lt"/>
              </a:rPr>
              <a:t>https://www.davidmoore.org.uk/21st_century_guidebook_to_fungi_platinum/Ch17_06.htm</a:t>
            </a:r>
            <a:endParaRPr lang="de-DE" sz="800"/>
          </a:p>
        </p:txBody>
      </p:sp>
      <p:grpSp>
        <p:nvGrpSpPr>
          <p:cNvPr id="6" name="Group 5"/>
          <p:cNvGrpSpPr/>
          <p:nvPr/>
        </p:nvGrpSpPr>
        <p:grpSpPr>
          <a:xfrm>
            <a:off x="203935" y="2726096"/>
            <a:ext cx="3209924" cy="2733056"/>
            <a:chOff x="203935" y="2726096"/>
            <a:chExt cx="3209924" cy="2733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03935" y="3282323"/>
                  <a:ext cx="1682940" cy="645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sz="320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de-DE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box>
                              <m:box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32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</m:oMath>
                    </m:oMathPara>
                  </a14:m>
                  <a:endParaRPr lang="de-DE" sz="320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35" y="3282323"/>
                  <a:ext cx="1682940" cy="6457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Content Placeholder 10">
              <a:extLst>
                <a:ext uri="{FF2B5EF4-FFF2-40B4-BE49-F238E27FC236}">
                  <a16:creationId xmlns:a16="http://schemas.microsoft.com/office/drawing/2014/main" id="{0F739811-422E-39DA-A2EB-91950364C0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3935" y="4092624"/>
              <a:ext cx="3209924" cy="136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b="1" i="1" kern="0">
                  <a:latin typeface="Symbol" panose="05050102010706020507" pitchFamily="18" charset="2"/>
                  <a:cs typeface="Calibri"/>
                </a:rPr>
                <a:t>m</a:t>
              </a:r>
              <a:r>
                <a:rPr lang="en-US" sz="1800" b="1" kern="0">
                  <a:latin typeface="Akkurat Light Office"/>
                  <a:cs typeface="Calibri"/>
                </a:rPr>
                <a:t>: growth rate, /h</a:t>
              </a:r>
            </a:p>
            <a:p>
              <a:r>
                <a:rPr lang="en-US" sz="1800" b="1" i="1" kern="0">
                  <a:latin typeface="Symbol" panose="05050102010706020507" pitchFamily="18" charset="2"/>
                  <a:cs typeface="Calibri"/>
                </a:rPr>
                <a:t>m </a:t>
              </a:r>
              <a:r>
                <a:rPr lang="en-US" sz="1800" b="1" kern="0" baseline="-25000">
                  <a:latin typeface="Akkurat Light Office"/>
                  <a:cs typeface="Calibri"/>
                </a:rPr>
                <a:t>max</a:t>
              </a:r>
              <a:r>
                <a:rPr lang="en-US" sz="1800" b="1" kern="0">
                  <a:latin typeface="Akkurat Light Office"/>
                  <a:cs typeface="Calibri"/>
                </a:rPr>
                <a:t>: max rate, /h</a:t>
              </a:r>
            </a:p>
            <a:p>
              <a:r>
                <a:rPr lang="en-US" sz="1800" b="1" i="1" kern="0">
                  <a:latin typeface="Akkurat Light Office"/>
                  <a:cs typeface="Calibri"/>
                </a:rPr>
                <a:t>S</a:t>
              </a:r>
              <a:r>
                <a:rPr lang="en-US" sz="1800" b="1" kern="0">
                  <a:latin typeface="Akkurat Light Office"/>
                  <a:cs typeface="Calibri"/>
                </a:rPr>
                <a:t>: substrate, </a:t>
              </a:r>
              <a:r>
                <a:rPr lang="en-US" sz="1800" b="1" kern="0" err="1">
                  <a:latin typeface="Akkurat Light Office"/>
                  <a:cs typeface="Calibri"/>
                </a:rPr>
                <a:t>mM</a:t>
              </a:r>
              <a:endParaRPr lang="en-US" sz="1800" b="1" kern="0">
                <a:latin typeface="Akkurat Light Office"/>
                <a:cs typeface="Calibri"/>
              </a:endParaRPr>
            </a:p>
            <a:p>
              <a:r>
                <a:rPr lang="en-US" sz="1800" b="1" i="1" kern="0">
                  <a:latin typeface="Akkurat Light Office"/>
                  <a:cs typeface="Calibri"/>
                </a:rPr>
                <a:t>K</a:t>
              </a:r>
              <a:r>
                <a:rPr lang="en-US" sz="1800" b="1" i="1" kern="0" baseline="-25000">
                  <a:latin typeface="Akkurat Light Office"/>
                  <a:cs typeface="Calibri"/>
                </a:rPr>
                <a:t>S</a:t>
              </a:r>
              <a:r>
                <a:rPr lang="en-US" sz="1800" b="1" kern="0">
                  <a:latin typeface="Akkurat Light Office"/>
                  <a:cs typeface="Calibri"/>
                </a:rPr>
                <a:t>: substrate affinity, </a:t>
              </a:r>
              <a:r>
                <a:rPr lang="en-US" sz="1800" b="1" kern="0" err="1">
                  <a:latin typeface="Akkurat Light Office"/>
                  <a:cs typeface="Calibri"/>
                </a:rPr>
                <a:t>mM</a:t>
              </a:r>
              <a:endParaRPr lang="en-US" sz="1800" b="1" kern="0">
                <a:latin typeface="Akkurat Light Office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37477" y="2726096"/>
                  <a:ext cx="1385570" cy="5090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sz="320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l-G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groupCh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ox>
                      </m:oMath>
                    </m:oMathPara>
                  </a14:m>
                  <a:endParaRPr lang="de-DE" sz="320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77" y="2726096"/>
                  <a:ext cx="1385570" cy="5090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Microbial Growth">
            <a:extLst>
              <a:ext uri="{FF2B5EF4-FFF2-40B4-BE49-F238E27FC236}">
                <a16:creationId xmlns:a16="http://schemas.microsoft.com/office/drawing/2014/main" id="{F4E95467-5282-AB8F-9974-8F9CD65E18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58" b="-372"/>
          <a:stretch/>
        </p:blipFill>
        <p:spPr>
          <a:xfrm>
            <a:off x="2967603" y="2578891"/>
            <a:ext cx="4406711" cy="27436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761777-1C66-D374-8463-F0C78E5E2E2B}"/>
              </a:ext>
            </a:extLst>
          </p:cNvPr>
          <p:cNvGrpSpPr/>
          <p:nvPr/>
        </p:nvGrpSpPr>
        <p:grpSpPr>
          <a:xfrm>
            <a:off x="326990" y="3071192"/>
            <a:ext cx="11783014" cy="3493107"/>
            <a:chOff x="326990" y="3071192"/>
            <a:chExt cx="11783014" cy="3493107"/>
          </a:xfrm>
        </p:grpSpPr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BA3A7A18-227D-4C83-74DA-F426FB390B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6990" y="5733302"/>
              <a:ext cx="1178301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kern="0">
                  <a:latin typeface="Calibri"/>
                  <a:cs typeface="Calibri"/>
                </a:rPr>
                <a:t>Parameter estimation with double reciprocal plot, uncertainties from low concentrations are amplified.</a:t>
              </a:r>
              <a:endParaRPr lang="en-US"/>
            </a:p>
          </p:txBody>
        </p:sp>
        <p:pic>
          <p:nvPicPr>
            <p:cNvPr id="8" name="Picture 7" descr="17.6 Fermenter growth kinetics">
              <a:extLst>
                <a:ext uri="{FF2B5EF4-FFF2-40B4-BE49-F238E27FC236}">
                  <a16:creationId xmlns:a16="http://schemas.microsoft.com/office/drawing/2014/main" id="{14FE8B0D-8B43-762D-0A52-E2068B5A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654" y="3071192"/>
              <a:ext cx="4338320" cy="2316480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A3A7A18-227D-4C83-74DA-F426FB390BE9}"/>
              </a:ext>
            </a:extLst>
          </p:cNvPr>
          <p:cNvSpPr txBox="1">
            <a:spLocks/>
          </p:cNvSpPr>
          <p:nvPr/>
        </p:nvSpPr>
        <p:spPr bwMode="auto">
          <a:xfrm>
            <a:off x="313736" y="1247669"/>
            <a:ext cx="1178301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cs typeface="Calibri"/>
              </a:rPr>
              <a:t>Monod assumed that growth is substrate limited by enzymatic 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cs typeface="Calibri"/>
              </a:rPr>
              <a:t>Similar to </a:t>
            </a:r>
            <a:r>
              <a:rPr lang="en-US" kern="0" err="1">
                <a:latin typeface="Calibri"/>
                <a:cs typeface="Calibri"/>
              </a:rPr>
              <a:t>Michaelis-Menten</a:t>
            </a:r>
            <a:r>
              <a:rPr lang="en-US" kern="0">
                <a:latin typeface="Calibri"/>
                <a:cs typeface="Calibri"/>
              </a:rPr>
              <a:t> equation.</a:t>
            </a:r>
          </a:p>
        </p:txBody>
      </p:sp>
    </p:spTree>
    <p:extLst>
      <p:ext uri="{BB962C8B-B14F-4D97-AF65-F5344CB8AC3E}">
        <p14:creationId xmlns:p14="http://schemas.microsoft.com/office/powerpoint/2010/main" val="123468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Growth Models: </a:t>
            </a:r>
            <a:r>
              <a:rPr lang="de-DE" err="1">
                <a:latin typeface="Calibri"/>
                <a:cs typeface="Calibri"/>
              </a:rPr>
              <a:t>Temperature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7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A3A7A18-227D-4C83-74DA-F426FB390BE9}"/>
              </a:ext>
            </a:extLst>
          </p:cNvPr>
          <p:cNvSpPr txBox="1">
            <a:spLocks/>
          </p:cNvSpPr>
          <p:nvPr/>
        </p:nvSpPr>
        <p:spPr bwMode="auto">
          <a:xfrm>
            <a:off x="313736" y="810131"/>
            <a:ext cx="11783014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cs typeface="Calibri"/>
              </a:rPr>
              <a:t>Enzymes show optimal flexibility at the most frequent temperature of a 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>
                <a:latin typeface="Calibri"/>
                <a:cs typeface="Calibri"/>
              </a:rPr>
              <a:t>Proteins and membranes become disordered/fluid at higher and rigid at lower temperatures both inhibiting metabolism and signaling.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2563" y="6337311"/>
            <a:ext cx="3769813" cy="215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err="1"/>
              <a:t>File:</a:t>
            </a:r>
            <a:r>
              <a:rPr lang="de-DE" sz="800" err="1">
                <a:ea typeface="+mn-lt"/>
                <a:cs typeface="Arial"/>
              </a:rPr>
              <a:t>Noll</a:t>
            </a:r>
            <a:r>
              <a:rPr lang="de-DE" sz="800">
                <a:ea typeface="+mn-lt"/>
                <a:cs typeface="Arial"/>
              </a:rPr>
              <a:t> et al., 2020, </a:t>
            </a:r>
            <a:r>
              <a:rPr lang="de-DE" sz="800" err="1">
                <a:ea typeface="+mn-lt"/>
                <a:cs typeface="Arial"/>
              </a:rPr>
              <a:t>doi</a:t>
            </a:r>
            <a:r>
              <a:rPr lang="de-DE" sz="800">
                <a:ea typeface="+mn-lt"/>
                <a:cs typeface="Arial"/>
              </a:rPr>
              <a:t>: </a:t>
            </a:r>
            <a:r>
              <a:rPr lang="de-DE" sz="800">
                <a:ea typeface="+mn-lt"/>
                <a:cs typeface="+mn-lt"/>
                <a:hlinkClick r:id="rId2"/>
              </a:rPr>
              <a:t>https://doi.org/10.3390/pr8010121</a:t>
            </a:r>
            <a:endParaRPr lang="de-DE" sz="800"/>
          </a:p>
        </p:txBody>
      </p:sp>
      <p:pic>
        <p:nvPicPr>
          <p:cNvPr id="5" name="Picture 4" descr="Processes 08 00121 g002">
            <a:extLst>
              <a:ext uri="{FF2B5EF4-FFF2-40B4-BE49-F238E27FC236}">
                <a16:creationId xmlns:a16="http://schemas.microsoft.com/office/drawing/2014/main" id="{A7968E32-DE2F-94B3-D903-7BAF7A7E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922" y="2663887"/>
            <a:ext cx="3551662" cy="2779323"/>
          </a:xfrm>
          <a:prstGeom prst="rect">
            <a:avLst/>
          </a:prstGeom>
        </p:spPr>
      </p:pic>
      <p:pic>
        <p:nvPicPr>
          <p:cNvPr id="3" name="Picture 2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87FFAD88-D8E2-AF40-B607-0B106B14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912" y="2554649"/>
            <a:ext cx="4295078" cy="26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6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Biomass Growth Models with the Logistic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8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71363" y="2160054"/>
            <a:ext cx="4156333" cy="2982824"/>
            <a:chOff x="7694347" y="1858872"/>
            <a:chExt cx="4156333" cy="2982824"/>
          </a:xfrm>
        </p:grpSpPr>
        <p:pic>
          <p:nvPicPr>
            <p:cNvPr id="41" name="Picture 42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BB709A6A-4B57-4006-A663-9D49FC6B9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2432" y="1858872"/>
              <a:ext cx="2743200" cy="2040941"/>
            </a:xfrm>
            <a:prstGeom prst="rect">
              <a:avLst/>
            </a:prstGeom>
          </p:spPr>
        </p:pic>
        <p:sp>
          <p:nvSpPr>
            <p:cNvPr id="43" name="Content Placeholder 10">
              <a:extLst>
                <a:ext uri="{FF2B5EF4-FFF2-40B4-BE49-F238E27FC236}">
                  <a16:creationId xmlns:a16="http://schemas.microsoft.com/office/drawing/2014/main" id="{3FA2F4DE-6592-4723-A049-987FDAE3390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94347" y="3973553"/>
              <a:ext cx="4156333" cy="86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kern="0" err="1">
                  <a:latin typeface="Akkurat Light Office"/>
                  <a:cs typeface="Calibri"/>
                </a:rPr>
                <a:t>Enzyscreen</a:t>
              </a:r>
              <a:r>
                <a:rPr lang="en-US" kern="0">
                  <a:latin typeface="Akkurat Light Office"/>
                  <a:cs typeface="Calibri"/>
                </a:rPr>
                <a:t>: Growth Profiler</a:t>
              </a:r>
            </a:p>
            <a:p>
              <a:endParaRPr lang="en-US" kern="0">
                <a:latin typeface="Akkurat Light Office"/>
              </a:endParaRPr>
            </a:p>
          </p:txBody>
        </p:sp>
      </p:grpSp>
      <p:pic>
        <p:nvPicPr>
          <p:cNvPr id="42" name="Picture 41" descr="CGQ-Overview-Image-4">
            <a:extLst>
              <a:ext uri="{FF2B5EF4-FFF2-40B4-BE49-F238E27FC236}">
                <a16:creationId xmlns:a16="http://schemas.microsoft.com/office/drawing/2014/main" id="{7CDCD4CF-B859-8BC2-9732-BB2F3F06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60" y="2158731"/>
            <a:ext cx="2743200" cy="1829337"/>
          </a:xfrm>
          <a:prstGeom prst="rect">
            <a:avLst/>
          </a:prstGeom>
        </p:spPr>
      </p:pic>
      <p:sp>
        <p:nvSpPr>
          <p:cNvPr id="47" name="Content Placeholder 10">
            <a:extLst>
              <a:ext uri="{FF2B5EF4-FFF2-40B4-BE49-F238E27FC236}">
                <a16:creationId xmlns:a16="http://schemas.microsoft.com/office/drawing/2014/main" id="{30E4BDAD-E21A-9553-71E9-015918637466}"/>
              </a:ext>
            </a:extLst>
          </p:cNvPr>
          <p:cNvSpPr txBox="1">
            <a:spLocks/>
          </p:cNvSpPr>
          <p:nvPr/>
        </p:nvSpPr>
        <p:spPr bwMode="auto">
          <a:xfrm>
            <a:off x="6989676" y="4369892"/>
            <a:ext cx="4156333" cy="86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>
                <a:latin typeface="Akkurat Light Office"/>
                <a:cs typeface="Calibri"/>
              </a:rPr>
              <a:t>SBI: Cell Growth Quantifier</a:t>
            </a:r>
          </a:p>
          <a:p>
            <a:endParaRPr lang="en-US" kern="0">
              <a:latin typeface="Akkurat Light Office"/>
            </a:endParaRPr>
          </a:p>
        </p:txBody>
      </p:sp>
    </p:spTree>
    <p:extLst>
      <p:ext uri="{BB962C8B-B14F-4D97-AF65-F5344CB8AC3E}">
        <p14:creationId xmlns:p14="http://schemas.microsoft.com/office/powerpoint/2010/main" val="37733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Analysis Task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9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FB12B86-E9FD-42EA-8BE7-34BD8638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7" y="841374"/>
            <a:ext cx="11048081" cy="543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>
                <a:latin typeface="+mn-lt"/>
                <a:cs typeface="Calibri"/>
              </a:rPr>
              <a:t>Goals:</a:t>
            </a:r>
            <a:endParaRPr lang="en-US">
              <a:ea typeface="Calibri" pitchFamily="34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>
                <a:latin typeface="+mn-lt"/>
                <a:cs typeface="Calibri"/>
              </a:rPr>
              <a:t>Identify the optimal growth temperature of the bacterium.</a:t>
            </a:r>
            <a:endParaRPr lang="en-US">
              <a:ea typeface="Calibri" pitchFamily="34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>
                <a:latin typeface="Akkurat Light Office"/>
                <a:cs typeface="Calibri"/>
              </a:rPr>
              <a:t>Calculate the correlation between OD and dry weight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>
                <a:latin typeface="Akkurat Light Office"/>
                <a:cs typeface="Calibri"/>
              </a:rPr>
              <a:t>Compute the biomass yield on glucose substrate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>
                <a:latin typeface="Akkurat Light Office"/>
                <a:cs typeface="Calibri"/>
              </a:rPr>
              <a:t>Identify the maximum growth rate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>
                <a:latin typeface="Akkurat Light Office"/>
                <a:cs typeface="Calibri"/>
              </a:rPr>
              <a:t>Determine the maximum glucose uptake rate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>
                <a:latin typeface="Akkurat Light Office"/>
                <a:cs typeface="Calibri"/>
              </a:rPr>
              <a:t>Estimate the glucose concentration with half maximal growth rate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000"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91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FAED1738795A4391342AA4AD737E71" ma:contentTypeVersion="13" ma:contentTypeDescription="Ein neues Dokument erstellen." ma:contentTypeScope="" ma:versionID="7116ce1ec98c46c38dca775ae8ada5ca">
  <xsd:schema xmlns:xsd="http://www.w3.org/2001/XMLSchema" xmlns:xs="http://www.w3.org/2001/XMLSchema" xmlns:p="http://schemas.microsoft.com/office/2006/metadata/properties" xmlns:ns3="cea34b89-1a2e-4893-ba07-6e3f6b99c5e9" xmlns:ns4="a91d32e9-b962-48f5-9ca4-bfcef0adef56" targetNamespace="http://schemas.microsoft.com/office/2006/metadata/properties" ma:root="true" ma:fieldsID="0c22c97c5804266226aff4f7b4b3e49d" ns3:_="" ns4:_="">
    <xsd:import namespace="cea34b89-1a2e-4893-ba07-6e3f6b99c5e9"/>
    <xsd:import namespace="a91d32e9-b962-48f5-9ca4-bfcef0adef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34b89-1a2e-4893-ba07-6e3f6b99c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d32e9-b962-48f5-9ca4-bfcef0adef5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E4E098-070B-49F8-BD96-B53B18FBEA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E657E9-8FCD-486A-903C-EF7B535B54BF}">
  <ds:schemaRefs>
    <ds:schemaRef ds:uri="a91d32e9-b962-48f5-9ca4-bfcef0adef56"/>
    <ds:schemaRef ds:uri="cea34b89-1a2e-4893-ba07-6e3f6b99c5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4F4140-21B6-4ECF-AF14-1AF70E27228D}">
  <ds:schemaRefs>
    <ds:schemaRef ds:uri="a91d32e9-b962-48f5-9ca4-bfcef0adef56"/>
    <ds:schemaRef ds:uri="cea34b89-1a2e-4893-ba07-6e3f6b99c5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Widescreen</PresentationFormat>
  <Paragraphs>175</Paragraphs>
  <Slides>19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</vt:lpstr>
      <vt:lpstr>TH_Folienmaster_neu_TUDo</vt:lpstr>
      <vt:lpstr>Quantitative growth analysis</vt:lpstr>
      <vt:lpstr>Requirements</vt:lpstr>
      <vt:lpstr>Quantitative growth analysis</vt:lpstr>
      <vt:lpstr>Microbial Growth Phenotypes</vt:lpstr>
      <vt:lpstr>Biomass Growth Models</vt:lpstr>
      <vt:lpstr>Growth Models: The Monod Equation</vt:lpstr>
      <vt:lpstr>Growth Models: Temperature sensitivity</vt:lpstr>
      <vt:lpstr>Biomass Growth Models with the Logistic Function</vt:lpstr>
      <vt:lpstr>Analysis Task</vt:lpstr>
      <vt:lpstr>Physiological Characterization with Multiple Concentrations</vt:lpstr>
      <vt:lpstr>Calculation of biomass yield</vt:lpstr>
      <vt:lpstr>Physiological Characterization with Multiple Concentrations</vt:lpstr>
      <vt:lpstr>Physiological Characterization with Multiple Concentrations</vt:lpstr>
      <vt:lpstr>Simulation to generate growth data</vt:lpstr>
      <vt:lpstr>Data Analysis Templates</vt:lpstr>
      <vt:lpstr>Excel-based Growth Rate Calculation with linearized exponential</vt:lpstr>
      <vt:lpstr>Excel-based Growth Rate Calculation</vt:lpstr>
      <vt:lpstr>Python-based Growth Rate Calculation</vt:lpstr>
      <vt:lpstr>The BioLabSim is based on a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Iris Broderius</dc:creator>
  <cp:lastModifiedBy>Ulf Liebal</cp:lastModifiedBy>
  <cp:revision>14</cp:revision>
  <dcterms:created xsi:type="dcterms:W3CDTF">2020-06-17T08:17:29Z</dcterms:created>
  <dcterms:modified xsi:type="dcterms:W3CDTF">2024-04-17T12:42:46Z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0x010100FEFAED1738795A4391342AA4AD737E71</vt:lpwstr>
  </property>
</Properties>
</file>