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6" r:id="rId2"/>
    <p:sldId id="270" r:id="rId3"/>
    <p:sldId id="267" r:id="rId4"/>
    <p:sldId id="268" r:id="rId5"/>
    <p:sldId id="269" r:id="rId6"/>
    <p:sldId id="272" r:id="rId7"/>
    <p:sldId id="265" r:id="rId8"/>
    <p:sldId id="271" r:id="rId9"/>
    <p:sldId id="264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ll Tiso" initials="TT" lastIdx="5" clrIdx="0"/>
  <p:cmAuthor id="1" name="Tiso,Till" initials="T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64A8"/>
    <a:srgbClr val="31859C"/>
    <a:srgbClr val="9C3185"/>
    <a:srgbClr val="9BBB59"/>
    <a:srgbClr val="6DC4FF"/>
    <a:srgbClr val="F79646"/>
    <a:srgbClr val="6EC72D"/>
    <a:srgbClr val="FFFFFF"/>
    <a:srgbClr val="779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4" autoAdjust="0"/>
    <p:restoredTop sz="96170" autoAdjust="0"/>
  </p:normalViewPr>
  <p:slideViewPr>
    <p:cSldViewPr>
      <p:cViewPr>
        <p:scale>
          <a:sx n="87" d="100"/>
          <a:sy n="87" d="100"/>
        </p:scale>
        <p:origin x="704" y="960"/>
      </p:cViewPr>
      <p:guideLst>
        <p:guide orient="horz" pos="2160"/>
        <p:guide pos="3849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F731016B-F9C3-4A5C-91EC-7B9D8F4B6B40}" type="datetimeFigureOut">
              <a:rPr lang="en-US"/>
              <a:pPr>
                <a:defRPr/>
              </a:pPr>
              <a:t>7/15/24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BF60AC56-7D68-4F74-B1ED-EEBECFBFBF6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1D4FD4-DCB6-4515-B969-948553B6F44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oscisurvey.de/BioLabSim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348721" y="4822325"/>
            <a:ext cx="11523133" cy="786475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Metabolic</a:t>
            </a:r>
            <a:r>
              <a:rPr lang="de-DE" dirty="0">
                <a:solidFill>
                  <a:schemeClr val="tx1"/>
                </a:solidFill>
              </a:rPr>
              <a:t> Engineering Simulation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Paula Lanze</a:t>
            </a:r>
          </a:p>
        </p:txBody>
      </p:sp>
      <p:pic>
        <p:nvPicPr>
          <p:cNvPr id="9" name="Picture 4" descr="Antikörpertest sagt Ileumbesiedelung mit pathogenen E. coli voraus">
            <a:extLst>
              <a:ext uri="{FF2B5EF4-FFF2-40B4-BE49-F238E27FC236}">
                <a16:creationId xmlns:a16="http://schemas.microsoft.com/office/drawing/2014/main" id="{C1B04650-25A4-6135-4488-5D31C576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1" y="1005233"/>
            <a:ext cx="10681267" cy="35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8519-0A40-69BE-7D21-1B11D3F7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9E3BE-25C0-C45F-515F-627BD995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10972800" cy="2459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Contain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biological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Breaks </a:t>
            </a:r>
            <a:r>
              <a:rPr lang="de-DE" sz="2000" dirty="0" err="1"/>
              <a:t>them</a:t>
            </a:r>
            <a:r>
              <a:rPr lang="de-DE" sz="2000" dirty="0"/>
              <a:t> down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mathematical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Insight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Enables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pathways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D6313-E4C7-26FF-0E0B-A84305CD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4C05A7D-CA42-B2C7-18AB-2943EC428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14" y="2726575"/>
            <a:ext cx="6227859" cy="31503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413EE2-7E57-350C-F543-6CEA4A4F6F7D}"/>
              </a:ext>
            </a:extLst>
          </p:cNvPr>
          <p:cNvSpPr txBox="1"/>
          <p:nvPr/>
        </p:nvSpPr>
        <p:spPr>
          <a:xfrm>
            <a:off x="2802486" y="6079273"/>
            <a:ext cx="65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1: </a:t>
            </a:r>
            <a:r>
              <a:rPr lang="de-DE" sz="1200" b="1" dirty="0" err="1"/>
              <a:t>Reconstructing</a:t>
            </a:r>
            <a:r>
              <a:rPr lang="de-DE" sz="1200" b="1" dirty="0"/>
              <a:t> </a:t>
            </a:r>
            <a:r>
              <a:rPr lang="de-DE" sz="1200" b="1" dirty="0" err="1"/>
              <a:t>organisms</a:t>
            </a:r>
            <a:r>
              <a:rPr lang="de-DE" sz="1200" b="1" dirty="0"/>
              <a:t>.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media.springernature.com</a:t>
            </a:r>
            <a:r>
              <a:rPr lang="de-DE" sz="1200" dirty="0"/>
              <a:t>/m685/springer-</a:t>
            </a:r>
            <a:r>
              <a:rPr lang="de-DE" sz="1200" dirty="0" err="1"/>
              <a:t>static</a:t>
            </a:r>
            <a:r>
              <a:rPr lang="de-DE" sz="1200" dirty="0"/>
              <a:t>/</a:t>
            </a:r>
            <a:r>
              <a:rPr lang="de-DE" sz="1200" dirty="0" err="1"/>
              <a:t>image</a:t>
            </a:r>
            <a:r>
              <a:rPr lang="de-DE" sz="1200" dirty="0"/>
              <a:t>/art%3A10.1038%2Fs41579-020-00440-4/</a:t>
            </a:r>
            <a:r>
              <a:rPr lang="de-DE" sz="1200" dirty="0" err="1"/>
              <a:t>MediaObjects</a:t>
            </a:r>
            <a:r>
              <a:rPr lang="de-DE" sz="1200" dirty="0"/>
              <a:t>/41579_2020_440_Fig1_HTML.png</a:t>
            </a:r>
          </a:p>
        </p:txBody>
      </p:sp>
    </p:spTree>
    <p:extLst>
      <p:ext uri="{BB962C8B-B14F-4D97-AF65-F5344CB8AC3E}">
        <p14:creationId xmlns:p14="http://schemas.microsoft.com/office/powerpoint/2010/main" val="17192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26B3-262C-E349-55C0-D2A6251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E. coli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53C1D-DD8B-A76C-8119-50A6F751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5500688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simplified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great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analyze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explore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r>
              <a:rPr lang="de-DE" sz="2000" b="0" i="1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larger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letters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PPP, etc.)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refer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major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components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of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the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metabolism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OxP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oxidative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phosphorylation</a:t>
            </a:r>
            <a:endParaRPr lang="de-DE" sz="2000" dirty="0">
              <a:solidFill>
                <a:srgbClr val="212121"/>
              </a:solidFill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glycolysis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(PPP)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pentose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(TCA)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tricarboxylic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acid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(Ana)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glycoxylate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gluconeogenesis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anapleurotic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reactions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(Ferm)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fermentation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(N)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nitrogen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metabolism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CCC50-70CD-7579-4160-BAB5B819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49FF9112-E9DD-48D5-654A-2DD1F05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02" y="940281"/>
            <a:ext cx="5284722" cy="48451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5A49C3-825F-A9A4-5A0B-670662C57187}"/>
              </a:ext>
            </a:extLst>
          </p:cNvPr>
          <p:cNvSpPr txBox="1"/>
          <p:nvPr/>
        </p:nvSpPr>
        <p:spPr>
          <a:xfrm>
            <a:off x="6762413" y="5709853"/>
            <a:ext cx="48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2: </a:t>
            </a:r>
            <a:r>
              <a:rPr lang="de-DE" sz="1200" b="1" i="1" dirty="0"/>
              <a:t>E. coli </a:t>
            </a:r>
            <a:r>
              <a:rPr lang="de-DE" sz="1200" b="1" dirty="0" err="1"/>
              <a:t>core</a:t>
            </a:r>
            <a:r>
              <a:rPr lang="de-DE" sz="1200" b="1" dirty="0"/>
              <a:t> </a:t>
            </a:r>
            <a:r>
              <a:rPr lang="de-DE" sz="1200" b="1" dirty="0" err="1"/>
              <a:t>metabolism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opencobra.github.io</a:t>
            </a:r>
            <a:r>
              <a:rPr lang="de-DE" sz="1200" dirty="0"/>
              <a:t>/</a:t>
            </a:r>
            <a:r>
              <a:rPr lang="de-DE" sz="1200" dirty="0" err="1"/>
              <a:t>cobratoolbox</a:t>
            </a:r>
            <a:r>
              <a:rPr lang="de-DE" sz="1200" dirty="0"/>
              <a:t>/</a:t>
            </a:r>
            <a:r>
              <a:rPr lang="de-DE" sz="1200" dirty="0" err="1"/>
              <a:t>stable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</a:t>
            </a:r>
            <a:r>
              <a:rPr lang="de-DE" sz="1200" dirty="0" err="1"/>
              <a:t>reconstruction</a:t>
            </a:r>
            <a:r>
              <a:rPr lang="de-DE" sz="1200" dirty="0"/>
              <a:t>/</a:t>
            </a:r>
            <a:r>
              <a:rPr lang="de-DE" sz="1200" dirty="0" err="1"/>
              <a:t>ecoliCoreModel</a:t>
            </a:r>
            <a:r>
              <a:rPr lang="de-DE" sz="1200" dirty="0"/>
              <a:t>/part1/tutorial_ecoliCoreModel_part1.html</a:t>
            </a:r>
          </a:p>
        </p:txBody>
      </p:sp>
    </p:spTree>
    <p:extLst>
      <p:ext uri="{BB962C8B-B14F-4D97-AF65-F5344CB8AC3E}">
        <p14:creationId xmlns:p14="http://schemas.microsoft.com/office/powerpoint/2010/main" val="2955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5116-29B2-4DD4-FB84-0486D081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94BD1-AB5A-8D5F-9AF7-92845F7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Kyoto Encyclopedia </a:t>
            </a:r>
            <a:r>
              <a:rPr lang="de-DE" dirty="0" err="1"/>
              <a:t>of</a:t>
            </a:r>
            <a:r>
              <a:rPr lang="de-DE" dirty="0"/>
              <a:t> genes and </a:t>
            </a:r>
            <a:r>
              <a:rPr lang="de-DE" dirty="0" err="1"/>
              <a:t>genomes</a:t>
            </a:r>
            <a:r>
              <a:rPr lang="de-DE" dirty="0"/>
              <a:t> (KEGG):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BioCyc</a:t>
            </a:r>
            <a:r>
              <a:rPr lang="de-DE" dirty="0"/>
              <a:t>/</a:t>
            </a:r>
            <a:r>
              <a:rPr lang="de-DE" dirty="0" err="1"/>
              <a:t>EcoCyc</a:t>
            </a:r>
            <a:r>
              <a:rPr lang="de-DE" dirty="0"/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BiGG</a:t>
            </a:r>
            <a:r>
              <a:rPr lang="de-DE" dirty="0"/>
              <a:t> Models: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genome-scale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</a:t>
            </a:r>
            <a:r>
              <a:rPr lang="de-DE" dirty="0" err="1"/>
              <a:t>utilizes</a:t>
            </a:r>
            <a:r>
              <a:rPr lang="de-DE" dirty="0"/>
              <a:t> ESCHER-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metabolites</a:t>
            </a:r>
            <a:r>
              <a:rPr lang="de-DE" dirty="0"/>
              <a:t> and </a:t>
            </a:r>
            <a:r>
              <a:rPr lang="de-DE" dirty="0" err="1"/>
              <a:t>pathways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ChatGPT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(AI),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B4DF-CDE9-32B2-48E9-EDED1275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23E5-95E7-4E72-50DC-D903BFD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0E617-849D-1AE0-E029-5BE4A0E8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3551185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Escher-</a:t>
            </a:r>
            <a:r>
              <a:rPr lang="de-DE" dirty="0" err="1"/>
              <a:t>map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Metabolites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metabolism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0A51E-CE4A-44BD-F2E3-BD924FAE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Diagramm, Text, Karte enthält.&#10;&#10;Automatisch generierte Beschreibung">
            <a:extLst>
              <a:ext uri="{FF2B5EF4-FFF2-40B4-BE49-F238E27FC236}">
                <a16:creationId xmlns:a16="http://schemas.microsoft.com/office/drawing/2014/main" id="{B535D8EE-A0DE-E567-893B-2F7E1F79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9" y="413665"/>
            <a:ext cx="6447639" cy="53146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6E31A4-B07C-C484-83AC-EECBE586DC86}"/>
              </a:ext>
            </a:extLst>
          </p:cNvPr>
          <p:cNvSpPr txBox="1"/>
          <p:nvPr/>
        </p:nvSpPr>
        <p:spPr>
          <a:xfrm>
            <a:off x="5375920" y="5949280"/>
            <a:ext cx="607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3: ESCHER-</a:t>
            </a:r>
            <a:r>
              <a:rPr lang="de-DE" sz="1200" b="1" dirty="0" err="1"/>
              <a:t>map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escher.github.io</a:t>
            </a:r>
            <a:r>
              <a:rPr lang="de-DE" sz="1200" dirty="0"/>
              <a:t>/#/</a:t>
            </a:r>
            <a:r>
              <a:rPr lang="de-DE" sz="1200" dirty="0" err="1"/>
              <a:t>app?map</a:t>
            </a:r>
            <a:r>
              <a:rPr lang="de-DE" sz="1200" dirty="0"/>
              <a:t>=e_coli_core.Core%20metabolism&amp;tool=</a:t>
            </a:r>
            <a:r>
              <a:rPr lang="de-DE" sz="1200" dirty="0" err="1"/>
              <a:t>Builder&amp;model</a:t>
            </a:r>
            <a:r>
              <a:rPr lang="de-DE" sz="1200" dirty="0"/>
              <a:t>=</a:t>
            </a:r>
            <a:r>
              <a:rPr lang="de-DE" sz="1200" dirty="0" err="1"/>
              <a:t>e_coli_core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13F87-5564-434B-A29F-0AE5C304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95D98-A45A-6B3D-D000-4D46F706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60" y="1754987"/>
            <a:ext cx="5472537" cy="33480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Working </a:t>
            </a:r>
            <a:r>
              <a:rPr lang="de-DE" b="1" dirty="0" err="1"/>
              <a:t>environment</a:t>
            </a:r>
            <a:r>
              <a:rPr lang="de-DE" b="1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RWTH </a:t>
            </a:r>
            <a:r>
              <a:rPr lang="de-DE" dirty="0" err="1"/>
              <a:t>Jupyter</a:t>
            </a:r>
            <a:r>
              <a:rPr lang="de-DE" dirty="0"/>
              <a:t> hub (</a:t>
            </a:r>
            <a:r>
              <a:rPr lang="de-DE" dirty="0" err="1"/>
              <a:t>biolabsim</a:t>
            </a:r>
            <a:r>
              <a:rPr lang="de-DE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Notebooks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</a:t>
            </a:r>
            <a:r>
              <a:rPr lang="de-DE" dirty="0" err="1"/>
              <a:t>MetEngSim.ipynb</a:t>
            </a:r>
            <a:endParaRPr lang="de-DE" dirty="0"/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Restarting</a:t>
            </a:r>
            <a:r>
              <a:rPr lang="de-DE" dirty="0"/>
              <a:t> Kernel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5FDDEF-6C1D-0937-F9C5-6ED75A972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77B77B5-0DEA-E04B-ED66-1DAC3511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28" y="539460"/>
            <a:ext cx="6081712" cy="1342234"/>
          </a:xfrm>
          <a:prstGeom prst="rect">
            <a:avLst/>
          </a:prstGeom>
        </p:spPr>
      </p:pic>
      <p:pic>
        <p:nvPicPr>
          <p:cNvPr id="7" name="Grafik 6" descr="Ein Bild, das Text, Reihe, Screenshot enthält.&#10;&#10;Automatisch generierte Beschreibung">
            <a:extLst>
              <a:ext uri="{FF2B5EF4-FFF2-40B4-BE49-F238E27FC236}">
                <a16:creationId xmlns:a16="http://schemas.microsoft.com/office/drawing/2014/main" id="{A3FC6169-949E-3EC1-BF68-CC922EA5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7" y="1848100"/>
            <a:ext cx="5786896" cy="950418"/>
          </a:xfrm>
          <a:prstGeom prst="rect">
            <a:avLst/>
          </a:prstGeom>
        </p:spPr>
      </p:pic>
      <p:pic>
        <p:nvPicPr>
          <p:cNvPr id="9" name="Grafik 8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A573CD84-7C1B-DF5C-1F5E-A86833A7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81" y="2882789"/>
            <a:ext cx="6158051" cy="35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981075"/>
            <a:ext cx="5486401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Metabolic</a:t>
            </a:r>
            <a:r>
              <a:rPr lang="de-DE" dirty="0"/>
              <a:t> pair (</a:t>
            </a:r>
            <a:r>
              <a:rPr lang="de-DE" dirty="0" err="1"/>
              <a:t>substrate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Solve</a:t>
            </a:r>
            <a:r>
              <a:rPr lang="de-DE" dirty="0"/>
              <a:t> limited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de-DE" dirty="0"/>
              <a:t>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5" name="Grafik 1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ADAEFD4A-BA3E-D06E-07FD-ABD89DD7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27" y="850256"/>
            <a:ext cx="4701739" cy="434090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266A47-69AB-4003-A026-306C576BCF98}"/>
              </a:ext>
            </a:extLst>
          </p:cNvPr>
          <p:cNvSpPr txBox="1"/>
          <p:nvPr/>
        </p:nvSpPr>
        <p:spPr>
          <a:xfrm>
            <a:off x="7169601" y="5191525"/>
            <a:ext cx="418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4: </a:t>
            </a:r>
            <a:r>
              <a:rPr lang="de-DE" sz="1200" b="1" dirty="0" err="1"/>
              <a:t>Optimized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b="1" dirty="0"/>
              <a:t>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correct</a:t>
            </a:r>
            <a:r>
              <a:rPr lang="de-DE" sz="1200" b="1" dirty="0"/>
              <a:t> </a:t>
            </a:r>
            <a:r>
              <a:rPr lang="de-DE" sz="1200" b="1" dirty="0" err="1"/>
              <a:t>reaction</a:t>
            </a:r>
            <a:r>
              <a:rPr lang="de-DE" sz="1200" b="1" dirty="0"/>
              <a:t> ID. </a:t>
            </a:r>
          </a:p>
        </p:txBody>
      </p:sp>
    </p:spTree>
    <p:extLst>
      <p:ext uri="{BB962C8B-B14F-4D97-AF65-F5344CB8AC3E}">
        <p14:creationId xmlns:p14="http://schemas.microsoft.com/office/powerpoint/2010/main" val="14865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3B83-C9A3-7F95-F80A-89D83B79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53C59-149F-5B8D-EE82-B7B5E22B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99" y="3083970"/>
            <a:ext cx="5891445" cy="1772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wf_segoe-ui_normal"/>
                <a:hlinkClick r:id="rId2"/>
              </a:rPr>
              <a:t>https://www.soscisurvey.de/BioLabSim24/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F5664-E2E9-3077-DB31-8DB86F71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DF7EE9-59C3-A176-0CA9-68AB23F3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160" y="180882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23000" y="953725"/>
            <a:ext cx="6430270" cy="5264461"/>
          </a:xfrm>
        </p:spPr>
        <p:txBody>
          <a:bodyPr/>
          <a:lstStyle/>
          <a:p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193778-AC02-4D2D-97C0-5E4AE19D2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47" y="1466972"/>
            <a:ext cx="6369481" cy="39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Macintosh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Akkurat Light Office</vt:lpstr>
      <vt:lpstr>Akkurat Office</vt:lpstr>
      <vt:lpstr>Arial</vt:lpstr>
      <vt:lpstr>Arial Narrow</vt:lpstr>
      <vt:lpstr>Calibri</vt:lpstr>
      <vt:lpstr>Helvetica</vt:lpstr>
      <vt:lpstr>Symbol</vt:lpstr>
      <vt:lpstr>wf_segoe-ui_normal</vt:lpstr>
      <vt:lpstr>Wingdings</vt:lpstr>
      <vt:lpstr>TH_Folienmaster_neu_TUDo</vt:lpstr>
      <vt:lpstr>Metabolic Engineering Simulation</vt:lpstr>
      <vt:lpstr>Genome-scale metabolic models</vt:lpstr>
      <vt:lpstr>E. coli core model</vt:lpstr>
      <vt:lpstr>Databases</vt:lpstr>
      <vt:lpstr>Example: </vt:lpstr>
      <vt:lpstr>MetEngSim Notebook </vt:lpstr>
      <vt:lpstr>MetEngSim Notebook</vt:lpstr>
      <vt:lpstr>Evaluation</vt:lpstr>
      <vt:lpstr>Thank you for your attention           Questions?</vt:lpstr>
    </vt:vector>
  </TitlesOfParts>
  <Company>Jamaica Steamboat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Tiso</dc:creator>
  <cp:lastModifiedBy>Paula Lanze</cp:lastModifiedBy>
  <cp:revision>586</cp:revision>
  <dcterms:created xsi:type="dcterms:W3CDTF">2007-05-05T11:07:22Z</dcterms:created>
  <dcterms:modified xsi:type="dcterms:W3CDTF">2024-07-15T21:04:57Z</dcterms:modified>
</cp:coreProperties>
</file>