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4.png" ContentType="image/png"/>
  <Override PartName="/ppt/media/image9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9E9169-5048-4CF4-A372-E7118EC9751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4DA5C9-2EE3-45F4-9C18-60751A4583D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87A365-EA41-4F3D-AB2E-B2C0BF68FA1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98B46E5-6526-401C-A87C-34F3CB0BB59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659381-7102-45B2-A812-B410219A472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E90CD6-D46B-458D-A0B4-6FF6F6BB98E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A78C6D-3394-453C-8901-8DDC024D5B5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7E06E8-131F-4E0C-ACAA-F0DF4970430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F75A9E-A916-4501-B6A6-E7C817B807B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63C056-909B-44F8-A612-1FE9F2139D5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69B637-263C-4B64-A175-004669F2BF4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7A1ADD-3EFA-4F5E-B981-2BBCDA06CEF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7" descr=""/>
          <p:cNvPicPr/>
          <p:nvPr/>
        </p:nvPicPr>
        <p:blipFill>
          <a:blip r:embed="rId2"/>
          <a:srcRect l="0" t="15656" r="0" b="12809"/>
          <a:stretch/>
        </p:blipFill>
        <p:spPr>
          <a:xfrm>
            <a:off x="9606240" y="6428160"/>
            <a:ext cx="2520000" cy="416520"/>
          </a:xfrm>
          <a:prstGeom prst="rect">
            <a:avLst/>
          </a:prstGeom>
          <a:ln w="0">
            <a:noFill/>
          </a:ln>
        </p:spPr>
      </p:pic>
      <p:sp>
        <p:nvSpPr>
          <p:cNvPr id="1" name="Line 5"/>
          <p:cNvSpPr/>
          <p:nvPr/>
        </p:nvSpPr>
        <p:spPr>
          <a:xfrm>
            <a:off x="167760" y="849240"/>
            <a:ext cx="11856240" cy="360"/>
          </a:xfrm>
          <a:prstGeom prst="line">
            <a:avLst/>
          </a:prstGeom>
          <a:ln w="28575">
            <a:solidFill>
              <a:srgbClr val="0064a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6"/>
          <p:cNvSpPr/>
          <p:nvPr/>
        </p:nvSpPr>
        <p:spPr>
          <a:xfrm>
            <a:off x="167760" y="6372000"/>
            <a:ext cx="11856240" cy="360"/>
          </a:xfrm>
          <a:prstGeom prst="line">
            <a:avLst/>
          </a:prstGeom>
          <a:ln w="28575">
            <a:solidFill>
              <a:srgbClr val="0064a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34440" y="4583880"/>
            <a:ext cx="11522880" cy="95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r>
              <a:rPr b="0" lang="de-DE" sz="2800" spc="-1" strike="noStrike">
                <a:solidFill>
                  <a:srgbClr val="000000"/>
                </a:solidFill>
                <a:latin typeface="Akkurat Office"/>
              </a:rPr>
              <a:t>Click to edit the title text format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307760" y="5608800"/>
            <a:ext cx="3551760" cy="338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Calibri"/>
              </a:rPr>
              <a:t>Name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6" descr=""/>
          <p:cNvPicPr/>
          <p:nvPr/>
        </p:nvPicPr>
        <p:blipFill>
          <a:blip r:embed="rId3"/>
          <a:stretch/>
        </p:blipFill>
        <p:spPr>
          <a:xfrm>
            <a:off x="2519280" y="90720"/>
            <a:ext cx="7153200" cy="6336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7" descr=""/>
          <p:cNvPicPr/>
          <p:nvPr/>
        </p:nvPicPr>
        <p:blipFill>
          <a:blip r:embed="rId2"/>
          <a:srcRect l="0" t="15656" r="0" b="12809"/>
          <a:stretch/>
        </p:blipFill>
        <p:spPr>
          <a:xfrm>
            <a:off x="9606240" y="6428160"/>
            <a:ext cx="2520000" cy="4165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4a8"/>
                </a:solidFill>
                <a:latin typeface="Calibri"/>
              </a:rPr>
              <a:t>Titelmasterformat</a:t>
            </a: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 durch Klicken bearbeiten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981000"/>
            <a:ext cx="10972440" cy="5238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Textmasterformate durch Klicken bearbeiten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Symbol"/>
              <a:buChar char="-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1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318003-3868-4D40-A155-8F06442B517D}" type="slidenum">
              <a:rPr b="0" lang="de-DE" sz="1200" spc="-1" strike="noStrike">
                <a:solidFill>
                  <a:srgbClr val="ffffff"/>
                </a:solidFill>
                <a:latin typeface="Akkura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2"/>
          </p:nvPr>
        </p:nvSpPr>
        <p:spPr>
          <a:xfrm>
            <a:off x="560520" y="6405120"/>
            <a:ext cx="2520000" cy="380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1" lang="en-US" sz="1000" spc="-1" strike="noStrike">
                <a:solidFill>
                  <a:srgbClr val="0967b1"/>
                </a:solidFill>
                <a:latin typeface="Akkurat Offic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967b1"/>
                </a:solidFill>
                <a:latin typeface="Akkurat Office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afik 7" descr=""/>
          <p:cNvPicPr/>
          <p:nvPr/>
        </p:nvPicPr>
        <p:blipFill>
          <a:blip r:embed="rId2"/>
          <a:srcRect l="0" t="15656" r="0" b="12809"/>
          <a:stretch/>
        </p:blipFill>
        <p:spPr>
          <a:xfrm>
            <a:off x="9606240" y="6428160"/>
            <a:ext cx="2520000" cy="416520"/>
          </a:xfrm>
          <a:prstGeom prst="rect">
            <a:avLst/>
          </a:prstGeom>
          <a:ln w="0">
            <a:noFill/>
          </a:ln>
        </p:spPr>
      </p:pic>
      <p:sp>
        <p:nvSpPr>
          <p:cNvPr id="84" name="Line 5"/>
          <p:cNvSpPr/>
          <p:nvPr/>
        </p:nvSpPr>
        <p:spPr>
          <a:xfrm>
            <a:off x="167760" y="849240"/>
            <a:ext cx="11856240" cy="360"/>
          </a:xfrm>
          <a:prstGeom prst="line">
            <a:avLst/>
          </a:prstGeom>
          <a:ln w="28575">
            <a:solidFill>
              <a:srgbClr val="0064a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Rectangle 3"/>
          <p:cNvSpPr/>
          <p:nvPr/>
        </p:nvSpPr>
        <p:spPr>
          <a:xfrm>
            <a:off x="2255400" y="1367280"/>
            <a:ext cx="7670160" cy="4319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20920" y="1003320"/>
            <a:ext cx="11262960" cy="52642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Thank you for your attention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Any Questions?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pic>
        <p:nvPicPr>
          <p:cNvPr id="87" name="Picture 6" descr=""/>
          <p:cNvPicPr/>
          <p:nvPr/>
        </p:nvPicPr>
        <p:blipFill>
          <a:blip r:embed="rId3"/>
          <a:stretch/>
        </p:blipFill>
        <p:spPr>
          <a:xfrm>
            <a:off x="2575440" y="110880"/>
            <a:ext cx="7153200" cy="6336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soscisurvey.de/BioLabSim24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48840" y="4822200"/>
            <a:ext cx="11522880" cy="7862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0000"/>
                </a:solidFill>
                <a:latin typeface="Calibri"/>
                <a:ea typeface="Calibri"/>
              </a:rPr>
              <a:t>Metabolic Engineering Simulation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307760" y="5608800"/>
            <a:ext cx="3551760" cy="338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Calibri"/>
              </a:rPr>
              <a:t>Paula Lanze</a:t>
            </a:r>
            <a:endParaRPr b="0" lang="de-DE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520" cy="807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4a8"/>
                </a:solidFill>
                <a:latin typeface="Calibri"/>
              </a:rPr>
              <a:t>Authors and License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10961280" cy="163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Check the BioLabSim.nrw members at: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https://git.rwth-aachen.de/ulf.liebal/biolabsim/-/blob/91dd40b2f40e6a24263af96c2d5b9817733f4a25/AUTHORS.md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0"/>
          </p:nvPr>
        </p:nvSpPr>
        <p:spPr>
          <a:xfrm>
            <a:off x="0" y="6418080"/>
            <a:ext cx="456480" cy="38016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Ligh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360048-76C8-48A3-B3F0-5ECCE0ED59ED}" type="slidenum">
              <a:rPr b="0" lang="de-DE" sz="1200" spc="-1" strike="noStrike">
                <a:solidFill>
                  <a:srgbClr val="ffffff"/>
                </a:solidFill>
                <a:latin typeface="Akkurat Ligh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00" name="Picture 2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4528440" y="4839840"/>
            <a:ext cx="2742480" cy="965880"/>
          </a:xfrm>
          <a:prstGeom prst="rect">
            <a:avLst/>
          </a:prstGeom>
          <a:ln w="0">
            <a:noFill/>
          </a:ln>
        </p:spPr>
      </p:pic>
      <p:sp>
        <p:nvSpPr>
          <p:cNvPr id="201" name="Content Placeholder 2"/>
          <p:cNvSpPr/>
          <p:nvPr/>
        </p:nvSpPr>
        <p:spPr>
          <a:xfrm>
            <a:off x="609480" y="2679120"/>
            <a:ext cx="10961280" cy="1634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All material in this lecture is free to use, adapt and distribute according to CC BY 4.0 citing: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Ulf Liebal, BioLabSim.nrw consortium, MetExpSim Lecture, 2024, https://git.rwth-aachen.de/ulf.liebal/biolabsim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Genome-scale metabolic models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10972440" cy="24588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Contain metabolic information of a biological system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Breaks them down into mathematical model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Insight into molecular mechanisms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Enables analysis of metabolic pathways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3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2350A7-A2AE-4C72-8E0C-6C1722A2EFD0}" type="slidenum">
              <a:rPr b="0" lang="de-DE" sz="1200" spc="-1" strike="noStrike">
                <a:solidFill>
                  <a:srgbClr val="ffffff"/>
                </a:solidFill>
                <a:latin typeface="Akkura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de-DE" sz="2800" spc="-1" strike="noStrike">
                <a:solidFill>
                  <a:srgbClr val="0064a8"/>
                </a:solidFill>
                <a:latin typeface="Calibri"/>
              </a:rPr>
              <a:t>E. coli </a:t>
            </a: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core model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500440" cy="5238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A simplified model of </a:t>
            </a:r>
            <a:r>
              <a:rPr b="0" i="1" lang="de-DE" sz="2000" spc="-1" strike="noStrike">
                <a:solidFill>
                  <a:srgbClr val="212121"/>
                </a:solidFill>
                <a:latin typeface="Arial"/>
              </a:rPr>
              <a:t>E.coli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a great model to analyze and explore metabolic pathways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metabolic map of the </a:t>
            </a:r>
            <a:r>
              <a:rPr b="0" i="1" lang="de-DE" sz="2000" spc="-1" strike="noStrike">
                <a:solidFill>
                  <a:srgbClr val="212121"/>
                </a:solidFill>
                <a:latin typeface="Arial"/>
              </a:rPr>
              <a:t>E.coli </a:t>
            </a: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core model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the larger letters (Glyc, PPP, etc.) refer to the major components of the metabolism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(OxP) oxidative phosphorylation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(Glyc) glycolysis pathway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(PPP) pentose phosphate pathway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(TCA) tricarboxylic acid cycle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(Ana) glycoxylate cycle, gluconeogenesis, and anapleurotic reactions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(Ferm) fermentation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00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212121"/>
                </a:solidFill>
                <a:latin typeface="Arial"/>
              </a:rPr>
              <a:t>(N) nitrogen metabolism 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4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43AE6F-2C59-4626-8446-7E8FC5864A64}" type="slidenum">
              <a:rPr b="0" lang="de-DE" sz="1200" spc="-1" strike="noStrike">
                <a:solidFill>
                  <a:srgbClr val="ffffff"/>
                </a:solidFill>
                <a:latin typeface="Akkura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0" name="Grafik 5" descr="Ein Bild, das Text, Diagramm, Reihe, Plan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6281280" y="940320"/>
            <a:ext cx="5284440" cy="4844880"/>
          </a:xfrm>
          <a:prstGeom prst="rect">
            <a:avLst/>
          </a:prstGeom>
          <a:ln w="0">
            <a:noFill/>
          </a:ln>
        </p:spPr>
      </p:pic>
      <p:sp>
        <p:nvSpPr>
          <p:cNvPr id="171" name="Textfeld 6"/>
          <p:cNvSpPr/>
          <p:nvPr/>
        </p:nvSpPr>
        <p:spPr>
          <a:xfrm>
            <a:off x="6762240" y="5709960"/>
            <a:ext cx="48031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200" spc="-1" strike="noStrike">
                <a:solidFill>
                  <a:srgbClr val="000000"/>
                </a:solidFill>
                <a:latin typeface="Akkurat Office"/>
              </a:rPr>
              <a:t>Figure 2: </a:t>
            </a:r>
            <a:r>
              <a:rPr b="1" i="1" lang="de-DE" sz="1200" spc="-1" strike="noStrike">
                <a:solidFill>
                  <a:srgbClr val="000000"/>
                </a:solidFill>
                <a:latin typeface="Akkurat Office"/>
              </a:rPr>
              <a:t>E. coli </a:t>
            </a:r>
            <a:r>
              <a:rPr b="1" lang="de-DE" sz="1200" spc="-1" strike="noStrike">
                <a:solidFill>
                  <a:srgbClr val="000000"/>
                </a:solidFill>
                <a:latin typeface="Akkurat Office"/>
              </a:rPr>
              <a:t>core metabolism.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kkurat Office"/>
              </a:rPr>
              <a:t>https://opencobra.github.io/cobratoolbox/stable/tutorials/reconstruction/ecoliCoreModel/part1/tutorial_ecoliCoreModel_part1.html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Databases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10972440" cy="5238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Kyoto Encyclopedia of genes and genomes (KEGG):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Bioinformatics database, containing genes, proteins, reactions and metabolites, provides a metabolic-map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BioCyc/EcoCyc: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Collection of genome databases, containing genes, enzymes, reactions and metabolites, provides a metabolic-map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BiGG Models: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database for genome-scale metabolic networks, utilizes ESCHER-map for reactions, enzymes, metabolites and pathways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ChatGPT: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Artificial Intelligence (AI), provides information about reactions and metabolites, does not provide a metabolic map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5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DD796B-605C-43A5-8831-B445BBE951FC}" type="slidenum">
              <a:rPr b="0" lang="de-DE" sz="1200" spc="-1" strike="noStrike">
                <a:solidFill>
                  <a:srgbClr val="ffffff"/>
                </a:solidFill>
                <a:latin typeface="Akkura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Example: 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3550680" cy="5238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Escher-map: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Reaction ID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Metabolites ID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components of metabolism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6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FFFF6E-C07A-4958-A09C-313A1906D520}" type="slidenum">
              <a:rPr b="0" lang="de-DE" sz="1200" spc="-1" strike="noStrike">
                <a:solidFill>
                  <a:srgbClr val="ffffff"/>
                </a:solidFill>
                <a:latin typeface="Akkura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78" name="Grafik 5" descr="Ein Bild, das Diagramm, Text, Karte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5134680" y="413640"/>
            <a:ext cx="6447240" cy="5314320"/>
          </a:xfrm>
          <a:prstGeom prst="rect">
            <a:avLst/>
          </a:prstGeom>
          <a:ln w="0">
            <a:noFill/>
          </a:ln>
        </p:spPr>
      </p:pic>
      <p:sp>
        <p:nvSpPr>
          <p:cNvPr id="179" name="Textfeld 7"/>
          <p:cNvSpPr/>
          <p:nvPr/>
        </p:nvSpPr>
        <p:spPr>
          <a:xfrm>
            <a:off x="5375880" y="5949360"/>
            <a:ext cx="607536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200" spc="-1" strike="noStrike">
                <a:solidFill>
                  <a:srgbClr val="000000"/>
                </a:solidFill>
                <a:latin typeface="Akkurat Office"/>
              </a:rPr>
              <a:t>Figure 3: ESCHER-map.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000000"/>
                </a:solidFill>
                <a:latin typeface="Akkurat Office"/>
              </a:rPr>
              <a:t>https://escher.github.io/#/app?map=e_coli_core.Core%20metabolism&amp;tool=Builder&amp;model=e_coli_core.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MetEngSim Notebook 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216720" y="1755000"/>
            <a:ext cx="5472000" cy="3347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Working environment: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RWTH Jupyter hub (biolabsim)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*click* Notebooks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*click* MetEngSim.ipynb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486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Symbol"/>
              <a:buChar char="-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Installing requirements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486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Symbol"/>
              <a:buChar char="-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Restarting Kernel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7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848C89-4EB7-48A5-AFF4-4031D76A5874}" type="slidenum">
              <a:rPr b="0" lang="de-DE" sz="1200" spc="-1" strike="noStrike">
                <a:solidFill>
                  <a:srgbClr val="ffffff"/>
                </a:solidFill>
                <a:latin typeface="Akkura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3" name="Grafik 5" descr="Ein Bild, das Text, Schrift, Screensho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5893560" y="539640"/>
            <a:ext cx="6081480" cy="1341720"/>
          </a:xfrm>
          <a:prstGeom prst="rect">
            <a:avLst/>
          </a:prstGeom>
          <a:ln w="0">
            <a:noFill/>
          </a:ln>
        </p:spPr>
      </p:pic>
      <p:pic>
        <p:nvPicPr>
          <p:cNvPr id="184" name="Grafik 6" descr="Ein Bild, das Text, Reihe, Screenshot enthält.&#10;&#10;Automatisch generierte Beschreibung"/>
          <p:cNvPicPr/>
          <p:nvPr/>
        </p:nvPicPr>
        <p:blipFill>
          <a:blip r:embed="rId2"/>
          <a:stretch/>
        </p:blipFill>
        <p:spPr>
          <a:xfrm>
            <a:off x="6082200" y="1848240"/>
            <a:ext cx="5786640" cy="950040"/>
          </a:xfrm>
          <a:prstGeom prst="rect">
            <a:avLst/>
          </a:prstGeom>
          <a:ln w="0">
            <a:noFill/>
          </a:ln>
        </p:spPr>
      </p:pic>
      <p:pic>
        <p:nvPicPr>
          <p:cNvPr id="185" name="Grafik 8" descr="Ein Bild, das Text, Screenshot, Software, Zahl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5915880" y="2882880"/>
            <a:ext cx="6157800" cy="350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MetEngSim Notebook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981000"/>
            <a:ext cx="5486040" cy="5238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Theoretical background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Metabolic pair (substrate and product)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Main tasks: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Familiarize with metabolic pathways by utilizing databases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1" marL="108576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Solve limited biomass outcome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486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Experiment 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8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F21B53-7D94-4656-BA61-38BF1B7BEDED}" type="slidenum">
              <a:rPr b="0" lang="de-DE" sz="1200" spc="-1" strike="noStrike">
                <a:solidFill>
                  <a:srgbClr val="ffffff"/>
                </a:solidFill>
                <a:latin typeface="Akkura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89" name="Grafik 14" descr="Ein Bild, das Text, Screenshot, Diagramm, Rechteck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6653160" y="850320"/>
            <a:ext cx="4701240" cy="4340520"/>
          </a:xfrm>
          <a:prstGeom prst="rect">
            <a:avLst/>
          </a:prstGeom>
          <a:ln w="0">
            <a:noFill/>
          </a:ln>
        </p:spPr>
      </p:pic>
      <p:sp>
        <p:nvSpPr>
          <p:cNvPr id="190" name="Textfeld 15"/>
          <p:cNvSpPr/>
          <p:nvPr/>
        </p:nvSpPr>
        <p:spPr>
          <a:xfrm>
            <a:off x="7169760" y="5191560"/>
            <a:ext cx="41850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de-DE" sz="1200" spc="-1" strike="noStrike">
                <a:solidFill>
                  <a:srgbClr val="000000"/>
                </a:solidFill>
                <a:latin typeface="Akkurat Office"/>
              </a:rPr>
              <a:t>Figure 4: Optimized model with correct reaction ID.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132480"/>
            <a:ext cx="10964880" cy="8074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800" spc="-1" strike="noStrike">
                <a:solidFill>
                  <a:srgbClr val="0064a8"/>
                </a:solidFill>
                <a:latin typeface="Calibri"/>
              </a:rPr>
              <a:t>Evaluation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200520" y="3084120"/>
            <a:ext cx="5891040" cy="177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64a8"/>
              </a:buClr>
              <a:buSzPct val="130000"/>
              <a:buFont typeface="Arial"/>
              <a:buChar char="•"/>
            </a:pPr>
            <a:r>
              <a:rPr b="0" lang="de-DE" sz="2400" spc="-1" strike="noStrike" u="sng">
                <a:solidFill>
                  <a:srgbClr val="009999"/>
                </a:solidFill>
                <a:uFillTx/>
                <a:latin typeface="wf_segoe-ui_normal"/>
                <a:hlinkClick r:id="rId1"/>
              </a:rPr>
              <a:t>https://www.soscisurvey.de/BioLabSim24/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9"/>
          </p:nvPr>
        </p:nvSpPr>
        <p:spPr>
          <a:xfrm>
            <a:off x="0" y="6418080"/>
            <a:ext cx="456840" cy="380520"/>
          </a:xfrm>
          <a:prstGeom prst="rect">
            <a:avLst/>
          </a:prstGeom>
          <a:solidFill>
            <a:srgbClr val="00549f"/>
          </a:solidFill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ffffff"/>
                </a:solidFill>
                <a:latin typeface="Akkurat Offic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D6EA11-10AF-4A39-A844-7D60A5DBC198}" type="slidenum">
              <a:rPr b="0" lang="de-DE" sz="1200" spc="-1" strike="noStrike">
                <a:solidFill>
                  <a:srgbClr val="ffffff"/>
                </a:solidFill>
                <a:latin typeface="Akkurat Offic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94" name="Grafik 6" descr=""/>
          <p:cNvPicPr/>
          <p:nvPr/>
        </p:nvPicPr>
        <p:blipFill>
          <a:blip r:embed="rId2"/>
          <a:stretch/>
        </p:blipFill>
        <p:spPr>
          <a:xfrm>
            <a:off x="7536240" y="1809000"/>
            <a:ext cx="30477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823120" y="953640"/>
            <a:ext cx="6429960" cy="52642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Thank you for your attention</a:t>
            </a: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Questions?</a:t>
            </a:r>
            <a:endParaRPr b="0" lang="de-DE" sz="2800" spc="-1" strike="noStrike">
              <a:solidFill>
                <a:srgbClr val="000000"/>
              </a:solidFill>
              <a:latin typeface="Akkurat Office"/>
            </a:endParaRPr>
          </a:p>
        </p:txBody>
      </p:sp>
      <p:pic>
        <p:nvPicPr>
          <p:cNvPr id="196" name="Grafik 5" descr=""/>
          <p:cNvPicPr/>
          <p:nvPr/>
        </p:nvPicPr>
        <p:blipFill>
          <a:blip r:embed="rId1"/>
          <a:stretch/>
        </p:blipFill>
        <p:spPr>
          <a:xfrm>
            <a:off x="2925720" y="1467000"/>
            <a:ext cx="6369120" cy="39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  <Words>422</Words>
  <Paragraphs>64</Paragraphs>
  <Company>Jamaica Steamboat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2007-05-05T11:07:22Z</dcterms:created>
  <dc:creator>Till Tiso</dc:creator>
  <dc:description/>
  <dc:language>en-US</dc:language>
  <cp:lastModifiedBy/>
  <dcterms:modified xsi:type="dcterms:W3CDTF">2024-12-20T11:39:56Z</dcterms:modified>
  <cp:revision>588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9</vt:i4>
  </property>
</Properties>
</file>