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18"/>
  </p:notesMasterIdLst>
  <p:sldIdLst>
    <p:sldId id="273" r:id="rId5"/>
    <p:sldId id="280" r:id="rId6"/>
    <p:sldId id="300" r:id="rId7"/>
    <p:sldId id="279" r:id="rId8"/>
    <p:sldId id="298" r:id="rId9"/>
    <p:sldId id="301" r:id="rId10"/>
    <p:sldId id="302" r:id="rId11"/>
    <p:sldId id="303" r:id="rId12"/>
    <p:sldId id="305" r:id="rId13"/>
    <p:sldId id="304" r:id="rId14"/>
    <p:sldId id="289" r:id="rId15"/>
    <p:sldId id="307" r:id="rId16"/>
    <p:sldId id="308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85C5353-D6B6-4F32-A6FB-7D0A3485BA1D}" name="Gastbenutzer" initials="Ga" userId="Gastbenutzer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64A8"/>
    <a:srgbClr val="008C3A"/>
    <a:srgbClr val="004F8B"/>
    <a:srgbClr val="F6630D"/>
    <a:srgbClr val="FDD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2999B-E20E-4E3C-A718-23A829CCDC95}" v="16" dt="2022-06-01T13:39:51.306"/>
    <p1510:client id="{0515531A-FA76-44E6-B669-1AE5ABB63CE0}" v="72" dt="2021-06-14T13:59:27.530"/>
    <p1510:client id="{0589F1B4-8A99-450A-AE41-E3B8A56C00BF}" v="156" dt="2021-05-25T16:21:58.509"/>
    <p1510:client id="{115F66F0-E01E-4C4B-9800-196594D7ABA5}" v="2" dt="2021-04-21T14:25:48.454"/>
    <p1510:client id="{14026706-F9C0-438C-905C-39F35F782D78}" v="14" dt="2022-06-13T14:55:08.023"/>
    <p1510:client id="{1F8407B8-641C-4A17-A1AD-7FBCD0E30532}" v="142" dt="2021-06-11T16:34:45.850"/>
    <p1510:client id="{200146AE-EF37-423B-8546-E0F47AFA3A64}" v="3063" dt="2021-05-18T15:51:51.204"/>
    <p1510:client id="{213FED91-561A-4B4F-B7B9-25092FE92228}" v="441" dt="2022-05-30T13:20:12.175"/>
    <p1510:client id="{21C92B9E-0FDE-4C8D-9951-7B947C25521E}" v="1671" dt="2021-05-22T11:02:57.050"/>
    <p1510:client id="{232EEC5D-7BF3-4454-ABE9-1743CABE94FC}" v="34" dt="2021-03-24T09:33:04.760"/>
    <p1510:client id="{261A997C-572F-430C-B1FC-C3776C54F53A}" v="173" dt="2022-06-01T08:41:02.188"/>
    <p1510:client id="{2D61103E-C341-4502-937B-275375F15CDD}" v="933" dt="2021-05-14T16:11:24.827"/>
    <p1510:client id="{44E3055B-F0BC-4A15-BDF2-31A072588C21}" v="561" dt="2021-05-25T15:16:09.735"/>
    <p1510:client id="{4FA2D84F-D2C2-49BC-9DA3-CDB8126809E8}" v="23" dt="2023-04-21T10:06:44.564"/>
    <p1510:client id="{4FCB3AAE-60FA-4D00-9438-AE79F9728248}" v="23" dt="2021-06-14T14:39:54.005"/>
    <p1510:client id="{52007181-A069-452B-8C50-B5C990198617}" v="22" dt="2021-09-17T15:19:37.047"/>
    <p1510:client id="{76764216-A118-46B3-874B-ADC0967AC0A3}" v="352" dt="2021-05-28T09:29:17.441"/>
    <p1510:client id="{8A68051F-FDA3-4DA9-B31E-0E40C29350D6}" v="6" dt="2021-09-16T07:55:56.674"/>
    <p1510:client id="{8D1D5A57-9CB3-45FF-969A-6AE384033288}" v="12" dt="2021-04-29T06:57:56.303"/>
    <p1510:client id="{9299BE4B-907E-47E3-ABE2-1827336CFF7A}" v="58" dt="2021-06-10T14:42:26.716"/>
    <p1510:client id="{96811A92-2BFD-4AEC-BD58-879BC927DFCE}" v="215" dt="2021-05-31T14:48:12.485"/>
    <p1510:client id="{96FE1207-BD81-4B8F-AD8A-865F681C29C1}" v="20" dt="2022-06-14T05:59:41.966"/>
    <p1510:client id="{9959F954-2B5A-4602-8E18-D96408D1FB0C}" v="838" dt="2021-05-25T14:06:33.403"/>
    <p1510:client id="{9A793C32-1F9A-478C-9009-5EDD5153EFCB}" v="65" dt="2021-05-11T15:38:12.682"/>
    <p1510:client id="{A936D09B-F739-4156-BC8F-416F4AE6A512}" v="394" dt="2021-06-15T15:38:26.546"/>
    <p1510:client id="{A9BD803C-0677-4451-8DE1-3C4BDAA3AAB4}" v="1727" dt="2021-05-19T16:38:36.402"/>
    <p1510:client id="{AD640042-A13A-4281-B327-EE6012F65950}" v="4" dt="2021-05-31T14:51:41.020"/>
    <p1510:client id="{B011317D-60B1-4F38-B1D6-EAA121800693}" v="10" dt="2021-05-21T12:36:25.642"/>
    <p1510:client id="{B9BF498A-B5B9-4AB9-8161-A98427454B91}" v="92" dt="2021-05-17T15:42:34.211"/>
    <p1510:client id="{BA9A23D1-CD66-48FC-99B7-908E1C2A11D6}" v="11" dt="2021-06-16T08:16:36.647"/>
    <p1510:client id="{C668885F-264D-4047-99B4-660DD1B65188}" v="22" dt="2021-05-26T06:14:54.393"/>
    <p1510:client id="{D6183DCC-B8C2-40B2-907F-15401C53A3C7}" v="399" dt="2021-09-20T10:54:40.466"/>
    <p1510:client id="{DA5BC97E-892B-4990-B429-08BB8D933A5E}" v="124" dt="2021-05-14T08:28:45.750"/>
    <p1510:client id="{DC505023-6F27-4E1C-8314-2002ACE951C7}" v="3" dt="2022-06-01T16:21:52.771"/>
    <p1510:client id="{DC6CDF0E-2C34-4938-B92B-EFE1469AAECA}" v="202" dt="2022-06-14T08:06:09.535"/>
    <p1510:client id="{E6A63368-9DA1-4DAE-80BB-7EF382D66B24}" v="448" dt="2021-05-14T13:30:56.330"/>
    <p1510:client id="{ECD3B006-E91D-4B59-A1C3-D049D3845028}" v="10" dt="2021-06-14T09:40:40.761"/>
    <p1510:client id="{FB0719CA-F80F-45A3-9499-B9CA8613725C}" v="101" dt="2021-09-20T13:10:03.843"/>
    <p1510:client id="{FF0474C7-5828-4121-A364-33B848EA44D7}" v="717" dt="2021-05-12T16:32:14.3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B0D8D-7B10-4F2C-9372-58A222DB8360}" type="datetimeFigureOut">
              <a:rPr lang="en-US"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D70DC-AB4F-4372-918F-19AA87D868D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0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itchFamily="2" charset="2"/>
              <a:buChar char="•"/>
            </a:pPr>
            <a:r>
              <a:rPr lang="en-US">
                <a:latin typeface="Akkurat Light Office"/>
                <a:cs typeface="Calibri"/>
              </a:rPr>
              <a:t>Experts needed for Life Science &amp; Biotechnology, Engineering &amp; Data Science.</a:t>
            </a:r>
          </a:p>
          <a:p>
            <a:pPr marL="342900" indent="-342900">
              <a:buFont typeface="Arial" pitchFamily="2" charset="2"/>
              <a:buChar char="•"/>
            </a:pPr>
            <a:r>
              <a:rPr lang="en-US">
                <a:latin typeface="Akkurat Light Office"/>
                <a:cs typeface="Calibri"/>
              </a:rPr>
              <a:t>The required skills are trained in separate domains – e.g. Life and Data Science.</a:t>
            </a:r>
            <a:endParaRPr lang="en-US">
              <a:latin typeface="+mn-lt"/>
            </a:endParaRPr>
          </a:p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D70DC-AB4F-4372-918F-19AA87D868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1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68000" y="849313"/>
            <a:ext cx="11856000" cy="0"/>
          </a:xfrm>
          <a:prstGeom prst="line">
            <a:avLst/>
          </a:prstGeom>
          <a:noFill/>
          <a:ln w="28575">
            <a:solidFill>
              <a:srgbClr val="0064A8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de-DE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68000" y="6372000"/>
            <a:ext cx="11856000" cy="0"/>
          </a:xfrm>
          <a:prstGeom prst="line">
            <a:avLst/>
          </a:prstGeom>
          <a:noFill/>
          <a:ln w="28575">
            <a:solidFill>
              <a:srgbClr val="0064A8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de-DE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779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34435" y="4584008"/>
            <a:ext cx="11523133" cy="955675"/>
          </a:xfrm>
          <a:ln w="9525"/>
        </p:spPr>
        <p:txBody>
          <a:bodyPr/>
          <a:lstStyle>
            <a:lvl1pPr algn="ctr">
              <a:defRPr sz="280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endParaRPr lang="en-US" noProof="0"/>
          </a:p>
        </p:txBody>
      </p:sp>
      <p:sp>
        <p:nvSpPr>
          <p:cNvPr id="32" name="Textplatzhalt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4307755" y="5608800"/>
            <a:ext cx="3552000" cy="338400"/>
          </a:xfrm>
        </p:spPr>
        <p:txBody>
          <a:bodyPr/>
          <a:lstStyle>
            <a:lvl1pPr algn="ctr">
              <a:defRPr sz="1600" b="1" baseline="0"/>
            </a:lvl1pPr>
          </a:lstStyle>
          <a:p>
            <a:pPr lvl="0"/>
            <a:r>
              <a:rPr lang="de-DE"/>
              <a:t>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172" y="90711"/>
            <a:ext cx="7153656" cy="6339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2" y="132396"/>
            <a:ext cx="10965084" cy="807885"/>
          </a:xfrm>
        </p:spPr>
        <p:txBody>
          <a:bodyPr/>
          <a:lstStyle>
            <a:lvl1pPr>
              <a:defRPr sz="2800">
                <a:solidFill>
                  <a:srgbClr val="0064A8"/>
                </a:solidFill>
              </a:defRPr>
            </a:lvl1pPr>
          </a:lstStyle>
          <a:p>
            <a:r>
              <a:rPr lang="en-US" noProof="0" err="1"/>
              <a:t>Titelmasterformat</a:t>
            </a:r>
            <a:r>
              <a:rPr lang="de-DE"/>
              <a:t>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 sz="2400" b="0" baseline="0"/>
            </a:lvl1pPr>
            <a:lvl2pPr>
              <a:buFont typeface="Wingdings" pitchFamily="2" charset="2"/>
              <a:buChar char="§"/>
              <a:defRPr sz="2400" b="0" baseline="0">
                <a:latin typeface="Calibri" pitchFamily="34" charset="0"/>
                <a:cs typeface="Calibri" pitchFamily="34" charset="0"/>
              </a:defRPr>
            </a:lvl2pPr>
            <a:lvl3pPr>
              <a:buFont typeface="Symbol" pitchFamily="18" charset="2"/>
              <a:buChar char="-"/>
              <a:defRPr sz="2400" b="0">
                <a:latin typeface="Calibri" pitchFamily="34" charset="0"/>
                <a:cs typeface="Calibri" pitchFamily="34" charset="0"/>
              </a:defRPr>
            </a:lvl3pPr>
            <a:lvl4pPr>
              <a:buClr>
                <a:srgbClr val="0064A8"/>
              </a:buCl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0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err="1"/>
              <a:t>Textmasterformate</a:t>
            </a:r>
            <a:r>
              <a:rPr lang="en-US"/>
              <a:t> </a:t>
            </a:r>
            <a:r>
              <a:rPr lang="en-US" err="1"/>
              <a:t>durch</a:t>
            </a:r>
            <a:r>
              <a:rPr lang="en-US"/>
              <a:t> </a:t>
            </a:r>
            <a:r>
              <a:rPr lang="en-US" err="1"/>
              <a:t>Klicken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2"/>
            <a:r>
              <a:rPr lang="en-US" err="1"/>
              <a:t>Dritte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3"/>
            <a:r>
              <a:rPr lang="en-US" err="1"/>
              <a:t>Vierte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17976"/>
            <a:ext cx="457200" cy="381000"/>
          </a:xfrm>
          <a:prstGeom prst="rect">
            <a:avLst/>
          </a:prstGeom>
          <a:solidFill>
            <a:srgbClr val="00549F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3A4F2A3-E643-4870-B8DE-4E58A4727210}" type="slidenum">
              <a:rPr lang="de-DE"/>
              <a:pPr>
                <a:defRPr/>
              </a:pPr>
              <a:t>‹#›</a:t>
            </a:fld>
            <a:endParaRPr lang="de-DE">
              <a:solidFill>
                <a:srgbClr val="D3D9DD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0385" y="6405276"/>
            <a:ext cx="252028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rgbClr val="0967B1"/>
                </a:solidFill>
              </a:defRPr>
            </a:lvl1pPr>
          </a:lstStyle>
          <a:p>
            <a:pPr>
              <a:defRPr/>
            </a:pPr>
            <a:r>
              <a:rPr lang="en-US"/>
              <a:t>Kurztitle</a:t>
            </a:r>
            <a:endParaRPr lang="en-US" sz="1400" i="1">
              <a:latin typeface="Arial Narrow" pitchFamily="1" charset="0"/>
            </a:endParaRPr>
          </a:p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Name | RWTH | </a:t>
            </a:r>
            <a:r>
              <a:rPr lang="en-US" b="0">
                <a:solidFill>
                  <a:schemeClr val="tx1"/>
                </a:solidFill>
              </a:rPr>
              <a:t>03.11.2014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68000" y="849313"/>
            <a:ext cx="11856000" cy="0"/>
          </a:xfrm>
          <a:prstGeom prst="line">
            <a:avLst/>
          </a:prstGeom>
          <a:noFill/>
          <a:ln w="28575">
            <a:solidFill>
              <a:srgbClr val="0064A8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de-DE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2255401" y="1367159"/>
            <a:ext cx="7670400" cy="432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20824" y="1003174"/>
            <a:ext cx="11263225" cy="5264461"/>
          </a:xfrm>
          <a:ln w="9525"/>
        </p:spPr>
        <p:txBody>
          <a:bodyPr anchor="t" anchorCtr="0"/>
          <a:lstStyle>
            <a:lvl1pPr algn="ctr">
              <a:defRPr sz="2800" baseline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noProof="0"/>
              <a:t>Thank you for your attention</a:t>
            </a:r>
            <a:br>
              <a:rPr lang="en-US" noProof="0"/>
            </a:br>
            <a:br>
              <a:rPr lang="en-US" noProof="0"/>
            </a:br>
            <a:br>
              <a:rPr lang="en-US" noProof="0"/>
            </a:br>
            <a:br>
              <a:rPr lang="en-US" noProof="0"/>
            </a:br>
            <a:br>
              <a:rPr lang="en-US" noProof="0"/>
            </a:br>
            <a:br>
              <a:rPr lang="en-US" noProof="0"/>
            </a:br>
            <a:br>
              <a:rPr lang="en-US" noProof="0"/>
            </a:br>
            <a:br>
              <a:rPr lang="en-US" noProof="0"/>
            </a:br>
            <a:br>
              <a:rPr lang="en-US" noProof="0"/>
            </a:br>
            <a:br>
              <a:rPr lang="en-US" noProof="0"/>
            </a:br>
            <a:br>
              <a:rPr lang="en-US" noProof="0"/>
            </a:br>
            <a:r>
              <a:rPr lang="en-US" noProof="0"/>
              <a:t>Any Questions?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608" y="110964"/>
            <a:ext cx="7153656" cy="633984"/>
          </a:xfrm>
          <a:prstGeom prst="rect">
            <a:avLst/>
          </a:prstGeom>
        </p:spPr>
      </p:pic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Kurztitle</a:t>
            </a:r>
            <a:endParaRPr lang="en-US" sz="1400" i="1">
              <a:latin typeface="Arial Narrow" pitchFamily="1" charset="0"/>
            </a:endParaRPr>
          </a:p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Name | RWTH | </a:t>
            </a:r>
            <a:r>
              <a:rPr lang="en-US" b="0">
                <a:solidFill>
                  <a:schemeClr val="tx1"/>
                </a:solidFill>
              </a:rPr>
              <a:t>03.11.2014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‹#›</a:t>
            </a:fld>
            <a:endParaRPr lang="de-DE">
              <a:solidFill>
                <a:srgbClr val="D3D9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42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81075"/>
            <a:ext cx="109728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err="1"/>
              <a:t>Textmasterformate</a:t>
            </a:r>
            <a:r>
              <a:rPr lang="en-US"/>
              <a:t> </a:t>
            </a:r>
            <a:r>
              <a:rPr lang="en-US" err="1"/>
              <a:t>durch</a:t>
            </a:r>
            <a:r>
              <a:rPr lang="en-US"/>
              <a:t> </a:t>
            </a:r>
            <a:r>
              <a:rPr lang="en-US" err="1"/>
              <a:t>Klicken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2"/>
            <a:r>
              <a:rPr lang="en-US" err="1"/>
              <a:t>Dritte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3"/>
            <a:r>
              <a:rPr lang="en-US" err="1"/>
              <a:t>Vierte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</p:txBody>
      </p:sp>
      <p:sp>
        <p:nvSpPr>
          <p:cNvPr id="103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09602" y="132396"/>
            <a:ext cx="8269817" cy="80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err="1"/>
              <a:t>Titel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0385" y="6405276"/>
            <a:ext cx="252028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rgbClr val="0967B1"/>
                </a:solidFill>
              </a:defRPr>
            </a:lvl1pPr>
          </a:lstStyle>
          <a:p>
            <a:pPr>
              <a:defRPr/>
            </a:pPr>
            <a:r>
              <a:rPr lang="en-US"/>
              <a:t>Kurztitle</a:t>
            </a:r>
            <a:endParaRPr lang="en-US" sz="1400" i="1">
              <a:latin typeface="Arial Narrow" pitchFamily="1" charset="0"/>
            </a:endParaRPr>
          </a:p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Name | RWTH | </a:t>
            </a:r>
            <a:r>
              <a:rPr lang="en-US" b="0">
                <a:solidFill>
                  <a:schemeClr val="tx1"/>
                </a:solidFill>
              </a:rPr>
              <a:t>03.11.2014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17976"/>
            <a:ext cx="457200" cy="381000"/>
          </a:xfrm>
          <a:prstGeom prst="rect">
            <a:avLst/>
          </a:prstGeom>
          <a:solidFill>
            <a:srgbClr val="00549F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3A4F2A3-E643-4870-B8DE-4E58A4727210}" type="slidenum">
              <a:rPr lang="de-DE"/>
              <a:pPr>
                <a:defRPr/>
              </a:pPr>
              <a:t>‹#›</a:t>
            </a:fld>
            <a:endParaRPr lang="de-DE">
              <a:solidFill>
                <a:srgbClr val="D3D9DD"/>
              </a:solidFill>
            </a:endParaRPr>
          </a:p>
        </p:txBody>
      </p:sp>
      <p:pic>
        <p:nvPicPr>
          <p:cNvPr id="11" name="Grafik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9" b="12840"/>
          <a:stretch/>
        </p:blipFill>
        <p:spPr>
          <a:xfrm>
            <a:off x="9606390" y="6428325"/>
            <a:ext cx="2520280" cy="4169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64A8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kkurat Light Office" pitchFamily="50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kkurat Light Office" pitchFamily="50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kkurat Light Office" pitchFamily="50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kkurat Light Office" pitchFamily="50" charset="0"/>
          <a:cs typeface="Arial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rgbClr val="0064A8"/>
        </a:buClr>
        <a:buSzPct val="130000"/>
        <a:buFont typeface="Wingdings" pitchFamily="2" charset="2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4A8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4A8"/>
        </a:buClr>
        <a:buFont typeface="Calibri" pitchFamily="34" charset="0"/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4A8"/>
        </a:buClr>
        <a:buFont typeface="Arial" pitchFamily="34" charset="0"/>
        <a:buChar char="•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z-rl.de/167_FH-RE_SS_23_BVT/archive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22188" y="1268760"/>
            <a:ext cx="11523133" cy="955675"/>
          </a:xfrm>
        </p:spPr>
        <p:txBody>
          <a:bodyPr/>
          <a:lstStyle/>
          <a:p>
            <a:r>
              <a:rPr lang="de-DE" sz="3200">
                <a:latin typeface="Calibri"/>
                <a:cs typeface="Calibri"/>
              </a:rPr>
              <a:t>Computational Biotechnologie and Data Science</a:t>
            </a:r>
            <a:endParaRPr lang="en-US" dirty="0" err="1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83514" y="5338770"/>
            <a:ext cx="5200483" cy="1060560"/>
          </a:xfrm>
        </p:spPr>
        <p:txBody>
          <a:bodyPr/>
          <a:lstStyle/>
          <a:p>
            <a:r>
              <a:rPr lang="en-GB" sz="2000">
                <a:latin typeface="Calibri"/>
                <a:cs typeface="Calibri"/>
              </a:rPr>
              <a:t>BioLabSim Consortium</a:t>
            </a:r>
            <a:endParaRPr lang="nl-NL" sz="2000" dirty="0"/>
          </a:p>
          <a:p>
            <a:r>
              <a:rPr lang="nl-NL" sz="2000" b="0">
                <a:latin typeface="Calibri"/>
                <a:cs typeface="Calibri"/>
              </a:rPr>
              <a:t>iAMB-RWTH, BPT-WHS, HSRW</a:t>
            </a:r>
            <a:endParaRPr lang="nl-NL" sz="2000" b="0" dirty="0">
              <a:latin typeface="Calibri"/>
              <a:cs typeface="Calibri"/>
            </a:endParaRPr>
          </a:p>
        </p:txBody>
      </p:sp>
      <p:sp>
        <p:nvSpPr>
          <p:cNvPr id="11" name="Textfeld 9"/>
          <p:cNvSpPr txBox="1"/>
          <p:nvPr/>
        </p:nvSpPr>
        <p:spPr>
          <a:xfrm>
            <a:off x="10011435" y="6451800"/>
            <a:ext cx="1990725" cy="307777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de-DE" sz="1400" b="1" dirty="0">
                <a:solidFill>
                  <a:srgbClr val="A6A7AC"/>
                </a:solidFill>
                <a:latin typeface="Calibri"/>
                <a:cs typeface="Calibri"/>
              </a:rPr>
              <a:t>21.04.2023</a:t>
            </a:r>
            <a:endParaRPr lang="en-US" sz="1400" b="1" dirty="0">
              <a:solidFill>
                <a:srgbClr val="A6A7AC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6FEDA3C2-EDAB-4CF7-8937-0C21CC008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925" y="3019602"/>
            <a:ext cx="2743200" cy="1524000"/>
          </a:xfrm>
          <a:prstGeom prst="rect">
            <a:avLst/>
          </a:prstGeom>
        </p:spPr>
      </p:pic>
      <p:pic>
        <p:nvPicPr>
          <p:cNvPr id="6" name="Picture 8" descr="Icon&#10;&#10;Description automatically generated">
            <a:extLst>
              <a:ext uri="{FF2B5EF4-FFF2-40B4-BE49-F238E27FC236}">
                <a16:creationId xmlns:a16="http://schemas.microsoft.com/office/drawing/2014/main" id="{6EF4F161-36F3-4929-A2AD-5E2B71823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282" y="3472428"/>
            <a:ext cx="2743200" cy="70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95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B516-9238-4B20-A50D-2CBBE0AE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Calibri"/>
                <a:cs typeface="Calibri"/>
              </a:rPr>
              <a:t>RecExpSim</a:t>
            </a:r>
            <a:r>
              <a:rPr lang="en-US">
                <a:latin typeface="Calibri"/>
                <a:cs typeface="Calibri"/>
              </a:rPr>
              <a:t>: Training Evaluation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9EBE9-0B4F-455C-A376-33DBF3270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/>
              <a:pPr>
                <a:defRPr/>
              </a:pPr>
              <a:t>10</a:t>
            </a:fld>
            <a:endParaRPr lang="de-DE">
              <a:solidFill>
                <a:srgbClr val="D3D9DD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029" y="1019643"/>
            <a:ext cx="1362075" cy="1362075"/>
          </a:xfrm>
          <a:prstGeom prst="rect">
            <a:avLst/>
          </a:prstGeom>
        </p:spPr>
      </p:pic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3C8782CE-A488-4213-B8F1-EBD1BB240579}"/>
              </a:ext>
            </a:extLst>
          </p:cNvPr>
          <p:cNvSpPr txBox="1">
            <a:spLocks/>
          </p:cNvSpPr>
          <p:nvPr/>
        </p:nvSpPr>
        <p:spPr bwMode="auto">
          <a:xfrm>
            <a:off x="523168" y="2378951"/>
            <a:ext cx="1919086" cy="11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SzPct val="130000"/>
              <a:buFont typeface="Wingdings" pitchFamily="2" charset="2"/>
              <a:buNone/>
              <a:defRPr sz="2400" b="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Symbol" pitchFamily="18" charset="2"/>
              <a:buChar char="-"/>
              <a:defRPr sz="2400" b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kern="0" dirty="0">
                <a:latin typeface="Akkurat Light Office"/>
                <a:cs typeface="Calibri"/>
              </a:rPr>
              <a:t>Seminars in 6 different lectures</a:t>
            </a:r>
            <a:endParaRPr lang="en-US" dirty="0"/>
          </a:p>
        </p:txBody>
      </p:sp>
      <p:pic>
        <p:nvPicPr>
          <p:cNvPr id="19" name="Picture 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9A47EBB-D636-4611-BD6A-6CF32643F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17" y="1345006"/>
            <a:ext cx="918389" cy="1019253"/>
          </a:xfrm>
          <a:prstGeom prst="rect">
            <a:avLst/>
          </a:prstGeom>
        </p:spPr>
      </p:pic>
      <p:sp>
        <p:nvSpPr>
          <p:cNvPr id="20" name="Content Placeholder 10">
            <a:extLst>
              <a:ext uri="{FF2B5EF4-FFF2-40B4-BE49-F238E27FC236}">
                <a16:creationId xmlns:a16="http://schemas.microsoft.com/office/drawing/2014/main" id="{4567D9A4-0CFE-4EB3-9C42-67BA90D96EA0}"/>
              </a:ext>
            </a:extLst>
          </p:cNvPr>
          <p:cNvSpPr txBox="1">
            <a:spLocks/>
          </p:cNvSpPr>
          <p:nvPr/>
        </p:nvSpPr>
        <p:spPr bwMode="auto">
          <a:xfrm>
            <a:off x="2876428" y="2387811"/>
            <a:ext cx="2096295" cy="114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SzPct val="130000"/>
              <a:buFont typeface="Wingdings" pitchFamily="2" charset="2"/>
              <a:buNone/>
              <a:defRPr sz="2400" b="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Symbol" pitchFamily="18" charset="2"/>
              <a:buChar char="-"/>
              <a:defRPr sz="2400" b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kern="0" dirty="0">
                <a:latin typeface="Akkurat Light Office"/>
                <a:cs typeface="Calibri"/>
              </a:rPr>
              <a:t>~70 Master Students in Biotechnology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049079" y="863250"/>
            <a:ext cx="7142921" cy="2727266"/>
            <a:chOff x="5049079" y="863250"/>
            <a:chExt cx="7142921" cy="2727266"/>
          </a:xfrm>
        </p:grpSpPr>
        <p:pic>
          <p:nvPicPr>
            <p:cNvPr id="16" name="Picture 16" descr="Icon&#10;&#10;Description automatically generated">
              <a:extLst>
                <a:ext uri="{FF2B5EF4-FFF2-40B4-BE49-F238E27FC236}">
                  <a16:creationId xmlns:a16="http://schemas.microsoft.com/office/drawing/2014/main" id="{3043294F-0F2A-4AC7-A4D3-76F504895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3875" y="1282821"/>
              <a:ext cx="1129488" cy="918831"/>
            </a:xfrm>
            <a:prstGeom prst="rect">
              <a:avLst/>
            </a:prstGeom>
          </p:spPr>
        </p:pic>
        <p:pic>
          <p:nvPicPr>
            <p:cNvPr id="17" name="Picture 17" descr="Icon&#10;&#10;Description automatically generated">
              <a:extLst>
                <a:ext uri="{FF2B5EF4-FFF2-40B4-BE49-F238E27FC236}">
                  <a16:creationId xmlns:a16="http://schemas.microsoft.com/office/drawing/2014/main" id="{3F0426B0-C9FC-453F-9D2F-1E95B7AD7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05090" y="1250174"/>
              <a:ext cx="1156069" cy="1138348"/>
            </a:xfrm>
            <a:prstGeom prst="rect">
              <a:avLst/>
            </a:prstGeom>
          </p:spPr>
        </p:pic>
        <p:pic>
          <p:nvPicPr>
            <p:cNvPr id="22" name="Picture 12">
              <a:extLst>
                <a:ext uri="{FF2B5EF4-FFF2-40B4-BE49-F238E27FC236}">
                  <a16:creationId xmlns:a16="http://schemas.microsoft.com/office/drawing/2014/main" id="{FCF3547A-E4E9-45F3-92EB-4918F6583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24467" y="863250"/>
              <a:ext cx="1207071" cy="1446053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C69D01F-907F-4DF9-A26B-EBF6C75BA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84032" y="1214282"/>
              <a:ext cx="769843" cy="957377"/>
            </a:xfrm>
            <a:prstGeom prst="rect">
              <a:avLst/>
            </a:prstGeom>
          </p:spPr>
        </p:pic>
        <p:sp>
          <p:nvSpPr>
            <p:cNvPr id="18" name="Content Placeholder 10">
              <a:extLst>
                <a:ext uri="{FF2B5EF4-FFF2-40B4-BE49-F238E27FC236}">
                  <a16:creationId xmlns:a16="http://schemas.microsoft.com/office/drawing/2014/main" id="{4567D9A4-0CFE-4EB3-9C42-67BA90D96EA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049079" y="2408704"/>
              <a:ext cx="3413577" cy="1141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r>
                <a:rPr lang="en-US" b="1" kern="0">
                  <a:latin typeface="Akkurat Light Office"/>
                  <a:cs typeface="Calibri"/>
                </a:rPr>
                <a:t>&gt;60% Participants low coding experience</a:t>
              </a:r>
              <a:endParaRPr lang="en-US"/>
            </a:p>
          </p:txBody>
        </p:sp>
        <p:sp>
          <p:nvSpPr>
            <p:cNvPr id="21" name="Content Placeholder 10">
              <a:extLst>
                <a:ext uri="{FF2B5EF4-FFF2-40B4-BE49-F238E27FC236}">
                  <a16:creationId xmlns:a16="http://schemas.microsoft.com/office/drawing/2014/main" id="{4567D9A4-0CFE-4EB3-9C42-67BA90D96EA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770768" y="2448856"/>
              <a:ext cx="3421232" cy="1141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r>
                <a:rPr lang="en-US" b="1" kern="0">
                  <a:latin typeface="Akkurat Light Office"/>
                  <a:cs typeface="Calibri"/>
                </a:rPr>
                <a:t>&gt;80% Participants fully enjoyed learning with</a:t>
              </a:r>
            </a:p>
            <a:p>
              <a:r>
                <a:rPr lang="en-US" b="1" kern="0" err="1">
                  <a:latin typeface="Akkurat Light Office"/>
                  <a:cs typeface="Calibri"/>
                </a:rPr>
                <a:t>RecExpSim</a:t>
              </a:r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05795" y="3921483"/>
            <a:ext cx="11162192" cy="2922601"/>
            <a:chOff x="205795" y="3921483"/>
            <a:chExt cx="11162192" cy="2922601"/>
          </a:xfrm>
        </p:grpSpPr>
        <p:sp>
          <p:nvSpPr>
            <p:cNvPr id="6" name="Rounded Rectangular Callout 5"/>
            <p:cNvSpPr/>
            <p:nvPr/>
          </p:nvSpPr>
          <p:spPr bwMode="auto">
            <a:xfrm>
              <a:off x="7302882" y="4596921"/>
              <a:ext cx="4065105" cy="1378999"/>
            </a:xfrm>
            <a:prstGeom prst="wedgeRoundRectCallout">
              <a:avLst>
                <a:gd name="adj1" fmla="val -68050"/>
                <a:gd name="adj2" fmla="val -2849"/>
                <a:gd name="adj3" fmla="val 16667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kkurat Office" pitchFamily="50" charset="0"/>
                  <a:cs typeface="Arial" charset="0"/>
                </a:rPr>
                <a:t>I have Python</a:t>
              </a:r>
              <a:r>
                <a:rPr kumimoji="0" lang="de-DE" sz="2000" b="0" i="0" u="none" strike="noStrike" cap="none" normalizeH="0">
                  <a:ln>
                    <a:noFill/>
                  </a:ln>
                  <a:solidFill>
                    <a:schemeClr val="bg1"/>
                  </a:solidFill>
                  <a:effectLst/>
                  <a:latin typeface="Akkurat Office" pitchFamily="50" charset="0"/>
                  <a:cs typeface="Arial" charset="0"/>
                </a:rPr>
                <a:t> and Jupyter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2000" baseline="0">
                  <a:solidFill>
                    <a:schemeClr val="bg1"/>
                  </a:solidFill>
                  <a:latin typeface="Akkurat Office" pitchFamily="50" charset="0"/>
                  <a:cs typeface="Arial" charset="0"/>
                </a:rPr>
                <a:t>experience.</a:t>
              </a:r>
              <a:r>
                <a:rPr lang="de-DE" sz="2000">
                  <a:solidFill>
                    <a:schemeClr val="bg1"/>
                  </a:solidFill>
                  <a:latin typeface="Akkurat Office" pitchFamily="50" charset="0"/>
                  <a:cs typeface="Arial" charset="0"/>
                </a:rPr>
                <a:t> The seminar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kkurat Office" pitchFamily="50" charset="0"/>
                  <a:cs typeface="Arial" charset="0"/>
                </a:rPr>
                <a:t>was</a:t>
              </a:r>
              <a:r>
                <a:rPr kumimoji="0" lang="de-DE" sz="2000" b="0" i="0" u="none" strike="noStrike" cap="none" normalizeH="0">
                  <a:ln>
                    <a:noFill/>
                  </a:ln>
                  <a:solidFill>
                    <a:schemeClr val="bg1"/>
                  </a:solidFill>
                  <a:effectLst/>
                  <a:latin typeface="Akkurat Office" pitchFamily="50" charset="0"/>
                  <a:cs typeface="Arial" charset="0"/>
                </a:rPr>
                <a:t> enjoyable and I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2000" b="0" i="0" u="none" strike="noStrike" cap="none" normalizeH="0">
                  <a:ln>
                    <a:noFill/>
                  </a:ln>
                  <a:solidFill>
                    <a:schemeClr val="bg1"/>
                  </a:solidFill>
                  <a:effectLst/>
                  <a:latin typeface="Akkurat Office" pitchFamily="50" charset="0"/>
                  <a:cs typeface="Arial" charset="0"/>
                </a:rPr>
                <a:t>learnt </a:t>
              </a:r>
              <a:r>
                <a:rPr lang="de-DE" sz="2000" baseline="0">
                  <a:solidFill>
                    <a:schemeClr val="bg1"/>
                  </a:solidFill>
                  <a:latin typeface="Akkurat Office" pitchFamily="50" charset="0"/>
                  <a:cs typeface="Arial" charset="0"/>
                </a:rPr>
                <a:t>new</a:t>
              </a:r>
              <a:r>
                <a:rPr lang="de-DE" sz="2000">
                  <a:solidFill>
                    <a:schemeClr val="bg1"/>
                  </a:solidFill>
                  <a:latin typeface="Akkurat Office" pitchFamily="50" charset="0"/>
                  <a:cs typeface="Arial" charset="0"/>
                </a:rPr>
                <a:t> stuff.</a:t>
              </a: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kkurat Office" pitchFamily="50" charset="0"/>
                <a:cs typeface="Arial" charset="0"/>
              </a:endParaRPr>
            </a:p>
          </p:txBody>
        </p:sp>
        <p:sp>
          <p:nvSpPr>
            <p:cNvPr id="7" name="Content Placeholder 10">
              <a:extLst>
                <a:ext uri="{FF2B5EF4-FFF2-40B4-BE49-F238E27FC236}">
                  <a16:creationId xmlns:a16="http://schemas.microsoft.com/office/drawing/2014/main" id="{3C8782CE-A488-4213-B8F1-EBD1BB24057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6074" y="3921483"/>
              <a:ext cx="2809832" cy="668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r>
                <a:rPr lang="en-US" b="1" kern="0">
                  <a:latin typeface="Akkurat Light Office"/>
                  <a:cs typeface="Calibri"/>
                </a:rPr>
                <a:t>Student Quotes: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80035" y="5482009"/>
              <a:ext cx="1362075" cy="1362075"/>
            </a:xfrm>
            <a:prstGeom prst="rect">
              <a:avLst/>
            </a:prstGeom>
          </p:spPr>
        </p:pic>
        <p:sp>
          <p:nvSpPr>
            <p:cNvPr id="9" name="Rounded Rectangular Callout 8"/>
            <p:cNvSpPr/>
            <p:nvPr/>
          </p:nvSpPr>
          <p:spPr bwMode="auto">
            <a:xfrm>
              <a:off x="205795" y="4386035"/>
              <a:ext cx="4651448" cy="1797903"/>
            </a:xfrm>
            <a:prstGeom prst="wedgeRoundRectCallout">
              <a:avLst>
                <a:gd name="adj1" fmla="val 64852"/>
                <a:gd name="adj2" fmla="val -1627"/>
                <a:gd name="adj3" fmla="val 16667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2000">
                  <a:solidFill>
                    <a:schemeClr val="bg1"/>
                  </a:solidFill>
                  <a:latin typeface="Akkurat Office" pitchFamily="50" charset="0"/>
                  <a:cs typeface="Arial" charset="0"/>
                </a:rPr>
                <a:t>I am a beginner of computers,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2000">
                  <a:solidFill>
                    <a:schemeClr val="bg1"/>
                  </a:solidFill>
                  <a:latin typeface="Akkurat Office" pitchFamily="50" charset="0"/>
                  <a:cs typeface="Arial" charset="0"/>
                </a:rPr>
                <a:t>and I was really afraid of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2000">
                  <a:solidFill>
                    <a:schemeClr val="bg1"/>
                  </a:solidFill>
                  <a:latin typeface="Akkurat Office" pitchFamily="50" charset="0"/>
                  <a:cs typeface="Arial" charset="0"/>
                </a:rPr>
                <a:t>the seminar!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2000">
                  <a:solidFill>
                    <a:schemeClr val="bg1"/>
                  </a:solidFill>
                  <a:latin typeface="Akkurat Office" pitchFamily="50" charset="0"/>
                  <a:cs typeface="Arial" charset="0"/>
                </a:rPr>
                <a:t>But now I am relieved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2000">
                  <a:solidFill>
                    <a:schemeClr val="bg1"/>
                  </a:solidFill>
                  <a:latin typeface="Akkurat Office" pitchFamily="50" charset="0"/>
                  <a:cs typeface="Arial" charset="0"/>
                </a:rPr>
                <a:t>that I managed it well.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3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/>
                <a:cs typeface="Calibri"/>
              </a:rPr>
              <a:t>Summary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11</a:t>
            </a:fld>
            <a:endParaRPr lang="de-DE">
              <a:solidFill>
                <a:srgbClr val="D3D9DD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3D4395D-6002-406E-90AF-ABE9011B624C}"/>
              </a:ext>
            </a:extLst>
          </p:cNvPr>
          <p:cNvGrpSpPr/>
          <p:nvPr/>
        </p:nvGrpSpPr>
        <p:grpSpPr>
          <a:xfrm>
            <a:off x="369445" y="3948283"/>
            <a:ext cx="11390327" cy="983589"/>
            <a:chOff x="369445" y="2567158"/>
            <a:chExt cx="11390327" cy="98358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423D3F9-3456-441E-9194-7B0A8CA7B4F0}"/>
                </a:ext>
              </a:extLst>
            </p:cNvPr>
            <p:cNvGrpSpPr/>
            <p:nvPr/>
          </p:nvGrpSpPr>
          <p:grpSpPr>
            <a:xfrm>
              <a:off x="6548654" y="2567158"/>
              <a:ext cx="5211118" cy="868143"/>
              <a:chOff x="6548654" y="2567158"/>
              <a:chExt cx="5211118" cy="868143"/>
            </a:xfrm>
          </p:grpSpPr>
          <p:pic>
            <p:nvPicPr>
              <p:cNvPr id="9" name="Picture 11">
                <a:extLst>
                  <a:ext uri="{FF2B5EF4-FFF2-40B4-BE49-F238E27FC236}">
                    <a16:creationId xmlns:a16="http://schemas.microsoft.com/office/drawing/2014/main" id="{03317CF0-217B-4571-BDEF-59AF8F8339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48654" y="2652562"/>
                <a:ext cx="960845" cy="592099"/>
              </a:xfrm>
              <a:prstGeom prst="rect">
                <a:avLst/>
              </a:prstGeom>
            </p:spPr>
          </p:pic>
          <p:sp>
            <p:nvSpPr>
              <p:cNvPr id="16" name="Content Placeholder 10">
                <a:extLst>
                  <a:ext uri="{FF2B5EF4-FFF2-40B4-BE49-F238E27FC236}">
                    <a16:creationId xmlns:a16="http://schemas.microsoft.com/office/drawing/2014/main" id="{3FA2F4DE-6592-4723-A049-987FDAE3390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41032" y="2567158"/>
                <a:ext cx="4118740" cy="868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rmAutofit fontScale="92500"/>
              </a:bodyPr>
              <a:lstStyle>
                <a:lvl1pPr marL="0" indent="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4A8"/>
                  </a:buClr>
                  <a:buSzPct val="130000"/>
                  <a:buFont typeface="Wingdings" pitchFamily="2" charset="2"/>
                  <a:buNone/>
                  <a:defRPr sz="2400" b="0" baseline="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4A8"/>
                  </a:buClr>
                  <a:buFont typeface="Wingdings" pitchFamily="2" charset="2"/>
                  <a:buChar char="§"/>
                  <a:defRPr sz="2400" b="0" baseline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4A8"/>
                  </a:buClr>
                  <a:buFont typeface="Symbol" pitchFamily="18" charset="2"/>
                  <a:buChar char="-"/>
                  <a:defRPr sz="2400" b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4A8"/>
                  </a:buClr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cs typeface="+mn-cs"/>
                  </a:defRPr>
                </a:lvl9pPr>
              </a:lstStyle>
              <a:p>
                <a:r>
                  <a:rPr lang="en-US" kern="0" dirty="0">
                    <a:latin typeface="Akkurat Light Office"/>
                    <a:cs typeface="Calibri"/>
                  </a:rPr>
                  <a:t>Remote use: no requirements on hard- and software</a:t>
                </a:r>
                <a:endParaRPr lang="en-US" dirty="0"/>
              </a:p>
              <a:p>
                <a:endParaRPr lang="en-US" kern="0" dirty="0">
                  <a:latin typeface="Akkurat Light Office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483F9CD-8089-4035-BDB4-4BADFCC2B85A}"/>
                </a:ext>
              </a:extLst>
            </p:cNvPr>
            <p:cNvGrpSpPr/>
            <p:nvPr/>
          </p:nvGrpSpPr>
          <p:grpSpPr>
            <a:xfrm>
              <a:off x="369445" y="2599057"/>
              <a:ext cx="5909765" cy="951690"/>
              <a:chOff x="323541" y="2580696"/>
              <a:chExt cx="5909765" cy="951690"/>
            </a:xfrm>
          </p:grpSpPr>
          <p:pic>
            <p:nvPicPr>
              <p:cNvPr id="19" name="Picture 21">
                <a:extLst>
                  <a:ext uri="{FF2B5EF4-FFF2-40B4-BE49-F238E27FC236}">
                    <a16:creationId xmlns:a16="http://schemas.microsoft.com/office/drawing/2014/main" id="{CEF36172-BBFF-410D-BBC5-1BBFBD628E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541" y="2580696"/>
                <a:ext cx="960533" cy="951690"/>
              </a:xfrm>
              <a:prstGeom prst="rect">
                <a:avLst/>
              </a:prstGeom>
            </p:spPr>
          </p:pic>
          <p:sp>
            <p:nvSpPr>
              <p:cNvPr id="12" name="Content Placeholder 10">
                <a:extLst>
                  <a:ext uri="{FF2B5EF4-FFF2-40B4-BE49-F238E27FC236}">
                    <a16:creationId xmlns:a16="http://schemas.microsoft.com/office/drawing/2014/main" id="{92E38E95-8396-4459-ACD3-81F73EDE345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98263" y="2624286"/>
                <a:ext cx="4835043" cy="868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rmAutofit fontScale="92500"/>
              </a:bodyPr>
              <a:lstStyle>
                <a:lvl1pPr marL="0" indent="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4A8"/>
                  </a:buClr>
                  <a:buSzPct val="130000"/>
                  <a:buFont typeface="Wingdings" pitchFamily="2" charset="2"/>
                  <a:buNone/>
                  <a:defRPr sz="2400" b="0" baseline="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4A8"/>
                  </a:buClr>
                  <a:buFont typeface="Wingdings" pitchFamily="2" charset="2"/>
                  <a:buChar char="§"/>
                  <a:defRPr sz="2400" b="0" baseline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4A8"/>
                  </a:buClr>
                  <a:buFont typeface="Symbol" pitchFamily="18" charset="2"/>
                  <a:buChar char="-"/>
                  <a:defRPr sz="2400" b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4A8"/>
                  </a:buClr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cs typeface="+mn-cs"/>
                  </a:defRPr>
                </a:lvl9pPr>
              </a:lstStyle>
              <a:p>
                <a:r>
                  <a:rPr lang="en-US" kern="0" dirty="0">
                    <a:latin typeface="Akkurat Light Office"/>
                    <a:cs typeface="Calibri"/>
                  </a:rPr>
                  <a:t>Independent access: group learning or self-learning strategies possible</a:t>
                </a:r>
                <a:endParaRPr lang="en-US" dirty="0"/>
              </a:p>
              <a:p>
                <a:endParaRPr lang="en-US" kern="0" dirty="0">
                  <a:latin typeface="Akkurat Light Office"/>
                </a:endParaRP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3437EF-460D-4CDE-8D70-937DB25BAB38}"/>
              </a:ext>
            </a:extLst>
          </p:cNvPr>
          <p:cNvGrpSpPr/>
          <p:nvPr/>
        </p:nvGrpSpPr>
        <p:grpSpPr>
          <a:xfrm>
            <a:off x="369434" y="1735940"/>
            <a:ext cx="1342159" cy="767323"/>
            <a:chOff x="49553" y="621402"/>
            <a:chExt cx="1093867" cy="630334"/>
          </a:xfrm>
        </p:grpSpPr>
        <p:pic>
          <p:nvPicPr>
            <p:cNvPr id="8" name="Picture 7" descr="Background pattern&#10;&#10;Description automatically generated">
              <a:extLst>
                <a:ext uri="{FF2B5EF4-FFF2-40B4-BE49-F238E27FC236}">
                  <a16:creationId xmlns:a16="http://schemas.microsoft.com/office/drawing/2014/main" id="{63CB8C3F-A6B4-47A9-9E01-E335F1E93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553" y="621402"/>
              <a:ext cx="401402" cy="6301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F39E00D-3B8A-4009-8CF3-A213EF516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9885" y="647370"/>
              <a:ext cx="463535" cy="604366"/>
            </a:xfrm>
            <a:prstGeom prst="rect">
              <a:avLst/>
            </a:prstGeom>
          </p:spPr>
        </p:pic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279ADC60-910B-4866-8A33-BABCB4D40DAA}"/>
                </a:ext>
              </a:extLst>
            </p:cNvPr>
            <p:cNvSpPr/>
            <p:nvPr/>
          </p:nvSpPr>
          <p:spPr bwMode="auto">
            <a:xfrm>
              <a:off x="425888" y="881072"/>
              <a:ext cx="253153" cy="128399"/>
            </a:xfrm>
            <a:prstGeom prst="leftRightArrow">
              <a:avLst/>
            </a:prstGeom>
            <a:solidFill>
              <a:srgbClr val="0064A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kkurat Office" pitchFamily="50" charset="0"/>
                <a:cs typeface="Arial" charset="0"/>
              </a:endParaRPr>
            </a:p>
          </p:txBody>
        </p:sp>
      </p:grpSp>
      <p:sp>
        <p:nvSpPr>
          <p:cNvPr id="22" name="Content Placeholder 10">
            <a:extLst>
              <a:ext uri="{FF2B5EF4-FFF2-40B4-BE49-F238E27FC236}">
                <a16:creationId xmlns:a16="http://schemas.microsoft.com/office/drawing/2014/main" id="{005263BE-93EE-41F1-A046-48480F2E8DB6}"/>
              </a:ext>
            </a:extLst>
          </p:cNvPr>
          <p:cNvSpPr txBox="1">
            <a:spLocks/>
          </p:cNvSpPr>
          <p:nvPr/>
        </p:nvSpPr>
        <p:spPr bwMode="auto">
          <a:xfrm>
            <a:off x="1944754" y="1693297"/>
            <a:ext cx="3870448" cy="868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SzPct val="130000"/>
              <a:buFont typeface="Wingdings" pitchFamily="2" charset="2"/>
              <a:buNone/>
              <a:defRPr sz="2400" b="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Symbol" pitchFamily="18" charset="2"/>
              <a:buChar char="-"/>
              <a:defRPr sz="2400" b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kern="0" dirty="0">
                <a:latin typeface="+mn-lt"/>
              </a:rPr>
              <a:t>Data science training for the life scientist/biotechnologist</a:t>
            </a:r>
            <a:endParaRPr lang="en-US" dirty="0">
              <a:latin typeface="+mn-lt"/>
            </a:endParaRPr>
          </a:p>
        </p:txBody>
      </p:sp>
      <p:pic>
        <p:nvPicPr>
          <p:cNvPr id="24" name="Picture 20" descr="Logo, company name&#10;&#10;Description automatically generated">
            <a:extLst>
              <a:ext uri="{FF2B5EF4-FFF2-40B4-BE49-F238E27FC236}">
                <a16:creationId xmlns:a16="http://schemas.microsoft.com/office/drawing/2014/main" id="{B7A5F557-FEC1-442E-BD16-FCFB72C799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4789" y="1597694"/>
            <a:ext cx="1488694" cy="969252"/>
          </a:xfrm>
          <a:prstGeom prst="rect">
            <a:avLst/>
          </a:prstGeom>
        </p:spPr>
      </p:pic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F2FCDC8E-D0A7-4E81-A131-485EF6E7616B}"/>
              </a:ext>
            </a:extLst>
          </p:cNvPr>
          <p:cNvSpPr txBox="1">
            <a:spLocks/>
          </p:cNvSpPr>
          <p:nvPr/>
        </p:nvSpPr>
        <p:spPr bwMode="auto">
          <a:xfrm>
            <a:off x="8074898" y="1775922"/>
            <a:ext cx="3690650" cy="868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SzPct val="130000"/>
              <a:buFont typeface="Wingdings" pitchFamily="2" charset="2"/>
              <a:buNone/>
              <a:defRPr sz="2400" b="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Symbol" pitchFamily="18" charset="2"/>
              <a:buChar char="-"/>
              <a:defRPr sz="2400" b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kern="0" dirty="0">
                <a:latin typeface="+mn-lt"/>
                <a:cs typeface="Calibri"/>
              </a:rPr>
              <a:t>Relevant biotechnology scenarios and realistic data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180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alibri"/>
                <a:ea typeface="Calibri"/>
                <a:cs typeface="Calibri"/>
              </a:rPr>
              <a:t>Today: Get to know Jupyter Notebooks and basic Python</a:t>
            </a:r>
            <a:endParaRPr lang="en-US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12</a:t>
            </a:fld>
            <a:endParaRPr lang="de-DE">
              <a:solidFill>
                <a:srgbClr val="D3D9DD"/>
              </a:solidFill>
            </a:endParaRPr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03DEB36A-9C0C-33D4-15CC-A418A3B96D59}"/>
              </a:ext>
            </a:extLst>
          </p:cNvPr>
          <p:cNvSpPr txBox="1">
            <a:spLocks/>
          </p:cNvSpPr>
          <p:nvPr/>
        </p:nvSpPr>
        <p:spPr bwMode="auto">
          <a:xfrm>
            <a:off x="286855" y="660803"/>
            <a:ext cx="11287831" cy="103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SzPct val="130000"/>
              <a:buFont typeface="Wingdings" pitchFamily="2" charset="2"/>
              <a:buNone/>
              <a:defRPr sz="2400" b="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Symbol" pitchFamily="18" charset="2"/>
              <a:buChar char="-"/>
              <a:defRPr sz="2400" b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00" kern="0">
                <a:latin typeface="Akkurat Light Office"/>
                <a:cs typeface="Calibri"/>
              </a:rPr>
              <a:t>Objective: Run Jupyter Notebooks with Python code.</a:t>
            </a:r>
            <a:endParaRPr lang="en-US" sz="1800" kern="0">
              <a:latin typeface="Akkurat Light Offic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kern="0">
                <a:latin typeface="Akkurat Light Office"/>
                <a:cs typeface="Calibri"/>
              </a:rPr>
              <a:t>Explore the background of Jupyter notebooks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kern="0">
                <a:latin typeface="Akkurat Light Office"/>
                <a:cs typeface="Calibri"/>
              </a:rPr>
              <a:t>Use basic Python commands.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8600" y="5411418"/>
            <a:ext cx="8592737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de-DE" dirty="0">
                <a:hlinkClick r:id="rId2"/>
              </a:rPr>
              <a:t>http://www.apz-rl.de/167_FH-RE_SS_23_BVT/archive.htm</a:t>
            </a:r>
            <a:r>
              <a:rPr lang="de-DE" dirty="0"/>
              <a:t> : </a:t>
            </a:r>
            <a:r>
              <a:rPr lang="de-DE" dirty="0">
                <a:ea typeface="+mn-lt"/>
                <a:cs typeface="+mn-lt"/>
              </a:rPr>
              <a:t>https://tinyurl.com/3dnr5y4c</a:t>
            </a:r>
            <a:endParaRPr lang="de-DE"/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03DEB36A-9C0C-33D4-15CC-A418A3B96D59}"/>
              </a:ext>
            </a:extLst>
          </p:cNvPr>
          <p:cNvSpPr txBox="1">
            <a:spLocks/>
          </p:cNvSpPr>
          <p:nvPr/>
        </p:nvSpPr>
        <p:spPr bwMode="auto">
          <a:xfrm>
            <a:off x="289784" y="2096880"/>
            <a:ext cx="11287831" cy="103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SzPct val="130000"/>
              <a:buFont typeface="Wingdings" pitchFamily="2" charset="2"/>
              <a:buNone/>
              <a:defRPr sz="2400" b="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Symbol" pitchFamily="18" charset="2"/>
              <a:buChar char="-"/>
              <a:defRPr sz="2400" b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00" kern="0">
                <a:latin typeface="Akkurat Light Office"/>
                <a:cs typeface="Calibri"/>
              </a:rPr>
              <a:t>Read the Nature article on Jupyter Notebooks (30 Min):</a:t>
            </a:r>
            <a:endParaRPr lang="en-US" sz="1800" kern="0">
              <a:latin typeface="Akkurat Light Offic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kern="0">
                <a:latin typeface="Akkurat Light Office"/>
                <a:cs typeface="Calibri"/>
              </a:rPr>
              <a:t>By Jupyter: It all makes sense, Perkel, 2018, Nature 563,145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kern="0">
                <a:latin typeface="Akkurat Light Office"/>
                <a:cs typeface="Calibri"/>
              </a:rPr>
              <a:t>Link: </a:t>
            </a:r>
            <a:r>
              <a:rPr lang="de-DE" sz="1800" kern="0">
                <a:latin typeface="Akkurat Light Office"/>
                <a:cs typeface="Calibri"/>
              </a:rPr>
              <a:t>JUPYTER_INFO (für 21.04.23), bei APZ-Downloads</a:t>
            </a:r>
          </a:p>
        </p:txBody>
      </p:sp>
      <p:sp>
        <p:nvSpPr>
          <p:cNvPr id="20" name="Content Placeholder 10">
            <a:extLst>
              <a:ext uri="{FF2B5EF4-FFF2-40B4-BE49-F238E27FC236}">
                <a16:creationId xmlns:a16="http://schemas.microsoft.com/office/drawing/2014/main" id="{03DEB36A-9C0C-33D4-15CC-A418A3B96D59}"/>
              </a:ext>
            </a:extLst>
          </p:cNvPr>
          <p:cNvSpPr txBox="1">
            <a:spLocks/>
          </p:cNvSpPr>
          <p:nvPr/>
        </p:nvSpPr>
        <p:spPr bwMode="auto">
          <a:xfrm>
            <a:off x="286855" y="3770543"/>
            <a:ext cx="11287831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SzPct val="130000"/>
              <a:buFont typeface="Wingdings" pitchFamily="2" charset="2"/>
              <a:buNone/>
              <a:defRPr sz="2400" b="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Symbol" pitchFamily="18" charset="2"/>
              <a:buChar char="-"/>
              <a:defRPr sz="2400" b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00" kern="0">
                <a:latin typeface="Akkurat Light Office"/>
                <a:cs typeface="Calibri"/>
              </a:rPr>
              <a:t>Work through the Python introduction Jupyter Notebook (20 Min):</a:t>
            </a:r>
            <a:endParaRPr lang="en-US" sz="1800" kern="0">
              <a:latin typeface="Akkurat Light Offic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kern="0">
                <a:latin typeface="Akkurat Light Office"/>
                <a:cs typeface="Calibri"/>
              </a:rPr>
              <a:t>Link: </a:t>
            </a:r>
            <a:r>
              <a:rPr lang="de-DE" sz="1800" kern="0">
                <a:latin typeface="Akkurat Light Office"/>
                <a:cs typeface="Calibri"/>
              </a:rPr>
              <a:t>BINDER_LINK, bei APZ-Downloads</a:t>
            </a:r>
          </a:p>
        </p:txBody>
      </p:sp>
    </p:spTree>
    <p:extLst>
      <p:ext uri="{BB962C8B-B14F-4D97-AF65-F5344CB8AC3E}">
        <p14:creationId xmlns:p14="http://schemas.microsoft.com/office/powerpoint/2010/main" val="1105472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alibri"/>
                <a:ea typeface="Calibri"/>
                <a:cs typeface="Calibri"/>
              </a:rPr>
              <a:t>Next Week: GenScaleSim Implementation</a:t>
            </a:r>
            <a:endParaRPr lang="en-US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13</a:t>
            </a:fld>
            <a:endParaRPr lang="de-DE">
              <a:solidFill>
                <a:srgbClr val="D3D9DD"/>
              </a:solidFill>
            </a:endParaRPr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03DEB36A-9C0C-33D4-15CC-A418A3B96D59}"/>
              </a:ext>
            </a:extLst>
          </p:cNvPr>
          <p:cNvSpPr txBox="1">
            <a:spLocks/>
          </p:cNvSpPr>
          <p:nvPr/>
        </p:nvSpPr>
        <p:spPr bwMode="auto">
          <a:xfrm>
            <a:off x="286855" y="660803"/>
            <a:ext cx="11287831" cy="169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SzPct val="130000"/>
              <a:buFont typeface="Wingdings" pitchFamily="2" charset="2"/>
              <a:buNone/>
              <a:defRPr sz="2400" b="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Symbol" pitchFamily="18" charset="2"/>
              <a:buChar char="-"/>
              <a:defRPr sz="2400" b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00" kern="0">
                <a:latin typeface="Akkurat Light Office"/>
                <a:cs typeface="Calibri"/>
              </a:rPr>
              <a:t>Objective: Understanding computer-based strain simulations.</a:t>
            </a:r>
            <a:endParaRPr lang="en-US" sz="1800" kern="0">
              <a:latin typeface="Akkurat Light Offic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kern="0">
                <a:latin typeface="Akkurat Light Office"/>
                <a:cs typeface="Calibri"/>
              </a:rPr>
              <a:t>Simple Python commands.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kern="0">
                <a:latin typeface="Akkurat Light Office"/>
                <a:ea typeface="Calibri"/>
                <a:cs typeface="Calibri"/>
              </a:rPr>
              <a:t>Exploring the modelling software cobrapy.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kern="0">
                <a:latin typeface="Akkurat Light Office"/>
                <a:ea typeface="Calibri"/>
                <a:cs typeface="Calibri"/>
              </a:rPr>
              <a:t>Compartimentalization of metabolites in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kern="0">
                <a:latin typeface="Akkurat Light Office"/>
                <a:ea typeface="Calibri"/>
                <a:cs typeface="Calibri"/>
              </a:rPr>
              <a:t>Simulated yield calculations.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54" y="2499482"/>
            <a:ext cx="5240216" cy="3930162"/>
          </a:xfrm>
          <a:prstGeom prst="rect">
            <a:avLst/>
          </a:prstGeom>
        </p:spPr>
      </p:pic>
      <p:sp>
        <p:nvSpPr>
          <p:cNvPr id="16" name="Content Placeholder 10">
            <a:extLst>
              <a:ext uri="{FF2B5EF4-FFF2-40B4-BE49-F238E27FC236}">
                <a16:creationId xmlns:a16="http://schemas.microsoft.com/office/drawing/2014/main" id="{03DEB36A-9C0C-33D4-15CC-A418A3B96D59}"/>
              </a:ext>
            </a:extLst>
          </p:cNvPr>
          <p:cNvSpPr txBox="1">
            <a:spLocks/>
          </p:cNvSpPr>
          <p:nvPr/>
        </p:nvSpPr>
        <p:spPr bwMode="auto">
          <a:xfrm>
            <a:off x="690554" y="6429644"/>
            <a:ext cx="4211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SzPct val="130000"/>
              <a:buFont typeface="Wingdings" pitchFamily="2" charset="2"/>
              <a:buNone/>
              <a:defRPr sz="2400" b="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Symbol" pitchFamily="18" charset="2"/>
              <a:buChar char="-"/>
              <a:defRPr sz="2400" b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00" kern="0">
                <a:latin typeface="Akkurat Light Office"/>
                <a:cs typeface="Calibri"/>
              </a:rPr>
              <a:t>Organism-specific metabolic model</a:t>
            </a:r>
            <a:endParaRPr lang="en-US" sz="1800" kern="0">
              <a:latin typeface="Akkurat Light Office"/>
              <a:ea typeface="Calibri"/>
              <a:cs typeface="Calibri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6092144" y="4164649"/>
            <a:ext cx="905608" cy="448408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kkurat Office" pitchFamily="50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-1019927" y="4056927"/>
            <a:ext cx="288277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/>
              <a:t>https://en.wikipedia.org/wiki/File:Metabolic_Metro_Map.svg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126" y="3720850"/>
            <a:ext cx="4922516" cy="178441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9862516" y="3505406"/>
            <a:ext cx="23294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/>
              <a:t>Alter &amp; Ebert, doi: 10.1186/s12859-019-2946-7</a:t>
            </a:r>
          </a:p>
        </p:txBody>
      </p:sp>
    </p:spTree>
    <p:extLst>
      <p:ext uri="{BB962C8B-B14F-4D97-AF65-F5344CB8AC3E}">
        <p14:creationId xmlns:p14="http://schemas.microsoft.com/office/powerpoint/2010/main" val="416488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Motivation: Data Literacy in Biotechnology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2</a:t>
            </a:fld>
            <a:endParaRPr lang="de-DE">
              <a:solidFill>
                <a:srgbClr val="D3D9DD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93587" y="682798"/>
            <a:ext cx="3870191" cy="5227350"/>
            <a:chOff x="4045084" y="692323"/>
            <a:chExt cx="3870191" cy="5227350"/>
          </a:xfrm>
        </p:grpSpPr>
        <p:sp>
          <p:nvSpPr>
            <p:cNvPr id="14" name="Content Placeholder 10">
              <a:extLst>
                <a:ext uri="{FF2B5EF4-FFF2-40B4-BE49-F238E27FC236}">
                  <a16:creationId xmlns:a16="http://schemas.microsoft.com/office/drawing/2014/main" id="{748A334F-CB92-47D1-2590-AFE66BC475C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267958" y="2614260"/>
              <a:ext cx="3399089" cy="701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pPr algn="ctr"/>
              <a:r>
                <a:rPr lang="en-US" sz="1800" b="1" kern="0" dirty="0">
                  <a:latin typeface="Akkurat Light Office"/>
                  <a:cs typeface="Calibri"/>
                </a:rPr>
                <a:t>Complex Data &amp; </a:t>
              </a:r>
            </a:p>
            <a:p>
              <a:pPr algn="ctr"/>
              <a:r>
                <a:rPr lang="en-US" sz="1800" b="1" kern="0" dirty="0">
                  <a:latin typeface="Akkurat Light Office"/>
                  <a:cs typeface="Calibri"/>
                </a:rPr>
                <a:t>Large Volumes</a:t>
              </a:r>
              <a:endParaRPr lang="en-US" dirty="0"/>
            </a:p>
          </p:txBody>
        </p:sp>
        <p:sp>
          <p:nvSpPr>
            <p:cNvPr id="15" name="Content Placeholder 10">
              <a:extLst>
                <a:ext uri="{FF2B5EF4-FFF2-40B4-BE49-F238E27FC236}">
                  <a16:creationId xmlns:a16="http://schemas.microsoft.com/office/drawing/2014/main" id="{6E686255-0173-B46C-3EEA-DC522EB33EF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51772" y="3278950"/>
              <a:ext cx="3863503" cy="2640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r>
                <a:rPr lang="en-US" sz="1800" kern="0" dirty="0">
                  <a:latin typeface="Akkurat Light Office"/>
                  <a:cs typeface="Calibri"/>
                </a:rPr>
                <a:t>Data analysis requires:</a:t>
              </a:r>
            </a:p>
            <a:p>
              <a:pPr marL="180000" indent="-108000">
                <a:buFont typeface="Arial" panose="020B0604020202020204" pitchFamily="34" charset="0"/>
                <a:buChar char="•"/>
              </a:pPr>
              <a:r>
                <a:rPr lang="en-US" sz="1800" kern="0" dirty="0">
                  <a:latin typeface="Akkurat Light Office"/>
                  <a:cs typeface="Calibri"/>
                </a:rPr>
                <a:t>computer science skills,</a:t>
              </a:r>
            </a:p>
            <a:p>
              <a:pPr marL="180000" indent="-108000">
                <a:buFont typeface="Arial" panose="020B0604020202020204" pitchFamily="34" charset="0"/>
                <a:buChar char="•"/>
              </a:pPr>
              <a:r>
                <a:rPr lang="en-US" sz="1800" kern="0" dirty="0">
                  <a:latin typeface="Akkurat Light Office"/>
                  <a:cs typeface="Calibri"/>
                </a:rPr>
                <a:t>integration of various data types,</a:t>
              </a:r>
            </a:p>
            <a:p>
              <a:pPr marL="180000" indent="-108000">
                <a:buFont typeface="Arial" panose="020B0604020202020204" pitchFamily="34" charset="0"/>
                <a:buChar char="•"/>
              </a:pPr>
              <a:r>
                <a:rPr lang="en-US" sz="1800" kern="0" dirty="0">
                  <a:latin typeface="Akkurat Light Office"/>
                  <a:cs typeface="Calibri"/>
                </a:rPr>
                <a:t>Combination of methods in workflows.</a:t>
              </a:r>
            </a:p>
            <a:p>
              <a:pPr marL="108000" indent="-108000">
                <a:buFont typeface="Arial" panose="020B0604020202020204" pitchFamily="34" charset="0"/>
                <a:buChar char="•"/>
              </a:pPr>
              <a:endParaRPr lang="en-US" sz="1800" kern="0" dirty="0">
                <a:latin typeface="Akkurat Light Office"/>
                <a:cs typeface="Calibri"/>
              </a:endParaRPr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en-US" sz="1800" kern="0" dirty="0">
                  <a:latin typeface="Akkurat Light Office"/>
                  <a:cs typeface="Calibri"/>
                  <a:sym typeface="Wingdings" panose="05000000000000000000" pitchFamily="2" charset="2"/>
                </a:rPr>
                <a:t>Extended biology data science </a:t>
              </a:r>
            </a:p>
            <a:p>
              <a:r>
                <a:rPr lang="en-US" sz="1800" kern="0" dirty="0">
                  <a:latin typeface="Akkurat Light Office"/>
                  <a:cs typeface="Calibri"/>
                  <a:sym typeface="Wingdings" panose="05000000000000000000" pitchFamily="2" charset="2"/>
                </a:rPr>
                <a:t>     courses.</a:t>
              </a:r>
              <a:endParaRPr lang="en-US" dirty="0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65477" y="887978"/>
              <a:ext cx="1004051" cy="1360562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 bwMode="auto">
            <a:xfrm>
              <a:off x="4045084" y="692323"/>
              <a:ext cx="3844836" cy="259349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kkurat Office" pitchFamily="50" charset="0"/>
                <a:cs typeface="Arial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4045084" y="3283123"/>
              <a:ext cx="3844836" cy="259349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kkurat Office" pitchFamily="50" charset="0"/>
                <a:cs typeface="Arial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288507" y="682798"/>
            <a:ext cx="3875729" cy="5188008"/>
            <a:chOff x="42266" y="682798"/>
            <a:chExt cx="3875729" cy="5188008"/>
          </a:xfrm>
        </p:grpSpPr>
        <p:sp>
          <p:nvSpPr>
            <p:cNvPr id="6" name="Rectangle 5"/>
            <p:cNvSpPr/>
            <p:nvPr/>
          </p:nvSpPr>
          <p:spPr bwMode="auto">
            <a:xfrm>
              <a:off x="73159" y="682798"/>
              <a:ext cx="3844836" cy="259349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kkurat Office" pitchFamily="50" charset="0"/>
                <a:cs typeface="Arial" charset="0"/>
              </a:endParaRPr>
            </a:p>
          </p:txBody>
        </p:sp>
        <p:sp>
          <p:nvSpPr>
            <p:cNvPr id="33" name="Content Placeholder 10">
              <a:extLst>
                <a:ext uri="{FF2B5EF4-FFF2-40B4-BE49-F238E27FC236}">
                  <a16:creationId xmlns:a16="http://schemas.microsoft.com/office/drawing/2014/main" id="{748A334F-CB92-47D1-2590-AFE66BC475C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6033" y="2614260"/>
              <a:ext cx="3399089" cy="701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pPr algn="ctr"/>
              <a:r>
                <a:rPr lang="en-US" sz="1800" b="1" kern="0" dirty="0">
                  <a:latin typeface="Akkurat Light Office"/>
                  <a:cs typeface="Calibri"/>
                </a:rPr>
                <a:t>Lab Automation &amp; </a:t>
              </a:r>
            </a:p>
            <a:p>
              <a:pPr algn="ctr"/>
              <a:r>
                <a:rPr lang="en-US" sz="1800" b="1" kern="0" dirty="0">
                  <a:latin typeface="Akkurat Light Office"/>
                  <a:cs typeface="Calibri"/>
                </a:rPr>
                <a:t>High Throughput</a:t>
              </a:r>
              <a:endParaRPr lang="en-US" dirty="0"/>
            </a:p>
          </p:txBody>
        </p:sp>
        <p:sp>
          <p:nvSpPr>
            <p:cNvPr id="34" name="Content Placeholder 10">
              <a:extLst>
                <a:ext uri="{FF2B5EF4-FFF2-40B4-BE49-F238E27FC236}">
                  <a16:creationId xmlns:a16="http://schemas.microsoft.com/office/drawing/2014/main" id="{6E686255-0173-B46C-3EEA-DC522EB33EF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2266" y="3278950"/>
              <a:ext cx="3875729" cy="23637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r>
                <a:rPr lang="en-US" sz="1800" kern="0" dirty="0">
                  <a:latin typeface="Akkurat Light Office"/>
                  <a:cs typeface="Calibri"/>
                </a:rPr>
                <a:t>Experiments become:</a:t>
              </a:r>
            </a:p>
            <a:p>
              <a:pPr marL="180000" indent="-108000">
                <a:buFont typeface="Arial" panose="020B0604020202020204" pitchFamily="34" charset="0"/>
                <a:buChar char="•"/>
              </a:pPr>
              <a:r>
                <a:rPr lang="en-US" sz="1800" kern="0" dirty="0">
                  <a:latin typeface="Akkurat Light Office"/>
                  <a:cs typeface="Calibri"/>
                </a:rPr>
                <a:t>technical demanding,</a:t>
              </a:r>
            </a:p>
            <a:p>
              <a:pPr marL="180000" indent="-108000">
                <a:buFont typeface="Arial" panose="020B0604020202020204" pitchFamily="34" charset="0"/>
                <a:buChar char="•"/>
              </a:pPr>
              <a:r>
                <a:rPr lang="en-US" sz="1800" kern="0" dirty="0">
                  <a:latin typeface="Akkurat Light Office"/>
                  <a:cs typeface="Calibri"/>
                </a:rPr>
                <a:t>costly,</a:t>
              </a:r>
            </a:p>
            <a:p>
              <a:pPr marL="180000" indent="-108000">
                <a:buFont typeface="Arial" panose="020B0604020202020204" pitchFamily="34" charset="0"/>
                <a:buChar char="•"/>
              </a:pPr>
              <a:r>
                <a:rPr lang="en-US" sz="1800" kern="0" dirty="0">
                  <a:latin typeface="Akkurat Light Office"/>
                  <a:cs typeface="Calibri"/>
                </a:rPr>
                <a:t>time consuming.</a:t>
              </a:r>
            </a:p>
            <a:p>
              <a:endParaRPr lang="en-US" sz="1800" kern="0" dirty="0">
                <a:latin typeface="Akkurat Light Office"/>
                <a:cs typeface="Calibri"/>
                <a:sym typeface="Wingdings" panose="05000000000000000000" pitchFamily="2" charset="2"/>
              </a:endParaRPr>
            </a:p>
            <a:p>
              <a:endParaRPr lang="en-US" sz="1800" kern="0" dirty="0">
                <a:latin typeface="Akkurat Light Office"/>
                <a:cs typeface="Calibri"/>
                <a:sym typeface="Wingdings" panose="05000000000000000000" pitchFamily="2" charset="2"/>
              </a:endParaRPr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en-US" sz="1800" kern="0" dirty="0">
                  <a:latin typeface="Akkurat Light Office"/>
                  <a:cs typeface="Calibri"/>
                  <a:sym typeface="Wingdings" panose="05000000000000000000" pitchFamily="2" charset="2"/>
                </a:rPr>
                <a:t>Hard to realize in lab courses.</a:t>
              </a:r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78" t="15555" r="19583" b="16389"/>
            <a:stretch/>
          </p:blipFill>
          <p:spPr>
            <a:xfrm>
              <a:off x="1205002" y="707667"/>
              <a:ext cx="1581150" cy="1789292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auto">
            <a:xfrm>
              <a:off x="73159" y="3277312"/>
              <a:ext cx="3844836" cy="259349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kkurat Office" pitchFamily="50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14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3</a:t>
            </a:fld>
            <a:endParaRPr lang="de-DE">
              <a:solidFill>
                <a:srgbClr val="D3D9DD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4325" y="1018593"/>
            <a:ext cx="3925957" cy="2701809"/>
            <a:chOff x="830170" y="2846908"/>
            <a:chExt cx="4649856" cy="3250613"/>
          </a:xfrm>
        </p:grpSpPr>
        <p:pic>
          <p:nvPicPr>
            <p:cNvPr id="7" name="Picture 7" descr="Background pattern&#10;&#10;Description automatically generated">
              <a:extLst>
                <a:ext uri="{FF2B5EF4-FFF2-40B4-BE49-F238E27FC236}">
                  <a16:creationId xmlns:a16="http://schemas.microsoft.com/office/drawing/2014/main" id="{1959BE45-0ABE-4FF9-BFED-D1F5CA8D8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5010" y="4949639"/>
              <a:ext cx="692268" cy="1067742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BE59D3DF-DAD0-4600-B4E5-B16636364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0170" y="2990177"/>
              <a:ext cx="1229078" cy="1229078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FC495B5B-5975-44FB-8A2A-32A1B6B06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62262" y="3010967"/>
              <a:ext cx="1017764" cy="1295988"/>
            </a:xfrm>
            <a:prstGeom prst="rect">
              <a:avLst/>
            </a:prstGeom>
          </p:spPr>
        </p:pic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id="{BD774BAC-B236-459D-A249-C43464EAB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3887" y="4913378"/>
              <a:ext cx="1144294" cy="1144294"/>
            </a:xfrm>
            <a:prstGeom prst="rect">
              <a:avLst/>
            </a:prstGeom>
          </p:spPr>
        </p:pic>
        <p:pic>
          <p:nvPicPr>
            <p:cNvPr id="11" name="Picture 11" descr="Diagram&#10;&#10;Description automatically generated">
              <a:extLst>
                <a:ext uri="{FF2B5EF4-FFF2-40B4-BE49-F238E27FC236}">
                  <a16:creationId xmlns:a16="http://schemas.microsoft.com/office/drawing/2014/main" id="{30928AE1-A5C9-4BCF-8469-52B26549C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75971" y="2846908"/>
              <a:ext cx="2743200" cy="3250613"/>
            </a:xfrm>
            <a:prstGeom prst="rect">
              <a:avLst/>
            </a:prstGeom>
          </p:spPr>
        </p:pic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6286B42-5513-433D-85E8-EF0E2BD8F302}"/>
              </a:ext>
            </a:extLst>
          </p:cNvPr>
          <p:cNvSpPr/>
          <p:nvPr/>
        </p:nvSpPr>
        <p:spPr>
          <a:xfrm>
            <a:off x="923927" y="5169724"/>
            <a:ext cx="8289647" cy="1255255"/>
          </a:xfrm>
          <a:prstGeom prst="roundRect">
            <a:avLst/>
          </a:prstGeom>
          <a:solidFill>
            <a:srgbClr val="0064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ea typeface="+mn-lt"/>
                <a:cs typeface="+mn-lt"/>
              </a:rPr>
              <a:t>Problem:</a:t>
            </a:r>
          </a:p>
          <a:p>
            <a:pPr marL="180000" lvl="2" indent="-108000" fontAlgn="base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</a:rPr>
              <a:t>Experts missing with skills covering Data Science and Life Science.</a:t>
            </a:r>
            <a:endParaRPr lang="en-US" b="1" dirty="0">
              <a:solidFill>
                <a:schemeClr val="bg1"/>
              </a:solidFill>
              <a:cs typeface="Arial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b="1" dirty="0">
                <a:solidFill>
                  <a:schemeClr val="bg1"/>
                </a:solidFill>
                <a:cs typeface="Arial"/>
              </a:rPr>
              <a:t>Solution:</a:t>
            </a:r>
            <a:endParaRPr lang="de-DE" dirty="0">
              <a:solidFill>
                <a:schemeClr val="bg1"/>
              </a:solidFill>
            </a:endParaRPr>
          </a:p>
          <a:p>
            <a:pPr marL="180000" lvl="2" indent="-108000" fontAlgn="base">
              <a:buFont typeface="Arial"/>
              <a:buChar char="•"/>
            </a:pPr>
            <a:r>
              <a:rPr lang="de-DE" b="1" dirty="0">
                <a:solidFill>
                  <a:schemeClr val="bg1"/>
                </a:solidFill>
                <a:cs typeface="Arial" charset="0"/>
              </a:rPr>
              <a:t>Design of engaging data science projects with lab relevant workflows.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650646" y="343859"/>
            <a:ext cx="7425397" cy="4374908"/>
            <a:chOff x="4650646" y="667709"/>
            <a:chExt cx="7425397" cy="437490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0646" y="2712349"/>
              <a:ext cx="2615571" cy="1348654"/>
            </a:xfrm>
            <a:prstGeom prst="rect">
              <a:avLst/>
            </a:prstGeom>
          </p:spPr>
        </p:pic>
        <p:sp>
          <p:nvSpPr>
            <p:cNvPr id="16" name="Rounded Rectangular Callout 15"/>
            <p:cNvSpPr/>
            <p:nvPr/>
          </p:nvSpPr>
          <p:spPr bwMode="auto">
            <a:xfrm>
              <a:off x="6168444" y="3663799"/>
              <a:ext cx="5907599" cy="1378818"/>
            </a:xfrm>
            <a:prstGeom prst="wedgeRoundRectCallout">
              <a:avLst>
                <a:gd name="adj1" fmla="val -63826"/>
                <a:gd name="adj2" fmla="val -58013"/>
                <a:gd name="adj3" fmla="val 16667"/>
              </a:avLst>
            </a:prstGeom>
            <a:solidFill>
              <a:srgbClr val="0064A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2000" dirty="0">
                  <a:solidFill>
                    <a:schemeClr val="bg1"/>
                  </a:solidFill>
                  <a:latin typeface="Akkurat Office" pitchFamily="50" charset="0"/>
                  <a:cs typeface="Arial" charset="0"/>
                </a:rPr>
                <a:t>Effective data analysis with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2000" dirty="0">
                  <a:solidFill>
                    <a:schemeClr val="bg1"/>
                  </a:solidFill>
                  <a:latin typeface="Akkurat Office" pitchFamily="50" charset="0"/>
                  <a:cs typeface="Arial" charset="0"/>
                </a:rPr>
                <a:t>industrial impact [for Biotechnology]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2000" dirty="0">
                  <a:solidFill>
                    <a:schemeClr val="bg1"/>
                  </a:solidFill>
                  <a:latin typeface="Akkurat Office" pitchFamily="50" charset="0"/>
                  <a:cs typeface="Arial" charset="0"/>
                </a:rPr>
                <a:t>requires intelligent algorithms and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2000" dirty="0">
                  <a:solidFill>
                    <a:schemeClr val="bg1"/>
                  </a:solidFill>
                  <a:latin typeface="Akkurat Office" pitchFamily="50" charset="0"/>
                  <a:cs typeface="Arial" charset="0"/>
                </a:rPr>
                <a:t>integrative workflows.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5707" y="667709"/>
              <a:ext cx="1316437" cy="731354"/>
            </a:xfrm>
            <a:prstGeom prst="rect">
              <a:avLst/>
            </a:prstGeom>
          </p:spPr>
        </p:pic>
        <p:sp>
          <p:nvSpPr>
            <p:cNvPr id="18" name="Rounded Rectangular Callout 17"/>
            <p:cNvSpPr/>
            <p:nvPr/>
          </p:nvSpPr>
          <p:spPr bwMode="auto">
            <a:xfrm>
              <a:off x="6092144" y="1269034"/>
              <a:ext cx="5218586" cy="1414869"/>
            </a:xfrm>
            <a:prstGeom prst="wedgeRoundRectCallout">
              <a:avLst>
                <a:gd name="adj1" fmla="val -59506"/>
                <a:gd name="adj2" fmla="val -57230"/>
                <a:gd name="adj3" fmla="val 16667"/>
              </a:avLst>
            </a:prstGeom>
            <a:solidFill>
              <a:srgbClr val="0064A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2000" dirty="0">
                  <a:solidFill>
                    <a:schemeClr val="bg1"/>
                  </a:solidFill>
                  <a:latin typeface="Akkurat Office" pitchFamily="50" charset="0"/>
                  <a:cs typeface="Arial" charset="0"/>
                </a:rPr>
                <a:t>The biotechnological revolution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2000" dirty="0">
                  <a:solidFill>
                    <a:schemeClr val="bg1"/>
                  </a:solidFill>
                  <a:latin typeface="Akkurat Office" pitchFamily="50" charset="0"/>
                  <a:cs typeface="Arial" charset="0"/>
                </a:rPr>
                <a:t>is significantly fueled by the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2000" dirty="0">
                  <a:solidFill>
                    <a:schemeClr val="bg1"/>
                  </a:solidFill>
                  <a:latin typeface="Akkurat Office" pitchFamily="50" charset="0"/>
                  <a:cs typeface="Arial" charset="0"/>
                </a:rPr>
                <a:t>exponential advances in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2000" dirty="0">
                  <a:solidFill>
                    <a:schemeClr val="bg1"/>
                  </a:solidFill>
                  <a:latin typeface="Akkurat Office" pitchFamily="50" charset="0"/>
                  <a:cs typeface="Arial" charset="0"/>
                </a:rPr>
                <a:t>information technology.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Exclusive Competencies between Life and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0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/>
                <a:cs typeface="Calibri"/>
              </a:rPr>
              <a:t>BioLabSim works via a Simulation of a Virtual Organism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4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3" name="Picture 5" descr="Icon&#10;&#10;Description automatically generated">
            <a:extLst>
              <a:ext uri="{FF2B5EF4-FFF2-40B4-BE49-F238E27FC236}">
                <a16:creationId xmlns:a16="http://schemas.microsoft.com/office/drawing/2014/main" id="{2FAD27B0-3602-43B0-A1AB-1127946BC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878" y="2657255"/>
            <a:ext cx="2184401" cy="812031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782278" y="1032781"/>
            <a:ext cx="4003772" cy="1487840"/>
            <a:chOff x="78656" y="1376911"/>
            <a:chExt cx="4003772" cy="1487840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9312" y="2133804"/>
              <a:ext cx="628956" cy="628956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31055" y="2070143"/>
              <a:ext cx="643166" cy="736961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5656" y="2076801"/>
              <a:ext cx="787950" cy="787950"/>
            </a:xfrm>
            <a:prstGeom prst="rect">
              <a:avLst/>
            </a:prstGeom>
          </p:spPr>
        </p:pic>
        <p:sp>
          <p:nvSpPr>
            <p:cNvPr id="42" name="Content Placeholder 10">
              <a:extLst>
                <a:ext uri="{FF2B5EF4-FFF2-40B4-BE49-F238E27FC236}">
                  <a16:creationId xmlns:a16="http://schemas.microsoft.com/office/drawing/2014/main" id="{748A334F-CB92-47D1-2590-AFE66BC475C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8656" y="1376911"/>
              <a:ext cx="160221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pPr algn="ctr"/>
              <a:r>
                <a:rPr lang="en-US" sz="1800" b="1" kern="0" dirty="0">
                  <a:latin typeface="Akkurat Light Office"/>
                  <a:cs typeface="Calibri"/>
                </a:rPr>
                <a:t>Mechanistic Models</a:t>
              </a:r>
              <a:endParaRPr lang="en-US" dirty="0"/>
            </a:p>
          </p:txBody>
        </p:sp>
        <p:sp>
          <p:nvSpPr>
            <p:cNvPr id="43" name="Content Placeholder 10">
              <a:extLst>
                <a:ext uri="{FF2B5EF4-FFF2-40B4-BE49-F238E27FC236}">
                  <a16:creationId xmlns:a16="http://schemas.microsoft.com/office/drawing/2014/main" id="{748A334F-CB92-47D1-2590-AFE66BC475C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64259" y="1391278"/>
              <a:ext cx="160221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pPr algn="ctr"/>
              <a:r>
                <a:rPr lang="en-US" sz="1800" b="1" kern="0" dirty="0">
                  <a:latin typeface="Akkurat Light Office"/>
                  <a:cs typeface="Calibri"/>
                </a:rPr>
                <a:t>Statistical Models</a:t>
              </a:r>
              <a:endParaRPr lang="en-US" dirty="0"/>
            </a:p>
          </p:txBody>
        </p:sp>
        <p:sp>
          <p:nvSpPr>
            <p:cNvPr id="44" name="Content Placeholder 10">
              <a:extLst>
                <a:ext uri="{FF2B5EF4-FFF2-40B4-BE49-F238E27FC236}">
                  <a16:creationId xmlns:a16="http://schemas.microsoft.com/office/drawing/2014/main" id="{748A334F-CB92-47D1-2590-AFE66BC475C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80218" y="1386363"/>
              <a:ext cx="160221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pPr algn="ctr"/>
              <a:r>
                <a:rPr lang="en-US" sz="1800" b="1" kern="0" dirty="0">
                  <a:latin typeface="Akkurat Light Office"/>
                  <a:cs typeface="Calibri"/>
                </a:rPr>
                <a:t>Random Events</a:t>
              </a:r>
              <a:endParaRPr lang="en-US" dirty="0"/>
            </a:p>
          </p:txBody>
        </p:sp>
        <p:sp>
          <p:nvSpPr>
            <p:cNvPr id="45" name="Content Placeholder 10">
              <a:extLst>
                <a:ext uri="{FF2B5EF4-FFF2-40B4-BE49-F238E27FC236}">
                  <a16:creationId xmlns:a16="http://schemas.microsoft.com/office/drawing/2014/main" id="{748A334F-CB92-47D1-2590-AFE66BC475C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05259" y="1558427"/>
              <a:ext cx="5318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pPr algn="ctr"/>
              <a:r>
                <a:rPr lang="en-US" sz="1800" b="1" kern="0" dirty="0">
                  <a:latin typeface="Akkurat Light Office"/>
                  <a:cs typeface="Calibri"/>
                </a:rPr>
                <a:t>+</a:t>
              </a:r>
              <a:endParaRPr lang="en-US" dirty="0"/>
            </a:p>
          </p:txBody>
        </p:sp>
        <p:sp>
          <p:nvSpPr>
            <p:cNvPr id="46" name="Content Placeholder 10">
              <a:extLst>
                <a:ext uri="{FF2B5EF4-FFF2-40B4-BE49-F238E27FC236}">
                  <a16:creationId xmlns:a16="http://schemas.microsoft.com/office/drawing/2014/main" id="{748A334F-CB92-47D1-2590-AFE66BC475C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99884" y="1553514"/>
              <a:ext cx="5318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pPr algn="ctr"/>
              <a:r>
                <a:rPr lang="en-US" sz="1800" b="1" kern="0" dirty="0">
                  <a:latin typeface="Akkurat Light Office"/>
                  <a:cs typeface="Calibri"/>
                </a:rPr>
                <a:t>+</a:t>
              </a:r>
              <a:endParaRPr lang="en-US" dirty="0"/>
            </a:p>
          </p:txBody>
        </p:sp>
      </p:grpSp>
      <p:sp>
        <p:nvSpPr>
          <p:cNvPr id="48" name="Right Brace 47"/>
          <p:cNvSpPr/>
          <p:nvPr/>
        </p:nvSpPr>
        <p:spPr bwMode="auto">
          <a:xfrm rot="5400000">
            <a:off x="2465269" y="992410"/>
            <a:ext cx="565078" cy="3088164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kkurat Office" pitchFamily="50" charset="0"/>
              <a:cs typeface="Arial" charset="0"/>
            </a:endParaRPr>
          </a:p>
        </p:txBody>
      </p:sp>
      <p:sp>
        <p:nvSpPr>
          <p:cNvPr id="49" name="Content Placeholder 10">
            <a:extLst>
              <a:ext uri="{FF2B5EF4-FFF2-40B4-BE49-F238E27FC236}">
                <a16:creationId xmlns:a16="http://schemas.microsoft.com/office/drawing/2014/main" id="{6E686255-0173-B46C-3EEA-DC522EB33EFE}"/>
              </a:ext>
            </a:extLst>
          </p:cNvPr>
          <p:cNvSpPr txBox="1">
            <a:spLocks/>
          </p:cNvSpPr>
          <p:nvPr/>
        </p:nvSpPr>
        <p:spPr bwMode="auto">
          <a:xfrm>
            <a:off x="568453" y="3984507"/>
            <a:ext cx="460106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SzPct val="130000"/>
              <a:buFont typeface="Wingdings" pitchFamily="2" charset="2"/>
              <a:buNone/>
              <a:defRPr sz="2400" b="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Symbol" pitchFamily="18" charset="2"/>
              <a:buChar char="-"/>
              <a:defRPr sz="2400" b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00" b="1" kern="0" dirty="0">
                <a:latin typeface="Akkurat Light Office"/>
                <a:cs typeface="Calibri"/>
              </a:rPr>
              <a:t>Simulator of Virtual Organisms (</a:t>
            </a:r>
            <a:r>
              <a:rPr lang="en-US" sz="1800" b="1" kern="0" dirty="0" err="1">
                <a:latin typeface="Akkurat Light Office"/>
                <a:cs typeface="Calibri"/>
              </a:rPr>
              <a:t>silvio</a:t>
            </a:r>
            <a:r>
              <a:rPr lang="en-US" sz="1800" b="1" kern="0" dirty="0">
                <a:latin typeface="Akkurat Light Office"/>
                <a:cs typeface="Calibri"/>
              </a:rPr>
              <a:t>):</a:t>
            </a:r>
          </a:p>
          <a:p>
            <a:pPr marL="180000" indent="-108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kern="0" dirty="0">
                <a:latin typeface="Akkurat Light Office"/>
                <a:cs typeface="Calibri"/>
              </a:rPr>
              <a:t>Public Python library</a:t>
            </a:r>
          </a:p>
          <a:p>
            <a:pPr marL="180000" indent="-108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kern="0" dirty="0">
                <a:latin typeface="Akkurat Light Office"/>
                <a:cs typeface="Calibri"/>
              </a:rPr>
              <a:t>Easy package installation via </a:t>
            </a:r>
            <a:r>
              <a:rPr lang="en-US" sz="1800" kern="0" dirty="0" err="1">
                <a:latin typeface="Akkurat Light Office"/>
                <a:cs typeface="Calibri"/>
              </a:rPr>
              <a:t>Pypi</a:t>
            </a:r>
            <a:endParaRPr lang="en-US" sz="1800" kern="0" dirty="0">
              <a:latin typeface="Akkurat Light Office"/>
              <a:cs typeface="Calibri"/>
            </a:endParaRPr>
          </a:p>
          <a:p>
            <a:pPr marL="180000" indent="-108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kern="0" dirty="0">
                <a:latin typeface="Akkurat Light Office"/>
                <a:cs typeface="Calibri"/>
              </a:rPr>
              <a:t>Project development via </a:t>
            </a:r>
            <a:r>
              <a:rPr lang="en-US" sz="1800" kern="0" dirty="0" err="1">
                <a:latin typeface="Akkurat Light Office"/>
                <a:cs typeface="Calibri"/>
              </a:rPr>
              <a:t>rwth-GitLab</a:t>
            </a:r>
            <a:endParaRPr lang="en-US" sz="1800" kern="0" dirty="0">
              <a:latin typeface="Akkurat Light Office"/>
              <a:cs typeface="Calibri"/>
            </a:endParaRPr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A49DBB80-70B5-496B-9616-17E1FDEA82C7}"/>
              </a:ext>
            </a:extLst>
          </p:cNvPr>
          <p:cNvSpPr/>
          <p:nvPr/>
        </p:nvSpPr>
        <p:spPr bwMode="auto">
          <a:xfrm rot="10800000">
            <a:off x="4810125" y="2024398"/>
            <a:ext cx="715244" cy="303203"/>
          </a:xfrm>
          <a:prstGeom prst="leftArrow">
            <a:avLst/>
          </a:prstGeom>
          <a:solidFill>
            <a:srgbClr val="0064A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kkurat Office" pitchFamily="50" charset="0"/>
              <a:cs typeface="Arial" charset="0"/>
            </a:endParaRPr>
          </a:p>
        </p:txBody>
      </p:sp>
      <p:pic>
        <p:nvPicPr>
          <p:cNvPr id="10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B491CF94-9E3B-4E9C-BF62-8C51FFE5AF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8303" y="2305977"/>
            <a:ext cx="1210129" cy="6712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7E94EF5-24C0-488A-ADC6-3919DD15AFCE}"/>
              </a:ext>
            </a:extLst>
          </p:cNvPr>
          <p:cNvSpPr/>
          <p:nvPr/>
        </p:nvSpPr>
        <p:spPr>
          <a:xfrm>
            <a:off x="8642677" y="1637567"/>
            <a:ext cx="1553172" cy="46487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dirty="0"/>
              <a:t>RecExpSim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94E6B8-48CF-4AE4-8A52-7B266A497701}"/>
              </a:ext>
            </a:extLst>
          </p:cNvPr>
          <p:cNvSpPr/>
          <p:nvPr/>
        </p:nvSpPr>
        <p:spPr bwMode="auto">
          <a:xfrm>
            <a:off x="5819877" y="931016"/>
            <a:ext cx="2912226" cy="123425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kkurat Office" pitchFamily="50" charset="0"/>
              <a:cs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792343-6AEE-401B-92BF-A96BD8F3DE08}"/>
              </a:ext>
            </a:extLst>
          </p:cNvPr>
          <p:cNvSpPr/>
          <p:nvPr/>
        </p:nvSpPr>
        <p:spPr>
          <a:xfrm>
            <a:off x="10105303" y="1062678"/>
            <a:ext cx="1553172" cy="9233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de-DE" u="sng" dirty="0"/>
              <a:t>Rec</a:t>
            </a:r>
            <a:r>
              <a:rPr lang="de-DE" dirty="0"/>
              <a:t>ombinant </a:t>
            </a:r>
            <a:r>
              <a:rPr lang="de-DE" u="sng" dirty="0"/>
              <a:t>Exp</a:t>
            </a:r>
            <a:r>
              <a:rPr lang="de-DE" dirty="0"/>
              <a:t>ression </a:t>
            </a:r>
            <a:r>
              <a:rPr lang="de-DE" u="sng" dirty="0"/>
              <a:t>Sim</a:t>
            </a:r>
            <a:r>
              <a:rPr lang="de-DE" dirty="0"/>
              <a:t>ulation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501BB9-3EDF-4D71-A909-859160D6F0FE}"/>
              </a:ext>
            </a:extLst>
          </p:cNvPr>
          <p:cNvSpPr/>
          <p:nvPr/>
        </p:nvSpPr>
        <p:spPr>
          <a:xfrm>
            <a:off x="8642677" y="2852807"/>
            <a:ext cx="1553172" cy="46487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/>
              <a:t>FermProSim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EE4BD5-883D-49E1-B4B1-0CFFC99EE25B}"/>
              </a:ext>
            </a:extLst>
          </p:cNvPr>
          <p:cNvSpPr/>
          <p:nvPr/>
        </p:nvSpPr>
        <p:spPr>
          <a:xfrm>
            <a:off x="10105303" y="2204809"/>
            <a:ext cx="1553172" cy="9233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de-DE" u="sng"/>
              <a:t>Ferm</a:t>
            </a:r>
            <a:r>
              <a:rPr lang="de-DE"/>
              <a:t>entation</a:t>
            </a:r>
            <a:endParaRPr lang="en-US"/>
          </a:p>
          <a:p>
            <a:r>
              <a:rPr lang="de-DE" u="sng"/>
              <a:t>Pro</a:t>
            </a:r>
            <a:r>
              <a:rPr lang="de-DE"/>
              <a:t>cess</a:t>
            </a:r>
          </a:p>
          <a:p>
            <a:r>
              <a:rPr lang="de-DE" u="sng"/>
              <a:t>Sim</a:t>
            </a:r>
            <a:r>
              <a:rPr lang="de-DE"/>
              <a:t>ulation</a:t>
            </a:r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A28DDF-3BF5-4B45-A87D-690BADDEA171}"/>
              </a:ext>
            </a:extLst>
          </p:cNvPr>
          <p:cNvSpPr/>
          <p:nvPr/>
        </p:nvSpPr>
        <p:spPr bwMode="auto">
          <a:xfrm>
            <a:off x="8736453" y="931016"/>
            <a:ext cx="2900937" cy="123425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kkurat Office" pitchFamily="50" charset="0"/>
              <a:cs typeface="Arial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F4545A-75CC-4A6B-805B-EA2141F2CA03}"/>
              </a:ext>
            </a:extLst>
          </p:cNvPr>
          <p:cNvSpPr/>
          <p:nvPr/>
        </p:nvSpPr>
        <p:spPr>
          <a:xfrm>
            <a:off x="5816478" y="2891815"/>
            <a:ext cx="1553172" cy="46487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/>
              <a:t>GroExpSim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6731DB2-C506-4D9F-B068-954449A81F25}"/>
              </a:ext>
            </a:extLst>
          </p:cNvPr>
          <p:cNvSpPr/>
          <p:nvPr/>
        </p:nvSpPr>
        <p:spPr>
          <a:xfrm>
            <a:off x="7288511" y="2237794"/>
            <a:ext cx="1553172" cy="9233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de-DE" u="sng"/>
              <a:t>Gro</a:t>
            </a:r>
            <a:r>
              <a:rPr lang="de-DE"/>
              <a:t>wth</a:t>
            </a:r>
          </a:p>
          <a:p>
            <a:r>
              <a:rPr lang="de-DE" u="sng"/>
              <a:t>Exp</a:t>
            </a:r>
            <a:r>
              <a:rPr lang="de-DE"/>
              <a:t>eriment</a:t>
            </a:r>
          </a:p>
          <a:p>
            <a:r>
              <a:rPr lang="de-DE" u="sng"/>
              <a:t>Sim</a:t>
            </a:r>
            <a:r>
              <a:rPr lang="de-DE"/>
              <a:t>ulation</a:t>
            </a:r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647DEA6-30C2-480D-8862-CA872909C05E}"/>
              </a:ext>
            </a:extLst>
          </p:cNvPr>
          <p:cNvSpPr/>
          <p:nvPr/>
        </p:nvSpPr>
        <p:spPr bwMode="auto">
          <a:xfrm>
            <a:off x="5819119" y="2163148"/>
            <a:ext cx="2912984" cy="123425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kkurat Office" pitchFamily="50" charset="0"/>
              <a:cs typeface="Arial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647DEA6-30C2-480D-8862-CA872909C05E}"/>
              </a:ext>
            </a:extLst>
          </p:cNvPr>
          <p:cNvSpPr/>
          <p:nvPr/>
        </p:nvSpPr>
        <p:spPr bwMode="auto">
          <a:xfrm>
            <a:off x="8733931" y="2158039"/>
            <a:ext cx="2903459" cy="123936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kkurat Office" pitchFamily="50" charset="0"/>
              <a:cs typeface="Arial" charset="0"/>
            </a:endParaRPr>
          </a:p>
        </p:txBody>
      </p:sp>
      <p:sp>
        <p:nvSpPr>
          <p:cNvPr id="61" name="Content Placeholder 10">
            <a:extLst>
              <a:ext uri="{FF2B5EF4-FFF2-40B4-BE49-F238E27FC236}">
                <a16:creationId xmlns:a16="http://schemas.microsoft.com/office/drawing/2014/main" id="{6E686255-0173-B46C-3EEA-DC522EB33EFE}"/>
              </a:ext>
            </a:extLst>
          </p:cNvPr>
          <p:cNvSpPr txBox="1">
            <a:spLocks/>
          </p:cNvSpPr>
          <p:nvPr/>
        </p:nvSpPr>
        <p:spPr bwMode="auto">
          <a:xfrm>
            <a:off x="5080373" y="3984507"/>
            <a:ext cx="630200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SzPct val="130000"/>
              <a:buFont typeface="Wingdings" pitchFamily="2" charset="2"/>
              <a:buNone/>
              <a:defRPr sz="2400" b="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Symbol" pitchFamily="18" charset="2"/>
              <a:buChar char="-"/>
              <a:defRPr sz="2400" b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00" b="1" kern="0" dirty="0">
                <a:latin typeface="Akkurat Light Office"/>
                <a:cs typeface="Calibri"/>
              </a:rPr>
              <a:t>Biological Laboratory Simulation (</a:t>
            </a:r>
            <a:r>
              <a:rPr lang="en-US" sz="1800" b="1" kern="0" dirty="0" err="1">
                <a:latin typeface="Akkurat Light Office"/>
                <a:cs typeface="Calibri"/>
              </a:rPr>
              <a:t>BioLabSim</a:t>
            </a:r>
            <a:r>
              <a:rPr lang="en-US" sz="1800" b="1" kern="0" dirty="0">
                <a:latin typeface="Akkurat Light Office"/>
                <a:cs typeface="Calibri"/>
              </a:rPr>
              <a:t>):</a:t>
            </a:r>
          </a:p>
          <a:p>
            <a:pPr marL="180000" indent="-108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kern="0" dirty="0">
                <a:latin typeface="Akkurat Light Office"/>
                <a:cs typeface="Calibri"/>
              </a:rPr>
              <a:t>Educational workflow to simulate a biotech experiment with data and analysis.</a:t>
            </a:r>
          </a:p>
          <a:p>
            <a:pPr marL="180000" indent="-108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kern="0" dirty="0">
                <a:latin typeface="Akkurat Light Office"/>
                <a:cs typeface="Calibri"/>
              </a:rPr>
              <a:t>Each </a:t>
            </a:r>
            <a:r>
              <a:rPr lang="en-US" sz="1800" kern="0" dirty="0" err="1">
                <a:latin typeface="Akkurat Light Office"/>
                <a:cs typeface="Calibri"/>
              </a:rPr>
              <a:t>BioLabSim</a:t>
            </a:r>
            <a:r>
              <a:rPr lang="en-US" sz="1800" kern="0" dirty="0">
                <a:latin typeface="Akkurat Light Office"/>
                <a:cs typeface="Calibri"/>
              </a:rPr>
              <a:t> is a Jupyter Notebook.</a:t>
            </a:r>
          </a:p>
          <a:p>
            <a:pPr marL="180000" indent="-108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kern="0" dirty="0">
                <a:latin typeface="Akkurat Light Office"/>
                <a:cs typeface="Calibri"/>
              </a:rPr>
              <a:t>Direct implementation in </a:t>
            </a:r>
            <a:r>
              <a:rPr lang="en-US" sz="1800" kern="0" dirty="0" err="1">
                <a:latin typeface="Akkurat Light Office"/>
                <a:cs typeface="Calibri"/>
              </a:rPr>
              <a:t>JupyterHubs</a:t>
            </a:r>
            <a:r>
              <a:rPr lang="en-US" sz="1800" kern="0" dirty="0">
                <a:latin typeface="Akkurat Light Office"/>
                <a:cs typeface="Calibri"/>
              </a:rPr>
              <a:t> (e.g. </a:t>
            </a:r>
            <a:r>
              <a:rPr lang="en-US" sz="1800" kern="0" dirty="0" err="1">
                <a:latin typeface="Akkurat Light Office"/>
                <a:cs typeface="Calibri"/>
              </a:rPr>
              <a:t>RWTHjupyter</a:t>
            </a:r>
            <a:r>
              <a:rPr lang="en-US" sz="1800" kern="0" dirty="0">
                <a:latin typeface="Akkurat Light Office"/>
                <a:cs typeface="Calibri"/>
              </a:rPr>
              <a:t>).</a:t>
            </a:r>
          </a:p>
          <a:p>
            <a:pPr marL="180000" indent="-108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kern="0" dirty="0">
                <a:latin typeface="Akkurat Light Office"/>
                <a:cs typeface="Calibri"/>
              </a:rPr>
              <a:t>Local installation from </a:t>
            </a:r>
            <a:r>
              <a:rPr lang="en-US" sz="1800" kern="0" dirty="0" err="1">
                <a:latin typeface="Akkurat Light Office"/>
                <a:cs typeface="Calibri"/>
              </a:rPr>
              <a:t>rwth-GitLab</a:t>
            </a:r>
            <a:r>
              <a:rPr lang="en-US" sz="1800" kern="0" dirty="0">
                <a:latin typeface="Akkurat Light Office"/>
                <a:cs typeface="Calibri"/>
              </a:rPr>
              <a:t>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7E94EF5-24C0-488A-ADC6-3919DD15AFCE}"/>
              </a:ext>
            </a:extLst>
          </p:cNvPr>
          <p:cNvSpPr/>
          <p:nvPr/>
        </p:nvSpPr>
        <p:spPr>
          <a:xfrm>
            <a:off x="5781596" y="1591205"/>
            <a:ext cx="1553172" cy="46487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/>
              <a:t>GenScalSim</a:t>
            </a:r>
            <a:endParaRPr lang="de-DE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2792343-6AEE-401B-92BF-A96BD8F3DE08}"/>
              </a:ext>
            </a:extLst>
          </p:cNvPr>
          <p:cNvSpPr/>
          <p:nvPr/>
        </p:nvSpPr>
        <p:spPr>
          <a:xfrm>
            <a:off x="7281195" y="996438"/>
            <a:ext cx="1744796" cy="9233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de-DE" u="sng"/>
              <a:t>Gen</a:t>
            </a:r>
            <a:r>
              <a:rPr lang="de-DE"/>
              <a:t>ome </a:t>
            </a:r>
          </a:p>
          <a:p>
            <a:r>
              <a:rPr lang="de-DE" u="sng"/>
              <a:t>Scal</a:t>
            </a:r>
            <a:r>
              <a:rPr lang="de-DE"/>
              <a:t>e Model </a:t>
            </a:r>
            <a:r>
              <a:rPr lang="de-DE" u="sng" dirty="0"/>
              <a:t>Sim</a:t>
            </a:r>
            <a:r>
              <a:rPr lang="de-DE" dirty="0"/>
              <a:t>ulation</a:t>
            </a:r>
            <a:endParaRPr lang="en-US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4774" y="1032781"/>
            <a:ext cx="756233" cy="733771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6604" y="1223414"/>
            <a:ext cx="819150" cy="374611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26008" y="2220868"/>
            <a:ext cx="392758" cy="7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07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BioLabSim in OERContent: Learning Perspective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5</a:t>
            </a:fld>
            <a:endParaRPr lang="de-DE">
              <a:solidFill>
                <a:srgbClr val="D3D9D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10" y="2866079"/>
            <a:ext cx="6805965" cy="3551897"/>
          </a:xfrm>
          <a:prstGeom prst="rect">
            <a:avLst/>
          </a:prstGeom>
        </p:spPr>
      </p:pic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6E686255-0173-B46C-3EEA-DC522EB33EFE}"/>
              </a:ext>
            </a:extLst>
          </p:cNvPr>
          <p:cNvSpPr txBox="1">
            <a:spLocks/>
          </p:cNvSpPr>
          <p:nvPr/>
        </p:nvSpPr>
        <p:spPr bwMode="auto">
          <a:xfrm>
            <a:off x="609602" y="1019793"/>
            <a:ext cx="1158239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SzPct val="130000"/>
              <a:buFont typeface="Wingdings" pitchFamily="2" charset="2"/>
              <a:buNone/>
              <a:defRPr sz="2400" b="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Symbol" pitchFamily="18" charset="2"/>
              <a:buChar char="-"/>
              <a:defRPr sz="2400" b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 marL="180000" indent="-108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kern="0" dirty="0">
                <a:latin typeface="Akkurat Light Office"/>
                <a:cs typeface="Calibri"/>
              </a:rPr>
              <a:t>Individual organism, e.g. growth temperature, substrate preference, genome, metabolism etc...</a:t>
            </a:r>
          </a:p>
          <a:p>
            <a:pPr marL="180000" indent="-108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kern="0" dirty="0">
                <a:latin typeface="Akkurat Light Office"/>
                <a:cs typeface="Calibri"/>
              </a:rPr>
              <a:t>Each lectures presents a set of different experiments to investigate the organism.</a:t>
            </a:r>
          </a:p>
          <a:p>
            <a:pPr marL="180000" indent="-108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kern="0" dirty="0">
                <a:latin typeface="Akkurat Light Office"/>
                <a:cs typeface="Calibri"/>
              </a:rPr>
              <a:t>Different complexities from single seminar (90 Min), regular seminars to full day training.</a:t>
            </a:r>
          </a:p>
          <a:p>
            <a:pPr marL="180000" indent="-108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kern="0" dirty="0">
                <a:latin typeface="Akkurat Light Office"/>
                <a:cs typeface="Calibri"/>
              </a:rPr>
              <a:t>Work in groups with each participant studying individual organism.</a:t>
            </a:r>
          </a:p>
          <a:p>
            <a:pPr marL="180000" indent="-108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kern="0" dirty="0">
                <a:latin typeface="Akkurat Light Office"/>
                <a:cs typeface="Calibri"/>
              </a:rPr>
              <a:t>Performance control by automated comparison results with internally stored parameter references.</a:t>
            </a:r>
          </a:p>
        </p:txBody>
      </p:sp>
    </p:spTree>
    <p:extLst>
      <p:ext uri="{BB962C8B-B14F-4D97-AF65-F5344CB8AC3E}">
        <p14:creationId xmlns:p14="http://schemas.microsoft.com/office/powerpoint/2010/main" val="339475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6FEDA3C2-EDAB-4CF7-8937-0C21CC008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351643"/>
            <a:ext cx="2743200" cy="15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3DBFD1-41A9-478D-AA0F-C72E1A96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>
                <a:latin typeface="+mn-lt"/>
                <a:cs typeface="Calibri Light"/>
              </a:rPr>
              <a:t>Educational Workflow: </a:t>
            </a:r>
            <a:r>
              <a:rPr lang="en-US" err="1">
                <a:latin typeface="+mn-lt"/>
                <a:cs typeface="Calibri Light"/>
              </a:rPr>
              <a:t>RecExpSim</a:t>
            </a:r>
            <a:endParaRPr lang="en-US" err="1">
              <a:latin typeface="+mn-lt"/>
            </a:endParaRPr>
          </a:p>
        </p:txBody>
      </p:sp>
      <p:pic>
        <p:nvPicPr>
          <p:cNvPr id="3" name="Picture 8" descr="Icon&#10;&#10;Description automatically generated">
            <a:extLst>
              <a:ext uri="{FF2B5EF4-FFF2-40B4-BE49-F238E27FC236}">
                <a16:creationId xmlns:a16="http://schemas.microsoft.com/office/drawing/2014/main" id="{6EF4F161-36F3-4929-A2AD-5E2B71823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" y="1804469"/>
            <a:ext cx="2743200" cy="709061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C862A0B-27E5-47F5-A1FD-19F52C924F6F}"/>
              </a:ext>
            </a:extLst>
          </p:cNvPr>
          <p:cNvSpPr txBox="1">
            <a:spLocks/>
          </p:cNvSpPr>
          <p:nvPr/>
        </p:nvSpPr>
        <p:spPr>
          <a:xfrm>
            <a:off x="6849" y="6433387"/>
            <a:ext cx="457200" cy="381000"/>
          </a:xfrm>
          <a:prstGeom prst="rect">
            <a:avLst/>
          </a:prstGeom>
          <a:solidFill>
            <a:srgbClr val="0064A8"/>
          </a:solidFill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43A4F2A3-E643-4870-B8DE-4E58A4727210}" type="slidenum">
              <a:rPr lang="de-DE" sz="1200" smtClean="0">
                <a:solidFill>
                  <a:schemeClr val="bg1"/>
                </a:solidFill>
                <a:latin typeface="Akkurat Light Office (Body)"/>
              </a:rPr>
              <a:pPr algn="r">
                <a:defRPr/>
              </a:pPr>
              <a:t>6</a:t>
            </a:fld>
            <a:endParaRPr lang="de-DE" sz="1200" dirty="0">
              <a:solidFill>
                <a:schemeClr val="bg1"/>
              </a:solidFill>
              <a:latin typeface="Akkurat Light Office (Body)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075800"/>
              </p:ext>
            </p:extLst>
          </p:nvPr>
        </p:nvGraphicFramePr>
        <p:xfrm>
          <a:off x="5375275" y="2513530"/>
          <a:ext cx="5418666" cy="22961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80899">
                  <a:extLst>
                    <a:ext uri="{9D8B030D-6E8A-4147-A177-3AD203B41FA5}">
                      <a16:colId xmlns:a16="http://schemas.microsoft.com/office/drawing/2014/main" val="2000403203"/>
                    </a:ext>
                  </a:extLst>
                </a:gridCol>
                <a:gridCol w="3637767">
                  <a:extLst>
                    <a:ext uri="{9D8B030D-6E8A-4147-A177-3AD203B41FA5}">
                      <a16:colId xmlns:a16="http://schemas.microsoft.com/office/drawing/2014/main" val="1194683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Time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/>
                        <a:t>3h</a:t>
                      </a:r>
                      <a:r>
                        <a:rPr lang="en-GB" b="1" dirty="0"/>
                        <a:t>:</a:t>
                      </a:r>
                    </a:p>
                    <a:p>
                      <a:r>
                        <a:rPr lang="en-GB" b="1" dirty="0"/>
                        <a:t>   </a:t>
                      </a:r>
                      <a:r>
                        <a:rPr lang="en-GB" b="1"/>
                        <a:t>Lecture</a:t>
                      </a:r>
                      <a:r>
                        <a:rPr lang="en-GB" b="1" baseline="0"/>
                        <a:t> 0.5h</a:t>
                      </a:r>
                      <a:endParaRPr lang="en-GB" b="1" baseline="0" dirty="0"/>
                    </a:p>
                    <a:p>
                      <a:r>
                        <a:rPr lang="en-GB" b="1" dirty="0"/>
                        <a:t>   Guided </a:t>
                      </a:r>
                      <a:r>
                        <a:rPr lang="en-GB" b="1"/>
                        <a:t>training 2h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91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Content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Growth curve analysis</a:t>
                      </a:r>
                    </a:p>
                    <a:p>
                      <a:r>
                        <a:rPr lang="en-GB" b="1" dirty="0"/>
                        <a:t>Promoter</a:t>
                      </a:r>
                      <a:r>
                        <a:rPr lang="en-GB" b="1" baseline="0" dirty="0"/>
                        <a:t> library construction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52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Equipment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Notebook/PC, Internet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373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Engagement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Student pairs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366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211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Calibri"/>
                <a:cs typeface="Calibri"/>
              </a:rPr>
              <a:t>RecExpSim</a:t>
            </a:r>
            <a:r>
              <a:rPr lang="en-US">
                <a:latin typeface="Calibri"/>
                <a:cs typeface="Calibri"/>
              </a:rPr>
              <a:t>: </a:t>
            </a:r>
            <a:r>
              <a:rPr lang="en-US" u="sng">
                <a:latin typeface="Calibri"/>
                <a:cs typeface="Calibri"/>
              </a:rPr>
              <a:t>Rec</a:t>
            </a:r>
            <a:r>
              <a:rPr lang="en-US">
                <a:latin typeface="Calibri"/>
                <a:cs typeface="Calibri"/>
              </a:rPr>
              <a:t>ombinant </a:t>
            </a:r>
            <a:r>
              <a:rPr lang="en-US" u="sng">
                <a:latin typeface="Calibri"/>
                <a:cs typeface="Calibri"/>
              </a:rPr>
              <a:t>Exp</a:t>
            </a:r>
            <a:r>
              <a:rPr lang="en-US">
                <a:latin typeface="Calibri"/>
                <a:cs typeface="Calibri"/>
              </a:rPr>
              <a:t>ression </a:t>
            </a:r>
            <a:r>
              <a:rPr lang="en-US" u="sng">
                <a:latin typeface="Calibri"/>
                <a:cs typeface="Calibri"/>
              </a:rPr>
              <a:t>Sim</a:t>
            </a:r>
            <a:r>
              <a:rPr lang="en-US">
                <a:latin typeface="Calibri"/>
                <a:cs typeface="Calibri"/>
              </a:rPr>
              <a:t>ulation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7</a:t>
            </a:fld>
            <a:endParaRPr lang="de-DE">
              <a:solidFill>
                <a:srgbClr val="D3D9DD"/>
              </a:solidFill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6A93799-4928-4F6E-B70E-0C45F242D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328" y="625743"/>
            <a:ext cx="10966448" cy="13697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>
                <a:latin typeface="+mn-lt"/>
                <a:cs typeface="Calibri"/>
              </a:rPr>
              <a:t>Story:</a:t>
            </a:r>
          </a:p>
          <a:p>
            <a:r>
              <a:rPr lang="en-US" b="1">
                <a:latin typeface="+mn-lt"/>
                <a:cs typeface="Calibri"/>
              </a:rPr>
              <a:t>Develop an expression system for recombinant production of COVID19 protein subunit vaccine.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170840" y="1856282"/>
            <a:ext cx="5179648" cy="4489948"/>
            <a:chOff x="6170840" y="1856282"/>
            <a:chExt cx="5179648" cy="4489948"/>
          </a:xfrm>
        </p:grpSpPr>
        <p:pic>
          <p:nvPicPr>
            <p:cNvPr id="3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7CC52CE8-F6DF-438B-984E-4A5FA16E68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128" t="10638" r="115" b="11620"/>
            <a:stretch/>
          </p:blipFill>
          <p:spPr>
            <a:xfrm>
              <a:off x="6170840" y="1856282"/>
              <a:ext cx="4639361" cy="2635525"/>
            </a:xfrm>
            <a:prstGeom prst="rect">
              <a:avLst/>
            </a:prstGeom>
          </p:spPr>
        </p:pic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AFA74BD6-1CED-40AF-9702-9965D74DA36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02263" y="4498943"/>
              <a:ext cx="4848225" cy="1847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r>
                <a:rPr lang="en-US" sz="1800" b="1" kern="0" dirty="0">
                  <a:latin typeface="+mn-lt"/>
                  <a:cs typeface="Calibri"/>
                </a:rPr>
                <a:t>1. Characterize host</a:t>
              </a:r>
              <a:endParaRPr lang="en-US" sz="1800" b="1" dirty="0"/>
            </a:p>
            <a:p>
              <a:r>
                <a:rPr lang="en-US" sz="1800" b="1" kern="0" dirty="0">
                  <a:latin typeface="Akkurat Light Office"/>
                  <a:cs typeface="Calibri"/>
                </a:rPr>
                <a:t>2. Find optimal promoter sequences</a:t>
              </a:r>
            </a:p>
            <a:p>
              <a:r>
                <a:rPr lang="en-US" sz="1800" b="1" kern="0" dirty="0">
                  <a:latin typeface="Akkurat Light Office"/>
                  <a:cs typeface="Calibri"/>
                </a:rPr>
                <a:t>3. Clone genes into host</a:t>
              </a:r>
            </a:p>
            <a:p>
              <a:r>
                <a:rPr lang="en-US" sz="1800" b="1" kern="0" dirty="0">
                  <a:latin typeface="Akkurat Light Office"/>
                  <a:cs typeface="Calibri"/>
                </a:rPr>
                <a:t>4. Measure expression rate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87153F-A2C5-469E-AEEF-0E06FF7EFBA6}"/>
              </a:ext>
            </a:extLst>
          </p:cNvPr>
          <p:cNvGrpSpPr/>
          <p:nvPr/>
        </p:nvGrpSpPr>
        <p:grpSpPr>
          <a:xfrm>
            <a:off x="826108" y="2010210"/>
            <a:ext cx="4391777" cy="4850370"/>
            <a:chOff x="789822" y="1504931"/>
            <a:chExt cx="4391777" cy="48503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5A0B9A-C112-406C-9E38-E2B64D653235}"/>
                </a:ext>
              </a:extLst>
            </p:cNvPr>
            <p:cNvSpPr txBox="1"/>
            <p:nvPr/>
          </p:nvSpPr>
          <p:spPr>
            <a:xfrm>
              <a:off x="789822" y="5431971"/>
              <a:ext cx="4391777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The majority of vaccine (candidates) is based on recombinant expression of protein subunits.</a:t>
              </a:r>
            </a:p>
          </p:txBody>
        </p:sp>
        <p:pic>
          <p:nvPicPr>
            <p:cNvPr id="10" name="Picture 10" descr="Chart, sunburst chart&#10;&#10;Description automatically generated">
              <a:extLst>
                <a:ext uri="{FF2B5EF4-FFF2-40B4-BE49-F238E27FC236}">
                  <a16:creationId xmlns:a16="http://schemas.microsoft.com/office/drawing/2014/main" id="{7F0B9503-4B2F-4CD8-B512-183D1B30E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7186" y="1504931"/>
              <a:ext cx="3967842" cy="3848136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AC34656-A521-4E24-AE7D-326046C65071}"/>
              </a:ext>
            </a:extLst>
          </p:cNvPr>
          <p:cNvSpPr txBox="1"/>
          <p:nvPr/>
        </p:nvSpPr>
        <p:spPr>
          <a:xfrm rot="16200000">
            <a:off x="-793820" y="3637992"/>
            <a:ext cx="302441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/>
              <a:t>Jeyanathan et al., 2020, doi: </a:t>
            </a:r>
            <a:r>
              <a:rPr lang="en-US" sz="800">
                <a:ea typeface="+mn-lt"/>
                <a:cs typeface="+mn-lt"/>
              </a:rPr>
              <a:t>10.1038/s41577-020-00434-6</a:t>
            </a:r>
            <a:endParaRPr lang="en-US" sz="800"/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1C786741-E4D1-4EC2-9B36-1EB0E028F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39" y="798286"/>
            <a:ext cx="708479" cy="83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B516-9238-4B20-A50D-2CBBE0AE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RecExpSim: Data Analysis Example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9EBE9-0B4F-455C-A376-33DBF3270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/>
              <a:pPr>
                <a:defRPr/>
              </a:pPr>
              <a:t>8</a:t>
            </a:fld>
            <a:endParaRPr lang="de-DE">
              <a:solidFill>
                <a:srgbClr val="D3D9DD"/>
              </a:solidFill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3F864CA3-B4F6-41B9-B3A9-F5860EAAC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484" y="1147082"/>
            <a:ext cx="257176" cy="599623"/>
          </a:xfrm>
          <a:prstGeom prst="rect">
            <a:avLst/>
          </a:prstGeom>
        </p:spPr>
      </p:pic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3C8782CE-A488-4213-B8F1-EBD1BB240579}"/>
              </a:ext>
            </a:extLst>
          </p:cNvPr>
          <p:cNvSpPr txBox="1">
            <a:spLocks/>
          </p:cNvSpPr>
          <p:nvPr/>
        </p:nvSpPr>
        <p:spPr bwMode="auto">
          <a:xfrm>
            <a:off x="3660542" y="1041399"/>
            <a:ext cx="1910514" cy="83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SzPct val="130000"/>
              <a:buFont typeface="Wingdings" pitchFamily="2" charset="2"/>
              <a:buNone/>
              <a:defRPr sz="2400" b="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Symbol" pitchFamily="18" charset="2"/>
              <a:buChar char="-"/>
              <a:defRPr sz="2400" b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00" b="1" kern="0" dirty="0">
                <a:latin typeface="Akkurat Light Office"/>
                <a:cs typeface="Calibri"/>
              </a:rPr>
              <a:t>Optimal</a:t>
            </a:r>
          </a:p>
          <a:p>
            <a:r>
              <a:rPr lang="en-US" sz="1800" b="1" kern="0" dirty="0">
                <a:latin typeface="Akkurat Light Office"/>
                <a:cs typeface="Calibri"/>
              </a:rPr>
              <a:t>temperature</a:t>
            </a: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C667C29D-2F02-473E-95A3-2A024302B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883" y="1177471"/>
            <a:ext cx="1340304" cy="330201"/>
          </a:xfrm>
          <a:prstGeom prst="rect">
            <a:avLst/>
          </a:prstGeom>
        </p:spPr>
      </p:pic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1AAE4F18-B234-478C-B1AB-861D84F22A96}"/>
              </a:ext>
            </a:extLst>
          </p:cNvPr>
          <p:cNvSpPr txBox="1">
            <a:spLocks/>
          </p:cNvSpPr>
          <p:nvPr/>
        </p:nvSpPr>
        <p:spPr bwMode="auto">
          <a:xfrm>
            <a:off x="6889970" y="1041398"/>
            <a:ext cx="1910514" cy="83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SzPct val="130000"/>
              <a:buFont typeface="Wingdings" pitchFamily="2" charset="2"/>
              <a:buNone/>
              <a:defRPr sz="2400" b="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Symbol" pitchFamily="18" charset="2"/>
              <a:buChar char="-"/>
              <a:defRPr sz="2400" b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00" b="1" kern="0" dirty="0">
                <a:latin typeface="Akkurat Light Office"/>
                <a:cs typeface="Calibri"/>
              </a:rPr>
              <a:t>Growth rate &amp;</a:t>
            </a:r>
            <a:endParaRPr lang="en-US" dirty="0"/>
          </a:p>
          <a:p>
            <a:r>
              <a:rPr lang="en-US" sz="1800" b="1" kern="0" dirty="0">
                <a:latin typeface="Akkurat Light Office"/>
                <a:cs typeface="Calibri"/>
              </a:rPr>
              <a:t>max biomass</a:t>
            </a:r>
            <a:endParaRPr lang="en-US" dirty="0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7B725EB3-2DBB-442C-95FB-B7791E9B447B}"/>
              </a:ext>
            </a:extLst>
          </p:cNvPr>
          <p:cNvSpPr txBox="1">
            <a:spLocks/>
          </p:cNvSpPr>
          <p:nvPr/>
        </p:nvSpPr>
        <p:spPr bwMode="auto">
          <a:xfrm>
            <a:off x="375557" y="927553"/>
            <a:ext cx="4000072" cy="45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SzPct val="130000"/>
              <a:buFont typeface="Wingdings" pitchFamily="2" charset="2"/>
              <a:buNone/>
              <a:defRPr sz="2400" b="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Symbol" pitchFamily="18" charset="2"/>
              <a:buChar char="-"/>
              <a:defRPr sz="2400" b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kern="0">
                <a:solidFill>
                  <a:srgbClr val="000000"/>
                </a:solidFill>
                <a:latin typeface="+mn-lt"/>
                <a:cs typeface="Calibri"/>
              </a:rPr>
              <a:t>Objective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75556" y="2052410"/>
            <a:ext cx="6992259" cy="1605331"/>
            <a:chOff x="375556" y="2052410"/>
            <a:chExt cx="6992259" cy="1605331"/>
          </a:xfrm>
        </p:grpSpPr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236C78C6-6F9E-4B18-8759-67E3AB70E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79685" y="2320332"/>
              <a:ext cx="2053772" cy="1337409"/>
            </a:xfrm>
            <a:prstGeom prst="rect">
              <a:avLst/>
            </a:prstGeom>
          </p:spPr>
        </p:pic>
        <p:pic>
          <p:nvPicPr>
            <p:cNvPr id="21" name="Picture 21" descr="A picture containing text, outdoor, sign&#10;&#10;Description automatically generated">
              <a:extLst>
                <a:ext uri="{FF2B5EF4-FFF2-40B4-BE49-F238E27FC236}">
                  <a16:creationId xmlns:a16="http://schemas.microsoft.com/office/drawing/2014/main" id="{374DEFC5-D9E8-41E3-9522-4EEB091A0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02186" y="2665186"/>
              <a:ext cx="765629" cy="747487"/>
            </a:xfrm>
            <a:prstGeom prst="rect">
              <a:avLst/>
            </a:prstGeom>
          </p:spPr>
        </p:pic>
        <p:sp>
          <p:nvSpPr>
            <p:cNvPr id="24" name="Inhaltsplatzhalter 2">
              <a:extLst>
                <a:ext uri="{FF2B5EF4-FFF2-40B4-BE49-F238E27FC236}">
                  <a16:creationId xmlns:a16="http://schemas.microsoft.com/office/drawing/2014/main" id="{9B294CFA-F4FB-40E2-A5A5-76C7EAE00D6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5556" y="2052410"/>
              <a:ext cx="4000072" cy="450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r>
                <a:rPr lang="en-US" b="1" kern="0" dirty="0">
                  <a:solidFill>
                    <a:srgbClr val="000000"/>
                  </a:solidFill>
                  <a:latin typeface="+mn-lt"/>
                  <a:cs typeface="Calibri"/>
                </a:rPr>
                <a:t>Procedure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75555" y="3821338"/>
            <a:ext cx="11627141" cy="1820688"/>
            <a:chOff x="375555" y="3821338"/>
            <a:chExt cx="11627141" cy="1820688"/>
          </a:xfrm>
        </p:grpSpPr>
        <p:pic>
          <p:nvPicPr>
            <p:cNvPr id="12" name="Picture 12" descr="Icon&#10;&#10;Description automatically generated">
              <a:extLst>
                <a:ext uri="{FF2B5EF4-FFF2-40B4-BE49-F238E27FC236}">
                  <a16:creationId xmlns:a16="http://schemas.microsoft.com/office/drawing/2014/main" id="{C5DD30D5-9848-4FC2-93C8-3FBC23F28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53400" y="4025901"/>
              <a:ext cx="883558" cy="883558"/>
            </a:xfrm>
            <a:prstGeom prst="rect">
              <a:avLst/>
            </a:prstGeom>
          </p:spPr>
        </p:pic>
        <p:pic>
          <p:nvPicPr>
            <p:cNvPr id="13" name="Picture 13" descr="Icon&#10;&#10;Description automatically generated">
              <a:extLst>
                <a:ext uri="{FF2B5EF4-FFF2-40B4-BE49-F238E27FC236}">
                  <a16:creationId xmlns:a16="http://schemas.microsoft.com/office/drawing/2014/main" id="{54A1AF51-5F9F-40DF-9BE4-F74FB2F57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55898" y="4044044"/>
              <a:ext cx="829130" cy="838201"/>
            </a:xfrm>
            <a:prstGeom prst="rect">
              <a:avLst/>
            </a:prstGeom>
          </p:spPr>
        </p:pic>
        <p:sp>
          <p:nvSpPr>
            <p:cNvPr id="25" name="Inhaltsplatzhalter 2">
              <a:extLst>
                <a:ext uri="{FF2B5EF4-FFF2-40B4-BE49-F238E27FC236}">
                  <a16:creationId xmlns:a16="http://schemas.microsoft.com/office/drawing/2014/main" id="{FA05A313-162A-4A94-8A77-61BA6C16F36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5555" y="3821338"/>
              <a:ext cx="4000072" cy="450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r>
                <a:rPr lang="en-US" b="1" kern="0">
                  <a:solidFill>
                    <a:srgbClr val="000000"/>
                  </a:solidFill>
                  <a:latin typeface="+mn-lt"/>
                  <a:cs typeface="Calibri"/>
                </a:rPr>
                <a:t>Analysis</a:t>
              </a:r>
              <a:endParaRPr lang="en-US"/>
            </a:p>
          </p:txBody>
        </p:sp>
        <p:sp>
          <p:nvSpPr>
            <p:cNvPr id="26" name="Content Placeholder 10">
              <a:extLst>
                <a:ext uri="{FF2B5EF4-FFF2-40B4-BE49-F238E27FC236}">
                  <a16:creationId xmlns:a16="http://schemas.microsoft.com/office/drawing/2014/main" id="{93C82125-1F03-440C-B645-2A150A84CFF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12326" y="4832140"/>
              <a:ext cx="5430227" cy="809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rm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pPr marL="180000" indent="-108000"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Font typeface="Arial" pitchFamily="2" charset="2"/>
                <a:buChar char="•"/>
              </a:pPr>
              <a:r>
                <a:rPr lang="en-US" sz="1800" b="1" kern="0" dirty="0">
                  <a:latin typeface="Akkurat Light Office"/>
                  <a:cs typeface="Calibri"/>
                </a:rPr>
                <a:t>Scrambled code-lines provided</a:t>
              </a:r>
              <a:endParaRPr lang="en-US" dirty="0"/>
            </a:p>
            <a:p>
              <a:pPr marL="180000" indent="-108000"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Font typeface="Arial" pitchFamily="2" charset="2"/>
                <a:buChar char="•"/>
              </a:pPr>
              <a:r>
                <a:rPr lang="en-US" sz="1800" b="1" kern="0" dirty="0">
                  <a:latin typeface="Akkurat Light Office"/>
                  <a:cs typeface="Calibri"/>
                </a:rPr>
                <a:t>User rearranges line order for functional code</a:t>
              </a:r>
              <a:endParaRPr lang="en-US" dirty="0"/>
            </a:p>
          </p:txBody>
        </p:sp>
        <p:sp>
          <p:nvSpPr>
            <p:cNvPr id="22" name="Content Placeholder 10">
              <a:extLst>
                <a:ext uri="{FF2B5EF4-FFF2-40B4-BE49-F238E27FC236}">
                  <a16:creationId xmlns:a16="http://schemas.microsoft.com/office/drawing/2014/main" id="{750F5D4A-CFA8-4D86-8717-DF3DA505C65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05576" y="4852457"/>
              <a:ext cx="5497120" cy="769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rm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pPr marL="180000" indent="-108000"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Font typeface="Arial" pitchFamily="2" charset="2"/>
                <a:buChar char="•"/>
              </a:pPr>
              <a:r>
                <a:rPr lang="en-US" sz="1800" b="1" kern="0" dirty="0">
                  <a:latin typeface="Akkurat Light Office"/>
                  <a:cs typeface="Calibri"/>
                </a:rPr>
                <a:t>Standard for quick laboratory data analysis.</a:t>
              </a:r>
              <a:endParaRPr lang="en-US" dirty="0"/>
            </a:p>
            <a:p>
              <a:pPr marL="180000" indent="-108000"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Font typeface="Arial" pitchFamily="2" charset="2"/>
                <a:buChar char="•"/>
              </a:pPr>
              <a:r>
                <a:rPr lang="en-US" sz="1800" b="1" kern="0" dirty="0">
                  <a:latin typeface="Akkurat Light Office"/>
                  <a:cs typeface="Calibri"/>
                </a:rPr>
                <a:t>Users implement Excel linear regression.</a:t>
              </a:r>
              <a:endParaRPr lang="en-US" sz="1800" b="1" kern="0" dirty="0">
                <a:latin typeface="Akkurat Light Offic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618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silvio Code Logic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9</a:t>
            </a:fld>
            <a:endParaRPr lang="de-DE">
              <a:solidFill>
                <a:srgbClr val="D3D9DD"/>
              </a:solidFill>
            </a:endParaRPr>
          </a:p>
        </p:txBody>
      </p:sp>
      <p:pic>
        <p:nvPicPr>
          <p:cNvPr id="5" name="Picture 8" descr="Shape&#10;&#10;Description automatically generated">
            <a:extLst>
              <a:ext uri="{FF2B5EF4-FFF2-40B4-BE49-F238E27FC236}">
                <a16:creationId xmlns:a16="http://schemas.microsoft.com/office/drawing/2014/main" id="{C53DE5E8-959D-4FF0-807D-5DB86CB50D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659"/>
          <a:stretch/>
        </p:blipFill>
        <p:spPr>
          <a:xfrm>
            <a:off x="1454676" y="1565474"/>
            <a:ext cx="6175402" cy="2814972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9AB3688-7F15-464E-8CE1-1FE8F09F2CB1}"/>
              </a:ext>
            </a:extLst>
          </p:cNvPr>
          <p:cNvGrpSpPr/>
          <p:nvPr/>
        </p:nvGrpSpPr>
        <p:grpSpPr>
          <a:xfrm>
            <a:off x="171724" y="1154462"/>
            <a:ext cx="1910539" cy="4015657"/>
            <a:chOff x="171724" y="1154462"/>
            <a:chExt cx="1910539" cy="4015657"/>
          </a:xfrm>
        </p:grpSpPr>
        <p:pic>
          <p:nvPicPr>
            <p:cNvPr id="3" name="Picture 5" descr="Shape&#10;&#10;Description automatically generated">
              <a:extLst>
                <a:ext uri="{FF2B5EF4-FFF2-40B4-BE49-F238E27FC236}">
                  <a16:creationId xmlns:a16="http://schemas.microsoft.com/office/drawing/2014/main" id="{6BB26BC5-BBB2-4FC8-80E1-76566170C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6427" y="3849487"/>
              <a:ext cx="674564" cy="666002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0FF32DC-FFEC-4110-8112-C8E31BDD8254}"/>
                </a:ext>
              </a:extLst>
            </p:cNvPr>
            <p:cNvGrpSpPr/>
            <p:nvPr/>
          </p:nvGrpSpPr>
          <p:grpSpPr>
            <a:xfrm>
              <a:off x="271749" y="1763616"/>
              <a:ext cx="1118213" cy="1663616"/>
              <a:chOff x="1024568" y="257978"/>
              <a:chExt cx="1118213" cy="1663616"/>
            </a:xfrm>
          </p:grpSpPr>
          <p:pic>
            <p:nvPicPr>
              <p:cNvPr id="8" name="Picture 8">
                <a:extLst>
                  <a:ext uri="{FF2B5EF4-FFF2-40B4-BE49-F238E27FC236}">
                    <a16:creationId xmlns:a16="http://schemas.microsoft.com/office/drawing/2014/main" id="{15175E85-FD99-47DA-AA4E-4373686CE1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2930" y="257978"/>
                <a:ext cx="1099851" cy="1090670"/>
              </a:xfrm>
              <a:prstGeom prst="rect">
                <a:avLst/>
              </a:prstGeom>
            </p:spPr>
          </p:pic>
          <p:pic>
            <p:nvPicPr>
              <p:cNvPr id="6" name="Picture 6" descr="A picture containing black, dark&#10;&#10;Description automatically generated">
                <a:extLst>
                  <a:ext uri="{FF2B5EF4-FFF2-40B4-BE49-F238E27FC236}">
                    <a16:creationId xmlns:a16="http://schemas.microsoft.com/office/drawing/2014/main" id="{9D6263E0-3AA9-448F-8712-2676D54C9D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4568" y="1108045"/>
                <a:ext cx="714261" cy="813549"/>
              </a:xfrm>
              <a:prstGeom prst="rect">
                <a:avLst/>
              </a:prstGeom>
            </p:spPr>
          </p:pic>
          <p:pic>
            <p:nvPicPr>
              <p:cNvPr id="7" name="Picture 7">
                <a:extLst>
                  <a:ext uri="{FF2B5EF4-FFF2-40B4-BE49-F238E27FC236}">
                    <a16:creationId xmlns:a16="http://schemas.microsoft.com/office/drawing/2014/main" id="{D91A884D-D443-4682-BFDF-1A1D2FF8F6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66933" y="1181560"/>
                <a:ext cx="466955" cy="739967"/>
              </a:xfrm>
              <a:prstGeom prst="rect">
                <a:avLst/>
              </a:prstGeom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877CD6F-5D89-41F7-9AF0-5CF54B3FD340}"/>
                </a:ext>
              </a:extLst>
            </p:cNvPr>
            <p:cNvSpPr/>
            <p:nvPr/>
          </p:nvSpPr>
          <p:spPr>
            <a:xfrm>
              <a:off x="272712" y="4523788"/>
              <a:ext cx="1809551" cy="646331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de-DE" b="1" dirty="0"/>
                <a:t>Random </a:t>
              </a:r>
              <a:r>
                <a:rPr lang="de-DE" b="1" dirty="0" err="1"/>
                <a:t>initialization</a:t>
              </a: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70FBFF-CF4B-4DE8-BA09-85723A6D2636}"/>
                </a:ext>
              </a:extLst>
            </p:cNvPr>
            <p:cNvSpPr/>
            <p:nvPr/>
          </p:nvSpPr>
          <p:spPr>
            <a:xfrm>
              <a:off x="171724" y="1154462"/>
              <a:ext cx="1809551" cy="646331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de-DE" b="1" dirty="0"/>
                <a:t>Budget &amp; Equipment</a:t>
              </a:r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C5F5431-2D5A-48EB-8066-9D5D5B8AE58C}"/>
              </a:ext>
            </a:extLst>
          </p:cNvPr>
          <p:cNvGrpSpPr/>
          <p:nvPr/>
        </p:nvGrpSpPr>
        <p:grpSpPr>
          <a:xfrm>
            <a:off x="2695460" y="230436"/>
            <a:ext cx="3655840" cy="5328916"/>
            <a:chOff x="2695460" y="230436"/>
            <a:chExt cx="3655840" cy="532891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30E429D-04D9-4FE0-83C4-AF0DE6B67F5E}"/>
                </a:ext>
              </a:extLst>
            </p:cNvPr>
            <p:cNvGrpSpPr/>
            <p:nvPr/>
          </p:nvGrpSpPr>
          <p:grpSpPr>
            <a:xfrm>
              <a:off x="2695460" y="4365010"/>
              <a:ext cx="3655840" cy="1194342"/>
              <a:chOff x="2695460" y="4365010"/>
              <a:chExt cx="3655840" cy="1194342"/>
            </a:xfrm>
          </p:grpSpPr>
          <p:pic>
            <p:nvPicPr>
              <p:cNvPr id="11" name="Picture 11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7CEADA8E-25E8-423B-9537-EA762DA08D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95460" y="4365010"/>
                <a:ext cx="1852670" cy="1194342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814A21D-FA55-4204-B08C-7C4E6C723C7C}"/>
                  </a:ext>
                </a:extLst>
              </p:cNvPr>
              <p:cNvSpPr/>
              <p:nvPr/>
            </p:nvSpPr>
            <p:spPr>
              <a:xfrm>
                <a:off x="4541749" y="4441161"/>
                <a:ext cx="1809551" cy="646331"/>
              </a:xfrm>
              <a:prstGeom prst="rect">
                <a:avLst/>
              </a:prstGeom>
            </p:spPr>
            <p:txBody>
              <a:bodyPr wrap="square" lIns="91440" tIns="45720" rIns="91440" bIns="45720" anchor="t">
                <a:spAutoFit/>
              </a:bodyPr>
              <a:lstStyle/>
              <a:p>
                <a:r>
                  <a:rPr lang="de-DE" b="1" dirty="0"/>
                  <a:t>Analytical experiments</a:t>
                </a:r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52030DE-E36D-426D-BD72-79D971636925}"/>
                </a:ext>
              </a:extLst>
            </p:cNvPr>
            <p:cNvGrpSpPr/>
            <p:nvPr/>
          </p:nvGrpSpPr>
          <p:grpSpPr>
            <a:xfrm>
              <a:off x="2915798" y="230436"/>
              <a:ext cx="3013188" cy="1329370"/>
              <a:chOff x="3650256" y="230436"/>
              <a:chExt cx="3013188" cy="1329370"/>
            </a:xfrm>
          </p:grpSpPr>
          <p:pic>
            <p:nvPicPr>
              <p:cNvPr id="10" name="Picture 10">
                <a:extLst>
                  <a:ext uri="{FF2B5EF4-FFF2-40B4-BE49-F238E27FC236}">
                    <a16:creationId xmlns:a16="http://schemas.microsoft.com/office/drawing/2014/main" id="{003FCFC1-D5ED-499D-8F67-CAC67585FD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50256" y="230436"/>
                <a:ext cx="1347731" cy="1329370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83583B0-DA56-4700-B060-503D08E3FE9D}"/>
                  </a:ext>
                </a:extLst>
              </p:cNvPr>
              <p:cNvSpPr/>
              <p:nvPr/>
            </p:nvSpPr>
            <p:spPr>
              <a:xfrm>
                <a:off x="4853893" y="401642"/>
                <a:ext cx="1809551" cy="646331"/>
              </a:xfrm>
              <a:prstGeom prst="rect">
                <a:avLst/>
              </a:prstGeom>
            </p:spPr>
            <p:txBody>
              <a:bodyPr wrap="square" lIns="91440" tIns="45720" rIns="91440" bIns="45720" anchor="t">
                <a:spAutoFit/>
              </a:bodyPr>
              <a:lstStyle/>
              <a:p>
                <a:r>
                  <a:rPr lang="de-DE" b="1" dirty="0"/>
                  <a:t>Genetic</a:t>
                </a:r>
                <a:endParaRPr lang="en-US"/>
              </a:p>
              <a:p>
                <a:r>
                  <a:rPr lang="de-DE" b="1" dirty="0" err="1"/>
                  <a:t>manipulation</a:t>
                </a:r>
                <a:endParaRPr lang="de-DE" b="1"/>
              </a:p>
            </p:txBody>
          </p:sp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5EED493-9F89-4BD0-A437-FA90500DA474}"/>
              </a:ext>
            </a:extLst>
          </p:cNvPr>
          <p:cNvSpPr/>
          <p:nvPr/>
        </p:nvSpPr>
        <p:spPr bwMode="auto">
          <a:xfrm>
            <a:off x="2210374" y="1462145"/>
            <a:ext cx="3549266" cy="28056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kkurat Office" pitchFamily="50" charset="0"/>
              <a:cs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A59F13-4AC8-4DD0-A6C7-6AB81234F42B}"/>
              </a:ext>
            </a:extLst>
          </p:cNvPr>
          <p:cNvSpPr/>
          <p:nvPr/>
        </p:nvSpPr>
        <p:spPr bwMode="auto">
          <a:xfrm>
            <a:off x="5689865" y="1425421"/>
            <a:ext cx="1905918" cy="28056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kkurat Office" pitchFamily="50" charset="0"/>
              <a:cs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A51E43-7B5E-4489-A7ED-8A2E9966576E}"/>
              </a:ext>
            </a:extLst>
          </p:cNvPr>
          <p:cNvSpPr/>
          <p:nvPr/>
        </p:nvSpPr>
        <p:spPr bwMode="auto">
          <a:xfrm>
            <a:off x="7676921" y="851052"/>
            <a:ext cx="4393893" cy="483456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Akkurat Office"/>
                <a:cs typeface="Arial"/>
              </a:rPr>
              <a:t>Create experiment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Helvetica Narrow"/>
                <a:cs typeface="Arial"/>
              </a:rPr>
              <a:t>&gt; Exp = exp(Invest, seed)</a:t>
            </a:r>
            <a:endParaRPr lang="en-US" dirty="0">
              <a:latin typeface="Helvetica Narrow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kkurat Office"/>
              <a:cs typeface="Arial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Akkurat Office"/>
                <a:cs typeface="Arial"/>
              </a:rPr>
              <a:t>Define host organism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Helvetica Narrow" panose="020B0506020203020204" pitchFamily="34" charset="0"/>
                <a:cs typeface="Arial"/>
              </a:rPr>
              <a:t>&gt; Host = </a:t>
            </a:r>
            <a:r>
              <a:rPr lang="en-US" dirty="0" err="1">
                <a:latin typeface="Helvetica Narrow" panose="020B0506020203020204" pitchFamily="34" charset="0"/>
                <a:cs typeface="Arial"/>
              </a:rPr>
              <a:t>Exp.create_host</a:t>
            </a:r>
            <a:r>
              <a:rPr lang="en-US" dirty="0">
                <a:latin typeface="Helvetica Narrow" panose="020B0506020203020204" pitchFamily="34" charset="0"/>
                <a:cs typeface="Arial"/>
              </a:rPr>
              <a:t>('</a:t>
            </a:r>
            <a:r>
              <a:rPr lang="en-US" dirty="0" err="1">
                <a:latin typeface="Helvetica Narrow" panose="020B0506020203020204" pitchFamily="34" charset="0"/>
                <a:cs typeface="Arial"/>
              </a:rPr>
              <a:t>ecol</a:t>
            </a:r>
            <a:r>
              <a:rPr lang="en-US" dirty="0">
                <a:latin typeface="Helvetica Narrow" panose="020B0506020203020204" pitchFamily="34" charset="0"/>
                <a:cs typeface="Arial"/>
              </a:rPr>
              <a:t>')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kkurat Office"/>
              <a:cs typeface="Arial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Akkurat Office"/>
                <a:cs typeface="Arial"/>
              </a:rPr>
              <a:t>Set conditions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Mangal"/>
                <a:cs typeface="Arial"/>
              </a:rPr>
              <a:t>&gt; temperature = [27, 32, 37]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kkurat Office"/>
              <a:cs typeface="Arial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Akkurat Office"/>
                <a:cs typeface="Arial"/>
              </a:rPr>
              <a:t>Conduct experiment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Helvetica Narrow"/>
                <a:cs typeface="Arial"/>
              </a:rPr>
              <a:t>&gt; data = </a:t>
            </a:r>
            <a:r>
              <a:rPr lang="en-US" dirty="0" err="1">
                <a:latin typeface="Helvetica Narrow"/>
                <a:cs typeface="Arial"/>
              </a:rPr>
              <a:t>Exp.simulate_growth</a:t>
            </a:r>
            <a:endParaRPr lang="en-US">
              <a:latin typeface="Helvetica Narrow"/>
              <a:cs typeface="Arial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Helvetica Narrow"/>
                <a:cs typeface="Arial"/>
              </a:rPr>
              <a:t>             (</a:t>
            </a:r>
            <a:r>
              <a:rPr lang="en-US" dirty="0" err="1">
                <a:latin typeface="Helvetica Narrow"/>
                <a:cs typeface="Arial"/>
              </a:rPr>
              <a:t>Host,temperature</a:t>
            </a:r>
            <a:r>
              <a:rPr lang="en-US" dirty="0">
                <a:latin typeface="Helvetica Narrow"/>
                <a:cs typeface="Arial"/>
              </a:rPr>
              <a:t>)</a:t>
            </a:r>
            <a:endParaRPr lang="en-US" dirty="0">
              <a:latin typeface="Helvetica Narrow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Helvetica Narrow" panose="020B050602020302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cs typeface="Arial"/>
              </a:rPr>
              <a:t>Export data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Helvetica Narrow" panose="020B0506020203020204" pitchFamily="34" charset="0"/>
                <a:cs typeface="Arial"/>
              </a:rPr>
              <a:t>&gt; </a:t>
            </a:r>
            <a:r>
              <a:rPr lang="en-US" dirty="0" err="1">
                <a:latin typeface="Helvetica Narrow" panose="020B0506020203020204" pitchFamily="34" charset="0"/>
                <a:cs typeface="Arial"/>
              </a:rPr>
              <a:t>data.export_data</a:t>
            </a:r>
            <a:r>
              <a:rPr lang="en-US" dirty="0">
                <a:latin typeface="Helvetica Narrow" panose="020B0506020203020204" pitchFamily="34" charset="0"/>
                <a:cs typeface="Arial"/>
              </a:rPr>
              <a:t>(‘file.csv’)</a:t>
            </a:r>
          </a:p>
        </p:txBody>
      </p:sp>
    </p:spTree>
    <p:extLst>
      <p:ext uri="{BB962C8B-B14F-4D97-AF65-F5344CB8AC3E}">
        <p14:creationId xmlns:p14="http://schemas.microsoft.com/office/powerpoint/2010/main" val="399489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17" grpId="0" animBg="1"/>
    </p:bldLst>
  </p:timing>
</p:sld>
</file>

<file path=ppt/theme/theme1.xml><?xml version="1.0" encoding="utf-8"?>
<a:theme xmlns:a="http://schemas.openxmlformats.org/drawingml/2006/main" name="TH_Folienmaster_neu_TUDo">
  <a:themeElements>
    <a:clrScheme name="TH_Folienmaster_neu_TU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H_Folienmaster_neu_TUDo">
      <a:majorFont>
        <a:latin typeface="Akkurat Light Office"/>
        <a:ea typeface=""/>
        <a:cs typeface="Arial"/>
      </a:majorFont>
      <a:minorFont>
        <a:latin typeface="Akkurat Light Office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kkurat Office" pitchFamily="50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kkurat Office" pitchFamily="50" charset="0"/>
            <a:cs typeface="Arial" charset="0"/>
          </a:defRPr>
        </a:defPPr>
      </a:lstStyle>
    </a:lnDef>
  </a:objectDefaults>
  <a:extraClrSchemeLst>
    <a:extraClrScheme>
      <a:clrScheme name="TH_Folienmaster_neu_TU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_Folienmaster_neu_TU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_Folienmaster_neu_TU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_Folienmaster_neu_TU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_Folienmaster_neu_TU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_Folienmaster_neu_TU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EFAED1738795A4391342AA4AD737E71" ma:contentTypeVersion="13" ma:contentTypeDescription="Ein neues Dokument erstellen." ma:contentTypeScope="" ma:versionID="7116ce1ec98c46c38dca775ae8ada5ca">
  <xsd:schema xmlns:xsd="http://www.w3.org/2001/XMLSchema" xmlns:xs="http://www.w3.org/2001/XMLSchema" xmlns:p="http://schemas.microsoft.com/office/2006/metadata/properties" xmlns:ns3="cea34b89-1a2e-4893-ba07-6e3f6b99c5e9" xmlns:ns4="a91d32e9-b962-48f5-9ca4-bfcef0adef56" targetNamespace="http://schemas.microsoft.com/office/2006/metadata/properties" ma:root="true" ma:fieldsID="0c22c97c5804266226aff4f7b4b3e49d" ns3:_="" ns4:_="">
    <xsd:import namespace="cea34b89-1a2e-4893-ba07-6e3f6b99c5e9"/>
    <xsd:import namespace="a91d32e9-b962-48f5-9ca4-bfcef0adef5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a34b89-1a2e-4893-ba07-6e3f6b99c5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1d32e9-b962-48f5-9ca4-bfcef0adef5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E657E9-8FCD-486A-903C-EF7B535B54BF}">
  <ds:schemaRefs>
    <ds:schemaRef ds:uri="a91d32e9-b962-48f5-9ca4-bfcef0adef56"/>
    <ds:schemaRef ds:uri="cea34b89-1a2e-4893-ba07-6e3f6b99c5e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F4F4140-21B6-4ECF-AF14-1AF70E27228D}">
  <ds:schemaRefs>
    <ds:schemaRef ds:uri="a91d32e9-b962-48f5-9ca4-bfcef0adef56"/>
    <ds:schemaRef ds:uri="cea34b89-1a2e-4893-ba07-6e3f6b99c5e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8E4E098-070B-49F8-BD96-B53B18FBEA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751</Words>
  <Application>Microsoft Office PowerPoint</Application>
  <PresentationFormat>Widescreen</PresentationFormat>
  <Paragraphs>179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TH_Folienmaster_neu_TUDo</vt:lpstr>
      <vt:lpstr>Computational Biotechnologie and Data Science</vt:lpstr>
      <vt:lpstr>Motivation: Data Literacy in Biotechnology</vt:lpstr>
      <vt:lpstr>Exclusive Competencies between Life and Data Science</vt:lpstr>
      <vt:lpstr>BioLabSim works via a Simulation of a Virtual Organism</vt:lpstr>
      <vt:lpstr>BioLabSim in OERContent: Learning Perspective</vt:lpstr>
      <vt:lpstr>Educational Workflow: RecExpSim</vt:lpstr>
      <vt:lpstr>RecExpSim: Recombinant Expression Simulation</vt:lpstr>
      <vt:lpstr>RecExpSim: Data Analysis Example</vt:lpstr>
      <vt:lpstr>silvio Code Logic</vt:lpstr>
      <vt:lpstr>RecExpSim: Training Evaluation</vt:lpstr>
      <vt:lpstr>Summary</vt:lpstr>
      <vt:lpstr>Today: Get to know Jupyter Notebooks and basic Python</vt:lpstr>
      <vt:lpstr>Next Week: GenScaleSim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Iris Broderius</dc:creator>
  <cp:lastModifiedBy>Ulf Liebal</cp:lastModifiedBy>
  <cp:revision>586</cp:revision>
  <dcterms:created xsi:type="dcterms:W3CDTF">2020-06-17T08:17:29Z</dcterms:created>
  <dcterms:modified xsi:type="dcterms:W3CDTF">2023-04-21T11:16:31Z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0x010100FEFAED1738795A4391342AA4AD737E71</vt:lpwstr>
  </property>
</Properties>
</file>