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66" r:id="rId2"/>
    <p:sldId id="270" r:id="rId3"/>
    <p:sldId id="267" r:id="rId4"/>
    <p:sldId id="268" r:id="rId5"/>
    <p:sldId id="265" r:id="rId6"/>
    <p:sldId id="269" r:id="rId7"/>
    <p:sldId id="271" r:id="rId8"/>
    <p:sldId id="264" r:id="rId9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8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ll Tiso" initials="TT" lastIdx="5" clrIdx="0"/>
  <p:cmAuthor id="1" name="Tiso,Till" initials="T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64A8"/>
    <a:srgbClr val="31859C"/>
    <a:srgbClr val="9C3185"/>
    <a:srgbClr val="9BBB59"/>
    <a:srgbClr val="6DC4FF"/>
    <a:srgbClr val="F79646"/>
    <a:srgbClr val="6EC72D"/>
    <a:srgbClr val="FFFFFF"/>
    <a:srgbClr val="779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0" autoAdjust="0"/>
    <p:restoredTop sz="96170" autoAdjust="0"/>
  </p:normalViewPr>
  <p:slideViewPr>
    <p:cSldViewPr>
      <p:cViewPr>
        <p:scale>
          <a:sx n="87" d="100"/>
          <a:sy n="87" d="100"/>
        </p:scale>
        <p:origin x="1608" y="1040"/>
      </p:cViewPr>
      <p:guideLst>
        <p:guide orient="horz" pos="2167"/>
        <p:guide pos="3849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fld id="{F731016B-F9C3-4A5C-91EC-7B9D8F4B6B40}" type="datetimeFigureOut">
              <a:rPr lang="en-US"/>
              <a:pPr>
                <a:defRPr/>
              </a:pPr>
              <a:t>7/15/24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fld id="{BF60AC56-7D68-4F74-B1ED-EEBECFBFBF68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2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1D4FD4-DCB6-4515-B969-948553B6F446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64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8000" y="6372000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779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34435" y="4584008"/>
            <a:ext cx="11523133" cy="955675"/>
          </a:xfrm>
          <a:ln w="9525"/>
        </p:spPr>
        <p:txBody>
          <a:bodyPr/>
          <a:lstStyle>
            <a:lvl1pPr algn="ctr">
              <a:defRPr sz="28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4307755" y="5608800"/>
            <a:ext cx="3552000" cy="338400"/>
          </a:xfrm>
        </p:spPr>
        <p:txBody>
          <a:bodyPr/>
          <a:lstStyle>
            <a:lvl1pPr algn="ctr">
              <a:defRPr sz="1600" b="1" baseline="0"/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72" y="90711"/>
            <a:ext cx="7153656" cy="633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132396"/>
            <a:ext cx="10965084" cy="807885"/>
          </a:xfrm>
        </p:spPr>
        <p:txBody>
          <a:bodyPr/>
          <a:lstStyle>
            <a:lvl1pPr>
              <a:defRPr sz="2800">
                <a:solidFill>
                  <a:srgbClr val="0064A8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de-DE" dirty="0"/>
              <a:t>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400" b="0" baseline="0"/>
            </a:lvl1pPr>
            <a:lvl2pPr>
              <a:buFont typeface="Wingdings" pitchFamily="2" charset="2"/>
              <a:buChar char="§"/>
              <a:defRPr sz="2400" b="0" baseline="0">
                <a:latin typeface="Calibri" pitchFamily="34" charset="0"/>
                <a:cs typeface="Calibri" pitchFamily="34" charset="0"/>
              </a:defRPr>
            </a:lvl2pPr>
            <a:lvl3pPr>
              <a:buFont typeface="Symbol" pitchFamily="18" charset="2"/>
              <a:buChar char="-"/>
              <a:defRPr sz="2400" b="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0064A8"/>
              </a:buCl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‹Nr.›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2255401" y="1367159"/>
            <a:ext cx="7670400" cy="43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0824" y="1003174"/>
            <a:ext cx="11263225" cy="5264461"/>
          </a:xfrm>
          <a:ln w="9525"/>
        </p:spPr>
        <p:txBody>
          <a:bodyPr anchor="t" anchorCtr="0"/>
          <a:lstStyle>
            <a:lvl1pPr algn="ctr">
              <a:defRPr sz="2800" baseline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noProof="0" dirty="0"/>
              <a:t>Thank you for your attention</a:t>
            </a: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Any Questions?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8" y="110964"/>
            <a:ext cx="7153656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3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2" y="132396"/>
            <a:ext cx="8269817" cy="80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‹Nr.›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11" name="Grafik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 b="12840"/>
          <a:stretch/>
        </p:blipFill>
        <p:spPr>
          <a:xfrm>
            <a:off x="9606390" y="6428325"/>
            <a:ext cx="2520280" cy="4169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64A8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SzPct val="130000"/>
        <a:buFont typeface="Wingdings" pitchFamily="2" charset="2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Calibri" pitchFamily="34" charset="0"/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oscisurvey.de/BioLabSim2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err="1"/>
              <a:t>Metabolic</a:t>
            </a:r>
            <a:r>
              <a:rPr lang="de-DE" dirty="0"/>
              <a:t> Engineering Simulation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Paula Lanze</a:t>
            </a:r>
          </a:p>
        </p:txBody>
      </p:sp>
    </p:spTree>
    <p:extLst>
      <p:ext uri="{BB962C8B-B14F-4D97-AF65-F5344CB8AC3E}">
        <p14:creationId xmlns:p14="http://schemas.microsoft.com/office/powerpoint/2010/main" val="264191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D8519-0A40-69BE-7D21-1B11D3F7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Genome-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9E3BE-25C0-C45F-515F-627BD995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 </a:t>
            </a:r>
            <a:r>
              <a:rPr lang="de-DE" dirty="0" err="1"/>
              <a:t>biological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0D6313-E4C7-26FF-0E0B-A84305CD2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1</a:t>
            </a:fld>
            <a:endParaRPr lang="de-DE" dirty="0">
              <a:solidFill>
                <a:srgbClr val="D3D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F26B3-262C-E349-55C0-D2A62512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E. coli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53C1D-DD8B-A76C-8119-50A6F751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5"/>
            <a:ext cx="5500688" cy="5238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A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simplified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model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of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1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E.coli</a:t>
            </a:r>
            <a:endParaRPr lang="de-DE" sz="2000" b="0" i="0" u="none" strike="noStrike" dirty="0">
              <a:solidFill>
                <a:srgbClr val="212121"/>
              </a:solidFill>
              <a:effectLst/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a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great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model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to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analyze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and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explore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metabolic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pathways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The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metabolic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map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of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1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E.coli</a:t>
            </a:r>
            <a:r>
              <a:rPr lang="de-DE" sz="2000" b="0" i="1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core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model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larger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letters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, PPP, etc.)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refer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to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major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components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of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the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metabolism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OxP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) oxidative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phosphorylation</a:t>
            </a:r>
            <a:endParaRPr lang="de-DE" sz="2000" dirty="0">
              <a:solidFill>
                <a:srgbClr val="212121"/>
              </a:solidFill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glycolysis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pathway</a:t>
            </a:r>
            <a:endParaRPr lang="de-DE" sz="2000" b="0" i="0" u="none" strike="noStrike" dirty="0">
              <a:solidFill>
                <a:srgbClr val="212121"/>
              </a:solidFill>
              <a:effectLst/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(PPP)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pentose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phosphate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pathway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(TCA)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tricarboxylic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acid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cycle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(Ana)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glycoxylate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cycle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,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gluconeogenesis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, and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anapleurotic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reactions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(Ferm)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fermentation</a:t>
            </a:r>
            <a:endParaRPr lang="de-DE" sz="2000" b="0" i="0" u="none" strike="noStrike" dirty="0">
              <a:solidFill>
                <a:srgbClr val="212121"/>
              </a:solidFill>
              <a:effectLst/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(N)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nitrogen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metabolism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BCCC50-70CD-7579-4160-BAB5B819D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2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Text, Diagramm, Reihe, Plan enthält.&#10;&#10;Automatisch generierte Beschreibung">
            <a:extLst>
              <a:ext uri="{FF2B5EF4-FFF2-40B4-BE49-F238E27FC236}">
                <a16:creationId xmlns:a16="http://schemas.microsoft.com/office/drawing/2014/main" id="{49FF9112-E9DD-48D5-654A-2DD1F05F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45" y="536338"/>
            <a:ext cx="5284722" cy="484518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B5A49C3-825F-A9A4-5A0B-670662C57187}"/>
              </a:ext>
            </a:extLst>
          </p:cNvPr>
          <p:cNvSpPr txBox="1"/>
          <p:nvPr/>
        </p:nvSpPr>
        <p:spPr>
          <a:xfrm>
            <a:off x="6771075" y="5634245"/>
            <a:ext cx="48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1: </a:t>
            </a:r>
            <a:r>
              <a:rPr lang="de-DE" sz="1200" b="1" i="1" dirty="0"/>
              <a:t>E. coli </a:t>
            </a:r>
            <a:r>
              <a:rPr lang="de-DE" sz="1200" b="1" dirty="0" err="1"/>
              <a:t>core</a:t>
            </a:r>
            <a:r>
              <a:rPr lang="de-DE" sz="1200" b="1" dirty="0"/>
              <a:t> </a:t>
            </a:r>
            <a:r>
              <a:rPr lang="de-DE" sz="1200" b="1" dirty="0" err="1"/>
              <a:t>metabolism</a:t>
            </a:r>
            <a:r>
              <a:rPr lang="de-DE" sz="1200" b="1" dirty="0"/>
              <a:t>. </a:t>
            </a:r>
          </a:p>
          <a:p>
            <a:r>
              <a:rPr lang="de-DE" sz="1200" dirty="0"/>
              <a:t>https://</a:t>
            </a:r>
            <a:r>
              <a:rPr lang="de-DE" sz="1200" dirty="0" err="1"/>
              <a:t>opencobra.github.io</a:t>
            </a:r>
            <a:r>
              <a:rPr lang="de-DE" sz="1200" dirty="0"/>
              <a:t>/</a:t>
            </a:r>
            <a:r>
              <a:rPr lang="de-DE" sz="1200" dirty="0" err="1"/>
              <a:t>cobratoolbox</a:t>
            </a:r>
            <a:r>
              <a:rPr lang="de-DE" sz="1200" dirty="0"/>
              <a:t>/</a:t>
            </a:r>
            <a:r>
              <a:rPr lang="de-DE" sz="1200" dirty="0" err="1"/>
              <a:t>stable</a:t>
            </a:r>
            <a:r>
              <a:rPr lang="de-DE" sz="1200" dirty="0"/>
              <a:t>/</a:t>
            </a:r>
            <a:r>
              <a:rPr lang="de-DE" sz="1200" dirty="0" err="1"/>
              <a:t>tutorials</a:t>
            </a:r>
            <a:r>
              <a:rPr lang="de-DE" sz="1200" dirty="0"/>
              <a:t>/</a:t>
            </a:r>
            <a:r>
              <a:rPr lang="de-DE" sz="1200" dirty="0" err="1"/>
              <a:t>reconstruction</a:t>
            </a:r>
            <a:r>
              <a:rPr lang="de-DE" sz="1200" dirty="0"/>
              <a:t>/</a:t>
            </a:r>
            <a:r>
              <a:rPr lang="de-DE" sz="1200" dirty="0" err="1"/>
              <a:t>ecoliCoreModel</a:t>
            </a:r>
            <a:r>
              <a:rPr lang="de-DE" sz="1200" dirty="0"/>
              <a:t>/part1/tutorial_ecoliCoreModel_part1.html</a:t>
            </a:r>
          </a:p>
        </p:txBody>
      </p:sp>
    </p:spTree>
    <p:extLst>
      <p:ext uri="{BB962C8B-B14F-4D97-AF65-F5344CB8AC3E}">
        <p14:creationId xmlns:p14="http://schemas.microsoft.com/office/powerpoint/2010/main" val="29554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A5116-29B2-4DD4-FB84-0486D081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A94BD1-AB5A-8D5F-9AF7-92845F7B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Kyoto Encyclopedia </a:t>
            </a:r>
            <a:r>
              <a:rPr lang="de-DE" dirty="0" err="1"/>
              <a:t>of</a:t>
            </a:r>
            <a:r>
              <a:rPr lang="de-DE" dirty="0"/>
              <a:t> genes and </a:t>
            </a:r>
            <a:r>
              <a:rPr lang="de-DE" dirty="0" err="1"/>
              <a:t>genomes</a:t>
            </a:r>
            <a:r>
              <a:rPr lang="de-DE" dirty="0"/>
              <a:t> (KEGG):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Bioinformatics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, </a:t>
            </a:r>
            <a:r>
              <a:rPr lang="de-DE" dirty="0" err="1"/>
              <a:t>containing</a:t>
            </a:r>
            <a:r>
              <a:rPr lang="de-DE" dirty="0"/>
              <a:t> genes, </a:t>
            </a:r>
            <a:r>
              <a:rPr lang="de-DE" dirty="0" err="1"/>
              <a:t>proteins</a:t>
            </a:r>
            <a:r>
              <a:rPr lang="de-DE" dirty="0"/>
              <a:t>, </a:t>
            </a:r>
            <a:r>
              <a:rPr lang="de-DE" dirty="0" err="1"/>
              <a:t>reactions</a:t>
            </a:r>
            <a:r>
              <a:rPr lang="de-DE" dirty="0"/>
              <a:t> and </a:t>
            </a:r>
            <a:r>
              <a:rPr lang="de-DE" dirty="0" err="1"/>
              <a:t>metabolites</a:t>
            </a:r>
            <a:r>
              <a:rPr lang="de-DE" dirty="0"/>
              <a:t>,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metabolic-map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BioCyc</a:t>
            </a:r>
            <a:r>
              <a:rPr lang="de-DE" dirty="0"/>
              <a:t>/</a:t>
            </a:r>
            <a:r>
              <a:rPr lang="de-DE" dirty="0" err="1"/>
              <a:t>EcoCyc</a:t>
            </a:r>
            <a:r>
              <a:rPr lang="de-DE" dirty="0"/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, </a:t>
            </a:r>
            <a:r>
              <a:rPr lang="de-DE" dirty="0" err="1"/>
              <a:t>containing</a:t>
            </a:r>
            <a:r>
              <a:rPr lang="de-DE" dirty="0"/>
              <a:t> genes, </a:t>
            </a:r>
            <a:r>
              <a:rPr lang="de-DE" dirty="0" err="1"/>
              <a:t>enzymes</a:t>
            </a:r>
            <a:r>
              <a:rPr lang="de-DE" dirty="0"/>
              <a:t>, </a:t>
            </a:r>
            <a:r>
              <a:rPr lang="de-DE" dirty="0" err="1"/>
              <a:t>reactions</a:t>
            </a:r>
            <a:r>
              <a:rPr lang="de-DE" dirty="0"/>
              <a:t> and </a:t>
            </a:r>
            <a:r>
              <a:rPr lang="de-DE" dirty="0" err="1"/>
              <a:t>metabolites</a:t>
            </a:r>
            <a:r>
              <a:rPr lang="de-DE" dirty="0"/>
              <a:t>,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metabolic-map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BiGG</a:t>
            </a:r>
            <a:r>
              <a:rPr lang="de-DE" dirty="0"/>
              <a:t> Models: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genome-scale</a:t>
            </a:r>
            <a:r>
              <a:rPr lang="de-DE" dirty="0"/>
              <a:t>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, </a:t>
            </a:r>
            <a:r>
              <a:rPr lang="de-DE" dirty="0" err="1"/>
              <a:t>utilizes</a:t>
            </a:r>
            <a:r>
              <a:rPr lang="de-DE" dirty="0"/>
              <a:t> ESCHER-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reactions</a:t>
            </a:r>
            <a:r>
              <a:rPr lang="de-DE" dirty="0"/>
              <a:t>, </a:t>
            </a:r>
            <a:r>
              <a:rPr lang="de-DE" dirty="0" err="1"/>
              <a:t>enzymes</a:t>
            </a:r>
            <a:r>
              <a:rPr lang="de-DE" dirty="0"/>
              <a:t>, </a:t>
            </a:r>
            <a:r>
              <a:rPr lang="de-DE" dirty="0" err="1"/>
              <a:t>metabolites</a:t>
            </a:r>
            <a:r>
              <a:rPr lang="de-DE" dirty="0"/>
              <a:t> and </a:t>
            </a:r>
            <a:r>
              <a:rPr lang="de-DE" dirty="0" err="1"/>
              <a:t>pathways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ChatGPT</a:t>
            </a:r>
            <a:r>
              <a:rPr lang="de-DE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(AI),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reactions</a:t>
            </a:r>
            <a:r>
              <a:rPr lang="de-DE" dirty="0"/>
              <a:t> and </a:t>
            </a:r>
            <a:r>
              <a:rPr lang="de-DE" dirty="0" err="1"/>
              <a:t>metabolites</a:t>
            </a:r>
            <a:r>
              <a:rPr lang="de-DE" dirty="0"/>
              <a:t>,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4EB4DF-CDE9-32B2-48E9-EDED1275F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3</a:t>
            </a:fld>
            <a:endParaRPr lang="de-DE" dirty="0">
              <a:solidFill>
                <a:srgbClr val="D3D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MetEngSim</a:t>
            </a:r>
            <a:r>
              <a:rPr lang="de-DE" dirty="0"/>
              <a:t> Notebook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9" y="981075"/>
            <a:ext cx="10841996" cy="5238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RWTH </a:t>
            </a:r>
            <a:r>
              <a:rPr lang="de-DE" dirty="0" err="1"/>
              <a:t>Jupyter</a:t>
            </a:r>
            <a:r>
              <a:rPr lang="de-DE" dirty="0"/>
              <a:t> hub (</a:t>
            </a:r>
            <a:r>
              <a:rPr lang="de-DE" dirty="0" err="1"/>
              <a:t>biolabsim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Metabolic</a:t>
            </a:r>
            <a:r>
              <a:rPr lang="de-DE" dirty="0"/>
              <a:t> pair (</a:t>
            </a:r>
            <a:r>
              <a:rPr lang="de-DE" dirty="0" err="1"/>
              <a:t>substrate</a:t>
            </a:r>
            <a:r>
              <a:rPr lang="de-DE" dirty="0"/>
              <a:t> and </a:t>
            </a:r>
            <a:r>
              <a:rPr lang="de-DE" dirty="0" err="1"/>
              <a:t>product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Main </a:t>
            </a:r>
            <a:r>
              <a:rPr lang="de-DE" dirty="0" err="1"/>
              <a:t>tasks</a:t>
            </a:r>
            <a:r>
              <a:rPr lang="de-DE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Familiarize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utilizing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Solve</a:t>
            </a:r>
            <a:r>
              <a:rPr lang="de-DE" dirty="0"/>
              <a:t> limited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outcome</a:t>
            </a:r>
            <a:endParaRPr lang="de-DE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de-DE" dirty="0"/>
              <a:t>Experiment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4</a:t>
            </a:fld>
            <a:endParaRPr lang="de-DE" dirty="0">
              <a:solidFill>
                <a:srgbClr val="D3D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8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D23E5-95E7-4E72-50DC-D903BFDB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0E617-849D-1AE0-E029-5BE4A0E8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5"/>
            <a:ext cx="3551185" cy="5238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Escher-</a:t>
            </a:r>
            <a:r>
              <a:rPr lang="de-DE" dirty="0" err="1"/>
              <a:t>map</a:t>
            </a:r>
            <a:r>
              <a:rPr lang="de-DE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Reaction</a:t>
            </a:r>
            <a:r>
              <a:rPr lang="de-DE" dirty="0"/>
              <a:t> ID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Metabolites</a:t>
            </a:r>
            <a:r>
              <a:rPr lang="de-DE" dirty="0"/>
              <a:t> ID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metabolism</a:t>
            </a:r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50A51E-CE4A-44BD-F2E3-BD924FAEF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5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Diagramm, Text, Karte enthält.&#10;&#10;Automatisch generierte Beschreibung">
            <a:extLst>
              <a:ext uri="{FF2B5EF4-FFF2-40B4-BE49-F238E27FC236}">
                <a16:creationId xmlns:a16="http://schemas.microsoft.com/office/drawing/2014/main" id="{B535D8EE-A0DE-E567-893B-2F7E1F79E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9" y="413665"/>
            <a:ext cx="6447639" cy="53146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26E31A4-B07C-C484-83AC-EECBE586DC86}"/>
              </a:ext>
            </a:extLst>
          </p:cNvPr>
          <p:cNvSpPr txBox="1"/>
          <p:nvPr/>
        </p:nvSpPr>
        <p:spPr>
          <a:xfrm>
            <a:off x="5375920" y="5949280"/>
            <a:ext cx="607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2: ESCHER-</a:t>
            </a:r>
            <a:r>
              <a:rPr lang="de-DE" sz="1200" dirty="0" err="1"/>
              <a:t>map</a:t>
            </a:r>
            <a:r>
              <a:rPr lang="de-DE" sz="1200" dirty="0"/>
              <a:t>. </a:t>
            </a:r>
          </a:p>
          <a:p>
            <a:r>
              <a:rPr lang="de-DE" sz="1200" dirty="0"/>
              <a:t>https://</a:t>
            </a:r>
            <a:r>
              <a:rPr lang="de-DE" sz="1200" dirty="0" err="1"/>
              <a:t>escher.github.io</a:t>
            </a:r>
            <a:r>
              <a:rPr lang="de-DE" sz="1200" dirty="0"/>
              <a:t>/#/</a:t>
            </a:r>
            <a:r>
              <a:rPr lang="de-DE" sz="1200" dirty="0" err="1"/>
              <a:t>app?map</a:t>
            </a:r>
            <a:r>
              <a:rPr lang="de-DE" sz="1200" dirty="0"/>
              <a:t>=e_coli_core.Core%20metabolism&amp;tool=</a:t>
            </a:r>
            <a:r>
              <a:rPr lang="de-DE" sz="1200" dirty="0" err="1"/>
              <a:t>Builder&amp;model</a:t>
            </a:r>
            <a:r>
              <a:rPr lang="de-DE" sz="1200" dirty="0"/>
              <a:t>=</a:t>
            </a:r>
            <a:r>
              <a:rPr lang="de-DE" sz="1200" dirty="0" err="1"/>
              <a:t>e_coli_core</a:t>
            </a:r>
            <a:r>
              <a:rPr lang="de-D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2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A3B83-C9A3-7F95-F80A-89D83B79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53C59-149F-5B8D-EE82-B7B5E22B0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5"/>
            <a:ext cx="5891445" cy="5238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wf_segoe-ui_normal"/>
                <a:hlinkClick r:id="rId2"/>
              </a:rPr>
              <a:t>https://www.soscisurvey.de/BioLabSim24/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9F5664-E2E9-3077-DB31-8DB86F71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6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DF7EE9-59C3-A176-0CA9-68AB23F3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1195" y="940281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6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520825" y="1003174"/>
            <a:ext cx="6430270" cy="5264461"/>
          </a:xfrm>
        </p:spPr>
        <p:txBody>
          <a:bodyPr/>
          <a:lstStyle/>
          <a:p>
            <a:r>
              <a:rPr lang="en-US"/>
              <a:t>Thank you for your attention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8913" y="1043735"/>
            <a:ext cx="292432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libri" panose="020F0502020204030204" pitchFamily="34" charset="0"/>
              </a:rPr>
              <a:t>Acknowlegements</a:t>
            </a:r>
          </a:p>
          <a:p>
            <a:endParaRPr lang="en-US" sz="2800" b="1">
              <a:latin typeface="Calibri" panose="020F0502020204030204" pitchFamily="34" charset="0"/>
            </a:endParaRPr>
          </a:p>
          <a:p>
            <a:r>
              <a:rPr lang="en-US" sz="2800" b="1">
                <a:latin typeface="Calibri" panose="020F0502020204030204" pitchFamily="34" charset="0"/>
              </a:rPr>
              <a:t>…</a:t>
            </a:r>
          </a:p>
          <a:p>
            <a:endParaRPr lang="en-US" sz="2800" b="1">
              <a:latin typeface="Calibri" panose="020F0502020204030204" pitchFamily="34" charset="0"/>
            </a:endParaRPr>
          </a:p>
          <a:p>
            <a:endParaRPr lang="en-US" sz="2800" b="1">
              <a:latin typeface="Calibri" panose="020F0502020204030204" pitchFamily="34" charset="0"/>
            </a:endParaRPr>
          </a:p>
          <a:p>
            <a:endParaRPr lang="en-US" sz="2800" b="1">
              <a:latin typeface="Calibri" panose="020F0502020204030204" pitchFamily="34" charset="0"/>
            </a:endParaRPr>
          </a:p>
          <a:p>
            <a:endParaRPr lang="en-US" sz="2800" b="1">
              <a:latin typeface="Calibri" panose="020F0502020204030204" pitchFamily="34" charset="0"/>
            </a:endParaRPr>
          </a:p>
          <a:p>
            <a:endParaRPr lang="en-US" sz="2800" b="1">
              <a:latin typeface="Calibri" panose="020F0502020204030204" pitchFamily="34" charset="0"/>
            </a:endParaRPr>
          </a:p>
          <a:p>
            <a:r>
              <a:rPr lang="en-US" sz="2800" b="1">
                <a:latin typeface="Calibri" panose="020F0502020204030204" pitchFamily="34" charset="0"/>
              </a:rPr>
              <a:t>Funding</a:t>
            </a:r>
          </a:p>
          <a:p>
            <a:endParaRPr lang="en-US" sz="2800" b="1">
              <a:latin typeface="Calibri" panose="020F0502020204030204" pitchFamily="34" charset="0"/>
            </a:endParaRPr>
          </a:p>
          <a:p>
            <a:r>
              <a:rPr lang="en-US" sz="2800" b="1">
                <a:latin typeface="Calibri" panose="020F0502020204030204" pitchFamily="34" charset="0"/>
              </a:rPr>
              <a:t>…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193778-AC02-4D2D-97C0-5E4AE19D26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5" y="1583795"/>
            <a:ext cx="6369481" cy="39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29032"/>
      </p:ext>
    </p:extLst>
  </p:cSld>
  <p:clrMapOvr>
    <a:masterClrMapping/>
  </p:clrMapOvr>
</p:sld>
</file>

<file path=ppt/theme/theme1.xml><?xml version="1.0" encoding="utf-8"?>
<a:theme xmlns:a="http://schemas.openxmlformats.org/drawingml/2006/main" name="TH_Folienmaster_neu_TUDo">
  <a:themeElements>
    <a:clrScheme name="TH_Folienmaster_neu_TU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H_Folienmaster_neu_TUDo">
      <a:majorFont>
        <a:latin typeface="Akkurat Light Office"/>
        <a:ea typeface=""/>
        <a:cs typeface="Arial"/>
      </a:majorFont>
      <a:minorFont>
        <a:latin typeface="Akkurat Light Offic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lnDef>
  </a:objectDefaults>
  <a:extraClrSchemeLst>
    <a:extraClrScheme>
      <a:clrScheme name="TH_Folienmaster_neu_TU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349</Words>
  <Application>Microsoft Macintosh PowerPoint</Application>
  <PresentationFormat>Breitbild</PresentationFormat>
  <Paragraphs>63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Akkurat Light Office</vt:lpstr>
      <vt:lpstr>Akkurat Office</vt:lpstr>
      <vt:lpstr>Arial</vt:lpstr>
      <vt:lpstr>Arial Narrow</vt:lpstr>
      <vt:lpstr>Calibri</vt:lpstr>
      <vt:lpstr>Helvetica</vt:lpstr>
      <vt:lpstr>Symbol</vt:lpstr>
      <vt:lpstr>wf_segoe-ui_normal</vt:lpstr>
      <vt:lpstr>Wingdings</vt:lpstr>
      <vt:lpstr>TH_Folienmaster_neu_TUDo</vt:lpstr>
      <vt:lpstr>Metabolic Engineering Simulation</vt:lpstr>
      <vt:lpstr>Genome-scale metabolic models</vt:lpstr>
      <vt:lpstr>E. coli core model</vt:lpstr>
      <vt:lpstr>Databases</vt:lpstr>
      <vt:lpstr>MetEngSim Notebook</vt:lpstr>
      <vt:lpstr>Beispiel: </vt:lpstr>
      <vt:lpstr>Evaluation</vt:lpstr>
      <vt:lpstr>Thank you for your attention           Questions?</vt:lpstr>
    </vt:vector>
  </TitlesOfParts>
  <Company>Jamaica Steamboat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Till Tiso</dc:creator>
  <cp:lastModifiedBy>Paula Lanze</cp:lastModifiedBy>
  <cp:revision>582</cp:revision>
  <dcterms:created xsi:type="dcterms:W3CDTF">2007-05-05T11:07:22Z</dcterms:created>
  <dcterms:modified xsi:type="dcterms:W3CDTF">2024-07-15T16:41:35Z</dcterms:modified>
</cp:coreProperties>
</file>