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he Seasons Bold" charset="1" panose="00000000000000000000"/>
      <p:regular r:id="rId15"/>
    </p:embeddedFont>
    <p:embeddedFont>
      <p:font typeface="The Seasons" charset="1" panose="00000000000000000000"/>
      <p:regular r:id="rId16"/>
    </p:embeddedFont>
    <p:embeddedFont>
      <p:font typeface="The Seasons Light" charset="1" panose="00000000000000000000"/>
      <p:regular r:id="rId17"/>
    </p:embeddedFont>
    <p:embeddedFont>
      <p:font typeface="Pinyon Script" charset="1" panose="020105010801010D0002"/>
      <p:regular r:id="rId18"/>
    </p:embeddedFont>
    <p:embeddedFont>
      <p:font typeface="Aileron Bold" charset="1" panose="00000800000000000000"/>
      <p:regular r:id="rId19"/>
    </p:embeddedFont>
    <p:embeddedFont>
      <p:font typeface="Aileron"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3.jpeg" Type="http://schemas.openxmlformats.org/officeDocument/2006/relationships/image"/><Relationship Id="rId5" Target="../media/image2.jpeg" Type="http://schemas.openxmlformats.org/officeDocument/2006/relationships/image"/><Relationship Id="rId6"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sp>
        <p:nvSpPr>
          <p:cNvPr name="AutoShape 3" id="3"/>
          <p:cNvSpPr/>
          <p:nvPr/>
        </p:nvSpPr>
        <p:spPr>
          <a:xfrm>
            <a:off x="0" y="4886325"/>
            <a:ext cx="4288078" cy="0"/>
          </a:xfrm>
          <a:prstGeom prst="line">
            <a:avLst/>
          </a:prstGeom>
          <a:ln cap="flat" w="38100">
            <a:solidFill>
              <a:srgbClr val="E4E8E2"/>
            </a:solidFill>
            <a:prstDash val="solid"/>
            <a:headEnd type="none" len="sm" w="sm"/>
            <a:tailEnd type="none" len="sm" w="sm"/>
          </a:ln>
        </p:spPr>
      </p:sp>
      <p:sp>
        <p:nvSpPr>
          <p:cNvPr name="AutoShape 4" id="4"/>
          <p:cNvSpPr/>
          <p:nvPr/>
        </p:nvSpPr>
        <p:spPr>
          <a:xfrm>
            <a:off x="13999922" y="4886325"/>
            <a:ext cx="4288078" cy="0"/>
          </a:xfrm>
          <a:prstGeom prst="line">
            <a:avLst/>
          </a:prstGeom>
          <a:ln cap="flat" w="38100">
            <a:solidFill>
              <a:srgbClr val="E4E8E2"/>
            </a:solidFill>
            <a:prstDash val="solid"/>
            <a:headEnd type="none" len="sm" w="sm"/>
            <a:tailEnd type="none" len="sm" w="sm"/>
          </a:ln>
        </p:spPr>
      </p:sp>
      <p:sp>
        <p:nvSpPr>
          <p:cNvPr name="TextBox 5" id="5"/>
          <p:cNvSpPr txBox="true"/>
          <p:nvPr/>
        </p:nvSpPr>
        <p:spPr>
          <a:xfrm rot="0">
            <a:off x="2568876" y="917117"/>
            <a:ext cx="13674918" cy="3712033"/>
          </a:xfrm>
          <a:prstGeom prst="rect">
            <a:avLst/>
          </a:prstGeom>
        </p:spPr>
        <p:txBody>
          <a:bodyPr anchor="t" rtlCol="false" tIns="0" lIns="0" bIns="0" rIns="0">
            <a:spAutoFit/>
          </a:bodyPr>
          <a:lstStyle/>
          <a:p>
            <a:pPr algn="ctr">
              <a:lnSpc>
                <a:spcPts val="5639"/>
              </a:lnSpc>
            </a:pPr>
            <a:r>
              <a:rPr lang="en-US" b="true" sz="6336" spc="-266">
                <a:solidFill>
                  <a:srgbClr val="FFFFFF"/>
                </a:solidFill>
                <a:latin typeface="The Seasons Bold"/>
                <a:ea typeface="The Seasons Bold"/>
                <a:cs typeface="The Seasons Bold"/>
                <a:sym typeface="The Seasons Bold"/>
              </a:rPr>
              <a:t>Design and Deploy a supply chain management system, utilizing cloud based services for inventory management, logistics and shipping. </a:t>
            </a:r>
          </a:p>
          <a:p>
            <a:pPr algn="ctr">
              <a:lnSpc>
                <a:spcPts val="5639"/>
              </a:lnSpc>
            </a:pPr>
            <a:r>
              <a:rPr lang="en-US" b="true" sz="6336" spc="-266">
                <a:solidFill>
                  <a:srgbClr val="FFFFFF"/>
                </a:solidFill>
                <a:latin typeface="The Seasons Bold"/>
                <a:ea typeface="The Seasons Bold"/>
                <a:cs typeface="The Seasons Bold"/>
                <a:sym typeface="The Seasons Bold"/>
              </a:rPr>
              <a:t>Product Name: PRIME EXPRESS </a:t>
            </a:r>
          </a:p>
        </p:txBody>
      </p:sp>
      <p:sp>
        <p:nvSpPr>
          <p:cNvPr name="TextBox 6" id="6"/>
          <p:cNvSpPr txBox="true"/>
          <p:nvPr/>
        </p:nvSpPr>
        <p:spPr>
          <a:xfrm rot="0">
            <a:off x="3406244" y="5172075"/>
            <a:ext cx="11125740" cy="3560445"/>
          </a:xfrm>
          <a:prstGeom prst="rect">
            <a:avLst/>
          </a:prstGeom>
        </p:spPr>
        <p:txBody>
          <a:bodyPr anchor="t" rtlCol="false" tIns="0" lIns="0" bIns="0" rIns="0">
            <a:spAutoFit/>
          </a:bodyPr>
          <a:lstStyle/>
          <a:p>
            <a:pPr algn="ctr">
              <a:lnSpc>
                <a:spcPts val="5610"/>
              </a:lnSpc>
            </a:pPr>
            <a:r>
              <a:rPr lang="en-US" sz="5100">
                <a:solidFill>
                  <a:srgbClr val="FFFFFF"/>
                </a:solidFill>
                <a:latin typeface="The Seasons"/>
                <a:ea typeface="The Seasons"/>
                <a:cs typeface="The Seasons"/>
                <a:sym typeface="The Seasons"/>
              </a:rPr>
              <a:t>3MTT Cloud Computing &amp; DevOps</a:t>
            </a:r>
          </a:p>
          <a:p>
            <a:pPr algn="ctr">
              <a:lnSpc>
                <a:spcPts val="5610"/>
              </a:lnSpc>
            </a:pPr>
            <a:r>
              <a:rPr lang="en-US" sz="5100">
                <a:solidFill>
                  <a:srgbClr val="FFFFFF"/>
                </a:solidFill>
                <a:latin typeface="The Seasons"/>
                <a:ea typeface="The Seasons"/>
                <a:cs typeface="The Seasons"/>
                <a:sym typeface="The Seasons"/>
              </a:rPr>
              <a:t> Presented by </a:t>
            </a:r>
          </a:p>
          <a:p>
            <a:pPr algn="ctr">
              <a:lnSpc>
                <a:spcPts val="5610"/>
              </a:lnSpc>
            </a:pPr>
            <a:r>
              <a:rPr lang="en-US" sz="5100">
                <a:solidFill>
                  <a:srgbClr val="FFFFFF"/>
                </a:solidFill>
                <a:latin typeface="The Seasons"/>
                <a:ea typeface="The Seasons"/>
                <a:cs typeface="The Seasons"/>
                <a:sym typeface="The Seasons"/>
              </a:rPr>
              <a:t>﻿Onovo Emmanuel </a:t>
            </a:r>
          </a:p>
          <a:p>
            <a:pPr algn="ctr">
              <a:lnSpc>
                <a:spcPts val="5610"/>
              </a:lnSpc>
            </a:pPr>
            <a:r>
              <a:rPr lang="en-US" sz="5100">
                <a:solidFill>
                  <a:srgbClr val="FFFFFF"/>
                </a:solidFill>
                <a:latin typeface="The Seasons"/>
                <a:ea typeface="The Seasons"/>
                <a:cs typeface="The Seasons"/>
                <a:sym typeface="The Seasons"/>
              </a:rPr>
              <a:t>﻿Abiola Shonde</a:t>
            </a:r>
          </a:p>
          <a:p>
            <a:pPr algn="ctr">
              <a:lnSpc>
                <a:spcPts val="5610"/>
              </a:lnSpc>
            </a:pPr>
            <a:r>
              <a:rPr lang="en-US" sz="5100">
                <a:solidFill>
                  <a:srgbClr val="FFFFFF"/>
                </a:solidFill>
                <a:latin typeface="The Seasons"/>
                <a:ea typeface="The Seasons"/>
                <a:cs typeface="The Seasons"/>
                <a:sym typeface="The Seasons"/>
              </a:rPr>
              <a:t>Adeosun Olufemi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3E7F5"/>
        </a:solidFill>
      </p:bgPr>
    </p:bg>
    <p:spTree>
      <p:nvGrpSpPr>
        <p:cNvPr id="1" name=""/>
        <p:cNvGrpSpPr/>
        <p:nvPr/>
      </p:nvGrpSpPr>
      <p:grpSpPr>
        <a:xfrm>
          <a:off x="0" y="0"/>
          <a:ext cx="0" cy="0"/>
          <a:chOff x="0" y="0"/>
          <a:chExt cx="0" cy="0"/>
        </a:xfrm>
      </p:grpSpPr>
      <p:sp>
        <p:nvSpPr>
          <p:cNvPr name="TextBox 2" id="2"/>
          <p:cNvSpPr txBox="true"/>
          <p:nvPr/>
        </p:nvSpPr>
        <p:spPr>
          <a:xfrm rot="0">
            <a:off x="5429544" y="1534473"/>
            <a:ext cx="7428912" cy="1239060"/>
          </a:xfrm>
          <a:prstGeom prst="rect">
            <a:avLst/>
          </a:prstGeom>
        </p:spPr>
        <p:txBody>
          <a:bodyPr anchor="t" rtlCol="false" tIns="0" lIns="0" bIns="0" rIns="0">
            <a:spAutoFit/>
          </a:bodyPr>
          <a:lstStyle/>
          <a:p>
            <a:pPr algn="ctr">
              <a:lnSpc>
                <a:spcPts val="8685"/>
              </a:lnSpc>
            </a:pPr>
            <a:r>
              <a:rPr lang="en-US" sz="10218" spc="-429">
                <a:solidFill>
                  <a:srgbClr val="393939"/>
                </a:solidFill>
                <a:latin typeface="The Seasons Light"/>
                <a:ea typeface="The Seasons Light"/>
                <a:cs typeface="The Seasons Light"/>
                <a:sym typeface="The Seasons Light"/>
              </a:rPr>
              <a:t>CONTENT</a:t>
            </a:r>
          </a:p>
        </p:txBody>
      </p:sp>
      <p:sp>
        <p:nvSpPr>
          <p:cNvPr name="TextBox 3" id="3"/>
          <p:cNvSpPr txBox="true"/>
          <p:nvPr/>
        </p:nvSpPr>
        <p:spPr>
          <a:xfrm rot="0">
            <a:off x="5963032" y="644039"/>
            <a:ext cx="6361936" cy="816610"/>
          </a:xfrm>
          <a:prstGeom prst="rect">
            <a:avLst/>
          </a:prstGeom>
        </p:spPr>
        <p:txBody>
          <a:bodyPr anchor="t" rtlCol="false" tIns="0" lIns="0" bIns="0" rIns="0">
            <a:spAutoFit/>
          </a:bodyPr>
          <a:lstStyle/>
          <a:p>
            <a:pPr algn="ctr">
              <a:lnSpc>
                <a:spcPts val="6380"/>
              </a:lnSpc>
            </a:pPr>
            <a:r>
              <a:rPr lang="en-US" sz="5800">
                <a:solidFill>
                  <a:srgbClr val="393939"/>
                </a:solidFill>
                <a:latin typeface="Pinyon Script"/>
                <a:ea typeface="Pinyon Script"/>
                <a:cs typeface="Pinyon Script"/>
                <a:sym typeface="Pinyon Script"/>
              </a:rPr>
              <a:t>Table of</a:t>
            </a:r>
          </a:p>
        </p:txBody>
      </p:sp>
      <p:sp>
        <p:nvSpPr>
          <p:cNvPr name="TextBox 4" id="4"/>
          <p:cNvSpPr txBox="true"/>
          <p:nvPr/>
        </p:nvSpPr>
        <p:spPr>
          <a:xfrm rot="0">
            <a:off x="1563355" y="3434299"/>
            <a:ext cx="4053564" cy="267335"/>
          </a:xfrm>
          <a:prstGeom prst="rect">
            <a:avLst/>
          </a:prstGeom>
        </p:spPr>
        <p:txBody>
          <a:bodyPr anchor="t" rtlCol="false" tIns="0" lIns="0" bIns="0" rIns="0">
            <a:spAutoFit/>
          </a:bodyPr>
          <a:lstStyle/>
          <a:p>
            <a:pPr algn="ctr">
              <a:lnSpc>
                <a:spcPts val="2020"/>
              </a:lnSpc>
            </a:pPr>
            <a:r>
              <a:rPr lang="en-US" b="true" sz="2000">
                <a:solidFill>
                  <a:srgbClr val="393939"/>
                </a:solidFill>
                <a:latin typeface="Aileron Bold"/>
                <a:ea typeface="Aileron Bold"/>
                <a:cs typeface="Aileron Bold"/>
                <a:sym typeface="Aileron Bold"/>
              </a:rPr>
              <a:t>INTRODUCTION </a:t>
            </a:r>
          </a:p>
        </p:txBody>
      </p:sp>
      <p:sp>
        <p:nvSpPr>
          <p:cNvPr name="TextBox 5" id="5"/>
          <p:cNvSpPr txBox="true"/>
          <p:nvPr/>
        </p:nvSpPr>
        <p:spPr>
          <a:xfrm rot="0">
            <a:off x="7117218" y="3434299"/>
            <a:ext cx="4053564" cy="267335"/>
          </a:xfrm>
          <a:prstGeom prst="rect">
            <a:avLst/>
          </a:prstGeom>
        </p:spPr>
        <p:txBody>
          <a:bodyPr anchor="t" rtlCol="false" tIns="0" lIns="0" bIns="0" rIns="0">
            <a:spAutoFit/>
          </a:bodyPr>
          <a:lstStyle/>
          <a:p>
            <a:pPr algn="ctr">
              <a:lnSpc>
                <a:spcPts val="2020"/>
              </a:lnSpc>
            </a:pPr>
            <a:r>
              <a:rPr lang="en-US" b="true" sz="2000">
                <a:solidFill>
                  <a:srgbClr val="393939"/>
                </a:solidFill>
                <a:latin typeface="Aileron Bold"/>
                <a:ea typeface="Aileron Bold"/>
                <a:cs typeface="Aileron Bold"/>
                <a:sym typeface="Aileron Bold"/>
              </a:rPr>
              <a:t>OBJECTIVE </a:t>
            </a:r>
          </a:p>
        </p:txBody>
      </p:sp>
      <p:sp>
        <p:nvSpPr>
          <p:cNvPr name="TextBox 6" id="6"/>
          <p:cNvSpPr txBox="true"/>
          <p:nvPr/>
        </p:nvSpPr>
        <p:spPr>
          <a:xfrm rot="0">
            <a:off x="12671081" y="3434299"/>
            <a:ext cx="4053564" cy="267335"/>
          </a:xfrm>
          <a:prstGeom prst="rect">
            <a:avLst/>
          </a:prstGeom>
        </p:spPr>
        <p:txBody>
          <a:bodyPr anchor="t" rtlCol="false" tIns="0" lIns="0" bIns="0" rIns="0">
            <a:spAutoFit/>
          </a:bodyPr>
          <a:lstStyle/>
          <a:p>
            <a:pPr algn="ctr">
              <a:lnSpc>
                <a:spcPts val="2020"/>
              </a:lnSpc>
            </a:pPr>
            <a:r>
              <a:rPr lang="en-US" b="true" sz="2000">
                <a:solidFill>
                  <a:srgbClr val="393939"/>
                </a:solidFill>
                <a:latin typeface="Aileron Bold"/>
                <a:ea typeface="Aileron Bold"/>
                <a:cs typeface="Aileron Bold"/>
                <a:sym typeface="Aileron Bold"/>
              </a:rPr>
              <a:t>OBJECTIVE </a:t>
            </a:r>
          </a:p>
        </p:txBody>
      </p:sp>
      <p:sp>
        <p:nvSpPr>
          <p:cNvPr name="TextBox 7" id="7"/>
          <p:cNvSpPr txBox="true"/>
          <p:nvPr/>
        </p:nvSpPr>
        <p:spPr>
          <a:xfrm rot="0">
            <a:off x="1563355" y="5015530"/>
            <a:ext cx="4053564" cy="267335"/>
          </a:xfrm>
          <a:prstGeom prst="rect">
            <a:avLst/>
          </a:prstGeom>
        </p:spPr>
        <p:txBody>
          <a:bodyPr anchor="t" rtlCol="false" tIns="0" lIns="0" bIns="0" rIns="0">
            <a:spAutoFit/>
          </a:bodyPr>
          <a:lstStyle/>
          <a:p>
            <a:pPr algn="ctr">
              <a:lnSpc>
                <a:spcPts val="2020"/>
              </a:lnSpc>
            </a:pPr>
            <a:r>
              <a:rPr lang="en-US" b="true" sz="2000">
                <a:solidFill>
                  <a:srgbClr val="393939"/>
                </a:solidFill>
                <a:latin typeface="Aileron Bold"/>
                <a:ea typeface="Aileron Bold"/>
                <a:cs typeface="Aileron Bold"/>
                <a:sym typeface="Aileron Bold"/>
              </a:rPr>
              <a:t>CHOOSING WORDPRESS </a:t>
            </a:r>
          </a:p>
        </p:txBody>
      </p:sp>
      <p:sp>
        <p:nvSpPr>
          <p:cNvPr name="TextBox 8" id="8"/>
          <p:cNvSpPr txBox="true"/>
          <p:nvPr/>
        </p:nvSpPr>
        <p:spPr>
          <a:xfrm rot="0">
            <a:off x="7117218" y="5015530"/>
            <a:ext cx="4053564" cy="267335"/>
          </a:xfrm>
          <a:prstGeom prst="rect">
            <a:avLst/>
          </a:prstGeom>
        </p:spPr>
        <p:txBody>
          <a:bodyPr anchor="t" rtlCol="false" tIns="0" lIns="0" bIns="0" rIns="0">
            <a:spAutoFit/>
          </a:bodyPr>
          <a:lstStyle/>
          <a:p>
            <a:pPr algn="ctr">
              <a:lnSpc>
                <a:spcPts val="2020"/>
              </a:lnSpc>
            </a:pPr>
            <a:r>
              <a:rPr lang="en-US" b="true" sz="2000">
                <a:solidFill>
                  <a:srgbClr val="393939"/>
                </a:solidFill>
                <a:latin typeface="Aileron Bold"/>
                <a:ea typeface="Aileron Bold"/>
                <a:cs typeface="Aileron Bold"/>
                <a:sym typeface="Aileron Bold"/>
              </a:rPr>
              <a:t>CHOOSING AZURE</a:t>
            </a:r>
          </a:p>
        </p:txBody>
      </p:sp>
      <p:sp>
        <p:nvSpPr>
          <p:cNvPr name="TextBox 9" id="9"/>
          <p:cNvSpPr txBox="true"/>
          <p:nvPr/>
        </p:nvSpPr>
        <p:spPr>
          <a:xfrm rot="0">
            <a:off x="12671081" y="5015530"/>
            <a:ext cx="4053564" cy="267335"/>
          </a:xfrm>
          <a:prstGeom prst="rect">
            <a:avLst/>
          </a:prstGeom>
        </p:spPr>
        <p:txBody>
          <a:bodyPr anchor="t" rtlCol="false" tIns="0" lIns="0" bIns="0" rIns="0">
            <a:spAutoFit/>
          </a:bodyPr>
          <a:lstStyle/>
          <a:p>
            <a:pPr algn="ctr">
              <a:lnSpc>
                <a:spcPts val="2020"/>
              </a:lnSpc>
            </a:pPr>
            <a:r>
              <a:rPr lang="en-US" b="true" sz="2000">
                <a:solidFill>
                  <a:srgbClr val="393939"/>
                </a:solidFill>
                <a:latin typeface="Aileron Bold"/>
                <a:ea typeface="Aileron Bold"/>
                <a:cs typeface="Aileron Bold"/>
                <a:sym typeface="Aileron Bold"/>
              </a:rPr>
              <a:t>CONTINOUS IMPROVEMENT </a:t>
            </a:r>
          </a:p>
        </p:txBody>
      </p:sp>
      <p:sp>
        <p:nvSpPr>
          <p:cNvPr name="TextBox 10" id="10"/>
          <p:cNvSpPr txBox="true"/>
          <p:nvPr/>
        </p:nvSpPr>
        <p:spPr>
          <a:xfrm rot="0">
            <a:off x="7226802" y="6596762"/>
            <a:ext cx="3834396" cy="267335"/>
          </a:xfrm>
          <a:prstGeom prst="rect">
            <a:avLst/>
          </a:prstGeom>
        </p:spPr>
        <p:txBody>
          <a:bodyPr anchor="t" rtlCol="false" tIns="0" lIns="0" bIns="0" rIns="0">
            <a:spAutoFit/>
          </a:bodyPr>
          <a:lstStyle/>
          <a:p>
            <a:pPr algn="ctr">
              <a:lnSpc>
                <a:spcPts val="2020"/>
              </a:lnSpc>
            </a:pPr>
            <a:r>
              <a:rPr lang="en-US" b="true" sz="2000">
                <a:solidFill>
                  <a:srgbClr val="393939"/>
                </a:solidFill>
                <a:latin typeface="Aileron Bold"/>
                <a:ea typeface="Aileron Bold"/>
                <a:cs typeface="Aileron Bold"/>
                <a:sym typeface="Aileron Bold"/>
              </a:rPr>
              <a:t>APPRECIATION </a:t>
            </a:r>
          </a:p>
        </p:txBody>
      </p:sp>
      <p:sp>
        <p:nvSpPr>
          <p:cNvPr name="TextBox 11" id="11"/>
          <p:cNvSpPr txBox="true"/>
          <p:nvPr/>
        </p:nvSpPr>
        <p:spPr>
          <a:xfrm rot="0">
            <a:off x="3055686" y="3825459"/>
            <a:ext cx="1068901" cy="742535"/>
          </a:xfrm>
          <a:prstGeom prst="rect">
            <a:avLst/>
          </a:prstGeom>
        </p:spPr>
        <p:txBody>
          <a:bodyPr anchor="t" rtlCol="false" tIns="0" lIns="0" bIns="0" rIns="0">
            <a:spAutoFit/>
          </a:bodyPr>
          <a:lstStyle/>
          <a:p>
            <a:pPr algn="ctr">
              <a:lnSpc>
                <a:spcPts val="5201"/>
              </a:lnSpc>
            </a:pPr>
            <a:r>
              <a:rPr lang="en-US" sz="5844" spc="-362">
                <a:solidFill>
                  <a:srgbClr val="393939"/>
                </a:solidFill>
                <a:latin typeface="The Seasons Light"/>
                <a:ea typeface="The Seasons Light"/>
                <a:cs typeface="The Seasons Light"/>
                <a:sym typeface="The Seasons Light"/>
              </a:rPr>
              <a:t>3</a:t>
            </a:r>
          </a:p>
        </p:txBody>
      </p:sp>
      <p:sp>
        <p:nvSpPr>
          <p:cNvPr name="TextBox 12" id="12"/>
          <p:cNvSpPr txBox="true"/>
          <p:nvPr/>
        </p:nvSpPr>
        <p:spPr>
          <a:xfrm rot="0">
            <a:off x="8609549" y="3825459"/>
            <a:ext cx="1068901" cy="742535"/>
          </a:xfrm>
          <a:prstGeom prst="rect">
            <a:avLst/>
          </a:prstGeom>
        </p:spPr>
        <p:txBody>
          <a:bodyPr anchor="t" rtlCol="false" tIns="0" lIns="0" bIns="0" rIns="0">
            <a:spAutoFit/>
          </a:bodyPr>
          <a:lstStyle/>
          <a:p>
            <a:pPr algn="ctr">
              <a:lnSpc>
                <a:spcPts val="5201"/>
              </a:lnSpc>
            </a:pPr>
            <a:r>
              <a:rPr lang="en-US" sz="5844" spc="-362">
                <a:solidFill>
                  <a:srgbClr val="393939"/>
                </a:solidFill>
                <a:latin typeface="The Seasons Light"/>
                <a:ea typeface="The Seasons Light"/>
                <a:cs typeface="The Seasons Light"/>
                <a:sym typeface="The Seasons Light"/>
              </a:rPr>
              <a:t>4</a:t>
            </a:r>
          </a:p>
        </p:txBody>
      </p:sp>
      <p:sp>
        <p:nvSpPr>
          <p:cNvPr name="TextBox 13" id="13"/>
          <p:cNvSpPr txBox="true"/>
          <p:nvPr/>
        </p:nvSpPr>
        <p:spPr>
          <a:xfrm rot="0">
            <a:off x="14163413" y="3825459"/>
            <a:ext cx="1068901" cy="742535"/>
          </a:xfrm>
          <a:prstGeom prst="rect">
            <a:avLst/>
          </a:prstGeom>
        </p:spPr>
        <p:txBody>
          <a:bodyPr anchor="t" rtlCol="false" tIns="0" lIns="0" bIns="0" rIns="0">
            <a:spAutoFit/>
          </a:bodyPr>
          <a:lstStyle/>
          <a:p>
            <a:pPr algn="ctr">
              <a:lnSpc>
                <a:spcPts val="5201"/>
              </a:lnSpc>
            </a:pPr>
            <a:r>
              <a:rPr lang="en-US" sz="5844" spc="-362">
                <a:solidFill>
                  <a:srgbClr val="393939"/>
                </a:solidFill>
                <a:latin typeface="The Seasons Light"/>
                <a:ea typeface="The Seasons Light"/>
                <a:cs typeface="The Seasons Light"/>
                <a:sym typeface="The Seasons Light"/>
              </a:rPr>
              <a:t>5</a:t>
            </a:r>
          </a:p>
        </p:txBody>
      </p:sp>
      <p:sp>
        <p:nvSpPr>
          <p:cNvPr name="TextBox 14" id="14"/>
          <p:cNvSpPr txBox="true"/>
          <p:nvPr/>
        </p:nvSpPr>
        <p:spPr>
          <a:xfrm rot="0">
            <a:off x="3055686" y="5411408"/>
            <a:ext cx="1068901" cy="742535"/>
          </a:xfrm>
          <a:prstGeom prst="rect">
            <a:avLst/>
          </a:prstGeom>
        </p:spPr>
        <p:txBody>
          <a:bodyPr anchor="t" rtlCol="false" tIns="0" lIns="0" bIns="0" rIns="0">
            <a:spAutoFit/>
          </a:bodyPr>
          <a:lstStyle/>
          <a:p>
            <a:pPr algn="ctr">
              <a:lnSpc>
                <a:spcPts val="5201"/>
              </a:lnSpc>
            </a:pPr>
            <a:r>
              <a:rPr lang="en-US" sz="5844" spc="-362">
                <a:solidFill>
                  <a:srgbClr val="393939"/>
                </a:solidFill>
                <a:latin typeface="The Seasons Light"/>
                <a:ea typeface="The Seasons Light"/>
                <a:cs typeface="The Seasons Light"/>
                <a:sym typeface="The Seasons Light"/>
              </a:rPr>
              <a:t>6</a:t>
            </a:r>
          </a:p>
        </p:txBody>
      </p:sp>
      <p:sp>
        <p:nvSpPr>
          <p:cNvPr name="TextBox 15" id="15"/>
          <p:cNvSpPr txBox="true"/>
          <p:nvPr/>
        </p:nvSpPr>
        <p:spPr>
          <a:xfrm rot="0">
            <a:off x="8609549" y="5411408"/>
            <a:ext cx="1068901" cy="742535"/>
          </a:xfrm>
          <a:prstGeom prst="rect">
            <a:avLst/>
          </a:prstGeom>
        </p:spPr>
        <p:txBody>
          <a:bodyPr anchor="t" rtlCol="false" tIns="0" lIns="0" bIns="0" rIns="0">
            <a:spAutoFit/>
          </a:bodyPr>
          <a:lstStyle/>
          <a:p>
            <a:pPr algn="ctr">
              <a:lnSpc>
                <a:spcPts val="5201"/>
              </a:lnSpc>
            </a:pPr>
            <a:r>
              <a:rPr lang="en-US" sz="5844" spc="-362">
                <a:solidFill>
                  <a:srgbClr val="393939"/>
                </a:solidFill>
                <a:latin typeface="The Seasons Light"/>
                <a:ea typeface="The Seasons Light"/>
                <a:cs typeface="The Seasons Light"/>
                <a:sym typeface="The Seasons Light"/>
              </a:rPr>
              <a:t>7</a:t>
            </a:r>
          </a:p>
        </p:txBody>
      </p:sp>
      <p:sp>
        <p:nvSpPr>
          <p:cNvPr name="TextBox 16" id="16"/>
          <p:cNvSpPr txBox="true"/>
          <p:nvPr/>
        </p:nvSpPr>
        <p:spPr>
          <a:xfrm rot="0">
            <a:off x="13755466" y="5411408"/>
            <a:ext cx="1884794" cy="742535"/>
          </a:xfrm>
          <a:prstGeom prst="rect">
            <a:avLst/>
          </a:prstGeom>
        </p:spPr>
        <p:txBody>
          <a:bodyPr anchor="t" rtlCol="false" tIns="0" lIns="0" bIns="0" rIns="0">
            <a:spAutoFit/>
          </a:bodyPr>
          <a:lstStyle/>
          <a:p>
            <a:pPr algn="ctr">
              <a:lnSpc>
                <a:spcPts val="5201"/>
              </a:lnSpc>
            </a:pPr>
            <a:r>
              <a:rPr lang="en-US" sz="5844" spc="-362">
                <a:solidFill>
                  <a:srgbClr val="393939"/>
                </a:solidFill>
                <a:latin typeface="The Seasons Light"/>
                <a:ea typeface="The Seasons Light"/>
                <a:cs typeface="The Seasons Light"/>
                <a:sym typeface="The Seasons Light"/>
              </a:rPr>
              <a:t>8-9</a:t>
            </a:r>
          </a:p>
        </p:txBody>
      </p:sp>
      <p:sp>
        <p:nvSpPr>
          <p:cNvPr name="TextBox 17" id="17"/>
          <p:cNvSpPr txBox="true"/>
          <p:nvPr/>
        </p:nvSpPr>
        <p:spPr>
          <a:xfrm rot="0">
            <a:off x="8369581" y="6992639"/>
            <a:ext cx="1548838" cy="750790"/>
          </a:xfrm>
          <a:prstGeom prst="rect">
            <a:avLst/>
          </a:prstGeom>
        </p:spPr>
        <p:txBody>
          <a:bodyPr anchor="t" rtlCol="false" tIns="0" lIns="0" bIns="0" rIns="0">
            <a:spAutoFit/>
          </a:bodyPr>
          <a:lstStyle/>
          <a:p>
            <a:pPr algn="ctr">
              <a:lnSpc>
                <a:spcPts val="5201"/>
              </a:lnSpc>
            </a:pPr>
            <a:r>
              <a:rPr lang="en-US" sz="5844" spc="-362">
                <a:solidFill>
                  <a:srgbClr val="393939"/>
                </a:solidFill>
                <a:latin typeface="The Seasons Light"/>
                <a:ea typeface="The Seasons Light"/>
                <a:cs typeface="The Seasons Light"/>
                <a:sym typeface="The Seasons Light"/>
              </a:rPr>
              <a:t>10</a:t>
            </a:r>
          </a:p>
        </p:txBody>
      </p:sp>
      <p:sp>
        <p:nvSpPr>
          <p:cNvPr name="AutoShape 18" id="18"/>
          <p:cNvSpPr/>
          <p:nvPr/>
        </p:nvSpPr>
        <p:spPr>
          <a:xfrm>
            <a:off x="0" y="1632099"/>
            <a:ext cx="5616919" cy="0"/>
          </a:xfrm>
          <a:prstGeom prst="line">
            <a:avLst/>
          </a:prstGeom>
          <a:ln cap="flat" w="38100">
            <a:solidFill>
              <a:srgbClr val="393939"/>
            </a:solidFill>
            <a:prstDash val="solid"/>
            <a:headEnd type="none" len="sm" w="sm"/>
            <a:tailEnd type="none" len="sm" w="sm"/>
          </a:ln>
        </p:spPr>
      </p:sp>
      <p:sp>
        <p:nvSpPr>
          <p:cNvPr name="AutoShape 19" id="19"/>
          <p:cNvSpPr/>
          <p:nvPr/>
        </p:nvSpPr>
        <p:spPr>
          <a:xfrm>
            <a:off x="12671081" y="1632099"/>
            <a:ext cx="5616919" cy="0"/>
          </a:xfrm>
          <a:prstGeom prst="line">
            <a:avLst/>
          </a:prstGeom>
          <a:ln cap="flat" w="38100">
            <a:solidFill>
              <a:srgbClr val="393939"/>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3E7F5"/>
        </a:solidFill>
      </p:bgPr>
    </p:bg>
    <p:spTree>
      <p:nvGrpSpPr>
        <p:cNvPr id="1" name=""/>
        <p:cNvGrpSpPr/>
        <p:nvPr/>
      </p:nvGrpSpPr>
      <p:grpSpPr>
        <a:xfrm>
          <a:off x="0" y="0"/>
          <a:ext cx="0" cy="0"/>
          <a:chOff x="0" y="0"/>
          <a:chExt cx="0" cy="0"/>
        </a:xfrm>
      </p:grpSpPr>
      <p:grpSp>
        <p:nvGrpSpPr>
          <p:cNvPr name="Group 2" id="2"/>
          <p:cNvGrpSpPr/>
          <p:nvPr/>
        </p:nvGrpSpPr>
        <p:grpSpPr>
          <a:xfrm rot="0">
            <a:off x="8570593" y="721384"/>
            <a:ext cx="9565616" cy="9565616"/>
            <a:chOff x="0" y="0"/>
            <a:chExt cx="3331210" cy="3331210"/>
          </a:xfrm>
        </p:grpSpPr>
        <p:sp>
          <p:nvSpPr>
            <p:cNvPr name="Freeform 3" id="3"/>
            <p:cNvSpPr/>
            <p:nvPr/>
          </p:nvSpPr>
          <p:spPr>
            <a:xfrm flipH="false" flipV="false" rot="0">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2"/>
              <a:stretch>
                <a:fillRect l="-61940" t="0" r="-61940" b="0"/>
              </a:stretch>
            </a:blipFill>
          </p:spPr>
        </p:sp>
      </p:grpSp>
      <p:sp>
        <p:nvSpPr>
          <p:cNvPr name="AutoShape 4" id="4"/>
          <p:cNvSpPr/>
          <p:nvPr/>
        </p:nvSpPr>
        <p:spPr>
          <a:xfrm>
            <a:off x="1028700" y="2433638"/>
            <a:ext cx="8901532" cy="0"/>
          </a:xfrm>
          <a:prstGeom prst="line">
            <a:avLst/>
          </a:prstGeom>
          <a:ln cap="flat" w="38100">
            <a:solidFill>
              <a:srgbClr val="393939"/>
            </a:solidFill>
            <a:prstDash val="solid"/>
            <a:headEnd type="none" len="sm" w="sm"/>
            <a:tailEnd type="none" len="sm" w="sm"/>
          </a:ln>
        </p:spPr>
      </p:sp>
      <p:sp>
        <p:nvSpPr>
          <p:cNvPr name="TextBox 5" id="5"/>
          <p:cNvSpPr txBox="true"/>
          <p:nvPr/>
        </p:nvSpPr>
        <p:spPr>
          <a:xfrm rot="0">
            <a:off x="1028700" y="2741225"/>
            <a:ext cx="6896767" cy="2069465"/>
          </a:xfrm>
          <a:prstGeom prst="rect">
            <a:avLst/>
          </a:prstGeom>
        </p:spPr>
        <p:txBody>
          <a:bodyPr anchor="t" rtlCol="false" tIns="0" lIns="0" bIns="0" rIns="0">
            <a:spAutoFit/>
          </a:bodyPr>
          <a:lstStyle/>
          <a:p>
            <a:pPr algn="just">
              <a:lnSpc>
                <a:spcPts val="2380"/>
              </a:lnSpc>
            </a:pPr>
            <a:r>
              <a:rPr lang="en-US" sz="2000" b="true">
                <a:solidFill>
                  <a:srgbClr val="393939"/>
                </a:solidFill>
                <a:latin typeface="Aileron Bold"/>
                <a:ea typeface="Aileron Bold"/>
                <a:cs typeface="Aileron Bold"/>
                <a:sym typeface="Aileron Bold"/>
              </a:rPr>
              <a:t>Supply Chain Management (SCM):</a:t>
            </a:r>
          </a:p>
          <a:p>
            <a:pPr algn="just">
              <a:lnSpc>
                <a:spcPts val="2380"/>
              </a:lnSpc>
            </a:pPr>
          </a:p>
          <a:p>
            <a:pPr algn="just">
              <a:lnSpc>
                <a:spcPts val="2380"/>
              </a:lnSpc>
            </a:pPr>
            <a:r>
              <a:rPr lang="en-US" sz="2000">
                <a:solidFill>
                  <a:srgbClr val="393939"/>
                </a:solidFill>
                <a:latin typeface="Aileron"/>
                <a:ea typeface="Aileron"/>
                <a:cs typeface="Aileron"/>
                <a:sym typeface="Aileron"/>
              </a:rPr>
              <a:t>The strategic coordination of all activities involved in sourcing, production, and delivery of goods to customers.</a:t>
            </a:r>
          </a:p>
          <a:p>
            <a:pPr algn="just">
              <a:lnSpc>
                <a:spcPts val="2380"/>
              </a:lnSpc>
            </a:pPr>
            <a:r>
              <a:rPr lang="en-US" sz="2000">
                <a:solidFill>
                  <a:srgbClr val="393939"/>
                </a:solidFill>
                <a:latin typeface="Aileron"/>
                <a:ea typeface="Aileron"/>
                <a:cs typeface="Aileron"/>
                <a:sym typeface="Aileron"/>
              </a:rPr>
              <a:t>Includes planning, controlling, and optimizing the flow of materials, information, and finances from suppliers to the final consumer.</a:t>
            </a:r>
          </a:p>
        </p:txBody>
      </p:sp>
      <p:sp>
        <p:nvSpPr>
          <p:cNvPr name="TextBox 6" id="6"/>
          <p:cNvSpPr txBox="true"/>
          <p:nvPr/>
        </p:nvSpPr>
        <p:spPr>
          <a:xfrm rot="0">
            <a:off x="1028700" y="1538288"/>
            <a:ext cx="7850018" cy="914400"/>
          </a:xfrm>
          <a:prstGeom prst="rect">
            <a:avLst/>
          </a:prstGeom>
        </p:spPr>
        <p:txBody>
          <a:bodyPr anchor="t" rtlCol="false" tIns="0" lIns="0" bIns="0" rIns="0">
            <a:spAutoFit/>
          </a:bodyPr>
          <a:lstStyle/>
          <a:p>
            <a:pPr algn="l">
              <a:lnSpc>
                <a:spcPts val="6375"/>
              </a:lnSpc>
            </a:pPr>
            <a:r>
              <a:rPr lang="en-US" b="true" sz="7500" spc="-315">
                <a:solidFill>
                  <a:srgbClr val="393939"/>
                </a:solidFill>
                <a:latin typeface="The Seasons Bold"/>
                <a:ea typeface="The Seasons Bold"/>
                <a:cs typeface="The Seasons Bold"/>
                <a:sym typeface="The Seasons Bold"/>
              </a:rPr>
              <a:t>INTRODUCTION </a:t>
            </a:r>
          </a:p>
        </p:txBody>
      </p:sp>
      <p:sp>
        <p:nvSpPr>
          <p:cNvPr name="TextBox 7" id="7"/>
          <p:cNvSpPr txBox="true"/>
          <p:nvPr/>
        </p:nvSpPr>
        <p:spPr>
          <a:xfrm rot="0">
            <a:off x="1028700" y="5029638"/>
            <a:ext cx="7215825" cy="4288663"/>
          </a:xfrm>
          <a:prstGeom prst="rect">
            <a:avLst/>
          </a:prstGeom>
        </p:spPr>
        <p:txBody>
          <a:bodyPr anchor="t" rtlCol="false" tIns="0" lIns="0" bIns="0" rIns="0">
            <a:spAutoFit/>
          </a:bodyPr>
          <a:lstStyle/>
          <a:p>
            <a:pPr algn="just">
              <a:lnSpc>
                <a:spcPts val="2260"/>
              </a:lnSpc>
            </a:pPr>
            <a:r>
              <a:rPr lang="en-US" sz="1899" b="true">
                <a:solidFill>
                  <a:srgbClr val="393939"/>
                </a:solidFill>
                <a:latin typeface="Aileron Bold"/>
                <a:ea typeface="Aileron Bold"/>
                <a:cs typeface="Aileron Bold"/>
                <a:sym typeface="Aileron Bold"/>
              </a:rPr>
              <a:t>Logistics</a:t>
            </a:r>
            <a:r>
              <a:rPr lang="en-US" sz="1899">
                <a:solidFill>
                  <a:srgbClr val="393939"/>
                </a:solidFill>
                <a:latin typeface="Aileron"/>
                <a:ea typeface="Aileron"/>
                <a:cs typeface="Aileron"/>
                <a:sym typeface="Aileron"/>
              </a:rPr>
              <a:t>:</a:t>
            </a:r>
          </a:p>
          <a:p>
            <a:pPr algn="just">
              <a:lnSpc>
                <a:spcPts val="2260"/>
              </a:lnSpc>
            </a:pPr>
            <a:r>
              <a:rPr lang="en-US" sz="1899">
                <a:solidFill>
                  <a:srgbClr val="393939"/>
                </a:solidFill>
                <a:latin typeface="Aileron"/>
                <a:ea typeface="Aileron"/>
                <a:cs typeface="Aileron"/>
                <a:sym typeface="Aileron"/>
              </a:rPr>
              <a:t>A critical part of SCM focused on the transportation, warehousing, and movement of goods.</a:t>
            </a:r>
          </a:p>
          <a:p>
            <a:pPr algn="just">
              <a:lnSpc>
                <a:spcPts val="2260"/>
              </a:lnSpc>
            </a:pPr>
            <a:r>
              <a:rPr lang="en-US" sz="1899">
                <a:solidFill>
                  <a:srgbClr val="393939"/>
                </a:solidFill>
                <a:latin typeface="Aileron"/>
                <a:ea typeface="Aileron"/>
                <a:cs typeface="Aileron"/>
                <a:sym typeface="Aileron"/>
              </a:rPr>
              <a:t>Involves managing the journey of products from manufacturers to end-users, ensuring timely, safe, and cost-effective delivery.</a:t>
            </a:r>
          </a:p>
          <a:p>
            <a:pPr algn="just">
              <a:lnSpc>
                <a:spcPts val="2260"/>
              </a:lnSpc>
            </a:pPr>
            <a:r>
              <a:rPr lang="en-US" sz="1899">
                <a:solidFill>
                  <a:srgbClr val="393939"/>
                </a:solidFill>
                <a:latin typeface="Aileron"/>
                <a:ea typeface="Aileron"/>
                <a:cs typeface="Aileron"/>
                <a:sym typeface="Aileron"/>
              </a:rPr>
              <a:t>Key activities include inventory control, order fulfillment, packaging, and shipping.</a:t>
            </a:r>
          </a:p>
          <a:p>
            <a:pPr algn="just">
              <a:lnSpc>
                <a:spcPts val="2260"/>
              </a:lnSpc>
            </a:pPr>
          </a:p>
          <a:p>
            <a:pPr algn="just">
              <a:lnSpc>
                <a:spcPts val="2260"/>
              </a:lnSpc>
            </a:pPr>
            <a:r>
              <a:rPr lang="en-US" sz="1899" b="true">
                <a:solidFill>
                  <a:srgbClr val="393939"/>
                </a:solidFill>
                <a:latin typeface="Aileron Bold"/>
                <a:ea typeface="Aileron Bold"/>
                <a:cs typeface="Aileron Bold"/>
                <a:sym typeface="Aileron Bold"/>
              </a:rPr>
              <a:t>Inventory Control:</a:t>
            </a:r>
          </a:p>
          <a:p>
            <a:pPr algn="just">
              <a:lnSpc>
                <a:spcPts val="2260"/>
              </a:lnSpc>
            </a:pPr>
            <a:r>
              <a:rPr lang="en-US" sz="1899">
                <a:solidFill>
                  <a:srgbClr val="393939"/>
                </a:solidFill>
                <a:latin typeface="Aileron"/>
                <a:ea typeface="Aileron"/>
                <a:cs typeface="Aileron"/>
                <a:sym typeface="Aileron"/>
              </a:rPr>
              <a:t> is the process of managing and tracking a company’s stock to ensure the right amount of products are available at the right time. It involves monitoring inventory levels, ordering new stock as needed, and preventing overstock or stockouts. The goal is to balance supply with demand efficiently, reducing costs and meeting customer needs.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3E7F5"/>
        </a:solidFill>
      </p:bgPr>
    </p:bg>
    <p:spTree>
      <p:nvGrpSpPr>
        <p:cNvPr id="1" name=""/>
        <p:cNvGrpSpPr/>
        <p:nvPr/>
      </p:nvGrpSpPr>
      <p:grpSpPr>
        <a:xfrm>
          <a:off x="0" y="0"/>
          <a:ext cx="0" cy="0"/>
          <a:chOff x="0" y="0"/>
          <a:chExt cx="0" cy="0"/>
        </a:xfrm>
      </p:grpSpPr>
      <p:grpSp>
        <p:nvGrpSpPr>
          <p:cNvPr name="Group 2" id="2"/>
          <p:cNvGrpSpPr/>
          <p:nvPr/>
        </p:nvGrpSpPr>
        <p:grpSpPr>
          <a:xfrm rot="0">
            <a:off x="1207307" y="5361338"/>
            <a:ext cx="5246370" cy="5246370"/>
            <a:chOff x="0" y="0"/>
            <a:chExt cx="3331210" cy="3331210"/>
          </a:xfrm>
        </p:grpSpPr>
        <p:sp>
          <p:nvSpPr>
            <p:cNvPr name="Freeform 3" id="3"/>
            <p:cNvSpPr/>
            <p:nvPr/>
          </p:nvSpPr>
          <p:spPr>
            <a:xfrm flipH="false" flipV="false" rot="0">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2"/>
              <a:stretch>
                <a:fillRect l="-45679" t="0" r="-45679" b="0"/>
              </a:stretch>
            </a:blipFill>
          </p:spPr>
        </p:sp>
      </p:grpSp>
      <p:grpSp>
        <p:nvGrpSpPr>
          <p:cNvPr name="Group 4" id="4"/>
          <p:cNvGrpSpPr/>
          <p:nvPr/>
        </p:nvGrpSpPr>
        <p:grpSpPr>
          <a:xfrm rot="0">
            <a:off x="1057275" y="3900538"/>
            <a:ext cx="2455830" cy="4911660"/>
            <a:chOff x="0" y="0"/>
            <a:chExt cx="3331210" cy="6662420"/>
          </a:xfrm>
        </p:grpSpPr>
        <p:sp>
          <p:nvSpPr>
            <p:cNvPr name="Freeform 5" id="5"/>
            <p:cNvSpPr/>
            <p:nvPr/>
          </p:nvSpPr>
          <p:spPr>
            <a:xfrm flipH="false" flipV="false" rot="0">
              <a:off x="0" y="0"/>
              <a:ext cx="3331210" cy="6662420"/>
            </a:xfrm>
            <a:custGeom>
              <a:avLst/>
              <a:gdLst/>
              <a:ahLst/>
              <a:cxnLst/>
              <a:rect r="r" b="b" t="t" l="l"/>
              <a:pathLst>
                <a:path h="6662420" w="3331210">
                  <a:moveTo>
                    <a:pt x="3331210" y="3331210"/>
                  </a:moveTo>
                  <a:lnTo>
                    <a:pt x="3331210" y="6662420"/>
                  </a:lnTo>
                  <a:cubicBezTo>
                    <a:pt x="1490980" y="6662420"/>
                    <a:pt x="0" y="5170170"/>
                    <a:pt x="0" y="3331210"/>
                  </a:cubicBezTo>
                  <a:cubicBezTo>
                    <a:pt x="0" y="1492250"/>
                    <a:pt x="1490980" y="0"/>
                    <a:pt x="3331210" y="0"/>
                  </a:cubicBezTo>
                  <a:lnTo>
                    <a:pt x="3331210" y="3331210"/>
                  </a:lnTo>
                  <a:close/>
                </a:path>
              </a:pathLst>
            </a:custGeom>
            <a:blipFill>
              <a:blip r:embed="rId3"/>
              <a:stretch>
                <a:fillRect l="-128571" t="0" r="-128571" b="0"/>
              </a:stretch>
            </a:blipFill>
          </p:spPr>
        </p:sp>
      </p:grpSp>
      <p:sp>
        <p:nvSpPr>
          <p:cNvPr name="TextBox 6" id="6"/>
          <p:cNvSpPr txBox="true"/>
          <p:nvPr/>
        </p:nvSpPr>
        <p:spPr>
          <a:xfrm rot="0">
            <a:off x="1028700" y="1624013"/>
            <a:ext cx="6451610" cy="1238425"/>
          </a:xfrm>
          <a:prstGeom prst="rect">
            <a:avLst/>
          </a:prstGeom>
        </p:spPr>
        <p:txBody>
          <a:bodyPr anchor="t" rtlCol="false" tIns="0" lIns="0" bIns="0" rIns="0">
            <a:spAutoFit/>
          </a:bodyPr>
          <a:lstStyle/>
          <a:p>
            <a:pPr algn="l">
              <a:lnSpc>
                <a:spcPts val="8685"/>
              </a:lnSpc>
            </a:pPr>
            <a:r>
              <a:rPr lang="en-US" b="true" sz="10218" spc="-429">
                <a:solidFill>
                  <a:srgbClr val="393939"/>
                </a:solidFill>
                <a:latin typeface="The Seasons Bold"/>
                <a:ea typeface="The Seasons Bold"/>
                <a:cs typeface="The Seasons Bold"/>
                <a:sym typeface="The Seasons Bold"/>
              </a:rPr>
              <a:t>OBJECTIVE</a:t>
            </a:r>
            <a:r>
              <a:rPr lang="en-US" sz="10218" spc="-429">
                <a:solidFill>
                  <a:srgbClr val="393939"/>
                </a:solidFill>
                <a:latin typeface="The Seasons"/>
                <a:ea typeface="The Seasons"/>
                <a:cs typeface="The Seasons"/>
                <a:sym typeface="The Seasons"/>
              </a:rPr>
              <a:t> </a:t>
            </a:r>
          </a:p>
        </p:txBody>
      </p:sp>
      <p:sp>
        <p:nvSpPr>
          <p:cNvPr name="AutoShape 7" id="7"/>
          <p:cNvSpPr/>
          <p:nvPr/>
        </p:nvSpPr>
        <p:spPr>
          <a:xfrm>
            <a:off x="1132904" y="2849738"/>
            <a:ext cx="16004285" cy="0"/>
          </a:xfrm>
          <a:prstGeom prst="line">
            <a:avLst/>
          </a:prstGeom>
          <a:ln cap="flat" w="38100">
            <a:solidFill>
              <a:srgbClr val="393939"/>
            </a:solidFill>
            <a:prstDash val="solid"/>
            <a:headEnd type="none" len="sm" w="sm"/>
            <a:tailEnd type="none" len="sm" w="sm"/>
          </a:ln>
        </p:spPr>
      </p:sp>
      <p:sp>
        <p:nvSpPr>
          <p:cNvPr name="TextBox 8" id="8"/>
          <p:cNvSpPr txBox="true"/>
          <p:nvPr/>
        </p:nvSpPr>
        <p:spPr>
          <a:xfrm rot="0">
            <a:off x="7914300" y="4053967"/>
            <a:ext cx="8873116" cy="4804029"/>
          </a:xfrm>
          <a:prstGeom prst="rect">
            <a:avLst/>
          </a:prstGeom>
        </p:spPr>
        <p:txBody>
          <a:bodyPr anchor="t" rtlCol="false" tIns="0" lIns="0" bIns="0" rIns="0">
            <a:spAutoFit/>
          </a:bodyPr>
          <a:lstStyle/>
          <a:p>
            <a:pPr algn="just">
              <a:lnSpc>
                <a:spcPts val="3212"/>
              </a:lnSpc>
            </a:pPr>
            <a:r>
              <a:rPr lang="en-US" sz="2700">
                <a:solidFill>
                  <a:srgbClr val="393939"/>
                </a:solidFill>
                <a:latin typeface="Aileron"/>
                <a:ea typeface="Aileron"/>
                <a:cs typeface="Aileron"/>
                <a:sym typeface="Aileron"/>
              </a:rPr>
              <a:t>The objective of this project is to develop and deploy a scalable supply chain management system on Amazon Web Services (AWS). This cloud-based platform will streamline inventory, logistics, and shipping processes, enhancing efficiency, lowering costs, and improving customer satisfaction. Leveraging AWS's cloud infrastructure, the system will support real-time data access, secure storage, automation, and seamless integration. It will also ensure high performance, security, and adaptability to support long-term business growth.</a:t>
            </a:r>
          </a:p>
          <a:p>
            <a:pPr algn="just">
              <a:lnSpc>
                <a:spcPts val="3212"/>
              </a:lnSpc>
            </a:pPr>
          </a:p>
          <a:p>
            <a:pPr algn="just">
              <a:lnSpc>
                <a:spcPts val="3212"/>
              </a:lnSpc>
            </a:pPr>
            <a:r>
              <a:rPr lang="en-US" sz="2700">
                <a:solidFill>
                  <a:srgbClr val="393939"/>
                </a:solidFill>
                <a:latin typeface="Aileron"/>
                <a:ea typeface="Aileron"/>
                <a:cs typeface="Aileron"/>
                <a:sym typeface="Aileron"/>
              </a:rPr>
              <a:t>﻿</a:t>
            </a:r>
            <a:r>
              <a:rPr lang="en-US" sz="2700" b="true">
                <a:solidFill>
                  <a:srgbClr val="393939"/>
                </a:solidFill>
                <a:latin typeface="Aileron Bold"/>
                <a:ea typeface="Aileron Bold"/>
                <a:cs typeface="Aileron Bold"/>
                <a:sym typeface="Aileron Bold"/>
              </a:rPr>
              <a:t>PRODUCT NAME: PRIME EXPRESS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3E7F5"/>
        </a:solidFill>
      </p:bgPr>
    </p:bg>
    <p:spTree>
      <p:nvGrpSpPr>
        <p:cNvPr id="1" name=""/>
        <p:cNvGrpSpPr/>
        <p:nvPr/>
      </p:nvGrpSpPr>
      <p:grpSpPr>
        <a:xfrm>
          <a:off x="0" y="0"/>
          <a:ext cx="0" cy="0"/>
          <a:chOff x="0" y="0"/>
          <a:chExt cx="0" cy="0"/>
        </a:xfrm>
      </p:grpSpPr>
      <p:sp>
        <p:nvSpPr>
          <p:cNvPr name="TextBox 2" id="2"/>
          <p:cNvSpPr txBox="true"/>
          <p:nvPr/>
        </p:nvSpPr>
        <p:spPr>
          <a:xfrm rot="0">
            <a:off x="1028700" y="1643063"/>
            <a:ext cx="7770287" cy="1216200"/>
          </a:xfrm>
          <a:prstGeom prst="rect">
            <a:avLst/>
          </a:prstGeom>
        </p:spPr>
        <p:txBody>
          <a:bodyPr anchor="t" rtlCol="false" tIns="0" lIns="0" bIns="0" rIns="0">
            <a:spAutoFit/>
          </a:bodyPr>
          <a:lstStyle/>
          <a:p>
            <a:pPr algn="l">
              <a:lnSpc>
                <a:spcPts val="8685"/>
              </a:lnSpc>
            </a:pPr>
            <a:r>
              <a:rPr lang="en-US" sz="10218" spc="-429">
                <a:solidFill>
                  <a:srgbClr val="393939"/>
                </a:solidFill>
                <a:latin typeface="The Seasons"/>
                <a:ea typeface="The Seasons"/>
                <a:cs typeface="The Seasons"/>
                <a:sym typeface="The Seasons"/>
              </a:rPr>
              <a:t>OBJECTIVE </a:t>
            </a:r>
          </a:p>
        </p:txBody>
      </p:sp>
      <p:sp>
        <p:nvSpPr>
          <p:cNvPr name="TextBox 3" id="3"/>
          <p:cNvSpPr txBox="true"/>
          <p:nvPr/>
        </p:nvSpPr>
        <p:spPr>
          <a:xfrm rot="0">
            <a:off x="1132904" y="4345350"/>
            <a:ext cx="6740406" cy="2101303"/>
          </a:xfrm>
          <a:prstGeom prst="rect">
            <a:avLst/>
          </a:prstGeom>
        </p:spPr>
        <p:txBody>
          <a:bodyPr anchor="t" rtlCol="false" tIns="0" lIns="0" bIns="0" rIns="0">
            <a:spAutoFit/>
          </a:bodyPr>
          <a:lstStyle/>
          <a:p>
            <a:pPr algn="just">
              <a:lnSpc>
                <a:spcPts val="2412"/>
              </a:lnSpc>
            </a:pPr>
            <a:r>
              <a:rPr lang="en-US" sz="2027">
                <a:solidFill>
                  <a:srgbClr val="393939"/>
                </a:solidFill>
                <a:latin typeface="Aileron"/>
                <a:ea typeface="Aileron"/>
                <a:cs typeface="Aileron"/>
                <a:sym typeface="Aileron"/>
              </a:rPr>
              <a:t>The goal of this project is to design and deploy a comprehensive cloud-based supply chain management system on AWS that integrates inventory management, logistics, and shipping processes. This system will enable efficient, scalable, and secure management of the supply chain to enhance visibility, optimize operations, and improve service quality for end-users.</a:t>
            </a:r>
          </a:p>
        </p:txBody>
      </p:sp>
      <p:sp>
        <p:nvSpPr>
          <p:cNvPr name="TextBox 4" id="4"/>
          <p:cNvSpPr txBox="true"/>
          <p:nvPr/>
        </p:nvSpPr>
        <p:spPr>
          <a:xfrm rot="0">
            <a:off x="1159765" y="3795480"/>
            <a:ext cx="3116578" cy="267335"/>
          </a:xfrm>
          <a:prstGeom prst="rect">
            <a:avLst/>
          </a:prstGeom>
        </p:spPr>
        <p:txBody>
          <a:bodyPr anchor="t" rtlCol="false" tIns="0" lIns="0" bIns="0" rIns="0">
            <a:spAutoFit/>
          </a:bodyPr>
          <a:lstStyle/>
          <a:p>
            <a:pPr algn="l">
              <a:lnSpc>
                <a:spcPts val="2020"/>
              </a:lnSpc>
            </a:pPr>
            <a:r>
              <a:rPr lang="en-US" sz="2000" b="true">
                <a:solidFill>
                  <a:srgbClr val="393939"/>
                </a:solidFill>
                <a:latin typeface="Aileron Bold"/>
                <a:ea typeface="Aileron Bold"/>
                <a:cs typeface="Aileron Bold"/>
                <a:sym typeface="Aileron Bold"/>
              </a:rPr>
              <a:t>﻿PROJECT GOAL</a:t>
            </a:r>
          </a:p>
        </p:txBody>
      </p:sp>
      <p:sp>
        <p:nvSpPr>
          <p:cNvPr name="TextBox 5" id="5"/>
          <p:cNvSpPr txBox="true"/>
          <p:nvPr/>
        </p:nvSpPr>
        <p:spPr>
          <a:xfrm rot="0">
            <a:off x="1159765" y="7682049"/>
            <a:ext cx="6644700" cy="1576251"/>
          </a:xfrm>
          <a:prstGeom prst="rect">
            <a:avLst/>
          </a:prstGeom>
        </p:spPr>
        <p:txBody>
          <a:bodyPr anchor="t" rtlCol="false" tIns="0" lIns="0" bIns="0" rIns="0">
            <a:spAutoFit/>
          </a:bodyPr>
          <a:lstStyle/>
          <a:p>
            <a:pPr algn="just">
              <a:lnSpc>
                <a:spcPts val="1798"/>
              </a:lnSpc>
            </a:pPr>
            <a:r>
              <a:rPr lang="en-US" sz="1511">
                <a:solidFill>
                  <a:srgbClr val="393939"/>
                </a:solidFill>
                <a:latin typeface="Aileron"/>
                <a:ea typeface="Aileron"/>
                <a:cs typeface="Aileron"/>
                <a:sym typeface="Aileron"/>
              </a:rPr>
              <a:t>Improved Inventory Management: Real-time tracking of stock levels prevents stockouts and overstocking, reducing costs and ensuring product availability.</a:t>
            </a:r>
          </a:p>
          <a:p>
            <a:pPr algn="just">
              <a:lnSpc>
                <a:spcPts val="1798"/>
              </a:lnSpc>
            </a:pPr>
          </a:p>
          <a:p>
            <a:pPr algn="just">
              <a:lnSpc>
                <a:spcPts val="1798"/>
              </a:lnSpc>
            </a:pPr>
            <a:r>
              <a:rPr lang="en-US" sz="1511">
                <a:solidFill>
                  <a:srgbClr val="393939"/>
                </a:solidFill>
                <a:latin typeface="Aileron"/>
                <a:ea typeface="Aileron"/>
                <a:cs typeface="Aileron"/>
                <a:sym typeface="Aileron"/>
              </a:rPr>
              <a:t>Cost Savings: Reducing manual processes and optimizing logistics can lower operational costs and improve overall profitability.</a:t>
            </a:r>
          </a:p>
          <a:p>
            <a:pPr algn="just">
              <a:lnSpc>
                <a:spcPts val="1798"/>
              </a:lnSpc>
            </a:pPr>
          </a:p>
          <a:p>
            <a:pPr algn="just">
              <a:lnSpc>
                <a:spcPts val="1798"/>
              </a:lnSpc>
            </a:pPr>
          </a:p>
        </p:txBody>
      </p:sp>
      <p:sp>
        <p:nvSpPr>
          <p:cNvPr name="TextBox 6" id="6"/>
          <p:cNvSpPr txBox="true"/>
          <p:nvPr/>
        </p:nvSpPr>
        <p:spPr>
          <a:xfrm rot="0">
            <a:off x="1159765" y="7195342"/>
            <a:ext cx="3116578" cy="267335"/>
          </a:xfrm>
          <a:prstGeom prst="rect">
            <a:avLst/>
          </a:prstGeom>
        </p:spPr>
        <p:txBody>
          <a:bodyPr anchor="t" rtlCol="false" tIns="0" lIns="0" bIns="0" rIns="0">
            <a:spAutoFit/>
          </a:bodyPr>
          <a:lstStyle/>
          <a:p>
            <a:pPr algn="l">
              <a:lnSpc>
                <a:spcPts val="2020"/>
              </a:lnSpc>
            </a:pPr>
            <a:r>
              <a:rPr lang="en-US" sz="2000" b="true">
                <a:solidFill>
                  <a:srgbClr val="393939"/>
                </a:solidFill>
                <a:latin typeface="Aileron Bold"/>
                <a:ea typeface="Aileron Bold"/>
                <a:cs typeface="Aileron Bold"/>
                <a:sym typeface="Aileron Bold"/>
              </a:rPr>
              <a:t>BENEFITS</a:t>
            </a:r>
          </a:p>
        </p:txBody>
      </p:sp>
      <p:sp>
        <p:nvSpPr>
          <p:cNvPr name="AutoShape 7" id="7"/>
          <p:cNvSpPr/>
          <p:nvPr/>
        </p:nvSpPr>
        <p:spPr>
          <a:xfrm>
            <a:off x="1132904" y="2849738"/>
            <a:ext cx="16004285" cy="0"/>
          </a:xfrm>
          <a:prstGeom prst="line">
            <a:avLst/>
          </a:prstGeom>
          <a:ln cap="flat" w="38100">
            <a:solidFill>
              <a:srgbClr val="393939"/>
            </a:solidFill>
            <a:prstDash val="solid"/>
            <a:headEnd type="none" len="sm" w="sm"/>
            <a:tailEnd type="none" len="sm" w="sm"/>
          </a:ln>
        </p:spPr>
      </p:sp>
      <p:sp>
        <p:nvSpPr>
          <p:cNvPr name="TextBox 8" id="8"/>
          <p:cNvSpPr txBox="true"/>
          <p:nvPr/>
        </p:nvSpPr>
        <p:spPr>
          <a:xfrm rot="0">
            <a:off x="9925100" y="3795480"/>
            <a:ext cx="3116578" cy="267335"/>
          </a:xfrm>
          <a:prstGeom prst="rect">
            <a:avLst/>
          </a:prstGeom>
        </p:spPr>
        <p:txBody>
          <a:bodyPr anchor="t" rtlCol="false" tIns="0" lIns="0" bIns="0" rIns="0">
            <a:spAutoFit/>
          </a:bodyPr>
          <a:lstStyle/>
          <a:p>
            <a:pPr algn="l">
              <a:lnSpc>
                <a:spcPts val="2020"/>
              </a:lnSpc>
            </a:pPr>
            <a:r>
              <a:rPr lang="en-US" sz="2000" b="true">
                <a:solidFill>
                  <a:srgbClr val="393939"/>
                </a:solidFill>
                <a:latin typeface="Aileron Bold"/>
                <a:ea typeface="Aileron Bold"/>
                <a:cs typeface="Aileron Bold"/>
                <a:sym typeface="Aileron Bold"/>
              </a:rPr>
              <a:t>﻿PROJECT IMPORTANCE</a:t>
            </a:r>
          </a:p>
        </p:txBody>
      </p:sp>
      <p:sp>
        <p:nvSpPr>
          <p:cNvPr name="TextBox 9" id="9"/>
          <p:cNvSpPr txBox="true"/>
          <p:nvPr/>
        </p:nvSpPr>
        <p:spPr>
          <a:xfrm rot="0">
            <a:off x="9688413" y="4354875"/>
            <a:ext cx="7313872" cy="4860544"/>
          </a:xfrm>
          <a:prstGeom prst="rect">
            <a:avLst/>
          </a:prstGeom>
        </p:spPr>
        <p:txBody>
          <a:bodyPr anchor="t" rtlCol="false" tIns="0" lIns="0" bIns="0" rIns="0">
            <a:spAutoFit/>
          </a:bodyPr>
          <a:lstStyle/>
          <a:p>
            <a:pPr algn="just">
              <a:lnSpc>
                <a:spcPts val="2617"/>
              </a:lnSpc>
            </a:pPr>
            <a:r>
              <a:rPr lang="en-US" sz="2199" b="true">
                <a:solidFill>
                  <a:srgbClr val="393939"/>
                </a:solidFill>
                <a:latin typeface="Aileron Bold"/>
                <a:ea typeface="Aileron Bold"/>
                <a:cs typeface="Aileron Bold"/>
                <a:sym typeface="Aileron Bold"/>
              </a:rPr>
              <a:t>Operational Efficiency:</a:t>
            </a:r>
            <a:r>
              <a:rPr lang="en-US" sz="2199">
                <a:solidFill>
                  <a:srgbClr val="393939"/>
                </a:solidFill>
                <a:latin typeface="Aileron"/>
                <a:ea typeface="Aileron"/>
                <a:cs typeface="Aileron"/>
                <a:sym typeface="Aileron"/>
              </a:rPr>
              <a:t> Automating and streamlining the supply chain reduces manual efforts and minimizes delays, helping the business operate smoothly.</a:t>
            </a:r>
          </a:p>
          <a:p>
            <a:pPr algn="just">
              <a:lnSpc>
                <a:spcPts val="2617"/>
              </a:lnSpc>
            </a:pPr>
          </a:p>
          <a:p>
            <a:pPr algn="just">
              <a:lnSpc>
                <a:spcPts val="2617"/>
              </a:lnSpc>
            </a:pPr>
            <a:r>
              <a:rPr lang="en-US" sz="2199" b="true">
                <a:solidFill>
                  <a:srgbClr val="393939"/>
                </a:solidFill>
                <a:latin typeface="Aileron Bold"/>
                <a:ea typeface="Aileron Bold"/>
                <a:cs typeface="Aileron Bold"/>
                <a:sym typeface="Aileron Bold"/>
              </a:rPr>
              <a:t>Scalability</a:t>
            </a:r>
            <a:r>
              <a:rPr lang="en-US" sz="2199">
                <a:solidFill>
                  <a:srgbClr val="393939"/>
                </a:solidFill>
                <a:latin typeface="Aileron"/>
                <a:ea typeface="Aileron"/>
                <a:cs typeface="Aileron"/>
                <a:sym typeface="Aileron"/>
              </a:rPr>
              <a:t>: By leveraging AWS's cloud infrastructure, the system can adapt to business growth and changing demands without requiring major infrastructure upgrades.</a:t>
            </a:r>
          </a:p>
          <a:p>
            <a:pPr algn="just">
              <a:lnSpc>
                <a:spcPts val="2617"/>
              </a:lnSpc>
            </a:pPr>
          </a:p>
          <a:p>
            <a:pPr algn="just">
              <a:lnSpc>
                <a:spcPts val="2617"/>
              </a:lnSpc>
            </a:pPr>
            <a:r>
              <a:rPr lang="en-US" sz="2199" b="true">
                <a:solidFill>
                  <a:srgbClr val="393939"/>
                </a:solidFill>
                <a:latin typeface="Aileron Bold"/>
                <a:ea typeface="Aileron Bold"/>
                <a:cs typeface="Aileron Bold"/>
                <a:sym typeface="Aileron Bold"/>
              </a:rPr>
              <a:t>Data-Driven</a:t>
            </a:r>
            <a:r>
              <a:rPr lang="en-US" sz="2199">
                <a:solidFill>
                  <a:srgbClr val="393939"/>
                </a:solidFill>
                <a:latin typeface="Aileron"/>
                <a:ea typeface="Aileron"/>
                <a:cs typeface="Aileron"/>
                <a:sym typeface="Aileron"/>
              </a:rPr>
              <a:t> Decisions: Centralized, real-time data access empowers management to make informed decisions based on accurate, up-to-date information.</a:t>
            </a:r>
          </a:p>
          <a:p>
            <a:pPr algn="just">
              <a:lnSpc>
                <a:spcPts val="2617"/>
              </a:lnSpc>
            </a:pPr>
          </a:p>
          <a:p>
            <a:pPr algn="just">
              <a:lnSpc>
                <a:spcPts val="2617"/>
              </a:lnSpc>
            </a:pPr>
            <a:r>
              <a:rPr lang="en-US" sz="2199" b="true">
                <a:solidFill>
                  <a:srgbClr val="393939"/>
                </a:solidFill>
                <a:latin typeface="Aileron Bold"/>
                <a:ea typeface="Aileron Bold"/>
                <a:cs typeface="Aileron Bold"/>
                <a:sym typeface="Aileron Bold"/>
              </a:rPr>
              <a:t>Security</a:t>
            </a:r>
            <a:r>
              <a:rPr lang="en-US" sz="2199">
                <a:solidFill>
                  <a:srgbClr val="393939"/>
                </a:solidFill>
                <a:latin typeface="Aileron"/>
                <a:ea typeface="Aileron"/>
                <a:cs typeface="Aileron"/>
                <a:sym typeface="Aileron"/>
              </a:rPr>
              <a:t> </a:t>
            </a:r>
            <a:r>
              <a:rPr lang="en-US" sz="2199" b="true">
                <a:solidFill>
                  <a:srgbClr val="393939"/>
                </a:solidFill>
                <a:latin typeface="Aileron Bold"/>
                <a:ea typeface="Aileron Bold"/>
                <a:cs typeface="Aileron Bold"/>
                <a:sym typeface="Aileron Bold"/>
              </a:rPr>
              <a:t>and Compliance: </a:t>
            </a:r>
            <a:r>
              <a:rPr lang="en-US" sz="2199">
                <a:solidFill>
                  <a:srgbClr val="393939"/>
                </a:solidFill>
                <a:latin typeface="Aileron"/>
                <a:ea typeface="Aileron"/>
                <a:cs typeface="Aileron"/>
                <a:sym typeface="Aileron"/>
              </a:rPr>
              <a:t>Amazon Web Services offers robust security features and compliance support, ensuring data protection and adherence to regulatory standards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3E7F5"/>
        </a:solidFill>
      </p:bgPr>
    </p:bg>
    <p:spTree>
      <p:nvGrpSpPr>
        <p:cNvPr id="1" name=""/>
        <p:cNvGrpSpPr/>
        <p:nvPr/>
      </p:nvGrpSpPr>
      <p:grpSpPr>
        <a:xfrm>
          <a:off x="0" y="0"/>
          <a:ext cx="0" cy="0"/>
          <a:chOff x="0" y="0"/>
          <a:chExt cx="0" cy="0"/>
        </a:xfrm>
      </p:grpSpPr>
      <p:grpSp>
        <p:nvGrpSpPr>
          <p:cNvPr name="Group 2" id="2"/>
          <p:cNvGrpSpPr/>
          <p:nvPr/>
        </p:nvGrpSpPr>
        <p:grpSpPr>
          <a:xfrm rot="0">
            <a:off x="10595565" y="0"/>
            <a:ext cx="9144000" cy="10287000"/>
            <a:chOff x="0" y="0"/>
            <a:chExt cx="12192000" cy="13716000"/>
          </a:xfrm>
        </p:grpSpPr>
        <p:pic>
          <p:nvPicPr>
            <p:cNvPr name="Picture 3" id="3"/>
            <p:cNvPicPr>
              <a:picLocks noChangeAspect="true"/>
            </p:cNvPicPr>
            <p:nvPr/>
          </p:nvPicPr>
          <p:blipFill>
            <a:blip r:embed="rId2"/>
            <a:srcRect l="5555" t="0" r="5555" b="0"/>
            <a:stretch>
              <a:fillRect/>
            </a:stretch>
          </p:blipFill>
          <p:spPr>
            <a:xfrm flipH="false" flipV="false">
              <a:off x="0" y="0"/>
              <a:ext cx="12192000" cy="13716000"/>
            </a:xfrm>
            <a:prstGeom prst="rect">
              <a:avLst/>
            </a:prstGeom>
          </p:spPr>
        </p:pic>
      </p:grpSp>
      <p:sp>
        <p:nvSpPr>
          <p:cNvPr name="TextBox 4" id="4"/>
          <p:cNvSpPr txBox="true"/>
          <p:nvPr/>
        </p:nvSpPr>
        <p:spPr>
          <a:xfrm rot="0">
            <a:off x="1028700" y="1452562"/>
            <a:ext cx="5904802" cy="745490"/>
          </a:xfrm>
          <a:prstGeom prst="rect">
            <a:avLst/>
          </a:prstGeom>
        </p:spPr>
        <p:txBody>
          <a:bodyPr anchor="t" rtlCol="false" tIns="0" lIns="0" bIns="0" rIns="0">
            <a:spAutoFit/>
          </a:bodyPr>
          <a:lstStyle/>
          <a:p>
            <a:pPr algn="l">
              <a:lnSpc>
                <a:spcPts val="2720"/>
              </a:lnSpc>
            </a:pPr>
            <a:r>
              <a:rPr lang="en-US" b="true" sz="3200" spc="-134">
                <a:solidFill>
                  <a:srgbClr val="393939"/>
                </a:solidFill>
                <a:latin typeface="The Seasons Bold"/>
                <a:ea typeface="The Seasons Bold"/>
                <a:cs typeface="The Seasons Bold"/>
                <a:sym typeface="The Seasons Bold"/>
              </a:rPr>
              <a:t>CHOOSING WORDPRESS AS THE PLATFORM:</a:t>
            </a:r>
          </a:p>
        </p:txBody>
      </p:sp>
      <p:sp>
        <p:nvSpPr>
          <p:cNvPr name="AutoShape 5" id="5"/>
          <p:cNvSpPr/>
          <p:nvPr/>
        </p:nvSpPr>
        <p:spPr>
          <a:xfrm>
            <a:off x="1028700" y="2217103"/>
            <a:ext cx="6794406" cy="0"/>
          </a:xfrm>
          <a:prstGeom prst="line">
            <a:avLst/>
          </a:prstGeom>
          <a:ln cap="flat" w="38100">
            <a:solidFill>
              <a:srgbClr val="393939"/>
            </a:solidFill>
            <a:prstDash val="solid"/>
            <a:headEnd type="none" len="sm" w="sm"/>
            <a:tailEnd type="none" len="sm" w="sm"/>
          </a:ln>
        </p:spPr>
      </p:sp>
      <p:sp>
        <p:nvSpPr>
          <p:cNvPr name="TextBox 6" id="6"/>
          <p:cNvSpPr txBox="true"/>
          <p:nvPr/>
        </p:nvSpPr>
        <p:spPr>
          <a:xfrm rot="0">
            <a:off x="1028700" y="2717120"/>
            <a:ext cx="6740406" cy="5384336"/>
          </a:xfrm>
          <a:prstGeom prst="rect">
            <a:avLst/>
          </a:prstGeom>
        </p:spPr>
        <p:txBody>
          <a:bodyPr anchor="t" rtlCol="false" tIns="0" lIns="0" bIns="0" rIns="0">
            <a:spAutoFit/>
          </a:bodyPr>
          <a:lstStyle/>
          <a:p>
            <a:pPr algn="just">
              <a:lnSpc>
                <a:spcPts val="2412"/>
              </a:lnSpc>
            </a:pPr>
            <a:r>
              <a:rPr lang="en-US" sz="2027">
                <a:solidFill>
                  <a:srgbClr val="393939"/>
                </a:solidFill>
                <a:latin typeface="Aileron"/>
                <a:ea typeface="Aileron"/>
                <a:cs typeface="Aileron"/>
                <a:sym typeface="Aileron"/>
              </a:rPr>
              <a:t>WordPress was selected due to its ease of use, scalability, and plugin support for integrating with cloud-based services and inventory management systems.</a:t>
            </a:r>
          </a:p>
          <a:p>
            <a:pPr algn="just">
              <a:lnSpc>
                <a:spcPts val="2412"/>
              </a:lnSpc>
            </a:pPr>
          </a:p>
          <a:p>
            <a:pPr algn="just">
              <a:lnSpc>
                <a:spcPts val="2412"/>
              </a:lnSpc>
            </a:pPr>
            <a:r>
              <a:rPr lang="en-US" sz="2027">
                <a:solidFill>
                  <a:srgbClr val="393939"/>
                </a:solidFill>
                <a:latin typeface="Aileron"/>
                <a:ea typeface="Aileron"/>
                <a:cs typeface="Aileron"/>
                <a:sym typeface="Aileron"/>
              </a:rPr>
              <a:t>Plugin Integration: Relevant plugins for e-commerce, inventory management, and shipping logistics were installed. These plugins enabled real-time data synchronization with the cloud services for inventory updates and order tracking.</a:t>
            </a:r>
          </a:p>
          <a:p>
            <a:pPr algn="just">
              <a:lnSpc>
                <a:spcPts val="2412"/>
              </a:lnSpc>
            </a:pPr>
          </a:p>
          <a:p>
            <a:pPr algn="just">
              <a:lnSpc>
                <a:spcPts val="2412"/>
              </a:lnSpc>
            </a:pPr>
            <a:r>
              <a:rPr lang="en-US" sz="2027">
                <a:solidFill>
                  <a:srgbClr val="393939"/>
                </a:solidFill>
                <a:latin typeface="Aileron"/>
                <a:ea typeface="Aileron"/>
                <a:cs typeface="Aileron"/>
                <a:sym typeface="Aileron"/>
              </a:rPr>
              <a:t>Security Implementation: Security plugins and SSL certificates were installed to ensure data encryption and user authentication.</a:t>
            </a:r>
          </a:p>
          <a:p>
            <a:pPr algn="just">
              <a:lnSpc>
                <a:spcPts val="2412"/>
              </a:lnSpc>
            </a:pPr>
          </a:p>
          <a:p>
            <a:pPr algn="just">
              <a:lnSpc>
                <a:spcPts val="2412"/>
              </a:lnSpc>
            </a:pPr>
            <a:r>
              <a:rPr lang="en-US" sz="2027">
                <a:solidFill>
                  <a:srgbClr val="393939"/>
                </a:solidFill>
                <a:latin typeface="Aileron"/>
                <a:ea typeface="Aileron"/>
                <a:cs typeface="Aileron"/>
                <a:sym typeface="Aileron"/>
              </a:rPr>
              <a:t>Testing and Deployment: The site was thoroughly tested for performance, functionality, and compatibility across different devices. After successful testing, the app was deployed to a live environment.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3E7F5"/>
        </a:solidFill>
      </p:bgPr>
    </p:bg>
    <p:spTree>
      <p:nvGrpSpPr>
        <p:cNvPr id="1" name=""/>
        <p:cNvGrpSpPr/>
        <p:nvPr/>
      </p:nvGrpSpPr>
      <p:grpSpPr>
        <a:xfrm>
          <a:off x="0" y="0"/>
          <a:ext cx="0" cy="0"/>
          <a:chOff x="0" y="0"/>
          <a:chExt cx="0" cy="0"/>
        </a:xfrm>
      </p:grpSpPr>
      <p:grpSp>
        <p:nvGrpSpPr>
          <p:cNvPr name="Group 2" id="2"/>
          <p:cNvGrpSpPr/>
          <p:nvPr/>
        </p:nvGrpSpPr>
        <p:grpSpPr>
          <a:xfrm rot="0">
            <a:off x="10595565" y="0"/>
            <a:ext cx="9144000" cy="10287000"/>
            <a:chOff x="0" y="0"/>
            <a:chExt cx="12192000" cy="13716000"/>
          </a:xfrm>
        </p:grpSpPr>
        <p:pic>
          <p:nvPicPr>
            <p:cNvPr name="Picture 3" id="3"/>
            <p:cNvPicPr>
              <a:picLocks noChangeAspect="true"/>
            </p:cNvPicPr>
            <p:nvPr/>
          </p:nvPicPr>
          <p:blipFill>
            <a:blip r:embed="rId2"/>
            <a:srcRect l="5555" t="0" r="5555" b="0"/>
            <a:stretch>
              <a:fillRect/>
            </a:stretch>
          </p:blipFill>
          <p:spPr>
            <a:xfrm flipH="false" flipV="false">
              <a:off x="0" y="0"/>
              <a:ext cx="12192000" cy="13716000"/>
            </a:xfrm>
            <a:prstGeom prst="rect">
              <a:avLst/>
            </a:prstGeom>
          </p:spPr>
        </p:pic>
      </p:grpSp>
      <p:sp>
        <p:nvSpPr>
          <p:cNvPr name="TextBox 4" id="4"/>
          <p:cNvSpPr txBox="true"/>
          <p:nvPr/>
        </p:nvSpPr>
        <p:spPr>
          <a:xfrm rot="0">
            <a:off x="1028700" y="1452562"/>
            <a:ext cx="5904802" cy="745490"/>
          </a:xfrm>
          <a:prstGeom prst="rect">
            <a:avLst/>
          </a:prstGeom>
        </p:spPr>
        <p:txBody>
          <a:bodyPr anchor="t" rtlCol="false" tIns="0" lIns="0" bIns="0" rIns="0">
            <a:spAutoFit/>
          </a:bodyPr>
          <a:lstStyle/>
          <a:p>
            <a:pPr algn="l">
              <a:lnSpc>
                <a:spcPts val="2720"/>
              </a:lnSpc>
            </a:pPr>
            <a:r>
              <a:rPr lang="en-US" b="true" sz="3200" spc="-134">
                <a:solidFill>
                  <a:srgbClr val="393939"/>
                </a:solidFill>
                <a:latin typeface="The Seasons Bold"/>
                <a:ea typeface="The Seasons Bold"/>
                <a:cs typeface="The Seasons Bold"/>
                <a:sym typeface="The Seasons Bold"/>
              </a:rPr>
              <a:t>CHOOSING AWS CLOUD SERVICE PROVIDER </a:t>
            </a:r>
          </a:p>
        </p:txBody>
      </p:sp>
      <p:sp>
        <p:nvSpPr>
          <p:cNvPr name="AutoShape 5" id="5"/>
          <p:cNvSpPr/>
          <p:nvPr/>
        </p:nvSpPr>
        <p:spPr>
          <a:xfrm>
            <a:off x="1028700" y="2217103"/>
            <a:ext cx="6794406" cy="0"/>
          </a:xfrm>
          <a:prstGeom prst="line">
            <a:avLst/>
          </a:prstGeom>
          <a:ln cap="flat" w="38100">
            <a:solidFill>
              <a:srgbClr val="393939"/>
            </a:solidFill>
            <a:prstDash val="solid"/>
            <a:headEnd type="none" len="sm" w="sm"/>
            <a:tailEnd type="none" len="sm" w="sm"/>
          </a:ln>
        </p:spPr>
      </p:sp>
      <p:sp>
        <p:nvSpPr>
          <p:cNvPr name="TextBox 6" id="6"/>
          <p:cNvSpPr txBox="true"/>
          <p:nvPr/>
        </p:nvSpPr>
        <p:spPr>
          <a:xfrm rot="0">
            <a:off x="1028700" y="2717120"/>
            <a:ext cx="6740406" cy="7175081"/>
          </a:xfrm>
          <a:prstGeom prst="rect">
            <a:avLst/>
          </a:prstGeom>
        </p:spPr>
        <p:txBody>
          <a:bodyPr anchor="t" rtlCol="false" tIns="0" lIns="0" bIns="0" rIns="0">
            <a:spAutoFit/>
          </a:bodyPr>
          <a:lstStyle/>
          <a:p>
            <a:pPr algn="just">
              <a:lnSpc>
                <a:spcPts val="2412"/>
              </a:lnSpc>
            </a:pPr>
            <a:r>
              <a:rPr lang="en-US" sz="2027">
                <a:solidFill>
                  <a:srgbClr val="393939"/>
                </a:solidFill>
                <a:latin typeface="Aileron"/>
                <a:ea typeface="Aileron"/>
                <a:cs typeface="Aileron"/>
                <a:sym typeface="Aileron"/>
              </a:rPr>
              <a:t>An AWS account was created and configuration of the necessary resources such as AWS App Services, AWS SQL Database, and AWS Storage for inventory data.</a:t>
            </a:r>
          </a:p>
          <a:p>
            <a:pPr algn="just">
              <a:lnSpc>
                <a:spcPts val="2412"/>
              </a:lnSpc>
            </a:pPr>
          </a:p>
          <a:p>
            <a:pPr algn="just">
              <a:lnSpc>
                <a:spcPts val="2412"/>
              </a:lnSpc>
            </a:pPr>
            <a:r>
              <a:rPr lang="en-US" sz="2027">
                <a:solidFill>
                  <a:srgbClr val="393939"/>
                </a:solidFill>
                <a:latin typeface="Aileron"/>
                <a:ea typeface="Aileron"/>
                <a:cs typeface="Aileron"/>
                <a:sym typeface="Aileron"/>
              </a:rPr>
              <a:t>Create AWS App Service:</a:t>
            </a:r>
          </a:p>
          <a:p>
            <a:pPr algn="just">
              <a:lnSpc>
                <a:spcPts val="2412"/>
              </a:lnSpc>
            </a:pPr>
            <a:r>
              <a:rPr lang="en-US" sz="2027">
                <a:solidFill>
                  <a:srgbClr val="393939"/>
                </a:solidFill>
                <a:latin typeface="Aileron"/>
                <a:ea typeface="Aileron"/>
                <a:cs typeface="Aileron"/>
                <a:sym typeface="Aileron"/>
              </a:rPr>
              <a:t>Deploying the application to AWS App Service by setting up the environment and linking the code repository (WordPress App)</a:t>
            </a:r>
          </a:p>
          <a:p>
            <a:pPr algn="just">
              <a:lnSpc>
                <a:spcPts val="2412"/>
              </a:lnSpc>
            </a:pPr>
          </a:p>
          <a:p>
            <a:pPr algn="just">
              <a:lnSpc>
                <a:spcPts val="2412"/>
              </a:lnSpc>
            </a:pPr>
            <a:r>
              <a:rPr lang="en-US" sz="2027">
                <a:solidFill>
                  <a:srgbClr val="393939"/>
                </a:solidFill>
                <a:latin typeface="Aileron"/>
                <a:ea typeface="Aileron"/>
                <a:cs typeface="Aileron"/>
                <a:sym typeface="Aileron"/>
              </a:rPr>
              <a:t>Creating an AWS SQL Database for inventory management and order tracking.</a:t>
            </a:r>
          </a:p>
          <a:p>
            <a:pPr algn="just">
              <a:lnSpc>
                <a:spcPts val="2412"/>
              </a:lnSpc>
            </a:pPr>
          </a:p>
          <a:p>
            <a:pPr algn="just">
              <a:lnSpc>
                <a:spcPts val="2412"/>
              </a:lnSpc>
            </a:pPr>
            <a:r>
              <a:rPr lang="en-US" sz="2027">
                <a:solidFill>
                  <a:srgbClr val="393939"/>
                </a:solidFill>
                <a:latin typeface="Aileron"/>
                <a:ea typeface="Aileron"/>
                <a:cs typeface="Aileron"/>
                <a:sym typeface="Aileron"/>
              </a:rPr>
              <a:t>Configure Networking and Security</a:t>
            </a:r>
          </a:p>
          <a:p>
            <a:pPr algn="just">
              <a:lnSpc>
                <a:spcPts val="2412"/>
              </a:lnSpc>
            </a:pPr>
          </a:p>
          <a:p>
            <a:pPr algn="just">
              <a:lnSpc>
                <a:spcPts val="2412"/>
              </a:lnSpc>
            </a:pPr>
            <a:r>
              <a:rPr lang="en-US" sz="2027">
                <a:solidFill>
                  <a:srgbClr val="393939"/>
                </a:solidFill>
                <a:latin typeface="Aileron"/>
                <a:ea typeface="Aileron"/>
                <a:cs typeface="Aileron"/>
                <a:sym typeface="Aileron"/>
              </a:rPr>
              <a:t>Deploy and Monitor:</a:t>
            </a:r>
          </a:p>
          <a:p>
            <a:pPr algn="just">
              <a:lnSpc>
                <a:spcPts val="2412"/>
              </a:lnSpc>
            </a:pPr>
            <a:r>
              <a:rPr lang="en-US" sz="2027">
                <a:solidFill>
                  <a:srgbClr val="393939"/>
                </a:solidFill>
                <a:latin typeface="Aileron"/>
                <a:ea typeface="Aileron"/>
                <a:cs typeface="Aileron"/>
                <a:sym typeface="Aileron"/>
              </a:rPr>
              <a:t>Deploy the app using AWS DevOps pipelines.</a:t>
            </a:r>
          </a:p>
          <a:p>
            <a:pPr algn="just">
              <a:lnSpc>
                <a:spcPts val="2412"/>
              </a:lnSpc>
            </a:pPr>
            <a:r>
              <a:rPr lang="en-US" sz="2027">
                <a:solidFill>
                  <a:srgbClr val="393939"/>
                </a:solidFill>
                <a:latin typeface="Aileron"/>
                <a:ea typeface="Aileron"/>
                <a:cs typeface="Aileron"/>
                <a:sym typeface="Aileron"/>
              </a:rPr>
              <a:t>Set up AWS Monitor for real-time monitoring and diagnostics.</a:t>
            </a:r>
          </a:p>
          <a:p>
            <a:pPr algn="just">
              <a:lnSpc>
                <a:spcPts val="2412"/>
              </a:lnSpc>
            </a:pPr>
          </a:p>
          <a:p>
            <a:pPr algn="just">
              <a:lnSpc>
                <a:spcPts val="2412"/>
              </a:lnSpc>
            </a:pPr>
            <a:r>
              <a:rPr lang="en-US" sz="2027">
                <a:solidFill>
                  <a:srgbClr val="393939"/>
                </a:solidFill>
                <a:latin typeface="Aileron"/>
                <a:ea typeface="Aileron"/>
                <a:cs typeface="Aileron"/>
                <a:sym typeface="Aileron"/>
              </a:rPr>
              <a:t>Scaling and Backup:</a:t>
            </a:r>
          </a:p>
          <a:p>
            <a:pPr algn="just">
              <a:lnSpc>
                <a:spcPts val="2412"/>
              </a:lnSpc>
            </a:pPr>
            <a:r>
              <a:rPr lang="en-US" sz="2027">
                <a:solidFill>
                  <a:srgbClr val="393939"/>
                </a:solidFill>
                <a:latin typeface="Aileron"/>
                <a:ea typeface="Aileron"/>
                <a:cs typeface="Aileron"/>
                <a:sym typeface="Aileron"/>
              </a:rPr>
              <a:t>Implement auto-scaling for the App Service to handle increased traffic. </a:t>
            </a:r>
          </a:p>
          <a:p>
            <a:pPr algn="just">
              <a:lnSpc>
                <a:spcPts val="2412"/>
              </a:lnSpc>
            </a:pPr>
            <a:r>
              <a:rPr lang="en-US" sz="2027">
                <a:solidFill>
                  <a:srgbClr val="393939"/>
                </a:solidFill>
                <a:latin typeface="Aileron"/>
                <a:ea typeface="Aileron"/>
                <a:cs typeface="Aileron"/>
                <a:sym typeface="Aileron"/>
              </a:rPr>
              <a:t>Set up automated backup and recovery options.</a:t>
            </a:r>
          </a:p>
          <a:p>
            <a:pPr algn="just">
              <a:lnSpc>
                <a:spcPts val="241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3E7F5"/>
        </a:solidFill>
      </p:bgPr>
    </p:bg>
    <p:spTree>
      <p:nvGrpSpPr>
        <p:cNvPr id="1" name=""/>
        <p:cNvGrpSpPr/>
        <p:nvPr/>
      </p:nvGrpSpPr>
      <p:grpSpPr>
        <a:xfrm>
          <a:off x="0" y="0"/>
          <a:ext cx="0" cy="0"/>
          <a:chOff x="0" y="0"/>
          <a:chExt cx="0" cy="0"/>
        </a:xfrm>
      </p:grpSpPr>
      <p:grpSp>
        <p:nvGrpSpPr>
          <p:cNvPr name="Group 2" id="2"/>
          <p:cNvGrpSpPr/>
          <p:nvPr/>
        </p:nvGrpSpPr>
        <p:grpSpPr>
          <a:xfrm rot="0">
            <a:off x="8426923" y="923807"/>
            <a:ext cx="4051168" cy="3994374"/>
            <a:chOff x="0" y="0"/>
            <a:chExt cx="5401558" cy="5325832"/>
          </a:xfrm>
        </p:grpSpPr>
        <p:pic>
          <p:nvPicPr>
            <p:cNvPr name="Picture 3" id="3"/>
            <p:cNvPicPr>
              <a:picLocks noChangeAspect="true"/>
            </p:cNvPicPr>
            <p:nvPr/>
          </p:nvPicPr>
          <p:blipFill>
            <a:blip r:embed="rId2"/>
            <a:srcRect l="16277" t="0" r="16277" b="0"/>
            <a:stretch>
              <a:fillRect/>
            </a:stretch>
          </p:blipFill>
          <p:spPr>
            <a:xfrm flipH="false" flipV="false">
              <a:off x="0" y="0"/>
              <a:ext cx="5401558" cy="5325832"/>
            </a:xfrm>
            <a:prstGeom prst="rect">
              <a:avLst/>
            </a:prstGeom>
          </p:spPr>
        </p:pic>
      </p:grpSp>
      <p:grpSp>
        <p:nvGrpSpPr>
          <p:cNvPr name="Group 4" id="4"/>
          <p:cNvGrpSpPr/>
          <p:nvPr/>
        </p:nvGrpSpPr>
        <p:grpSpPr>
          <a:xfrm rot="0">
            <a:off x="8426923" y="5489245"/>
            <a:ext cx="4051168" cy="3994374"/>
            <a:chOff x="0" y="0"/>
            <a:chExt cx="5401558" cy="5325832"/>
          </a:xfrm>
        </p:grpSpPr>
        <p:pic>
          <p:nvPicPr>
            <p:cNvPr name="Picture 5" id="5"/>
            <p:cNvPicPr>
              <a:picLocks noChangeAspect="true"/>
            </p:cNvPicPr>
            <p:nvPr/>
          </p:nvPicPr>
          <p:blipFill>
            <a:blip r:embed="rId3"/>
            <a:srcRect l="21601" t="0" r="21601" b="0"/>
            <a:stretch>
              <a:fillRect/>
            </a:stretch>
          </p:blipFill>
          <p:spPr>
            <a:xfrm flipH="false" flipV="false">
              <a:off x="0" y="0"/>
              <a:ext cx="5401558" cy="5325832"/>
            </a:xfrm>
            <a:prstGeom prst="rect">
              <a:avLst/>
            </a:prstGeom>
          </p:spPr>
        </p:pic>
      </p:grpSp>
      <p:grpSp>
        <p:nvGrpSpPr>
          <p:cNvPr name="Group 6" id="6"/>
          <p:cNvGrpSpPr/>
          <p:nvPr/>
        </p:nvGrpSpPr>
        <p:grpSpPr>
          <a:xfrm rot="0">
            <a:off x="11307060" y="2300269"/>
            <a:ext cx="3982420" cy="3994374"/>
            <a:chOff x="0" y="0"/>
            <a:chExt cx="5309894" cy="5325832"/>
          </a:xfrm>
        </p:grpSpPr>
        <p:pic>
          <p:nvPicPr>
            <p:cNvPr name="Picture 7" id="7"/>
            <p:cNvPicPr>
              <a:picLocks noChangeAspect="true"/>
            </p:cNvPicPr>
            <p:nvPr/>
          </p:nvPicPr>
          <p:blipFill>
            <a:blip r:embed="rId4"/>
            <a:srcRect l="23949" t="0" r="23949" b="0"/>
            <a:stretch>
              <a:fillRect/>
            </a:stretch>
          </p:blipFill>
          <p:spPr>
            <a:xfrm flipH="false" flipV="false">
              <a:off x="0" y="0"/>
              <a:ext cx="5309894" cy="5325832"/>
            </a:xfrm>
            <a:prstGeom prst="rect">
              <a:avLst/>
            </a:prstGeom>
          </p:spPr>
        </p:pic>
      </p:grpSp>
      <p:grpSp>
        <p:nvGrpSpPr>
          <p:cNvPr name="Group 8" id="8"/>
          <p:cNvGrpSpPr/>
          <p:nvPr/>
        </p:nvGrpSpPr>
        <p:grpSpPr>
          <a:xfrm rot="0">
            <a:off x="13135074" y="3903255"/>
            <a:ext cx="4210112" cy="4210112"/>
            <a:chOff x="0" y="0"/>
            <a:chExt cx="3331210" cy="3331210"/>
          </a:xfrm>
        </p:grpSpPr>
        <p:sp>
          <p:nvSpPr>
            <p:cNvPr name="Freeform 9" id="9"/>
            <p:cNvSpPr/>
            <p:nvPr/>
          </p:nvSpPr>
          <p:spPr>
            <a:xfrm flipH="false" flipV="false" rot="0">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5"/>
              <a:stretch>
                <a:fillRect l="-62244" t="0" r="-62244" b="0"/>
              </a:stretch>
            </a:blipFill>
          </p:spPr>
        </p:sp>
      </p:grpSp>
      <p:grpSp>
        <p:nvGrpSpPr>
          <p:cNvPr name="Group 10" id="10"/>
          <p:cNvGrpSpPr/>
          <p:nvPr/>
        </p:nvGrpSpPr>
        <p:grpSpPr>
          <a:xfrm rot="0">
            <a:off x="13511241" y="-394913"/>
            <a:ext cx="3916989" cy="391698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39020" t="0" r="-39020" b="0"/>
              </a:stretch>
            </a:blipFill>
          </p:spPr>
        </p:sp>
      </p:grpSp>
      <p:grpSp>
        <p:nvGrpSpPr>
          <p:cNvPr name="Group 12" id="12"/>
          <p:cNvGrpSpPr/>
          <p:nvPr/>
        </p:nvGrpSpPr>
        <p:grpSpPr>
          <a:xfrm rot="0">
            <a:off x="13135074" y="8324835"/>
            <a:ext cx="1205167" cy="1158784"/>
            <a:chOff x="0" y="0"/>
            <a:chExt cx="308383" cy="296514"/>
          </a:xfrm>
        </p:grpSpPr>
        <p:sp>
          <p:nvSpPr>
            <p:cNvPr name="Freeform 13" id="13"/>
            <p:cNvSpPr/>
            <p:nvPr/>
          </p:nvSpPr>
          <p:spPr>
            <a:xfrm flipH="false" flipV="false" rot="0">
              <a:off x="0" y="0"/>
              <a:ext cx="308383" cy="296514"/>
            </a:xfrm>
            <a:custGeom>
              <a:avLst/>
              <a:gdLst/>
              <a:ahLst/>
              <a:cxnLst/>
              <a:rect r="r" b="b" t="t" l="l"/>
              <a:pathLst>
                <a:path h="296514" w="308383">
                  <a:moveTo>
                    <a:pt x="0" y="0"/>
                  </a:moveTo>
                  <a:lnTo>
                    <a:pt x="308383" y="0"/>
                  </a:lnTo>
                  <a:lnTo>
                    <a:pt x="308383" y="296514"/>
                  </a:lnTo>
                  <a:lnTo>
                    <a:pt x="0" y="296514"/>
                  </a:lnTo>
                  <a:close/>
                </a:path>
              </a:pathLst>
            </a:custGeom>
            <a:solidFill>
              <a:srgbClr val="C7C6C3"/>
            </a:solidFill>
          </p:spPr>
        </p:sp>
        <p:sp>
          <p:nvSpPr>
            <p:cNvPr name="TextBox 14" id="14"/>
            <p:cNvSpPr txBox="true"/>
            <p:nvPr/>
          </p:nvSpPr>
          <p:spPr>
            <a:xfrm>
              <a:off x="0" y="28575"/>
              <a:ext cx="308383" cy="267939"/>
            </a:xfrm>
            <a:prstGeom prst="rect">
              <a:avLst/>
            </a:prstGeom>
          </p:spPr>
          <p:txBody>
            <a:bodyPr anchor="ctr" rtlCol="false" tIns="50800" lIns="50800" bIns="50800" rIns="50800"/>
            <a:lstStyle/>
            <a:p>
              <a:pPr algn="ctr">
                <a:lnSpc>
                  <a:spcPts val="2020"/>
                </a:lnSpc>
              </a:pPr>
            </a:p>
          </p:txBody>
        </p:sp>
      </p:grpSp>
      <p:sp>
        <p:nvSpPr>
          <p:cNvPr name="TextBox 15" id="15"/>
          <p:cNvSpPr txBox="true"/>
          <p:nvPr/>
        </p:nvSpPr>
        <p:spPr>
          <a:xfrm rot="0">
            <a:off x="1028700" y="1481138"/>
            <a:ext cx="5904802" cy="1338580"/>
          </a:xfrm>
          <a:prstGeom prst="rect">
            <a:avLst/>
          </a:prstGeom>
        </p:spPr>
        <p:txBody>
          <a:bodyPr anchor="t" rtlCol="false" tIns="0" lIns="0" bIns="0" rIns="0">
            <a:spAutoFit/>
          </a:bodyPr>
          <a:lstStyle/>
          <a:p>
            <a:pPr algn="l">
              <a:lnSpc>
                <a:spcPts val="5015"/>
              </a:lnSpc>
            </a:pPr>
            <a:r>
              <a:rPr lang="en-US" sz="5900" spc="-247">
                <a:solidFill>
                  <a:srgbClr val="393939"/>
                </a:solidFill>
                <a:latin typeface="The Seasons"/>
                <a:ea typeface="The Seasons"/>
                <a:cs typeface="The Seasons"/>
                <a:sym typeface="The Seasons"/>
              </a:rPr>
              <a:t>CONTINOUS IMPROVEMENT </a:t>
            </a:r>
          </a:p>
        </p:txBody>
      </p:sp>
      <p:grpSp>
        <p:nvGrpSpPr>
          <p:cNvPr name="Group 16" id="16"/>
          <p:cNvGrpSpPr/>
          <p:nvPr/>
        </p:nvGrpSpPr>
        <p:grpSpPr>
          <a:xfrm rot="0">
            <a:off x="14635951" y="8324835"/>
            <a:ext cx="1205167" cy="1158784"/>
            <a:chOff x="0" y="0"/>
            <a:chExt cx="308383" cy="296514"/>
          </a:xfrm>
        </p:grpSpPr>
        <p:sp>
          <p:nvSpPr>
            <p:cNvPr name="Freeform 17" id="17"/>
            <p:cNvSpPr/>
            <p:nvPr/>
          </p:nvSpPr>
          <p:spPr>
            <a:xfrm flipH="false" flipV="false" rot="0">
              <a:off x="0" y="0"/>
              <a:ext cx="308383" cy="296514"/>
            </a:xfrm>
            <a:custGeom>
              <a:avLst/>
              <a:gdLst/>
              <a:ahLst/>
              <a:cxnLst/>
              <a:rect r="r" b="b" t="t" l="l"/>
              <a:pathLst>
                <a:path h="296514" w="308383">
                  <a:moveTo>
                    <a:pt x="0" y="0"/>
                  </a:moveTo>
                  <a:lnTo>
                    <a:pt x="308383" y="0"/>
                  </a:lnTo>
                  <a:lnTo>
                    <a:pt x="308383" y="296514"/>
                  </a:lnTo>
                  <a:lnTo>
                    <a:pt x="0" y="296514"/>
                  </a:lnTo>
                  <a:close/>
                </a:path>
              </a:pathLst>
            </a:custGeom>
            <a:solidFill>
              <a:srgbClr val="777F77"/>
            </a:solidFill>
          </p:spPr>
        </p:sp>
        <p:sp>
          <p:nvSpPr>
            <p:cNvPr name="TextBox 18" id="18"/>
            <p:cNvSpPr txBox="true"/>
            <p:nvPr/>
          </p:nvSpPr>
          <p:spPr>
            <a:xfrm>
              <a:off x="0" y="28575"/>
              <a:ext cx="308383" cy="267939"/>
            </a:xfrm>
            <a:prstGeom prst="rect">
              <a:avLst/>
            </a:prstGeom>
          </p:spPr>
          <p:txBody>
            <a:bodyPr anchor="ctr" rtlCol="false" tIns="50800" lIns="50800" bIns="50800" rIns="50800"/>
            <a:lstStyle/>
            <a:p>
              <a:pPr algn="ctr">
                <a:lnSpc>
                  <a:spcPts val="2020"/>
                </a:lnSpc>
              </a:pPr>
            </a:p>
          </p:txBody>
        </p:sp>
      </p:grpSp>
      <p:grpSp>
        <p:nvGrpSpPr>
          <p:cNvPr name="Group 19" id="19"/>
          <p:cNvGrpSpPr/>
          <p:nvPr/>
        </p:nvGrpSpPr>
        <p:grpSpPr>
          <a:xfrm rot="0">
            <a:off x="16136828" y="8324835"/>
            <a:ext cx="1205167" cy="1158784"/>
            <a:chOff x="0" y="0"/>
            <a:chExt cx="308383" cy="296514"/>
          </a:xfrm>
        </p:grpSpPr>
        <p:sp>
          <p:nvSpPr>
            <p:cNvPr name="Freeform 20" id="20"/>
            <p:cNvSpPr/>
            <p:nvPr/>
          </p:nvSpPr>
          <p:spPr>
            <a:xfrm flipH="false" flipV="false" rot="0">
              <a:off x="0" y="0"/>
              <a:ext cx="308383" cy="296514"/>
            </a:xfrm>
            <a:custGeom>
              <a:avLst/>
              <a:gdLst/>
              <a:ahLst/>
              <a:cxnLst/>
              <a:rect r="r" b="b" t="t" l="l"/>
              <a:pathLst>
                <a:path h="296514" w="308383">
                  <a:moveTo>
                    <a:pt x="0" y="0"/>
                  </a:moveTo>
                  <a:lnTo>
                    <a:pt x="308383" y="0"/>
                  </a:lnTo>
                  <a:lnTo>
                    <a:pt x="308383" y="296514"/>
                  </a:lnTo>
                  <a:lnTo>
                    <a:pt x="0" y="296514"/>
                  </a:lnTo>
                  <a:close/>
                </a:path>
              </a:pathLst>
            </a:custGeom>
            <a:solidFill>
              <a:srgbClr val="7A7060"/>
            </a:solidFill>
          </p:spPr>
        </p:sp>
        <p:sp>
          <p:nvSpPr>
            <p:cNvPr name="TextBox 21" id="21"/>
            <p:cNvSpPr txBox="true"/>
            <p:nvPr/>
          </p:nvSpPr>
          <p:spPr>
            <a:xfrm>
              <a:off x="0" y="28575"/>
              <a:ext cx="308383" cy="267939"/>
            </a:xfrm>
            <a:prstGeom prst="rect">
              <a:avLst/>
            </a:prstGeom>
          </p:spPr>
          <p:txBody>
            <a:bodyPr anchor="ctr" rtlCol="false" tIns="50800" lIns="50800" bIns="50800" rIns="50800"/>
            <a:lstStyle/>
            <a:p>
              <a:pPr algn="ctr">
                <a:lnSpc>
                  <a:spcPts val="2020"/>
                </a:lnSpc>
              </a:pPr>
            </a:p>
          </p:txBody>
        </p:sp>
      </p:grpSp>
      <p:sp>
        <p:nvSpPr>
          <p:cNvPr name="AutoShape 22" id="22"/>
          <p:cNvSpPr/>
          <p:nvPr/>
        </p:nvSpPr>
        <p:spPr>
          <a:xfrm>
            <a:off x="1132904" y="2853548"/>
            <a:ext cx="6703469" cy="0"/>
          </a:xfrm>
          <a:prstGeom prst="line">
            <a:avLst/>
          </a:prstGeom>
          <a:ln cap="flat" w="38100">
            <a:solidFill>
              <a:srgbClr val="393939"/>
            </a:solidFill>
            <a:prstDash val="solid"/>
            <a:headEnd type="none" len="sm" w="sm"/>
            <a:tailEnd type="none" len="sm" w="sm"/>
          </a:ln>
        </p:spPr>
      </p:sp>
      <p:sp>
        <p:nvSpPr>
          <p:cNvPr name="TextBox 23" id="23"/>
          <p:cNvSpPr txBox="true"/>
          <p:nvPr/>
        </p:nvSpPr>
        <p:spPr>
          <a:xfrm rot="0">
            <a:off x="717038" y="3783939"/>
            <a:ext cx="6047030" cy="1658366"/>
          </a:xfrm>
          <a:prstGeom prst="rect">
            <a:avLst/>
          </a:prstGeom>
        </p:spPr>
        <p:txBody>
          <a:bodyPr anchor="t" rtlCol="false" tIns="0" lIns="0" bIns="0" rIns="0">
            <a:spAutoFit/>
          </a:bodyPr>
          <a:lstStyle/>
          <a:p>
            <a:pPr algn="ctr">
              <a:lnSpc>
                <a:spcPts val="3232"/>
              </a:lnSpc>
            </a:pPr>
            <a:r>
              <a:rPr lang="en-US" sz="3200">
                <a:solidFill>
                  <a:srgbClr val="393939"/>
                </a:solidFill>
                <a:latin typeface="Aileron"/>
                <a:ea typeface="Aileron"/>
                <a:cs typeface="Aileron"/>
                <a:sym typeface="Aileron"/>
              </a:rPr>
              <a:t>INTEGRATION OF AI FOR PREDICTIVE ANALYSIS </a:t>
            </a:r>
          </a:p>
          <a:p>
            <a:pPr algn="ctr">
              <a:lnSpc>
                <a:spcPts val="3232"/>
              </a:lnSpc>
              <a:spcBef>
                <a:spcPct val="0"/>
              </a:spcBef>
            </a:pPr>
            <a:r>
              <a:rPr lang="en-US" sz="3200">
                <a:solidFill>
                  <a:srgbClr val="393939"/>
                </a:solidFill>
                <a:latin typeface="Aileron"/>
                <a:ea typeface="Aileron"/>
                <a:cs typeface="Aileron"/>
                <a:sym typeface="Aileron"/>
              </a:rPr>
              <a:t>﻿FO EFFICIENT INVENTORY MANAGEMENT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333" r="0" b="-9333"/>
            </a:stretch>
          </a:blipFill>
        </p:spPr>
      </p:sp>
      <p:sp>
        <p:nvSpPr>
          <p:cNvPr name="AutoShape 3" id="3"/>
          <p:cNvSpPr/>
          <p:nvPr/>
        </p:nvSpPr>
        <p:spPr>
          <a:xfrm>
            <a:off x="0" y="5076825"/>
            <a:ext cx="4640219" cy="0"/>
          </a:xfrm>
          <a:prstGeom prst="line">
            <a:avLst/>
          </a:prstGeom>
          <a:ln cap="flat" w="38100">
            <a:solidFill>
              <a:srgbClr val="393939"/>
            </a:solidFill>
            <a:prstDash val="solid"/>
            <a:headEnd type="none" len="sm" w="sm"/>
            <a:tailEnd type="none" len="sm" w="sm"/>
          </a:ln>
        </p:spPr>
      </p:sp>
      <p:sp>
        <p:nvSpPr>
          <p:cNvPr name="TextBox 4" id="4"/>
          <p:cNvSpPr txBox="true"/>
          <p:nvPr/>
        </p:nvSpPr>
        <p:spPr>
          <a:xfrm rot="0">
            <a:off x="4458047" y="2101914"/>
            <a:ext cx="9371907" cy="775843"/>
          </a:xfrm>
          <a:prstGeom prst="rect">
            <a:avLst/>
          </a:prstGeom>
        </p:spPr>
        <p:txBody>
          <a:bodyPr anchor="t" rtlCol="false" tIns="0" lIns="0" bIns="0" rIns="0">
            <a:spAutoFit/>
          </a:bodyPr>
          <a:lstStyle/>
          <a:p>
            <a:pPr algn="ctr">
              <a:lnSpc>
                <a:spcPts val="5695"/>
              </a:lnSpc>
            </a:pPr>
            <a:r>
              <a:rPr lang="en-US" sz="6399" spc="-268">
                <a:solidFill>
                  <a:srgbClr val="393939"/>
                </a:solidFill>
                <a:latin typeface="The Seasons"/>
                <a:ea typeface="The Seasons"/>
                <a:cs typeface="The Seasons"/>
                <a:sym typeface="The Seasons"/>
              </a:rPr>
              <a:t>APPRECIATION</a:t>
            </a:r>
          </a:p>
        </p:txBody>
      </p:sp>
      <p:sp>
        <p:nvSpPr>
          <p:cNvPr name="AutoShape 5" id="5"/>
          <p:cNvSpPr/>
          <p:nvPr/>
        </p:nvSpPr>
        <p:spPr>
          <a:xfrm>
            <a:off x="13647781" y="5076825"/>
            <a:ext cx="4640219" cy="0"/>
          </a:xfrm>
          <a:prstGeom prst="line">
            <a:avLst/>
          </a:prstGeom>
          <a:ln cap="flat" w="38100">
            <a:solidFill>
              <a:srgbClr val="393939"/>
            </a:solidFill>
            <a:prstDash val="solid"/>
            <a:headEnd type="none" len="sm" w="sm"/>
            <a:tailEnd type="none" len="sm" w="sm"/>
          </a:ln>
        </p:spPr>
      </p:sp>
      <p:sp>
        <p:nvSpPr>
          <p:cNvPr name="TextBox 6" id="6"/>
          <p:cNvSpPr txBox="true"/>
          <p:nvPr/>
        </p:nvSpPr>
        <p:spPr>
          <a:xfrm rot="0">
            <a:off x="5287628" y="3081719"/>
            <a:ext cx="7712744" cy="1445895"/>
          </a:xfrm>
          <a:prstGeom prst="rect">
            <a:avLst/>
          </a:prstGeom>
        </p:spPr>
        <p:txBody>
          <a:bodyPr anchor="t" rtlCol="false" tIns="0" lIns="0" bIns="0" rIns="0">
            <a:spAutoFit/>
          </a:bodyPr>
          <a:lstStyle/>
          <a:p>
            <a:pPr algn="ctr">
              <a:lnSpc>
                <a:spcPts val="2310"/>
              </a:lnSpc>
            </a:pPr>
            <a:r>
              <a:rPr lang="en-US" sz="2100">
                <a:solidFill>
                  <a:srgbClr val="393939"/>
                </a:solidFill>
                <a:latin typeface="Aileron"/>
                <a:ea typeface="Aileron"/>
                <a:cs typeface="Aileron"/>
                <a:sym typeface="Aileron"/>
              </a:rPr>
              <a:t>Appreciation to 3MTT and TedPrime for the opportunity to participate in this special. Special appreciation to Mr Solomon Bakare (Instructor), Mr Emmanuel Onovo (Cloud Cloud &amp; Shonde Abiola (DevOp) for the contributions to the success of the project undertaken. </a:t>
            </a:r>
          </a:p>
        </p:txBody>
      </p:sp>
      <p:sp>
        <p:nvSpPr>
          <p:cNvPr name="TextBox 7" id="7"/>
          <p:cNvSpPr txBox="true"/>
          <p:nvPr/>
        </p:nvSpPr>
        <p:spPr>
          <a:xfrm rot="0">
            <a:off x="1985805" y="9128697"/>
            <a:ext cx="2556173" cy="249682"/>
          </a:xfrm>
          <a:prstGeom prst="rect">
            <a:avLst/>
          </a:prstGeom>
        </p:spPr>
        <p:txBody>
          <a:bodyPr anchor="t" rtlCol="false" tIns="0" lIns="0" bIns="0" rIns="0">
            <a:spAutoFit/>
          </a:bodyPr>
          <a:lstStyle/>
          <a:p>
            <a:pPr algn="ctr">
              <a:lnSpc>
                <a:spcPts val="1903"/>
              </a:lnSpc>
            </a:pPr>
            <a:r>
              <a:rPr lang="en-US" sz="1599">
                <a:solidFill>
                  <a:srgbClr val="393939"/>
                </a:solidFill>
                <a:latin typeface="Aileron"/>
                <a:ea typeface="Aileron"/>
                <a:cs typeface="Aileron"/>
                <a:sym typeface="Aileron"/>
              </a:rPr>
              <a:t>+123-456-7890</a:t>
            </a:r>
          </a:p>
        </p:txBody>
      </p:sp>
      <p:sp>
        <p:nvSpPr>
          <p:cNvPr name="TextBox 8" id="8"/>
          <p:cNvSpPr txBox="true"/>
          <p:nvPr/>
        </p:nvSpPr>
        <p:spPr>
          <a:xfrm rot="0">
            <a:off x="7328199" y="9128697"/>
            <a:ext cx="3631602" cy="249682"/>
          </a:xfrm>
          <a:prstGeom prst="rect">
            <a:avLst/>
          </a:prstGeom>
        </p:spPr>
        <p:txBody>
          <a:bodyPr anchor="t" rtlCol="false" tIns="0" lIns="0" bIns="0" rIns="0">
            <a:spAutoFit/>
          </a:bodyPr>
          <a:lstStyle/>
          <a:p>
            <a:pPr algn="ctr">
              <a:lnSpc>
                <a:spcPts val="1903"/>
              </a:lnSpc>
            </a:pPr>
            <a:r>
              <a:rPr lang="en-US" sz="1599">
                <a:solidFill>
                  <a:srgbClr val="393939"/>
                </a:solidFill>
                <a:latin typeface="Aileron"/>
                <a:ea typeface="Aileron"/>
                <a:cs typeface="Aileron"/>
                <a:sym typeface="Aileron"/>
              </a:rPr>
              <a:t>hello@reallygreatsite.com</a:t>
            </a:r>
          </a:p>
        </p:txBody>
      </p:sp>
      <p:sp>
        <p:nvSpPr>
          <p:cNvPr name="TextBox 9" id="9"/>
          <p:cNvSpPr txBox="true"/>
          <p:nvPr/>
        </p:nvSpPr>
        <p:spPr>
          <a:xfrm rot="0">
            <a:off x="12965868" y="9128697"/>
            <a:ext cx="3631602" cy="249682"/>
          </a:xfrm>
          <a:prstGeom prst="rect">
            <a:avLst/>
          </a:prstGeom>
        </p:spPr>
        <p:txBody>
          <a:bodyPr anchor="t" rtlCol="false" tIns="0" lIns="0" bIns="0" rIns="0">
            <a:spAutoFit/>
          </a:bodyPr>
          <a:lstStyle/>
          <a:p>
            <a:pPr algn="ctr">
              <a:lnSpc>
                <a:spcPts val="1903"/>
              </a:lnSpc>
            </a:pPr>
            <a:r>
              <a:rPr lang="en-US" sz="1599">
                <a:solidFill>
                  <a:srgbClr val="393939"/>
                </a:solidFill>
                <a:latin typeface="Aileron"/>
                <a:ea typeface="Aileron"/>
                <a:cs typeface="Aileron"/>
                <a:sym typeface="Aileron"/>
              </a:rPr>
              <a:t>www.reallygreatsite.com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DAGWKa55ENY</dc:identifier>
  <dcterms:modified xsi:type="dcterms:W3CDTF">2011-08-01T06:04:30Z</dcterms:modified>
  <cp:revision>1</cp:revision>
  <dc:title>Pastel Green Grey Minimalist Classy Interior Design Project Proposal Presentation</dc:title>
</cp:coreProperties>
</file>