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16E4-BFB4-41B9-832E-547AF10E4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9519F-B4BD-4F42-93C4-BA2C541E0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C0A0-51EC-4D2D-9B4A-199FB3BC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1867A-5380-4594-BAA8-4FEEBA6A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8355-18C6-4961-9891-01FC4DE6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5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925C-4756-48B2-B79A-140EEA73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47073-4B07-4842-91DE-199ADE6B2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E2E1-6BF0-4470-B265-B0EE090D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06BC3-05F2-492E-9523-80A659D2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1A6E6-2226-4293-878C-C41F7BF7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3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905E6-9303-4335-8845-02EA116AF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F0A26-743F-4710-80DD-2C0938575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42D92-2FD2-4C55-8616-A2690A5E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FF8D-52D0-4D1D-AC7E-72B508F6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76974-263A-49F2-A89E-EEAC6FBD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EDD5-96DE-45F0-9B6B-E43784EE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941C4-D37F-41DD-BFFB-66DC96F4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5CEB9-6E2C-401C-8F72-E7BA2A6D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389CA-E9E6-4154-BF84-F926CAC9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DCC9C-308A-465E-B787-C5DA3C10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0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DD9F-106D-423B-A901-0A7F6788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CB0B4-AC21-4309-BEB0-977A9BC7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7711F-7043-468C-ABFD-E78AF926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62BD4-FEA0-488D-A826-B3B00B37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5D789-074D-4937-A026-D5EE9173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6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6BD7-6EA1-4573-84F7-E4BC860D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2C6C-7250-451E-AC48-54B0353C2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366D4-1DFF-4F4A-A68B-9EAF7E9AA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E6F5D-1E14-4587-ACF7-7A232696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92AB0-ACBD-4C59-A56F-6ABBE64C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BA9DD-97A5-4C4C-A058-5072B018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AB63-AF56-484A-BCBB-71880248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8E41B-2BDA-44DF-8E67-D265DD70F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B115B-A75C-40A3-B212-3F3CD0374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DC58B-FEE9-4D7A-8BCF-F5CAFC064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92CC-DF06-43B0-B328-4A527D10F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DC8FC-1828-4832-9ECC-185DE475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D3E22-464A-437D-BC11-FCE01993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5AA3B-34CC-4460-9E1D-F7C85ABD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462A-1D21-44C6-A4FA-B796840C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D181C-706D-4CE6-8C0F-0AC75A3C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C46F7-40DB-4D51-AEB8-D653C92F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6130F-8592-497F-A8E0-F21FC508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7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086DF-13F5-4FD8-895A-9A962BC8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992C1-164B-42E9-B090-B82821BD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EE9C9-1710-4E77-9F56-F02CD3E5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5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6F59-2F7C-4867-88A0-D77C5988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F360-1043-4E51-88C7-3EA01710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2D562-5F8B-4A47-A6D4-B7B9AD36B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96C00-D76D-42EA-8DFC-4437756E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7FC66-5B6A-444A-9C48-F630E00D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12DE6-72FC-4D51-B876-7F368301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9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3ABD-6855-4DB5-8A21-406BE6B5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79D24-9FD3-4723-8E3C-582DF12B8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B4FD4-8BE3-428F-94C3-8816BA129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71C1-DC48-498E-9C46-65C354EE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8F1F5-7BA7-4C8F-A355-49B4F4CC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9955C-51A4-41D2-9326-D83B2EE1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9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CDEBF-53ED-42EB-840B-7B736701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242F0-14CD-4AA2-A584-CE72EF383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EDDF-745B-40C6-95B9-BA76E41BA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D00D-51A3-4A35-AD62-F293756E39B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C5D89-D0F0-4A0C-81F4-1AC86CBCD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02190-04D9-4EF5-9EFF-CA6F166FC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2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5D05-0744-491C-A704-BE9C98844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 Data and DESeq2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3D435-D10F-4380-81EC-E6ABFE9ED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9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FC68-A450-41DC-B2A8-B580D78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63A1D-0B69-4EB8-ACD6-2A2871A4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data is modelled using a Poisson distribution</a:t>
            </a:r>
          </a:p>
          <a:p>
            <a:pPr lvl="1"/>
            <a:r>
              <a:rPr lang="en-US" dirty="0"/>
              <a:t>In Poisson distributions the mean is equal to the variance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3C29A-594B-48DA-A7E4-BE160E706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727" y="3019225"/>
            <a:ext cx="6262841" cy="276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2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C15F-C4EA-4448-9887-5CB68EF0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1515-C8C3-4DE8-95F8-2ACC8089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Biological Data is often ‘</a:t>
            </a:r>
            <a:r>
              <a:rPr lang="en-US" dirty="0" err="1"/>
              <a:t>overdispersed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With increasing mean the variance grows disproportionally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93161-9B13-4F98-A1D4-DCEAEA50EFAD}"/>
              </a:ext>
            </a:extLst>
          </p:cNvPr>
          <p:cNvSpPr txBox="1"/>
          <p:nvPr/>
        </p:nvSpPr>
        <p:spPr>
          <a:xfrm>
            <a:off x="9689691" y="62533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Anders &amp; Huber, 2010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96BDE-453A-442C-83E7-0380CB20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2" y="2875479"/>
            <a:ext cx="3830960" cy="3562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46AAF9-3414-4587-81C9-EBE25992AEB8}"/>
              </a:ext>
            </a:extLst>
          </p:cNvPr>
          <p:cNvSpPr txBox="1"/>
          <p:nvPr/>
        </p:nvSpPr>
        <p:spPr>
          <a:xfrm>
            <a:off x="6096000" y="3429000"/>
            <a:ext cx="383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- - </a:t>
            </a:r>
            <a:r>
              <a:rPr lang="en-US" dirty="0"/>
              <a:t>: estimate using </a:t>
            </a:r>
            <a:r>
              <a:rPr lang="en-US" dirty="0" err="1"/>
              <a:t>edgeR</a:t>
            </a:r>
            <a:endParaRPr lang="en-US" dirty="0"/>
          </a:p>
          <a:p>
            <a:r>
              <a:rPr lang="en-US" dirty="0"/>
              <a:t>     : fit to data</a:t>
            </a:r>
          </a:p>
          <a:p>
            <a:r>
              <a:rPr lang="en-US" dirty="0"/>
              <a:t>     : Poisson variance for each mean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33CA75-5A94-478C-81BF-DEEE32A910D3}"/>
              </a:ext>
            </a:extLst>
          </p:cNvPr>
          <p:cNvCxnSpPr/>
          <p:nvPr/>
        </p:nvCxnSpPr>
        <p:spPr>
          <a:xfrm>
            <a:off x="6056244" y="3896139"/>
            <a:ext cx="37246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7BAB9E-8197-4B52-9A75-4420704A9CC4}"/>
              </a:ext>
            </a:extLst>
          </p:cNvPr>
          <p:cNvCxnSpPr/>
          <p:nvPr/>
        </p:nvCxnSpPr>
        <p:spPr>
          <a:xfrm>
            <a:off x="6056244" y="4194313"/>
            <a:ext cx="37246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0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C15F-C4EA-4448-9887-5CB68EF0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1515-C8C3-4DE8-95F8-2ACC8089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 Binomial model can account for this </a:t>
            </a:r>
            <a:r>
              <a:rPr lang="en-US" dirty="0" err="1"/>
              <a:t>overdispersion</a:t>
            </a:r>
            <a:endParaRPr lang="en-US" dirty="0"/>
          </a:p>
          <a:p>
            <a:pPr lvl="1"/>
            <a:r>
              <a:rPr lang="en-US" dirty="0"/>
              <a:t>NB(mean, dispersion)</a:t>
            </a:r>
          </a:p>
          <a:p>
            <a:pPr lvl="1"/>
            <a:r>
              <a:rPr lang="en-US" dirty="0"/>
              <a:t>Current standard model for analyzing count data </a:t>
            </a:r>
          </a:p>
        </p:txBody>
      </p:sp>
    </p:spTree>
    <p:extLst>
      <p:ext uri="{BB962C8B-B14F-4D97-AF65-F5344CB8AC3E}">
        <p14:creationId xmlns:p14="http://schemas.microsoft.com/office/powerpoint/2010/main" val="359707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41F4-F582-447C-AA59-715B9C71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9CBD-C34F-4922-A5B1-9932C0E0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for differential gene expression</a:t>
            </a:r>
          </a:p>
          <a:p>
            <a:r>
              <a:rPr lang="en-US" dirty="0"/>
              <a:t>Extensive documentation and examples available online</a:t>
            </a:r>
          </a:p>
          <a:p>
            <a:pPr lvl="1"/>
            <a:r>
              <a:rPr lang="en-US" dirty="0"/>
              <a:t>Documentation: https://bioconductor.org/packages/release/bioc/manuals/DESeq2/man/DESeq2.pdf</a:t>
            </a:r>
          </a:p>
          <a:p>
            <a:pPr lvl="1"/>
            <a:r>
              <a:rPr lang="en-US" dirty="0"/>
              <a:t>Examples: https://bioconductor.org/packages/release/bioc/vignettes/DESeq2/inst/doc/DESeq2.html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7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C15F-C4EA-4448-9887-5CB68EF0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DESeq2: Approach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811593-F1E6-4D46-AB80-FA125860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 per-sample using geometric mean</a:t>
            </a:r>
          </a:p>
          <a:p>
            <a:r>
              <a:rPr lang="en-US" dirty="0"/>
              <a:t>Calculate a rate per gene</a:t>
            </a:r>
          </a:p>
          <a:p>
            <a:r>
              <a:rPr lang="en-US" dirty="0"/>
              <a:t>Do two rates explain data better than one rate?</a:t>
            </a:r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0D2164E-05E8-4219-9996-355E2935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03577"/>
              </p:ext>
            </p:extLst>
          </p:nvPr>
        </p:nvGraphicFramePr>
        <p:xfrm>
          <a:off x="1145289" y="3902750"/>
          <a:ext cx="3027760" cy="160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52">
                  <a:extLst>
                    <a:ext uri="{9D8B030D-6E8A-4147-A177-3AD203B41FA5}">
                      <a16:colId xmlns:a16="http://schemas.microsoft.com/office/drawing/2014/main" val="1111004813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729944707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40912045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1193466169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46332246"/>
                    </a:ext>
                  </a:extLst>
                </a:gridCol>
              </a:tblGrid>
              <a:tr h="401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28934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56869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7376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1858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50373-119B-404B-B45C-8290CCF4B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47909"/>
              </p:ext>
            </p:extLst>
          </p:nvPr>
        </p:nvGraphicFramePr>
        <p:xfrm>
          <a:off x="9887493" y="4705800"/>
          <a:ext cx="1816656" cy="160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52">
                  <a:extLst>
                    <a:ext uri="{9D8B030D-6E8A-4147-A177-3AD203B41FA5}">
                      <a16:colId xmlns:a16="http://schemas.microsoft.com/office/drawing/2014/main" val="1111004813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729944707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40912045"/>
                    </a:ext>
                  </a:extLst>
                </a:gridCol>
              </a:tblGrid>
              <a:tr h="401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28934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56869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7376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3L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3L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1858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408B9E1-8195-4D40-B296-45463A25A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18215"/>
              </p:ext>
            </p:extLst>
          </p:nvPr>
        </p:nvGraphicFramePr>
        <p:xfrm>
          <a:off x="7553738" y="4705800"/>
          <a:ext cx="1816656" cy="160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52">
                  <a:extLst>
                    <a:ext uri="{9D8B030D-6E8A-4147-A177-3AD203B41FA5}">
                      <a16:colId xmlns:a16="http://schemas.microsoft.com/office/drawing/2014/main" val="1111004813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729944707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40912045"/>
                    </a:ext>
                  </a:extLst>
                </a:gridCol>
              </a:tblGrid>
              <a:tr h="401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28934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56869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7376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3H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3H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1858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0B8048E-82C1-433A-A3CD-F93105E15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19261"/>
              </p:ext>
            </p:extLst>
          </p:nvPr>
        </p:nvGraphicFramePr>
        <p:xfrm>
          <a:off x="8175565" y="2964763"/>
          <a:ext cx="3027760" cy="160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52">
                  <a:extLst>
                    <a:ext uri="{9D8B030D-6E8A-4147-A177-3AD203B41FA5}">
                      <a16:colId xmlns:a16="http://schemas.microsoft.com/office/drawing/2014/main" val="1111004813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729944707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40912045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1193466169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46332246"/>
                    </a:ext>
                  </a:extLst>
                </a:gridCol>
              </a:tblGrid>
              <a:tr h="401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28934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56869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7376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3C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3C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3C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3C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1858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C9FADCC-0B05-49E5-83A4-FE3ABABB0232}"/>
              </a:ext>
            </a:extLst>
          </p:cNvPr>
          <p:cNvSpPr txBox="1"/>
          <p:nvPr/>
        </p:nvSpPr>
        <p:spPr>
          <a:xfrm>
            <a:off x="6152733" y="3767813"/>
            <a:ext cx="186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per gene 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00518-2D04-478D-9E3D-E325FEDAFDAB}"/>
              </a:ext>
            </a:extLst>
          </p:cNvPr>
          <p:cNvSpPr txBox="1"/>
          <p:nvPr/>
        </p:nvSpPr>
        <p:spPr>
          <a:xfrm>
            <a:off x="4850296" y="5508850"/>
            <a:ext cx="244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per experiment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D071F-FEF0-4011-8BB4-8994C4CF503B}"/>
              </a:ext>
            </a:extLst>
          </p:cNvPr>
          <p:cNvSpPr txBox="1"/>
          <p:nvPr/>
        </p:nvSpPr>
        <p:spPr>
          <a:xfrm>
            <a:off x="1145289" y="3429000"/>
            <a:ext cx="30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Normalized Counts</a:t>
            </a:r>
          </a:p>
        </p:txBody>
      </p:sp>
    </p:spTree>
    <p:extLst>
      <p:ext uri="{BB962C8B-B14F-4D97-AF65-F5344CB8AC3E}">
        <p14:creationId xmlns:p14="http://schemas.microsoft.com/office/powerpoint/2010/main" val="135222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241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Count Data and DESeq2</vt:lpstr>
      <vt:lpstr>Count Data</vt:lpstr>
      <vt:lpstr>Count Data</vt:lpstr>
      <vt:lpstr>Count Data</vt:lpstr>
      <vt:lpstr>DESeq2</vt:lpstr>
      <vt:lpstr>DESeq2: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 Data and DESeq2</dc:title>
  <dc:creator>Patrick C Fiaux</dc:creator>
  <cp:lastModifiedBy>Patrick C Fiaux</cp:lastModifiedBy>
  <cp:revision>9</cp:revision>
  <dcterms:created xsi:type="dcterms:W3CDTF">2018-01-12T20:38:05Z</dcterms:created>
  <dcterms:modified xsi:type="dcterms:W3CDTF">2018-01-13T01:56:28Z</dcterms:modified>
</cp:coreProperties>
</file>