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74" r:id="rId4"/>
    <p:sldId id="267" r:id="rId5"/>
    <p:sldId id="268" r:id="rId6"/>
    <p:sldId id="269" r:id="rId7"/>
    <p:sldId id="271" r:id="rId8"/>
    <p:sldId id="272" r:id="rId9"/>
    <p:sldId id="264" r:id="rId10"/>
    <p:sldId id="263" r:id="rId11"/>
    <p:sldId id="257" r:id="rId12"/>
    <p:sldId id="265" r:id="rId13"/>
    <p:sldId id="258" r:id="rId14"/>
    <p:sldId id="259" r:id="rId15"/>
    <p:sldId id="261" r:id="rId16"/>
    <p:sldId id="260" r:id="rId17"/>
    <p:sldId id="273" r:id="rId18"/>
    <p:sldId id="278" r:id="rId19"/>
    <p:sldId id="277" r:id="rId20"/>
    <p:sldId id="276" r:id="rId21"/>
    <p:sldId id="275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376" y="1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07833-7B11-E24C-B324-ACD96E22E5D9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058B6-2D48-8042-9841-48FB15931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5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058B6-2D48-8042-9841-48FB159312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88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058B6-2D48-8042-9841-48FB15931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1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058B6-2D48-8042-9841-48FB159312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01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mr-IN" dirty="0" smtClean="0"/>
              <a:t>–</a:t>
            </a:r>
            <a:r>
              <a:rPr lang="en-US" dirty="0" smtClean="0"/>
              <a:t> simulated</a:t>
            </a:r>
            <a:r>
              <a:rPr lang="en-US" baseline="0" dirty="0" smtClean="0"/>
              <a:t> data</a:t>
            </a:r>
          </a:p>
          <a:p>
            <a:r>
              <a:rPr lang="en-US" baseline="0" dirty="0" smtClean="0"/>
              <a:t>B </a:t>
            </a:r>
            <a:r>
              <a:rPr lang="mr-IN" baseline="0" dirty="0" smtClean="0"/>
              <a:t>–</a:t>
            </a:r>
            <a:r>
              <a:rPr lang="en-US" baseline="0" dirty="0" smtClean="0"/>
              <a:t> KNN graph with k=5</a:t>
            </a:r>
          </a:p>
          <a:p>
            <a:r>
              <a:rPr lang="en-US" baseline="0" dirty="0" smtClean="0"/>
              <a:t>C </a:t>
            </a:r>
            <a:r>
              <a:rPr lang="mr-IN" baseline="0" dirty="0" smtClean="0"/>
              <a:t>–</a:t>
            </a:r>
            <a:r>
              <a:rPr lang="en-US" baseline="0" dirty="0" smtClean="0"/>
              <a:t> KNN graph with k=10</a:t>
            </a:r>
          </a:p>
          <a:p>
            <a:r>
              <a:rPr lang="en-US" baseline="0" dirty="0" smtClean="0"/>
              <a:t>D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jaccard</a:t>
            </a:r>
            <a:r>
              <a:rPr lang="en-US" baseline="0" dirty="0" smtClean="0"/>
              <a:t> index to assign 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058B6-2D48-8042-9841-48FB159312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1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F29-EE8B-934D-8DEF-3E159DEAB6D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8EA3-C221-EA48-94F8-969B27D1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6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F29-EE8B-934D-8DEF-3E159DEAB6D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8EA3-C221-EA48-94F8-969B27D1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1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F29-EE8B-934D-8DEF-3E159DEAB6D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8EA3-C221-EA48-94F8-969B27D1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6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F29-EE8B-934D-8DEF-3E159DEAB6D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8EA3-C221-EA48-94F8-969B27D1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F29-EE8B-934D-8DEF-3E159DEAB6D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8EA3-C221-EA48-94F8-969B27D1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2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F29-EE8B-934D-8DEF-3E159DEAB6D5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8EA3-C221-EA48-94F8-969B27D1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8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F29-EE8B-934D-8DEF-3E159DEAB6D5}" type="datetimeFigureOut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8EA3-C221-EA48-94F8-969B27D1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6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F29-EE8B-934D-8DEF-3E159DEAB6D5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8EA3-C221-EA48-94F8-969B27D1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0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F29-EE8B-934D-8DEF-3E159DEAB6D5}" type="datetimeFigureOut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8EA3-C221-EA48-94F8-969B27D1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5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F29-EE8B-934D-8DEF-3E159DEAB6D5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8EA3-C221-EA48-94F8-969B27D1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6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F29-EE8B-934D-8DEF-3E159DEAB6D5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8EA3-C221-EA48-94F8-969B27D1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0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81F29-EE8B-934D-8DEF-3E159DEAB6D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18EA3-C221-EA48-94F8-969B27D1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0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 Cell Data Analysis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CMM262-2018</a:t>
            </a:r>
          </a:p>
          <a:p>
            <a:r>
              <a:rPr lang="en-US" dirty="0" smtClean="0"/>
              <a:t>Emily Wheeler</a:t>
            </a:r>
          </a:p>
          <a:p>
            <a:r>
              <a:rPr lang="en-US" dirty="0" err="1" smtClean="0"/>
              <a:t>ecwheele@ucsd.edu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53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Distance metrics for “similarity” (Euclidean and Manhattan)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230" y="944507"/>
            <a:ext cx="3195817" cy="32201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882" y="1829180"/>
            <a:ext cx="2611081" cy="25996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437" y="740326"/>
            <a:ext cx="901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Euclidean: shortest distance between two points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437" y="1262058"/>
            <a:ext cx="901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Manhattan: distance when only moving along x or y axis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37" y="4702295"/>
            <a:ext cx="9015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Distance is scaled to N dimensional vectors for lots of cells and genes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cells with 500 genes in each contain 500 distances to measure for overall similarity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5461000"/>
            <a:ext cx="60833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Clustering: Supervised </a:t>
            </a:r>
            <a:r>
              <a:rPr lang="en-US" sz="2800" dirty="0" err="1" smtClean="0"/>
              <a:t>vs</a:t>
            </a:r>
            <a:r>
              <a:rPr lang="en-US" sz="2800" dirty="0" smtClean="0"/>
              <a:t> unsupervised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70" y="959520"/>
            <a:ext cx="7174633" cy="3052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437" y="4702295"/>
            <a:ext cx="90155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Supervised: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Have prior knowledge of the groups </a:t>
            </a:r>
          </a:p>
          <a:p>
            <a:pPr marL="0" lvl="1"/>
            <a:endParaRPr lang="en-US" dirty="0" smtClean="0"/>
          </a:p>
          <a:p>
            <a:pPr marL="0" lvl="1"/>
            <a:r>
              <a:rPr lang="en-US" dirty="0" smtClean="0"/>
              <a:t>Unsupervised:</a:t>
            </a:r>
          </a:p>
          <a:p>
            <a:pPr marL="742950" lvl="2" indent="-285750">
              <a:buFont typeface="Arial"/>
              <a:buChar char="•"/>
            </a:pPr>
            <a:r>
              <a:rPr lang="en-US" dirty="0" smtClean="0"/>
              <a:t>Have no prior knowledge of the data</a:t>
            </a:r>
          </a:p>
          <a:p>
            <a:pPr marL="742950" lvl="2" indent="-285750">
              <a:buFont typeface="Arial"/>
              <a:buChar char="•"/>
            </a:pPr>
            <a:r>
              <a:rPr lang="en-US" dirty="0" smtClean="0"/>
              <a:t>Looking for substructure to find new patterns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927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502"/>
          <a:stretch/>
        </p:blipFill>
        <p:spPr>
          <a:xfrm>
            <a:off x="913329" y="827599"/>
            <a:ext cx="6518177" cy="29384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Hierarchical Clustering: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646148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https://</a:t>
            </a:r>
            <a:r>
              <a:rPr lang="en-US" sz="1000" dirty="0" err="1" smtClean="0"/>
              <a:t>www.researchgate.net</a:t>
            </a:r>
            <a:r>
              <a:rPr lang="en-US" sz="1000" dirty="0" smtClean="0"/>
              <a:t>/figure/Example-of-hierarchical-clustering-clusters-are-consecutively-merged-with-the-most_273456906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56769" y="3966760"/>
            <a:ext cx="84625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Grouping cells together based on similarity</a:t>
            </a:r>
          </a:p>
          <a:p>
            <a:endParaRPr lang="en-US" dirty="0"/>
          </a:p>
          <a:p>
            <a:r>
              <a:rPr lang="en-US" dirty="0" smtClean="0"/>
              <a:t>Bottom up: Start with individual points and add most similar data points</a:t>
            </a:r>
          </a:p>
          <a:p>
            <a:endParaRPr lang="en-US" dirty="0"/>
          </a:p>
          <a:p>
            <a:r>
              <a:rPr lang="en-US" dirty="0" smtClean="0"/>
              <a:t>Top down: Start with one big group, and drop out one at a time based on similarity</a:t>
            </a:r>
          </a:p>
          <a:p>
            <a:endParaRPr lang="en-US" dirty="0"/>
          </a:p>
          <a:p>
            <a:r>
              <a:rPr lang="en-US" dirty="0" smtClean="0"/>
              <a:t>Cluster groups are defined based on your chosen similarity 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2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K-means clustering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09" y="805550"/>
            <a:ext cx="4502980" cy="3134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571" y="3567228"/>
            <a:ext cx="4123055" cy="28704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37689" y="1881839"/>
            <a:ext cx="402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clusters exist in this dataset?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709" y="3953726"/>
            <a:ext cx="40243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Randomly assign points to guess the cluster centers (number of points = k)</a:t>
            </a:r>
          </a:p>
          <a:p>
            <a:pPr marL="342900" indent="-342900">
              <a:buAutoNum type="arabicParenR"/>
            </a:pPr>
            <a:r>
              <a:rPr lang="en-US" dirty="0" smtClean="0"/>
              <a:t>Assign </a:t>
            </a:r>
            <a:r>
              <a:rPr lang="en-US" dirty="0" err="1" smtClean="0"/>
              <a:t>datapoints</a:t>
            </a:r>
            <a:r>
              <a:rPr lang="en-US" dirty="0" smtClean="0"/>
              <a:t> to the nearest cluster center.</a:t>
            </a:r>
          </a:p>
          <a:p>
            <a:pPr marL="342900" indent="-342900">
              <a:buAutoNum type="arabicParenR"/>
            </a:pPr>
            <a:r>
              <a:rPr lang="en-US" dirty="0" smtClean="0"/>
              <a:t>Move the cluster assignment to the mean of each group</a:t>
            </a:r>
          </a:p>
          <a:p>
            <a:pPr marL="342900" indent="-342900">
              <a:buAutoNum type="arabicParenR"/>
            </a:pPr>
            <a:r>
              <a:rPr lang="en-US" dirty="0" smtClean="0"/>
              <a:t>Repeat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709" y="6114543"/>
            <a:ext cx="3793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stanford.edu</a:t>
            </a:r>
            <a:r>
              <a:rPr lang="en-US" dirty="0" smtClean="0"/>
              <a:t>/class/ee103/visualizations/</a:t>
            </a:r>
            <a:r>
              <a:rPr lang="en-US" dirty="0" err="1" smtClean="0"/>
              <a:t>kmeans</a:t>
            </a:r>
            <a:r>
              <a:rPr lang="en-US" dirty="0" smtClean="0"/>
              <a:t>/</a:t>
            </a:r>
            <a:r>
              <a:rPr lang="en-US" dirty="0" err="1" smtClean="0"/>
              <a:t>kmeans.html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2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Graph-based clustering (k-nearest neighbors)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664453" y="6421014"/>
            <a:ext cx="247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Levine et al. 2015 </a:t>
            </a:r>
            <a:r>
              <a:rPr lang="en-US" i="1" dirty="0" smtClean="0"/>
              <a:t>Cell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265561"/>
            <a:ext cx="79502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48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Graph-based clustering (k-nearest neighbors)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94236" y="954107"/>
            <a:ext cx="8725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000" dirty="0" smtClean="0"/>
              <a:t>Measure Euclidian distances between cells up to K nearest neighbors (edges)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 Weight of edges scales with similarity metric (</a:t>
            </a:r>
            <a:r>
              <a:rPr lang="en-US" sz="2000" dirty="0" err="1" smtClean="0"/>
              <a:t>euclidian</a:t>
            </a:r>
            <a:r>
              <a:rPr lang="en-US" sz="2000" dirty="0" smtClean="0"/>
              <a:t> distance)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 smtClean="0"/>
              <a:t>Calculate “connectedness” of nodes (cells) by the number of shared neighbors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 smtClean="0"/>
              <a:t>Refine densely connected modules as communities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2706" y="26744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9817" b="48483"/>
          <a:stretch/>
        </p:blipFill>
        <p:spPr>
          <a:xfrm>
            <a:off x="2257238" y="2674471"/>
            <a:ext cx="4091641" cy="32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9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28600"/>
            <a:ext cx="81534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54588" y="2130613"/>
            <a:ext cx="67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9106" y="5662706"/>
            <a:ext cx="6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21294" y="5413206"/>
            <a:ext cx="146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Assign Modularity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4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Dimensionality Reduction (PCA)</a:t>
            </a:r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20542" y="686446"/>
            <a:ext cx="828557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PCA: </a:t>
            </a:r>
          </a:p>
          <a:p>
            <a:r>
              <a:rPr lang="en-US" dirty="0" smtClean="0"/>
              <a:t>	Identifies linear components of variation within the dataset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0" y="1854200"/>
            <a:ext cx="3808640" cy="2508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988" y="1854200"/>
            <a:ext cx="3808640" cy="25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9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2705" y="994652"/>
            <a:ext cx="80383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tSNE</a:t>
            </a:r>
            <a:r>
              <a:rPr lang="en-US" b="1" dirty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Handles non-linear and sparse data very </a:t>
            </a:r>
            <a:r>
              <a:rPr lang="en-US" dirty="0" smtClean="0"/>
              <a:t>well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Preserves local relationships in high dimensional 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31" y="2526553"/>
            <a:ext cx="4241800" cy="3136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Dimensionality Reduction (</a:t>
            </a:r>
            <a:r>
              <a:rPr lang="en-US" sz="2800" dirty="0" err="1" smtClean="0"/>
              <a:t>tSNE</a:t>
            </a:r>
            <a:r>
              <a:rPr lang="en-US" sz="2800" dirty="0" smtClean="0"/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239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954107"/>
            <a:ext cx="7416800" cy="491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PCA and </a:t>
            </a:r>
            <a:r>
              <a:rPr lang="en-US" sz="2800" dirty="0" err="1" smtClean="0"/>
              <a:t>tSNE</a:t>
            </a:r>
            <a:r>
              <a:rPr lang="en-US" sz="2800" dirty="0" smtClean="0"/>
              <a:t> application to digits: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721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General Workflow: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1275" y="2154746"/>
            <a:ext cx="74284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Workflow: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Filter for good cells and detected genes (arbitrary cutoffs)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Scale Data (TPM, z-score each gene across all cells)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Remove unwanted sources of variation (batch)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Select most variable genes (optional)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Perform PCA and identify components that capture significant signal in the data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Graph-based clustering of cells based on PCA eigenvectors 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Ignoring non-varying signal in the clustering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Visualize results in 2-D space (TSNE)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Define Cell-Type specific signatures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Differential expression between each pairwise combination of clusters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1275" y="797961"/>
            <a:ext cx="7428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Goals: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Determine which cells are most similar to each other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Identify the features (genes) that separate the groups of cells </a:t>
            </a:r>
          </a:p>
        </p:txBody>
      </p:sp>
    </p:spTree>
    <p:extLst>
      <p:ext uri="{BB962C8B-B14F-4D97-AF65-F5344CB8AC3E}">
        <p14:creationId xmlns:p14="http://schemas.microsoft.com/office/powerpoint/2010/main" val="21983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80" y="1284943"/>
            <a:ext cx="4876944" cy="36455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PCA and </a:t>
            </a:r>
            <a:r>
              <a:rPr lang="en-US" sz="2800" dirty="0" err="1" smtClean="0"/>
              <a:t>tSNE</a:t>
            </a:r>
            <a:r>
              <a:rPr lang="en-US" sz="2800" dirty="0" smtClean="0"/>
              <a:t> application to digits</a:t>
            </a:r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765" y="1234122"/>
            <a:ext cx="5124824" cy="38308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09694" y="845652"/>
            <a:ext cx="6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47117" y="864790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tSNE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5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Wilcoxin</a:t>
            </a:r>
            <a:r>
              <a:rPr lang="en-US" sz="2800" dirty="0" smtClean="0"/>
              <a:t> rank-sum test (Mann Whitney U test)</a:t>
            </a:r>
          </a:p>
          <a:p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82705" y="671486"/>
            <a:ext cx="8038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Rank-based t-test (data is not normally distributed)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12" y="1398493"/>
            <a:ext cx="5443071" cy="15189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34780"/>
            <a:ext cx="537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Chris Wild, University of </a:t>
            </a:r>
            <a:r>
              <a:rPr lang="en-US" sz="1400" dirty="0" err="1" smtClean="0"/>
              <a:t>Aukalnd</a:t>
            </a:r>
            <a:endParaRPr lang="en-US" sz="1400" dirty="0" smtClean="0"/>
          </a:p>
          <a:p>
            <a:r>
              <a:rPr lang="en-US" sz="1400" dirty="0"/>
              <a:t>https://</a:t>
            </a:r>
            <a:r>
              <a:rPr lang="en-US" sz="1400" dirty="0" err="1"/>
              <a:t>www.stat.auckland.ac.nz</a:t>
            </a:r>
            <a:r>
              <a:rPr lang="en-US" sz="1400" dirty="0"/>
              <a:t>/~wild/</a:t>
            </a:r>
            <a:r>
              <a:rPr lang="en-US" sz="1400" dirty="0" err="1"/>
              <a:t>ChanceEnc</a:t>
            </a:r>
            <a:r>
              <a:rPr lang="en-US" sz="1400" dirty="0"/>
              <a:t>/Ch10.wilcoxon.pdf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76" y="3274098"/>
            <a:ext cx="6718300" cy="749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824" y="4315920"/>
            <a:ext cx="5251076" cy="20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71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Bonferonni</a:t>
            </a:r>
            <a:r>
              <a:rPr lang="en-US" sz="2800" dirty="0" smtClean="0"/>
              <a:t> correction for multiple hypothesis testing</a:t>
            </a:r>
          </a:p>
          <a:p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82705" y="994652"/>
            <a:ext cx="80383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 smtClean="0"/>
              <a:t>If we perform 1000 tests (1000 genes) and accept a p-value &lt; 0.05, how many tests will be incorrect?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Bonferroni</a:t>
            </a:r>
            <a:r>
              <a:rPr lang="en-US" dirty="0" smtClean="0"/>
              <a:t> correction (very stringent)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Multiply the resulting p-values by the number of tests performed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7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58" y="0"/>
            <a:ext cx="7859060" cy="27229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208" y="2722998"/>
            <a:ext cx="5053891" cy="41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9" y="769837"/>
            <a:ext cx="4067034" cy="30150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Filtering for high quality cells: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10510" y="1585223"/>
            <a:ext cx="339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Decide which cell barcodes to include for downstream analyses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706" y="4785622"/>
            <a:ext cx="339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Mapping percentage per barcode and PCR duplication rates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352" y="3520322"/>
            <a:ext cx="4534775" cy="293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9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588"/>
            <a:ext cx="9144000" cy="51156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Remove outlier cells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Normalize, Select variable genes, and z-score for scaling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32957" y="1706210"/>
            <a:ext cx="4061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you normalize for sequencing depth?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Should you normalize for sequencing depth in single cell data? </a:t>
            </a:r>
          </a:p>
          <a:p>
            <a:endParaRPr lang="en-US" dirty="0"/>
          </a:p>
          <a:p>
            <a:r>
              <a:rPr lang="en-US" dirty="0" smtClean="0"/>
              <a:t>Is Length an important normalization step here?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094" y="1492623"/>
            <a:ext cx="4470400" cy="447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0823" y="6529295"/>
            <a:ext cx="3287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Brennecke</a:t>
            </a:r>
            <a:r>
              <a:rPr lang="en-US" sz="1400" dirty="0" smtClean="0"/>
              <a:t> et al. 2013 </a:t>
            </a:r>
            <a:r>
              <a:rPr lang="en-US" sz="1400" i="1" dirty="0" smtClean="0"/>
              <a:t>Nature Methods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523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Normalize, Select variable genes, and z-score for scaling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32957" y="1706210"/>
            <a:ext cx="4061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you normalize for sequencing depth?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Should you normalize for sequencing depth in single cell data? </a:t>
            </a:r>
          </a:p>
          <a:p>
            <a:endParaRPr lang="en-US" dirty="0"/>
          </a:p>
          <a:p>
            <a:r>
              <a:rPr lang="en-US" dirty="0" smtClean="0"/>
              <a:t>Is Length an important normalization step here?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306"/>
          <a:stretch/>
        </p:blipFill>
        <p:spPr>
          <a:xfrm>
            <a:off x="4167095" y="1477682"/>
            <a:ext cx="4483847" cy="447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0823" y="6529295"/>
            <a:ext cx="3287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Brennecke</a:t>
            </a:r>
            <a:r>
              <a:rPr lang="en-US" sz="1400" dirty="0" smtClean="0"/>
              <a:t> et al. 2013 </a:t>
            </a:r>
            <a:r>
              <a:rPr lang="en-US" sz="1400" i="1" dirty="0" smtClean="0"/>
              <a:t>Nature Methods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669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Z-score scaling: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987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Zscore</a:t>
            </a:r>
            <a:r>
              <a:rPr lang="en-US" dirty="0" smtClean="0"/>
              <a:t> is the number of standard deviations away from the mean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70" y="1916952"/>
            <a:ext cx="4279900" cy="3340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94118" y="5532323"/>
            <a:ext cx="658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Purpose is to scale expression of each gene relative to all the cells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92941" y="6086321"/>
            <a:ext cx="555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expected sum of all z-scores for a given gene? </a:t>
            </a:r>
          </a:p>
        </p:txBody>
      </p:sp>
    </p:spTree>
    <p:extLst>
      <p:ext uri="{BB962C8B-B14F-4D97-AF65-F5344CB8AC3E}">
        <p14:creationId xmlns:p14="http://schemas.microsoft.com/office/powerpoint/2010/main" val="72105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Pearson </a:t>
            </a:r>
            <a:r>
              <a:rPr lang="en-US" sz="2800" dirty="0" err="1" smtClean="0"/>
              <a:t>vs</a:t>
            </a:r>
            <a:r>
              <a:rPr lang="en-US" sz="2800" dirty="0" smtClean="0"/>
              <a:t> Spearman correlation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7" y="2170116"/>
            <a:ext cx="2590800" cy="193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740" y="2220916"/>
            <a:ext cx="2933700" cy="191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37" y="4553032"/>
            <a:ext cx="3302000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8740" y="4629232"/>
            <a:ext cx="2184400" cy="1866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437" y="740326"/>
            <a:ext cx="901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Correlation: For every increase in x, is there a constant, proportional increase in 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437" y="1262058"/>
            <a:ext cx="901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Spearman Correlation: Rank based. If x increases, does y also increase </a:t>
            </a:r>
          </a:p>
          <a:p>
            <a:r>
              <a:rPr lang="en-US" dirty="0"/>
              <a:t>	</a:t>
            </a:r>
            <a:r>
              <a:rPr lang="en-US" dirty="0" smtClean="0"/>
              <a:t>			      (magnitude doesn’t matter)</a:t>
            </a:r>
          </a:p>
        </p:txBody>
      </p:sp>
    </p:spTree>
    <p:extLst>
      <p:ext uri="{BB962C8B-B14F-4D97-AF65-F5344CB8AC3E}">
        <p14:creationId xmlns:p14="http://schemas.microsoft.com/office/powerpoint/2010/main" val="9903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11611</TotalTime>
  <Words>809</Words>
  <Application>Microsoft Macintosh PowerPoint</Application>
  <PresentationFormat>On-screen Show (4:3)</PresentationFormat>
  <Paragraphs>124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Single Cell 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Cell Data Analysis </dc:title>
  <dc:creator>Emily Wheeler</dc:creator>
  <cp:lastModifiedBy>Emily Wheeler</cp:lastModifiedBy>
  <cp:revision>38</cp:revision>
  <dcterms:created xsi:type="dcterms:W3CDTF">2018-01-22T23:55:37Z</dcterms:created>
  <dcterms:modified xsi:type="dcterms:W3CDTF">2018-02-01T21:50:27Z</dcterms:modified>
</cp:coreProperties>
</file>