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7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E3DCE-FBB3-42B9-9F10-FE5104C99E2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87935-4FDE-4FD6-AB16-D2FD3B85F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44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Network</a:t>
            </a:r>
            <a:r>
              <a:rPr lang="en-US" baseline="0" dirty="0"/>
              <a:t> analysis very exciting but it does face a few challenges</a:t>
            </a:r>
          </a:p>
          <a:p>
            <a:pPr marL="228600" indent="-228600">
              <a:buAutoNum type="arabicParenR"/>
            </a:pPr>
            <a:r>
              <a:rPr lang="en-US" baseline="0" dirty="0"/>
              <a:t>First need to decide what type of network to use for analysis</a:t>
            </a:r>
          </a:p>
          <a:p>
            <a:pPr marL="228600" indent="-228600">
              <a:buAutoNum type="arabicParenR"/>
            </a:pPr>
            <a:r>
              <a:rPr lang="en-US" baseline="0" dirty="0"/>
              <a:t>Physical interactions, functional interactions, </a:t>
            </a:r>
            <a:r>
              <a:rPr lang="en-US" baseline="0" dirty="0" err="1"/>
              <a:t>etc</a:t>
            </a:r>
            <a:r>
              <a:rPr lang="en-US" baseline="0" dirty="0"/>
              <a:t>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AD396-1525-1548-8503-2E6776B622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52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baseline="0" dirty="0"/>
              <a:t>Information about molecular interactions within the cell are incomplete</a:t>
            </a:r>
          </a:p>
          <a:p>
            <a:pPr marL="228600" indent="-228600">
              <a:buAutoNum type="arabicParenR"/>
            </a:pPr>
            <a:r>
              <a:rPr lang="en-US" baseline="0" dirty="0"/>
              <a:t>There may be false positive information</a:t>
            </a:r>
          </a:p>
          <a:p>
            <a:pPr marL="228600" indent="-228600">
              <a:buAutoNum type="arabicParenR"/>
            </a:pPr>
            <a:r>
              <a:rPr lang="en-US" baseline="0" dirty="0"/>
              <a:t>Study bias such that highly-studied genes have more connections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AD396-1525-1548-8503-2E6776B622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25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Information</a:t>
            </a:r>
            <a:r>
              <a:rPr lang="en-US" baseline="0" dirty="0"/>
              <a:t> about interactions also incomplete</a:t>
            </a:r>
          </a:p>
          <a:p>
            <a:pPr marL="228600" indent="-228600">
              <a:buAutoNum type="arabicParenR"/>
            </a:pPr>
            <a:r>
              <a:rPr lang="en-US" baseline="0" dirty="0"/>
              <a:t>Directional information important for reasoning about cause-effect relationships or signal transduction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AD396-1525-1548-8503-2E6776B622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01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baseline="0" dirty="0"/>
              <a:t>Context is important – some genes are expressed ubiquitously while some are tissue specific</a:t>
            </a:r>
          </a:p>
          <a:p>
            <a:pPr marL="228600" indent="-228600">
              <a:buAutoNum type="arabicParenR"/>
            </a:pPr>
            <a:r>
              <a:rPr lang="en-US" baseline="0" dirty="0"/>
              <a:t>Cellular environment e.g. drug exposure or DNA damage can initiate cellular responses that alter expression </a:t>
            </a:r>
            <a:r>
              <a:rPr lang="en-US" baseline="0" dirty="0" err="1"/>
              <a:t>paterns</a:t>
            </a:r>
            <a:endParaRPr lang="en-US" baseline="0" dirty="0"/>
          </a:p>
          <a:p>
            <a:pPr marL="228600" indent="-228600">
              <a:buAutoNum type="arabicParenR"/>
            </a:pPr>
            <a:r>
              <a:rPr lang="en-US" baseline="0" dirty="0"/>
              <a:t>How to analyze cells with aberrant expression patterns in disease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AD396-1525-1548-8503-2E6776B622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7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baseline="0" dirty="0"/>
              <a:t>Mutations occur on a genetic background</a:t>
            </a:r>
          </a:p>
          <a:p>
            <a:pPr marL="228600" indent="-228600">
              <a:buAutoNum type="arabicParenR"/>
            </a:pPr>
            <a:r>
              <a:rPr lang="en-US" baseline="0" dirty="0"/>
              <a:t>Interactions are often not additive</a:t>
            </a:r>
          </a:p>
          <a:p>
            <a:pPr marL="228600" indent="-228600">
              <a:buAutoNum type="arabicParenR"/>
            </a:pPr>
            <a:r>
              <a:rPr lang="en-US" baseline="0" dirty="0"/>
              <a:t>Mutations in same pathway versus parallel pathways mediating the same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AD396-1525-1548-8503-2E6776B622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25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baseline="0" dirty="0"/>
              <a:t>Multiple molecular measurement technologies often applied simultaneously</a:t>
            </a:r>
          </a:p>
          <a:p>
            <a:pPr marL="228600" indent="-228600">
              <a:buAutoNum type="arabicParenR"/>
            </a:pPr>
            <a:r>
              <a:rPr lang="en-US" baseline="0" dirty="0"/>
              <a:t>Although networks are a good framework or integration, it’s not trivial to integrate this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AD396-1525-1548-8503-2E6776B622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56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Issues</a:t>
            </a:r>
            <a:r>
              <a:rPr lang="en-US" baseline="0" dirty="0"/>
              <a:t> considered so far all at once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AD396-1525-1548-8503-2E6776B622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19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Other important</a:t>
            </a:r>
            <a:r>
              <a:rPr lang="en-US" baseline="0" dirty="0"/>
              <a:t> considerations</a:t>
            </a:r>
          </a:p>
          <a:p>
            <a:pPr marL="228600" indent="-228600">
              <a:buAutoNum type="arabicParenR"/>
            </a:pPr>
            <a:r>
              <a:rPr lang="en-US" baseline="0" dirty="0"/>
              <a:t>Cells are dynamic, cause and effect relationships may be difficult to disentangle</a:t>
            </a:r>
          </a:p>
          <a:p>
            <a:pPr marL="228600" indent="-228600">
              <a:buAutoNum type="arabicParenR"/>
            </a:pPr>
            <a:r>
              <a:rPr lang="en-US" baseline="0" dirty="0"/>
              <a:t>Important to keep in mind that each node represents a population of molecules and heterozygous </a:t>
            </a:r>
            <a:r>
              <a:rPr lang="en-US" baseline="0" dirty="0" err="1"/>
              <a:t>vs</a:t>
            </a:r>
            <a:r>
              <a:rPr lang="en-US" baseline="0" dirty="0"/>
              <a:t> homozygous events may have distinct effects</a:t>
            </a:r>
          </a:p>
          <a:p>
            <a:pPr marL="228600" indent="-228600">
              <a:buAutoNum type="arabicParenR"/>
            </a:pPr>
            <a:r>
              <a:rPr lang="en-US" baseline="0" dirty="0"/>
              <a:t>Models need to incorporate </a:t>
            </a:r>
            <a:r>
              <a:rPr lang="en-US" baseline="0" dirty="0" err="1"/>
              <a:t>ncRNAs</a:t>
            </a:r>
            <a:r>
              <a:rPr lang="en-US" baseline="0" dirty="0"/>
              <a:t> and regulatory regions of the genome</a:t>
            </a:r>
          </a:p>
          <a:p>
            <a:pPr marL="228600" indent="-228600">
              <a:buAutoNum type="arabicParenR"/>
            </a:pPr>
            <a:endParaRPr lang="en-US" baseline="0" dirty="0"/>
          </a:p>
          <a:p>
            <a:pPr marL="0" indent="0">
              <a:buNone/>
            </a:pPr>
            <a:r>
              <a:rPr lang="en-US" baseline="0" dirty="0"/>
              <a:t>Despite all these challenges, many interesting network-based strategies have been developed for mining useful information from large scale tumor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AD396-1525-1548-8503-2E6776B622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1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7582F-36A5-B042-A0CB-9D4E0C1E1EA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75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876E3-25B9-4938-AD20-D97ECDFE8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1855A2-FE7F-4858-957A-651F1E94C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0C625-3B64-48BB-8A62-57DDC128A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C054-CCE5-475D-AA08-C65EFFAE6FB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DFCC6-13BD-4687-8DB7-64FFED415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AB99D-2365-45D4-AB4B-000C23616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8AD3-9581-409D-A858-B7252926A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0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71B4C-D88A-4B09-91C1-6EE0E633A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73407D-BCAD-4CE8-80CC-BBF0AC77F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5DAE9-8F38-4ADA-BDE0-C748C8DD0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C054-CCE5-475D-AA08-C65EFFAE6FB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2EA04-50A8-43A8-AD1D-3AB2C5AF0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F91DE-94F6-456D-919E-039F0EB56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8AD3-9581-409D-A858-B7252926A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03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3D196A-2030-4213-86D5-0E75FD9D1E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C201D-F190-4421-9C57-7DAFCF064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6BA8B-B6ED-4C00-974B-3E83D4056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C054-CCE5-475D-AA08-C65EFFAE6FB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62166-F9B9-4C38-9B6A-DC76A915B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D705E-0274-451C-81BC-77167AF0C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8AD3-9581-409D-A858-B7252926A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7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EADA-8046-468A-B0EC-68AF80131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FF011-13B9-4A00-A55F-E2048D2BD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2C739-5C7A-449F-8892-6E6C79ED4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C054-CCE5-475D-AA08-C65EFFAE6FB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6A066-22F0-4AA2-803A-63F1DC238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D41CC-4698-4C12-881C-1E7834C0D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8AD3-9581-409D-A858-B7252926A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13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99FE3-8886-489D-8E3B-BDF6FAC23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F1CCB-0180-4947-ABAC-8EEE987E9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71B19-12ED-4E09-BB2B-6AB4BB462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C054-CCE5-475D-AA08-C65EFFAE6FB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D2C0A-FC80-4AAB-ACD8-C72288DD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C032C-B8B1-4B27-982B-BECC29DA0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8AD3-9581-409D-A858-B7252926A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52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3D22E-912B-4D47-B144-27B24FED2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C7EA5-ABCC-4FF0-A77B-F748CBDCD8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4B740C-B4D7-482E-B272-2B528CC38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83F24-D0BA-47F0-A9D5-8E669BA62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C054-CCE5-475D-AA08-C65EFFAE6FB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18441-E036-4302-87BA-56D2A9501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DBA25-C8B3-4048-96B7-98AA928BC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8AD3-9581-409D-A858-B7252926A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25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AA3ED-BE23-451F-9A48-3F46AB5F7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BD8B6-3A9B-4B07-B0AC-AC91DFCBC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6D09AF-BE0E-4FC9-87F0-9FE98C19B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9005DB-1422-46CC-8695-109A5B3BFA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3C9D6A-167E-4E3A-B963-9F0137E469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FF7576-0F01-42E3-9C5A-AA5D8D141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C054-CCE5-475D-AA08-C65EFFAE6FB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B8C494-5A87-4E90-9324-1BD79E9D0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6666EC-F083-4398-BD3C-BD2A13DAB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8AD3-9581-409D-A858-B7252926A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8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9F575-BB93-4918-86CB-0212497B0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99D69-7B83-40C7-8B2E-291123FC2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C054-CCE5-475D-AA08-C65EFFAE6FB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B417E-26DC-4A3B-B1E8-3BCCC0E35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B8FED-BF89-4C61-9174-6D20FFFD2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8AD3-9581-409D-A858-B7252926A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7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A32B59-A255-40C0-8E0E-E57A0BB2B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C054-CCE5-475D-AA08-C65EFFAE6FB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BE5A1C-5015-4F48-A048-9BB9887DF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97A8A-C80B-4F11-925E-E74C4FD56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8AD3-9581-409D-A858-B7252926A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80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1DC2B-EEEB-478D-9167-27C622277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5AB8B-ADB4-4EF6-A719-036361035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4A3A4-D256-436A-A157-78BC7242F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52BE2-7368-4D33-805A-471C49526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C054-CCE5-475D-AA08-C65EFFAE6FB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09E82-3DF8-48EE-9F9C-310F5F39E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BF474-BECD-497E-9A6C-E7EAA6077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8AD3-9581-409D-A858-B7252926A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0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ACB34-9695-42F2-AC75-171C6F8DA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9209B0-886D-4C1E-8900-853630284D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786D69-BBDF-45E7-B3D5-D3FE75E6E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6FFDC-E675-475E-9C60-33A0CE873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C054-CCE5-475D-AA08-C65EFFAE6FB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671AD-006B-4FD2-A358-36339AC54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66D9F-68FB-423A-8263-9925AFE20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8AD3-9581-409D-A858-B7252926A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39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E29CF1-65D4-4A14-B595-68AE621F8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9C74A-F001-419D-AA25-9BD13B3AB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CAA6C-8F40-48E2-A80F-BC30183AF2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EC054-CCE5-475D-AA08-C65EFFAE6FB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BB89A-17B3-4F28-9A7D-042A01D28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4CB49-A205-46E5-A2F6-7770DFA8C3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D8AD3-9581-409D-A858-B7252926A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5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275" y="1235715"/>
            <a:ext cx="4343069" cy="4877800"/>
          </a:xfrm>
          <a:prstGeom prst="rect">
            <a:avLst/>
          </a:prstGeom>
        </p:spPr>
      </p:pic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7AB29-E49F-3040-B9E3-0707F1166A50}" type="slidenum">
              <a:rPr lang="en-US" smtClean="0"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24000" y="3175"/>
            <a:ext cx="9144000" cy="1143000"/>
          </a:xfrm>
        </p:spPr>
        <p:txBody>
          <a:bodyPr/>
          <a:lstStyle/>
          <a:p>
            <a:r>
              <a:rPr lang="en-US" dirty="0"/>
              <a:t>Challenges for Network Inference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535612" y="5545383"/>
            <a:ext cx="19146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Type?</a:t>
            </a:r>
          </a:p>
          <a:p>
            <a:r>
              <a:rPr lang="en-US" sz="1400" dirty="0"/>
              <a:t>Protein interactions</a:t>
            </a:r>
          </a:p>
          <a:p>
            <a:r>
              <a:rPr lang="en-US" sz="1400" dirty="0"/>
              <a:t>Regulatory interactions</a:t>
            </a:r>
          </a:p>
          <a:p>
            <a:r>
              <a:rPr lang="en-US" sz="1400" dirty="0"/>
              <a:t>Genetic interactions</a:t>
            </a:r>
          </a:p>
          <a:p>
            <a:r>
              <a:rPr lang="en-US" sz="1400" dirty="0"/>
              <a:t>Metabolic interactions</a:t>
            </a:r>
          </a:p>
          <a:p>
            <a:r>
              <a:rPr lang="en-US" sz="1400" dirty="0"/>
              <a:t>PTMs …</a:t>
            </a:r>
          </a:p>
        </p:txBody>
      </p:sp>
    </p:spTree>
    <p:extLst>
      <p:ext uri="{BB962C8B-B14F-4D97-AF65-F5344CB8AC3E}">
        <p14:creationId xmlns:p14="http://schemas.microsoft.com/office/powerpoint/2010/main" val="2662089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Exercise: Load a network in </a:t>
            </a:r>
            <a:r>
              <a:rPr lang="en-US" dirty="0" err="1"/>
              <a:t>Cytoscape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951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(Day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Properties of biological networks can lead to new insights about the function/evolution of biological systems</a:t>
            </a:r>
          </a:p>
          <a:p>
            <a:endParaRPr lang="en-US" dirty="0"/>
          </a:p>
          <a:p>
            <a:r>
              <a:rPr lang="en-US" dirty="0"/>
              <a:t>Need to carefully consider what you can and can’t infer and given the limitations of the data</a:t>
            </a:r>
          </a:p>
          <a:p>
            <a:endParaRPr lang="en-US" dirty="0"/>
          </a:p>
          <a:p>
            <a:r>
              <a:rPr lang="en-US" dirty="0"/>
              <a:t>Networks can be created from virtually any type of data</a:t>
            </a:r>
          </a:p>
        </p:txBody>
      </p:sp>
    </p:spTree>
    <p:extLst>
      <p:ext uri="{BB962C8B-B14F-4D97-AF65-F5344CB8AC3E}">
        <p14:creationId xmlns:p14="http://schemas.microsoft.com/office/powerpoint/2010/main" val="3416477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81200" y="4042185"/>
            <a:ext cx="8229600" cy="1143000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6000" b="1" cap="all" dirty="0">
                <a:ln w="0"/>
                <a:solidFill>
                  <a:srgbClr val="31859C"/>
                </a:solidFill>
                <a:effectLst>
                  <a:reflection blurRad="12700" stA="50000" endPos="50000" dist="5000" dir="5400000" sy="-100000" rotWithShape="0"/>
                </a:effectLst>
              </a:rPr>
              <a:t>Thank you!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6D92-37F3-6646-974C-EDCBBF941841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 descr="leadimage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283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47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/ comments / suggestions</a:t>
            </a:r>
          </a:p>
          <a:p>
            <a:pPr marL="457200" lvl="1" indent="0">
              <a:buNone/>
            </a:pPr>
            <a:r>
              <a:rPr lang="en-US" dirty="0" err="1"/>
              <a:t>hkcarter@ucsd.edu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780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Reading</a:t>
            </a:r>
          </a:p>
        </p:txBody>
      </p:sp>
    </p:spTree>
    <p:extLst>
      <p:ext uri="{BB962C8B-B14F-4D97-AF65-F5344CB8AC3E}">
        <p14:creationId xmlns:p14="http://schemas.microsoft.com/office/powerpoint/2010/main" val="221221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275" y="1235715"/>
            <a:ext cx="4343069" cy="48778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7AB29-E49F-3040-B9E3-0707F1166A50}" type="slidenum">
              <a:rPr lang="en-US" smtClean="0"/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24000" y="3175"/>
            <a:ext cx="9144000" cy="1143000"/>
          </a:xfrm>
        </p:spPr>
        <p:txBody>
          <a:bodyPr/>
          <a:lstStyle/>
          <a:p>
            <a:r>
              <a:rPr lang="en-US" dirty="0"/>
              <a:t>Challenges for Network Inference</a:t>
            </a:r>
          </a:p>
        </p:txBody>
      </p:sp>
      <p:sp>
        <p:nvSpPr>
          <p:cNvPr id="7" name="Oval 6"/>
          <p:cNvSpPr/>
          <p:nvPr/>
        </p:nvSpPr>
        <p:spPr>
          <a:xfrm>
            <a:off x="3939366" y="1643963"/>
            <a:ext cx="260812" cy="272165"/>
          </a:xfrm>
          <a:prstGeom prst="ellipse">
            <a:avLst/>
          </a:prstGeom>
          <a:noFill/>
          <a:ln w="635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704792" y="1507881"/>
            <a:ext cx="260812" cy="272165"/>
          </a:xfrm>
          <a:prstGeom prst="ellipse">
            <a:avLst/>
          </a:prstGeom>
          <a:noFill/>
          <a:ln w="635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16686" y="2424041"/>
            <a:ext cx="260812" cy="272165"/>
          </a:xfrm>
          <a:prstGeom prst="ellipse">
            <a:avLst/>
          </a:prstGeom>
          <a:noFill/>
          <a:ln w="635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endCxn id="8" idx="4"/>
          </p:cNvCxnSpPr>
          <p:nvPr/>
        </p:nvCxnSpPr>
        <p:spPr>
          <a:xfrm flipV="1">
            <a:off x="4801170" y="1780045"/>
            <a:ext cx="34031" cy="522028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200178" y="2454472"/>
            <a:ext cx="464938" cy="85744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4166159" y="1916126"/>
            <a:ext cx="504614" cy="431307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4103794" y="2662185"/>
            <a:ext cx="96384" cy="501744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317258" y="1111027"/>
            <a:ext cx="1520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Missing nodes</a:t>
            </a:r>
          </a:p>
          <a:p>
            <a:r>
              <a:rPr lang="en-US" dirty="0"/>
              <a:t>and edges</a:t>
            </a:r>
          </a:p>
        </p:txBody>
      </p:sp>
      <p:sp>
        <p:nvSpPr>
          <p:cNvPr id="29" name="Oval 28"/>
          <p:cNvSpPr/>
          <p:nvPr/>
        </p:nvSpPr>
        <p:spPr>
          <a:xfrm>
            <a:off x="3281663" y="1167675"/>
            <a:ext cx="2131863" cy="206429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439065" y="2029720"/>
            <a:ext cx="630030" cy="62112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8450251" y="3785879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Study bias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215123" y="1712004"/>
            <a:ext cx="311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483344" y="804903"/>
            <a:ext cx="1445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 positive</a:t>
            </a:r>
          </a:p>
          <a:p>
            <a:r>
              <a:rPr lang="en-US" dirty="0"/>
              <a:t>     edges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084023" y="2068524"/>
            <a:ext cx="311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1" name="Oval 90"/>
          <p:cNvSpPr/>
          <p:nvPr/>
        </p:nvSpPr>
        <p:spPr>
          <a:xfrm>
            <a:off x="5585093" y="4653884"/>
            <a:ext cx="630030" cy="62112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09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275" y="1235715"/>
            <a:ext cx="4343069" cy="4877800"/>
          </a:xfrm>
          <a:prstGeom prst="rect">
            <a:avLst/>
          </a:prstGeom>
        </p:spPr>
      </p:pic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7AB29-E49F-3040-B9E3-0707F1166A50}" type="slidenum">
              <a:rPr lang="en-US" smtClean="0"/>
              <a:t>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24000" y="3175"/>
            <a:ext cx="9144000" cy="1143000"/>
          </a:xfrm>
        </p:spPr>
        <p:txBody>
          <a:bodyPr/>
          <a:lstStyle/>
          <a:p>
            <a:r>
              <a:rPr lang="en-US" dirty="0"/>
              <a:t>Challenges for Network Inference</a:t>
            </a:r>
          </a:p>
        </p:txBody>
      </p:sp>
      <p:sp>
        <p:nvSpPr>
          <p:cNvPr id="9" name="Isosceles Triangle 8"/>
          <p:cNvSpPr/>
          <p:nvPr/>
        </p:nvSpPr>
        <p:spPr>
          <a:xfrm rot="1754647">
            <a:off x="6497693" y="2426595"/>
            <a:ext cx="298525" cy="22306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 rot="19202265">
            <a:off x="6127757" y="1721590"/>
            <a:ext cx="298525" cy="22306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 rot="16200000">
            <a:off x="8737664" y="3531237"/>
            <a:ext cx="298525" cy="22306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 rot="444413">
            <a:off x="5883455" y="3673326"/>
            <a:ext cx="298525" cy="22306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rot="12276204">
            <a:off x="5490233" y="5452602"/>
            <a:ext cx="298525" cy="22306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6905266" y="1611515"/>
            <a:ext cx="304971" cy="159421"/>
          </a:xfrm>
          <a:prstGeom prst="line">
            <a:avLst/>
          </a:prstGeom>
          <a:ln w="889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908585" y="3821032"/>
            <a:ext cx="0" cy="319719"/>
          </a:xfrm>
          <a:prstGeom prst="line">
            <a:avLst/>
          </a:prstGeom>
          <a:ln w="889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908588" y="3973431"/>
            <a:ext cx="304971" cy="0"/>
          </a:xfrm>
          <a:prstGeom prst="line">
            <a:avLst/>
          </a:prstGeom>
          <a:ln w="889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951016" y="3650023"/>
            <a:ext cx="304971" cy="0"/>
          </a:xfrm>
          <a:prstGeom prst="line">
            <a:avLst/>
          </a:prstGeom>
          <a:ln w="889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307696" y="3445295"/>
            <a:ext cx="1130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Activation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307696" y="3763713"/>
            <a:ext cx="108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Inhibition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6580815" y="4766638"/>
            <a:ext cx="0" cy="383055"/>
          </a:xfrm>
          <a:prstGeom prst="line">
            <a:avLst/>
          </a:prstGeom>
          <a:ln w="889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6322659" y="5289500"/>
            <a:ext cx="234855" cy="297224"/>
          </a:xfrm>
          <a:prstGeom prst="line">
            <a:avLst/>
          </a:prstGeom>
          <a:ln w="889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736662" y="3134091"/>
            <a:ext cx="1533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Edge direction</a:t>
            </a:r>
          </a:p>
        </p:txBody>
      </p:sp>
    </p:spTree>
    <p:extLst>
      <p:ext uri="{BB962C8B-B14F-4D97-AF65-F5344CB8AC3E}">
        <p14:creationId xmlns:p14="http://schemas.microsoft.com/office/powerpoint/2010/main" val="1259568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275" y="1235715"/>
            <a:ext cx="4343069" cy="48778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7AB29-E49F-3040-B9E3-0707F1166A50}" type="slidenum">
              <a:rPr lang="en-US" smtClean="0"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24000" y="3175"/>
            <a:ext cx="9144000" cy="1143000"/>
          </a:xfrm>
        </p:spPr>
        <p:txBody>
          <a:bodyPr/>
          <a:lstStyle/>
          <a:p>
            <a:r>
              <a:rPr lang="en-US" dirty="0"/>
              <a:t>Challenges for Network Inference</a:t>
            </a:r>
          </a:p>
        </p:txBody>
      </p:sp>
      <p:sp>
        <p:nvSpPr>
          <p:cNvPr id="67" name="Oval 66"/>
          <p:cNvSpPr/>
          <p:nvPr/>
        </p:nvSpPr>
        <p:spPr>
          <a:xfrm>
            <a:off x="7000384" y="1399268"/>
            <a:ext cx="260812" cy="272165"/>
          </a:xfrm>
          <a:prstGeom prst="ellipse">
            <a:avLst/>
          </a:prstGeom>
          <a:noFill/>
          <a:ln w="254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7390917" y="1734685"/>
            <a:ext cx="260812" cy="272165"/>
          </a:xfrm>
          <a:prstGeom prst="ellipse">
            <a:avLst/>
          </a:prstGeom>
          <a:noFill/>
          <a:ln w="254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239189" y="3265992"/>
            <a:ext cx="260812" cy="272165"/>
          </a:xfrm>
          <a:prstGeom prst="ellipse">
            <a:avLst/>
          </a:prstGeom>
          <a:noFill/>
          <a:ln w="254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439065" y="5409297"/>
            <a:ext cx="260812" cy="272165"/>
          </a:xfrm>
          <a:prstGeom prst="ellipse">
            <a:avLst/>
          </a:prstGeom>
          <a:noFill/>
          <a:ln w="254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7521323" y="2224709"/>
            <a:ext cx="260812" cy="272165"/>
          </a:xfrm>
          <a:prstGeom prst="ellipse">
            <a:avLst/>
          </a:prstGeom>
          <a:noFill/>
          <a:ln w="254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887798" y="3514195"/>
            <a:ext cx="260812" cy="272165"/>
          </a:xfrm>
          <a:prstGeom prst="ellipse">
            <a:avLst/>
          </a:prstGeom>
          <a:noFill/>
          <a:ln w="254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8522146" y="1841341"/>
            <a:ext cx="260812" cy="272165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8518519" y="1485192"/>
            <a:ext cx="260812" cy="272165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8066984" y="1039815"/>
            <a:ext cx="2575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Tissue specific expression</a:t>
            </a:r>
          </a:p>
        </p:txBody>
      </p:sp>
      <p:sp>
        <p:nvSpPr>
          <p:cNvPr id="78" name="Oval 77"/>
          <p:cNvSpPr/>
          <p:nvPr/>
        </p:nvSpPr>
        <p:spPr>
          <a:xfrm>
            <a:off x="8533486" y="2190685"/>
            <a:ext cx="260812" cy="272165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5954311" y="5681461"/>
            <a:ext cx="260812" cy="272165"/>
          </a:xfrm>
          <a:prstGeom prst="ellipse">
            <a:avLst/>
          </a:prstGeom>
          <a:noFill/>
          <a:ln w="254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115148" y="3899119"/>
            <a:ext cx="260812" cy="272165"/>
          </a:xfrm>
          <a:prstGeom prst="ellipse">
            <a:avLst/>
          </a:prstGeom>
          <a:noFill/>
          <a:ln w="254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8771621" y="1421671"/>
            <a:ext cx="1213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Ubiquitous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794301" y="1784831"/>
            <a:ext cx="952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Tissue A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792717" y="2131779"/>
            <a:ext cx="944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Tissue B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8794298" y="2468949"/>
            <a:ext cx="832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Cancer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8520556" y="2462961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87" name="Oval 86"/>
          <p:cNvSpPr/>
          <p:nvPr/>
        </p:nvSpPr>
        <p:spPr>
          <a:xfrm>
            <a:off x="5413523" y="5624753"/>
            <a:ext cx="260812" cy="272165"/>
          </a:xfrm>
          <a:prstGeom prst="ellipse">
            <a:avLst/>
          </a:prstGeom>
          <a:noFill/>
          <a:ln w="254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6614145" y="4842289"/>
            <a:ext cx="260812" cy="272165"/>
          </a:xfrm>
          <a:prstGeom prst="ellipse">
            <a:avLst/>
          </a:prstGeom>
          <a:noFill/>
          <a:ln w="254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35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9"/>
          <p:cNvCxnSpPr/>
          <p:nvPr/>
        </p:nvCxnSpPr>
        <p:spPr>
          <a:xfrm>
            <a:off x="1923316" y="3539627"/>
            <a:ext cx="175705" cy="646856"/>
          </a:xfrm>
          <a:prstGeom prst="line">
            <a:avLst/>
          </a:prstGeom>
          <a:ln w="98425" cmpd="sng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2147701" y="4217282"/>
            <a:ext cx="484375" cy="409531"/>
          </a:xfrm>
          <a:prstGeom prst="line">
            <a:avLst/>
          </a:prstGeom>
          <a:ln w="98425" cmpd="sng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2099021" y="4122873"/>
            <a:ext cx="698011" cy="63611"/>
          </a:xfrm>
          <a:prstGeom prst="line">
            <a:avLst/>
          </a:prstGeom>
          <a:ln w="98425" cmpd="sng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1433283" y="4205940"/>
            <a:ext cx="593278" cy="595227"/>
          </a:xfrm>
          <a:prstGeom prst="line">
            <a:avLst/>
          </a:prstGeom>
          <a:ln w="98425" cmpd="sng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099018" y="3666968"/>
            <a:ext cx="439298" cy="538973"/>
          </a:xfrm>
          <a:prstGeom prst="line">
            <a:avLst/>
          </a:prstGeom>
          <a:ln w="98425" cmpd="sng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980069" y="4036480"/>
            <a:ext cx="260812" cy="272165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275" y="1235715"/>
            <a:ext cx="4343069" cy="48778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7AB29-E49F-3040-B9E3-0707F1166A50}" type="slidenum">
              <a:rPr lang="en-US" smtClean="0"/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24000" y="3175"/>
            <a:ext cx="9144000" cy="1143000"/>
          </a:xfrm>
        </p:spPr>
        <p:txBody>
          <a:bodyPr/>
          <a:lstStyle/>
          <a:p>
            <a:r>
              <a:rPr lang="en-US" dirty="0"/>
              <a:t>Challenges for Network Inference</a:t>
            </a:r>
          </a:p>
        </p:txBody>
      </p:sp>
      <p:sp>
        <p:nvSpPr>
          <p:cNvPr id="34" name="TextBox 33"/>
          <p:cNvSpPr txBox="1"/>
          <p:nvPr/>
        </p:nvSpPr>
        <p:spPr>
          <a:xfrm flipH="1">
            <a:off x="5761537" y="4722433"/>
            <a:ext cx="34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35" name="TextBox 34"/>
          <p:cNvSpPr txBox="1"/>
          <p:nvPr/>
        </p:nvSpPr>
        <p:spPr>
          <a:xfrm flipH="1">
            <a:off x="6596559" y="4779133"/>
            <a:ext cx="34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49189" y="4510355"/>
            <a:ext cx="9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Epistasis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128566" y="4795423"/>
            <a:ext cx="438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XX</a:t>
            </a:r>
          </a:p>
          <a:p>
            <a:r>
              <a:rPr lang="en-US" b="1" dirty="0">
                <a:solidFill>
                  <a:srgbClr val="0000FF"/>
                </a:solidFill>
              </a:rPr>
              <a:t>X</a:t>
            </a:r>
            <a:r>
              <a:rPr lang="en-US" b="1" dirty="0">
                <a:solidFill>
                  <a:srgbClr val="FFD43E"/>
                </a:solidFill>
              </a:rPr>
              <a:t>X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957389" y="3967796"/>
            <a:ext cx="311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D43E"/>
                </a:solidFill>
              </a:rPr>
              <a:t>X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2731674" y="3979136"/>
            <a:ext cx="260812" cy="272165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47453" y="3492790"/>
            <a:ext cx="260812" cy="272165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487139" y="4494981"/>
            <a:ext cx="260812" cy="272165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781512" y="3403545"/>
            <a:ext cx="260812" cy="272165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3434748" y="5067584"/>
            <a:ext cx="91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Positive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434744" y="4806764"/>
            <a:ext cx="1015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Negative</a:t>
            </a:r>
          </a:p>
        </p:txBody>
      </p:sp>
    </p:spTree>
    <p:extLst>
      <p:ext uri="{BB962C8B-B14F-4D97-AF65-F5344CB8AC3E}">
        <p14:creationId xmlns:p14="http://schemas.microsoft.com/office/powerpoint/2010/main" val="584444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275" y="1235715"/>
            <a:ext cx="4343069" cy="48778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7AB29-E49F-3040-B9E3-0707F1166A50}" type="slidenum">
              <a:rPr lang="en-US" smtClean="0"/>
              <a:t>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24000" y="3175"/>
            <a:ext cx="9144000" cy="1143000"/>
          </a:xfrm>
        </p:spPr>
        <p:txBody>
          <a:bodyPr/>
          <a:lstStyle/>
          <a:p>
            <a:r>
              <a:rPr lang="en-US" dirty="0"/>
              <a:t>Challenges for Network Inference</a:t>
            </a:r>
          </a:p>
        </p:txBody>
      </p:sp>
      <p:sp>
        <p:nvSpPr>
          <p:cNvPr id="34" name="TextBox 33"/>
          <p:cNvSpPr txBox="1"/>
          <p:nvPr/>
        </p:nvSpPr>
        <p:spPr>
          <a:xfrm flipH="1">
            <a:off x="5761537" y="4722433"/>
            <a:ext cx="34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35" name="TextBox 34"/>
          <p:cNvSpPr txBox="1"/>
          <p:nvPr/>
        </p:nvSpPr>
        <p:spPr>
          <a:xfrm flipH="1">
            <a:off x="6596559" y="4779133"/>
            <a:ext cx="34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67" name="Oval 66"/>
          <p:cNvSpPr/>
          <p:nvPr/>
        </p:nvSpPr>
        <p:spPr>
          <a:xfrm>
            <a:off x="7000384" y="1399268"/>
            <a:ext cx="260812" cy="272165"/>
          </a:xfrm>
          <a:prstGeom prst="ellipse">
            <a:avLst/>
          </a:prstGeom>
          <a:noFill/>
          <a:ln w="254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7390917" y="1734685"/>
            <a:ext cx="260812" cy="272165"/>
          </a:xfrm>
          <a:prstGeom prst="ellipse">
            <a:avLst/>
          </a:prstGeom>
          <a:noFill/>
          <a:ln w="254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239189" y="3265992"/>
            <a:ext cx="260812" cy="272165"/>
          </a:xfrm>
          <a:prstGeom prst="ellipse">
            <a:avLst/>
          </a:prstGeom>
          <a:noFill/>
          <a:ln w="254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439065" y="5409297"/>
            <a:ext cx="260812" cy="272165"/>
          </a:xfrm>
          <a:prstGeom prst="ellipse">
            <a:avLst/>
          </a:prstGeom>
          <a:noFill/>
          <a:ln w="254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7521323" y="2224709"/>
            <a:ext cx="260812" cy="272165"/>
          </a:xfrm>
          <a:prstGeom prst="ellipse">
            <a:avLst/>
          </a:prstGeom>
          <a:noFill/>
          <a:ln w="254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887798" y="3514195"/>
            <a:ext cx="260812" cy="272165"/>
          </a:xfrm>
          <a:prstGeom prst="ellipse">
            <a:avLst/>
          </a:prstGeom>
          <a:noFill/>
          <a:ln w="254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5954311" y="5681461"/>
            <a:ext cx="260812" cy="272165"/>
          </a:xfrm>
          <a:prstGeom prst="ellipse">
            <a:avLst/>
          </a:prstGeom>
          <a:noFill/>
          <a:ln w="254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115148" y="3899119"/>
            <a:ext cx="260812" cy="272165"/>
          </a:xfrm>
          <a:prstGeom prst="ellipse">
            <a:avLst/>
          </a:prstGeom>
          <a:noFill/>
          <a:ln w="254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5413523" y="5624753"/>
            <a:ext cx="260812" cy="272165"/>
          </a:xfrm>
          <a:prstGeom prst="ellipse">
            <a:avLst/>
          </a:prstGeom>
          <a:noFill/>
          <a:ln w="254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6614145" y="4842289"/>
            <a:ext cx="260812" cy="272165"/>
          </a:xfrm>
          <a:prstGeom prst="ellipse">
            <a:avLst/>
          </a:prstGeom>
          <a:noFill/>
          <a:ln w="254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Diamond 88"/>
          <p:cNvSpPr/>
          <p:nvPr/>
        </p:nvSpPr>
        <p:spPr>
          <a:xfrm>
            <a:off x="6885536" y="4887648"/>
            <a:ext cx="182880" cy="18288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7464615" y="4643063"/>
            <a:ext cx="25058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Integration of data types</a:t>
            </a:r>
          </a:p>
          <a:p>
            <a:r>
              <a:rPr lang="en-US" dirty="0"/>
              <a:t>    Mutation</a:t>
            </a:r>
          </a:p>
          <a:p>
            <a:r>
              <a:rPr lang="en-US" dirty="0"/>
              <a:t>    Expression </a:t>
            </a:r>
          </a:p>
          <a:p>
            <a:r>
              <a:rPr lang="en-US" dirty="0"/>
              <a:t>    PTM</a:t>
            </a:r>
          </a:p>
        </p:txBody>
      </p:sp>
      <p:sp>
        <p:nvSpPr>
          <p:cNvPr id="92" name="TextBox 91"/>
          <p:cNvSpPr txBox="1"/>
          <p:nvPr/>
        </p:nvSpPr>
        <p:spPr>
          <a:xfrm flipH="1">
            <a:off x="7450944" y="4908853"/>
            <a:ext cx="34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94" name="Oval 93"/>
          <p:cNvSpPr/>
          <p:nvPr/>
        </p:nvSpPr>
        <p:spPr>
          <a:xfrm>
            <a:off x="7474106" y="5253365"/>
            <a:ext cx="260812" cy="272165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Diamond 94"/>
          <p:cNvSpPr/>
          <p:nvPr/>
        </p:nvSpPr>
        <p:spPr>
          <a:xfrm>
            <a:off x="7513121" y="5577959"/>
            <a:ext cx="182880" cy="18288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Diamond 99"/>
          <p:cNvSpPr/>
          <p:nvPr/>
        </p:nvSpPr>
        <p:spPr>
          <a:xfrm>
            <a:off x="4819038" y="5272495"/>
            <a:ext cx="182880" cy="18288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Diamond 100"/>
          <p:cNvSpPr/>
          <p:nvPr/>
        </p:nvSpPr>
        <p:spPr>
          <a:xfrm>
            <a:off x="7281735" y="1389643"/>
            <a:ext cx="182880" cy="18288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Diamond 101"/>
          <p:cNvSpPr/>
          <p:nvPr/>
        </p:nvSpPr>
        <p:spPr>
          <a:xfrm>
            <a:off x="7041766" y="1190353"/>
            <a:ext cx="182880" cy="18288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Diamond 102"/>
          <p:cNvSpPr/>
          <p:nvPr/>
        </p:nvSpPr>
        <p:spPr>
          <a:xfrm>
            <a:off x="5620813" y="2128019"/>
            <a:ext cx="182880" cy="18288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61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9"/>
          <p:cNvCxnSpPr/>
          <p:nvPr/>
        </p:nvCxnSpPr>
        <p:spPr>
          <a:xfrm>
            <a:off x="1923316" y="3539627"/>
            <a:ext cx="175705" cy="646856"/>
          </a:xfrm>
          <a:prstGeom prst="line">
            <a:avLst/>
          </a:prstGeom>
          <a:ln w="98425" cmpd="sng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2147701" y="4217282"/>
            <a:ext cx="484375" cy="409531"/>
          </a:xfrm>
          <a:prstGeom prst="line">
            <a:avLst/>
          </a:prstGeom>
          <a:ln w="98425" cmpd="sng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2099021" y="4122873"/>
            <a:ext cx="698011" cy="63611"/>
          </a:xfrm>
          <a:prstGeom prst="line">
            <a:avLst/>
          </a:prstGeom>
          <a:ln w="98425" cmpd="sng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1433283" y="4205940"/>
            <a:ext cx="593278" cy="595227"/>
          </a:xfrm>
          <a:prstGeom prst="line">
            <a:avLst/>
          </a:prstGeom>
          <a:ln w="98425" cmpd="sng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099018" y="3666968"/>
            <a:ext cx="439298" cy="538973"/>
          </a:xfrm>
          <a:prstGeom prst="line">
            <a:avLst/>
          </a:prstGeom>
          <a:ln w="98425" cmpd="sng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980069" y="4036480"/>
            <a:ext cx="260812" cy="272165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275" y="1235715"/>
            <a:ext cx="4343069" cy="48778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7AB29-E49F-3040-B9E3-0707F1166A50}" type="slidenum">
              <a:rPr lang="en-US" smtClean="0"/>
              <a:t>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24000" y="3175"/>
            <a:ext cx="9144000" cy="1143000"/>
          </a:xfrm>
        </p:spPr>
        <p:txBody>
          <a:bodyPr/>
          <a:lstStyle/>
          <a:p>
            <a:r>
              <a:rPr lang="en-US" dirty="0"/>
              <a:t>Challenges for Network Inference</a:t>
            </a:r>
          </a:p>
        </p:txBody>
      </p:sp>
      <p:sp>
        <p:nvSpPr>
          <p:cNvPr id="7" name="Oval 6"/>
          <p:cNvSpPr/>
          <p:nvPr/>
        </p:nvSpPr>
        <p:spPr>
          <a:xfrm>
            <a:off x="3939366" y="1643963"/>
            <a:ext cx="260812" cy="272165"/>
          </a:xfrm>
          <a:prstGeom prst="ellipse">
            <a:avLst/>
          </a:prstGeom>
          <a:noFill/>
          <a:ln w="635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704792" y="1507881"/>
            <a:ext cx="260812" cy="272165"/>
          </a:xfrm>
          <a:prstGeom prst="ellipse">
            <a:avLst/>
          </a:prstGeom>
          <a:noFill/>
          <a:ln w="635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16686" y="2424041"/>
            <a:ext cx="260812" cy="272165"/>
          </a:xfrm>
          <a:prstGeom prst="ellipse">
            <a:avLst/>
          </a:prstGeom>
          <a:noFill/>
          <a:ln w="635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endCxn id="8" idx="4"/>
          </p:cNvCxnSpPr>
          <p:nvPr/>
        </p:nvCxnSpPr>
        <p:spPr>
          <a:xfrm flipV="1">
            <a:off x="4801170" y="1780045"/>
            <a:ext cx="34031" cy="522028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200178" y="2454472"/>
            <a:ext cx="464938" cy="85744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4166159" y="1916126"/>
            <a:ext cx="504614" cy="431307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4103794" y="2662185"/>
            <a:ext cx="96384" cy="501744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317258" y="1111027"/>
            <a:ext cx="1520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Missing nodes</a:t>
            </a:r>
          </a:p>
          <a:p>
            <a:r>
              <a:rPr lang="en-US" dirty="0"/>
              <a:t>and edges</a:t>
            </a:r>
          </a:p>
        </p:txBody>
      </p:sp>
      <p:sp>
        <p:nvSpPr>
          <p:cNvPr id="29" name="Oval 28"/>
          <p:cNvSpPr/>
          <p:nvPr/>
        </p:nvSpPr>
        <p:spPr>
          <a:xfrm>
            <a:off x="3281663" y="1167675"/>
            <a:ext cx="2131863" cy="206429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183343" y="293390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Study bias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483344" y="804903"/>
            <a:ext cx="1445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 positive</a:t>
            </a:r>
          </a:p>
          <a:p>
            <a:r>
              <a:rPr lang="en-US" dirty="0"/>
              <a:t>     edges</a:t>
            </a:r>
          </a:p>
        </p:txBody>
      </p:sp>
      <p:sp>
        <p:nvSpPr>
          <p:cNvPr id="34" name="TextBox 33"/>
          <p:cNvSpPr txBox="1"/>
          <p:nvPr/>
        </p:nvSpPr>
        <p:spPr>
          <a:xfrm flipH="1">
            <a:off x="5761537" y="4722433"/>
            <a:ext cx="34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35" name="TextBox 34"/>
          <p:cNvSpPr txBox="1"/>
          <p:nvPr/>
        </p:nvSpPr>
        <p:spPr>
          <a:xfrm flipH="1">
            <a:off x="6596559" y="4779133"/>
            <a:ext cx="34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49189" y="4510355"/>
            <a:ext cx="9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Epistasis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128566" y="4795423"/>
            <a:ext cx="438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XX</a:t>
            </a:r>
          </a:p>
          <a:p>
            <a:r>
              <a:rPr lang="en-US" b="1" dirty="0">
                <a:solidFill>
                  <a:srgbClr val="0000FF"/>
                </a:solidFill>
              </a:rPr>
              <a:t>X</a:t>
            </a:r>
            <a:r>
              <a:rPr lang="en-US" b="1" dirty="0">
                <a:solidFill>
                  <a:srgbClr val="FFD43E"/>
                </a:solidFill>
              </a:rPr>
              <a:t>X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957389" y="3967796"/>
            <a:ext cx="311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D43E"/>
                </a:solidFill>
              </a:rPr>
              <a:t>X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2731674" y="3979136"/>
            <a:ext cx="260812" cy="272165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47453" y="3492790"/>
            <a:ext cx="260812" cy="272165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487139" y="4494981"/>
            <a:ext cx="260812" cy="272165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781512" y="3403545"/>
            <a:ext cx="260812" cy="272165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3434748" y="5067584"/>
            <a:ext cx="91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Positive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434744" y="4806764"/>
            <a:ext cx="1015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Negative</a:t>
            </a:r>
          </a:p>
        </p:txBody>
      </p:sp>
      <p:sp>
        <p:nvSpPr>
          <p:cNvPr id="67" name="Oval 66"/>
          <p:cNvSpPr/>
          <p:nvPr/>
        </p:nvSpPr>
        <p:spPr>
          <a:xfrm>
            <a:off x="7000384" y="1399268"/>
            <a:ext cx="260812" cy="272165"/>
          </a:xfrm>
          <a:prstGeom prst="ellipse">
            <a:avLst/>
          </a:prstGeom>
          <a:noFill/>
          <a:ln w="254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7390917" y="1734685"/>
            <a:ext cx="260812" cy="272165"/>
          </a:xfrm>
          <a:prstGeom prst="ellipse">
            <a:avLst/>
          </a:prstGeom>
          <a:noFill/>
          <a:ln w="254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239189" y="3265992"/>
            <a:ext cx="260812" cy="272165"/>
          </a:xfrm>
          <a:prstGeom prst="ellipse">
            <a:avLst/>
          </a:prstGeom>
          <a:noFill/>
          <a:ln w="254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439065" y="5409297"/>
            <a:ext cx="260812" cy="272165"/>
          </a:xfrm>
          <a:prstGeom prst="ellipse">
            <a:avLst/>
          </a:prstGeom>
          <a:noFill/>
          <a:ln w="254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7521323" y="2224709"/>
            <a:ext cx="260812" cy="272165"/>
          </a:xfrm>
          <a:prstGeom prst="ellipse">
            <a:avLst/>
          </a:prstGeom>
          <a:noFill/>
          <a:ln w="254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887798" y="3514195"/>
            <a:ext cx="260812" cy="272165"/>
          </a:xfrm>
          <a:prstGeom prst="ellipse">
            <a:avLst/>
          </a:prstGeom>
          <a:noFill/>
          <a:ln w="254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8522146" y="1841341"/>
            <a:ext cx="260812" cy="272165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8518519" y="1485192"/>
            <a:ext cx="260812" cy="272165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8066984" y="1039815"/>
            <a:ext cx="2575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Tissue specific expression</a:t>
            </a:r>
          </a:p>
        </p:txBody>
      </p:sp>
      <p:sp>
        <p:nvSpPr>
          <p:cNvPr id="78" name="Oval 77"/>
          <p:cNvSpPr/>
          <p:nvPr/>
        </p:nvSpPr>
        <p:spPr>
          <a:xfrm>
            <a:off x="8533486" y="2190685"/>
            <a:ext cx="260812" cy="272165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5954311" y="5681461"/>
            <a:ext cx="260812" cy="272165"/>
          </a:xfrm>
          <a:prstGeom prst="ellipse">
            <a:avLst/>
          </a:prstGeom>
          <a:noFill/>
          <a:ln w="254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115148" y="3899119"/>
            <a:ext cx="260812" cy="272165"/>
          </a:xfrm>
          <a:prstGeom prst="ellipse">
            <a:avLst/>
          </a:prstGeom>
          <a:noFill/>
          <a:ln w="254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6084023" y="2068524"/>
            <a:ext cx="311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8771621" y="1421671"/>
            <a:ext cx="1213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Ubiquitous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794301" y="1784831"/>
            <a:ext cx="952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Tissue A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792717" y="2131779"/>
            <a:ext cx="944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Tissue B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8794298" y="2468949"/>
            <a:ext cx="832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Cancer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8520556" y="2462961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87" name="Oval 86"/>
          <p:cNvSpPr/>
          <p:nvPr/>
        </p:nvSpPr>
        <p:spPr>
          <a:xfrm>
            <a:off x="5413523" y="5624753"/>
            <a:ext cx="260812" cy="272165"/>
          </a:xfrm>
          <a:prstGeom prst="ellipse">
            <a:avLst/>
          </a:prstGeom>
          <a:noFill/>
          <a:ln w="254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6614145" y="4842289"/>
            <a:ext cx="260812" cy="272165"/>
          </a:xfrm>
          <a:prstGeom prst="ellipse">
            <a:avLst/>
          </a:prstGeom>
          <a:noFill/>
          <a:ln w="254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Diamond 88"/>
          <p:cNvSpPr/>
          <p:nvPr/>
        </p:nvSpPr>
        <p:spPr>
          <a:xfrm>
            <a:off x="6885536" y="4887648"/>
            <a:ext cx="182880" cy="18288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7464615" y="4643063"/>
            <a:ext cx="25058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Integration of data types</a:t>
            </a:r>
          </a:p>
          <a:p>
            <a:r>
              <a:rPr lang="en-US" dirty="0"/>
              <a:t>    Mutation</a:t>
            </a:r>
          </a:p>
          <a:p>
            <a:r>
              <a:rPr lang="en-US" dirty="0"/>
              <a:t>    Expression </a:t>
            </a:r>
          </a:p>
          <a:p>
            <a:r>
              <a:rPr lang="en-US" dirty="0"/>
              <a:t>    PTM</a:t>
            </a:r>
          </a:p>
        </p:txBody>
      </p:sp>
      <p:sp>
        <p:nvSpPr>
          <p:cNvPr id="91" name="Oval 90"/>
          <p:cNvSpPr/>
          <p:nvPr/>
        </p:nvSpPr>
        <p:spPr>
          <a:xfrm>
            <a:off x="6568785" y="3657235"/>
            <a:ext cx="630030" cy="62112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 flipH="1">
            <a:off x="7450944" y="4908853"/>
            <a:ext cx="34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94" name="Oval 93"/>
          <p:cNvSpPr/>
          <p:nvPr/>
        </p:nvSpPr>
        <p:spPr>
          <a:xfrm>
            <a:off x="7474106" y="5253365"/>
            <a:ext cx="260812" cy="272165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Diamond 94"/>
          <p:cNvSpPr/>
          <p:nvPr/>
        </p:nvSpPr>
        <p:spPr>
          <a:xfrm>
            <a:off x="7513121" y="5577959"/>
            <a:ext cx="182880" cy="18288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Diamond 99"/>
          <p:cNvSpPr/>
          <p:nvPr/>
        </p:nvSpPr>
        <p:spPr>
          <a:xfrm>
            <a:off x="4819038" y="5272495"/>
            <a:ext cx="182880" cy="18288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Diamond 100"/>
          <p:cNvSpPr/>
          <p:nvPr/>
        </p:nvSpPr>
        <p:spPr>
          <a:xfrm>
            <a:off x="7281735" y="1389643"/>
            <a:ext cx="182880" cy="18288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Diamond 101"/>
          <p:cNvSpPr/>
          <p:nvPr/>
        </p:nvSpPr>
        <p:spPr>
          <a:xfrm>
            <a:off x="7041766" y="1190353"/>
            <a:ext cx="182880" cy="18288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Diamond 102"/>
          <p:cNvSpPr/>
          <p:nvPr/>
        </p:nvSpPr>
        <p:spPr>
          <a:xfrm>
            <a:off x="5620813" y="2128019"/>
            <a:ext cx="182880" cy="18288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1535612" y="5545383"/>
            <a:ext cx="19146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Type?</a:t>
            </a:r>
          </a:p>
          <a:p>
            <a:r>
              <a:rPr lang="en-US" sz="1400" dirty="0"/>
              <a:t>Protein interactions</a:t>
            </a:r>
          </a:p>
          <a:p>
            <a:r>
              <a:rPr lang="en-US" sz="1400" dirty="0"/>
              <a:t>Regulatory interactions</a:t>
            </a:r>
          </a:p>
          <a:p>
            <a:r>
              <a:rPr lang="en-US" sz="1400" dirty="0"/>
              <a:t>Genetic interactions</a:t>
            </a:r>
          </a:p>
          <a:p>
            <a:r>
              <a:rPr lang="en-US" sz="1400" dirty="0"/>
              <a:t>Metabolic interactions</a:t>
            </a:r>
          </a:p>
          <a:p>
            <a:r>
              <a:rPr lang="en-US" sz="1400" dirty="0"/>
              <a:t>PTMs …</a:t>
            </a:r>
          </a:p>
        </p:txBody>
      </p:sp>
      <p:sp>
        <p:nvSpPr>
          <p:cNvPr id="118" name="Isosceles Triangle 117"/>
          <p:cNvSpPr/>
          <p:nvPr/>
        </p:nvSpPr>
        <p:spPr>
          <a:xfrm rot="1754647">
            <a:off x="6497693" y="2426595"/>
            <a:ext cx="298525" cy="22306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Isosceles Triangle 118"/>
          <p:cNvSpPr/>
          <p:nvPr/>
        </p:nvSpPr>
        <p:spPr>
          <a:xfrm rot="19202265">
            <a:off x="6127757" y="1721590"/>
            <a:ext cx="298525" cy="22306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Isosceles Triangle 119"/>
          <p:cNvSpPr/>
          <p:nvPr/>
        </p:nvSpPr>
        <p:spPr>
          <a:xfrm rot="16200000">
            <a:off x="8737664" y="3531237"/>
            <a:ext cx="298525" cy="22306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Isosceles Triangle 120"/>
          <p:cNvSpPr/>
          <p:nvPr/>
        </p:nvSpPr>
        <p:spPr>
          <a:xfrm rot="444413">
            <a:off x="5883455" y="3673326"/>
            <a:ext cx="298525" cy="22306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Isosceles Triangle 121"/>
          <p:cNvSpPr/>
          <p:nvPr/>
        </p:nvSpPr>
        <p:spPr>
          <a:xfrm rot="12276204">
            <a:off x="5490233" y="5452602"/>
            <a:ext cx="298525" cy="22306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6905266" y="1611515"/>
            <a:ext cx="304971" cy="159421"/>
          </a:xfrm>
          <a:prstGeom prst="line">
            <a:avLst/>
          </a:prstGeom>
          <a:ln w="889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8908585" y="3821032"/>
            <a:ext cx="0" cy="319719"/>
          </a:xfrm>
          <a:prstGeom prst="line">
            <a:avLst/>
          </a:prstGeom>
          <a:ln w="889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8908588" y="3973431"/>
            <a:ext cx="304971" cy="0"/>
          </a:xfrm>
          <a:prstGeom prst="line">
            <a:avLst/>
          </a:prstGeom>
          <a:ln w="889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8951016" y="3650023"/>
            <a:ext cx="304971" cy="0"/>
          </a:xfrm>
          <a:prstGeom prst="line">
            <a:avLst/>
          </a:prstGeom>
          <a:ln w="889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9307696" y="3445295"/>
            <a:ext cx="1130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Activation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9307696" y="3763713"/>
            <a:ext cx="108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Inhibition</a:t>
            </a:r>
          </a:p>
        </p:txBody>
      </p:sp>
      <p:cxnSp>
        <p:nvCxnSpPr>
          <p:cNvPr id="129" name="Straight Connector 128"/>
          <p:cNvCxnSpPr/>
          <p:nvPr/>
        </p:nvCxnSpPr>
        <p:spPr>
          <a:xfrm>
            <a:off x="6580815" y="4766638"/>
            <a:ext cx="0" cy="383055"/>
          </a:xfrm>
          <a:prstGeom prst="line">
            <a:avLst/>
          </a:prstGeom>
          <a:ln w="889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6322659" y="5289500"/>
            <a:ext cx="234855" cy="297224"/>
          </a:xfrm>
          <a:prstGeom prst="line">
            <a:avLst/>
          </a:prstGeom>
          <a:ln w="889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8736662" y="3134091"/>
            <a:ext cx="1533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Edge direction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215123" y="1712004"/>
            <a:ext cx="311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0" name="Oval 29"/>
          <p:cNvSpPr/>
          <p:nvPr/>
        </p:nvSpPr>
        <p:spPr>
          <a:xfrm>
            <a:off x="6439065" y="2029720"/>
            <a:ext cx="630030" cy="62112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47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9"/>
          <p:cNvCxnSpPr/>
          <p:nvPr/>
        </p:nvCxnSpPr>
        <p:spPr>
          <a:xfrm>
            <a:off x="1923316" y="3539627"/>
            <a:ext cx="175705" cy="646856"/>
          </a:xfrm>
          <a:prstGeom prst="line">
            <a:avLst/>
          </a:prstGeom>
          <a:ln w="98425" cmpd="sng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2147701" y="4217282"/>
            <a:ext cx="484375" cy="409531"/>
          </a:xfrm>
          <a:prstGeom prst="line">
            <a:avLst/>
          </a:prstGeom>
          <a:ln w="98425" cmpd="sng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2099021" y="4122873"/>
            <a:ext cx="698011" cy="63611"/>
          </a:xfrm>
          <a:prstGeom prst="line">
            <a:avLst/>
          </a:prstGeom>
          <a:ln w="98425" cmpd="sng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1433283" y="4205940"/>
            <a:ext cx="593278" cy="595227"/>
          </a:xfrm>
          <a:prstGeom prst="line">
            <a:avLst/>
          </a:prstGeom>
          <a:ln w="98425" cmpd="sng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099018" y="3666968"/>
            <a:ext cx="439298" cy="538973"/>
          </a:xfrm>
          <a:prstGeom prst="line">
            <a:avLst/>
          </a:prstGeom>
          <a:ln w="98425" cmpd="sng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980069" y="4036480"/>
            <a:ext cx="260812" cy="272165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275" y="1235715"/>
            <a:ext cx="4343069" cy="48778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7AB29-E49F-3040-B9E3-0707F1166A50}" type="slidenum">
              <a:rPr lang="en-US" smtClean="0"/>
              <a:t>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24000" y="3175"/>
            <a:ext cx="9144000" cy="1143000"/>
          </a:xfrm>
        </p:spPr>
        <p:txBody>
          <a:bodyPr/>
          <a:lstStyle/>
          <a:p>
            <a:r>
              <a:rPr lang="en-US" dirty="0"/>
              <a:t>Challenges for Network Inference</a:t>
            </a:r>
          </a:p>
        </p:txBody>
      </p:sp>
      <p:sp>
        <p:nvSpPr>
          <p:cNvPr id="7" name="Oval 6"/>
          <p:cNvSpPr/>
          <p:nvPr/>
        </p:nvSpPr>
        <p:spPr>
          <a:xfrm>
            <a:off x="3939366" y="1643963"/>
            <a:ext cx="260812" cy="272165"/>
          </a:xfrm>
          <a:prstGeom prst="ellipse">
            <a:avLst/>
          </a:prstGeom>
          <a:noFill/>
          <a:ln w="635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704792" y="1507881"/>
            <a:ext cx="260812" cy="272165"/>
          </a:xfrm>
          <a:prstGeom prst="ellipse">
            <a:avLst/>
          </a:prstGeom>
          <a:noFill/>
          <a:ln w="635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16686" y="2424041"/>
            <a:ext cx="260812" cy="272165"/>
          </a:xfrm>
          <a:prstGeom prst="ellipse">
            <a:avLst/>
          </a:prstGeom>
          <a:noFill/>
          <a:ln w="635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endCxn id="8" idx="4"/>
          </p:cNvCxnSpPr>
          <p:nvPr/>
        </p:nvCxnSpPr>
        <p:spPr>
          <a:xfrm flipV="1">
            <a:off x="4801170" y="1780045"/>
            <a:ext cx="34031" cy="522028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200178" y="2454472"/>
            <a:ext cx="464938" cy="85744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4166159" y="1916126"/>
            <a:ext cx="504614" cy="431307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4103794" y="2662185"/>
            <a:ext cx="96384" cy="501744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317258" y="1111027"/>
            <a:ext cx="1520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Missing nodes</a:t>
            </a:r>
          </a:p>
          <a:p>
            <a:r>
              <a:rPr lang="en-US" dirty="0"/>
              <a:t>and edges</a:t>
            </a:r>
          </a:p>
        </p:txBody>
      </p:sp>
      <p:sp>
        <p:nvSpPr>
          <p:cNvPr id="29" name="Oval 28"/>
          <p:cNvSpPr/>
          <p:nvPr/>
        </p:nvSpPr>
        <p:spPr>
          <a:xfrm>
            <a:off x="3281663" y="1167675"/>
            <a:ext cx="2131863" cy="206429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439065" y="2029720"/>
            <a:ext cx="630030" cy="62112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183343" y="293390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Study bias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483344" y="804903"/>
            <a:ext cx="1445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 positive</a:t>
            </a:r>
          </a:p>
          <a:p>
            <a:r>
              <a:rPr lang="en-US" dirty="0"/>
              <a:t>     edges</a:t>
            </a:r>
          </a:p>
        </p:txBody>
      </p:sp>
      <p:sp>
        <p:nvSpPr>
          <p:cNvPr id="34" name="TextBox 33"/>
          <p:cNvSpPr txBox="1"/>
          <p:nvPr/>
        </p:nvSpPr>
        <p:spPr>
          <a:xfrm flipH="1">
            <a:off x="5761537" y="4722433"/>
            <a:ext cx="34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35" name="TextBox 34"/>
          <p:cNvSpPr txBox="1"/>
          <p:nvPr/>
        </p:nvSpPr>
        <p:spPr>
          <a:xfrm flipH="1">
            <a:off x="6596559" y="4779133"/>
            <a:ext cx="34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49189" y="4510355"/>
            <a:ext cx="9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Epistasis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128566" y="4795423"/>
            <a:ext cx="438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XX</a:t>
            </a:r>
          </a:p>
          <a:p>
            <a:r>
              <a:rPr lang="en-US" b="1" dirty="0">
                <a:solidFill>
                  <a:srgbClr val="0000FF"/>
                </a:solidFill>
              </a:rPr>
              <a:t>X</a:t>
            </a:r>
            <a:r>
              <a:rPr lang="en-US" b="1" dirty="0">
                <a:solidFill>
                  <a:srgbClr val="FFD43E"/>
                </a:solidFill>
              </a:rPr>
              <a:t>X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957389" y="3967796"/>
            <a:ext cx="311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D43E"/>
                </a:solidFill>
              </a:rPr>
              <a:t>X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2731674" y="3979136"/>
            <a:ext cx="260812" cy="272165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47453" y="3492790"/>
            <a:ext cx="260812" cy="272165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487139" y="4494981"/>
            <a:ext cx="260812" cy="272165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781512" y="3403545"/>
            <a:ext cx="260812" cy="272165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3434748" y="5067584"/>
            <a:ext cx="91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Positive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434744" y="4806764"/>
            <a:ext cx="1015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Negative</a:t>
            </a:r>
          </a:p>
        </p:txBody>
      </p:sp>
      <p:sp>
        <p:nvSpPr>
          <p:cNvPr id="67" name="Oval 66"/>
          <p:cNvSpPr/>
          <p:nvPr/>
        </p:nvSpPr>
        <p:spPr>
          <a:xfrm>
            <a:off x="7000384" y="1399268"/>
            <a:ext cx="260812" cy="272165"/>
          </a:xfrm>
          <a:prstGeom prst="ellipse">
            <a:avLst/>
          </a:prstGeom>
          <a:noFill/>
          <a:ln w="254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7390917" y="1734685"/>
            <a:ext cx="260812" cy="272165"/>
          </a:xfrm>
          <a:prstGeom prst="ellipse">
            <a:avLst/>
          </a:prstGeom>
          <a:noFill/>
          <a:ln w="254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239189" y="3265992"/>
            <a:ext cx="260812" cy="272165"/>
          </a:xfrm>
          <a:prstGeom prst="ellipse">
            <a:avLst/>
          </a:prstGeom>
          <a:noFill/>
          <a:ln w="254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439065" y="5409297"/>
            <a:ext cx="260812" cy="272165"/>
          </a:xfrm>
          <a:prstGeom prst="ellipse">
            <a:avLst/>
          </a:prstGeom>
          <a:noFill/>
          <a:ln w="254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7521323" y="2224709"/>
            <a:ext cx="260812" cy="272165"/>
          </a:xfrm>
          <a:prstGeom prst="ellipse">
            <a:avLst/>
          </a:prstGeom>
          <a:noFill/>
          <a:ln w="254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887798" y="3514195"/>
            <a:ext cx="260812" cy="272165"/>
          </a:xfrm>
          <a:prstGeom prst="ellipse">
            <a:avLst/>
          </a:prstGeom>
          <a:noFill/>
          <a:ln w="254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8522146" y="1841341"/>
            <a:ext cx="260812" cy="272165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8518519" y="1485192"/>
            <a:ext cx="260812" cy="272165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8066984" y="1039815"/>
            <a:ext cx="2575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Tissue specific expression</a:t>
            </a:r>
          </a:p>
        </p:txBody>
      </p:sp>
      <p:sp>
        <p:nvSpPr>
          <p:cNvPr id="78" name="Oval 77"/>
          <p:cNvSpPr/>
          <p:nvPr/>
        </p:nvSpPr>
        <p:spPr>
          <a:xfrm>
            <a:off x="8533486" y="2190685"/>
            <a:ext cx="260812" cy="272165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5954311" y="5681461"/>
            <a:ext cx="260812" cy="272165"/>
          </a:xfrm>
          <a:prstGeom prst="ellipse">
            <a:avLst/>
          </a:prstGeom>
          <a:noFill/>
          <a:ln w="254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115148" y="3899119"/>
            <a:ext cx="260812" cy="272165"/>
          </a:xfrm>
          <a:prstGeom prst="ellipse">
            <a:avLst/>
          </a:prstGeom>
          <a:noFill/>
          <a:ln w="254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6084023" y="2068524"/>
            <a:ext cx="311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8771621" y="1421671"/>
            <a:ext cx="1213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Ubiquitous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794301" y="1784831"/>
            <a:ext cx="952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Tissue A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792717" y="2131779"/>
            <a:ext cx="944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Tissue B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8794298" y="2468949"/>
            <a:ext cx="832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Cancer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8520556" y="2462961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87" name="Oval 86"/>
          <p:cNvSpPr/>
          <p:nvPr/>
        </p:nvSpPr>
        <p:spPr>
          <a:xfrm>
            <a:off x="5413523" y="5624753"/>
            <a:ext cx="260812" cy="272165"/>
          </a:xfrm>
          <a:prstGeom prst="ellipse">
            <a:avLst/>
          </a:prstGeom>
          <a:noFill/>
          <a:ln w="254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6614145" y="4842289"/>
            <a:ext cx="260812" cy="272165"/>
          </a:xfrm>
          <a:prstGeom prst="ellipse">
            <a:avLst/>
          </a:prstGeom>
          <a:noFill/>
          <a:ln w="254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Diamond 88"/>
          <p:cNvSpPr/>
          <p:nvPr/>
        </p:nvSpPr>
        <p:spPr>
          <a:xfrm>
            <a:off x="6885536" y="4887648"/>
            <a:ext cx="182880" cy="18288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7464615" y="4643063"/>
            <a:ext cx="25058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Integration of data types</a:t>
            </a:r>
          </a:p>
          <a:p>
            <a:r>
              <a:rPr lang="en-US" dirty="0"/>
              <a:t>    Mutation</a:t>
            </a:r>
          </a:p>
          <a:p>
            <a:r>
              <a:rPr lang="en-US" dirty="0"/>
              <a:t>    Expression </a:t>
            </a:r>
          </a:p>
          <a:p>
            <a:r>
              <a:rPr lang="en-US" dirty="0"/>
              <a:t>    PTM</a:t>
            </a:r>
          </a:p>
        </p:txBody>
      </p:sp>
      <p:sp>
        <p:nvSpPr>
          <p:cNvPr id="91" name="Oval 90"/>
          <p:cNvSpPr/>
          <p:nvPr/>
        </p:nvSpPr>
        <p:spPr>
          <a:xfrm>
            <a:off x="6568785" y="3657235"/>
            <a:ext cx="630030" cy="62112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 flipH="1">
            <a:off x="7450944" y="4908853"/>
            <a:ext cx="34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94" name="Oval 93"/>
          <p:cNvSpPr/>
          <p:nvPr/>
        </p:nvSpPr>
        <p:spPr>
          <a:xfrm>
            <a:off x="7474106" y="5253365"/>
            <a:ext cx="260812" cy="272165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Diamond 94"/>
          <p:cNvSpPr/>
          <p:nvPr/>
        </p:nvSpPr>
        <p:spPr>
          <a:xfrm>
            <a:off x="7513121" y="5577959"/>
            <a:ext cx="182880" cy="18288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Diamond 99"/>
          <p:cNvSpPr/>
          <p:nvPr/>
        </p:nvSpPr>
        <p:spPr>
          <a:xfrm>
            <a:off x="4819038" y="5272495"/>
            <a:ext cx="182880" cy="18288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Diamond 100"/>
          <p:cNvSpPr/>
          <p:nvPr/>
        </p:nvSpPr>
        <p:spPr>
          <a:xfrm>
            <a:off x="7281735" y="1389643"/>
            <a:ext cx="182880" cy="18288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Diamond 101"/>
          <p:cNvSpPr/>
          <p:nvPr/>
        </p:nvSpPr>
        <p:spPr>
          <a:xfrm>
            <a:off x="7041766" y="1190353"/>
            <a:ext cx="182880" cy="18288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Diamond 102"/>
          <p:cNvSpPr/>
          <p:nvPr/>
        </p:nvSpPr>
        <p:spPr>
          <a:xfrm>
            <a:off x="5620813" y="2128019"/>
            <a:ext cx="182880" cy="18288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1535612" y="5545383"/>
            <a:ext cx="19146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Type?</a:t>
            </a:r>
          </a:p>
          <a:p>
            <a:r>
              <a:rPr lang="en-US" sz="1400" dirty="0"/>
              <a:t>Protein interactions</a:t>
            </a:r>
          </a:p>
          <a:p>
            <a:r>
              <a:rPr lang="en-US" sz="1400" dirty="0"/>
              <a:t>Regulatory interactions</a:t>
            </a:r>
          </a:p>
          <a:p>
            <a:r>
              <a:rPr lang="en-US" sz="1400" dirty="0"/>
              <a:t>Genetic interactions</a:t>
            </a:r>
          </a:p>
          <a:p>
            <a:r>
              <a:rPr lang="en-US" sz="1400" dirty="0"/>
              <a:t>Metabolic interactions</a:t>
            </a:r>
          </a:p>
          <a:p>
            <a:r>
              <a:rPr lang="en-US" sz="1400" dirty="0"/>
              <a:t>PTMs …</a:t>
            </a:r>
          </a:p>
        </p:txBody>
      </p:sp>
      <p:sp>
        <p:nvSpPr>
          <p:cNvPr id="77" name="Isosceles Triangle 76"/>
          <p:cNvSpPr/>
          <p:nvPr/>
        </p:nvSpPr>
        <p:spPr>
          <a:xfrm rot="1754647">
            <a:off x="6497693" y="2426595"/>
            <a:ext cx="298525" cy="22306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Isosceles Triangle 103"/>
          <p:cNvSpPr/>
          <p:nvPr/>
        </p:nvSpPr>
        <p:spPr>
          <a:xfrm rot="444413">
            <a:off x="5883455" y="3673326"/>
            <a:ext cx="298525" cy="22306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Isosceles Triangle 92"/>
          <p:cNvSpPr/>
          <p:nvPr/>
        </p:nvSpPr>
        <p:spPr>
          <a:xfrm rot="19202265">
            <a:off x="6127757" y="1721590"/>
            <a:ext cx="298525" cy="22306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Isosceles Triangle 95"/>
          <p:cNvSpPr/>
          <p:nvPr/>
        </p:nvSpPr>
        <p:spPr>
          <a:xfrm rot="16200000">
            <a:off x="8737664" y="3531237"/>
            <a:ext cx="298525" cy="22306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Isosceles Triangle 104"/>
          <p:cNvSpPr/>
          <p:nvPr/>
        </p:nvSpPr>
        <p:spPr>
          <a:xfrm rot="12276204">
            <a:off x="5490233" y="5452602"/>
            <a:ext cx="298525" cy="22306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6905266" y="1611515"/>
            <a:ext cx="304971" cy="159421"/>
          </a:xfrm>
          <a:prstGeom prst="line">
            <a:avLst/>
          </a:prstGeom>
          <a:ln w="889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8908585" y="3821032"/>
            <a:ext cx="0" cy="319719"/>
          </a:xfrm>
          <a:prstGeom prst="line">
            <a:avLst/>
          </a:prstGeom>
          <a:ln w="889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8908588" y="3973431"/>
            <a:ext cx="304971" cy="0"/>
          </a:xfrm>
          <a:prstGeom prst="line">
            <a:avLst/>
          </a:prstGeom>
          <a:ln w="889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8951016" y="3650023"/>
            <a:ext cx="304971" cy="0"/>
          </a:xfrm>
          <a:prstGeom prst="line">
            <a:avLst/>
          </a:prstGeom>
          <a:ln w="889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9307696" y="3445295"/>
            <a:ext cx="1130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Activation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9307696" y="3763713"/>
            <a:ext cx="108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Inhibition</a:t>
            </a:r>
          </a:p>
        </p:txBody>
      </p:sp>
      <p:cxnSp>
        <p:nvCxnSpPr>
          <p:cNvPr id="112" name="Straight Connector 111"/>
          <p:cNvCxnSpPr/>
          <p:nvPr/>
        </p:nvCxnSpPr>
        <p:spPr>
          <a:xfrm>
            <a:off x="6580815" y="4766638"/>
            <a:ext cx="0" cy="383055"/>
          </a:xfrm>
          <a:prstGeom prst="line">
            <a:avLst/>
          </a:prstGeom>
          <a:ln w="889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6322659" y="5289500"/>
            <a:ext cx="234855" cy="297224"/>
          </a:xfrm>
          <a:prstGeom prst="line">
            <a:avLst/>
          </a:prstGeom>
          <a:ln w="889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8736662" y="3134091"/>
            <a:ext cx="1533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Edge direction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215123" y="1712004"/>
            <a:ext cx="311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049186" y="2786484"/>
            <a:ext cx="5845578" cy="17091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3532144" y="2866256"/>
            <a:ext cx="4788490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Dynamic response to environmental cues</a:t>
            </a:r>
          </a:p>
          <a:p>
            <a:r>
              <a:rPr lang="en-US" dirty="0"/>
              <a:t>Compensatory response to mutations</a:t>
            </a:r>
          </a:p>
          <a:p>
            <a:r>
              <a:rPr lang="en-US" dirty="0"/>
              <a:t>Nodes often represent a population of molecules</a:t>
            </a:r>
          </a:p>
          <a:p>
            <a:r>
              <a:rPr lang="en-US" dirty="0"/>
              <a:t>Non-coding regions of the genome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21986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uncertainty in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4691275"/>
          </a:xfrm>
        </p:spPr>
        <p:txBody>
          <a:bodyPr>
            <a:normAutofit fontScale="92500"/>
          </a:bodyPr>
          <a:lstStyle/>
          <a:p>
            <a:r>
              <a:rPr lang="en-US" dirty="0"/>
              <a:t>Take a probabilistic approach: Incorporate information about the confidence of measurements on nodes or edges</a:t>
            </a:r>
          </a:p>
          <a:p>
            <a:endParaRPr lang="en-US" dirty="0"/>
          </a:p>
          <a:p>
            <a:r>
              <a:rPr lang="en-US" dirty="0"/>
              <a:t>Design benchmarks to determine the extent to which a network recovers expected biology</a:t>
            </a:r>
          </a:p>
          <a:p>
            <a:endParaRPr lang="en-US" dirty="0"/>
          </a:p>
          <a:p>
            <a:r>
              <a:rPr lang="en-US" dirty="0"/>
              <a:t>Design simulations to determine sensitivity to parameters</a:t>
            </a:r>
          </a:p>
          <a:p>
            <a:endParaRPr lang="en-US" dirty="0"/>
          </a:p>
          <a:p>
            <a:r>
              <a:rPr lang="en-US" dirty="0"/>
              <a:t>Try to validate/establish reproducibility by using independent datasets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766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609</Words>
  <Application>Microsoft Office PowerPoint</Application>
  <PresentationFormat>Widescreen</PresentationFormat>
  <Paragraphs>182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Challenges for Network Inference</vt:lpstr>
      <vt:lpstr>Challenges for Network Inference</vt:lpstr>
      <vt:lpstr>Challenges for Network Inference</vt:lpstr>
      <vt:lpstr>Challenges for Network Inference</vt:lpstr>
      <vt:lpstr>Challenges for Network Inference</vt:lpstr>
      <vt:lpstr>Challenges for Network Inference</vt:lpstr>
      <vt:lpstr>Challenges for Network Inference</vt:lpstr>
      <vt:lpstr>Challenges for Network Inference</vt:lpstr>
      <vt:lpstr>Managing uncertainty in networks</vt:lpstr>
      <vt:lpstr>Exercise: Load a network in Cytoscape</vt:lpstr>
      <vt:lpstr>Conclusions (Day 1)</vt:lpstr>
      <vt:lpstr>Thank you!</vt:lpstr>
      <vt:lpstr>Contact Information</vt:lpstr>
      <vt:lpstr>Related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for Network Inference</dc:title>
  <dc:creator>Patrick C Fiaux</dc:creator>
  <cp:lastModifiedBy>Patrick C Fiaux</cp:lastModifiedBy>
  <cp:revision>1</cp:revision>
  <dcterms:created xsi:type="dcterms:W3CDTF">2018-02-27T15:31:43Z</dcterms:created>
  <dcterms:modified xsi:type="dcterms:W3CDTF">2018-02-27T15:32:03Z</dcterms:modified>
</cp:coreProperties>
</file>