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274320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E45"/>
    <a:srgbClr val="F1BDC4"/>
    <a:srgbClr val="EA9EA9"/>
    <a:srgbClr val="BD293D"/>
    <a:srgbClr val="C22F45"/>
    <a:srgbClr val="C22E45"/>
    <a:srgbClr val="B82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1" d="100"/>
          <a:sy n="51" d="100"/>
        </p:scale>
        <p:origin x="14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"/>
            <a:ext cx="2057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9"/>
            <a:ext cx="2057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243417"/>
            <a:ext cx="591502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243417"/>
            <a:ext cx="1740217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139826"/>
            <a:ext cx="236601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3059642"/>
            <a:ext cx="236601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"/>
            <a:ext cx="11658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"/>
            <a:ext cx="236601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120775"/>
            <a:ext cx="1160502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1670050"/>
            <a:ext cx="116050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120775"/>
            <a:ext cx="1166217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1670050"/>
            <a:ext cx="1166217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"/>
            <a:ext cx="138874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304800"/>
            <a:ext cx="884753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"/>
            <a:ext cx="138874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1371600"/>
            <a:ext cx="884753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4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"/>
            <a:ext cx="236601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"/>
            <a:ext cx="236601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113F-29A5-4E84-9AA2-07D494E44E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"/>
            <a:ext cx="92583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"/>
            <a:ext cx="6172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6E05-D0FB-4DE9-9A78-65A91B843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771840"/>
            <a:ext cx="8890000" cy="298026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372770" y="211053"/>
            <a:ext cx="4191443" cy="4101841"/>
            <a:chOff x="10532625" y="1515786"/>
            <a:chExt cx="2514866" cy="2461106"/>
          </a:xfrm>
        </p:grpSpPr>
        <p:sp>
          <p:nvSpPr>
            <p:cNvPr id="6" name="Rectangle 5"/>
            <p:cNvSpPr/>
            <p:nvPr/>
          </p:nvSpPr>
          <p:spPr>
            <a:xfrm rot="3892592">
              <a:off x="12366978" y="2050089"/>
              <a:ext cx="591508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7541562">
              <a:off x="10641393" y="2046993"/>
              <a:ext cx="551983" cy="769519"/>
            </a:xfrm>
            <a:prstGeom prst="rect">
              <a:avLst/>
            </a:prstGeom>
            <a:noFill/>
          </p:spPr>
          <p:txBody>
            <a:bodyPr wrap="squar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 rot="19793317">
              <a:off x="11029774" y="1628973"/>
              <a:ext cx="571310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575422" y="1515786"/>
              <a:ext cx="436658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C22F45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I</a:t>
              </a:r>
            </a:p>
          </p:txBody>
        </p:sp>
        <p:sp>
          <p:nvSpPr>
            <p:cNvPr id="10" name="Rectangle 9"/>
            <p:cNvSpPr/>
            <p:nvPr/>
          </p:nvSpPr>
          <p:spPr>
            <a:xfrm rot="1794265">
              <a:off x="11991241" y="1634553"/>
              <a:ext cx="588623" cy="769519"/>
            </a:xfrm>
            <a:prstGeom prst="rect">
              <a:avLst/>
            </a:prstGeom>
            <a:noFill/>
          </p:spPr>
          <p:txBody>
            <a:bodyPr wrap="none" lIns="152400" tIns="76200" rIns="152400" bIns="76200">
              <a:spAutoFit/>
            </a:bodyPr>
            <a:lstStyle/>
            <a:p>
              <a:pPr algn="ctr"/>
              <a:r>
                <a:rPr lang="en-US" sz="7334" b="1" dirty="0">
                  <a:ln w="12700">
                    <a:solidFill>
                      <a:srgbClr val="B8293D"/>
                    </a:solidFill>
                    <a:prstDash val="solid"/>
                  </a:ln>
                  <a:solidFill>
                    <a:srgbClr val="C32E45"/>
                  </a:solid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  <a:latin typeface="Georgia" panose="02040502050405020303" pitchFamily="18" charset="0"/>
                </a:rPr>
                <a:t>C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574298" y="1653445"/>
              <a:ext cx="2438908" cy="2261881"/>
              <a:chOff x="1420773" y="1501044"/>
              <a:chExt cx="2438908" cy="2261881"/>
            </a:xfrm>
          </p:grpSpPr>
          <p:sp>
            <p:nvSpPr>
              <p:cNvPr id="18" name="Arc 17"/>
              <p:cNvSpPr/>
              <p:nvPr/>
            </p:nvSpPr>
            <p:spPr>
              <a:xfrm rot="16200000">
                <a:off x="2010030" y="1960603"/>
                <a:ext cx="1260391" cy="1342767"/>
              </a:xfrm>
              <a:prstGeom prst="arc">
                <a:avLst>
                  <a:gd name="adj1" fmla="val 16200000"/>
                  <a:gd name="adj2" fmla="val 5363245"/>
                </a:avLst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9" name="Straight Connector 18"/>
              <p:cNvCxnSpPr>
                <a:stCxn id="18" idx="2"/>
                <a:endCxn id="21" idx="2"/>
              </p:cNvCxnSpPr>
              <p:nvPr/>
            </p:nvCxnSpPr>
            <p:spPr>
              <a:xfrm>
                <a:off x="3311567" y="2624809"/>
                <a:ext cx="548091" cy="173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21" idx="0"/>
                <a:endCxn id="18" idx="0"/>
              </p:cNvCxnSpPr>
              <p:nvPr/>
            </p:nvCxnSpPr>
            <p:spPr>
              <a:xfrm>
                <a:off x="1420773" y="2631986"/>
                <a:ext cx="548071" cy="1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Arc 20"/>
              <p:cNvSpPr/>
              <p:nvPr/>
            </p:nvSpPr>
            <p:spPr>
              <a:xfrm rot="16200000">
                <a:off x="1509286" y="1412531"/>
                <a:ext cx="2261881" cy="2438908"/>
              </a:xfrm>
              <a:prstGeom prst="arc">
                <a:avLst>
                  <a:gd name="adj1" fmla="val 16200000"/>
                  <a:gd name="adj2" fmla="val 5380259"/>
                </a:avLst>
              </a:prstGeom>
              <a:ln w="25400" cap="rnd">
                <a:solidFill>
                  <a:srgbClr val="C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574297" y="1711581"/>
              <a:ext cx="2439062" cy="2265311"/>
              <a:chOff x="1420771" y="1559179"/>
              <a:chExt cx="2439062" cy="2265311"/>
            </a:xfrm>
            <a:pattFill prst="wdDnDiag">
              <a:fgClr>
                <a:srgbClr val="F1BDC4"/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14" name="Arc 13"/>
              <p:cNvSpPr/>
              <p:nvPr/>
            </p:nvSpPr>
            <p:spPr>
              <a:xfrm rot="16200000">
                <a:off x="2038526" y="2104292"/>
                <a:ext cx="1203553" cy="1185970"/>
              </a:xfrm>
              <a:prstGeom prst="arc">
                <a:avLst>
                  <a:gd name="adj1" fmla="val 16200000"/>
                  <a:gd name="adj2" fmla="val 5363245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420771" y="2697277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233288" y="2691835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/>
              <p:cNvSpPr/>
              <p:nvPr/>
            </p:nvSpPr>
            <p:spPr>
              <a:xfrm rot="5400000">
                <a:off x="1508166" y="1472999"/>
                <a:ext cx="2265311" cy="2437672"/>
              </a:xfrm>
              <a:prstGeom prst="arc">
                <a:avLst>
                  <a:gd name="adj1" fmla="val 16200000"/>
                  <a:gd name="adj2" fmla="val 5390111"/>
                </a:avLst>
              </a:prstGeom>
              <a:grpFill/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652988" y="2840354"/>
              <a:ext cx="2285433" cy="978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Adaptive Learning for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Interdisciplinary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Collaborative</a:t>
              </a:r>
            </a:p>
            <a:p>
              <a:pPr algn="ctr"/>
              <a:r>
                <a:rPr lang="en-US" sz="2500" b="1" dirty="0">
                  <a:latin typeface="Georgia" panose="02040502050405020303" pitchFamily="18" charset="0"/>
                </a:rPr>
                <a:t>Environments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677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022155" cy="436552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1264947" y="-7484"/>
            <a:ext cx="18697633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900" b="1" dirty="0">
                <a:solidFill>
                  <a:srgbClr val="C22F45"/>
                </a:solidFill>
                <a:latin typeface="AR DESTINE" panose="02000000000000000000" pitchFamily="2" charset="0"/>
              </a:rPr>
              <a:t>A L I C E</a:t>
            </a:r>
          </a:p>
          <a:p>
            <a:pPr algn="ctr"/>
            <a:r>
              <a:rPr lang="en-US" sz="6000" b="1" dirty="0">
                <a:latin typeface="Georgia" panose="02040502050405020303" pitchFamily="18" charset="0"/>
              </a:rPr>
              <a:t>A</a:t>
            </a:r>
            <a:r>
              <a:rPr lang="en-US" sz="6000" dirty="0">
                <a:latin typeface="Georgia" panose="02040502050405020303" pitchFamily="18" charset="0"/>
              </a:rPr>
              <a:t>daptive </a:t>
            </a:r>
            <a:r>
              <a:rPr lang="en-US" sz="6000" b="1" dirty="0">
                <a:latin typeface="Georgia" panose="02040502050405020303" pitchFamily="18" charset="0"/>
              </a:rPr>
              <a:t>L</a:t>
            </a:r>
            <a:r>
              <a:rPr lang="en-US" sz="6000" dirty="0">
                <a:latin typeface="Georgia" panose="02040502050405020303" pitchFamily="18" charset="0"/>
              </a:rPr>
              <a:t>earning for </a:t>
            </a:r>
            <a:r>
              <a:rPr lang="en-US" sz="6000" b="1" dirty="0">
                <a:latin typeface="Georgia" panose="02040502050405020303" pitchFamily="18" charset="0"/>
              </a:rPr>
              <a:t>I</a:t>
            </a:r>
            <a:r>
              <a:rPr lang="en-US" sz="6000" dirty="0">
                <a:latin typeface="Georgia" panose="02040502050405020303" pitchFamily="18" charset="0"/>
              </a:rPr>
              <a:t>nterdisciplinary </a:t>
            </a:r>
          </a:p>
          <a:p>
            <a:pPr algn="ctr"/>
            <a:r>
              <a:rPr lang="en-US" sz="6000" b="1" dirty="0">
                <a:latin typeface="Georgia" panose="02040502050405020303" pitchFamily="18" charset="0"/>
              </a:rPr>
              <a:t>C</a:t>
            </a:r>
            <a:r>
              <a:rPr lang="en-US" sz="6000" dirty="0">
                <a:latin typeface="Georgia" panose="02040502050405020303" pitchFamily="18" charset="0"/>
              </a:rPr>
              <a:t>ollaborative </a:t>
            </a:r>
            <a:r>
              <a:rPr lang="en-US" sz="6000" b="1" dirty="0">
                <a:latin typeface="Georgia" panose="02040502050405020303" pitchFamily="18" charset="0"/>
              </a:rPr>
              <a:t>E</a:t>
            </a:r>
            <a:r>
              <a:rPr lang="en-US" sz="6000" dirty="0">
                <a:latin typeface="Georgia" panose="02040502050405020303" pitchFamily="18" charset="0"/>
              </a:rPr>
              <a:t>nvironments</a:t>
            </a:r>
          </a:p>
        </p:txBody>
      </p:sp>
    </p:spTree>
    <p:extLst>
      <p:ext uri="{BB962C8B-B14F-4D97-AF65-F5344CB8AC3E}">
        <p14:creationId xmlns:p14="http://schemas.microsoft.com/office/powerpoint/2010/main" val="411072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5622602" y="421499"/>
            <a:ext cx="1190339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latin typeface="Felix Titling" panose="04060505060202020A04" pitchFamily="82" charset="0"/>
              </a:rPr>
              <a:t>A.L.I.C.E.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1" y="210538"/>
            <a:ext cx="3990274" cy="43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630" y="-1045591"/>
            <a:ext cx="5139500" cy="5617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0204" y="-1107994"/>
            <a:ext cx="16934443" cy="6043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1" b="1" dirty="0">
                <a:solidFill>
                  <a:srgbClr val="C22F45"/>
                </a:solidFill>
                <a:latin typeface="AR DESTINE" panose="02000000000000000000" pitchFamily="2" charset="0"/>
              </a:rPr>
              <a:t>A L I C E</a:t>
            </a:r>
          </a:p>
          <a:p>
            <a:pPr algn="ctr"/>
            <a:r>
              <a:rPr lang="en-US" sz="7334" b="1" dirty="0">
                <a:latin typeface="Georgia" panose="02040502050405020303" pitchFamily="18" charset="0"/>
              </a:rPr>
              <a:t>A</a:t>
            </a:r>
            <a:r>
              <a:rPr lang="en-US" sz="7334" dirty="0">
                <a:latin typeface="Georgia" panose="02040502050405020303" pitchFamily="18" charset="0"/>
              </a:rPr>
              <a:t>daptive </a:t>
            </a:r>
            <a:r>
              <a:rPr lang="en-US" sz="7334" b="1" dirty="0">
                <a:latin typeface="Georgia" panose="02040502050405020303" pitchFamily="18" charset="0"/>
              </a:rPr>
              <a:t>L</a:t>
            </a:r>
            <a:r>
              <a:rPr lang="en-US" sz="7334" dirty="0">
                <a:latin typeface="Georgia" panose="02040502050405020303" pitchFamily="18" charset="0"/>
              </a:rPr>
              <a:t>earning for </a:t>
            </a:r>
            <a:r>
              <a:rPr lang="en-US" sz="7334" b="1" dirty="0">
                <a:latin typeface="Georgia" panose="02040502050405020303" pitchFamily="18" charset="0"/>
              </a:rPr>
              <a:t>I</a:t>
            </a:r>
            <a:r>
              <a:rPr lang="en-US" sz="7334" dirty="0">
                <a:latin typeface="Georgia" panose="02040502050405020303" pitchFamily="18" charset="0"/>
              </a:rPr>
              <a:t>nterdisciplinary </a:t>
            </a:r>
          </a:p>
          <a:p>
            <a:pPr algn="ctr"/>
            <a:r>
              <a:rPr lang="en-US" sz="7334" b="1" dirty="0">
                <a:latin typeface="Georgia" panose="02040502050405020303" pitchFamily="18" charset="0"/>
              </a:rPr>
              <a:t>C</a:t>
            </a:r>
            <a:r>
              <a:rPr lang="en-US" sz="7334" dirty="0">
                <a:latin typeface="Georgia" panose="02040502050405020303" pitchFamily="18" charset="0"/>
              </a:rPr>
              <a:t>ollaborative </a:t>
            </a:r>
            <a:r>
              <a:rPr lang="en-US" sz="7334" b="1" dirty="0">
                <a:latin typeface="Georgia" panose="02040502050405020303" pitchFamily="18" charset="0"/>
              </a:rPr>
              <a:t>E</a:t>
            </a:r>
            <a:r>
              <a:rPr lang="en-US" sz="7334" dirty="0">
                <a:latin typeface="Georgia" panose="02040502050405020303" pitchFamily="18" charset="0"/>
              </a:rPr>
              <a:t>nvironments</a:t>
            </a:r>
          </a:p>
        </p:txBody>
      </p:sp>
    </p:spTree>
    <p:extLst>
      <p:ext uri="{BB962C8B-B14F-4D97-AF65-F5344CB8AC3E}">
        <p14:creationId xmlns:p14="http://schemas.microsoft.com/office/powerpoint/2010/main" val="24264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12616" y="-396380"/>
            <a:ext cx="16035735" cy="4914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68" b="1" dirty="0">
                <a:solidFill>
                  <a:srgbClr val="C22F45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L I C E</a:t>
            </a:r>
          </a:p>
          <a:p>
            <a:pPr algn="ctr"/>
            <a:r>
              <a:rPr lang="en-US" sz="7334" b="1" dirty="0">
                <a:solidFill>
                  <a:srgbClr val="C22F45"/>
                </a:solidFill>
                <a:latin typeface="Garamond" panose="02020404030301010803" pitchFamily="18" charset="0"/>
              </a:rPr>
              <a:t>Adaptive Learning for Interdisciplinary </a:t>
            </a:r>
          </a:p>
          <a:p>
            <a:pPr algn="ctr"/>
            <a:r>
              <a:rPr lang="en-US" sz="7334" b="1" dirty="0">
                <a:solidFill>
                  <a:srgbClr val="C22F45"/>
                </a:solidFill>
                <a:latin typeface="Garamond" panose="02020404030301010803" pitchFamily="18" charset="0"/>
              </a:rPr>
              <a:t>Collaborative Environments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77799" y="143835"/>
            <a:ext cx="4138530" cy="4284330"/>
            <a:chOff x="630196" y="441505"/>
            <a:chExt cx="2976604" cy="2985433"/>
          </a:xfrm>
        </p:grpSpPr>
        <p:grpSp>
          <p:nvGrpSpPr>
            <p:cNvPr id="6" name="Group 5"/>
            <p:cNvGrpSpPr/>
            <p:nvPr/>
          </p:nvGrpSpPr>
          <p:grpSpPr>
            <a:xfrm>
              <a:off x="630198" y="441505"/>
              <a:ext cx="2976416" cy="2906327"/>
              <a:chOff x="1420773" y="1501044"/>
              <a:chExt cx="2438908" cy="2261881"/>
            </a:xfrm>
          </p:grpSpPr>
          <p:sp>
            <p:nvSpPr>
              <p:cNvPr id="7" name="Arc 6"/>
              <p:cNvSpPr/>
              <p:nvPr/>
            </p:nvSpPr>
            <p:spPr>
              <a:xfrm rot="16200000">
                <a:off x="2010032" y="1960603"/>
                <a:ext cx="1260391" cy="1342767"/>
              </a:xfrm>
              <a:prstGeom prst="arc">
                <a:avLst>
                  <a:gd name="adj1" fmla="val 16199998"/>
                  <a:gd name="adj2" fmla="val 5363245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8" name="Straight Connector 7"/>
              <p:cNvCxnSpPr>
                <a:stCxn id="7" idx="2"/>
                <a:endCxn id="10" idx="2"/>
              </p:cNvCxnSpPr>
              <p:nvPr/>
            </p:nvCxnSpPr>
            <p:spPr>
              <a:xfrm>
                <a:off x="3311572" y="2625169"/>
                <a:ext cx="548088" cy="16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10" idx="0"/>
                <a:endCxn id="7" idx="0"/>
              </p:cNvCxnSpPr>
              <p:nvPr/>
            </p:nvCxnSpPr>
            <p:spPr>
              <a:xfrm>
                <a:off x="1420773" y="2631986"/>
                <a:ext cx="548070" cy="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/>
              <p:cNvSpPr/>
              <p:nvPr/>
            </p:nvSpPr>
            <p:spPr>
              <a:xfrm rot="16200000">
                <a:off x="1509286" y="1412531"/>
                <a:ext cx="2261881" cy="2438908"/>
              </a:xfrm>
              <a:prstGeom prst="arc">
                <a:avLst>
                  <a:gd name="adj1" fmla="val 16200000"/>
                  <a:gd name="adj2" fmla="val 538025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30196" y="516204"/>
              <a:ext cx="2976604" cy="2910734"/>
              <a:chOff x="1420771" y="1559179"/>
              <a:chExt cx="2439062" cy="2265311"/>
            </a:xfrm>
            <a:pattFill prst="wdDnDiag">
              <a:fgClr>
                <a:srgbClr val="F1BDC4"/>
              </a:fgClr>
              <a:bgClr>
                <a:schemeClr val="bg1">
                  <a:lumMod val="95000"/>
                </a:schemeClr>
              </a:bgClr>
            </a:pattFill>
          </p:grpSpPr>
          <p:sp>
            <p:nvSpPr>
              <p:cNvPr id="12" name="Arc 11"/>
              <p:cNvSpPr/>
              <p:nvPr/>
            </p:nvSpPr>
            <p:spPr>
              <a:xfrm rot="16200000">
                <a:off x="2038526" y="2104292"/>
                <a:ext cx="1203553" cy="1185970"/>
              </a:xfrm>
              <a:prstGeom prst="arc">
                <a:avLst>
                  <a:gd name="adj1" fmla="val 16200000"/>
                  <a:gd name="adj2" fmla="val 5363245"/>
                </a:avLst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sp>
            <p:nvSpPr>
              <p:cNvPr id="15" name="Arc 14"/>
              <p:cNvSpPr/>
              <p:nvPr/>
            </p:nvSpPr>
            <p:spPr>
              <a:xfrm rot="5400000">
                <a:off x="1508166" y="1472999"/>
                <a:ext cx="2265311" cy="2437672"/>
              </a:xfrm>
              <a:prstGeom prst="arc">
                <a:avLst>
                  <a:gd name="adj1" fmla="val 16200000"/>
                  <a:gd name="adj2" fmla="val 5390111"/>
                </a:avLst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52400" tIns="76200" rIns="152400" bIns="762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00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420771" y="2697277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233288" y="2691835"/>
                <a:ext cx="626545" cy="0"/>
              </a:xfrm>
              <a:prstGeom prst="line">
                <a:avLst/>
              </a:prstGeom>
              <a:grpFill/>
              <a:ln w="25400" cap="rnd">
                <a:solidFill>
                  <a:srgbClr val="C32E4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775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63" y="4074883"/>
            <a:ext cx="6553200" cy="716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658" y="3745236"/>
            <a:ext cx="4069080" cy="5379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0" y="-10341"/>
            <a:ext cx="10668000" cy="381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9629" y="-64770"/>
            <a:ext cx="10668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600" y="-5094606"/>
            <a:ext cx="10668000" cy="3576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08" y="-5317490"/>
            <a:ext cx="10668000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54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 DESTINE</vt:lpstr>
      <vt:lpstr>Arial</vt:lpstr>
      <vt:lpstr>Calibri</vt:lpstr>
      <vt:lpstr>Calibri Light</vt:lpstr>
      <vt:lpstr>CMU Serif</vt:lpstr>
      <vt:lpstr>Felix Titling</vt:lpstr>
      <vt:lpstr>Garamond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 Gutierrez</dc:creator>
  <cp:lastModifiedBy>Juan B Gutierrez</cp:lastModifiedBy>
  <cp:revision>19</cp:revision>
  <dcterms:created xsi:type="dcterms:W3CDTF">2016-02-11T04:45:49Z</dcterms:created>
  <dcterms:modified xsi:type="dcterms:W3CDTF">2024-05-06T13:48:04Z</dcterms:modified>
</cp:coreProperties>
</file>