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1311" r:id="rId2"/>
    <p:sldId id="1309" r:id="rId3"/>
    <p:sldId id="1310" r:id="rId4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zhang007@citymail.cuny.edu" initials="s" lastIdx="8" clrIdx="0">
    <p:extLst>
      <p:ext uri="{19B8F6BF-5375-455C-9EA6-DF929625EA0E}">
        <p15:presenceInfo xmlns:p15="http://schemas.microsoft.com/office/powerpoint/2012/main" userId="S::szhang007@citymail.cuny.edu::3a0bf848-ade3-4c76-bb4c-028da516866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190DB3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1" autoAdjust="0"/>
    <p:restoredTop sz="94080" autoAdjust="0"/>
  </p:normalViewPr>
  <p:slideViewPr>
    <p:cSldViewPr snapToGrid="0">
      <p:cViewPr varScale="1">
        <p:scale>
          <a:sx n="111" d="100"/>
          <a:sy n="111" d="100"/>
        </p:scale>
        <p:origin x="6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8" y="0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57200" y="719138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1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8" y="9119474"/>
            <a:ext cx="3169919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48300" rIns="96625" bIns="48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1777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gradFill>
            <a:gsLst>
              <a:gs pos="0">
                <a:srgbClr val="8C8C8C"/>
              </a:gs>
              <a:gs pos="50000">
                <a:srgbClr val="CACACA"/>
              </a:gs>
              <a:gs pos="100000">
                <a:srgbClr val="F2F2F2"/>
              </a:gs>
            </a:gsLst>
            <a:lin ang="16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609600" y="1524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5537200" y="6446841"/>
            <a:ext cx="459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/58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l="69326" t="42308" r="10176" b="38723"/>
          <a:stretch/>
        </p:blipFill>
        <p:spPr>
          <a:xfrm>
            <a:off x="13586" y="6418956"/>
            <a:ext cx="875894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5815" y="6438220"/>
            <a:ext cx="1828800" cy="468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25469"/>
          <a:stretch/>
        </p:blipFill>
        <p:spPr>
          <a:xfrm>
            <a:off x="9265920" y="6386328"/>
            <a:ext cx="109728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2080413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6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5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ftr" idx="11"/>
          </p:nvPr>
        </p:nvSpPr>
        <p:spPr>
          <a:xfrm>
            <a:off x="0" y="6492880"/>
            <a:ext cx="599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9245600" y="649288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76200"/>
            <a:ext cx="10972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143005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7" r:id="rId4"/>
    <p:sldLayoutId id="214748365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0FA07B-72E2-7C13-C02C-DE2E2AD7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EA3224-3C54-A1D0-EAC6-94E9407BE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252823"/>
            <a:ext cx="10972800" cy="2071777"/>
          </a:xfrm>
        </p:spPr>
        <p:txBody>
          <a:bodyPr/>
          <a:lstStyle/>
          <a:p>
            <a:pPr marL="25400" indent="0">
              <a:buNone/>
            </a:pPr>
            <a:r>
              <a:rPr lang="en-US" sz="2000" dirty="0"/>
              <a:t>The folder includes four code scripts. They are, in the order, for:</a:t>
            </a:r>
          </a:p>
          <a:p>
            <a:pPr marL="482600" indent="-457200">
              <a:buSzPct val="100000"/>
              <a:buAutoNum type="arabicPeriod"/>
            </a:pPr>
            <a:r>
              <a:rPr lang="en-US" sz="2000" dirty="0"/>
              <a:t>Teensy 4.1</a:t>
            </a:r>
          </a:p>
          <a:p>
            <a:pPr marL="482600" indent="-457200">
              <a:buSzPct val="100000"/>
              <a:buAutoNum type="arabicPeriod"/>
            </a:pPr>
            <a:r>
              <a:rPr lang="en-US" sz="2000" dirty="0"/>
              <a:t>Itsy-Bitsy (controller side) plugged on the PCB</a:t>
            </a:r>
          </a:p>
          <a:p>
            <a:pPr marL="482600" indent="-457200">
              <a:buSzPct val="100000"/>
              <a:buFont typeface="Arial"/>
              <a:buAutoNum type="arabicPeriod"/>
            </a:pPr>
            <a:r>
              <a:rPr lang="en-US" sz="2000" dirty="0"/>
              <a:t>Itsy-Bitsy (computer side) connected to the Remote PC running the </a:t>
            </a:r>
            <a:r>
              <a:rPr lang="en-US" sz="2000" dirty="0" err="1"/>
              <a:t>Matlab</a:t>
            </a:r>
            <a:r>
              <a:rPr lang="en-US" sz="2000" dirty="0"/>
              <a:t> GUI app</a:t>
            </a:r>
          </a:p>
          <a:p>
            <a:pPr marL="482600" indent="-457200">
              <a:buSzPct val="100000"/>
              <a:buAutoNum type="arabicPeriod"/>
            </a:pPr>
            <a:r>
              <a:rPr lang="en-US" sz="2000" dirty="0" err="1"/>
              <a:t>Matlab</a:t>
            </a:r>
            <a:r>
              <a:rPr lang="en-US" sz="2000" dirty="0"/>
              <a:t> GUI app on the remote PC</a:t>
            </a:r>
          </a:p>
          <a:p>
            <a:pPr marL="482600" indent="-457200">
              <a:buSzPct val="100000"/>
              <a:buAutoNum type="arabicPeriod"/>
            </a:pPr>
            <a:endParaRPr lang="en-US" sz="2000" dirty="0"/>
          </a:p>
          <a:p>
            <a:pPr marL="482600" indent="-457200">
              <a:buAutoNum type="arabicPeriod"/>
            </a:pP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98B33A-D3F4-DC57-5943-30546BB1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802" y="897499"/>
            <a:ext cx="8785097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1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F81708C-07A0-497A-914B-2D0B481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Exo-User Interface MATLAB App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04C1F-AEE6-42E7-8A7C-6E015528FAD2}"/>
              </a:ext>
            </a:extLst>
          </p:cNvPr>
          <p:cNvSpPr txBox="1"/>
          <p:nvPr/>
        </p:nvSpPr>
        <p:spPr>
          <a:xfrm>
            <a:off x="453006" y="1360414"/>
            <a:ext cx="11738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Open MATLAB, open Exoskeleton_User_Interface_32data.mlapp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Click ‘run’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29124-8EF9-49E1-9807-1040D27FE1E4}"/>
              </a:ext>
            </a:extLst>
          </p:cNvPr>
          <p:cNvSpPr txBox="1"/>
          <p:nvPr/>
        </p:nvSpPr>
        <p:spPr>
          <a:xfrm>
            <a:off x="453006" y="837194"/>
            <a:ext cx="1491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/>
              <a:t>Steps: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70B456-960D-4390-A333-7FC551A6D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19" y="2474044"/>
            <a:ext cx="6159401" cy="388023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75586A7-40DB-4921-B175-FD597268910B}"/>
              </a:ext>
            </a:extLst>
          </p:cNvPr>
          <p:cNvSpPr/>
          <p:nvPr/>
        </p:nvSpPr>
        <p:spPr>
          <a:xfrm>
            <a:off x="3489158" y="2529780"/>
            <a:ext cx="360947" cy="8881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F81708C-07A0-497A-914B-2D0B4813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Exo-User Interface MATLAB App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F04C1F-AEE6-42E7-8A7C-6E015528FAD2}"/>
              </a:ext>
            </a:extLst>
          </p:cNvPr>
          <p:cNvSpPr txBox="1"/>
          <p:nvPr/>
        </p:nvSpPr>
        <p:spPr>
          <a:xfrm>
            <a:off x="509154" y="1170573"/>
            <a:ext cx="11073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2000" dirty="0"/>
              <a:t>Select the correct port where Itsy-Bitsy (</a:t>
            </a:r>
            <a:r>
              <a:rPr lang="en-US" sz="2000" dirty="0" err="1"/>
              <a:t>compure</a:t>
            </a:r>
            <a:r>
              <a:rPr lang="en-US" sz="2000" dirty="0"/>
              <a:t> side) is connected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2000" dirty="0"/>
              <a:t>Click ‘Connect’ to connect the two Bluetooth receivers (on the two </a:t>
            </a:r>
            <a:r>
              <a:rPr lang="en-US" sz="2000" dirty="0" err="1"/>
              <a:t>Isty</a:t>
            </a:r>
            <a:r>
              <a:rPr lang="en-US" sz="2000" dirty="0"/>
              <a:t>-Bitsy). </a:t>
            </a:r>
            <a:br>
              <a:rPr lang="en-US" sz="2000" dirty="0"/>
            </a:br>
            <a:r>
              <a:rPr lang="en-US" sz="2000" dirty="0"/>
              <a:t>Bluetooth is used for receiving real-time data and sending control parameters. 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sz="2000" dirty="0"/>
              <a:t>Save data: click ‘Save Data’ to begin save, click ‘Stop </a:t>
            </a:r>
            <a:r>
              <a:rPr lang="en-US" altLang="zh-CN" sz="2000" dirty="0"/>
              <a:t>Save</a:t>
            </a:r>
            <a:r>
              <a:rPr lang="en-US" sz="2000" dirty="0"/>
              <a:t>’,</a:t>
            </a:r>
            <a:r>
              <a:rPr lang="zh-CN" altLang="en-US" sz="2000" dirty="0"/>
              <a:t> </a:t>
            </a:r>
            <a:r>
              <a:rPr lang="en-US" altLang="zh-CN" sz="2000" dirty="0"/>
              <a:t>all data will be saved at ‘</a:t>
            </a:r>
            <a:r>
              <a:rPr lang="en-US" altLang="zh-CN" sz="2000" dirty="0" err="1"/>
              <a:t>data.mat</a:t>
            </a:r>
            <a:r>
              <a:rPr lang="en-US" altLang="zh-CN" sz="2000" dirty="0"/>
              <a:t>’. Notes: the ‘</a:t>
            </a:r>
            <a:r>
              <a:rPr lang="en-US" altLang="zh-CN" sz="2000" dirty="0" err="1"/>
              <a:t>data.mat</a:t>
            </a:r>
            <a:r>
              <a:rPr lang="en-US" altLang="zh-CN" sz="2000" dirty="0"/>
              <a:t>’ will only reserve the latest data.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51D4B-178A-4838-9BC2-95592FA0D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48" y="3317956"/>
            <a:ext cx="3386888" cy="26883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F80199-1C6F-4FE7-A657-2AE71FFFB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351" y="3380585"/>
            <a:ext cx="3257675" cy="256308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ED36552-B319-4178-A92B-D0E77CA06AA4}"/>
              </a:ext>
            </a:extLst>
          </p:cNvPr>
          <p:cNvSpPr/>
          <p:nvPr/>
        </p:nvSpPr>
        <p:spPr>
          <a:xfrm>
            <a:off x="2110437" y="3308327"/>
            <a:ext cx="657727" cy="49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F94DD5-DE24-4CDD-82E9-AB5545511276}"/>
              </a:ext>
            </a:extLst>
          </p:cNvPr>
          <p:cNvSpPr/>
          <p:nvPr/>
        </p:nvSpPr>
        <p:spPr>
          <a:xfrm>
            <a:off x="5819421" y="3429000"/>
            <a:ext cx="657727" cy="49238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77DD119-1DC1-4981-B518-7155DFB8A0B9}"/>
              </a:ext>
            </a:extLst>
          </p:cNvPr>
          <p:cNvSpPr/>
          <p:nvPr/>
        </p:nvSpPr>
        <p:spPr>
          <a:xfrm>
            <a:off x="3337305" y="3800711"/>
            <a:ext cx="1199146" cy="13235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B29E58-9851-4909-AE86-B0F037158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538" y="4057384"/>
            <a:ext cx="3987414" cy="8354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A88CE-BBD0-4158-8CDD-89FD2B6DFDB3}"/>
              </a:ext>
            </a:extLst>
          </p:cNvPr>
          <p:cNvSpPr txBox="1"/>
          <p:nvPr/>
        </p:nvSpPr>
        <p:spPr>
          <a:xfrm>
            <a:off x="8879305" y="4892842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will be saved at here   </a:t>
            </a:r>
          </a:p>
        </p:txBody>
      </p:sp>
    </p:spTree>
    <p:extLst>
      <p:ext uri="{BB962C8B-B14F-4D97-AF65-F5344CB8AC3E}">
        <p14:creationId xmlns:p14="http://schemas.microsoft.com/office/powerpoint/2010/main" val="161058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168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Office Theme</vt:lpstr>
      <vt:lpstr>Control Architecture</vt:lpstr>
      <vt:lpstr>Exo-User Interface MATLAB App</vt:lpstr>
      <vt:lpstr>Exo-User Interface MATLAB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Actuator &amp; Wearable Design</dc:title>
  <dc:creator>birolab</dc:creator>
  <cp:lastModifiedBy>Antonio Di Lallo</cp:lastModifiedBy>
  <cp:revision>406</cp:revision>
  <dcterms:modified xsi:type="dcterms:W3CDTF">2025-06-18T18:27:10Z</dcterms:modified>
</cp:coreProperties>
</file>