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412" r:id="rId3"/>
    <p:sldId id="257" r:id="rId4"/>
    <p:sldId id="414" r:id="rId5"/>
    <p:sldId id="273" r:id="rId6"/>
    <p:sldId id="275" r:id="rId7"/>
    <p:sldId id="274" r:id="rId8"/>
    <p:sldId id="276" r:id="rId9"/>
    <p:sldId id="277" r:id="rId10"/>
    <p:sldId id="263" r:id="rId11"/>
    <p:sldId id="264" r:id="rId12"/>
    <p:sldId id="262" r:id="rId13"/>
    <p:sldId id="270" r:id="rId14"/>
    <p:sldId id="265" r:id="rId15"/>
    <p:sldId id="266" r:id="rId16"/>
    <p:sldId id="267" r:id="rId17"/>
    <p:sldId id="268" r:id="rId18"/>
    <p:sldId id="271" r:id="rId19"/>
    <p:sldId id="416" r:id="rId20"/>
    <p:sldId id="41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0831-9587-4A75-B7EF-939DFE4B7AB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E5D737-8FA7-47D2-9EA8-8A869A9F668C}">
      <dgm:prSet/>
      <dgm:spPr/>
      <dgm:t>
        <a:bodyPr/>
        <a:lstStyle/>
        <a:p>
          <a:r>
            <a:rPr lang="en-GB"/>
            <a:t>Demographic variables include:</a:t>
          </a:r>
          <a:endParaRPr lang="en-US"/>
        </a:p>
      </dgm:t>
    </dgm:pt>
    <dgm:pt modelId="{25959C63-ACF0-41D6-A324-3265893C5378}" type="parTrans" cxnId="{DA76DC18-5E5A-4553-BC79-FB147C2744D7}">
      <dgm:prSet/>
      <dgm:spPr/>
      <dgm:t>
        <a:bodyPr/>
        <a:lstStyle/>
        <a:p>
          <a:endParaRPr lang="en-US"/>
        </a:p>
      </dgm:t>
    </dgm:pt>
    <dgm:pt modelId="{405082A8-6336-4BF4-8FF5-571725F9E6B2}" type="sibTrans" cxnId="{DA76DC18-5E5A-4553-BC79-FB147C2744D7}">
      <dgm:prSet/>
      <dgm:spPr/>
      <dgm:t>
        <a:bodyPr/>
        <a:lstStyle/>
        <a:p>
          <a:endParaRPr lang="en-US"/>
        </a:p>
      </dgm:t>
    </dgm:pt>
    <dgm:pt modelId="{8E6DF805-20DE-47D0-AED0-0963A7908D49}">
      <dgm:prSet/>
      <dgm:spPr/>
      <dgm:t>
        <a:bodyPr/>
        <a:lstStyle/>
        <a:p>
          <a:r>
            <a:rPr lang="en-GB"/>
            <a:t>Age (at diagnosis)</a:t>
          </a:r>
          <a:endParaRPr lang="en-US"/>
        </a:p>
      </dgm:t>
    </dgm:pt>
    <dgm:pt modelId="{14BF1F4F-038C-4473-9CC8-AFB6B76676E8}" type="parTrans" cxnId="{8B68D4DE-0E2F-406B-BA6D-A90F686E728C}">
      <dgm:prSet/>
      <dgm:spPr/>
      <dgm:t>
        <a:bodyPr/>
        <a:lstStyle/>
        <a:p>
          <a:endParaRPr lang="en-US"/>
        </a:p>
      </dgm:t>
    </dgm:pt>
    <dgm:pt modelId="{5B6E5D6D-9C5A-40C3-B8E0-155B5F9BCBD7}" type="sibTrans" cxnId="{8B68D4DE-0E2F-406B-BA6D-A90F686E728C}">
      <dgm:prSet/>
      <dgm:spPr/>
      <dgm:t>
        <a:bodyPr/>
        <a:lstStyle/>
        <a:p>
          <a:endParaRPr lang="en-US"/>
        </a:p>
      </dgm:t>
    </dgm:pt>
    <dgm:pt modelId="{1CB06A1B-A454-4BAA-B1FC-70243A454B59}">
      <dgm:prSet/>
      <dgm:spPr/>
      <dgm:t>
        <a:bodyPr/>
        <a:lstStyle/>
        <a:p>
          <a:r>
            <a:rPr lang="en-GB"/>
            <a:t>Sex: binary variable: 0 for male, 1 for female</a:t>
          </a:r>
          <a:endParaRPr lang="en-US"/>
        </a:p>
      </dgm:t>
    </dgm:pt>
    <dgm:pt modelId="{0AC09F93-845A-4B63-A5D3-8A833694C1EF}" type="parTrans" cxnId="{3BF67831-2005-4466-891C-EEE17C57D2AC}">
      <dgm:prSet/>
      <dgm:spPr/>
      <dgm:t>
        <a:bodyPr/>
        <a:lstStyle/>
        <a:p>
          <a:endParaRPr lang="en-US"/>
        </a:p>
      </dgm:t>
    </dgm:pt>
    <dgm:pt modelId="{EC6FF93F-9C8A-47A3-AC13-E49C816B435B}" type="sibTrans" cxnId="{3BF67831-2005-4466-891C-EEE17C57D2AC}">
      <dgm:prSet/>
      <dgm:spPr/>
      <dgm:t>
        <a:bodyPr/>
        <a:lstStyle/>
        <a:p>
          <a:endParaRPr lang="en-US"/>
        </a:p>
      </dgm:t>
    </dgm:pt>
    <dgm:pt modelId="{ADAA2DDF-AC2B-44F1-87D2-7D3D61935BC1}">
      <dgm:prSet/>
      <dgm:spPr/>
      <dgm:t>
        <a:bodyPr/>
        <a:lstStyle/>
        <a:p>
          <a:r>
            <a:rPr lang="en-GB"/>
            <a:t>Hospital Episode Statistics (HES) data include: </a:t>
          </a:r>
          <a:endParaRPr lang="en-US"/>
        </a:p>
      </dgm:t>
    </dgm:pt>
    <dgm:pt modelId="{8F9A8062-F247-4507-9279-514B23DDD306}" type="parTrans" cxnId="{BC670FF7-C136-43DA-B6F5-AAD4D6896172}">
      <dgm:prSet/>
      <dgm:spPr/>
      <dgm:t>
        <a:bodyPr/>
        <a:lstStyle/>
        <a:p>
          <a:endParaRPr lang="en-US"/>
        </a:p>
      </dgm:t>
    </dgm:pt>
    <dgm:pt modelId="{2E63F4B0-FFE5-4631-9CBB-309E53616A23}" type="sibTrans" cxnId="{BC670FF7-C136-43DA-B6F5-AAD4D6896172}">
      <dgm:prSet/>
      <dgm:spPr/>
      <dgm:t>
        <a:bodyPr/>
        <a:lstStyle/>
        <a:p>
          <a:endParaRPr lang="en-US"/>
        </a:p>
      </dgm:t>
    </dgm:pt>
    <dgm:pt modelId="{3666D4E6-4515-48C3-AFE8-E162E2343D90}">
      <dgm:prSet/>
      <dgm:spPr/>
      <dgm:t>
        <a:bodyPr/>
        <a:lstStyle/>
        <a:p>
          <a:r>
            <a:rPr lang="en-GB"/>
            <a:t>Diagnosis date</a:t>
          </a:r>
          <a:endParaRPr lang="en-US"/>
        </a:p>
      </dgm:t>
    </dgm:pt>
    <dgm:pt modelId="{2CAC891E-948E-4A21-B9AE-79365177289B}" type="parTrans" cxnId="{E6CECA05-A4C0-43AC-96E0-6CA381C45AEB}">
      <dgm:prSet/>
      <dgm:spPr/>
      <dgm:t>
        <a:bodyPr/>
        <a:lstStyle/>
        <a:p>
          <a:endParaRPr lang="en-US"/>
        </a:p>
      </dgm:t>
    </dgm:pt>
    <dgm:pt modelId="{CA5C1F41-CA44-4DF8-BDED-23EA7732859E}" type="sibTrans" cxnId="{E6CECA05-A4C0-43AC-96E0-6CA381C45AEB}">
      <dgm:prSet/>
      <dgm:spPr/>
      <dgm:t>
        <a:bodyPr/>
        <a:lstStyle/>
        <a:p>
          <a:endParaRPr lang="en-US"/>
        </a:p>
      </dgm:t>
    </dgm:pt>
    <dgm:pt modelId="{67B8B7AD-AF84-4A67-8F72-A2A30EA20C97}">
      <dgm:prSet/>
      <dgm:spPr/>
      <dgm:t>
        <a:bodyPr/>
        <a:lstStyle/>
        <a:p>
          <a:r>
            <a:rPr lang="en-GB"/>
            <a:t>Stage: AJCC staging system combining the TMN scoring, marked from 0 to 4.</a:t>
          </a:r>
          <a:endParaRPr lang="en-US"/>
        </a:p>
      </dgm:t>
    </dgm:pt>
    <dgm:pt modelId="{266FEC90-6FC9-4072-8692-B291D208618D}" type="parTrans" cxnId="{F8B44A5B-B14D-44A0-B42B-66FCB2E01449}">
      <dgm:prSet/>
      <dgm:spPr/>
      <dgm:t>
        <a:bodyPr/>
        <a:lstStyle/>
        <a:p>
          <a:endParaRPr lang="en-US"/>
        </a:p>
      </dgm:t>
    </dgm:pt>
    <dgm:pt modelId="{7A66B2B4-1C67-4C8E-9D20-7296E7A4D46E}" type="sibTrans" cxnId="{F8B44A5B-B14D-44A0-B42B-66FCB2E01449}">
      <dgm:prSet/>
      <dgm:spPr/>
      <dgm:t>
        <a:bodyPr/>
        <a:lstStyle/>
        <a:p>
          <a:endParaRPr lang="en-US"/>
        </a:p>
      </dgm:t>
    </dgm:pt>
    <dgm:pt modelId="{42344152-6FEC-4E11-9565-542DC426BA8A}">
      <dgm:prSet/>
      <dgm:spPr/>
      <dgm:t>
        <a:bodyPr/>
        <a:lstStyle/>
        <a:p>
          <a:r>
            <a:rPr lang="en-GB"/>
            <a:t>Grades of differentiation: </a:t>
          </a:r>
          <a:endParaRPr lang="en-US"/>
        </a:p>
      </dgm:t>
    </dgm:pt>
    <dgm:pt modelId="{A641023D-46B7-4C92-B7D5-3839DE4078DE}" type="parTrans" cxnId="{85642FE2-22F3-4D79-AF32-2533DCE7FDCE}">
      <dgm:prSet/>
      <dgm:spPr/>
      <dgm:t>
        <a:bodyPr/>
        <a:lstStyle/>
        <a:p>
          <a:endParaRPr lang="en-US"/>
        </a:p>
      </dgm:t>
    </dgm:pt>
    <dgm:pt modelId="{BDADD506-EB5A-4711-9653-44280491F428}" type="sibTrans" cxnId="{85642FE2-22F3-4D79-AF32-2533DCE7FDCE}">
      <dgm:prSet/>
      <dgm:spPr/>
      <dgm:t>
        <a:bodyPr/>
        <a:lstStyle/>
        <a:p>
          <a:endParaRPr lang="en-US"/>
        </a:p>
      </dgm:t>
    </dgm:pt>
    <dgm:pt modelId="{AC392F88-C016-4767-A632-E71BD2B9D73F}">
      <dgm:prSet/>
      <dgm:spPr/>
      <dgm:t>
        <a:bodyPr/>
        <a:lstStyle/>
        <a:p>
          <a:r>
            <a:rPr lang="en-GB"/>
            <a:t>GX: The degree of differentiation </a:t>
          </a:r>
          <a:r>
            <a:rPr lang="en-GB" i="1"/>
            <a:t>cannot</a:t>
          </a:r>
          <a:r>
            <a:rPr lang="en-GB"/>
            <a:t> be assessed; </a:t>
          </a:r>
          <a:endParaRPr lang="en-US"/>
        </a:p>
      </dgm:t>
    </dgm:pt>
    <dgm:pt modelId="{60421F9B-CF1B-4BEA-9AF2-3ACB43C4CDAF}" type="parTrans" cxnId="{CA30860D-A67A-4C33-9191-93BC4E00D0AD}">
      <dgm:prSet/>
      <dgm:spPr/>
      <dgm:t>
        <a:bodyPr/>
        <a:lstStyle/>
        <a:p>
          <a:endParaRPr lang="en-US"/>
        </a:p>
      </dgm:t>
    </dgm:pt>
    <dgm:pt modelId="{E53CDC64-89CA-4ECB-B070-31CD7E1A1D94}" type="sibTrans" cxnId="{CA30860D-A67A-4C33-9191-93BC4E00D0AD}">
      <dgm:prSet/>
      <dgm:spPr/>
      <dgm:t>
        <a:bodyPr/>
        <a:lstStyle/>
        <a:p>
          <a:endParaRPr lang="en-US"/>
        </a:p>
      </dgm:t>
    </dgm:pt>
    <dgm:pt modelId="{B8C31166-2763-4B46-AC83-F77F5E3CDC1E}">
      <dgm:prSet/>
      <dgm:spPr/>
      <dgm:t>
        <a:bodyPr/>
        <a:lstStyle/>
        <a:p>
          <a:r>
            <a:rPr lang="en-GB"/>
            <a:t>G1: </a:t>
          </a:r>
          <a:r>
            <a:rPr lang="en-GB" i="1"/>
            <a:t>Well</a:t>
          </a:r>
          <a:r>
            <a:rPr lang="en-GB"/>
            <a:t> differentiated;</a:t>
          </a:r>
          <a:endParaRPr lang="en-US"/>
        </a:p>
      </dgm:t>
    </dgm:pt>
    <dgm:pt modelId="{49B7B1EB-4F0C-47B6-9094-0F4608C75E12}" type="parTrans" cxnId="{472DD5EF-AE8B-415E-9651-4D7E646834C8}">
      <dgm:prSet/>
      <dgm:spPr/>
      <dgm:t>
        <a:bodyPr/>
        <a:lstStyle/>
        <a:p>
          <a:endParaRPr lang="en-US"/>
        </a:p>
      </dgm:t>
    </dgm:pt>
    <dgm:pt modelId="{0381EE7B-F657-47B1-9A2E-9C141CABE127}" type="sibTrans" cxnId="{472DD5EF-AE8B-415E-9651-4D7E646834C8}">
      <dgm:prSet/>
      <dgm:spPr/>
      <dgm:t>
        <a:bodyPr/>
        <a:lstStyle/>
        <a:p>
          <a:endParaRPr lang="en-US"/>
        </a:p>
      </dgm:t>
    </dgm:pt>
    <dgm:pt modelId="{3E0C9DEC-623A-49CC-92D4-AD387DD0AF64}">
      <dgm:prSet/>
      <dgm:spPr/>
      <dgm:t>
        <a:bodyPr/>
        <a:lstStyle/>
        <a:p>
          <a:r>
            <a:rPr lang="en-GB"/>
            <a:t>G2: </a:t>
          </a:r>
          <a:r>
            <a:rPr lang="en-GB" i="1"/>
            <a:t>Moderately</a:t>
          </a:r>
          <a:r>
            <a:rPr lang="en-GB"/>
            <a:t> differentiated; </a:t>
          </a:r>
          <a:endParaRPr lang="en-US"/>
        </a:p>
      </dgm:t>
    </dgm:pt>
    <dgm:pt modelId="{64A9DAE7-D917-47BF-A86F-7792AA98470E}" type="parTrans" cxnId="{5514C0A9-CDD2-467C-BA39-A71ECA1DD7FD}">
      <dgm:prSet/>
      <dgm:spPr/>
      <dgm:t>
        <a:bodyPr/>
        <a:lstStyle/>
        <a:p>
          <a:endParaRPr lang="en-US"/>
        </a:p>
      </dgm:t>
    </dgm:pt>
    <dgm:pt modelId="{1E751ACD-24B8-4CEF-AB24-DC00627E3B80}" type="sibTrans" cxnId="{5514C0A9-CDD2-467C-BA39-A71ECA1DD7FD}">
      <dgm:prSet/>
      <dgm:spPr/>
      <dgm:t>
        <a:bodyPr/>
        <a:lstStyle/>
        <a:p>
          <a:endParaRPr lang="en-US"/>
        </a:p>
      </dgm:t>
    </dgm:pt>
    <dgm:pt modelId="{6967873F-1AD4-4091-A6C6-8D9D0C69B55B}">
      <dgm:prSet/>
      <dgm:spPr/>
      <dgm:t>
        <a:bodyPr/>
        <a:lstStyle/>
        <a:p>
          <a:r>
            <a:rPr lang="en-GB"/>
            <a:t>G3: </a:t>
          </a:r>
          <a:r>
            <a:rPr lang="en-GB" i="1"/>
            <a:t>Poorly</a:t>
          </a:r>
          <a:r>
            <a:rPr lang="en-GB"/>
            <a:t> differentiated; </a:t>
          </a:r>
          <a:endParaRPr lang="en-US"/>
        </a:p>
      </dgm:t>
    </dgm:pt>
    <dgm:pt modelId="{85EAA359-8006-4932-B55F-88237408222D}" type="parTrans" cxnId="{8F1D1A03-A16E-4ECF-A302-A407B96235EE}">
      <dgm:prSet/>
      <dgm:spPr/>
      <dgm:t>
        <a:bodyPr/>
        <a:lstStyle/>
        <a:p>
          <a:endParaRPr lang="en-US"/>
        </a:p>
      </dgm:t>
    </dgm:pt>
    <dgm:pt modelId="{E8520F99-2A1A-4252-8D46-508E179E672B}" type="sibTrans" cxnId="{8F1D1A03-A16E-4ECF-A302-A407B96235EE}">
      <dgm:prSet/>
      <dgm:spPr/>
      <dgm:t>
        <a:bodyPr/>
        <a:lstStyle/>
        <a:p>
          <a:endParaRPr lang="en-US"/>
        </a:p>
      </dgm:t>
    </dgm:pt>
    <dgm:pt modelId="{C492FD39-859A-4C4C-9419-81B42BFA0AC6}">
      <dgm:prSet/>
      <dgm:spPr/>
      <dgm:t>
        <a:bodyPr/>
        <a:lstStyle/>
        <a:p>
          <a:r>
            <a:rPr lang="en-GB"/>
            <a:t>G4: Undifferentiated / anaplastic </a:t>
          </a:r>
          <a:endParaRPr lang="en-US"/>
        </a:p>
      </dgm:t>
    </dgm:pt>
    <dgm:pt modelId="{23EDCB3A-1406-4B01-9414-C8488D5C3EB5}" type="parTrans" cxnId="{A483A772-531B-41A8-8970-7A6D15D14B3D}">
      <dgm:prSet/>
      <dgm:spPr/>
      <dgm:t>
        <a:bodyPr/>
        <a:lstStyle/>
        <a:p>
          <a:endParaRPr lang="en-US"/>
        </a:p>
      </dgm:t>
    </dgm:pt>
    <dgm:pt modelId="{B8CE190C-070E-4577-AAEF-8AFDDA433BB3}" type="sibTrans" cxnId="{A483A772-531B-41A8-8970-7A6D15D14B3D}">
      <dgm:prSet/>
      <dgm:spPr/>
      <dgm:t>
        <a:bodyPr/>
        <a:lstStyle/>
        <a:p>
          <a:endParaRPr lang="en-US"/>
        </a:p>
      </dgm:t>
    </dgm:pt>
    <dgm:pt modelId="{09B172C8-2007-4210-A44B-DF6A3834C1E7}">
      <dgm:prSet/>
      <dgm:spPr/>
      <dgm:t>
        <a:bodyPr/>
        <a:lstStyle/>
        <a:p>
          <a:r>
            <a:rPr lang="en-GB"/>
            <a:t>Tumour type: primary, metastases, and recurrence of tumour</a:t>
          </a:r>
          <a:endParaRPr lang="en-US"/>
        </a:p>
      </dgm:t>
    </dgm:pt>
    <dgm:pt modelId="{FAD8799D-359B-44E7-B61A-C9CDB83CEDA9}" type="parTrans" cxnId="{B4502640-ADD5-46A2-98B3-AC8D9361C66B}">
      <dgm:prSet/>
      <dgm:spPr/>
      <dgm:t>
        <a:bodyPr/>
        <a:lstStyle/>
        <a:p>
          <a:endParaRPr lang="en-US"/>
        </a:p>
      </dgm:t>
    </dgm:pt>
    <dgm:pt modelId="{05442002-CA96-4E89-BBEC-28018A998DC7}" type="sibTrans" cxnId="{B4502640-ADD5-46A2-98B3-AC8D9361C66B}">
      <dgm:prSet/>
      <dgm:spPr/>
      <dgm:t>
        <a:bodyPr/>
        <a:lstStyle/>
        <a:p>
          <a:endParaRPr lang="en-US"/>
        </a:p>
      </dgm:t>
    </dgm:pt>
    <dgm:pt modelId="{F64680DE-97D0-4B9F-A9F8-BB8E3B6EE799}" type="pres">
      <dgm:prSet presAssocID="{68FC0831-9587-4A75-B7EF-939DFE4B7AB6}" presName="linear" presStyleCnt="0">
        <dgm:presLayoutVars>
          <dgm:animLvl val="lvl"/>
          <dgm:resizeHandles val="exact"/>
        </dgm:presLayoutVars>
      </dgm:prSet>
      <dgm:spPr/>
    </dgm:pt>
    <dgm:pt modelId="{ABFC24A8-FA32-46B3-B349-B5B0E7644546}" type="pres">
      <dgm:prSet presAssocID="{3FE5D737-8FA7-47D2-9EA8-8A869A9F668C}" presName="parentText" presStyleLbl="node1" presStyleIdx="0" presStyleCnt="2">
        <dgm:presLayoutVars>
          <dgm:chMax val="0"/>
          <dgm:bulletEnabled val="1"/>
        </dgm:presLayoutVars>
      </dgm:prSet>
      <dgm:spPr/>
    </dgm:pt>
    <dgm:pt modelId="{48F12025-1378-42F8-99F8-C71276C54FF2}" type="pres">
      <dgm:prSet presAssocID="{3FE5D737-8FA7-47D2-9EA8-8A869A9F668C}" presName="childText" presStyleLbl="revTx" presStyleIdx="0" presStyleCnt="2">
        <dgm:presLayoutVars>
          <dgm:bulletEnabled val="1"/>
        </dgm:presLayoutVars>
      </dgm:prSet>
      <dgm:spPr/>
    </dgm:pt>
    <dgm:pt modelId="{19C00666-3465-48EC-AA39-9E5FE2418843}" type="pres">
      <dgm:prSet presAssocID="{ADAA2DDF-AC2B-44F1-87D2-7D3D61935BC1}" presName="parentText" presStyleLbl="node1" presStyleIdx="1" presStyleCnt="2">
        <dgm:presLayoutVars>
          <dgm:chMax val="0"/>
          <dgm:bulletEnabled val="1"/>
        </dgm:presLayoutVars>
      </dgm:prSet>
      <dgm:spPr/>
    </dgm:pt>
    <dgm:pt modelId="{823198EC-1060-4FF3-B647-4C66711D8460}" type="pres">
      <dgm:prSet presAssocID="{ADAA2DDF-AC2B-44F1-87D2-7D3D61935BC1}" presName="childText" presStyleLbl="revTx" presStyleIdx="1" presStyleCnt="2">
        <dgm:presLayoutVars>
          <dgm:bulletEnabled val="1"/>
        </dgm:presLayoutVars>
      </dgm:prSet>
      <dgm:spPr/>
    </dgm:pt>
  </dgm:ptLst>
  <dgm:cxnLst>
    <dgm:cxn modelId="{8F1D1A03-A16E-4ECF-A302-A407B96235EE}" srcId="{42344152-6FEC-4E11-9565-542DC426BA8A}" destId="{6967873F-1AD4-4091-A6C6-8D9D0C69B55B}" srcOrd="3" destOrd="0" parTransId="{85EAA359-8006-4932-B55F-88237408222D}" sibTransId="{E8520F99-2A1A-4252-8D46-508E179E672B}"/>
    <dgm:cxn modelId="{E6CECA05-A4C0-43AC-96E0-6CA381C45AEB}" srcId="{ADAA2DDF-AC2B-44F1-87D2-7D3D61935BC1}" destId="{3666D4E6-4515-48C3-AFE8-E162E2343D90}" srcOrd="0" destOrd="0" parTransId="{2CAC891E-948E-4A21-B9AE-79365177289B}" sibTransId="{CA5C1F41-CA44-4DF8-BDED-23EA7732859E}"/>
    <dgm:cxn modelId="{813ED40B-66BB-4BD0-8D33-6CEF8B2F9004}" type="presOf" srcId="{09B172C8-2007-4210-A44B-DF6A3834C1E7}" destId="{823198EC-1060-4FF3-B647-4C66711D8460}" srcOrd="0" destOrd="8" presId="urn:microsoft.com/office/officeart/2005/8/layout/vList2"/>
    <dgm:cxn modelId="{94665F0D-3269-4AF9-9B1A-4C01881943F9}" type="presOf" srcId="{3E0C9DEC-623A-49CC-92D4-AD387DD0AF64}" destId="{823198EC-1060-4FF3-B647-4C66711D8460}" srcOrd="0" destOrd="5" presId="urn:microsoft.com/office/officeart/2005/8/layout/vList2"/>
    <dgm:cxn modelId="{CA30860D-A67A-4C33-9191-93BC4E00D0AD}" srcId="{42344152-6FEC-4E11-9565-542DC426BA8A}" destId="{AC392F88-C016-4767-A632-E71BD2B9D73F}" srcOrd="0" destOrd="0" parTransId="{60421F9B-CF1B-4BEA-9AF2-3ACB43C4CDAF}" sibTransId="{E53CDC64-89CA-4ECB-B070-31CD7E1A1D94}"/>
    <dgm:cxn modelId="{4E655E10-C8E8-482B-BBBA-3B875C34715D}" type="presOf" srcId="{B8C31166-2763-4B46-AC83-F77F5E3CDC1E}" destId="{823198EC-1060-4FF3-B647-4C66711D8460}" srcOrd="0" destOrd="4" presId="urn:microsoft.com/office/officeart/2005/8/layout/vList2"/>
    <dgm:cxn modelId="{DA76DC18-5E5A-4553-BC79-FB147C2744D7}" srcId="{68FC0831-9587-4A75-B7EF-939DFE4B7AB6}" destId="{3FE5D737-8FA7-47D2-9EA8-8A869A9F668C}" srcOrd="0" destOrd="0" parTransId="{25959C63-ACF0-41D6-A324-3265893C5378}" sibTransId="{405082A8-6336-4BF4-8FF5-571725F9E6B2}"/>
    <dgm:cxn modelId="{05C3A825-10EF-488B-95E5-0C2603CBED41}" type="presOf" srcId="{AC392F88-C016-4767-A632-E71BD2B9D73F}" destId="{823198EC-1060-4FF3-B647-4C66711D8460}" srcOrd="0" destOrd="3" presId="urn:microsoft.com/office/officeart/2005/8/layout/vList2"/>
    <dgm:cxn modelId="{3BF67831-2005-4466-891C-EEE17C57D2AC}" srcId="{3FE5D737-8FA7-47D2-9EA8-8A869A9F668C}" destId="{1CB06A1B-A454-4BAA-B1FC-70243A454B59}" srcOrd="1" destOrd="0" parTransId="{0AC09F93-845A-4B63-A5D3-8A833694C1EF}" sibTransId="{EC6FF93F-9C8A-47A3-AC13-E49C816B435B}"/>
    <dgm:cxn modelId="{3369AC34-7FCA-448D-8D23-1334BB46BCB0}" type="presOf" srcId="{C492FD39-859A-4C4C-9419-81B42BFA0AC6}" destId="{823198EC-1060-4FF3-B647-4C66711D8460}" srcOrd="0" destOrd="7" presId="urn:microsoft.com/office/officeart/2005/8/layout/vList2"/>
    <dgm:cxn modelId="{B4502640-ADD5-46A2-98B3-AC8D9361C66B}" srcId="{ADAA2DDF-AC2B-44F1-87D2-7D3D61935BC1}" destId="{09B172C8-2007-4210-A44B-DF6A3834C1E7}" srcOrd="3" destOrd="0" parTransId="{FAD8799D-359B-44E7-B61A-C9CDB83CEDA9}" sibTransId="{05442002-CA96-4E89-BBEC-28018A998DC7}"/>
    <dgm:cxn modelId="{F8B44A5B-B14D-44A0-B42B-66FCB2E01449}" srcId="{ADAA2DDF-AC2B-44F1-87D2-7D3D61935BC1}" destId="{67B8B7AD-AF84-4A67-8F72-A2A30EA20C97}" srcOrd="1" destOrd="0" parTransId="{266FEC90-6FC9-4072-8692-B291D208618D}" sibTransId="{7A66B2B4-1C67-4C8E-9D20-7296E7A4D46E}"/>
    <dgm:cxn modelId="{4B76E06A-AC2C-4233-858F-0ECD826DEC65}" type="presOf" srcId="{42344152-6FEC-4E11-9565-542DC426BA8A}" destId="{823198EC-1060-4FF3-B647-4C66711D8460}" srcOrd="0" destOrd="2" presId="urn:microsoft.com/office/officeart/2005/8/layout/vList2"/>
    <dgm:cxn modelId="{19AFFB70-B01C-48FA-9C85-E158CF167C41}" type="presOf" srcId="{3666D4E6-4515-48C3-AFE8-E162E2343D90}" destId="{823198EC-1060-4FF3-B647-4C66711D8460}" srcOrd="0" destOrd="0" presId="urn:microsoft.com/office/officeart/2005/8/layout/vList2"/>
    <dgm:cxn modelId="{A483A772-531B-41A8-8970-7A6D15D14B3D}" srcId="{42344152-6FEC-4E11-9565-542DC426BA8A}" destId="{C492FD39-859A-4C4C-9419-81B42BFA0AC6}" srcOrd="4" destOrd="0" parTransId="{23EDCB3A-1406-4B01-9414-C8488D5C3EB5}" sibTransId="{B8CE190C-070E-4577-AAEF-8AFDDA433BB3}"/>
    <dgm:cxn modelId="{95EEE674-4503-41B3-AA4C-2A805E0325FB}" type="presOf" srcId="{68FC0831-9587-4A75-B7EF-939DFE4B7AB6}" destId="{F64680DE-97D0-4B9F-A9F8-BB8E3B6EE799}" srcOrd="0" destOrd="0" presId="urn:microsoft.com/office/officeart/2005/8/layout/vList2"/>
    <dgm:cxn modelId="{76CAD07D-7811-453A-B02A-9964859D6031}" type="presOf" srcId="{ADAA2DDF-AC2B-44F1-87D2-7D3D61935BC1}" destId="{19C00666-3465-48EC-AA39-9E5FE2418843}" srcOrd="0" destOrd="0" presId="urn:microsoft.com/office/officeart/2005/8/layout/vList2"/>
    <dgm:cxn modelId="{0AEABF84-37F9-4AF1-A40C-1F5521BB715E}" type="presOf" srcId="{8E6DF805-20DE-47D0-AED0-0963A7908D49}" destId="{48F12025-1378-42F8-99F8-C71276C54FF2}" srcOrd="0" destOrd="0" presId="urn:microsoft.com/office/officeart/2005/8/layout/vList2"/>
    <dgm:cxn modelId="{C4487DA4-6548-47D7-8F90-F0CD10A7C802}" type="presOf" srcId="{6967873F-1AD4-4091-A6C6-8D9D0C69B55B}" destId="{823198EC-1060-4FF3-B647-4C66711D8460}" srcOrd="0" destOrd="6" presId="urn:microsoft.com/office/officeart/2005/8/layout/vList2"/>
    <dgm:cxn modelId="{5514C0A9-CDD2-467C-BA39-A71ECA1DD7FD}" srcId="{42344152-6FEC-4E11-9565-542DC426BA8A}" destId="{3E0C9DEC-623A-49CC-92D4-AD387DD0AF64}" srcOrd="2" destOrd="0" parTransId="{64A9DAE7-D917-47BF-A86F-7792AA98470E}" sibTransId="{1E751ACD-24B8-4CEF-AB24-DC00627E3B80}"/>
    <dgm:cxn modelId="{277D2CAE-70A9-43E4-8204-C4853193FBAE}" type="presOf" srcId="{67B8B7AD-AF84-4A67-8F72-A2A30EA20C97}" destId="{823198EC-1060-4FF3-B647-4C66711D8460}" srcOrd="0" destOrd="1" presId="urn:microsoft.com/office/officeart/2005/8/layout/vList2"/>
    <dgm:cxn modelId="{80A5ADAF-5663-4079-B7D9-2BD8293FFB39}" type="presOf" srcId="{1CB06A1B-A454-4BAA-B1FC-70243A454B59}" destId="{48F12025-1378-42F8-99F8-C71276C54FF2}" srcOrd="0" destOrd="1" presId="urn:microsoft.com/office/officeart/2005/8/layout/vList2"/>
    <dgm:cxn modelId="{8B68D4DE-0E2F-406B-BA6D-A90F686E728C}" srcId="{3FE5D737-8FA7-47D2-9EA8-8A869A9F668C}" destId="{8E6DF805-20DE-47D0-AED0-0963A7908D49}" srcOrd="0" destOrd="0" parTransId="{14BF1F4F-038C-4473-9CC8-AFB6B76676E8}" sibTransId="{5B6E5D6D-9C5A-40C3-B8E0-155B5F9BCBD7}"/>
    <dgm:cxn modelId="{85642FE2-22F3-4D79-AF32-2533DCE7FDCE}" srcId="{ADAA2DDF-AC2B-44F1-87D2-7D3D61935BC1}" destId="{42344152-6FEC-4E11-9565-542DC426BA8A}" srcOrd="2" destOrd="0" parTransId="{A641023D-46B7-4C92-B7D5-3839DE4078DE}" sibTransId="{BDADD506-EB5A-4711-9653-44280491F428}"/>
    <dgm:cxn modelId="{472DD5EF-AE8B-415E-9651-4D7E646834C8}" srcId="{42344152-6FEC-4E11-9565-542DC426BA8A}" destId="{B8C31166-2763-4B46-AC83-F77F5E3CDC1E}" srcOrd="1" destOrd="0" parTransId="{49B7B1EB-4F0C-47B6-9094-0F4608C75E12}" sibTransId="{0381EE7B-F657-47B1-9A2E-9C141CABE127}"/>
    <dgm:cxn modelId="{BC670FF7-C136-43DA-B6F5-AAD4D6896172}" srcId="{68FC0831-9587-4A75-B7EF-939DFE4B7AB6}" destId="{ADAA2DDF-AC2B-44F1-87D2-7D3D61935BC1}" srcOrd="1" destOrd="0" parTransId="{8F9A8062-F247-4507-9279-514B23DDD306}" sibTransId="{2E63F4B0-FFE5-4631-9CBB-309E53616A23}"/>
    <dgm:cxn modelId="{AB8F7EFD-88F0-433D-8AE9-E39A08A461E1}" type="presOf" srcId="{3FE5D737-8FA7-47D2-9EA8-8A869A9F668C}" destId="{ABFC24A8-FA32-46B3-B349-B5B0E7644546}" srcOrd="0" destOrd="0" presId="urn:microsoft.com/office/officeart/2005/8/layout/vList2"/>
    <dgm:cxn modelId="{E144390D-9DBB-483A-A996-B314B51C9E63}" type="presParOf" srcId="{F64680DE-97D0-4B9F-A9F8-BB8E3B6EE799}" destId="{ABFC24A8-FA32-46B3-B349-B5B0E7644546}" srcOrd="0" destOrd="0" presId="urn:microsoft.com/office/officeart/2005/8/layout/vList2"/>
    <dgm:cxn modelId="{B2E5A1BB-6312-4351-9DE0-C85D79A8FC2B}" type="presParOf" srcId="{F64680DE-97D0-4B9F-A9F8-BB8E3B6EE799}" destId="{48F12025-1378-42F8-99F8-C71276C54FF2}" srcOrd="1" destOrd="0" presId="urn:microsoft.com/office/officeart/2005/8/layout/vList2"/>
    <dgm:cxn modelId="{4E2C83B1-77C3-45B1-903B-4EA4DE0C81CC}" type="presParOf" srcId="{F64680DE-97D0-4B9F-A9F8-BB8E3B6EE799}" destId="{19C00666-3465-48EC-AA39-9E5FE2418843}" srcOrd="2" destOrd="0" presId="urn:microsoft.com/office/officeart/2005/8/layout/vList2"/>
    <dgm:cxn modelId="{99707475-68F3-4F8E-902F-CE4C9DBA9A3A}" type="presParOf" srcId="{F64680DE-97D0-4B9F-A9F8-BB8E3B6EE799}" destId="{823198EC-1060-4FF3-B647-4C66711D846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1535C-69D7-4CA2-9667-B2ED3FD9BB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744E2C-F2EE-470E-B2A4-9EA48200BB08}">
      <dgm:prSet/>
      <dgm:spPr/>
      <dgm:t>
        <a:bodyPr/>
        <a:lstStyle/>
        <a:p>
          <a:r>
            <a:rPr lang="en-GB"/>
            <a:t>National Cancer Registration and Analysis Service (NCRAS) data include:</a:t>
          </a:r>
          <a:endParaRPr lang="en-US"/>
        </a:p>
      </dgm:t>
    </dgm:pt>
    <dgm:pt modelId="{FA55E627-DBE3-4EE2-8C5F-2A93DA22B590}" type="parTrans" cxnId="{9F14DD26-4535-4F22-B4B5-56B7A9A3D7D7}">
      <dgm:prSet/>
      <dgm:spPr/>
      <dgm:t>
        <a:bodyPr/>
        <a:lstStyle/>
        <a:p>
          <a:endParaRPr lang="en-US"/>
        </a:p>
      </dgm:t>
    </dgm:pt>
    <dgm:pt modelId="{B32A1512-D80A-4E97-8A2E-53E37CBEC96F}" type="sibTrans" cxnId="{9F14DD26-4535-4F22-B4B5-56B7A9A3D7D7}">
      <dgm:prSet/>
      <dgm:spPr/>
      <dgm:t>
        <a:bodyPr/>
        <a:lstStyle/>
        <a:p>
          <a:endParaRPr lang="en-US"/>
        </a:p>
      </dgm:t>
    </dgm:pt>
    <dgm:pt modelId="{49DD3332-628B-4CB6-BE82-B713ACB1B5F4}">
      <dgm:prSet/>
      <dgm:spPr/>
      <dgm:t>
        <a:bodyPr/>
        <a:lstStyle/>
        <a:p>
          <a:r>
            <a:rPr lang="en-GB" dirty="0"/>
            <a:t>Treatment: four attributes (surgery, chemotherapy, immunotherapy, and radiotherapy). Each attribute is a binary variable. 1 means patients have a record for this kind of treatment event.</a:t>
          </a:r>
          <a:endParaRPr lang="en-US" dirty="0"/>
        </a:p>
      </dgm:t>
    </dgm:pt>
    <dgm:pt modelId="{C8DF3E1C-75E8-4A58-8E3A-3420DAC12B3A}" type="parTrans" cxnId="{48241B80-6A20-4F23-84AD-6FF6A45C0DF8}">
      <dgm:prSet/>
      <dgm:spPr/>
      <dgm:t>
        <a:bodyPr/>
        <a:lstStyle/>
        <a:p>
          <a:endParaRPr lang="en-US"/>
        </a:p>
      </dgm:t>
    </dgm:pt>
    <dgm:pt modelId="{B8272CB8-7EFD-4C50-A28C-F38BE725B82A}" type="sibTrans" cxnId="{48241B80-6A20-4F23-84AD-6FF6A45C0DF8}">
      <dgm:prSet/>
      <dgm:spPr/>
      <dgm:t>
        <a:bodyPr/>
        <a:lstStyle/>
        <a:p>
          <a:endParaRPr lang="en-US"/>
        </a:p>
      </dgm:t>
    </dgm:pt>
    <dgm:pt modelId="{02C1E27E-A280-4855-810B-06FB591FED9A}">
      <dgm:prSet/>
      <dgm:spPr/>
      <dgm:t>
        <a:bodyPr/>
        <a:lstStyle/>
        <a:p>
          <a:r>
            <a:rPr lang="en-GB"/>
            <a:t>Genetic factors include:</a:t>
          </a:r>
          <a:endParaRPr lang="en-US"/>
        </a:p>
      </dgm:t>
    </dgm:pt>
    <dgm:pt modelId="{2D4C7BA9-CF75-4AAB-9708-95396D9DB615}" type="parTrans" cxnId="{455ADFBA-EC70-475C-9FE5-0C0DBB68051C}">
      <dgm:prSet/>
      <dgm:spPr/>
      <dgm:t>
        <a:bodyPr/>
        <a:lstStyle/>
        <a:p>
          <a:endParaRPr lang="en-US"/>
        </a:p>
      </dgm:t>
    </dgm:pt>
    <dgm:pt modelId="{51375AE2-D18D-40EF-B557-7A22051558CF}" type="sibTrans" cxnId="{455ADFBA-EC70-475C-9FE5-0C0DBB68051C}">
      <dgm:prSet/>
      <dgm:spPr/>
      <dgm:t>
        <a:bodyPr/>
        <a:lstStyle/>
        <a:p>
          <a:endParaRPr lang="en-US"/>
        </a:p>
      </dgm:t>
    </dgm:pt>
    <dgm:pt modelId="{736FCFF9-F229-4E55-8D02-0F942425D905}">
      <dgm:prSet/>
      <dgm:spPr/>
      <dgm:t>
        <a:bodyPr/>
        <a:lstStyle/>
        <a:p>
          <a:r>
            <a:rPr lang="en-GB"/>
            <a:t>Somatic coding variants per mb (SCV): a continuous variable, covering the total number of somatic non-synonymous SNVs per megabase in the coding region</a:t>
          </a:r>
          <a:endParaRPr lang="en-US"/>
        </a:p>
      </dgm:t>
    </dgm:pt>
    <dgm:pt modelId="{1166A9DB-5C2C-47C0-BAF8-77AFE12B2727}" type="parTrans" cxnId="{3A3404B4-047A-4E62-94EC-B5A26EE6BE60}">
      <dgm:prSet/>
      <dgm:spPr/>
      <dgm:t>
        <a:bodyPr/>
        <a:lstStyle/>
        <a:p>
          <a:endParaRPr lang="en-US"/>
        </a:p>
      </dgm:t>
    </dgm:pt>
    <dgm:pt modelId="{88E8B70B-3AA8-416A-81F6-E29C090D5446}" type="sibTrans" cxnId="{3A3404B4-047A-4E62-94EC-B5A26EE6BE60}">
      <dgm:prSet/>
      <dgm:spPr/>
      <dgm:t>
        <a:bodyPr/>
        <a:lstStyle/>
        <a:p>
          <a:endParaRPr lang="en-US"/>
        </a:p>
      </dgm:t>
    </dgm:pt>
    <dgm:pt modelId="{396DA960-A979-4278-8871-ECBF0006276E}">
      <dgm:prSet/>
      <dgm:spPr/>
      <dgm:t>
        <a:bodyPr/>
        <a:lstStyle/>
        <a:p>
          <a:r>
            <a:rPr lang="en-GB"/>
            <a:t>Gene mutations: BRAF, KRAS, NRAS</a:t>
          </a:r>
          <a:endParaRPr lang="en-US"/>
        </a:p>
      </dgm:t>
    </dgm:pt>
    <dgm:pt modelId="{7C3C244E-9DF7-4129-933A-69DFE4975CE2}" type="parTrans" cxnId="{98806869-4DD0-45BC-A0EE-A41F686977DF}">
      <dgm:prSet/>
      <dgm:spPr/>
      <dgm:t>
        <a:bodyPr/>
        <a:lstStyle/>
        <a:p>
          <a:endParaRPr lang="en-US"/>
        </a:p>
      </dgm:t>
    </dgm:pt>
    <dgm:pt modelId="{2E143BF6-7B38-424A-B703-D3BD3E71FD6D}" type="sibTrans" cxnId="{98806869-4DD0-45BC-A0EE-A41F686977DF}">
      <dgm:prSet/>
      <dgm:spPr/>
      <dgm:t>
        <a:bodyPr/>
        <a:lstStyle/>
        <a:p>
          <a:endParaRPr lang="en-US"/>
        </a:p>
      </dgm:t>
    </dgm:pt>
    <dgm:pt modelId="{8308F6C4-A9FC-4C93-B8C3-A616818D9AF4}">
      <dgm:prSet/>
      <dgm:spPr/>
      <dgm:t>
        <a:bodyPr/>
        <a:lstStyle/>
        <a:p>
          <a:r>
            <a:rPr lang="en-GB"/>
            <a:t>Office for National Statistics (ONS) death registrations data include:</a:t>
          </a:r>
          <a:endParaRPr lang="en-US"/>
        </a:p>
      </dgm:t>
    </dgm:pt>
    <dgm:pt modelId="{8B586B94-90D7-4743-9908-9AFFE4A8EE05}" type="parTrans" cxnId="{593C80AF-41A2-473E-A083-6DCC1FC4EEFC}">
      <dgm:prSet/>
      <dgm:spPr/>
      <dgm:t>
        <a:bodyPr/>
        <a:lstStyle/>
        <a:p>
          <a:endParaRPr lang="en-US"/>
        </a:p>
      </dgm:t>
    </dgm:pt>
    <dgm:pt modelId="{DA01BAE0-76E3-487B-AF33-D36230E75240}" type="sibTrans" cxnId="{593C80AF-41A2-473E-A083-6DCC1FC4EEFC}">
      <dgm:prSet/>
      <dgm:spPr/>
      <dgm:t>
        <a:bodyPr/>
        <a:lstStyle/>
        <a:p>
          <a:endParaRPr lang="en-US"/>
        </a:p>
      </dgm:t>
    </dgm:pt>
    <dgm:pt modelId="{A8E9FFE4-D7A8-4F10-B1A0-A447FC76A1D9}">
      <dgm:prSet/>
      <dgm:spPr/>
      <dgm:t>
        <a:bodyPr/>
        <a:lstStyle/>
        <a:p>
          <a:r>
            <a:rPr lang="en-GB"/>
            <a:t>Cause of death: coded by ICD-10 </a:t>
          </a:r>
          <a:endParaRPr lang="en-US"/>
        </a:p>
      </dgm:t>
    </dgm:pt>
    <dgm:pt modelId="{3C500EAE-C55D-42E6-86DD-9D0CB865428F}" type="parTrans" cxnId="{D2BF20C5-26B5-4DEE-ABC8-505BCC97D809}">
      <dgm:prSet/>
      <dgm:spPr/>
      <dgm:t>
        <a:bodyPr/>
        <a:lstStyle/>
        <a:p>
          <a:endParaRPr lang="en-US"/>
        </a:p>
      </dgm:t>
    </dgm:pt>
    <dgm:pt modelId="{811784BB-9506-4AC4-A324-C2906DF2C829}" type="sibTrans" cxnId="{D2BF20C5-26B5-4DEE-ABC8-505BCC97D809}">
      <dgm:prSet/>
      <dgm:spPr/>
      <dgm:t>
        <a:bodyPr/>
        <a:lstStyle/>
        <a:p>
          <a:endParaRPr lang="en-US"/>
        </a:p>
      </dgm:t>
    </dgm:pt>
    <dgm:pt modelId="{29BB5872-4964-47F6-9311-2B6A281BF6AC}">
      <dgm:prSet/>
      <dgm:spPr/>
      <dgm:t>
        <a:bodyPr/>
        <a:lstStyle/>
        <a:p>
          <a:r>
            <a:rPr lang="en-GB"/>
            <a:t>Event date: death date / end date of observation phase </a:t>
          </a:r>
          <a:endParaRPr lang="en-US"/>
        </a:p>
      </dgm:t>
    </dgm:pt>
    <dgm:pt modelId="{30553715-D041-47C6-89F0-2C238A1C7AC7}" type="parTrans" cxnId="{882A3983-A3E8-4C76-8E44-C541E09BE2C2}">
      <dgm:prSet/>
      <dgm:spPr/>
      <dgm:t>
        <a:bodyPr/>
        <a:lstStyle/>
        <a:p>
          <a:endParaRPr lang="en-US"/>
        </a:p>
      </dgm:t>
    </dgm:pt>
    <dgm:pt modelId="{194E73A5-61C5-4DDB-BC54-F646E24BB4E9}" type="sibTrans" cxnId="{882A3983-A3E8-4C76-8E44-C541E09BE2C2}">
      <dgm:prSet/>
      <dgm:spPr/>
      <dgm:t>
        <a:bodyPr/>
        <a:lstStyle/>
        <a:p>
          <a:endParaRPr lang="en-US"/>
        </a:p>
      </dgm:t>
    </dgm:pt>
    <dgm:pt modelId="{FE7A3DE0-AB95-4365-B336-1A54BDB09BD2}" type="pres">
      <dgm:prSet presAssocID="{AE11535C-69D7-4CA2-9667-B2ED3FD9BB46}" presName="linear" presStyleCnt="0">
        <dgm:presLayoutVars>
          <dgm:animLvl val="lvl"/>
          <dgm:resizeHandles val="exact"/>
        </dgm:presLayoutVars>
      </dgm:prSet>
      <dgm:spPr/>
    </dgm:pt>
    <dgm:pt modelId="{70DFB7ED-10DE-4E57-98B6-130BCACD93F7}" type="pres">
      <dgm:prSet presAssocID="{60744E2C-F2EE-470E-B2A4-9EA48200BB08}" presName="parentText" presStyleLbl="node1" presStyleIdx="0" presStyleCnt="3">
        <dgm:presLayoutVars>
          <dgm:chMax val="0"/>
          <dgm:bulletEnabled val="1"/>
        </dgm:presLayoutVars>
      </dgm:prSet>
      <dgm:spPr/>
    </dgm:pt>
    <dgm:pt modelId="{246F8E43-3534-478B-B856-4B95405E3967}" type="pres">
      <dgm:prSet presAssocID="{60744E2C-F2EE-470E-B2A4-9EA48200BB08}" presName="childText" presStyleLbl="revTx" presStyleIdx="0" presStyleCnt="3">
        <dgm:presLayoutVars>
          <dgm:bulletEnabled val="1"/>
        </dgm:presLayoutVars>
      </dgm:prSet>
      <dgm:spPr/>
    </dgm:pt>
    <dgm:pt modelId="{01F05B2F-C08C-459F-A887-A625805DE24E}" type="pres">
      <dgm:prSet presAssocID="{02C1E27E-A280-4855-810B-06FB591FED9A}" presName="parentText" presStyleLbl="node1" presStyleIdx="1" presStyleCnt="3">
        <dgm:presLayoutVars>
          <dgm:chMax val="0"/>
          <dgm:bulletEnabled val="1"/>
        </dgm:presLayoutVars>
      </dgm:prSet>
      <dgm:spPr/>
    </dgm:pt>
    <dgm:pt modelId="{525A4FFE-2143-4636-93C7-5F984AF127DA}" type="pres">
      <dgm:prSet presAssocID="{02C1E27E-A280-4855-810B-06FB591FED9A}" presName="childText" presStyleLbl="revTx" presStyleIdx="1" presStyleCnt="3">
        <dgm:presLayoutVars>
          <dgm:bulletEnabled val="1"/>
        </dgm:presLayoutVars>
      </dgm:prSet>
      <dgm:spPr/>
    </dgm:pt>
    <dgm:pt modelId="{13DC6B06-29AA-4E7B-A754-D3D65EF53BA7}" type="pres">
      <dgm:prSet presAssocID="{8308F6C4-A9FC-4C93-B8C3-A616818D9AF4}" presName="parentText" presStyleLbl="node1" presStyleIdx="2" presStyleCnt="3">
        <dgm:presLayoutVars>
          <dgm:chMax val="0"/>
          <dgm:bulletEnabled val="1"/>
        </dgm:presLayoutVars>
      </dgm:prSet>
      <dgm:spPr/>
    </dgm:pt>
    <dgm:pt modelId="{3C0E2F76-C4A0-4D67-ACAB-7418603127D1}" type="pres">
      <dgm:prSet presAssocID="{8308F6C4-A9FC-4C93-B8C3-A616818D9AF4}" presName="childText" presStyleLbl="revTx" presStyleIdx="2" presStyleCnt="3">
        <dgm:presLayoutVars>
          <dgm:bulletEnabled val="1"/>
        </dgm:presLayoutVars>
      </dgm:prSet>
      <dgm:spPr/>
    </dgm:pt>
  </dgm:ptLst>
  <dgm:cxnLst>
    <dgm:cxn modelId="{90F5080C-9404-4923-A4A7-21B7F5CFD3FB}" type="presOf" srcId="{49DD3332-628B-4CB6-BE82-B713ACB1B5F4}" destId="{246F8E43-3534-478B-B856-4B95405E3967}" srcOrd="0" destOrd="0" presId="urn:microsoft.com/office/officeart/2005/8/layout/vList2"/>
    <dgm:cxn modelId="{9F14DD26-4535-4F22-B4B5-56B7A9A3D7D7}" srcId="{AE11535C-69D7-4CA2-9667-B2ED3FD9BB46}" destId="{60744E2C-F2EE-470E-B2A4-9EA48200BB08}" srcOrd="0" destOrd="0" parTransId="{FA55E627-DBE3-4EE2-8C5F-2A93DA22B590}" sibTransId="{B32A1512-D80A-4E97-8A2E-53E37CBEC96F}"/>
    <dgm:cxn modelId="{979FE12E-6E87-471D-9A24-2318641EF78B}" type="presOf" srcId="{396DA960-A979-4278-8871-ECBF0006276E}" destId="{525A4FFE-2143-4636-93C7-5F984AF127DA}" srcOrd="0" destOrd="1" presId="urn:microsoft.com/office/officeart/2005/8/layout/vList2"/>
    <dgm:cxn modelId="{A2842B31-DAF7-49AE-8815-0CF1DC2612B5}" type="presOf" srcId="{29BB5872-4964-47F6-9311-2B6A281BF6AC}" destId="{3C0E2F76-C4A0-4D67-ACAB-7418603127D1}" srcOrd="0" destOrd="1" presId="urn:microsoft.com/office/officeart/2005/8/layout/vList2"/>
    <dgm:cxn modelId="{C0697746-0C8B-4FF9-BA57-A46D0A0AD0CF}" type="presOf" srcId="{736FCFF9-F229-4E55-8D02-0F942425D905}" destId="{525A4FFE-2143-4636-93C7-5F984AF127DA}" srcOrd="0" destOrd="0" presId="urn:microsoft.com/office/officeart/2005/8/layout/vList2"/>
    <dgm:cxn modelId="{98806869-4DD0-45BC-A0EE-A41F686977DF}" srcId="{02C1E27E-A280-4855-810B-06FB591FED9A}" destId="{396DA960-A979-4278-8871-ECBF0006276E}" srcOrd="1" destOrd="0" parTransId="{7C3C244E-9DF7-4129-933A-69DFE4975CE2}" sibTransId="{2E143BF6-7B38-424A-B703-D3BD3E71FD6D}"/>
    <dgm:cxn modelId="{A12B0D6C-8B32-44C3-8670-86675740019F}" type="presOf" srcId="{8308F6C4-A9FC-4C93-B8C3-A616818D9AF4}" destId="{13DC6B06-29AA-4E7B-A754-D3D65EF53BA7}" srcOrd="0" destOrd="0" presId="urn:microsoft.com/office/officeart/2005/8/layout/vList2"/>
    <dgm:cxn modelId="{01D4566F-ADF9-4309-8678-EF1C9126AF1C}" type="presOf" srcId="{AE11535C-69D7-4CA2-9667-B2ED3FD9BB46}" destId="{FE7A3DE0-AB95-4365-B336-1A54BDB09BD2}" srcOrd="0" destOrd="0" presId="urn:microsoft.com/office/officeart/2005/8/layout/vList2"/>
    <dgm:cxn modelId="{48241B80-6A20-4F23-84AD-6FF6A45C0DF8}" srcId="{60744E2C-F2EE-470E-B2A4-9EA48200BB08}" destId="{49DD3332-628B-4CB6-BE82-B713ACB1B5F4}" srcOrd="0" destOrd="0" parTransId="{C8DF3E1C-75E8-4A58-8E3A-3420DAC12B3A}" sibTransId="{B8272CB8-7EFD-4C50-A28C-F38BE725B82A}"/>
    <dgm:cxn modelId="{882A3983-A3E8-4C76-8E44-C541E09BE2C2}" srcId="{8308F6C4-A9FC-4C93-B8C3-A616818D9AF4}" destId="{29BB5872-4964-47F6-9311-2B6A281BF6AC}" srcOrd="1" destOrd="0" parTransId="{30553715-D041-47C6-89F0-2C238A1C7AC7}" sibTransId="{194E73A5-61C5-4DDB-BC54-F646E24BB4E9}"/>
    <dgm:cxn modelId="{593C80AF-41A2-473E-A083-6DCC1FC4EEFC}" srcId="{AE11535C-69D7-4CA2-9667-B2ED3FD9BB46}" destId="{8308F6C4-A9FC-4C93-B8C3-A616818D9AF4}" srcOrd="2" destOrd="0" parTransId="{8B586B94-90D7-4743-9908-9AFFE4A8EE05}" sibTransId="{DA01BAE0-76E3-487B-AF33-D36230E75240}"/>
    <dgm:cxn modelId="{3A3404B4-047A-4E62-94EC-B5A26EE6BE60}" srcId="{02C1E27E-A280-4855-810B-06FB591FED9A}" destId="{736FCFF9-F229-4E55-8D02-0F942425D905}" srcOrd="0" destOrd="0" parTransId="{1166A9DB-5C2C-47C0-BAF8-77AFE12B2727}" sibTransId="{88E8B70B-3AA8-416A-81F6-E29C090D5446}"/>
    <dgm:cxn modelId="{455ADFBA-EC70-475C-9FE5-0C0DBB68051C}" srcId="{AE11535C-69D7-4CA2-9667-B2ED3FD9BB46}" destId="{02C1E27E-A280-4855-810B-06FB591FED9A}" srcOrd="1" destOrd="0" parTransId="{2D4C7BA9-CF75-4AAB-9708-95396D9DB615}" sibTransId="{51375AE2-D18D-40EF-B557-7A22051558CF}"/>
    <dgm:cxn modelId="{D2BF20C5-26B5-4DEE-ABC8-505BCC97D809}" srcId="{8308F6C4-A9FC-4C93-B8C3-A616818D9AF4}" destId="{A8E9FFE4-D7A8-4F10-B1A0-A447FC76A1D9}" srcOrd="0" destOrd="0" parTransId="{3C500EAE-C55D-42E6-86DD-9D0CB865428F}" sibTransId="{811784BB-9506-4AC4-A324-C2906DF2C829}"/>
    <dgm:cxn modelId="{37D1EAD5-76F9-4561-841C-0AAF99766DC7}" type="presOf" srcId="{A8E9FFE4-D7A8-4F10-B1A0-A447FC76A1D9}" destId="{3C0E2F76-C4A0-4D67-ACAB-7418603127D1}" srcOrd="0" destOrd="0" presId="urn:microsoft.com/office/officeart/2005/8/layout/vList2"/>
    <dgm:cxn modelId="{47887AD6-FDE9-4945-B3AE-D49B108D62EA}" type="presOf" srcId="{02C1E27E-A280-4855-810B-06FB591FED9A}" destId="{01F05B2F-C08C-459F-A887-A625805DE24E}" srcOrd="0" destOrd="0" presId="urn:microsoft.com/office/officeart/2005/8/layout/vList2"/>
    <dgm:cxn modelId="{0C2DC0ED-17C7-43BE-B200-52014B9A9F17}" type="presOf" srcId="{60744E2C-F2EE-470E-B2A4-9EA48200BB08}" destId="{70DFB7ED-10DE-4E57-98B6-130BCACD93F7}" srcOrd="0" destOrd="0" presId="urn:microsoft.com/office/officeart/2005/8/layout/vList2"/>
    <dgm:cxn modelId="{2756B21F-D3DE-4A3A-88CE-CB78AA80F3F4}" type="presParOf" srcId="{FE7A3DE0-AB95-4365-B336-1A54BDB09BD2}" destId="{70DFB7ED-10DE-4E57-98B6-130BCACD93F7}" srcOrd="0" destOrd="0" presId="urn:microsoft.com/office/officeart/2005/8/layout/vList2"/>
    <dgm:cxn modelId="{D0F61611-08EA-4D5C-B387-1D1197B98159}" type="presParOf" srcId="{FE7A3DE0-AB95-4365-B336-1A54BDB09BD2}" destId="{246F8E43-3534-478B-B856-4B95405E3967}" srcOrd="1" destOrd="0" presId="urn:microsoft.com/office/officeart/2005/8/layout/vList2"/>
    <dgm:cxn modelId="{FF0381D6-3E64-4079-9692-877398266DE7}" type="presParOf" srcId="{FE7A3DE0-AB95-4365-B336-1A54BDB09BD2}" destId="{01F05B2F-C08C-459F-A887-A625805DE24E}" srcOrd="2" destOrd="0" presId="urn:microsoft.com/office/officeart/2005/8/layout/vList2"/>
    <dgm:cxn modelId="{4D7C254B-6E37-4600-97B5-DA411F2C1D2E}" type="presParOf" srcId="{FE7A3DE0-AB95-4365-B336-1A54BDB09BD2}" destId="{525A4FFE-2143-4636-93C7-5F984AF127DA}" srcOrd="3" destOrd="0" presId="urn:microsoft.com/office/officeart/2005/8/layout/vList2"/>
    <dgm:cxn modelId="{91648D4D-7AC1-4C37-853F-0AF785C10ECA}" type="presParOf" srcId="{FE7A3DE0-AB95-4365-B336-1A54BDB09BD2}" destId="{13DC6B06-29AA-4E7B-A754-D3D65EF53BA7}" srcOrd="4" destOrd="0" presId="urn:microsoft.com/office/officeart/2005/8/layout/vList2"/>
    <dgm:cxn modelId="{D21BAD6D-375F-4504-AF66-EB1738E8ACDD}" type="presParOf" srcId="{FE7A3DE0-AB95-4365-B336-1A54BDB09BD2}" destId="{3C0E2F76-C4A0-4D67-ACAB-7418603127D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C24A8-FA32-46B3-B349-B5B0E7644546}">
      <dsp:nvSpPr>
        <dsp:cNvPr id="0" name=""/>
        <dsp:cNvSpPr/>
      </dsp:nvSpPr>
      <dsp:spPr>
        <a:xfrm>
          <a:off x="0" y="254821"/>
          <a:ext cx="6263640" cy="5791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Demographic variables include:</a:t>
          </a:r>
          <a:endParaRPr lang="en-US" sz="2200" kern="1200"/>
        </a:p>
      </dsp:txBody>
      <dsp:txXfrm>
        <a:off x="28272" y="283093"/>
        <a:ext cx="6207096" cy="522606"/>
      </dsp:txXfrm>
    </dsp:sp>
    <dsp:sp modelId="{48F12025-1378-42F8-99F8-C71276C54FF2}">
      <dsp:nvSpPr>
        <dsp:cNvPr id="0" name=""/>
        <dsp:cNvSpPr/>
      </dsp:nvSpPr>
      <dsp:spPr>
        <a:xfrm>
          <a:off x="0" y="833971"/>
          <a:ext cx="6263640" cy="64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Age (at diagnosis)</a:t>
          </a:r>
          <a:endParaRPr lang="en-US" sz="1700" kern="1200"/>
        </a:p>
        <a:p>
          <a:pPr marL="171450" lvl="1" indent="-171450" algn="l" defTabSz="755650">
            <a:lnSpc>
              <a:spcPct val="90000"/>
            </a:lnSpc>
            <a:spcBef>
              <a:spcPct val="0"/>
            </a:spcBef>
            <a:spcAft>
              <a:spcPct val="20000"/>
            </a:spcAft>
            <a:buChar char="•"/>
          </a:pPr>
          <a:r>
            <a:rPr lang="en-GB" sz="1700" kern="1200"/>
            <a:t>Sex: binary variable: 0 for male, 1 for female</a:t>
          </a:r>
          <a:endParaRPr lang="en-US" sz="1700" kern="1200"/>
        </a:p>
      </dsp:txBody>
      <dsp:txXfrm>
        <a:off x="0" y="833971"/>
        <a:ext cx="6263640" cy="648945"/>
      </dsp:txXfrm>
    </dsp:sp>
    <dsp:sp modelId="{19C00666-3465-48EC-AA39-9E5FE2418843}">
      <dsp:nvSpPr>
        <dsp:cNvPr id="0" name=""/>
        <dsp:cNvSpPr/>
      </dsp:nvSpPr>
      <dsp:spPr>
        <a:xfrm>
          <a:off x="0" y="1482916"/>
          <a:ext cx="6263640" cy="5791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Hospital Episode Statistics (HES) data include: </a:t>
          </a:r>
          <a:endParaRPr lang="en-US" sz="2200" kern="1200"/>
        </a:p>
      </dsp:txBody>
      <dsp:txXfrm>
        <a:off x="28272" y="1511188"/>
        <a:ext cx="6207096" cy="522606"/>
      </dsp:txXfrm>
    </dsp:sp>
    <dsp:sp modelId="{823198EC-1060-4FF3-B647-4C66711D8460}">
      <dsp:nvSpPr>
        <dsp:cNvPr id="0" name=""/>
        <dsp:cNvSpPr/>
      </dsp:nvSpPr>
      <dsp:spPr>
        <a:xfrm>
          <a:off x="0" y="2062066"/>
          <a:ext cx="6263640" cy="318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Diagnosis date</a:t>
          </a:r>
          <a:endParaRPr lang="en-US" sz="1700" kern="1200"/>
        </a:p>
        <a:p>
          <a:pPr marL="171450" lvl="1" indent="-171450" algn="l" defTabSz="755650">
            <a:lnSpc>
              <a:spcPct val="90000"/>
            </a:lnSpc>
            <a:spcBef>
              <a:spcPct val="0"/>
            </a:spcBef>
            <a:spcAft>
              <a:spcPct val="20000"/>
            </a:spcAft>
            <a:buChar char="•"/>
          </a:pPr>
          <a:r>
            <a:rPr lang="en-GB" sz="1700" kern="1200"/>
            <a:t>Stage: AJCC staging system combining the TMN scoring, marked from 0 to 4.</a:t>
          </a:r>
          <a:endParaRPr lang="en-US" sz="1700" kern="1200"/>
        </a:p>
        <a:p>
          <a:pPr marL="171450" lvl="1" indent="-171450" algn="l" defTabSz="755650">
            <a:lnSpc>
              <a:spcPct val="90000"/>
            </a:lnSpc>
            <a:spcBef>
              <a:spcPct val="0"/>
            </a:spcBef>
            <a:spcAft>
              <a:spcPct val="20000"/>
            </a:spcAft>
            <a:buChar char="•"/>
          </a:pPr>
          <a:r>
            <a:rPr lang="en-GB" sz="1700" kern="1200"/>
            <a:t>Grades of differentiation: </a:t>
          </a:r>
          <a:endParaRPr lang="en-US" sz="1700" kern="1200"/>
        </a:p>
        <a:p>
          <a:pPr marL="342900" lvl="2" indent="-171450" algn="l" defTabSz="755650">
            <a:lnSpc>
              <a:spcPct val="90000"/>
            </a:lnSpc>
            <a:spcBef>
              <a:spcPct val="0"/>
            </a:spcBef>
            <a:spcAft>
              <a:spcPct val="20000"/>
            </a:spcAft>
            <a:buChar char="•"/>
          </a:pPr>
          <a:r>
            <a:rPr lang="en-GB" sz="1700" kern="1200"/>
            <a:t>GX: The degree of differentiation </a:t>
          </a:r>
          <a:r>
            <a:rPr lang="en-GB" sz="1700" i="1" kern="1200"/>
            <a:t>cannot</a:t>
          </a:r>
          <a:r>
            <a:rPr lang="en-GB" sz="1700" kern="1200"/>
            <a:t> be assessed; </a:t>
          </a:r>
          <a:endParaRPr lang="en-US" sz="1700" kern="1200"/>
        </a:p>
        <a:p>
          <a:pPr marL="342900" lvl="2" indent="-171450" algn="l" defTabSz="755650">
            <a:lnSpc>
              <a:spcPct val="90000"/>
            </a:lnSpc>
            <a:spcBef>
              <a:spcPct val="0"/>
            </a:spcBef>
            <a:spcAft>
              <a:spcPct val="20000"/>
            </a:spcAft>
            <a:buChar char="•"/>
          </a:pPr>
          <a:r>
            <a:rPr lang="en-GB" sz="1700" kern="1200"/>
            <a:t>G1: </a:t>
          </a:r>
          <a:r>
            <a:rPr lang="en-GB" sz="1700" i="1" kern="1200"/>
            <a:t>Well</a:t>
          </a:r>
          <a:r>
            <a:rPr lang="en-GB" sz="1700" kern="1200"/>
            <a:t> differentiated;</a:t>
          </a:r>
          <a:endParaRPr lang="en-US" sz="1700" kern="1200"/>
        </a:p>
        <a:p>
          <a:pPr marL="342900" lvl="2" indent="-171450" algn="l" defTabSz="755650">
            <a:lnSpc>
              <a:spcPct val="90000"/>
            </a:lnSpc>
            <a:spcBef>
              <a:spcPct val="0"/>
            </a:spcBef>
            <a:spcAft>
              <a:spcPct val="20000"/>
            </a:spcAft>
            <a:buChar char="•"/>
          </a:pPr>
          <a:r>
            <a:rPr lang="en-GB" sz="1700" kern="1200"/>
            <a:t>G2: </a:t>
          </a:r>
          <a:r>
            <a:rPr lang="en-GB" sz="1700" i="1" kern="1200"/>
            <a:t>Moderately</a:t>
          </a:r>
          <a:r>
            <a:rPr lang="en-GB" sz="1700" kern="1200"/>
            <a:t> differentiated; </a:t>
          </a:r>
          <a:endParaRPr lang="en-US" sz="1700" kern="1200"/>
        </a:p>
        <a:p>
          <a:pPr marL="342900" lvl="2" indent="-171450" algn="l" defTabSz="755650">
            <a:lnSpc>
              <a:spcPct val="90000"/>
            </a:lnSpc>
            <a:spcBef>
              <a:spcPct val="0"/>
            </a:spcBef>
            <a:spcAft>
              <a:spcPct val="20000"/>
            </a:spcAft>
            <a:buChar char="•"/>
          </a:pPr>
          <a:r>
            <a:rPr lang="en-GB" sz="1700" kern="1200"/>
            <a:t>G3: </a:t>
          </a:r>
          <a:r>
            <a:rPr lang="en-GB" sz="1700" i="1" kern="1200"/>
            <a:t>Poorly</a:t>
          </a:r>
          <a:r>
            <a:rPr lang="en-GB" sz="1700" kern="1200"/>
            <a:t> differentiated; </a:t>
          </a:r>
          <a:endParaRPr lang="en-US" sz="1700" kern="1200"/>
        </a:p>
        <a:p>
          <a:pPr marL="342900" lvl="2" indent="-171450" algn="l" defTabSz="755650">
            <a:lnSpc>
              <a:spcPct val="90000"/>
            </a:lnSpc>
            <a:spcBef>
              <a:spcPct val="0"/>
            </a:spcBef>
            <a:spcAft>
              <a:spcPct val="20000"/>
            </a:spcAft>
            <a:buChar char="•"/>
          </a:pPr>
          <a:r>
            <a:rPr lang="en-GB" sz="1700" kern="1200"/>
            <a:t>G4: Undifferentiated / anaplastic </a:t>
          </a:r>
          <a:endParaRPr lang="en-US" sz="1700" kern="1200"/>
        </a:p>
        <a:p>
          <a:pPr marL="171450" lvl="1" indent="-171450" algn="l" defTabSz="755650">
            <a:lnSpc>
              <a:spcPct val="90000"/>
            </a:lnSpc>
            <a:spcBef>
              <a:spcPct val="0"/>
            </a:spcBef>
            <a:spcAft>
              <a:spcPct val="20000"/>
            </a:spcAft>
            <a:buChar char="•"/>
          </a:pPr>
          <a:r>
            <a:rPr lang="en-GB" sz="1700" kern="1200"/>
            <a:t>Tumour type: primary, metastases, and recurrence of tumour</a:t>
          </a:r>
          <a:endParaRPr lang="en-US" sz="1700" kern="1200"/>
        </a:p>
      </dsp:txBody>
      <dsp:txXfrm>
        <a:off x="0" y="2062066"/>
        <a:ext cx="6263640" cy="3187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FB7ED-10DE-4E57-98B6-130BCACD93F7}">
      <dsp:nvSpPr>
        <dsp:cNvPr id="0" name=""/>
        <dsp:cNvSpPr/>
      </dsp:nvSpPr>
      <dsp:spPr>
        <a:xfrm>
          <a:off x="0" y="61568"/>
          <a:ext cx="6263640"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National Cancer Registration and Analysis Service (NCRAS) data include:</a:t>
          </a:r>
          <a:endParaRPr lang="en-US" sz="2000" kern="1200"/>
        </a:p>
      </dsp:txBody>
      <dsp:txXfrm>
        <a:off x="42265" y="103833"/>
        <a:ext cx="6179110" cy="781270"/>
      </dsp:txXfrm>
    </dsp:sp>
    <dsp:sp modelId="{246F8E43-3534-478B-B856-4B95405E3967}">
      <dsp:nvSpPr>
        <dsp:cNvPr id="0" name=""/>
        <dsp:cNvSpPr/>
      </dsp:nvSpPr>
      <dsp:spPr>
        <a:xfrm>
          <a:off x="0" y="927368"/>
          <a:ext cx="626364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dirty="0"/>
            <a:t>Treatment: four attributes (surgery, chemotherapy, immunotherapy, and radiotherapy). Each attribute is a binary variable. 1 means patients have a record for this kind of treatment event.</a:t>
          </a:r>
          <a:endParaRPr lang="en-US" sz="1600" kern="1200" dirty="0"/>
        </a:p>
      </dsp:txBody>
      <dsp:txXfrm>
        <a:off x="0" y="927368"/>
        <a:ext cx="6263640" cy="1055700"/>
      </dsp:txXfrm>
    </dsp:sp>
    <dsp:sp modelId="{01F05B2F-C08C-459F-A887-A625805DE24E}">
      <dsp:nvSpPr>
        <dsp:cNvPr id="0" name=""/>
        <dsp:cNvSpPr/>
      </dsp:nvSpPr>
      <dsp:spPr>
        <a:xfrm>
          <a:off x="0" y="1983069"/>
          <a:ext cx="6263640" cy="8658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Genetic factors include:</a:t>
          </a:r>
          <a:endParaRPr lang="en-US" sz="2000" kern="1200"/>
        </a:p>
      </dsp:txBody>
      <dsp:txXfrm>
        <a:off x="42265" y="2025334"/>
        <a:ext cx="6179110" cy="781270"/>
      </dsp:txXfrm>
    </dsp:sp>
    <dsp:sp modelId="{525A4FFE-2143-4636-93C7-5F984AF127DA}">
      <dsp:nvSpPr>
        <dsp:cNvPr id="0" name=""/>
        <dsp:cNvSpPr/>
      </dsp:nvSpPr>
      <dsp:spPr>
        <a:xfrm>
          <a:off x="0" y="2848869"/>
          <a:ext cx="626364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a:t>Somatic coding variants per mb (SCV): a continuous variable, covering the total number of somatic non-synonymous SNVs per megabase in the coding region</a:t>
          </a:r>
          <a:endParaRPr lang="en-US" sz="1600" kern="1200"/>
        </a:p>
        <a:p>
          <a:pPr marL="171450" lvl="1" indent="-171450" algn="l" defTabSz="711200">
            <a:lnSpc>
              <a:spcPct val="90000"/>
            </a:lnSpc>
            <a:spcBef>
              <a:spcPct val="0"/>
            </a:spcBef>
            <a:spcAft>
              <a:spcPct val="20000"/>
            </a:spcAft>
            <a:buChar char="•"/>
          </a:pPr>
          <a:r>
            <a:rPr lang="en-GB" sz="1600" kern="1200"/>
            <a:t>Gene mutations: BRAF, KRAS, NRAS</a:t>
          </a:r>
          <a:endParaRPr lang="en-US" sz="1600" kern="1200"/>
        </a:p>
      </dsp:txBody>
      <dsp:txXfrm>
        <a:off x="0" y="2848869"/>
        <a:ext cx="6263640" cy="1117800"/>
      </dsp:txXfrm>
    </dsp:sp>
    <dsp:sp modelId="{13DC6B06-29AA-4E7B-A754-D3D65EF53BA7}">
      <dsp:nvSpPr>
        <dsp:cNvPr id="0" name=""/>
        <dsp:cNvSpPr/>
      </dsp:nvSpPr>
      <dsp:spPr>
        <a:xfrm>
          <a:off x="0" y="3966669"/>
          <a:ext cx="6263640" cy="865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Office for National Statistics (ONS) death registrations data include:</a:t>
          </a:r>
          <a:endParaRPr lang="en-US" sz="2000" kern="1200"/>
        </a:p>
      </dsp:txBody>
      <dsp:txXfrm>
        <a:off x="42265" y="4008934"/>
        <a:ext cx="6179110" cy="781270"/>
      </dsp:txXfrm>
    </dsp:sp>
    <dsp:sp modelId="{3C0E2F76-C4A0-4D67-ACAB-7418603127D1}">
      <dsp:nvSpPr>
        <dsp:cNvPr id="0" name=""/>
        <dsp:cNvSpPr/>
      </dsp:nvSpPr>
      <dsp:spPr>
        <a:xfrm>
          <a:off x="0" y="4832469"/>
          <a:ext cx="6263640" cy="610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a:t>Cause of death: coded by ICD-10 </a:t>
          </a:r>
          <a:endParaRPr lang="en-US" sz="1600" kern="1200"/>
        </a:p>
        <a:p>
          <a:pPr marL="171450" lvl="1" indent="-171450" algn="l" defTabSz="711200">
            <a:lnSpc>
              <a:spcPct val="90000"/>
            </a:lnSpc>
            <a:spcBef>
              <a:spcPct val="0"/>
            </a:spcBef>
            <a:spcAft>
              <a:spcPct val="20000"/>
            </a:spcAft>
            <a:buChar char="•"/>
          </a:pPr>
          <a:r>
            <a:rPr lang="en-GB" sz="1600" kern="1200"/>
            <a:t>Event date: death date / end date of observation phase </a:t>
          </a:r>
          <a:endParaRPr lang="en-US" sz="1600" kern="1200"/>
        </a:p>
      </dsp:txBody>
      <dsp:txXfrm>
        <a:off x="0" y="4832469"/>
        <a:ext cx="6263640" cy="610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238EF-DE1E-4784-BE38-4644055D7720}" type="datetimeFigureOut">
              <a:rPr lang="zh-CN" altLang="en-US" smtClean="0"/>
              <a:t>2022/8/22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3F713-BF1C-43A3-9130-D596BD443C10}" type="slidenum">
              <a:rPr lang="zh-CN" altLang="en-US" smtClean="0"/>
              <a:t>‹#›</a:t>
            </a:fld>
            <a:endParaRPr lang="zh-CN" altLang="en-US"/>
          </a:p>
        </p:txBody>
      </p:sp>
    </p:spTree>
    <p:extLst>
      <p:ext uri="{BB962C8B-B14F-4D97-AF65-F5344CB8AC3E}">
        <p14:creationId xmlns:p14="http://schemas.microsoft.com/office/powerpoint/2010/main" val="328390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7D68D-4D7C-40A5-9871-9472ED7F19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765DF4-AE7F-4405-ADC6-E6D4CA6B0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F07050-34B7-43E5-BCF0-F885DDF32F12}"/>
              </a:ext>
            </a:extLst>
          </p:cNvPr>
          <p:cNvSpPr>
            <a:spLocks noGrp="1"/>
          </p:cNvSpPr>
          <p:nvPr>
            <p:ph type="dt" sz="half" idx="10"/>
          </p:nvPr>
        </p:nvSpPr>
        <p:spPr/>
        <p:txBody>
          <a:bodyPr/>
          <a:lstStyle/>
          <a:p>
            <a:fld id="{B32224C0-FD0A-43B5-A9C4-C11F529B891C}" type="datetime1">
              <a:rPr lang="zh-CN" altLang="en-US" smtClean="0"/>
              <a:t>2022/8/22</a:t>
            </a:fld>
            <a:endParaRPr lang="zh-CN" altLang="en-US"/>
          </a:p>
        </p:txBody>
      </p:sp>
      <p:sp>
        <p:nvSpPr>
          <p:cNvPr id="5" name="页脚占位符 4">
            <a:extLst>
              <a:ext uri="{FF2B5EF4-FFF2-40B4-BE49-F238E27FC236}">
                <a16:creationId xmlns:a16="http://schemas.microsoft.com/office/drawing/2014/main" id="{57F33ADA-700C-494F-B154-314F59CF7D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C57479-5972-4CCA-8B19-9F5130D3669B}"/>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376894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132FE-398B-4DD5-A5E5-3BFB55F916E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5AE2E2-E6B4-4612-A1C9-CEAF938D01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77DEF7-545E-451C-A003-CE5EB42805FD}"/>
              </a:ext>
            </a:extLst>
          </p:cNvPr>
          <p:cNvSpPr>
            <a:spLocks noGrp="1"/>
          </p:cNvSpPr>
          <p:nvPr>
            <p:ph type="dt" sz="half" idx="10"/>
          </p:nvPr>
        </p:nvSpPr>
        <p:spPr/>
        <p:txBody>
          <a:bodyPr/>
          <a:lstStyle/>
          <a:p>
            <a:fld id="{8EE32038-F6F3-44CC-8BCE-FDDF7E491035}" type="datetime1">
              <a:rPr lang="zh-CN" altLang="en-US" smtClean="0"/>
              <a:t>2022/8/22</a:t>
            </a:fld>
            <a:endParaRPr lang="zh-CN" altLang="en-US"/>
          </a:p>
        </p:txBody>
      </p:sp>
      <p:sp>
        <p:nvSpPr>
          <p:cNvPr id="5" name="页脚占位符 4">
            <a:extLst>
              <a:ext uri="{FF2B5EF4-FFF2-40B4-BE49-F238E27FC236}">
                <a16:creationId xmlns:a16="http://schemas.microsoft.com/office/drawing/2014/main" id="{AC11384D-FE7B-4D6A-9D25-C98808EB9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14708-C266-4D62-B898-7982266C9EE8}"/>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190573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57745E-41A3-48F7-8968-9DA95FAF55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4C9328-FD12-450B-AD41-B4C20234AE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0AFEC-6DD4-4B95-B312-A8BC4E7A471B}"/>
              </a:ext>
            </a:extLst>
          </p:cNvPr>
          <p:cNvSpPr>
            <a:spLocks noGrp="1"/>
          </p:cNvSpPr>
          <p:nvPr>
            <p:ph type="dt" sz="half" idx="10"/>
          </p:nvPr>
        </p:nvSpPr>
        <p:spPr/>
        <p:txBody>
          <a:bodyPr/>
          <a:lstStyle/>
          <a:p>
            <a:fld id="{D3F4235A-0BB7-4C06-86ED-51E39A9A30B7}" type="datetime1">
              <a:rPr lang="zh-CN" altLang="en-US" smtClean="0"/>
              <a:t>2022/8/22</a:t>
            </a:fld>
            <a:endParaRPr lang="zh-CN" altLang="en-US"/>
          </a:p>
        </p:txBody>
      </p:sp>
      <p:sp>
        <p:nvSpPr>
          <p:cNvPr id="5" name="页脚占位符 4">
            <a:extLst>
              <a:ext uri="{FF2B5EF4-FFF2-40B4-BE49-F238E27FC236}">
                <a16:creationId xmlns:a16="http://schemas.microsoft.com/office/drawing/2014/main" id="{3E3C7F7D-E3BB-49CA-A283-8645EE98D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DEDE9-E650-423F-A196-1F03A1DD5C3F}"/>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365099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E9BFA-7B4C-46FF-B8B1-030CB48A1A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8B9FD6-55C7-4B51-A80F-C489D3F7CB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D8556-8766-4236-8FFA-358C64BB6E70}"/>
              </a:ext>
            </a:extLst>
          </p:cNvPr>
          <p:cNvSpPr>
            <a:spLocks noGrp="1"/>
          </p:cNvSpPr>
          <p:nvPr>
            <p:ph type="dt" sz="half" idx="10"/>
          </p:nvPr>
        </p:nvSpPr>
        <p:spPr/>
        <p:txBody>
          <a:bodyPr/>
          <a:lstStyle/>
          <a:p>
            <a:fld id="{7AED54BA-5AB1-462C-AA9F-9A0054F289AB}" type="datetime1">
              <a:rPr lang="zh-CN" altLang="en-US" smtClean="0"/>
              <a:t>2022/8/22</a:t>
            </a:fld>
            <a:endParaRPr lang="zh-CN" altLang="en-US"/>
          </a:p>
        </p:txBody>
      </p:sp>
      <p:sp>
        <p:nvSpPr>
          <p:cNvPr id="5" name="页脚占位符 4">
            <a:extLst>
              <a:ext uri="{FF2B5EF4-FFF2-40B4-BE49-F238E27FC236}">
                <a16:creationId xmlns:a16="http://schemas.microsoft.com/office/drawing/2014/main" id="{2051BCFC-955F-4F10-99A1-86FA8E4286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8ADA69-44C8-4E1E-854D-9336722C0930}"/>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290227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650C8-8AE8-4D70-B1FB-8D8318E2F8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5C3632-84D2-4995-98CE-B99631D86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587CBC-8397-4F86-9966-D676101A3608}"/>
              </a:ext>
            </a:extLst>
          </p:cNvPr>
          <p:cNvSpPr>
            <a:spLocks noGrp="1"/>
          </p:cNvSpPr>
          <p:nvPr>
            <p:ph type="dt" sz="half" idx="10"/>
          </p:nvPr>
        </p:nvSpPr>
        <p:spPr/>
        <p:txBody>
          <a:bodyPr/>
          <a:lstStyle/>
          <a:p>
            <a:fld id="{966E56F2-70D9-421A-9109-15EEDED57FE4}" type="datetime1">
              <a:rPr lang="zh-CN" altLang="en-US" smtClean="0"/>
              <a:t>2022/8/22</a:t>
            </a:fld>
            <a:endParaRPr lang="zh-CN" altLang="en-US"/>
          </a:p>
        </p:txBody>
      </p:sp>
      <p:sp>
        <p:nvSpPr>
          <p:cNvPr id="5" name="页脚占位符 4">
            <a:extLst>
              <a:ext uri="{FF2B5EF4-FFF2-40B4-BE49-F238E27FC236}">
                <a16:creationId xmlns:a16="http://schemas.microsoft.com/office/drawing/2014/main" id="{E04EE49E-297C-4ED7-8373-14EFA563F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F8BEAE-A634-48F6-8384-37AF3B8BBA83}"/>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376851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FC101-BFA1-4224-96BD-079133A2A6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CD3071-FEB1-43B8-98BB-4C57865A02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B94C1A-882E-40C9-A559-380F6F904D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EDFCD6-9CD7-40EC-A83B-AAF8365A2ABB}"/>
              </a:ext>
            </a:extLst>
          </p:cNvPr>
          <p:cNvSpPr>
            <a:spLocks noGrp="1"/>
          </p:cNvSpPr>
          <p:nvPr>
            <p:ph type="dt" sz="half" idx="10"/>
          </p:nvPr>
        </p:nvSpPr>
        <p:spPr/>
        <p:txBody>
          <a:bodyPr/>
          <a:lstStyle/>
          <a:p>
            <a:fld id="{09AA0C52-4C3A-4667-9670-E71E7E4B23EC}" type="datetime1">
              <a:rPr lang="zh-CN" altLang="en-US" smtClean="0"/>
              <a:t>2022/8/22</a:t>
            </a:fld>
            <a:endParaRPr lang="zh-CN" altLang="en-US"/>
          </a:p>
        </p:txBody>
      </p:sp>
      <p:sp>
        <p:nvSpPr>
          <p:cNvPr id="6" name="页脚占位符 5">
            <a:extLst>
              <a:ext uri="{FF2B5EF4-FFF2-40B4-BE49-F238E27FC236}">
                <a16:creationId xmlns:a16="http://schemas.microsoft.com/office/drawing/2014/main" id="{465AE6B1-70D0-4AC2-B14C-0C285551FA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2234C3-EC6E-4616-8F0F-70AC0DC94CDF}"/>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372719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D115E-A360-401B-B9E6-4786696459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D3D383-B939-42BE-B70E-73E185704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1BF410-D7DD-4C41-BDA7-4ABC0E2629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AFCFD7-0B93-4C96-8785-75D66F07E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3B6644-560D-4230-A0F9-491A39CAFBD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762E72-A7DD-461F-BBC5-D579BFB59B28}"/>
              </a:ext>
            </a:extLst>
          </p:cNvPr>
          <p:cNvSpPr>
            <a:spLocks noGrp="1"/>
          </p:cNvSpPr>
          <p:nvPr>
            <p:ph type="dt" sz="half" idx="10"/>
          </p:nvPr>
        </p:nvSpPr>
        <p:spPr/>
        <p:txBody>
          <a:bodyPr/>
          <a:lstStyle/>
          <a:p>
            <a:fld id="{F60AD6B9-35B5-4B7E-B818-A5B24B5BCDC8}" type="datetime1">
              <a:rPr lang="zh-CN" altLang="en-US" smtClean="0"/>
              <a:t>2022/8/22</a:t>
            </a:fld>
            <a:endParaRPr lang="zh-CN" altLang="en-US"/>
          </a:p>
        </p:txBody>
      </p:sp>
      <p:sp>
        <p:nvSpPr>
          <p:cNvPr id="8" name="页脚占位符 7">
            <a:extLst>
              <a:ext uri="{FF2B5EF4-FFF2-40B4-BE49-F238E27FC236}">
                <a16:creationId xmlns:a16="http://schemas.microsoft.com/office/drawing/2014/main" id="{7D3E3657-4806-401E-B3BD-B8ECDBC254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5FA124-A98E-4A93-B60F-E225F3412180}"/>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372442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9F094-2CA4-4A4B-860A-B16AED09DB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CA63A8-14D8-44AE-9CCD-1C1995D9A440}"/>
              </a:ext>
            </a:extLst>
          </p:cNvPr>
          <p:cNvSpPr>
            <a:spLocks noGrp="1"/>
          </p:cNvSpPr>
          <p:nvPr>
            <p:ph type="dt" sz="half" idx="10"/>
          </p:nvPr>
        </p:nvSpPr>
        <p:spPr/>
        <p:txBody>
          <a:bodyPr/>
          <a:lstStyle/>
          <a:p>
            <a:fld id="{DFFE2693-E551-45F2-8DF4-F4AE0035AD27}" type="datetime1">
              <a:rPr lang="zh-CN" altLang="en-US" smtClean="0"/>
              <a:t>2022/8/22</a:t>
            </a:fld>
            <a:endParaRPr lang="zh-CN" altLang="en-US"/>
          </a:p>
        </p:txBody>
      </p:sp>
      <p:sp>
        <p:nvSpPr>
          <p:cNvPr id="4" name="页脚占位符 3">
            <a:extLst>
              <a:ext uri="{FF2B5EF4-FFF2-40B4-BE49-F238E27FC236}">
                <a16:creationId xmlns:a16="http://schemas.microsoft.com/office/drawing/2014/main" id="{E3D250DE-C511-4849-AAE9-D79E6EFDB3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C83C7C-6B30-41E6-8022-C1DD03117D40}"/>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61917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39EC6A-B67E-4B15-8D40-AD85294E3C65}"/>
              </a:ext>
            </a:extLst>
          </p:cNvPr>
          <p:cNvSpPr>
            <a:spLocks noGrp="1"/>
          </p:cNvSpPr>
          <p:nvPr>
            <p:ph type="dt" sz="half" idx="10"/>
          </p:nvPr>
        </p:nvSpPr>
        <p:spPr/>
        <p:txBody>
          <a:bodyPr/>
          <a:lstStyle/>
          <a:p>
            <a:fld id="{DF0930C0-A366-4A84-92B1-17C2788AB592}" type="datetime1">
              <a:rPr lang="zh-CN" altLang="en-US" smtClean="0"/>
              <a:t>2022/8/22</a:t>
            </a:fld>
            <a:endParaRPr lang="zh-CN" altLang="en-US"/>
          </a:p>
        </p:txBody>
      </p:sp>
      <p:sp>
        <p:nvSpPr>
          <p:cNvPr id="3" name="页脚占位符 2">
            <a:extLst>
              <a:ext uri="{FF2B5EF4-FFF2-40B4-BE49-F238E27FC236}">
                <a16:creationId xmlns:a16="http://schemas.microsoft.com/office/drawing/2014/main" id="{32B9768C-A76D-4701-8FE8-2D51F71C3F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E30DEA-C492-4294-83DE-A35556165C6B}"/>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239918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62935-0FB8-4852-B62C-98B9DEC93C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9858CA-C503-4E36-8620-E1222397E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FD83A4-2D8A-4F98-9AD5-F5E114A42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D932A8-E4A8-4472-B888-0198DB0A8C93}"/>
              </a:ext>
            </a:extLst>
          </p:cNvPr>
          <p:cNvSpPr>
            <a:spLocks noGrp="1"/>
          </p:cNvSpPr>
          <p:nvPr>
            <p:ph type="dt" sz="half" idx="10"/>
          </p:nvPr>
        </p:nvSpPr>
        <p:spPr/>
        <p:txBody>
          <a:bodyPr/>
          <a:lstStyle/>
          <a:p>
            <a:fld id="{6D744955-E7ED-4427-9F80-84BE577E9329}" type="datetime1">
              <a:rPr lang="zh-CN" altLang="en-US" smtClean="0"/>
              <a:t>2022/8/22</a:t>
            </a:fld>
            <a:endParaRPr lang="zh-CN" altLang="en-US"/>
          </a:p>
        </p:txBody>
      </p:sp>
      <p:sp>
        <p:nvSpPr>
          <p:cNvPr id="6" name="页脚占位符 5">
            <a:extLst>
              <a:ext uri="{FF2B5EF4-FFF2-40B4-BE49-F238E27FC236}">
                <a16:creationId xmlns:a16="http://schemas.microsoft.com/office/drawing/2014/main" id="{647E1A46-773F-4A1F-AE9D-D167B5600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5A42C3-2E96-4421-AA20-A4BD1C2E4C91}"/>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106088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14663-8ABF-40A8-BA5B-FBD9BF3272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43C960-014D-4666-BCBB-5872755D8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B93187-8591-41D8-BD0C-7F98B866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4DD888-C09F-4501-8F47-500E8DFFCBDF}"/>
              </a:ext>
            </a:extLst>
          </p:cNvPr>
          <p:cNvSpPr>
            <a:spLocks noGrp="1"/>
          </p:cNvSpPr>
          <p:nvPr>
            <p:ph type="dt" sz="half" idx="10"/>
          </p:nvPr>
        </p:nvSpPr>
        <p:spPr/>
        <p:txBody>
          <a:bodyPr/>
          <a:lstStyle/>
          <a:p>
            <a:fld id="{4AD4D54C-0574-4DDD-B0ED-BAC396F5F8FC}" type="datetime1">
              <a:rPr lang="zh-CN" altLang="en-US" smtClean="0"/>
              <a:t>2022/8/22</a:t>
            </a:fld>
            <a:endParaRPr lang="zh-CN" altLang="en-US"/>
          </a:p>
        </p:txBody>
      </p:sp>
      <p:sp>
        <p:nvSpPr>
          <p:cNvPr id="6" name="页脚占位符 5">
            <a:extLst>
              <a:ext uri="{FF2B5EF4-FFF2-40B4-BE49-F238E27FC236}">
                <a16:creationId xmlns:a16="http://schemas.microsoft.com/office/drawing/2014/main" id="{DF333C76-BE0F-4CE5-B6E2-F4DCBC303B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AADDFD-69BF-4085-ABC6-470A6B614427}"/>
              </a:ext>
            </a:extLst>
          </p:cNvPr>
          <p:cNvSpPr>
            <a:spLocks noGrp="1"/>
          </p:cNvSpPr>
          <p:nvPr>
            <p:ph type="sldNum" sz="quarter" idx="12"/>
          </p:nvPr>
        </p:nvSpPr>
        <p:spPr/>
        <p:txBody>
          <a:body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294516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916D19-B101-445F-823D-4877557FA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64FC761-F0E4-41E4-BA56-FF3C74439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58B184-75F8-4912-9FC1-41F480865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8DB18-F520-40C7-B94A-01B35B318469}" type="datetime1">
              <a:rPr lang="zh-CN" altLang="en-US" smtClean="0"/>
              <a:t>2022/8/22</a:t>
            </a:fld>
            <a:endParaRPr lang="zh-CN" altLang="en-US"/>
          </a:p>
        </p:txBody>
      </p:sp>
      <p:sp>
        <p:nvSpPr>
          <p:cNvPr id="5" name="页脚占位符 4">
            <a:extLst>
              <a:ext uri="{FF2B5EF4-FFF2-40B4-BE49-F238E27FC236}">
                <a16:creationId xmlns:a16="http://schemas.microsoft.com/office/drawing/2014/main" id="{3EB4CAEF-1BFA-49E7-B11D-F8ECC0D5D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78532F-7B6D-48A4-AA72-89574ADEF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4E253-4664-4D1A-887F-A1B2F7C94623}" type="slidenum">
              <a:rPr lang="zh-CN" altLang="en-US" smtClean="0"/>
              <a:t>‹#›</a:t>
            </a:fld>
            <a:endParaRPr lang="zh-CN" altLang="en-US"/>
          </a:p>
        </p:txBody>
      </p:sp>
    </p:spTree>
    <p:extLst>
      <p:ext uri="{BB962C8B-B14F-4D97-AF65-F5344CB8AC3E}">
        <p14:creationId xmlns:p14="http://schemas.microsoft.com/office/powerpoint/2010/main" val="196852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FA0ACF39-2A12-4A7A-A000-9EE0DB9545F2}"/>
              </a:ext>
            </a:extLst>
          </p:cNvPr>
          <p:cNvSpPr>
            <a:spLocks noGrp="1"/>
          </p:cNvSpPr>
          <p:nvPr>
            <p:ph type="ctrTitle"/>
          </p:nvPr>
        </p:nvSpPr>
        <p:spPr>
          <a:xfrm>
            <a:off x="1804988" y="1442172"/>
            <a:ext cx="8582025" cy="2177328"/>
          </a:xfrm>
        </p:spPr>
        <p:txBody>
          <a:bodyPr anchor="ctr">
            <a:normAutofit/>
          </a:bodyPr>
          <a:lstStyle/>
          <a:p>
            <a:r>
              <a:rPr lang="en-US" altLang="zh-CN" sz="2600" b="1">
                <a:latin typeface="DengXian" panose="02010600030101010101" pitchFamily="2" charset="-122"/>
                <a:cs typeface="Times New Roman" panose="02020603050405020304" pitchFamily="18" charset="0"/>
              </a:rPr>
              <a:t>Application of Ensemble Clustering and Survival Tree Analysis for Identifying Prognostic Clinicogenomic Features in Patients with Colorectal Cancer from the 100,000 Genomes Project</a:t>
            </a:r>
            <a:endParaRPr lang="zh-CN" altLang="en-US" sz="2600"/>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灯片编号占位符 5">
            <a:extLst>
              <a:ext uri="{FF2B5EF4-FFF2-40B4-BE49-F238E27FC236}">
                <a16:creationId xmlns:a16="http://schemas.microsoft.com/office/drawing/2014/main" id="{0B9C8FBE-CFB1-E006-00EE-538D94DB8BA1}"/>
              </a:ext>
            </a:extLst>
          </p:cNvPr>
          <p:cNvSpPr>
            <a:spLocks noGrp="1"/>
          </p:cNvSpPr>
          <p:nvPr>
            <p:ph type="sldNum" sz="quarter" idx="12"/>
          </p:nvPr>
        </p:nvSpPr>
        <p:spPr>
          <a:xfrm>
            <a:off x="8610600" y="6356350"/>
            <a:ext cx="2743200" cy="365125"/>
          </a:xfrm>
        </p:spPr>
        <p:txBody>
          <a:bodyPr>
            <a:normAutofit/>
          </a:bodyPr>
          <a:lstStyle/>
          <a:p>
            <a:pPr>
              <a:spcAft>
                <a:spcPts val="600"/>
              </a:spcAft>
            </a:pPr>
            <a:fld id="{A094E253-4664-4D1A-887F-A1B2F7C94623}" type="slidenum">
              <a:rPr lang="zh-CN" altLang="en-US">
                <a:solidFill>
                  <a:schemeClr val="tx1">
                    <a:lumMod val="50000"/>
                    <a:lumOff val="50000"/>
                  </a:schemeClr>
                </a:solidFill>
              </a:rPr>
              <a:pPr>
                <a:spcAft>
                  <a:spcPts val="600"/>
                </a:spcAft>
              </a:pPr>
              <a:t>1</a:t>
            </a:fld>
            <a:endParaRPr lang="zh-CN" altLang="en-US">
              <a:solidFill>
                <a:schemeClr val="tx1">
                  <a:lumMod val="50000"/>
                  <a:lumOff val="50000"/>
                </a:schemeClr>
              </a:solidFill>
            </a:endParaRPr>
          </a:p>
        </p:txBody>
      </p:sp>
      <p:sp>
        <p:nvSpPr>
          <p:cNvPr id="5" name="Subtitle 4">
            <a:extLst>
              <a:ext uri="{FF2B5EF4-FFF2-40B4-BE49-F238E27FC236}">
                <a16:creationId xmlns:a16="http://schemas.microsoft.com/office/drawing/2014/main" id="{B30821C8-BDF6-1153-C2C6-CB049EBB60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11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4E048A6F-D533-4610-BAE6-18CE5E744D0D}"/>
              </a:ext>
            </a:extLst>
          </p:cNvPr>
          <p:cNvSpPr>
            <a:spLocks noGrp="1"/>
          </p:cNvSpPr>
          <p:nvPr>
            <p:ph type="title"/>
          </p:nvPr>
        </p:nvSpPr>
        <p:spPr>
          <a:xfrm>
            <a:off x="524741" y="620392"/>
            <a:ext cx="3428694" cy="5504688"/>
          </a:xfrm>
        </p:spPr>
        <p:txBody>
          <a:bodyPr>
            <a:normAutofit/>
          </a:bodyPr>
          <a:lstStyle/>
          <a:p>
            <a:r>
              <a:rPr lang="en-US" altLang="zh-CN" sz="6000" dirty="0">
                <a:solidFill>
                  <a:schemeClr val="bg1"/>
                </a:solidFill>
                <a:latin typeface="微软雅黑" panose="020B0503020204020204" pitchFamily="34" charset="-122"/>
                <a:ea typeface="微软雅黑" panose="020B0503020204020204" pitchFamily="34" charset="-122"/>
              </a:rPr>
              <a:t>Features</a:t>
            </a:r>
            <a:endParaRPr lang="zh-CN" altLang="en-US" sz="6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内容占位符 2">
            <a:extLst>
              <a:ext uri="{FF2B5EF4-FFF2-40B4-BE49-F238E27FC236}">
                <a16:creationId xmlns:a16="http://schemas.microsoft.com/office/drawing/2014/main" id="{56199642-1D49-4FFE-8F29-1DED9AB866E7}"/>
              </a:ext>
            </a:extLst>
          </p:cNvPr>
          <p:cNvGraphicFramePr>
            <a:graphicFrameLocks noGrp="1"/>
          </p:cNvGraphicFramePr>
          <p:nvPr>
            <p:ph idx="1"/>
            <p:extLst>
              <p:ext uri="{D42A27DB-BD31-4B8C-83A1-F6EECF244321}">
                <p14:modId xmlns:p14="http://schemas.microsoft.com/office/powerpoint/2010/main" val="312342330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2BD80269-3512-7094-D67A-5CC7928FDDF9}"/>
              </a:ext>
            </a:extLst>
          </p:cNvPr>
          <p:cNvSpPr>
            <a:spLocks noGrp="1"/>
          </p:cNvSpPr>
          <p:nvPr>
            <p:ph type="sldNum" sz="quarter" idx="12"/>
          </p:nvPr>
        </p:nvSpPr>
        <p:spPr/>
        <p:txBody>
          <a:bodyPr/>
          <a:lstStyle/>
          <a:p>
            <a:fld id="{A094E253-4664-4D1A-887F-A1B2F7C94623}" type="slidenum">
              <a:rPr lang="zh-CN" altLang="en-US" smtClean="0"/>
              <a:t>10</a:t>
            </a:fld>
            <a:endParaRPr lang="zh-CN" altLang="en-US"/>
          </a:p>
        </p:txBody>
      </p:sp>
    </p:spTree>
    <p:extLst>
      <p:ext uri="{BB962C8B-B14F-4D97-AF65-F5344CB8AC3E}">
        <p14:creationId xmlns:p14="http://schemas.microsoft.com/office/powerpoint/2010/main" val="249487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4E048A6F-D533-4610-BAE6-18CE5E744D0D}"/>
              </a:ext>
            </a:extLst>
          </p:cNvPr>
          <p:cNvSpPr>
            <a:spLocks noGrp="1"/>
          </p:cNvSpPr>
          <p:nvPr>
            <p:ph type="title"/>
          </p:nvPr>
        </p:nvSpPr>
        <p:spPr>
          <a:xfrm>
            <a:off x="524741" y="620392"/>
            <a:ext cx="3808268" cy="5504688"/>
          </a:xfrm>
        </p:spPr>
        <p:txBody>
          <a:bodyPr>
            <a:normAutofit/>
          </a:bodyPr>
          <a:lstStyle/>
          <a:p>
            <a:r>
              <a:rPr lang="en-US" altLang="zh-CN" sz="6000">
                <a:solidFill>
                  <a:schemeClr val="bg1"/>
                </a:solidFill>
                <a:latin typeface="微软雅黑" panose="020B0503020204020204" pitchFamily="34" charset="-122"/>
                <a:ea typeface="微软雅黑" panose="020B0503020204020204" pitchFamily="34" charset="-122"/>
              </a:rPr>
              <a:t>Features</a:t>
            </a:r>
            <a:endParaRPr lang="zh-CN" altLang="en-US" sz="6000">
              <a:solidFill>
                <a:schemeClr val="bg1"/>
              </a:solidFill>
              <a:latin typeface="微软雅黑" panose="020B0503020204020204" pitchFamily="34" charset="-122"/>
              <a:ea typeface="微软雅黑" panose="020B0503020204020204" pitchFamily="34" charset="-122"/>
            </a:endParaRPr>
          </a:p>
        </p:txBody>
      </p:sp>
      <p:graphicFrame>
        <p:nvGraphicFramePr>
          <p:cNvPr id="20" name="内容占位符 2">
            <a:extLst>
              <a:ext uri="{FF2B5EF4-FFF2-40B4-BE49-F238E27FC236}">
                <a16:creationId xmlns:a16="http://schemas.microsoft.com/office/drawing/2014/main" id="{6125CEF7-01D3-4AF9-A87F-DE718E8F2808}"/>
              </a:ext>
            </a:extLst>
          </p:cNvPr>
          <p:cNvGraphicFramePr>
            <a:graphicFrameLocks noGrp="1"/>
          </p:cNvGraphicFramePr>
          <p:nvPr>
            <p:ph idx="1"/>
            <p:extLst>
              <p:ext uri="{D42A27DB-BD31-4B8C-83A1-F6EECF244321}">
                <p14:modId xmlns:p14="http://schemas.microsoft.com/office/powerpoint/2010/main" val="200165744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CFE8674E-4405-5AED-E5CA-4BE3817F5F35}"/>
              </a:ext>
            </a:extLst>
          </p:cNvPr>
          <p:cNvSpPr>
            <a:spLocks noGrp="1"/>
          </p:cNvSpPr>
          <p:nvPr>
            <p:ph type="sldNum" sz="quarter" idx="12"/>
          </p:nvPr>
        </p:nvSpPr>
        <p:spPr/>
        <p:txBody>
          <a:bodyPr/>
          <a:lstStyle/>
          <a:p>
            <a:fld id="{A094E253-4664-4D1A-887F-A1B2F7C94623}" type="slidenum">
              <a:rPr lang="zh-CN" altLang="en-US" smtClean="0"/>
              <a:t>11</a:t>
            </a:fld>
            <a:endParaRPr lang="zh-CN" altLang="en-US"/>
          </a:p>
        </p:txBody>
      </p:sp>
    </p:spTree>
    <p:extLst>
      <p:ext uri="{BB962C8B-B14F-4D97-AF65-F5344CB8AC3E}">
        <p14:creationId xmlns:p14="http://schemas.microsoft.com/office/powerpoint/2010/main" val="301380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7DAF7B7-3606-4A33-94F0-D47C78164CD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altLang="zh-CN" sz="3200" b="1" kern="1200" dirty="0">
                <a:solidFill>
                  <a:srgbClr val="FFFFFF"/>
                </a:solidFill>
                <a:effectLst/>
                <a:latin typeface="+mj-lt"/>
                <a:ea typeface="+mj-ea"/>
                <a:cs typeface="+mj-cs"/>
              </a:rPr>
              <a:t>Treatment events related to cancer curatives</a:t>
            </a:r>
            <a:br>
              <a:rPr lang="en-US" altLang="zh-CN" sz="3200" b="1" kern="1200" dirty="0">
                <a:solidFill>
                  <a:srgbClr val="FFFFFF"/>
                </a:solidFill>
                <a:effectLst/>
                <a:latin typeface="+mj-lt"/>
                <a:ea typeface="+mj-ea"/>
                <a:cs typeface="+mj-cs"/>
              </a:rPr>
            </a:br>
            <a:r>
              <a:rPr lang="en-US" altLang="zh-CN" sz="3200" kern="1200" dirty="0">
                <a:solidFill>
                  <a:srgbClr val="FFFFFF"/>
                </a:solidFill>
                <a:effectLst/>
                <a:latin typeface="+mj-lt"/>
                <a:ea typeface="+mj-ea"/>
                <a:cs typeface="+mj-cs"/>
              </a:rPr>
              <a:t> </a:t>
            </a:r>
            <a:endParaRPr lang="en-US" altLang="zh-CN" sz="3200" kern="1200" dirty="0">
              <a:solidFill>
                <a:srgbClr val="FFFFFF"/>
              </a:solidFill>
              <a:latin typeface="+mj-lt"/>
              <a:ea typeface="+mj-ea"/>
              <a:cs typeface="+mj-cs"/>
            </a:endParaRPr>
          </a:p>
        </p:txBody>
      </p:sp>
      <p:pic>
        <p:nvPicPr>
          <p:cNvPr id="4" name="内容占位符 3">
            <a:extLst>
              <a:ext uri="{FF2B5EF4-FFF2-40B4-BE49-F238E27FC236}">
                <a16:creationId xmlns:a16="http://schemas.microsoft.com/office/drawing/2014/main" id="{6A2D8C7D-3F04-44C7-AE51-BE50703D941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494" y="640080"/>
            <a:ext cx="6454415" cy="5578816"/>
          </a:xfrm>
          <a:prstGeom prst="rect">
            <a:avLst/>
          </a:prstGeom>
          <a:noFill/>
        </p:spPr>
      </p:pic>
      <p:sp>
        <p:nvSpPr>
          <p:cNvPr id="5" name="灯片编号占位符 4">
            <a:extLst>
              <a:ext uri="{FF2B5EF4-FFF2-40B4-BE49-F238E27FC236}">
                <a16:creationId xmlns:a16="http://schemas.microsoft.com/office/drawing/2014/main" id="{F4797FCB-F62F-61EF-E0DD-D6AA36C2C67F}"/>
              </a:ext>
            </a:extLst>
          </p:cNvPr>
          <p:cNvSpPr>
            <a:spLocks noGrp="1"/>
          </p:cNvSpPr>
          <p:nvPr>
            <p:ph type="sldNum" sz="quarter" idx="12"/>
          </p:nvPr>
        </p:nvSpPr>
        <p:spPr/>
        <p:txBody>
          <a:bodyPr/>
          <a:lstStyle/>
          <a:p>
            <a:fld id="{A094E253-4664-4D1A-887F-A1B2F7C94623}" type="slidenum">
              <a:rPr lang="zh-CN" altLang="en-US" smtClean="0"/>
              <a:t>12</a:t>
            </a:fld>
            <a:endParaRPr lang="zh-CN" altLang="en-US"/>
          </a:p>
        </p:txBody>
      </p:sp>
    </p:spTree>
    <p:extLst>
      <p:ext uri="{BB962C8B-B14F-4D97-AF65-F5344CB8AC3E}">
        <p14:creationId xmlns:p14="http://schemas.microsoft.com/office/powerpoint/2010/main" val="29352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20600508-72A1-4600-8682-DA30E98A3B11}"/>
              </a:ext>
            </a:extLst>
          </p:cNvPr>
          <p:cNvPicPr>
            <a:picLocks noChangeAspect="1"/>
          </p:cNvPicPr>
          <p:nvPr/>
        </p:nvPicPr>
        <p:blipFill>
          <a:blip r:embed="rId2"/>
          <a:stretch>
            <a:fillRect/>
          </a:stretch>
        </p:blipFill>
        <p:spPr>
          <a:xfrm>
            <a:off x="0" y="83583"/>
            <a:ext cx="12192000" cy="6690834"/>
          </a:xfrm>
          <a:prstGeom prst="rect">
            <a:avLst/>
          </a:prstGeom>
        </p:spPr>
      </p:pic>
      <p:sp>
        <p:nvSpPr>
          <p:cNvPr id="4" name="灯片编号占位符 3">
            <a:extLst>
              <a:ext uri="{FF2B5EF4-FFF2-40B4-BE49-F238E27FC236}">
                <a16:creationId xmlns:a16="http://schemas.microsoft.com/office/drawing/2014/main" id="{30C935D7-CF7D-F7C1-AEAC-985B2FC79275}"/>
              </a:ext>
            </a:extLst>
          </p:cNvPr>
          <p:cNvSpPr>
            <a:spLocks noGrp="1"/>
          </p:cNvSpPr>
          <p:nvPr>
            <p:ph type="sldNum" sz="quarter" idx="12"/>
          </p:nvPr>
        </p:nvSpPr>
        <p:spPr/>
        <p:txBody>
          <a:bodyPr/>
          <a:lstStyle/>
          <a:p>
            <a:fld id="{A094E253-4664-4D1A-887F-A1B2F7C94623}" type="slidenum">
              <a:rPr lang="zh-CN" altLang="en-US" smtClean="0"/>
              <a:t>13</a:t>
            </a:fld>
            <a:endParaRPr lang="zh-CN" altLang="en-US"/>
          </a:p>
        </p:txBody>
      </p:sp>
    </p:spTree>
    <p:extLst>
      <p:ext uri="{BB962C8B-B14F-4D97-AF65-F5344CB8AC3E}">
        <p14:creationId xmlns:p14="http://schemas.microsoft.com/office/powerpoint/2010/main" val="332218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8202F260-E02A-47AF-9F27-87D5E819720B}"/>
              </a:ext>
            </a:extLst>
          </p:cNvPr>
          <p:cNvSpPr>
            <a:spLocks noGrp="1"/>
          </p:cNvSpPr>
          <p:nvPr>
            <p:ph type="title"/>
          </p:nvPr>
        </p:nvSpPr>
        <p:spPr>
          <a:xfrm>
            <a:off x="958506" y="800392"/>
            <a:ext cx="10264697" cy="1212102"/>
          </a:xfrm>
        </p:spPr>
        <p:txBody>
          <a:bodyPr>
            <a:normAutofit/>
          </a:bodyPr>
          <a:lstStyle/>
          <a:p>
            <a:r>
              <a:rPr lang="en-GB" altLang="zh-CN" sz="3200" b="1" dirty="0">
                <a:solidFill>
                  <a:srgbClr val="FFFFFF"/>
                </a:solidFill>
                <a:effectLst/>
                <a:latin typeface="微软雅黑" panose="020B0503020204020204" pitchFamily="34" charset="-122"/>
                <a:ea typeface="微软雅黑" panose="020B0503020204020204" pitchFamily="34" charset="-122"/>
              </a:rPr>
              <a:t>Clustering Algorithms</a:t>
            </a:r>
            <a:br>
              <a:rPr lang="zh-CN" altLang="zh-CN" sz="3200" b="1" dirty="0">
                <a:solidFill>
                  <a:srgbClr val="FFFFFF"/>
                </a:solidFill>
                <a:effectLst/>
                <a:latin typeface="Arial" panose="020B0604020202020204" pitchFamily="34" charset="0"/>
                <a:ea typeface="Arial" panose="020B0604020202020204" pitchFamily="34" charset="0"/>
              </a:rPr>
            </a:br>
            <a:endParaRPr lang="zh-CN" altLang="en-US" sz="3200" dirty="0">
              <a:solidFill>
                <a:srgbClr val="FFFFFF"/>
              </a:solidFill>
            </a:endParaRPr>
          </a:p>
        </p:txBody>
      </p:sp>
      <p:sp>
        <p:nvSpPr>
          <p:cNvPr id="3" name="内容占位符 2">
            <a:extLst>
              <a:ext uri="{FF2B5EF4-FFF2-40B4-BE49-F238E27FC236}">
                <a16:creationId xmlns:a16="http://schemas.microsoft.com/office/drawing/2014/main" id="{760DA1B8-13C2-4FE7-8212-9D759977EC24}"/>
              </a:ext>
            </a:extLst>
          </p:cNvPr>
          <p:cNvSpPr>
            <a:spLocks noGrp="1"/>
          </p:cNvSpPr>
          <p:nvPr>
            <p:ph idx="1"/>
          </p:nvPr>
        </p:nvSpPr>
        <p:spPr>
          <a:xfrm>
            <a:off x="1354272" y="2356176"/>
            <a:ext cx="10197544" cy="4000174"/>
          </a:xfrm>
        </p:spPr>
        <p:txBody>
          <a:bodyPr anchor="ctr">
            <a:normAutofit/>
          </a:bodyPr>
          <a:lstStyle/>
          <a:p>
            <a:pPr marL="342900" lvl="0" indent="-342900">
              <a:spcBef>
                <a:spcPts val="1200"/>
              </a:spcBef>
              <a:buFont typeface="Wingdings" panose="05000000000000000000" pitchFamily="2" charset="2"/>
              <a:buChar char=""/>
            </a:pPr>
            <a:r>
              <a:rPr lang="en-GB" altLang="zh-CN" sz="1600" dirty="0">
                <a:effectLst/>
                <a:latin typeface="Arial" panose="020B0604020202020204" pitchFamily="34" charset="0"/>
                <a:ea typeface="宋体" panose="02010600030101010101" pitchFamily="2" charset="-122"/>
                <a:cs typeface="Times New Roman" panose="02020603050405020304" pitchFamily="18" charset="0"/>
              </a:rPr>
              <a:t>K-means clustering: this is a method that assigns objects into k clusters i.e. the cluster with the minimum mean. This method is efficient, especially for large datasets.</a:t>
            </a:r>
            <a:endParaRPr lang="zh-CN" altLang="zh-CN" sz="1600" dirty="0">
              <a:effectLst/>
              <a:latin typeface="Arial" panose="020B0604020202020204" pitchFamily="34" charset="0"/>
              <a:ea typeface="宋体" panose="02010600030101010101" pitchFamily="2" charset="-122"/>
              <a:cs typeface="Times New Roman" panose="02020603050405020304" pitchFamily="18" charset="0"/>
            </a:endParaRPr>
          </a:p>
          <a:p>
            <a:pPr marL="342900" lvl="0" indent="-342900">
              <a:spcBef>
                <a:spcPts val="1200"/>
              </a:spcBef>
              <a:buFont typeface="Wingdings" panose="05000000000000000000" pitchFamily="2" charset="2"/>
              <a:buChar char=""/>
            </a:pPr>
            <a:r>
              <a:rPr lang="en-GB" altLang="zh-CN" sz="1600" dirty="0">
                <a:effectLst/>
                <a:latin typeface="Arial" panose="020B0604020202020204" pitchFamily="34" charset="0"/>
                <a:ea typeface="宋体" panose="02010600030101010101" pitchFamily="2" charset="-122"/>
                <a:cs typeface="Times New Roman" panose="02020603050405020304" pitchFamily="18" charset="0"/>
              </a:rPr>
              <a:t>Partitioning Around Medoids (PAM) clustering: this is a clustering technique similar to K-means clustering, used to minimise the average dissimilarity of objects to their closest selected object by finding ‘medoids’ that are positioned in the centre of the clusters.</a:t>
            </a:r>
            <a:endParaRPr lang="zh-CN" altLang="zh-CN" sz="1600" dirty="0">
              <a:effectLst/>
              <a:latin typeface="Arial" panose="020B0604020202020204" pitchFamily="34" charset="0"/>
              <a:ea typeface="宋体" panose="02010600030101010101" pitchFamily="2" charset="-122"/>
              <a:cs typeface="Times New Roman" panose="02020603050405020304" pitchFamily="18" charset="0"/>
            </a:endParaRPr>
          </a:p>
          <a:p>
            <a:pPr marL="342900" lvl="0" indent="-342900">
              <a:spcBef>
                <a:spcPts val="1200"/>
              </a:spcBef>
              <a:buFont typeface="Wingdings" panose="05000000000000000000" pitchFamily="2" charset="2"/>
              <a:buChar char=""/>
            </a:pPr>
            <a:r>
              <a:rPr lang="en-GB" altLang="zh-CN" sz="1600" dirty="0">
                <a:effectLst/>
                <a:latin typeface="Arial" panose="020B0604020202020204" pitchFamily="34" charset="0"/>
                <a:ea typeface="宋体" panose="02010600030101010101" pitchFamily="2" charset="-122"/>
                <a:cs typeface="Times New Roman" panose="02020603050405020304" pitchFamily="18" charset="0"/>
              </a:rPr>
              <a:t>Hierarchical Clustering: this includes the bottom-up method known as agglomerative clustering (AGNES) and the bottom-down method known as divisive analysis of hierarchical clustering (DIANA). Divisive clustering algorithms start with one cluster that includes all the objects. At each step of iteration, the cluster is split into the two most heterogeneous clusters. Divisive clustering algorithms perform better than agglomerative clustering for large sample sizes. A divisive clustering algorithm is thus selected for this study.  </a:t>
            </a:r>
            <a:endParaRPr lang="zh-CN" altLang="zh-CN" sz="1600" dirty="0">
              <a:effectLst/>
              <a:latin typeface="Arial" panose="020B0604020202020204" pitchFamily="34" charset="0"/>
              <a:ea typeface="宋体" panose="02010600030101010101" pitchFamily="2" charset="-122"/>
              <a:cs typeface="Times New Roman" panose="02020603050405020304" pitchFamily="18" charset="0"/>
            </a:endParaRPr>
          </a:p>
          <a:p>
            <a:pPr marL="342900" lvl="0" indent="-342900">
              <a:spcBef>
                <a:spcPts val="1200"/>
              </a:spcBef>
              <a:buFont typeface="Wingdings" panose="05000000000000000000" pitchFamily="2" charset="2"/>
              <a:buChar char=""/>
            </a:pPr>
            <a:r>
              <a:rPr lang="en-GB" altLang="zh-CN" sz="1600" dirty="0">
                <a:effectLst/>
                <a:latin typeface="Arial" panose="020B0604020202020204" pitchFamily="34" charset="0"/>
                <a:ea typeface="宋体" panose="02010600030101010101" pitchFamily="2" charset="-122"/>
                <a:cs typeface="Times New Roman" panose="02020603050405020304" pitchFamily="18" charset="0"/>
              </a:rPr>
              <a:t>Fuzzy c-means: this is clustering technique in which data belong to one or more cluster, possessing different degrees for each different cluster by a generalized least-squares objective function.</a:t>
            </a:r>
            <a:endParaRPr lang="zh-CN" altLang="zh-CN" sz="1600" dirty="0">
              <a:effectLst/>
              <a:latin typeface="Arial" panose="020B0604020202020204" pitchFamily="34" charset="0"/>
              <a:ea typeface="宋体" panose="02010600030101010101" pitchFamily="2" charset="-122"/>
              <a:cs typeface="Times New Roman" panose="02020603050405020304" pitchFamily="18" charset="0"/>
            </a:endParaRPr>
          </a:p>
          <a:p>
            <a:endParaRPr lang="zh-CN" altLang="en-US" sz="1600" dirty="0"/>
          </a:p>
        </p:txBody>
      </p:sp>
      <p:sp>
        <p:nvSpPr>
          <p:cNvPr id="5" name="灯片编号占位符 4">
            <a:extLst>
              <a:ext uri="{FF2B5EF4-FFF2-40B4-BE49-F238E27FC236}">
                <a16:creationId xmlns:a16="http://schemas.microsoft.com/office/drawing/2014/main" id="{48B1CF9D-0E44-9396-C887-50D50715A280}"/>
              </a:ext>
            </a:extLst>
          </p:cNvPr>
          <p:cNvSpPr>
            <a:spLocks noGrp="1"/>
          </p:cNvSpPr>
          <p:nvPr>
            <p:ph type="sldNum" sz="quarter" idx="12"/>
          </p:nvPr>
        </p:nvSpPr>
        <p:spPr/>
        <p:txBody>
          <a:bodyPr/>
          <a:lstStyle/>
          <a:p>
            <a:fld id="{A094E253-4664-4D1A-887F-A1B2F7C94623}" type="slidenum">
              <a:rPr lang="zh-CN" altLang="en-US" smtClean="0"/>
              <a:t>14</a:t>
            </a:fld>
            <a:endParaRPr lang="zh-CN" altLang="en-US"/>
          </a:p>
        </p:txBody>
      </p:sp>
      <p:pic>
        <p:nvPicPr>
          <p:cNvPr id="7" name="图片 6">
            <a:extLst>
              <a:ext uri="{FF2B5EF4-FFF2-40B4-BE49-F238E27FC236}">
                <a16:creationId xmlns:a16="http://schemas.microsoft.com/office/drawing/2014/main" id="{5E0359DF-A74B-48A0-0FD0-89ACEC750156}"/>
              </a:ext>
            </a:extLst>
          </p:cNvPr>
          <p:cNvPicPr>
            <a:picLocks noChangeAspect="1"/>
          </p:cNvPicPr>
          <p:nvPr/>
        </p:nvPicPr>
        <p:blipFill>
          <a:blip r:embed="rId2"/>
          <a:stretch>
            <a:fillRect/>
          </a:stretch>
        </p:blipFill>
        <p:spPr>
          <a:xfrm>
            <a:off x="7170495" y="84994"/>
            <a:ext cx="5018457" cy="1874711"/>
          </a:xfrm>
          <a:prstGeom prst="rect">
            <a:avLst/>
          </a:prstGeom>
        </p:spPr>
      </p:pic>
    </p:spTree>
    <p:extLst>
      <p:ext uri="{BB962C8B-B14F-4D97-AF65-F5344CB8AC3E}">
        <p14:creationId xmlns:p14="http://schemas.microsoft.com/office/powerpoint/2010/main" val="371008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BC71D56-00C5-4B4E-88CD-AC1E310E7486}"/>
              </a:ext>
            </a:extLst>
          </p:cNvPr>
          <p:cNvSpPr>
            <a:spLocks noGrp="1"/>
          </p:cNvSpPr>
          <p:nvPr>
            <p:ph type="title"/>
          </p:nvPr>
        </p:nvSpPr>
        <p:spPr>
          <a:xfrm>
            <a:off x="643467" y="640080"/>
            <a:ext cx="3096427" cy="5613236"/>
          </a:xfrm>
        </p:spPr>
        <p:txBody>
          <a:bodyPr anchor="ctr">
            <a:normAutofit/>
          </a:bodyPr>
          <a:lstStyle/>
          <a:p>
            <a:r>
              <a:rPr lang="en-GB" altLang="zh-CN" sz="4100" b="1" dirty="0">
                <a:solidFill>
                  <a:srgbClr val="FFFFFF"/>
                </a:solidFill>
                <a:effectLst/>
                <a:latin typeface="Arial" panose="020B0604020202020204" pitchFamily="34" charset="0"/>
                <a:ea typeface="Arial" panose="020B0604020202020204" pitchFamily="34" charset="0"/>
              </a:rPr>
              <a:t>Consensus Function</a:t>
            </a:r>
            <a:br>
              <a:rPr lang="zh-CN" altLang="zh-CN" sz="4100" b="1" dirty="0">
                <a:solidFill>
                  <a:srgbClr val="FFFFFF"/>
                </a:solidFill>
                <a:effectLst/>
                <a:latin typeface="Arial" panose="020B0604020202020204" pitchFamily="34" charset="0"/>
                <a:ea typeface="Arial" panose="020B0604020202020204" pitchFamily="34" charset="0"/>
              </a:rPr>
            </a:br>
            <a:endParaRPr lang="zh-CN" altLang="en-US" sz="4100" dirty="0">
              <a:solidFill>
                <a:srgbClr val="FFFFFF"/>
              </a:solidFill>
            </a:endParaRPr>
          </a:p>
        </p:txBody>
      </p:sp>
      <p:sp>
        <p:nvSpPr>
          <p:cNvPr id="3" name="内容占位符 2">
            <a:extLst>
              <a:ext uri="{FF2B5EF4-FFF2-40B4-BE49-F238E27FC236}">
                <a16:creationId xmlns:a16="http://schemas.microsoft.com/office/drawing/2014/main" id="{EC38D39E-E7FF-444C-8B9C-A814113F6915}"/>
              </a:ext>
            </a:extLst>
          </p:cNvPr>
          <p:cNvSpPr>
            <a:spLocks noGrp="1"/>
          </p:cNvSpPr>
          <p:nvPr>
            <p:ph idx="1"/>
          </p:nvPr>
        </p:nvSpPr>
        <p:spPr>
          <a:xfrm>
            <a:off x="4699818" y="640082"/>
            <a:ext cx="6848715" cy="2484884"/>
          </a:xfrm>
        </p:spPr>
        <p:txBody>
          <a:bodyPr anchor="ctr">
            <a:normAutofit/>
          </a:bodyPr>
          <a:lstStyle/>
          <a:p>
            <a:pPr marL="342900" lvl="0" indent="-342900">
              <a:spcBef>
                <a:spcPts val="1200"/>
              </a:spcBef>
              <a:buFont typeface="Wingdings" panose="05000000000000000000" pitchFamily="2" charset="2"/>
              <a:buChar char=""/>
            </a:pPr>
            <a:r>
              <a:rPr lang="en-GB" altLang="zh-CN" sz="1600">
                <a:effectLst/>
                <a:latin typeface="Arial" panose="020B0604020202020204" pitchFamily="34" charset="0"/>
                <a:ea typeface="宋体" panose="02010600030101010101" pitchFamily="2" charset="-122"/>
                <a:cs typeface="Times New Roman" panose="02020603050405020304" pitchFamily="18" charset="0"/>
              </a:rPr>
              <a:t>Majority voting: partition members are merged via a voting process </a:t>
            </a:r>
          </a:p>
          <a:p>
            <a:pPr marL="342900" lvl="0" indent="-342900">
              <a:spcBef>
                <a:spcPts val="1200"/>
              </a:spcBef>
              <a:buFont typeface="Wingdings" panose="05000000000000000000" pitchFamily="2" charset="2"/>
              <a:buChar char=""/>
            </a:pPr>
            <a:r>
              <a:rPr lang="en-GB" altLang="zh-CN" sz="1600">
                <a:effectLst/>
                <a:latin typeface="Arial" panose="020B0604020202020204" pitchFamily="34" charset="0"/>
                <a:ea typeface="宋体" panose="02010600030101010101" pitchFamily="2" charset="-122"/>
                <a:cs typeface="Times New Roman" panose="02020603050405020304" pitchFamily="18" charset="0"/>
              </a:rPr>
              <a:t>K-modes: this process treats the partition members as categories and applies a k-modes algorithm </a:t>
            </a:r>
          </a:p>
          <a:p>
            <a:pPr marL="342900" lvl="0" indent="-342900">
              <a:spcBef>
                <a:spcPts val="1200"/>
              </a:spcBef>
              <a:buFont typeface="Wingdings" panose="05000000000000000000" pitchFamily="2" charset="2"/>
              <a:buChar char=""/>
            </a:pPr>
            <a:r>
              <a:rPr lang="en-GB" altLang="zh-CN" sz="1600">
                <a:effectLst/>
                <a:latin typeface="Arial" panose="020B0604020202020204" pitchFamily="34" charset="0"/>
                <a:ea typeface="宋体" panose="02010600030101010101" pitchFamily="2" charset="-122"/>
                <a:cs typeface="Times New Roman" panose="02020603050405020304" pitchFamily="18" charset="0"/>
              </a:rPr>
              <a:t>CSPA: this establishes a measure of pairwise similarity, then uses this induced similarity measure to re-cluster the objects and to obtain a combined cluster.</a:t>
            </a:r>
            <a:endParaRPr lang="zh-CN" altLang="zh-CN" sz="1600">
              <a:effectLst/>
              <a:latin typeface="Arial" panose="020B0604020202020204" pitchFamily="34" charset="0"/>
              <a:ea typeface="宋体" panose="02010600030101010101" pitchFamily="2" charset="-122"/>
              <a:cs typeface="Times New Roman" panose="02020603050405020304" pitchFamily="18" charset="0"/>
            </a:endParaRPr>
          </a:p>
          <a:p>
            <a:pPr marL="342900" lvl="0" indent="-342900">
              <a:spcBef>
                <a:spcPts val="1200"/>
              </a:spcBef>
              <a:buFont typeface="Wingdings" panose="05000000000000000000" pitchFamily="2" charset="2"/>
              <a:buChar char=""/>
            </a:pPr>
            <a:r>
              <a:rPr lang="en-GB" altLang="zh-CN" sz="1600">
                <a:effectLst/>
                <a:latin typeface="Arial" panose="020B0604020202020204" pitchFamily="34" charset="0"/>
                <a:ea typeface="宋体" panose="02010600030101010101" pitchFamily="2" charset="-122"/>
                <a:cs typeface="Times New Roman" panose="02020603050405020304" pitchFamily="18" charset="0"/>
              </a:rPr>
              <a:t>LCE: this process measures the similarity between clusters that are estimated from a link network model of the ensemble.</a:t>
            </a:r>
          </a:p>
          <a:p>
            <a:pPr marL="342900" lvl="0" indent="-342900">
              <a:spcBef>
                <a:spcPts val="1200"/>
              </a:spcBef>
              <a:buFont typeface="Wingdings" panose="05000000000000000000" pitchFamily="2" charset="2"/>
              <a:buChar char=""/>
            </a:pPr>
            <a:endParaRPr lang="zh-CN" altLang="zh-CN" sz="1600">
              <a:effectLst/>
              <a:latin typeface="Arial" panose="020B0604020202020204" pitchFamily="34" charset="0"/>
              <a:ea typeface="宋体" panose="02010600030101010101" pitchFamily="2" charset="-122"/>
              <a:cs typeface="Times New Roman" panose="02020603050405020304" pitchFamily="18" charset="0"/>
            </a:endParaRPr>
          </a:p>
          <a:p>
            <a:endParaRPr lang="zh-CN" altLang="en-US" sz="1600"/>
          </a:p>
        </p:txBody>
      </p:sp>
      <p:pic>
        <p:nvPicPr>
          <p:cNvPr id="4" name="图片 3">
            <a:extLst>
              <a:ext uri="{FF2B5EF4-FFF2-40B4-BE49-F238E27FC236}">
                <a16:creationId xmlns:a16="http://schemas.microsoft.com/office/drawing/2014/main" id="{5B746323-D859-497E-B385-1F6CFD0469B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960116" y="2895600"/>
            <a:ext cx="8231883" cy="3549566"/>
          </a:xfrm>
          <a:prstGeom prst="rect">
            <a:avLst/>
          </a:prstGeom>
          <a:noFill/>
        </p:spPr>
      </p:pic>
      <p:sp>
        <p:nvSpPr>
          <p:cNvPr id="6" name="灯片编号占位符 5">
            <a:extLst>
              <a:ext uri="{FF2B5EF4-FFF2-40B4-BE49-F238E27FC236}">
                <a16:creationId xmlns:a16="http://schemas.microsoft.com/office/drawing/2014/main" id="{8133EECC-337B-E825-0605-CA6C4CBCC46C}"/>
              </a:ext>
            </a:extLst>
          </p:cNvPr>
          <p:cNvSpPr>
            <a:spLocks noGrp="1"/>
          </p:cNvSpPr>
          <p:nvPr>
            <p:ph type="sldNum" sz="quarter" idx="12"/>
          </p:nvPr>
        </p:nvSpPr>
        <p:spPr/>
        <p:txBody>
          <a:bodyPr/>
          <a:lstStyle/>
          <a:p>
            <a:fld id="{A094E253-4664-4D1A-887F-A1B2F7C94623}" type="slidenum">
              <a:rPr lang="zh-CN" altLang="en-US" smtClean="0"/>
              <a:t>15</a:t>
            </a:fld>
            <a:endParaRPr lang="zh-CN" altLang="en-US"/>
          </a:p>
        </p:txBody>
      </p:sp>
    </p:spTree>
    <p:extLst>
      <p:ext uri="{BB962C8B-B14F-4D97-AF65-F5344CB8AC3E}">
        <p14:creationId xmlns:p14="http://schemas.microsoft.com/office/powerpoint/2010/main" val="82961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48BFA04-5C0A-46D8-9395-36F0DA7498EB}"/>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altLang="zh-CN" sz="2800" kern="1200">
                <a:solidFill>
                  <a:schemeClr val="tx1"/>
                </a:solidFill>
                <a:latin typeface="+mj-lt"/>
                <a:ea typeface="+mj-ea"/>
                <a:cs typeface="+mj-cs"/>
              </a:rPr>
              <a:t>Results</a:t>
            </a:r>
          </a:p>
        </p:txBody>
      </p:sp>
      <p:sp>
        <p:nvSpPr>
          <p:cNvPr id="29"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文本框 11">
            <a:extLst>
              <a:ext uri="{FF2B5EF4-FFF2-40B4-BE49-F238E27FC236}">
                <a16:creationId xmlns:a16="http://schemas.microsoft.com/office/drawing/2014/main" id="{ECCF72E6-A7E3-40F5-81FD-A8A46A50338F}"/>
              </a:ext>
            </a:extLst>
          </p:cNvPr>
          <p:cNvSpPr txBox="1"/>
          <p:nvPr/>
        </p:nvSpPr>
        <p:spPr>
          <a:xfrm>
            <a:off x="5533321" y="407178"/>
            <a:ext cx="7988427" cy="584601"/>
          </a:xfrm>
          <a:prstGeom prst="rect">
            <a:avLst/>
          </a:prstGeom>
        </p:spPr>
        <p:txBody>
          <a:bodyPr vert="horz" lIns="91440" tIns="45720" rIns="91440" bIns="45720" rtlCol="0">
            <a:normAutofit/>
          </a:bodyPr>
          <a:lstStyle/>
          <a:p>
            <a:pPr>
              <a:lnSpc>
                <a:spcPct val="90000"/>
              </a:lnSpc>
              <a:spcAft>
                <a:spcPts val="600"/>
              </a:spcAft>
            </a:pPr>
            <a:r>
              <a:rPr lang="en-US" altLang="zh-CN" sz="1600" b="1" dirty="0">
                <a:effectLst/>
              </a:rPr>
              <a:t>Descriptive Statistics for the Prognostic Clusters</a:t>
            </a:r>
            <a:endParaRPr lang="en-US" altLang="zh-CN" sz="1600" b="1" dirty="0"/>
          </a:p>
        </p:txBody>
      </p:sp>
      <p:graphicFrame>
        <p:nvGraphicFramePr>
          <p:cNvPr id="4" name="内容占位符 3">
            <a:extLst>
              <a:ext uri="{FF2B5EF4-FFF2-40B4-BE49-F238E27FC236}">
                <a16:creationId xmlns:a16="http://schemas.microsoft.com/office/drawing/2014/main" id="{15A8A1BA-4423-40A2-AC37-B5502465E4AF}"/>
              </a:ext>
            </a:extLst>
          </p:cNvPr>
          <p:cNvGraphicFramePr>
            <a:graphicFrameLocks noGrp="1"/>
          </p:cNvGraphicFramePr>
          <p:nvPr>
            <p:ph idx="1"/>
            <p:extLst>
              <p:ext uri="{D42A27DB-BD31-4B8C-83A1-F6EECF244321}">
                <p14:modId xmlns:p14="http://schemas.microsoft.com/office/powerpoint/2010/main" val="1763752193"/>
              </p:ext>
            </p:extLst>
          </p:nvPr>
        </p:nvGraphicFramePr>
        <p:xfrm>
          <a:off x="5533321" y="878427"/>
          <a:ext cx="6058604" cy="5664100"/>
        </p:xfrm>
        <a:graphic>
          <a:graphicData uri="http://schemas.openxmlformats.org/drawingml/2006/table">
            <a:tbl>
              <a:tblPr firstRow="1" firstCol="1" bandRow="1">
                <a:noFill/>
                <a:tableStyleId>{5C22544A-7EE6-4342-B048-85BDC9FD1C3A}</a:tableStyleId>
              </a:tblPr>
              <a:tblGrid>
                <a:gridCol w="1917365">
                  <a:extLst>
                    <a:ext uri="{9D8B030D-6E8A-4147-A177-3AD203B41FA5}">
                      <a16:colId xmlns:a16="http://schemas.microsoft.com/office/drawing/2014/main" val="1673288138"/>
                    </a:ext>
                  </a:extLst>
                </a:gridCol>
                <a:gridCol w="1064319">
                  <a:extLst>
                    <a:ext uri="{9D8B030D-6E8A-4147-A177-3AD203B41FA5}">
                      <a16:colId xmlns:a16="http://schemas.microsoft.com/office/drawing/2014/main" val="533018256"/>
                    </a:ext>
                  </a:extLst>
                </a:gridCol>
                <a:gridCol w="1064319">
                  <a:extLst>
                    <a:ext uri="{9D8B030D-6E8A-4147-A177-3AD203B41FA5}">
                      <a16:colId xmlns:a16="http://schemas.microsoft.com/office/drawing/2014/main" val="1758211689"/>
                    </a:ext>
                  </a:extLst>
                </a:gridCol>
                <a:gridCol w="1064319">
                  <a:extLst>
                    <a:ext uri="{9D8B030D-6E8A-4147-A177-3AD203B41FA5}">
                      <a16:colId xmlns:a16="http://schemas.microsoft.com/office/drawing/2014/main" val="1647465067"/>
                    </a:ext>
                  </a:extLst>
                </a:gridCol>
                <a:gridCol w="948282">
                  <a:extLst>
                    <a:ext uri="{9D8B030D-6E8A-4147-A177-3AD203B41FA5}">
                      <a16:colId xmlns:a16="http://schemas.microsoft.com/office/drawing/2014/main" val="2164585341"/>
                    </a:ext>
                  </a:extLst>
                </a:gridCol>
              </a:tblGrid>
              <a:tr h="646808">
                <a:tc>
                  <a:txBody>
                    <a:bodyPr/>
                    <a:lstStyle/>
                    <a:p>
                      <a:pPr algn="just">
                        <a:spcBef>
                          <a:spcPts val="1200"/>
                        </a:spcBef>
                      </a:pPr>
                      <a:r>
                        <a:rPr lang="en-GB" sz="1200" b="1" cap="none" spc="0">
                          <a:solidFill>
                            <a:schemeClr val="tx1"/>
                          </a:solidFill>
                          <a:effectLst/>
                        </a:rPr>
                        <a:t> </a:t>
                      </a:r>
                      <a:endParaRPr lang="zh-CN" sz="12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nchor="b">
                    <a:lnL w="12700" cmpd="sng">
                      <a:noFill/>
                    </a:lnL>
                    <a:lnR w="12700" cmpd="sng">
                      <a:noFill/>
                    </a:lnR>
                    <a:lnT w="9525" cap="flat" cmpd="sng" algn="ctr">
                      <a:noFill/>
                      <a:prstDash val="solid"/>
                    </a:lnT>
                    <a:lnB w="38100" cmpd="sng">
                      <a:noFill/>
                    </a:lnB>
                    <a:noFill/>
                  </a:tcPr>
                </a:tc>
                <a:tc>
                  <a:txBody>
                    <a:bodyPr/>
                    <a:lstStyle/>
                    <a:p>
                      <a:pPr algn="just">
                        <a:spcBef>
                          <a:spcPts val="1200"/>
                        </a:spcBef>
                      </a:pPr>
                      <a:r>
                        <a:rPr lang="en-GB" sz="1200" b="1" cap="none" spc="0">
                          <a:solidFill>
                            <a:schemeClr val="tx1"/>
                          </a:solidFill>
                          <a:effectLst/>
                        </a:rPr>
                        <a:t>Cluster 1</a:t>
                      </a:r>
                      <a:endParaRPr lang="zh-CN" sz="1200" b="1" cap="none" spc="0">
                        <a:solidFill>
                          <a:schemeClr val="tx1"/>
                        </a:solidFill>
                        <a:effectLst/>
                      </a:endParaRPr>
                    </a:p>
                    <a:p>
                      <a:pPr algn="just">
                        <a:spcBef>
                          <a:spcPts val="1200"/>
                        </a:spcBef>
                      </a:pPr>
                      <a:r>
                        <a:rPr lang="en-GB" sz="1200" b="1" cap="none" spc="0">
                          <a:solidFill>
                            <a:schemeClr val="tx1"/>
                          </a:solidFill>
                          <a:effectLst/>
                        </a:rPr>
                        <a:t>(N= 213)</a:t>
                      </a:r>
                      <a:endParaRPr lang="zh-CN" sz="12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nchor="b">
                    <a:lnL w="12700" cmpd="sng">
                      <a:noFill/>
                    </a:lnL>
                    <a:lnR w="12700" cmpd="sng">
                      <a:noFill/>
                    </a:lnR>
                    <a:lnT w="9525" cap="flat" cmpd="sng" algn="ctr">
                      <a:noFill/>
                      <a:prstDash val="solid"/>
                    </a:lnT>
                    <a:lnB w="38100" cmpd="sng">
                      <a:noFill/>
                    </a:lnB>
                    <a:noFill/>
                  </a:tcPr>
                </a:tc>
                <a:tc>
                  <a:txBody>
                    <a:bodyPr/>
                    <a:lstStyle/>
                    <a:p>
                      <a:pPr algn="just">
                        <a:spcBef>
                          <a:spcPts val="1200"/>
                        </a:spcBef>
                      </a:pPr>
                      <a:r>
                        <a:rPr lang="en-GB" sz="1200" b="1" cap="none" spc="0" dirty="0">
                          <a:solidFill>
                            <a:schemeClr val="tx1"/>
                          </a:solidFill>
                          <a:effectLst/>
                        </a:rPr>
                        <a:t>Cluster 2</a:t>
                      </a:r>
                      <a:endParaRPr lang="zh-CN" sz="1200" b="1" cap="none" spc="0" dirty="0">
                        <a:solidFill>
                          <a:schemeClr val="tx1"/>
                        </a:solidFill>
                        <a:effectLst/>
                      </a:endParaRPr>
                    </a:p>
                    <a:p>
                      <a:pPr algn="just">
                        <a:spcBef>
                          <a:spcPts val="1200"/>
                        </a:spcBef>
                      </a:pPr>
                      <a:r>
                        <a:rPr lang="en-GB" sz="1200" b="1" cap="none" spc="0" dirty="0">
                          <a:solidFill>
                            <a:schemeClr val="tx1"/>
                          </a:solidFill>
                          <a:effectLst/>
                        </a:rPr>
                        <a:t>(N= 510)</a:t>
                      </a:r>
                      <a:endParaRPr lang="zh-CN" sz="1200" b="1"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nchor="b">
                    <a:lnL w="12700" cmpd="sng">
                      <a:noFill/>
                    </a:lnL>
                    <a:lnR w="12700" cmpd="sng">
                      <a:noFill/>
                    </a:lnR>
                    <a:lnT w="9525" cap="flat" cmpd="sng" algn="ctr">
                      <a:noFill/>
                      <a:prstDash val="solid"/>
                    </a:lnT>
                    <a:lnB w="38100" cmpd="sng">
                      <a:noFill/>
                    </a:lnB>
                    <a:noFill/>
                  </a:tcPr>
                </a:tc>
                <a:tc>
                  <a:txBody>
                    <a:bodyPr/>
                    <a:lstStyle/>
                    <a:p>
                      <a:pPr algn="just">
                        <a:spcBef>
                          <a:spcPts val="1200"/>
                        </a:spcBef>
                      </a:pPr>
                      <a:r>
                        <a:rPr lang="en-GB" sz="1200" b="1" cap="none" spc="0">
                          <a:solidFill>
                            <a:schemeClr val="tx1"/>
                          </a:solidFill>
                          <a:effectLst/>
                        </a:rPr>
                        <a:t>Cluster 3</a:t>
                      </a:r>
                      <a:endParaRPr lang="zh-CN" sz="1200" b="1" cap="none" spc="0">
                        <a:solidFill>
                          <a:schemeClr val="tx1"/>
                        </a:solidFill>
                        <a:effectLst/>
                      </a:endParaRPr>
                    </a:p>
                    <a:p>
                      <a:pPr algn="just">
                        <a:spcBef>
                          <a:spcPts val="1200"/>
                        </a:spcBef>
                      </a:pPr>
                      <a:r>
                        <a:rPr lang="en-GB" sz="1200" b="1" cap="none" spc="0">
                          <a:solidFill>
                            <a:schemeClr val="tx1"/>
                          </a:solidFill>
                          <a:effectLst/>
                        </a:rPr>
                        <a:t>(N= 420)</a:t>
                      </a:r>
                      <a:endParaRPr lang="zh-CN" sz="12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nchor="b">
                    <a:lnL w="12700" cmpd="sng">
                      <a:noFill/>
                    </a:lnL>
                    <a:lnR w="12700" cmpd="sng">
                      <a:noFill/>
                    </a:lnR>
                    <a:lnT w="9525" cap="flat" cmpd="sng" algn="ctr">
                      <a:noFill/>
                      <a:prstDash val="solid"/>
                    </a:lnT>
                    <a:lnB w="38100" cmpd="sng">
                      <a:noFill/>
                    </a:lnB>
                    <a:noFill/>
                  </a:tcPr>
                </a:tc>
                <a:tc>
                  <a:txBody>
                    <a:bodyPr/>
                    <a:lstStyle/>
                    <a:p>
                      <a:pPr algn="just">
                        <a:spcBef>
                          <a:spcPts val="1200"/>
                        </a:spcBef>
                      </a:pPr>
                      <a:r>
                        <a:rPr lang="en-GB" sz="1200" b="1" cap="none" spc="0">
                          <a:solidFill>
                            <a:schemeClr val="tx1"/>
                          </a:solidFill>
                          <a:effectLst/>
                        </a:rPr>
                        <a:t>Cluster 4</a:t>
                      </a:r>
                      <a:endParaRPr lang="zh-CN" sz="1200" b="1" cap="none" spc="0">
                        <a:solidFill>
                          <a:schemeClr val="tx1"/>
                        </a:solidFill>
                        <a:effectLst/>
                      </a:endParaRPr>
                    </a:p>
                    <a:p>
                      <a:pPr algn="just">
                        <a:spcBef>
                          <a:spcPts val="1200"/>
                        </a:spcBef>
                      </a:pPr>
                      <a:r>
                        <a:rPr lang="en-GB" sz="1200" b="1" cap="none" spc="0">
                          <a:solidFill>
                            <a:schemeClr val="tx1"/>
                          </a:solidFill>
                          <a:effectLst/>
                        </a:rPr>
                        <a:t>(N= 187)</a:t>
                      </a:r>
                      <a:endParaRPr lang="zh-CN" sz="12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922889120"/>
                  </a:ext>
                </a:extLst>
              </a:tr>
              <a:tr h="264068">
                <a:tc>
                  <a:txBody>
                    <a:bodyPr/>
                    <a:lstStyle/>
                    <a:p>
                      <a:pPr algn="just">
                        <a:spcBef>
                          <a:spcPts val="1200"/>
                        </a:spcBef>
                      </a:pPr>
                      <a:r>
                        <a:rPr lang="en-GB" sz="900" b="1" cap="none" spc="0">
                          <a:solidFill>
                            <a:schemeClr val="tx1"/>
                          </a:solidFill>
                          <a:effectLst/>
                        </a:rPr>
                        <a:t>SCV (SD)</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just">
                        <a:spcBef>
                          <a:spcPts val="1200"/>
                        </a:spcBef>
                      </a:pPr>
                      <a:r>
                        <a:rPr lang="en-GB" sz="900" cap="none" spc="0">
                          <a:solidFill>
                            <a:schemeClr val="tx1"/>
                          </a:solidFill>
                          <a:effectLst/>
                        </a:rPr>
                        <a:t>66.7(±33.5)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38100" cmpd="sng">
                      <a:noFill/>
                    </a:lnT>
                    <a:lnB w="9525" cap="flat" cmpd="sng" algn="ctr">
                      <a:noFill/>
                      <a:prstDash val="solid"/>
                    </a:lnB>
                    <a:noFill/>
                  </a:tcPr>
                </a:tc>
                <a:tc>
                  <a:txBody>
                    <a:bodyPr/>
                    <a:lstStyle/>
                    <a:p>
                      <a:pPr algn="just">
                        <a:spcBef>
                          <a:spcPts val="1200"/>
                        </a:spcBef>
                      </a:pPr>
                      <a:r>
                        <a:rPr lang="en-GB" sz="900" cap="none" spc="0">
                          <a:solidFill>
                            <a:schemeClr val="tx1"/>
                          </a:solidFill>
                          <a:effectLst/>
                        </a:rPr>
                        <a:t>5.2(±6.5)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38100" cmpd="sng">
                      <a:noFill/>
                    </a:lnT>
                    <a:lnB w="9525" cap="flat" cmpd="sng" algn="ctr">
                      <a:noFill/>
                      <a:prstDash val="solid"/>
                    </a:lnB>
                    <a:noFill/>
                  </a:tcPr>
                </a:tc>
                <a:tc>
                  <a:txBody>
                    <a:bodyPr/>
                    <a:lstStyle/>
                    <a:p>
                      <a:pPr algn="just">
                        <a:spcBef>
                          <a:spcPts val="1200"/>
                        </a:spcBef>
                      </a:pPr>
                      <a:r>
                        <a:rPr lang="en-GB" sz="900" cap="none" spc="0">
                          <a:solidFill>
                            <a:schemeClr val="tx1"/>
                          </a:solidFill>
                          <a:effectLst/>
                        </a:rPr>
                        <a:t>7.5(±6.9)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38100" cmpd="sng">
                      <a:noFill/>
                    </a:lnT>
                    <a:lnB w="9525" cap="flat" cmpd="sng" algn="ctr">
                      <a:noFill/>
                      <a:prstDash val="solid"/>
                    </a:lnB>
                    <a:noFill/>
                  </a:tcPr>
                </a:tc>
                <a:tc>
                  <a:txBody>
                    <a:bodyPr/>
                    <a:lstStyle/>
                    <a:p>
                      <a:pPr algn="just">
                        <a:spcBef>
                          <a:spcPts val="1200"/>
                        </a:spcBef>
                      </a:pPr>
                      <a:r>
                        <a:rPr lang="en-GB" sz="900" cap="none" spc="0">
                          <a:solidFill>
                            <a:schemeClr val="tx1"/>
                          </a:solidFill>
                          <a:effectLst/>
                        </a:rPr>
                        <a:t>14.6(±15.0)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428146560"/>
                  </a:ext>
                </a:extLst>
              </a:tr>
              <a:tr h="264068">
                <a:tc>
                  <a:txBody>
                    <a:bodyPr/>
                    <a:lstStyle/>
                    <a:p>
                      <a:pPr algn="just">
                        <a:spcBef>
                          <a:spcPts val="1200"/>
                        </a:spcBef>
                      </a:pPr>
                      <a:r>
                        <a:rPr lang="en-GB" sz="900" b="1" cap="none" spc="0">
                          <a:solidFill>
                            <a:schemeClr val="tx1"/>
                          </a:solidFill>
                          <a:effectLst/>
                        </a:rPr>
                        <a:t>Sex: Male</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86(40.4%)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322(63.1%)</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267(63.6%)</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123(65.8%)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61000913"/>
                  </a:ext>
                </a:extLst>
              </a:tr>
              <a:tr h="264068">
                <a:tc>
                  <a:txBody>
                    <a:bodyPr/>
                    <a:lstStyle/>
                    <a:p>
                      <a:pPr algn="just">
                        <a:spcBef>
                          <a:spcPts val="1200"/>
                        </a:spcBef>
                      </a:pPr>
                      <a:r>
                        <a:rPr lang="en-GB" sz="900" b="1" cap="none" spc="0">
                          <a:solidFill>
                            <a:schemeClr val="tx1"/>
                          </a:solidFill>
                          <a:effectLst/>
                        </a:rPr>
                        <a:t>Age group: &lt;30</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3 (1.4%)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0 (0.0%)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 (0.2%)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 (0.5%)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82293112"/>
                  </a:ext>
                </a:extLst>
              </a:tr>
              <a:tr h="264068">
                <a:tc>
                  <a:txBody>
                    <a:bodyPr/>
                    <a:lstStyle/>
                    <a:p>
                      <a:pPr algn="just">
                        <a:spcBef>
                          <a:spcPts val="1200"/>
                        </a:spcBef>
                      </a:pPr>
                      <a:r>
                        <a:rPr lang="en-GB" sz="900" b="1" cap="none" spc="0">
                          <a:solidFill>
                            <a:schemeClr val="tx1"/>
                          </a:solidFill>
                          <a:effectLst/>
                        </a:rPr>
                        <a:t>Age group: 31-50</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14 (6.6%)</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18 (3.5%)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56 (13.3%)</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19 (10.2%)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385690"/>
                  </a:ext>
                </a:extLst>
              </a:tr>
              <a:tr h="264068">
                <a:tc>
                  <a:txBody>
                    <a:bodyPr/>
                    <a:lstStyle/>
                    <a:p>
                      <a:pPr algn="just">
                        <a:spcBef>
                          <a:spcPts val="1200"/>
                        </a:spcBef>
                      </a:pPr>
                      <a:r>
                        <a:rPr lang="en-GB" sz="900" b="1" cap="none" spc="0">
                          <a:solidFill>
                            <a:schemeClr val="tx1"/>
                          </a:solidFill>
                          <a:effectLst/>
                        </a:rPr>
                        <a:t>Age group: 51-70</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77(36.2%)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245(48.0%)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209(50.0%) </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99(52.9%)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233211461"/>
                  </a:ext>
                </a:extLst>
              </a:tr>
              <a:tr h="264068">
                <a:tc>
                  <a:txBody>
                    <a:bodyPr/>
                    <a:lstStyle/>
                    <a:p>
                      <a:pPr algn="just">
                        <a:spcBef>
                          <a:spcPts val="1200"/>
                        </a:spcBef>
                      </a:pPr>
                      <a:r>
                        <a:rPr lang="en-GB" sz="900" b="1" cap="none" spc="0">
                          <a:solidFill>
                            <a:schemeClr val="tx1"/>
                          </a:solidFill>
                          <a:effectLst/>
                        </a:rPr>
                        <a:t>Age group: &gt;70</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119(55.9%)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247(48.4%)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154(36.7%)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68(36.4%)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78134734"/>
                  </a:ext>
                </a:extLst>
              </a:tr>
              <a:tr h="264068">
                <a:tc>
                  <a:txBody>
                    <a:bodyPr/>
                    <a:lstStyle/>
                    <a:p>
                      <a:pPr algn="just">
                        <a:spcBef>
                          <a:spcPts val="1200"/>
                        </a:spcBef>
                      </a:pPr>
                      <a:r>
                        <a:rPr lang="en-GB" sz="900" b="1" cap="none" spc="0">
                          <a:solidFill>
                            <a:schemeClr val="tx1"/>
                          </a:solidFill>
                          <a:effectLst/>
                        </a:rPr>
                        <a:t>Stage 1</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81 (38.0%)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118 (23.1%)</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0 (0.0%)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0 (0.0%)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38626888"/>
                  </a:ext>
                </a:extLst>
              </a:tr>
              <a:tr h="264068">
                <a:tc>
                  <a:txBody>
                    <a:bodyPr/>
                    <a:lstStyle/>
                    <a:p>
                      <a:pPr algn="just">
                        <a:spcBef>
                          <a:spcPts val="1200"/>
                        </a:spcBef>
                      </a:pPr>
                      <a:r>
                        <a:rPr lang="en-GB" sz="900" b="1" cap="none" spc="0">
                          <a:solidFill>
                            <a:schemeClr val="tx1"/>
                          </a:solidFill>
                          <a:effectLst/>
                        </a:rPr>
                        <a:t>Stage 2</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132(62.0%)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320(62.7%)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12(2.9%)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3(1.6%)</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20122660"/>
                  </a:ext>
                </a:extLst>
              </a:tr>
              <a:tr h="264068">
                <a:tc>
                  <a:txBody>
                    <a:bodyPr/>
                    <a:lstStyle/>
                    <a:p>
                      <a:pPr algn="just">
                        <a:spcBef>
                          <a:spcPts val="1200"/>
                        </a:spcBef>
                      </a:pPr>
                      <a:r>
                        <a:rPr lang="en-GB" sz="900" b="1" cap="none" spc="0" dirty="0">
                          <a:solidFill>
                            <a:schemeClr val="tx1"/>
                          </a:solidFill>
                          <a:effectLst/>
                        </a:rPr>
                        <a:t>Stage 3</a:t>
                      </a:r>
                      <a:endParaRPr lang="zh-CN" sz="900" b="1"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0(0.0%)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64(30.0%)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346(82.4%)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124(66.3%)</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759969906"/>
                  </a:ext>
                </a:extLst>
              </a:tr>
              <a:tr h="264068">
                <a:tc>
                  <a:txBody>
                    <a:bodyPr/>
                    <a:lstStyle/>
                    <a:p>
                      <a:pPr algn="just">
                        <a:spcBef>
                          <a:spcPts val="1200"/>
                        </a:spcBef>
                      </a:pPr>
                      <a:r>
                        <a:rPr lang="en-GB" sz="900" b="1" cap="none" spc="0" dirty="0">
                          <a:solidFill>
                            <a:schemeClr val="tx1"/>
                          </a:solidFill>
                          <a:effectLst/>
                        </a:rPr>
                        <a:t>Stage 4</a:t>
                      </a:r>
                      <a:endParaRPr lang="zh-CN" sz="900" b="1"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0(0.0%)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8(3.8%)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62(14.8%)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60(32.1%)</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18550376"/>
                  </a:ext>
                </a:extLst>
              </a:tr>
              <a:tr h="264068">
                <a:tc>
                  <a:txBody>
                    <a:bodyPr/>
                    <a:lstStyle/>
                    <a:p>
                      <a:pPr algn="just">
                        <a:spcBef>
                          <a:spcPts val="1200"/>
                        </a:spcBef>
                      </a:pPr>
                      <a:r>
                        <a:rPr lang="en-GB" sz="900" b="1" cap="none" spc="0" dirty="0">
                          <a:solidFill>
                            <a:schemeClr val="tx1"/>
                          </a:solidFill>
                          <a:effectLst/>
                        </a:rPr>
                        <a:t>Chemotherapy</a:t>
                      </a:r>
                      <a:endParaRPr lang="zh-CN" sz="900" b="1"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66(31.0%)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89(17.5%)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322(76.7%)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153(81.8%)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32848817"/>
                  </a:ext>
                </a:extLst>
              </a:tr>
              <a:tr h="264068">
                <a:tc>
                  <a:txBody>
                    <a:bodyPr/>
                    <a:lstStyle/>
                    <a:p>
                      <a:pPr algn="just">
                        <a:spcBef>
                          <a:spcPts val="1200"/>
                        </a:spcBef>
                      </a:pPr>
                      <a:r>
                        <a:rPr lang="en-GB" sz="900" b="1" cap="none" spc="0" dirty="0">
                          <a:solidFill>
                            <a:schemeClr val="tx1"/>
                          </a:solidFill>
                          <a:effectLst/>
                        </a:rPr>
                        <a:t>Radiotherapy</a:t>
                      </a:r>
                      <a:endParaRPr lang="zh-CN" sz="900" b="1"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9 (4.2%)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 29 (5.7%)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47 (11.2%) </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26 (13.9%)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8726418"/>
                  </a:ext>
                </a:extLst>
              </a:tr>
              <a:tr h="264068">
                <a:tc>
                  <a:txBody>
                    <a:bodyPr/>
                    <a:lstStyle/>
                    <a:p>
                      <a:pPr algn="just">
                        <a:spcBef>
                          <a:spcPts val="1200"/>
                        </a:spcBef>
                      </a:pPr>
                      <a:r>
                        <a:rPr lang="en-GB" sz="900" b="1" cap="none" spc="0">
                          <a:solidFill>
                            <a:schemeClr val="tx1"/>
                          </a:solidFill>
                          <a:effectLst/>
                        </a:rPr>
                        <a:t>Immunotherapy</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 (0.5%)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2 (0.4%)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6 (1.4%)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6 (3.2%)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38323296"/>
                  </a:ext>
                </a:extLst>
              </a:tr>
              <a:tr h="264068">
                <a:tc>
                  <a:txBody>
                    <a:bodyPr/>
                    <a:lstStyle/>
                    <a:p>
                      <a:pPr algn="just">
                        <a:spcBef>
                          <a:spcPts val="1200"/>
                        </a:spcBef>
                      </a:pPr>
                      <a:r>
                        <a:rPr lang="en-GB" sz="900" b="1" cap="none" spc="0">
                          <a:solidFill>
                            <a:schemeClr val="tx1"/>
                          </a:solidFill>
                          <a:effectLst/>
                        </a:rPr>
                        <a:t>KRAS</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30 (14.1%)</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188 (36.9%)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70 (16.7%)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156(83.4%)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4034636"/>
                  </a:ext>
                </a:extLst>
              </a:tr>
              <a:tr h="264068">
                <a:tc>
                  <a:txBody>
                    <a:bodyPr/>
                    <a:lstStyle/>
                    <a:p>
                      <a:pPr algn="just">
                        <a:spcBef>
                          <a:spcPts val="1200"/>
                        </a:spcBef>
                      </a:pPr>
                      <a:r>
                        <a:rPr lang="en-GB" sz="900" b="1" cap="none" spc="0">
                          <a:solidFill>
                            <a:schemeClr val="tx1"/>
                          </a:solidFill>
                          <a:effectLst/>
                        </a:rPr>
                        <a:t>BRAF</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22 (10.3%)</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177 (34.7%)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59 (14.0%)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138(73.8%)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418562461"/>
                  </a:ext>
                </a:extLst>
              </a:tr>
              <a:tr h="264068">
                <a:tc>
                  <a:txBody>
                    <a:bodyPr/>
                    <a:lstStyle/>
                    <a:p>
                      <a:pPr algn="just">
                        <a:spcBef>
                          <a:spcPts val="1200"/>
                        </a:spcBef>
                      </a:pPr>
                      <a:r>
                        <a:rPr lang="en-GB" sz="900" b="1" cap="none" spc="0">
                          <a:solidFill>
                            <a:schemeClr val="tx1"/>
                          </a:solidFill>
                          <a:effectLst/>
                        </a:rPr>
                        <a:t>NRAS</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9 (4.2%)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142 (27.8%)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62 (14.8%)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126(67.4%)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78514367"/>
                  </a:ext>
                </a:extLst>
              </a:tr>
              <a:tr h="264068">
                <a:tc>
                  <a:txBody>
                    <a:bodyPr/>
                    <a:lstStyle/>
                    <a:p>
                      <a:pPr algn="just">
                        <a:spcBef>
                          <a:spcPts val="1200"/>
                        </a:spcBef>
                      </a:pPr>
                      <a:r>
                        <a:rPr lang="en-GB" sz="900" b="1" cap="none" spc="0">
                          <a:solidFill>
                            <a:schemeClr val="tx1"/>
                          </a:solidFill>
                          <a:effectLst/>
                        </a:rPr>
                        <a:t>One-year survival rate*</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98.9%</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96.4%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97.7%</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just">
                        <a:spcBef>
                          <a:spcPts val="1200"/>
                        </a:spcBef>
                      </a:pPr>
                      <a:r>
                        <a:rPr lang="en-GB" sz="900" cap="none" spc="0">
                          <a:solidFill>
                            <a:schemeClr val="tx1"/>
                          </a:solidFill>
                          <a:effectLst/>
                        </a:rPr>
                        <a:t>79.2%</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041156982"/>
                  </a:ext>
                </a:extLst>
              </a:tr>
              <a:tr h="264068">
                <a:tc>
                  <a:txBody>
                    <a:bodyPr/>
                    <a:lstStyle/>
                    <a:p>
                      <a:pPr algn="just">
                        <a:spcBef>
                          <a:spcPts val="1200"/>
                        </a:spcBef>
                      </a:pPr>
                      <a:r>
                        <a:rPr lang="en-GB" sz="900" b="1" cap="none" spc="0">
                          <a:solidFill>
                            <a:schemeClr val="tx1"/>
                          </a:solidFill>
                          <a:effectLst/>
                        </a:rPr>
                        <a:t>Two-year survival rate*</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97.5%</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92.0%</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90.8%</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just">
                        <a:spcBef>
                          <a:spcPts val="1200"/>
                        </a:spcBef>
                      </a:pPr>
                      <a:r>
                        <a:rPr lang="en-GB" sz="900" cap="none" spc="0">
                          <a:solidFill>
                            <a:schemeClr val="tx1"/>
                          </a:solidFill>
                          <a:effectLst/>
                        </a:rPr>
                        <a:t>46.3%</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13214910"/>
                  </a:ext>
                </a:extLst>
              </a:tr>
              <a:tr h="264068">
                <a:tc>
                  <a:txBody>
                    <a:bodyPr/>
                    <a:lstStyle/>
                    <a:p>
                      <a:pPr algn="just">
                        <a:spcBef>
                          <a:spcPts val="1200"/>
                        </a:spcBef>
                      </a:pPr>
                      <a:r>
                        <a:rPr lang="en-GB" sz="900" b="1" cap="none" spc="0">
                          <a:solidFill>
                            <a:schemeClr val="tx1"/>
                          </a:solidFill>
                          <a:effectLst/>
                        </a:rPr>
                        <a:t>Three-year survival rate*</a:t>
                      </a:r>
                      <a:endParaRPr lang="zh-CN" sz="900" b="1"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just">
                        <a:spcBef>
                          <a:spcPts val="1200"/>
                        </a:spcBef>
                      </a:pPr>
                      <a:r>
                        <a:rPr lang="en-GB" sz="900" cap="none" spc="0">
                          <a:solidFill>
                            <a:schemeClr val="tx1"/>
                          </a:solidFill>
                          <a:effectLst/>
                        </a:rPr>
                        <a:t>89.4%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12700" cmpd="sng">
                      <a:noFill/>
                      <a:prstDash val="solid"/>
                    </a:lnB>
                    <a:noFill/>
                  </a:tcPr>
                </a:tc>
                <a:tc>
                  <a:txBody>
                    <a:bodyPr/>
                    <a:lstStyle/>
                    <a:p>
                      <a:pPr algn="just">
                        <a:spcBef>
                          <a:spcPts val="1200"/>
                        </a:spcBef>
                      </a:pPr>
                      <a:r>
                        <a:rPr lang="en-GB" sz="900" cap="none" spc="0">
                          <a:solidFill>
                            <a:schemeClr val="tx1"/>
                          </a:solidFill>
                          <a:effectLst/>
                        </a:rPr>
                        <a:t>87.4%</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12700" cmpd="sng">
                      <a:noFill/>
                      <a:prstDash val="solid"/>
                    </a:lnB>
                    <a:noFill/>
                  </a:tcPr>
                </a:tc>
                <a:tc>
                  <a:txBody>
                    <a:bodyPr/>
                    <a:lstStyle/>
                    <a:p>
                      <a:pPr algn="just">
                        <a:spcBef>
                          <a:spcPts val="1200"/>
                        </a:spcBef>
                      </a:pPr>
                      <a:r>
                        <a:rPr lang="en-GB" sz="900" cap="none" spc="0">
                          <a:solidFill>
                            <a:schemeClr val="tx1"/>
                          </a:solidFill>
                          <a:effectLst/>
                        </a:rPr>
                        <a:t>78.3%</a:t>
                      </a:r>
                      <a:endParaRPr lang="zh-CN" sz="900" cap="none" spc="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12700" cmpd="sng">
                      <a:noFill/>
                      <a:prstDash val="solid"/>
                    </a:lnB>
                    <a:noFill/>
                  </a:tcPr>
                </a:tc>
                <a:tc>
                  <a:txBody>
                    <a:bodyPr/>
                    <a:lstStyle/>
                    <a:p>
                      <a:pPr algn="just">
                        <a:spcBef>
                          <a:spcPts val="1200"/>
                        </a:spcBef>
                      </a:pPr>
                      <a:r>
                        <a:rPr lang="en-GB" sz="900" cap="none" spc="0" dirty="0">
                          <a:solidFill>
                            <a:schemeClr val="tx1"/>
                          </a:solidFill>
                          <a:effectLst/>
                        </a:rPr>
                        <a:t>11.1%</a:t>
                      </a:r>
                      <a:endParaRPr lang="zh-CN" sz="900" cap="none" spc="0" dirty="0">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37782" marR="40480" marT="10794" marB="809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61070526"/>
                  </a:ext>
                </a:extLst>
              </a:tr>
            </a:tbl>
          </a:graphicData>
        </a:graphic>
      </p:graphicFrame>
      <p:sp>
        <p:nvSpPr>
          <p:cNvPr id="5" name="灯片编号占位符 4">
            <a:extLst>
              <a:ext uri="{FF2B5EF4-FFF2-40B4-BE49-F238E27FC236}">
                <a16:creationId xmlns:a16="http://schemas.microsoft.com/office/drawing/2014/main" id="{FD06CCCE-6CF6-2AE3-C604-0E675A6B754E}"/>
              </a:ext>
            </a:extLst>
          </p:cNvPr>
          <p:cNvSpPr>
            <a:spLocks noGrp="1"/>
          </p:cNvSpPr>
          <p:nvPr>
            <p:ph type="sldNum" sz="quarter" idx="12"/>
          </p:nvPr>
        </p:nvSpPr>
        <p:spPr/>
        <p:txBody>
          <a:bodyPr/>
          <a:lstStyle/>
          <a:p>
            <a:fld id="{A094E253-4664-4D1A-887F-A1B2F7C94623}" type="slidenum">
              <a:rPr lang="zh-CN" altLang="en-US" smtClean="0"/>
              <a:t>16</a:t>
            </a:fld>
            <a:endParaRPr lang="zh-CN" altLang="en-US"/>
          </a:p>
        </p:txBody>
      </p:sp>
      <p:pic>
        <p:nvPicPr>
          <p:cNvPr id="6" name="内容占位符 4" descr="表格&#10;&#10;描述已自动生成">
            <a:extLst>
              <a:ext uri="{FF2B5EF4-FFF2-40B4-BE49-F238E27FC236}">
                <a16:creationId xmlns:a16="http://schemas.microsoft.com/office/drawing/2014/main" id="{53B08F50-2848-8D7D-F18A-631734B0B8E9}"/>
              </a:ext>
            </a:extLst>
          </p:cNvPr>
          <p:cNvPicPr>
            <a:picLocks noChangeAspect="1"/>
          </p:cNvPicPr>
          <p:nvPr/>
        </p:nvPicPr>
        <p:blipFill>
          <a:blip r:embed="rId2"/>
          <a:stretch>
            <a:fillRect/>
          </a:stretch>
        </p:blipFill>
        <p:spPr>
          <a:xfrm>
            <a:off x="-95251" y="3167401"/>
            <a:ext cx="5460951" cy="2519299"/>
          </a:xfrm>
          <a:prstGeom prst="rect">
            <a:avLst/>
          </a:prstGeom>
        </p:spPr>
      </p:pic>
    </p:spTree>
    <p:extLst>
      <p:ext uri="{BB962C8B-B14F-4D97-AF65-F5344CB8AC3E}">
        <p14:creationId xmlns:p14="http://schemas.microsoft.com/office/powerpoint/2010/main" val="171350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FD5799F-6B5D-4429-915D-39D280B28B3E}"/>
              </a:ext>
            </a:extLst>
          </p:cNvPr>
          <p:cNvSpPr>
            <a:spLocks noGrp="1"/>
          </p:cNvSpPr>
          <p:nvPr>
            <p:ph type="title"/>
          </p:nvPr>
        </p:nvSpPr>
        <p:spPr>
          <a:xfrm>
            <a:off x="481029" y="501650"/>
            <a:ext cx="6364434" cy="1012763"/>
          </a:xfrm>
        </p:spPr>
        <p:txBody>
          <a:bodyPr vert="horz" lIns="91440" tIns="45720" rIns="91440" bIns="45720" rtlCol="0" anchor="b">
            <a:normAutofit/>
          </a:bodyPr>
          <a:lstStyle/>
          <a:p>
            <a:r>
              <a:rPr lang="en-US" altLang="zh-CN" sz="2000" b="1" kern="1200" dirty="0">
                <a:solidFill>
                  <a:schemeClr val="tx1"/>
                </a:solidFill>
                <a:effectLst/>
                <a:latin typeface="+mj-lt"/>
                <a:ea typeface="+mj-ea"/>
                <a:cs typeface="+mj-cs"/>
              </a:rPr>
              <a:t>Overall survival outcomes in patients with colorectal cancer stratified using the ensemble clustering approach</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图片 7" descr="图表, 折线图&#10;&#10;描述已自动生成">
            <a:extLst>
              <a:ext uri="{FF2B5EF4-FFF2-40B4-BE49-F238E27FC236}">
                <a16:creationId xmlns:a16="http://schemas.microsoft.com/office/drawing/2014/main" id="{1C1554AC-78C5-4C49-B6AA-71BAD82BDBEB}"/>
              </a:ext>
            </a:extLst>
          </p:cNvPr>
          <p:cNvPicPr>
            <a:picLocks noChangeAspect="1"/>
          </p:cNvPicPr>
          <p:nvPr/>
        </p:nvPicPr>
        <p:blipFill>
          <a:blip r:embed="rId2"/>
          <a:stretch>
            <a:fillRect/>
          </a:stretch>
        </p:blipFill>
        <p:spPr>
          <a:xfrm>
            <a:off x="2907199" y="1723899"/>
            <a:ext cx="6570175" cy="4287038"/>
          </a:xfrm>
          <a:prstGeom prst="rect">
            <a:avLst/>
          </a:prstGeom>
        </p:spPr>
      </p:pic>
      <p:sp>
        <p:nvSpPr>
          <p:cNvPr id="4" name="灯片编号占位符 3">
            <a:extLst>
              <a:ext uri="{FF2B5EF4-FFF2-40B4-BE49-F238E27FC236}">
                <a16:creationId xmlns:a16="http://schemas.microsoft.com/office/drawing/2014/main" id="{F6106F31-67FF-CF5E-A95D-BA3135286847}"/>
              </a:ext>
            </a:extLst>
          </p:cNvPr>
          <p:cNvSpPr>
            <a:spLocks noGrp="1"/>
          </p:cNvSpPr>
          <p:nvPr>
            <p:ph type="sldNum" sz="quarter" idx="12"/>
          </p:nvPr>
        </p:nvSpPr>
        <p:spPr/>
        <p:txBody>
          <a:bodyPr/>
          <a:lstStyle/>
          <a:p>
            <a:fld id="{A094E253-4664-4D1A-887F-A1B2F7C94623}" type="slidenum">
              <a:rPr lang="zh-CN" altLang="en-US" smtClean="0"/>
              <a:t>17</a:t>
            </a:fld>
            <a:endParaRPr lang="zh-CN" altLang="en-US"/>
          </a:p>
        </p:txBody>
      </p:sp>
    </p:spTree>
    <p:extLst>
      <p:ext uri="{BB962C8B-B14F-4D97-AF65-F5344CB8AC3E}">
        <p14:creationId xmlns:p14="http://schemas.microsoft.com/office/powerpoint/2010/main" val="10004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 示意图&#10;&#10;描述已自动生成">
            <a:extLst>
              <a:ext uri="{FF2B5EF4-FFF2-40B4-BE49-F238E27FC236}">
                <a16:creationId xmlns:a16="http://schemas.microsoft.com/office/drawing/2014/main" id="{8C953057-7629-4967-A06E-D6D5D1AD6CA8}"/>
              </a:ext>
            </a:extLst>
          </p:cNvPr>
          <p:cNvPicPr>
            <a:picLocks noChangeAspect="1"/>
          </p:cNvPicPr>
          <p:nvPr/>
        </p:nvPicPr>
        <p:blipFill>
          <a:blip r:embed="rId2"/>
          <a:stretch>
            <a:fillRect/>
          </a:stretch>
        </p:blipFill>
        <p:spPr>
          <a:xfrm>
            <a:off x="5082476" y="12680"/>
            <a:ext cx="5298654" cy="6858000"/>
          </a:xfrm>
          <a:prstGeom prst="rect">
            <a:avLst/>
          </a:prstGeom>
        </p:spPr>
      </p:pic>
      <p:sp>
        <p:nvSpPr>
          <p:cNvPr id="5" name="文本框 4">
            <a:extLst>
              <a:ext uri="{FF2B5EF4-FFF2-40B4-BE49-F238E27FC236}">
                <a16:creationId xmlns:a16="http://schemas.microsoft.com/office/drawing/2014/main" id="{D9CB4194-BFD1-4D90-BCFD-11F5F4002609}"/>
              </a:ext>
            </a:extLst>
          </p:cNvPr>
          <p:cNvSpPr txBox="1"/>
          <p:nvPr/>
        </p:nvSpPr>
        <p:spPr>
          <a:xfrm>
            <a:off x="466164" y="1409291"/>
            <a:ext cx="4514242" cy="3416320"/>
          </a:xfrm>
          <a:prstGeom prst="rect">
            <a:avLst/>
          </a:prstGeom>
          <a:noFill/>
        </p:spPr>
        <p:txBody>
          <a:bodyPr wrap="square">
            <a:spAutoFit/>
          </a:bodyPr>
          <a:lstStyle/>
          <a:p>
            <a:r>
              <a:rPr lang="zh-CN" altLang="en-US" dirty="0"/>
              <a:t>Survival tree analyses for each of the four prognostic clusters. (A) cluster 1, (B) cluster 2, (C), cluster 3 and (D) cluster 4. </a:t>
            </a:r>
            <a:endParaRPr lang="en-US" altLang="zh-CN" dirty="0"/>
          </a:p>
          <a:p>
            <a:endParaRPr lang="en-US" altLang="zh-CN" dirty="0"/>
          </a:p>
          <a:p>
            <a:r>
              <a:rPr lang="zh-CN" altLang="en-US" dirty="0"/>
              <a:t>Proportion of patients within each</a:t>
            </a:r>
          </a:p>
          <a:p>
            <a:r>
              <a:rPr lang="zh-CN" altLang="en-US" dirty="0"/>
              <a:t>node are indicated as a percentage. </a:t>
            </a:r>
            <a:endParaRPr lang="en-US" altLang="zh-CN" dirty="0"/>
          </a:p>
          <a:p>
            <a:endParaRPr lang="en-US" altLang="zh-CN" dirty="0"/>
          </a:p>
          <a:p>
            <a:r>
              <a:rPr lang="zh-CN" altLang="en-US" dirty="0"/>
              <a:t>Relative risk (RR) for each node is indicated, along with the mean deviance (m.d.) value.</a:t>
            </a:r>
            <a:endParaRPr lang="en-US" altLang="zh-CN" dirty="0"/>
          </a:p>
          <a:p>
            <a:endParaRPr lang="en-US" altLang="zh-CN" dirty="0"/>
          </a:p>
          <a:p>
            <a:r>
              <a:rPr lang="zh-CN" altLang="en-US" dirty="0"/>
              <a:t>Nodes described in the results section</a:t>
            </a:r>
          </a:p>
          <a:p>
            <a:r>
              <a:rPr lang="zh-CN" altLang="en-US" dirty="0"/>
              <a:t>are highlighted in blue boxes</a:t>
            </a:r>
          </a:p>
        </p:txBody>
      </p:sp>
      <p:sp>
        <p:nvSpPr>
          <p:cNvPr id="4" name="灯片编号占位符 3">
            <a:extLst>
              <a:ext uri="{FF2B5EF4-FFF2-40B4-BE49-F238E27FC236}">
                <a16:creationId xmlns:a16="http://schemas.microsoft.com/office/drawing/2014/main" id="{89BFCC9B-476F-CEF2-A588-3BBAF10F1FF7}"/>
              </a:ext>
            </a:extLst>
          </p:cNvPr>
          <p:cNvSpPr>
            <a:spLocks noGrp="1"/>
          </p:cNvSpPr>
          <p:nvPr>
            <p:ph type="sldNum" sz="quarter" idx="12"/>
          </p:nvPr>
        </p:nvSpPr>
        <p:spPr/>
        <p:txBody>
          <a:bodyPr/>
          <a:lstStyle/>
          <a:p>
            <a:fld id="{A094E253-4664-4D1A-887F-A1B2F7C94623}" type="slidenum">
              <a:rPr lang="zh-CN" altLang="en-US" smtClean="0"/>
              <a:t>18</a:t>
            </a:fld>
            <a:endParaRPr lang="zh-CN" altLang="en-US"/>
          </a:p>
        </p:txBody>
      </p:sp>
      <p:sp>
        <p:nvSpPr>
          <p:cNvPr id="7" name="文本框 6">
            <a:extLst>
              <a:ext uri="{FF2B5EF4-FFF2-40B4-BE49-F238E27FC236}">
                <a16:creationId xmlns:a16="http://schemas.microsoft.com/office/drawing/2014/main" id="{1BF5A85D-13AE-269B-A938-08E575ECE64E}"/>
              </a:ext>
            </a:extLst>
          </p:cNvPr>
          <p:cNvSpPr txBox="1"/>
          <p:nvPr/>
        </p:nvSpPr>
        <p:spPr>
          <a:xfrm>
            <a:off x="466164" y="810696"/>
            <a:ext cx="6096000" cy="400110"/>
          </a:xfrm>
          <a:prstGeom prst="rect">
            <a:avLst/>
          </a:prstGeom>
          <a:noFill/>
        </p:spPr>
        <p:txBody>
          <a:bodyPr wrap="square">
            <a:spAutoFit/>
          </a:bodyPr>
          <a:lstStyle/>
          <a:p>
            <a:r>
              <a:rPr lang="zh-CN" altLang="en-US" sz="2000" b="1" dirty="0"/>
              <a:t>Survival </a:t>
            </a:r>
            <a:r>
              <a:rPr lang="en-US" altLang="zh-CN" sz="2000" b="1" dirty="0"/>
              <a:t>T</a:t>
            </a:r>
            <a:r>
              <a:rPr lang="zh-CN" altLang="en-US" sz="2000" b="1" dirty="0"/>
              <a:t>ree </a:t>
            </a:r>
            <a:r>
              <a:rPr lang="en-US" altLang="zh-CN" sz="2000" b="1" dirty="0"/>
              <a:t>A</a:t>
            </a:r>
            <a:r>
              <a:rPr lang="zh-CN" altLang="en-US" sz="2000" b="1" dirty="0"/>
              <a:t>nalyses </a:t>
            </a:r>
          </a:p>
        </p:txBody>
      </p:sp>
    </p:spTree>
    <p:extLst>
      <p:ext uri="{BB962C8B-B14F-4D97-AF65-F5344CB8AC3E}">
        <p14:creationId xmlns:p14="http://schemas.microsoft.com/office/powerpoint/2010/main" val="353566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EE57407E-6540-7EEB-C4A8-8E9CFD37D98A}"/>
              </a:ext>
            </a:extLst>
          </p:cNvPr>
          <p:cNvSpPr txBox="1"/>
          <p:nvPr/>
        </p:nvSpPr>
        <p:spPr>
          <a:xfrm>
            <a:off x="750102" y="518752"/>
            <a:ext cx="6479374" cy="115456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800" b="1" kern="1200" dirty="0">
                <a:solidFill>
                  <a:schemeClr val="tx1"/>
                </a:solidFill>
                <a:latin typeface="+mj-lt"/>
                <a:ea typeface="+mj-ea"/>
                <a:cs typeface="+mj-cs"/>
              </a:rPr>
              <a:t>Conclusion</a:t>
            </a:r>
          </a:p>
        </p:txBody>
      </p:sp>
      <p:sp>
        <p:nvSpPr>
          <p:cNvPr id="33" name="Rectangle 3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灯片编号占位符 2">
            <a:extLst>
              <a:ext uri="{FF2B5EF4-FFF2-40B4-BE49-F238E27FC236}">
                <a16:creationId xmlns:a16="http://schemas.microsoft.com/office/drawing/2014/main" id="{E82118C5-F165-B2BD-682E-0940786D52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094E253-4664-4D1A-887F-A1B2F7C94623}" type="slidenum">
              <a:rPr lang="en-US" altLang="zh-CN">
                <a:solidFill>
                  <a:schemeClr val="tx1">
                    <a:lumMod val="50000"/>
                    <a:lumOff val="50000"/>
                  </a:schemeClr>
                </a:solidFill>
              </a:rPr>
              <a:pPr>
                <a:spcAft>
                  <a:spcPts val="600"/>
                </a:spcAft>
              </a:pPr>
              <a:t>19</a:t>
            </a:fld>
            <a:endParaRPr lang="en-US" altLang="zh-CN">
              <a:solidFill>
                <a:schemeClr val="tx1">
                  <a:lumMod val="50000"/>
                  <a:lumOff val="50000"/>
                </a:schemeClr>
              </a:solidFill>
            </a:endParaRPr>
          </a:p>
        </p:txBody>
      </p:sp>
      <p:sp>
        <p:nvSpPr>
          <p:cNvPr id="5" name="文本框 4">
            <a:extLst>
              <a:ext uri="{FF2B5EF4-FFF2-40B4-BE49-F238E27FC236}">
                <a16:creationId xmlns:a16="http://schemas.microsoft.com/office/drawing/2014/main" id="{433663EF-F383-248B-A692-956AB13D9B85}"/>
              </a:ext>
            </a:extLst>
          </p:cNvPr>
          <p:cNvSpPr txBox="1"/>
          <p:nvPr/>
        </p:nvSpPr>
        <p:spPr>
          <a:xfrm>
            <a:off x="3254415" y="2328986"/>
            <a:ext cx="8937585"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Genomics England Research Environment</a:t>
            </a: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Clustering Algorithms</a:t>
            </a:r>
          </a:p>
          <a:p>
            <a:pPr marL="285750" indent="-285750">
              <a:buFont typeface="Arial" panose="020B0604020202020204" pitchFamily="34" charset="0"/>
              <a:buChar char="•"/>
            </a:pPr>
            <a:r>
              <a:rPr lang="en-GB" altLang="zh-CN" sz="2400" dirty="0">
                <a:effectLst/>
                <a:latin typeface="微软雅黑" panose="020B0503020204020204" pitchFamily="34" charset="-122"/>
                <a:ea typeface="微软雅黑" panose="020B0503020204020204" pitchFamily="34" charset="-122"/>
              </a:rPr>
              <a:t>Consensus Function</a:t>
            </a:r>
            <a:r>
              <a:rPr lang="en-US" altLang="zh-CN" sz="2400" dirty="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Survival Analyses </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31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形 3" descr="毕业帽 纯色填充">
            <a:extLst>
              <a:ext uri="{FF2B5EF4-FFF2-40B4-BE49-F238E27FC236}">
                <a16:creationId xmlns:a16="http://schemas.microsoft.com/office/drawing/2014/main" id="{5776BCB4-C09C-655A-85B2-FF05F4677F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3"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标题 1">
            <a:extLst>
              <a:ext uri="{FF2B5EF4-FFF2-40B4-BE49-F238E27FC236}">
                <a16:creationId xmlns:a16="http://schemas.microsoft.com/office/drawing/2014/main" id="{742983E1-EDC4-2CFC-2BE6-47CCADBD2BF9}"/>
              </a:ext>
            </a:extLst>
          </p:cNvPr>
          <p:cNvSpPr txBox="1">
            <a:spLocks/>
          </p:cNvSpPr>
          <p:nvPr/>
        </p:nvSpPr>
        <p:spPr>
          <a:xfrm>
            <a:off x="5759354" y="457201"/>
            <a:ext cx="5337270" cy="18359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accent2"/>
                </a:solidFill>
                <a:latin typeface="GE汉仪中圆简" panose="02010600000101010101" pitchFamily="2" charset="-122"/>
                <a:ea typeface="+mj-ea"/>
                <a:cs typeface="+mj-cs"/>
              </a:defRPr>
            </a:lvl1pPr>
          </a:lstStyle>
          <a:p>
            <a:pPr marL="0" marR="0" lvl="0" indent="0" fontAlgn="auto">
              <a:spcAft>
                <a:spcPts val="600"/>
              </a:spcAft>
              <a:buClrTx/>
              <a:buSzTx/>
              <a:tabLst/>
              <a:defRPr/>
            </a:pPr>
            <a:r>
              <a:rPr kumimoji="0" lang="en-US" altLang="zh-CN" sz="5400" b="0" i="0" u="none" strike="noStrike" kern="1200" cap="none" spc="0" normalizeH="0" baseline="0" noProof="0">
                <a:ln>
                  <a:noFill/>
                </a:ln>
                <a:solidFill>
                  <a:srgbClr val="FFFFFF"/>
                </a:solidFill>
                <a:effectLst/>
                <a:uLnTx/>
                <a:uFillTx/>
                <a:latin typeface="+mj-lt"/>
                <a:ea typeface="+mj-ea"/>
                <a:cs typeface="+mj-cs"/>
              </a:rPr>
              <a:t>Speaker</a:t>
            </a:r>
            <a:r>
              <a:rPr lang="en-US" altLang="zh-CN" sz="5400" kern="1200">
                <a:solidFill>
                  <a:srgbClr val="FFFFFF"/>
                </a:solidFill>
                <a:latin typeface="+mj-lt"/>
                <a:ea typeface="+mj-ea"/>
                <a:cs typeface="+mj-cs"/>
              </a:rPr>
              <a:t>’s </a:t>
            </a:r>
            <a:r>
              <a:rPr kumimoji="0" lang="en-US" altLang="zh-CN" sz="5400" b="0" i="0" u="none" strike="noStrike" kern="1200" cap="none" spc="0" normalizeH="0" baseline="0" noProof="0">
                <a:ln>
                  <a:noFill/>
                </a:ln>
                <a:solidFill>
                  <a:srgbClr val="FFFFFF"/>
                </a:solidFill>
                <a:effectLst/>
                <a:uLnTx/>
                <a:uFillTx/>
                <a:latin typeface="+mj-lt"/>
                <a:ea typeface="+mj-ea"/>
                <a:cs typeface="+mj-cs"/>
              </a:rPr>
              <a:t>Background</a:t>
            </a:r>
          </a:p>
        </p:txBody>
      </p:sp>
      <p:sp>
        <p:nvSpPr>
          <p:cNvPr id="1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占位符 3">
            <a:extLst>
              <a:ext uri="{FF2B5EF4-FFF2-40B4-BE49-F238E27FC236}">
                <a16:creationId xmlns:a16="http://schemas.microsoft.com/office/drawing/2014/main" id="{43302B44-26E4-2B83-37DA-08A6686491DF}"/>
              </a:ext>
            </a:extLst>
          </p:cNvPr>
          <p:cNvSpPr txBox="1">
            <a:spLocks/>
          </p:cNvSpPr>
          <p:nvPr/>
        </p:nvSpPr>
        <p:spPr>
          <a:xfrm>
            <a:off x="5759354" y="2798064"/>
            <a:ext cx="5461095" cy="3417611"/>
          </a:xfrm>
          <a:prstGeom prst="rect">
            <a:avLst/>
          </a:prstGeom>
        </p:spPr>
        <p:txBody>
          <a:bodyPr vert="horz" lIns="91440" tIns="45720" rIns="91440" bIns="45720" rtlCol="0" anchor="t">
            <a:normAutofit/>
          </a:bodyPr>
          <a:lst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GE汉仪中圆简" panose="02010600000101010101" pitchFamily="2" charset="-122"/>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GE汉仪中圆简" panose="02010600000101010101" pitchFamily="2" charset="-122"/>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GE汉仪中圆简" panose="02010600000101010101" pitchFamily="2" charset="-122"/>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GE汉仪中圆简" panose="02010600000101010101" pitchFamily="2" charset="-122"/>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GE汉仪中圆简" panose="02010600000101010101" pitchFamily="2" charset="-122"/>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pPr marL="285750" marR="0" lvl="0" indent="-228600" fontAlgn="auto">
              <a:lnSpc>
                <a:spcPct val="90000"/>
              </a:lnSpc>
              <a:spcBef>
                <a:spcPts val="1400"/>
              </a:spcBef>
              <a:spcAft>
                <a:spcPts val="0"/>
              </a:spcAft>
              <a:buClrTx/>
              <a:buSzTx/>
              <a:tabLst/>
              <a:defRPr/>
            </a:pPr>
            <a:r>
              <a:rPr kumimoji="0" lang="en-US" altLang="zh-CN" sz="1700" b="1" i="0" u="none" strike="noStrike" cap="none" spc="0" normalizeH="0" baseline="0" noProof="0">
                <a:ln>
                  <a:noFill/>
                </a:ln>
                <a:solidFill>
                  <a:srgbClr val="FFFFFF"/>
                </a:solidFill>
                <a:effectLst/>
                <a:uLnTx/>
                <a:uFillTx/>
                <a:latin typeface="+mn-lt"/>
              </a:rPr>
              <a:t>2015-2019</a:t>
            </a:r>
            <a:r>
              <a:rPr kumimoji="0" lang="en-US" altLang="zh-CN" sz="1700" b="0" i="0" u="none" strike="noStrike" cap="none" spc="0" normalizeH="0" baseline="0" noProof="0">
                <a:ln>
                  <a:noFill/>
                </a:ln>
                <a:solidFill>
                  <a:srgbClr val="FFFFFF"/>
                </a:solidFill>
                <a:effectLst/>
                <a:uLnTx/>
                <a:uFillTx/>
                <a:latin typeface="+mn-lt"/>
              </a:rPr>
              <a:t> Statistics (Bachelor) – University of Glasgow &amp; </a:t>
            </a:r>
            <a:r>
              <a:rPr kumimoji="0" lang="zh-CN" altLang="en-US" sz="1700" b="0" i="0" u="none" strike="noStrike" cap="none" spc="0" normalizeH="0" baseline="0" noProof="0">
                <a:ln>
                  <a:noFill/>
                </a:ln>
                <a:solidFill>
                  <a:srgbClr val="FFFFFF"/>
                </a:solidFill>
                <a:effectLst/>
                <a:uLnTx/>
                <a:uFillTx/>
                <a:latin typeface="+mn-lt"/>
              </a:rPr>
              <a:t>中南财经政法大学</a:t>
            </a:r>
            <a:endParaRPr kumimoji="0" lang="en-US" altLang="zh-CN" sz="1700" b="0" i="0" u="none" strike="noStrike" cap="none" spc="0" normalizeH="0" baseline="0" noProof="0">
              <a:ln>
                <a:noFill/>
              </a:ln>
              <a:solidFill>
                <a:srgbClr val="FFFFFF"/>
              </a:solidFill>
              <a:effectLst/>
              <a:uLnTx/>
              <a:uFillTx/>
              <a:latin typeface="+mn-lt"/>
            </a:endParaRPr>
          </a:p>
          <a:p>
            <a:pPr marL="285750" marR="0" lvl="0" indent="-228600" fontAlgn="auto">
              <a:lnSpc>
                <a:spcPct val="90000"/>
              </a:lnSpc>
              <a:spcBef>
                <a:spcPts val="1400"/>
              </a:spcBef>
              <a:spcAft>
                <a:spcPts val="0"/>
              </a:spcAft>
              <a:buClrTx/>
              <a:buSzTx/>
              <a:tabLst/>
              <a:defRPr/>
            </a:pPr>
            <a:r>
              <a:rPr kumimoji="0" lang="en-US" altLang="zh-CN" sz="1700" b="1" i="0" u="none" strike="noStrike" cap="none" spc="0" normalizeH="0" baseline="0" noProof="0">
                <a:ln>
                  <a:noFill/>
                </a:ln>
                <a:solidFill>
                  <a:srgbClr val="FFFFFF"/>
                </a:solidFill>
                <a:effectLst/>
                <a:uLnTx/>
                <a:uFillTx/>
                <a:latin typeface="+mn-lt"/>
              </a:rPr>
              <a:t>2019-2020</a:t>
            </a:r>
            <a:r>
              <a:rPr kumimoji="0" lang="en-US" altLang="zh-CN" sz="1700" b="0" i="0" u="none" strike="noStrike" cap="none" spc="0" normalizeH="0" baseline="0" noProof="0">
                <a:ln>
                  <a:noFill/>
                </a:ln>
                <a:solidFill>
                  <a:srgbClr val="FFFFFF"/>
                </a:solidFill>
                <a:effectLst/>
                <a:uLnTx/>
                <a:uFillTx/>
                <a:latin typeface="+mn-lt"/>
              </a:rPr>
              <a:t> Health Data Science (Master) - Institute of Health Informatics - University College London</a:t>
            </a:r>
          </a:p>
          <a:p>
            <a:pPr marL="285750" marR="0" lvl="0" indent="-228600" fontAlgn="auto">
              <a:lnSpc>
                <a:spcPct val="90000"/>
              </a:lnSpc>
              <a:spcBef>
                <a:spcPts val="1400"/>
              </a:spcBef>
              <a:spcAft>
                <a:spcPts val="0"/>
              </a:spcAft>
              <a:buClrTx/>
              <a:buSzTx/>
              <a:tabLst/>
              <a:defRPr/>
            </a:pPr>
            <a:r>
              <a:rPr kumimoji="0" lang="en-US" altLang="zh-CN" sz="1700" b="1" i="0" u="none" strike="noStrike" cap="none" spc="0" normalizeH="0" baseline="0" noProof="0">
                <a:ln>
                  <a:noFill/>
                </a:ln>
                <a:solidFill>
                  <a:srgbClr val="FFFFFF"/>
                </a:solidFill>
                <a:effectLst/>
                <a:uLnTx/>
                <a:uFillTx/>
                <a:latin typeface="+mn-lt"/>
              </a:rPr>
              <a:t>2018</a:t>
            </a:r>
            <a:r>
              <a:rPr kumimoji="0" lang="en-US" altLang="zh-CN" sz="1700" b="0" i="0" u="none" strike="noStrike" cap="none" spc="0" normalizeH="0" baseline="0" noProof="0">
                <a:ln>
                  <a:noFill/>
                </a:ln>
                <a:solidFill>
                  <a:srgbClr val="FFFFFF"/>
                </a:solidFill>
                <a:effectLst/>
                <a:uLnTx/>
                <a:uFillTx/>
                <a:latin typeface="+mn-lt"/>
              </a:rPr>
              <a:t> Customer Success Specialist (Intern) - Service &amp; Support - Illumina</a:t>
            </a:r>
          </a:p>
          <a:p>
            <a:pPr marL="285750" lvl="0" indent="-228600">
              <a:lnSpc>
                <a:spcPct val="90000"/>
              </a:lnSpc>
            </a:pPr>
            <a:r>
              <a:rPr kumimoji="0" lang="en-US" altLang="zh-CN" sz="1700" b="1" i="0" u="none" strike="noStrike" cap="none" spc="0" normalizeH="0" baseline="0" noProof="0">
                <a:ln>
                  <a:noFill/>
                </a:ln>
                <a:solidFill>
                  <a:srgbClr val="FFFFFF"/>
                </a:solidFill>
                <a:effectLst/>
                <a:uLnTx/>
                <a:uFillTx/>
                <a:latin typeface="+mn-lt"/>
              </a:rPr>
              <a:t>2021-now</a:t>
            </a:r>
            <a:r>
              <a:rPr kumimoji="0" lang="en-US" altLang="zh-CN" sz="1700" b="0" i="0" u="none" strike="noStrike" cap="none" spc="0" normalizeH="0" baseline="0" noProof="0">
                <a:ln>
                  <a:noFill/>
                </a:ln>
                <a:solidFill>
                  <a:srgbClr val="FFFFFF"/>
                </a:solidFill>
                <a:effectLst/>
                <a:uLnTx/>
                <a:uFillTx/>
                <a:latin typeface="+mn-lt"/>
              </a:rPr>
              <a:t> </a:t>
            </a:r>
            <a:r>
              <a:rPr lang="en-US" altLang="zh-CN" sz="1700">
                <a:solidFill>
                  <a:srgbClr val="FFFFFF"/>
                </a:solidFill>
                <a:latin typeface="+mn-lt"/>
              </a:rPr>
              <a:t>Advanced Application –</a:t>
            </a:r>
            <a:r>
              <a:rPr kumimoji="0" lang="en-US" altLang="zh-CN" sz="1700" b="0" i="0" u="none" strike="noStrike" cap="none" spc="0" normalizeH="0" baseline="0" noProof="0">
                <a:ln>
                  <a:noFill/>
                </a:ln>
                <a:solidFill>
                  <a:srgbClr val="FFFFFF"/>
                </a:solidFill>
                <a:effectLst/>
                <a:uLnTx/>
                <a:uFillTx/>
                <a:latin typeface="+mn-lt"/>
              </a:rPr>
              <a:t>GE Healthcare</a:t>
            </a:r>
          </a:p>
          <a:p>
            <a:pPr marL="285750" marR="0" lvl="0" indent="-228600" fontAlgn="auto">
              <a:lnSpc>
                <a:spcPct val="90000"/>
              </a:lnSpc>
              <a:spcBef>
                <a:spcPts val="1400"/>
              </a:spcBef>
              <a:spcAft>
                <a:spcPts val="0"/>
              </a:spcAft>
              <a:buClrTx/>
              <a:buSzTx/>
              <a:tabLst/>
              <a:defRPr/>
            </a:pPr>
            <a:r>
              <a:rPr kumimoji="0" lang="en-US" altLang="zh-CN" sz="1700" b="1" i="0" u="none" strike="noStrike" cap="none" spc="0" normalizeH="0" baseline="0" noProof="0">
                <a:ln>
                  <a:noFill/>
                </a:ln>
                <a:solidFill>
                  <a:srgbClr val="FFFFFF"/>
                </a:solidFill>
                <a:effectLst/>
                <a:uLnTx/>
                <a:uFillTx/>
                <a:latin typeface="+mn-lt"/>
              </a:rPr>
              <a:t>Medical Statistics, </a:t>
            </a:r>
            <a:r>
              <a:rPr lang="en-US" altLang="zh-CN" sz="1700" b="1">
                <a:solidFill>
                  <a:srgbClr val="FFFFFF"/>
                </a:solidFill>
                <a:latin typeface="+mn-lt"/>
              </a:rPr>
              <a:t>Statistical Genetics, </a:t>
            </a:r>
            <a:r>
              <a:rPr kumimoji="0" lang="en-US" altLang="zh-CN" sz="1700" b="1" i="0" u="none" strike="noStrike" cap="none" spc="0" normalizeH="0" baseline="0" noProof="0">
                <a:ln>
                  <a:noFill/>
                </a:ln>
                <a:solidFill>
                  <a:srgbClr val="FFFFFF"/>
                </a:solidFill>
                <a:effectLst/>
                <a:uLnTx/>
                <a:uFillTx/>
                <a:latin typeface="+mn-lt"/>
              </a:rPr>
              <a:t>Machine Learning, Deep Learning</a:t>
            </a:r>
          </a:p>
          <a:p>
            <a:pPr marL="285750" marR="0" lvl="0" indent="-228600" fontAlgn="auto">
              <a:lnSpc>
                <a:spcPct val="90000"/>
              </a:lnSpc>
              <a:spcBef>
                <a:spcPts val="1400"/>
              </a:spcBef>
              <a:spcAft>
                <a:spcPts val="0"/>
              </a:spcAft>
              <a:buClrTx/>
              <a:buSzTx/>
              <a:tabLst/>
              <a:defRPr/>
            </a:pPr>
            <a:endParaRPr kumimoji="0" lang="en-US" altLang="zh-CN" sz="1700" b="0" i="0" u="none" strike="noStrike" cap="none" spc="0" normalizeH="0" baseline="0" noProof="0">
              <a:ln>
                <a:noFill/>
              </a:ln>
              <a:solidFill>
                <a:srgbClr val="FFFFFF"/>
              </a:solidFill>
              <a:effectLst/>
              <a:uLnTx/>
              <a:uFillTx/>
              <a:latin typeface="+mn-lt"/>
            </a:endParaRPr>
          </a:p>
          <a:p>
            <a:pPr marL="285750" marR="0" lvl="0" indent="-228600" fontAlgn="auto">
              <a:lnSpc>
                <a:spcPct val="90000"/>
              </a:lnSpc>
              <a:spcBef>
                <a:spcPts val="1400"/>
              </a:spcBef>
              <a:spcAft>
                <a:spcPts val="0"/>
              </a:spcAft>
              <a:buClrTx/>
              <a:buSzTx/>
              <a:tabLst/>
              <a:defRPr/>
            </a:pPr>
            <a:endParaRPr kumimoji="0" lang="en-US" altLang="zh-CN" sz="1700" b="0" i="0" u="none" strike="noStrike" cap="none" spc="0" normalizeH="0" baseline="0" noProof="0">
              <a:ln>
                <a:noFill/>
              </a:ln>
              <a:solidFill>
                <a:srgbClr val="FFFFFF"/>
              </a:solidFill>
              <a:effectLst/>
              <a:uLnTx/>
              <a:uFillTx/>
              <a:latin typeface="+mn-lt"/>
            </a:endParaRPr>
          </a:p>
        </p:txBody>
      </p:sp>
      <p:sp>
        <p:nvSpPr>
          <p:cNvPr id="6" name="灯片编号占位符 5">
            <a:extLst>
              <a:ext uri="{FF2B5EF4-FFF2-40B4-BE49-F238E27FC236}">
                <a16:creationId xmlns:a16="http://schemas.microsoft.com/office/drawing/2014/main" id="{2D71C1AE-6ED7-1C64-C004-85370B722DDB}"/>
              </a:ext>
            </a:extLst>
          </p:cNvPr>
          <p:cNvSpPr>
            <a:spLocks noGrp="1"/>
          </p:cNvSpPr>
          <p:nvPr>
            <p:ph type="sldNum" sz="quarter" idx="12"/>
          </p:nvPr>
        </p:nvSpPr>
        <p:spPr>
          <a:xfrm>
            <a:off x="10058400" y="6356350"/>
            <a:ext cx="1295400" cy="365125"/>
          </a:xfrm>
        </p:spPr>
        <p:txBody>
          <a:bodyPr vert="horz" lIns="91440" tIns="45720" rIns="91440" bIns="45720" rtlCol="0" anchor="ctr">
            <a:normAutofit/>
          </a:bodyPr>
          <a:lstStyle/>
          <a:p>
            <a:pPr>
              <a:spcAft>
                <a:spcPts val="600"/>
              </a:spcAft>
            </a:pPr>
            <a:fld id="{A094E253-4664-4D1A-887F-A1B2F7C94623}" type="slidenum">
              <a:rPr lang="en-US" altLang="zh-CN">
                <a:solidFill>
                  <a:srgbClr val="FFFFFF"/>
                </a:solidFill>
              </a:rPr>
              <a:pPr>
                <a:spcAft>
                  <a:spcPts val="600"/>
                </a:spcAft>
              </a:pPr>
              <a:t>2</a:t>
            </a:fld>
            <a:endParaRPr lang="en-US" altLang="zh-CN">
              <a:solidFill>
                <a:srgbClr val="FFFFFF"/>
              </a:solidFill>
            </a:endParaRPr>
          </a:p>
        </p:txBody>
      </p:sp>
    </p:spTree>
    <p:extLst>
      <p:ext uri="{BB962C8B-B14F-4D97-AF65-F5344CB8AC3E}">
        <p14:creationId xmlns:p14="http://schemas.microsoft.com/office/powerpoint/2010/main" val="2523131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569ACDC5-42A9-91B8-DBBE-37BE1D7B4CD3}"/>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8000" b="1" kern="1200" dirty="0">
                <a:solidFill>
                  <a:schemeClr val="tx1"/>
                </a:solidFill>
                <a:latin typeface="+mj-lt"/>
                <a:ea typeface="+mj-ea"/>
                <a:cs typeface="+mj-cs"/>
              </a:rPr>
              <a:t>Thanks</a:t>
            </a:r>
            <a:r>
              <a:rPr lang="zh-CN" altLang="en-US" sz="8000" b="1" kern="1200" dirty="0">
                <a:solidFill>
                  <a:schemeClr val="tx1"/>
                </a:solidFill>
                <a:latin typeface="+mj-lt"/>
                <a:ea typeface="+mj-ea"/>
                <a:cs typeface="+mj-cs"/>
              </a:rPr>
              <a:t>！</a:t>
            </a:r>
          </a:p>
        </p:txBody>
      </p:sp>
      <p:sp>
        <p:nvSpPr>
          <p:cNvPr id="16" name="Rectangle 1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灯片编号占位符 3">
            <a:extLst>
              <a:ext uri="{FF2B5EF4-FFF2-40B4-BE49-F238E27FC236}">
                <a16:creationId xmlns:a16="http://schemas.microsoft.com/office/drawing/2014/main" id="{7BD05CDC-7C1B-6BC0-5709-FAD5920A0E3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094E253-4664-4D1A-887F-A1B2F7C94623}" type="slidenum">
              <a:rPr lang="en-US" altLang="zh-CN">
                <a:solidFill>
                  <a:schemeClr val="tx1">
                    <a:lumMod val="50000"/>
                    <a:lumOff val="50000"/>
                  </a:schemeClr>
                </a:solidFill>
              </a:rPr>
              <a:pPr>
                <a:spcAft>
                  <a:spcPts val="600"/>
                </a:spcAft>
              </a:pPr>
              <a:t>20</a:t>
            </a:fld>
            <a:endParaRPr lang="en-US" altLang="zh-CN">
              <a:solidFill>
                <a:schemeClr val="tx1">
                  <a:lumMod val="50000"/>
                  <a:lumOff val="50000"/>
                </a:schemeClr>
              </a:solidFill>
            </a:endParaRPr>
          </a:p>
        </p:txBody>
      </p:sp>
    </p:spTree>
    <p:extLst>
      <p:ext uri="{BB962C8B-B14F-4D97-AF65-F5344CB8AC3E}">
        <p14:creationId xmlns:p14="http://schemas.microsoft.com/office/powerpoint/2010/main" val="371046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B67A5-6C2B-48E8-9349-2842428C4023}"/>
              </a:ext>
            </a:extLst>
          </p:cNvPr>
          <p:cNvSpPr>
            <a:spLocks noGrp="1"/>
          </p:cNvSpPr>
          <p:nvPr>
            <p:ph type="title"/>
          </p:nvPr>
        </p:nvSpPr>
        <p:spPr>
          <a:xfrm>
            <a:off x="213555" y="1165667"/>
            <a:ext cx="5149020" cy="4526666"/>
          </a:xfrm>
        </p:spPr>
        <p:txBody>
          <a:bodyPr anchor="ctr">
            <a:normAutofit/>
          </a:bodyPr>
          <a:lstStyle/>
          <a:p>
            <a:r>
              <a:rPr lang="en-US" altLang="zh-CN" sz="2600" b="1" dirty="0">
                <a:effectLst/>
                <a:latin typeface="DengXian" panose="02010600030101010101" pitchFamily="2" charset="-122"/>
                <a:cs typeface="Times New Roman" panose="02020603050405020304" pitchFamily="18" charset="0"/>
              </a:rPr>
              <a:t>Application of Ensemble Clustering and Survival Tree Analysis for Identifying Prognostic </a:t>
            </a:r>
            <a:r>
              <a:rPr lang="en-US" altLang="zh-CN" sz="2600" b="1" dirty="0" err="1">
                <a:effectLst/>
                <a:latin typeface="DengXian" panose="02010600030101010101" pitchFamily="2" charset="-122"/>
                <a:cs typeface="Times New Roman" panose="02020603050405020304" pitchFamily="18" charset="0"/>
              </a:rPr>
              <a:t>Clinicogenomic</a:t>
            </a:r>
            <a:r>
              <a:rPr lang="en-US" altLang="zh-CN" sz="2600" b="1" dirty="0">
                <a:effectLst/>
                <a:latin typeface="DengXian" panose="02010600030101010101" pitchFamily="2" charset="-122"/>
                <a:cs typeface="Times New Roman" panose="02020603050405020304" pitchFamily="18" charset="0"/>
              </a:rPr>
              <a:t> Features in Patients with Colorectal Cancer from </a:t>
            </a:r>
            <a:r>
              <a:rPr lang="en-US" altLang="zh-CN" sz="2600" b="1" dirty="0">
                <a:latin typeface="DengXian" panose="02010600030101010101" pitchFamily="2" charset="-122"/>
                <a:cs typeface="Times New Roman" panose="02020603050405020304" pitchFamily="18" charset="0"/>
              </a:rPr>
              <a:t>t</a:t>
            </a:r>
            <a:r>
              <a:rPr lang="en-US" altLang="zh-CN" sz="2600" b="1" dirty="0">
                <a:effectLst/>
                <a:latin typeface="DengXian" panose="02010600030101010101" pitchFamily="2" charset="-122"/>
                <a:cs typeface="Times New Roman" panose="02020603050405020304" pitchFamily="18" charset="0"/>
              </a:rPr>
              <a:t>he 100,000 Genomes Project</a:t>
            </a:r>
            <a:endParaRPr lang="zh-CN" altLang="en-US" sz="2600" b="1" dirty="0"/>
          </a:p>
        </p:txBody>
      </p:sp>
      <p:sp>
        <p:nvSpPr>
          <p:cNvPr id="19"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30566A7-49A8-4ABB-8F63-4F9222F70DB9}"/>
              </a:ext>
            </a:extLst>
          </p:cNvPr>
          <p:cNvSpPr>
            <a:spLocks noGrp="1"/>
          </p:cNvSpPr>
          <p:nvPr>
            <p:ph idx="1"/>
          </p:nvPr>
        </p:nvSpPr>
        <p:spPr>
          <a:xfrm>
            <a:off x="6096000" y="1399032"/>
            <a:ext cx="5501834" cy="4471416"/>
          </a:xfrm>
        </p:spPr>
        <p:txBody>
          <a:bodyPr anchor="ctr">
            <a:normAutofit fontScale="92500" lnSpcReduction="20000"/>
          </a:bodyPr>
          <a:lstStyle/>
          <a:p>
            <a:pPr marL="342900" lvl="0" indent="-342900">
              <a:buFont typeface="Symbol" panose="05050102010706020507" pitchFamily="18" charset="2"/>
              <a:buChar char=""/>
              <a:tabLst>
                <a:tab pos="762000" algn="l"/>
              </a:tabLst>
            </a:pPr>
            <a:r>
              <a:rPr lang="en-US" altLang="zh-CN"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Derived data including demographic details, histology differentiation, grades, treatments, genetic factors from routinely collected electronic health records (EHRs) linked to whole-genome sequences.</a:t>
            </a:r>
            <a:endParaRPr lang="zh-CN"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US" altLang="zh-CN" sz="2000" kern="100" spc="5"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Obtain a set of clusters, which combined the results of several clustering algorithms by a consensus function.</a:t>
            </a:r>
          </a:p>
          <a:p>
            <a:pPr marL="342900" lvl="0" indent="-342900">
              <a:buFont typeface="Symbol" panose="05050102010706020507" pitchFamily="18" charset="2"/>
              <a:buChar char=""/>
            </a:pPr>
            <a:r>
              <a:rPr lang="en-US" altLang="zh-CN" sz="2000" kern="100" spc="5"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Survival analysis for the whole colorectal cancer patients to exam the relationship of prognosis factors and outcomes</a:t>
            </a:r>
          </a:p>
          <a:p>
            <a:pPr marL="342900" lvl="0" indent="-342900">
              <a:buFont typeface="Symbol" panose="05050102010706020507" pitchFamily="18" charset="2"/>
              <a:buChar char=""/>
            </a:pPr>
            <a:r>
              <a:rPr lang="en-US" altLang="zh-CN" sz="2000" kern="100" spc="5"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Explore the feature profiles for the clusters obtained by survival analysis (including K-M estimator, Cox proportional-hazards model, and the tree-structured survival models).</a:t>
            </a:r>
          </a:p>
          <a:p>
            <a:pPr marL="342900" lvl="0" indent="-342900">
              <a:buFont typeface="Symbol" panose="05050102010706020507" pitchFamily="18" charset="2"/>
              <a:buChar char=""/>
            </a:pPr>
            <a:r>
              <a:rPr lang="en-US" altLang="zh-CN" sz="2000" kern="100" spc="5"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Create a prognosis system with the result of clustering and tree-structured survival models</a:t>
            </a:r>
          </a:p>
          <a:p>
            <a:endParaRPr lang="zh-CN" altLang="en-US" sz="2000" dirty="0">
              <a:solidFill>
                <a:schemeClr val="bg1"/>
              </a:solidFill>
            </a:endParaRPr>
          </a:p>
        </p:txBody>
      </p:sp>
      <p:sp>
        <p:nvSpPr>
          <p:cNvPr id="4" name="文本框 3">
            <a:extLst>
              <a:ext uri="{FF2B5EF4-FFF2-40B4-BE49-F238E27FC236}">
                <a16:creationId xmlns:a16="http://schemas.microsoft.com/office/drawing/2014/main" id="{EB0A503C-36F5-9784-2D3C-BAAA7EEBFD7E}"/>
              </a:ext>
            </a:extLst>
          </p:cNvPr>
          <p:cNvSpPr txBox="1"/>
          <p:nvPr/>
        </p:nvSpPr>
        <p:spPr>
          <a:xfrm>
            <a:off x="6113245" y="642447"/>
            <a:ext cx="2662518" cy="523220"/>
          </a:xfrm>
          <a:prstGeom prst="rect">
            <a:avLst/>
          </a:prstGeom>
          <a:noFill/>
        </p:spPr>
        <p:txBody>
          <a:bodyPr wrap="square" rtlCol="0">
            <a:spAutoFit/>
          </a:bodyPr>
          <a:lstStyle/>
          <a:p>
            <a:r>
              <a:rPr lang="en-US" altLang="zh-CN" sz="2800" b="1" dirty="0">
                <a:solidFill>
                  <a:schemeClr val="bg1"/>
                </a:solidFill>
              </a:rPr>
              <a:t>Abstract</a:t>
            </a:r>
            <a:endParaRPr lang="zh-CN" altLang="en-US" sz="2800" b="1" dirty="0">
              <a:solidFill>
                <a:schemeClr val="bg1"/>
              </a:solidFill>
            </a:endParaRPr>
          </a:p>
        </p:txBody>
      </p:sp>
      <p:sp>
        <p:nvSpPr>
          <p:cNvPr id="6" name="灯片编号占位符 5">
            <a:extLst>
              <a:ext uri="{FF2B5EF4-FFF2-40B4-BE49-F238E27FC236}">
                <a16:creationId xmlns:a16="http://schemas.microsoft.com/office/drawing/2014/main" id="{C60A89DA-FFB3-0858-7101-EDEE2171920D}"/>
              </a:ext>
            </a:extLst>
          </p:cNvPr>
          <p:cNvSpPr>
            <a:spLocks noGrp="1"/>
          </p:cNvSpPr>
          <p:nvPr>
            <p:ph type="sldNum" sz="quarter" idx="12"/>
          </p:nvPr>
        </p:nvSpPr>
        <p:spPr/>
        <p:txBody>
          <a:bodyPr/>
          <a:lstStyle/>
          <a:p>
            <a:fld id="{A094E253-4664-4D1A-887F-A1B2F7C94623}" type="slidenum">
              <a:rPr lang="zh-CN" altLang="en-US" smtClean="0"/>
              <a:t>3</a:t>
            </a:fld>
            <a:endParaRPr lang="zh-CN" altLang="en-US"/>
          </a:p>
        </p:txBody>
      </p:sp>
    </p:spTree>
    <p:extLst>
      <p:ext uri="{BB962C8B-B14F-4D97-AF65-F5344CB8AC3E}">
        <p14:creationId xmlns:p14="http://schemas.microsoft.com/office/powerpoint/2010/main" val="28167878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0AB67A5-6C2B-48E8-9349-2842428C4023}"/>
              </a:ext>
            </a:extLst>
          </p:cNvPr>
          <p:cNvSpPr>
            <a:spLocks noGrp="1"/>
          </p:cNvSpPr>
          <p:nvPr>
            <p:ph type="title"/>
          </p:nvPr>
        </p:nvSpPr>
        <p:spPr>
          <a:xfrm>
            <a:off x="630936" y="385482"/>
            <a:ext cx="3267437" cy="2005674"/>
          </a:xfrm>
        </p:spPr>
        <p:txBody>
          <a:bodyPr vert="horz" lIns="91440" tIns="45720" rIns="91440" bIns="45720" rtlCol="0" anchor="b">
            <a:normAutofit/>
          </a:bodyPr>
          <a:lstStyle/>
          <a:p>
            <a:pPr algn="ctr"/>
            <a:r>
              <a:rPr lang="en-US" altLang="zh-CN" sz="1800" b="1" kern="1200" dirty="0">
                <a:solidFill>
                  <a:schemeClr val="tx1"/>
                </a:solidFill>
                <a:effectLst/>
                <a:latin typeface="+mj-lt"/>
                <a:ea typeface="+mj-ea"/>
                <a:cs typeface="+mj-cs"/>
              </a:rPr>
              <a:t>Application of Ensemble Clustering and Survival Tree Analysis for Identifying Prognostic </a:t>
            </a:r>
            <a:r>
              <a:rPr lang="en-US" altLang="zh-CN" sz="1800" b="1" kern="1200" dirty="0" err="1">
                <a:solidFill>
                  <a:schemeClr val="tx1"/>
                </a:solidFill>
                <a:effectLst/>
                <a:latin typeface="+mj-lt"/>
                <a:ea typeface="+mj-ea"/>
                <a:cs typeface="+mj-cs"/>
              </a:rPr>
              <a:t>Clinicogenomic</a:t>
            </a:r>
            <a:r>
              <a:rPr lang="en-US" altLang="zh-CN" sz="1800" b="1" kern="1200" dirty="0">
                <a:solidFill>
                  <a:schemeClr val="tx1"/>
                </a:solidFill>
                <a:effectLst/>
                <a:latin typeface="+mj-lt"/>
                <a:ea typeface="+mj-ea"/>
                <a:cs typeface="+mj-cs"/>
              </a:rPr>
              <a:t> Features in Patients with Colorectal Cancer from </a:t>
            </a:r>
            <a:r>
              <a:rPr lang="en-US" altLang="zh-CN" sz="1800" b="1" kern="1200" dirty="0">
                <a:solidFill>
                  <a:schemeClr val="tx1"/>
                </a:solidFill>
                <a:latin typeface="+mj-lt"/>
                <a:ea typeface="+mj-ea"/>
                <a:cs typeface="+mj-cs"/>
              </a:rPr>
              <a:t>t</a:t>
            </a:r>
            <a:r>
              <a:rPr lang="en-US" altLang="zh-CN" sz="1800" b="1" kern="1200" dirty="0">
                <a:solidFill>
                  <a:schemeClr val="tx1"/>
                </a:solidFill>
                <a:effectLst/>
                <a:latin typeface="+mj-lt"/>
                <a:ea typeface="+mj-ea"/>
                <a:cs typeface="+mj-cs"/>
              </a:rPr>
              <a:t>he 100,000 Genomes Project</a:t>
            </a:r>
            <a:endParaRPr lang="en-US" altLang="zh-CN" sz="18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EB0A503C-36F5-9784-2D3C-BAAA7EEBFD7E}"/>
              </a:ext>
            </a:extLst>
          </p:cNvPr>
          <p:cNvSpPr txBox="1"/>
          <p:nvPr/>
        </p:nvSpPr>
        <p:spPr>
          <a:xfrm>
            <a:off x="1374715" y="3626464"/>
            <a:ext cx="4818888" cy="3547872"/>
          </a:xfrm>
          <a:prstGeom prst="rect">
            <a:avLst/>
          </a:prstGeom>
        </p:spPr>
        <p:txBody>
          <a:bodyPr vert="horz" lIns="91440" tIns="45720" rIns="91440" bIns="45720" rtlCol="0" anchor="t">
            <a:normAutofit/>
          </a:bodyPr>
          <a:lstStyle/>
          <a:p>
            <a:pPr>
              <a:lnSpc>
                <a:spcPct val="90000"/>
              </a:lnSpc>
              <a:spcAft>
                <a:spcPts val="600"/>
              </a:spcAft>
            </a:pPr>
            <a:r>
              <a:rPr lang="en-US" altLang="zh-CN" sz="2200" b="1" dirty="0"/>
              <a:t>Background</a:t>
            </a:r>
          </a:p>
        </p:txBody>
      </p:sp>
      <p:pic>
        <p:nvPicPr>
          <p:cNvPr id="7" name="图片 6" descr="报纸上的一篇文章&#10;&#10;低可信度描述已自动生成">
            <a:extLst>
              <a:ext uri="{FF2B5EF4-FFF2-40B4-BE49-F238E27FC236}">
                <a16:creationId xmlns:a16="http://schemas.microsoft.com/office/drawing/2014/main" id="{37DC51F5-6A69-6563-4F25-AF0B3FE9C811}"/>
              </a:ext>
            </a:extLst>
          </p:cNvPr>
          <p:cNvPicPr>
            <a:picLocks noChangeAspect="1"/>
          </p:cNvPicPr>
          <p:nvPr/>
        </p:nvPicPr>
        <p:blipFill rotWithShape="1">
          <a:blip r:embed="rId2"/>
          <a:srcRect t="3891"/>
          <a:stretch/>
        </p:blipFill>
        <p:spPr>
          <a:xfrm>
            <a:off x="4833995" y="316336"/>
            <a:ext cx="5439558" cy="6225327"/>
          </a:xfrm>
          <a:prstGeom prst="rect">
            <a:avLst/>
          </a:prstGeom>
        </p:spPr>
      </p:pic>
      <p:sp>
        <p:nvSpPr>
          <p:cNvPr id="9" name="灯片编号占位符 8">
            <a:extLst>
              <a:ext uri="{FF2B5EF4-FFF2-40B4-BE49-F238E27FC236}">
                <a16:creationId xmlns:a16="http://schemas.microsoft.com/office/drawing/2014/main" id="{C04F5535-C74B-3BB6-118A-1CAB5003BE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094E253-4664-4D1A-887F-A1B2F7C94623}" type="slidenum">
              <a:rPr lang="en-US" altLang="zh-CN" smtClean="0"/>
              <a:pPr>
                <a:spcAft>
                  <a:spcPts val="600"/>
                </a:spcAft>
              </a:pPr>
              <a:t>4</a:t>
            </a:fld>
            <a:endParaRPr lang="en-US" altLang="zh-CN"/>
          </a:p>
        </p:txBody>
      </p:sp>
    </p:spTree>
    <p:extLst>
      <p:ext uri="{BB962C8B-B14F-4D97-AF65-F5344CB8AC3E}">
        <p14:creationId xmlns:p14="http://schemas.microsoft.com/office/powerpoint/2010/main" val="142243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513F3E-0675-5184-C3AC-C8B8AAD8D564}"/>
              </a:ext>
            </a:extLst>
          </p:cNvPr>
          <p:cNvSpPr>
            <a:spLocks noGrp="1"/>
          </p:cNvSpPr>
          <p:nvPr>
            <p:ph idx="1"/>
          </p:nvPr>
        </p:nvSpPr>
        <p:spPr>
          <a:xfrm>
            <a:off x="805544" y="2871982"/>
            <a:ext cx="4245428" cy="3181684"/>
          </a:xfrm>
        </p:spPr>
        <p:txBody>
          <a:bodyPr anchor="t">
            <a:normAutofit/>
          </a:bodyPr>
          <a:lstStyle/>
          <a:p>
            <a:endParaRPr lang="zh-CN" altLang="en-US" sz="1800" dirty="0"/>
          </a:p>
        </p:txBody>
      </p:sp>
      <p:sp>
        <p:nvSpPr>
          <p:cNvPr id="1040" name="Freeform: Shape 1039">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图片 4">
            <a:extLst>
              <a:ext uri="{FF2B5EF4-FFF2-40B4-BE49-F238E27FC236}">
                <a16:creationId xmlns:a16="http://schemas.microsoft.com/office/drawing/2014/main" id="{C655AFE5-8ACB-074E-138A-B8989ACEBCA9}"/>
              </a:ext>
            </a:extLst>
          </p:cNvPr>
          <p:cNvPicPr>
            <a:picLocks noChangeAspect="1"/>
          </p:cNvPicPr>
          <p:nvPr/>
        </p:nvPicPr>
        <p:blipFill rotWithShape="1">
          <a:blip r:embed="rId2"/>
          <a:srcRect r="1691" b="3"/>
          <a:stretch/>
        </p:blipFill>
        <p:spPr>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p:spPr>
      </p:pic>
      <p:sp>
        <p:nvSpPr>
          <p:cNvPr id="1042" name="Freeform: Shape 1041">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genomics england 的图像结果">
            <a:extLst>
              <a:ext uri="{FF2B5EF4-FFF2-40B4-BE49-F238E27FC236}">
                <a16:creationId xmlns:a16="http://schemas.microsoft.com/office/drawing/2014/main" id="{FB82323A-A2C0-13B2-A472-E4E2BA739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756" r="-2" b="6944"/>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C8C21ABD-8401-6842-7033-9BAE5798FB7A}"/>
              </a:ext>
            </a:extLst>
          </p:cNvPr>
          <p:cNvPicPr>
            <a:picLocks noChangeAspect="1"/>
          </p:cNvPicPr>
          <p:nvPr/>
        </p:nvPicPr>
        <p:blipFill>
          <a:blip r:embed="rId4"/>
          <a:stretch>
            <a:fillRect/>
          </a:stretch>
        </p:blipFill>
        <p:spPr>
          <a:xfrm>
            <a:off x="1165" y="2927858"/>
            <a:ext cx="7351075" cy="3919347"/>
          </a:xfrm>
          <a:prstGeom prst="rect">
            <a:avLst/>
          </a:prstGeom>
        </p:spPr>
      </p:pic>
      <p:sp>
        <p:nvSpPr>
          <p:cNvPr id="10" name="灯片编号占位符 9">
            <a:extLst>
              <a:ext uri="{FF2B5EF4-FFF2-40B4-BE49-F238E27FC236}">
                <a16:creationId xmlns:a16="http://schemas.microsoft.com/office/drawing/2014/main" id="{A636681E-CC0C-5ADF-1773-A43360D19FF5}"/>
              </a:ext>
            </a:extLst>
          </p:cNvPr>
          <p:cNvSpPr>
            <a:spLocks noGrp="1"/>
          </p:cNvSpPr>
          <p:nvPr>
            <p:ph type="sldNum" sz="quarter" idx="12"/>
          </p:nvPr>
        </p:nvSpPr>
        <p:spPr/>
        <p:txBody>
          <a:bodyPr/>
          <a:lstStyle/>
          <a:p>
            <a:fld id="{A094E253-4664-4D1A-887F-A1B2F7C94623}" type="slidenum">
              <a:rPr lang="zh-CN" altLang="en-US" smtClean="0"/>
              <a:t>5</a:t>
            </a:fld>
            <a:endParaRPr lang="zh-CN" altLang="en-US"/>
          </a:p>
        </p:txBody>
      </p:sp>
    </p:spTree>
    <p:extLst>
      <p:ext uri="{BB962C8B-B14F-4D97-AF65-F5344CB8AC3E}">
        <p14:creationId xmlns:p14="http://schemas.microsoft.com/office/powerpoint/2010/main" val="23543053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79E6F-D19F-DD5F-9EA5-512EC75671AA}"/>
              </a:ext>
            </a:extLst>
          </p:cNvPr>
          <p:cNvSpPr>
            <a:spLocks noGrp="1"/>
          </p:cNvSpPr>
          <p:nvPr>
            <p:ph type="title"/>
          </p:nvPr>
        </p:nvSpPr>
        <p:spPr/>
        <p:txBody>
          <a:bodyPr/>
          <a:lstStyle/>
          <a:p>
            <a:endParaRPr lang="zh-CN" altLang="en-US" dirty="0"/>
          </a:p>
        </p:txBody>
      </p:sp>
      <p:pic>
        <p:nvPicPr>
          <p:cNvPr id="7" name="内容占位符 6">
            <a:extLst>
              <a:ext uri="{FF2B5EF4-FFF2-40B4-BE49-F238E27FC236}">
                <a16:creationId xmlns:a16="http://schemas.microsoft.com/office/drawing/2014/main" id="{607D26C9-3727-97E4-892F-0AEAC4673E42}"/>
              </a:ext>
            </a:extLst>
          </p:cNvPr>
          <p:cNvPicPr>
            <a:picLocks noGrp="1" noChangeAspect="1"/>
          </p:cNvPicPr>
          <p:nvPr>
            <p:ph idx="1"/>
          </p:nvPr>
        </p:nvPicPr>
        <p:blipFill>
          <a:blip r:embed="rId2"/>
          <a:stretch>
            <a:fillRect/>
          </a:stretch>
        </p:blipFill>
        <p:spPr>
          <a:xfrm>
            <a:off x="4053381" y="661251"/>
            <a:ext cx="3765615" cy="2531027"/>
          </a:xfrm>
        </p:spPr>
      </p:pic>
      <p:pic>
        <p:nvPicPr>
          <p:cNvPr id="5" name="图片 4">
            <a:extLst>
              <a:ext uri="{FF2B5EF4-FFF2-40B4-BE49-F238E27FC236}">
                <a16:creationId xmlns:a16="http://schemas.microsoft.com/office/drawing/2014/main" id="{20452335-08A2-FE74-999C-367458C689F1}"/>
              </a:ext>
            </a:extLst>
          </p:cNvPr>
          <p:cNvPicPr>
            <a:picLocks noChangeAspect="1"/>
          </p:cNvPicPr>
          <p:nvPr/>
        </p:nvPicPr>
        <p:blipFill>
          <a:blip r:embed="rId3"/>
          <a:stretch>
            <a:fillRect/>
          </a:stretch>
        </p:blipFill>
        <p:spPr>
          <a:xfrm>
            <a:off x="0" y="172776"/>
            <a:ext cx="3889795" cy="3035823"/>
          </a:xfrm>
          <a:prstGeom prst="rect">
            <a:avLst/>
          </a:prstGeom>
        </p:spPr>
      </p:pic>
      <p:pic>
        <p:nvPicPr>
          <p:cNvPr id="9" name="图片 8">
            <a:extLst>
              <a:ext uri="{FF2B5EF4-FFF2-40B4-BE49-F238E27FC236}">
                <a16:creationId xmlns:a16="http://schemas.microsoft.com/office/drawing/2014/main" id="{ED503AF0-16EA-5350-1F99-85E413F0E62A}"/>
              </a:ext>
            </a:extLst>
          </p:cNvPr>
          <p:cNvPicPr>
            <a:picLocks noChangeAspect="1"/>
          </p:cNvPicPr>
          <p:nvPr/>
        </p:nvPicPr>
        <p:blipFill>
          <a:blip r:embed="rId4"/>
          <a:stretch>
            <a:fillRect/>
          </a:stretch>
        </p:blipFill>
        <p:spPr>
          <a:xfrm>
            <a:off x="7750396" y="241536"/>
            <a:ext cx="4378851" cy="3280427"/>
          </a:xfrm>
          <a:prstGeom prst="rect">
            <a:avLst/>
          </a:prstGeom>
        </p:spPr>
      </p:pic>
      <p:pic>
        <p:nvPicPr>
          <p:cNvPr id="11" name="图片 10">
            <a:extLst>
              <a:ext uri="{FF2B5EF4-FFF2-40B4-BE49-F238E27FC236}">
                <a16:creationId xmlns:a16="http://schemas.microsoft.com/office/drawing/2014/main" id="{44E4FA36-7D4B-8B62-D083-1E9DD094720E}"/>
              </a:ext>
            </a:extLst>
          </p:cNvPr>
          <p:cNvPicPr>
            <a:picLocks noChangeAspect="1"/>
          </p:cNvPicPr>
          <p:nvPr/>
        </p:nvPicPr>
        <p:blipFill>
          <a:blip r:embed="rId5"/>
          <a:stretch>
            <a:fillRect/>
          </a:stretch>
        </p:blipFill>
        <p:spPr>
          <a:xfrm>
            <a:off x="0" y="3464861"/>
            <a:ext cx="4339084" cy="3220363"/>
          </a:xfrm>
          <a:prstGeom prst="rect">
            <a:avLst/>
          </a:prstGeom>
        </p:spPr>
      </p:pic>
      <p:pic>
        <p:nvPicPr>
          <p:cNvPr id="13" name="图片 12">
            <a:extLst>
              <a:ext uri="{FF2B5EF4-FFF2-40B4-BE49-F238E27FC236}">
                <a16:creationId xmlns:a16="http://schemas.microsoft.com/office/drawing/2014/main" id="{78E371EF-7390-8C7E-57B0-8CF44AF8CB7B}"/>
              </a:ext>
            </a:extLst>
          </p:cNvPr>
          <p:cNvPicPr>
            <a:picLocks noChangeAspect="1"/>
          </p:cNvPicPr>
          <p:nvPr/>
        </p:nvPicPr>
        <p:blipFill>
          <a:blip r:embed="rId6"/>
          <a:stretch>
            <a:fillRect/>
          </a:stretch>
        </p:blipFill>
        <p:spPr>
          <a:xfrm>
            <a:off x="4121981" y="3429000"/>
            <a:ext cx="7916509" cy="2699499"/>
          </a:xfrm>
          <a:prstGeom prst="rect">
            <a:avLst/>
          </a:prstGeom>
        </p:spPr>
      </p:pic>
      <p:sp>
        <p:nvSpPr>
          <p:cNvPr id="4" name="灯片编号占位符 3">
            <a:extLst>
              <a:ext uri="{FF2B5EF4-FFF2-40B4-BE49-F238E27FC236}">
                <a16:creationId xmlns:a16="http://schemas.microsoft.com/office/drawing/2014/main" id="{D1A223D7-B910-A00A-1809-CB3759BBA000}"/>
              </a:ext>
            </a:extLst>
          </p:cNvPr>
          <p:cNvSpPr>
            <a:spLocks noGrp="1"/>
          </p:cNvSpPr>
          <p:nvPr>
            <p:ph type="sldNum" sz="quarter" idx="12"/>
          </p:nvPr>
        </p:nvSpPr>
        <p:spPr/>
        <p:txBody>
          <a:bodyPr/>
          <a:lstStyle/>
          <a:p>
            <a:fld id="{A094E253-4664-4D1A-887F-A1B2F7C94623}" type="slidenum">
              <a:rPr lang="zh-CN" altLang="en-US" smtClean="0"/>
              <a:t>6</a:t>
            </a:fld>
            <a:endParaRPr lang="zh-CN" altLang="en-US"/>
          </a:p>
        </p:txBody>
      </p:sp>
    </p:spTree>
    <p:extLst>
      <p:ext uri="{BB962C8B-B14F-4D97-AF65-F5344CB8AC3E}">
        <p14:creationId xmlns:p14="http://schemas.microsoft.com/office/powerpoint/2010/main" val="117119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65FCE-18D8-4C75-9676-E763BA06B4F3}"/>
              </a:ext>
            </a:extLst>
          </p:cNvPr>
          <p:cNvSpPr>
            <a:spLocks noGrp="1"/>
          </p:cNvSpPr>
          <p:nvPr>
            <p:ph type="title"/>
          </p:nvPr>
        </p:nvSpPr>
        <p:spPr/>
        <p:txBody>
          <a:bodyPr/>
          <a:lstStyle/>
          <a:p>
            <a:endParaRPr lang="zh-CN" altLang="en-US"/>
          </a:p>
        </p:txBody>
      </p:sp>
      <p:pic>
        <p:nvPicPr>
          <p:cNvPr id="8" name="内容占位符 7">
            <a:extLst>
              <a:ext uri="{FF2B5EF4-FFF2-40B4-BE49-F238E27FC236}">
                <a16:creationId xmlns:a16="http://schemas.microsoft.com/office/drawing/2014/main" id="{9346F8EB-0159-37AB-7FB9-61DEC0D7C2A7}"/>
              </a:ext>
            </a:extLst>
          </p:cNvPr>
          <p:cNvPicPr>
            <a:picLocks noGrp="1" noChangeAspect="1"/>
          </p:cNvPicPr>
          <p:nvPr>
            <p:ph idx="1"/>
          </p:nvPr>
        </p:nvPicPr>
        <p:blipFill>
          <a:blip r:embed="rId2"/>
          <a:stretch>
            <a:fillRect/>
          </a:stretch>
        </p:blipFill>
        <p:spPr>
          <a:xfrm>
            <a:off x="9158726" y="1253331"/>
            <a:ext cx="2602809" cy="4351338"/>
          </a:xfrm>
        </p:spPr>
      </p:pic>
      <p:pic>
        <p:nvPicPr>
          <p:cNvPr id="5" name="图片 4">
            <a:extLst>
              <a:ext uri="{FF2B5EF4-FFF2-40B4-BE49-F238E27FC236}">
                <a16:creationId xmlns:a16="http://schemas.microsoft.com/office/drawing/2014/main" id="{77BD31CF-B5A3-8BC3-8D27-1AC38786C0BB}"/>
              </a:ext>
            </a:extLst>
          </p:cNvPr>
          <p:cNvPicPr>
            <a:picLocks noChangeAspect="1"/>
          </p:cNvPicPr>
          <p:nvPr/>
        </p:nvPicPr>
        <p:blipFill>
          <a:blip r:embed="rId3"/>
          <a:stretch>
            <a:fillRect/>
          </a:stretch>
        </p:blipFill>
        <p:spPr>
          <a:xfrm>
            <a:off x="176385" y="458998"/>
            <a:ext cx="8679782" cy="5353493"/>
          </a:xfrm>
          <a:prstGeom prst="rect">
            <a:avLst/>
          </a:prstGeom>
        </p:spPr>
      </p:pic>
      <p:sp>
        <p:nvSpPr>
          <p:cNvPr id="6" name="文本框 5">
            <a:extLst>
              <a:ext uri="{FF2B5EF4-FFF2-40B4-BE49-F238E27FC236}">
                <a16:creationId xmlns:a16="http://schemas.microsoft.com/office/drawing/2014/main" id="{6E046B7D-7359-EC0E-3D88-B5A63F45317F}"/>
              </a:ext>
            </a:extLst>
          </p:cNvPr>
          <p:cNvSpPr txBox="1"/>
          <p:nvPr/>
        </p:nvSpPr>
        <p:spPr>
          <a:xfrm>
            <a:off x="1057836" y="6331023"/>
            <a:ext cx="8279831" cy="369332"/>
          </a:xfrm>
          <a:prstGeom prst="rect">
            <a:avLst/>
          </a:prstGeom>
          <a:noFill/>
        </p:spPr>
        <p:txBody>
          <a:bodyPr wrap="none" rtlCol="0">
            <a:spAutoFit/>
          </a:bodyPr>
          <a:lstStyle/>
          <a:p>
            <a:r>
              <a:rPr lang="en-US" altLang="zh-CN" dirty="0"/>
              <a:t>https://cnfl.extge.co.uk/display/GERE/Genomics+England+Research+Environment</a:t>
            </a:r>
            <a:endParaRPr lang="zh-CN" altLang="en-US" dirty="0"/>
          </a:p>
        </p:txBody>
      </p:sp>
      <p:sp>
        <p:nvSpPr>
          <p:cNvPr id="9" name="矩形 8">
            <a:extLst>
              <a:ext uri="{FF2B5EF4-FFF2-40B4-BE49-F238E27FC236}">
                <a16:creationId xmlns:a16="http://schemas.microsoft.com/office/drawing/2014/main" id="{9EBCCCDC-8534-CD45-E136-A6BC1C9D59C6}"/>
              </a:ext>
            </a:extLst>
          </p:cNvPr>
          <p:cNvSpPr/>
          <p:nvPr/>
        </p:nvSpPr>
        <p:spPr>
          <a:xfrm>
            <a:off x="95250" y="1171575"/>
            <a:ext cx="335215" cy="4510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1559CDFC-AE80-D01A-8AC7-C951077C1B3A}"/>
              </a:ext>
            </a:extLst>
          </p:cNvPr>
          <p:cNvSpPr>
            <a:spLocks noGrp="1"/>
          </p:cNvSpPr>
          <p:nvPr>
            <p:ph type="sldNum" sz="quarter" idx="12"/>
          </p:nvPr>
        </p:nvSpPr>
        <p:spPr/>
        <p:txBody>
          <a:bodyPr/>
          <a:lstStyle/>
          <a:p>
            <a:fld id="{A094E253-4664-4D1A-887F-A1B2F7C94623}" type="slidenum">
              <a:rPr lang="zh-CN" altLang="en-US" smtClean="0"/>
              <a:t>7</a:t>
            </a:fld>
            <a:endParaRPr lang="zh-CN" altLang="en-US"/>
          </a:p>
        </p:txBody>
      </p:sp>
    </p:spTree>
    <p:extLst>
      <p:ext uri="{BB962C8B-B14F-4D97-AF65-F5344CB8AC3E}">
        <p14:creationId xmlns:p14="http://schemas.microsoft.com/office/powerpoint/2010/main" val="276255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175536-34C0-C315-FDD7-9ABC6DCC00BF}"/>
              </a:ext>
            </a:extLst>
          </p:cNvPr>
          <p:cNvPicPr>
            <a:picLocks noChangeAspect="1"/>
          </p:cNvPicPr>
          <p:nvPr/>
        </p:nvPicPr>
        <p:blipFill>
          <a:blip r:embed="rId2"/>
          <a:stretch>
            <a:fillRect/>
          </a:stretch>
        </p:blipFill>
        <p:spPr>
          <a:xfrm>
            <a:off x="1085150" y="480601"/>
            <a:ext cx="10021699" cy="5896798"/>
          </a:xfrm>
          <a:prstGeom prst="rect">
            <a:avLst/>
          </a:prstGeom>
        </p:spPr>
      </p:pic>
      <p:sp>
        <p:nvSpPr>
          <p:cNvPr id="4" name="文本框 3">
            <a:extLst>
              <a:ext uri="{FF2B5EF4-FFF2-40B4-BE49-F238E27FC236}">
                <a16:creationId xmlns:a16="http://schemas.microsoft.com/office/drawing/2014/main" id="{95716441-07A0-BFFC-21D7-171D52D7D368}"/>
              </a:ext>
            </a:extLst>
          </p:cNvPr>
          <p:cNvSpPr txBox="1"/>
          <p:nvPr/>
        </p:nvSpPr>
        <p:spPr>
          <a:xfrm>
            <a:off x="7000875" y="723900"/>
            <a:ext cx="1338828" cy="369332"/>
          </a:xfrm>
          <a:prstGeom prst="rect">
            <a:avLst/>
          </a:prstGeom>
          <a:noFill/>
        </p:spPr>
        <p:txBody>
          <a:bodyPr wrap="none" rtlCol="0">
            <a:spAutoFit/>
          </a:bodyPr>
          <a:lstStyle/>
          <a:p>
            <a:r>
              <a:rPr lang="zh-CN" altLang="en-US" dirty="0"/>
              <a:t>每季度更新</a:t>
            </a:r>
          </a:p>
        </p:txBody>
      </p:sp>
      <p:sp>
        <p:nvSpPr>
          <p:cNvPr id="5" name="矩形 4">
            <a:extLst>
              <a:ext uri="{FF2B5EF4-FFF2-40B4-BE49-F238E27FC236}">
                <a16:creationId xmlns:a16="http://schemas.microsoft.com/office/drawing/2014/main" id="{490C18D2-0DEC-88D7-72A9-3A5EFDA60475}"/>
              </a:ext>
            </a:extLst>
          </p:cNvPr>
          <p:cNvSpPr/>
          <p:nvPr/>
        </p:nvSpPr>
        <p:spPr>
          <a:xfrm>
            <a:off x="6162675" y="1093232"/>
            <a:ext cx="1771650" cy="25931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C0437559-B28B-B7D2-1C74-50BAEB539011}"/>
              </a:ext>
            </a:extLst>
          </p:cNvPr>
          <p:cNvSpPr>
            <a:spLocks noGrp="1"/>
          </p:cNvSpPr>
          <p:nvPr>
            <p:ph type="sldNum" sz="quarter" idx="12"/>
          </p:nvPr>
        </p:nvSpPr>
        <p:spPr/>
        <p:txBody>
          <a:bodyPr/>
          <a:lstStyle/>
          <a:p>
            <a:fld id="{A094E253-4664-4D1A-887F-A1B2F7C94623}" type="slidenum">
              <a:rPr lang="zh-CN" altLang="en-US" smtClean="0"/>
              <a:t>8</a:t>
            </a:fld>
            <a:endParaRPr lang="zh-CN" altLang="en-US"/>
          </a:p>
        </p:txBody>
      </p:sp>
    </p:spTree>
    <p:extLst>
      <p:ext uri="{BB962C8B-B14F-4D97-AF65-F5344CB8AC3E}">
        <p14:creationId xmlns:p14="http://schemas.microsoft.com/office/powerpoint/2010/main" val="155192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236BDD-D7EE-3FD1-C832-1E5FF008EB95}"/>
              </a:ext>
            </a:extLst>
          </p:cNvPr>
          <p:cNvPicPr>
            <a:picLocks noChangeAspect="1"/>
          </p:cNvPicPr>
          <p:nvPr/>
        </p:nvPicPr>
        <p:blipFill>
          <a:blip r:embed="rId2"/>
          <a:stretch>
            <a:fillRect/>
          </a:stretch>
        </p:blipFill>
        <p:spPr>
          <a:xfrm>
            <a:off x="359577" y="170934"/>
            <a:ext cx="3859998" cy="3267591"/>
          </a:xfrm>
          <a:prstGeom prst="rect">
            <a:avLst/>
          </a:prstGeom>
        </p:spPr>
      </p:pic>
      <p:pic>
        <p:nvPicPr>
          <p:cNvPr id="5" name="图片 4">
            <a:extLst>
              <a:ext uri="{FF2B5EF4-FFF2-40B4-BE49-F238E27FC236}">
                <a16:creationId xmlns:a16="http://schemas.microsoft.com/office/drawing/2014/main" id="{E8E00A09-2333-F9B0-3C88-42A3E186CA97}"/>
              </a:ext>
            </a:extLst>
          </p:cNvPr>
          <p:cNvPicPr>
            <a:picLocks noChangeAspect="1"/>
          </p:cNvPicPr>
          <p:nvPr/>
        </p:nvPicPr>
        <p:blipFill>
          <a:blip r:embed="rId3"/>
          <a:stretch>
            <a:fillRect/>
          </a:stretch>
        </p:blipFill>
        <p:spPr>
          <a:xfrm>
            <a:off x="0" y="3857625"/>
            <a:ext cx="12764003" cy="1322782"/>
          </a:xfrm>
          <a:prstGeom prst="rect">
            <a:avLst/>
          </a:prstGeom>
        </p:spPr>
      </p:pic>
      <p:pic>
        <p:nvPicPr>
          <p:cNvPr id="7" name="图片 6">
            <a:extLst>
              <a:ext uri="{FF2B5EF4-FFF2-40B4-BE49-F238E27FC236}">
                <a16:creationId xmlns:a16="http://schemas.microsoft.com/office/drawing/2014/main" id="{D8EDA581-F365-B4DB-CF1F-CCBD46AF0C69}"/>
              </a:ext>
            </a:extLst>
          </p:cNvPr>
          <p:cNvPicPr>
            <a:picLocks noChangeAspect="1"/>
          </p:cNvPicPr>
          <p:nvPr/>
        </p:nvPicPr>
        <p:blipFill>
          <a:blip r:embed="rId4"/>
          <a:stretch>
            <a:fillRect/>
          </a:stretch>
        </p:blipFill>
        <p:spPr>
          <a:xfrm>
            <a:off x="130273" y="5288073"/>
            <a:ext cx="11931454" cy="1112383"/>
          </a:xfrm>
          <a:prstGeom prst="rect">
            <a:avLst/>
          </a:prstGeom>
        </p:spPr>
      </p:pic>
      <p:pic>
        <p:nvPicPr>
          <p:cNvPr id="9" name="图片 8">
            <a:extLst>
              <a:ext uri="{FF2B5EF4-FFF2-40B4-BE49-F238E27FC236}">
                <a16:creationId xmlns:a16="http://schemas.microsoft.com/office/drawing/2014/main" id="{C16348F3-508B-13A8-ACAE-22957B94A3E2}"/>
              </a:ext>
            </a:extLst>
          </p:cNvPr>
          <p:cNvPicPr>
            <a:picLocks noChangeAspect="1"/>
          </p:cNvPicPr>
          <p:nvPr/>
        </p:nvPicPr>
        <p:blipFill>
          <a:blip r:embed="rId5"/>
          <a:stretch>
            <a:fillRect/>
          </a:stretch>
        </p:blipFill>
        <p:spPr>
          <a:xfrm>
            <a:off x="3403787" y="1108553"/>
            <a:ext cx="8848164" cy="1693015"/>
          </a:xfrm>
          <a:prstGeom prst="rect">
            <a:avLst/>
          </a:prstGeom>
        </p:spPr>
      </p:pic>
      <p:sp>
        <p:nvSpPr>
          <p:cNvPr id="11" name="灯片编号占位符 10">
            <a:extLst>
              <a:ext uri="{FF2B5EF4-FFF2-40B4-BE49-F238E27FC236}">
                <a16:creationId xmlns:a16="http://schemas.microsoft.com/office/drawing/2014/main" id="{9CC40A59-F40B-E13E-11CA-AB57CD54A3B0}"/>
              </a:ext>
            </a:extLst>
          </p:cNvPr>
          <p:cNvSpPr>
            <a:spLocks noGrp="1"/>
          </p:cNvSpPr>
          <p:nvPr>
            <p:ph type="sldNum" sz="quarter" idx="12"/>
          </p:nvPr>
        </p:nvSpPr>
        <p:spPr/>
        <p:txBody>
          <a:bodyPr/>
          <a:lstStyle/>
          <a:p>
            <a:fld id="{A094E253-4664-4D1A-887F-A1B2F7C94623}" type="slidenum">
              <a:rPr lang="zh-CN" altLang="en-US" smtClean="0"/>
              <a:t>9</a:t>
            </a:fld>
            <a:endParaRPr lang="zh-CN" altLang="en-US"/>
          </a:p>
        </p:txBody>
      </p:sp>
      <p:sp>
        <p:nvSpPr>
          <p:cNvPr id="12" name="文本框 11">
            <a:extLst>
              <a:ext uri="{FF2B5EF4-FFF2-40B4-BE49-F238E27FC236}">
                <a16:creationId xmlns:a16="http://schemas.microsoft.com/office/drawing/2014/main" id="{C8F19906-F5CF-8608-B206-33B8821B4DAB}"/>
              </a:ext>
            </a:extLst>
          </p:cNvPr>
          <p:cNvSpPr txBox="1"/>
          <p:nvPr/>
        </p:nvSpPr>
        <p:spPr>
          <a:xfrm>
            <a:off x="8852362" y="265930"/>
            <a:ext cx="3209365" cy="523220"/>
          </a:xfrm>
          <a:prstGeom prst="rect">
            <a:avLst/>
          </a:prstGeom>
          <a:noFill/>
        </p:spPr>
        <p:txBody>
          <a:bodyPr wrap="square" rtlCol="0">
            <a:spAutoFit/>
          </a:bodyPr>
          <a:lstStyle/>
          <a:p>
            <a:r>
              <a:rPr lang="en-US" altLang="zh-CN" sz="2800" b="1" dirty="0"/>
              <a:t>Data Extraction</a:t>
            </a:r>
            <a:endParaRPr lang="zh-CN" altLang="en-US" sz="2800" b="1" dirty="0"/>
          </a:p>
        </p:txBody>
      </p:sp>
    </p:spTree>
    <p:extLst>
      <p:ext uri="{BB962C8B-B14F-4D97-AF65-F5344CB8AC3E}">
        <p14:creationId xmlns:p14="http://schemas.microsoft.com/office/powerpoint/2010/main" val="1682540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1192</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DengXian</vt:lpstr>
      <vt:lpstr>DengXian</vt:lpstr>
      <vt:lpstr>等线 Light</vt:lpstr>
      <vt:lpstr>微软雅黑</vt:lpstr>
      <vt:lpstr>Arial</vt:lpstr>
      <vt:lpstr>Calibri</vt:lpstr>
      <vt:lpstr>Symbol</vt:lpstr>
      <vt:lpstr>Times New Roman</vt:lpstr>
      <vt:lpstr>Wingdings</vt:lpstr>
      <vt:lpstr>Office 主题​​</vt:lpstr>
      <vt:lpstr>Application of Ensemble Clustering and Survival Tree Analysis for Identifying Prognostic Clinicogenomic Features in Patients with Colorectal Cancer from the 100,000 Genomes Project</vt:lpstr>
      <vt:lpstr>PowerPoint Presentation</vt:lpstr>
      <vt:lpstr>Application of Ensemble Clustering and Survival Tree Analysis for Identifying Prognostic Clinicogenomic Features in Patients with Colorectal Cancer from the 100,000 Genomes Project</vt:lpstr>
      <vt:lpstr>Application of Ensemble Clustering and Survival Tree Analysis for Identifying Prognostic Clinicogenomic Features in Patients with Colorectal Cancer from the 100,000 Genomes Project</vt:lpstr>
      <vt:lpstr>PowerPoint Presentation</vt:lpstr>
      <vt:lpstr>PowerPoint Presentation</vt:lpstr>
      <vt:lpstr>PowerPoint Presentation</vt:lpstr>
      <vt:lpstr>PowerPoint Presentation</vt:lpstr>
      <vt:lpstr>PowerPoint Presentation</vt:lpstr>
      <vt:lpstr>Features</vt:lpstr>
      <vt:lpstr>Features</vt:lpstr>
      <vt:lpstr>Treatment events related to cancer curatives  </vt:lpstr>
      <vt:lpstr>PowerPoint Presentation</vt:lpstr>
      <vt:lpstr>Clustering Algorithms </vt:lpstr>
      <vt:lpstr>Consensus Function </vt:lpstr>
      <vt:lpstr>Results</vt:lpstr>
      <vt:lpstr>Overall survival outcomes in patients with colorectal cancer stratified using the ensemble clustering approach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c:title>
  <dc:creator>Yuguo Wei</dc:creator>
  <cp:lastModifiedBy>SHICHENG GUO</cp:lastModifiedBy>
  <cp:revision>20</cp:revision>
  <dcterms:created xsi:type="dcterms:W3CDTF">2021-08-13T02:58:28Z</dcterms:created>
  <dcterms:modified xsi:type="dcterms:W3CDTF">2022-08-22T13:33:40Z</dcterms:modified>
</cp:coreProperties>
</file>