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24929e619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24929e619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249b5dffc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249b5dffc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249b5dffc8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249b5dffc8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3441400" y="3113675"/>
            <a:ext cx="3078900" cy="1313400"/>
          </a:xfrm>
          <a:prstGeom prst="roundRect">
            <a:avLst>
              <a:gd fmla="val 16667" name="adj"/>
            </a:avLst>
          </a:prstGeom>
          <a:solidFill>
            <a:srgbClr val="0000FF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CMFA Engine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3441400" y="2174125"/>
            <a:ext cx="2159400" cy="466200"/>
          </a:xfrm>
          <a:prstGeom prst="roundRect">
            <a:avLst>
              <a:gd fmla="val 16667" name="adj"/>
            </a:avLst>
          </a:prstGeom>
          <a:solidFill>
            <a:srgbClr val="0000FF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</a:rPr>
              <a:t>CMFA Signal Verification</a:t>
            </a:r>
            <a:endParaRPr sz="1300">
              <a:solidFill>
                <a:schemeClr val="lt1"/>
              </a:solidFill>
            </a:endParaRPr>
          </a:p>
        </p:txBody>
      </p:sp>
      <p:sp>
        <p:nvSpPr>
          <p:cNvPr id="56" name="Google Shape;56;p13"/>
          <p:cNvSpPr/>
          <p:nvPr/>
        </p:nvSpPr>
        <p:spPr>
          <a:xfrm>
            <a:off x="2106275" y="2441650"/>
            <a:ext cx="991200" cy="13134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Policy Engine</a:t>
            </a:r>
            <a:endParaRPr sz="1300"/>
          </a:p>
        </p:txBody>
      </p:sp>
      <p:sp>
        <p:nvSpPr>
          <p:cNvPr id="57" name="Google Shape;57;p13"/>
          <p:cNvSpPr/>
          <p:nvPr/>
        </p:nvSpPr>
        <p:spPr>
          <a:xfrm>
            <a:off x="201700" y="2442575"/>
            <a:ext cx="991200" cy="1313400"/>
          </a:xfrm>
          <a:prstGeom prst="roundRect">
            <a:avLst>
              <a:gd fmla="val 16667" name="adj"/>
            </a:avLst>
          </a:prstGeom>
          <a:solidFill>
            <a:srgbClr val="4A86E8"/>
          </a:solidFill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</a:rPr>
              <a:t>External Admin (could be local or remote)</a:t>
            </a:r>
            <a:endParaRPr sz="1300">
              <a:solidFill>
                <a:schemeClr val="lt1"/>
              </a:solidFill>
            </a:endParaRPr>
          </a:p>
        </p:txBody>
      </p:sp>
      <p:sp>
        <p:nvSpPr>
          <p:cNvPr id="58" name="Google Shape;58;p13"/>
          <p:cNvSpPr/>
          <p:nvPr/>
        </p:nvSpPr>
        <p:spPr>
          <a:xfrm>
            <a:off x="2268975" y="445025"/>
            <a:ext cx="1466400" cy="6567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rgbClr val="7F6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External Devices (Wearables, other monitoring sensors)</a:t>
            </a:r>
            <a:endParaRPr sz="1000"/>
          </a:p>
        </p:txBody>
      </p:sp>
      <p:sp>
        <p:nvSpPr>
          <p:cNvPr id="59" name="Google Shape;59;p13"/>
          <p:cNvSpPr/>
          <p:nvPr/>
        </p:nvSpPr>
        <p:spPr>
          <a:xfrm>
            <a:off x="3989950" y="445025"/>
            <a:ext cx="1466400" cy="6567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rgbClr val="7F6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Wireless Signals (Wi-Fi, BT, etc)</a:t>
            </a:r>
            <a:endParaRPr sz="1000"/>
          </a:p>
        </p:txBody>
      </p:sp>
      <p:sp>
        <p:nvSpPr>
          <p:cNvPr id="60" name="Google Shape;60;p13"/>
          <p:cNvSpPr/>
          <p:nvPr/>
        </p:nvSpPr>
        <p:spPr>
          <a:xfrm>
            <a:off x="5710925" y="445025"/>
            <a:ext cx="1466400" cy="6567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rgbClr val="7F6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Sensors (Location, On-Body, etc)</a:t>
            </a:r>
            <a:endParaRPr sz="1000"/>
          </a:p>
        </p:txBody>
      </p:sp>
      <p:sp>
        <p:nvSpPr>
          <p:cNvPr id="61" name="Google Shape;61;p13"/>
          <p:cNvSpPr/>
          <p:nvPr/>
        </p:nvSpPr>
        <p:spPr>
          <a:xfrm>
            <a:off x="7431900" y="445025"/>
            <a:ext cx="1466400" cy="6567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rgbClr val="7F6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Non-certified (Untrusted) Biometric Sensors</a:t>
            </a:r>
            <a:endParaRPr sz="1000"/>
          </a:p>
        </p:txBody>
      </p:sp>
      <p:sp>
        <p:nvSpPr>
          <p:cNvPr id="62" name="Google Shape;62;p13"/>
          <p:cNvSpPr/>
          <p:nvPr/>
        </p:nvSpPr>
        <p:spPr>
          <a:xfrm>
            <a:off x="7431900" y="2270625"/>
            <a:ext cx="1466400" cy="11229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Certified (Trusted) Biometric Sensors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63" name="Google Shape;63;p13"/>
          <p:cNvSpPr/>
          <p:nvPr/>
        </p:nvSpPr>
        <p:spPr>
          <a:xfrm>
            <a:off x="7431900" y="1357825"/>
            <a:ext cx="1466400" cy="6567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On-board Status (time, device info)</a:t>
            </a:r>
            <a:endParaRPr sz="1000"/>
          </a:p>
        </p:txBody>
      </p:sp>
      <p:sp>
        <p:nvSpPr>
          <p:cNvPr id="64" name="Google Shape;64;p13"/>
          <p:cNvSpPr/>
          <p:nvPr/>
        </p:nvSpPr>
        <p:spPr>
          <a:xfrm>
            <a:off x="7431900" y="2927325"/>
            <a:ext cx="718200" cy="4662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Bio PAD</a:t>
            </a:r>
            <a:endParaRPr sz="1000"/>
          </a:p>
        </p:txBody>
      </p:sp>
      <p:cxnSp>
        <p:nvCxnSpPr>
          <p:cNvPr id="65" name="Google Shape;65;p13"/>
          <p:cNvCxnSpPr>
            <a:stCxn id="58" idx="2"/>
          </p:cNvCxnSpPr>
          <p:nvPr/>
        </p:nvCxnSpPr>
        <p:spPr>
          <a:xfrm>
            <a:off x="3002175" y="1101725"/>
            <a:ext cx="689400" cy="10797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6" name="Google Shape;66;p13"/>
          <p:cNvCxnSpPr>
            <a:stCxn id="59" idx="2"/>
          </p:cNvCxnSpPr>
          <p:nvPr/>
        </p:nvCxnSpPr>
        <p:spPr>
          <a:xfrm>
            <a:off x="4723150" y="1101725"/>
            <a:ext cx="19200" cy="10797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7" name="Google Shape;67;p13"/>
          <p:cNvCxnSpPr>
            <a:stCxn id="60" idx="2"/>
          </p:cNvCxnSpPr>
          <p:nvPr/>
        </p:nvCxnSpPr>
        <p:spPr>
          <a:xfrm flipH="1">
            <a:off x="5282225" y="1101725"/>
            <a:ext cx="1161900" cy="10725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8" name="Google Shape;68;p13"/>
          <p:cNvCxnSpPr/>
          <p:nvPr/>
        </p:nvCxnSpPr>
        <p:spPr>
          <a:xfrm flipH="1">
            <a:off x="5603250" y="1108950"/>
            <a:ext cx="1838400" cy="11163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9" name="Google Shape;69;p13"/>
          <p:cNvCxnSpPr>
            <a:stCxn id="63" idx="1"/>
          </p:cNvCxnSpPr>
          <p:nvPr/>
        </p:nvCxnSpPr>
        <p:spPr>
          <a:xfrm flipH="1">
            <a:off x="5946000" y="1686175"/>
            <a:ext cx="1485900" cy="1436400"/>
          </a:xfrm>
          <a:prstGeom prst="straightConnector1">
            <a:avLst/>
          </a:prstGeom>
          <a:noFill/>
          <a:ln cap="flat" cmpd="sng" w="19050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0" name="Google Shape;70;p13"/>
          <p:cNvCxnSpPr>
            <a:stCxn id="63" idx="1"/>
            <a:endCxn id="55" idx="3"/>
          </p:cNvCxnSpPr>
          <p:nvPr/>
        </p:nvCxnSpPr>
        <p:spPr>
          <a:xfrm flipH="1">
            <a:off x="5600700" y="1686175"/>
            <a:ext cx="1831200" cy="721200"/>
          </a:xfrm>
          <a:prstGeom prst="straightConnector1">
            <a:avLst/>
          </a:prstGeom>
          <a:noFill/>
          <a:ln cap="flat" cmpd="sng" w="19050">
            <a:solidFill>
              <a:srgbClr val="E06666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71" name="Google Shape;71;p13"/>
          <p:cNvCxnSpPr>
            <a:stCxn id="62" idx="1"/>
          </p:cNvCxnSpPr>
          <p:nvPr/>
        </p:nvCxnSpPr>
        <p:spPr>
          <a:xfrm flipH="1">
            <a:off x="6522300" y="2832075"/>
            <a:ext cx="909600" cy="604200"/>
          </a:xfrm>
          <a:prstGeom prst="straightConnector1">
            <a:avLst/>
          </a:prstGeom>
          <a:noFill/>
          <a:ln cap="flat" cmpd="sng" w="19050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2" name="Google Shape;72;p13"/>
          <p:cNvCxnSpPr>
            <a:stCxn id="64" idx="1"/>
            <a:endCxn id="54" idx="3"/>
          </p:cNvCxnSpPr>
          <p:nvPr/>
        </p:nvCxnSpPr>
        <p:spPr>
          <a:xfrm flipH="1">
            <a:off x="6520200" y="3160425"/>
            <a:ext cx="911700" cy="609900"/>
          </a:xfrm>
          <a:prstGeom prst="straightConnector1">
            <a:avLst/>
          </a:prstGeom>
          <a:noFill/>
          <a:ln cap="flat" cmpd="sng" w="19050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3" name="Google Shape;73;p13"/>
          <p:cNvSpPr/>
          <p:nvPr/>
        </p:nvSpPr>
        <p:spPr>
          <a:xfrm>
            <a:off x="1479725" y="1577072"/>
            <a:ext cx="5665350" cy="3263650"/>
          </a:xfrm>
          <a:custGeom>
            <a:rect b="b" l="l" r="r" t="t"/>
            <a:pathLst>
              <a:path extrusionOk="0" h="130546" w="226614">
                <a:moveTo>
                  <a:pt x="11726" y="3454"/>
                </a:moveTo>
                <a:cubicBezTo>
                  <a:pt x="27605" y="-1561"/>
                  <a:pt x="45005" y="142"/>
                  <a:pt x="61629" y="1120"/>
                </a:cubicBezTo>
                <a:cubicBezTo>
                  <a:pt x="79826" y="2191"/>
                  <a:pt x="98019" y="3322"/>
                  <a:pt x="116201" y="4622"/>
                </a:cubicBezTo>
                <a:cubicBezTo>
                  <a:pt x="129596" y="5579"/>
                  <a:pt x="142968" y="7183"/>
                  <a:pt x="156181" y="9583"/>
                </a:cubicBezTo>
                <a:cubicBezTo>
                  <a:pt x="164122" y="11025"/>
                  <a:pt x="172812" y="11527"/>
                  <a:pt x="179528" y="16003"/>
                </a:cubicBezTo>
                <a:cubicBezTo>
                  <a:pt x="187188" y="21108"/>
                  <a:pt x="196347" y="24789"/>
                  <a:pt x="201999" y="32054"/>
                </a:cubicBezTo>
                <a:cubicBezTo>
                  <a:pt x="218572" y="53357"/>
                  <a:pt x="234948" y="86960"/>
                  <a:pt x="221843" y="110556"/>
                </a:cubicBezTo>
                <a:cubicBezTo>
                  <a:pt x="216658" y="119891"/>
                  <a:pt x="204524" y="124206"/>
                  <a:pt x="194119" y="126606"/>
                </a:cubicBezTo>
                <a:cubicBezTo>
                  <a:pt x="173429" y="131378"/>
                  <a:pt x="151709" y="130826"/>
                  <a:pt x="130500" y="129816"/>
                </a:cubicBezTo>
                <a:cubicBezTo>
                  <a:pt x="108041" y="128746"/>
                  <a:pt x="85626" y="126375"/>
                  <a:pt x="63380" y="123104"/>
                </a:cubicBezTo>
                <a:cubicBezTo>
                  <a:pt x="46787" y="120664"/>
                  <a:pt x="28776" y="116871"/>
                  <a:pt x="16103" y="105886"/>
                </a:cubicBezTo>
                <a:cubicBezTo>
                  <a:pt x="-780" y="91252"/>
                  <a:pt x="52" y="63151"/>
                  <a:pt x="52" y="40808"/>
                </a:cubicBezTo>
                <a:cubicBezTo>
                  <a:pt x="52" y="27458"/>
                  <a:pt x="-457" y="2871"/>
                  <a:pt x="12893" y="2871"/>
                </a:cubicBezTo>
              </a:path>
            </a:pathLst>
          </a:custGeom>
          <a:noFill/>
          <a:ln cap="flat" cmpd="sng" w="28575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</p:sp>
      <p:cxnSp>
        <p:nvCxnSpPr>
          <p:cNvPr id="74" name="Google Shape;74;p13"/>
          <p:cNvCxnSpPr>
            <a:stCxn id="55" idx="2"/>
          </p:cNvCxnSpPr>
          <p:nvPr/>
        </p:nvCxnSpPr>
        <p:spPr>
          <a:xfrm>
            <a:off x="4521100" y="2640325"/>
            <a:ext cx="2400" cy="482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5" name="Google Shape;75;p13"/>
          <p:cNvCxnSpPr>
            <a:stCxn id="57" idx="3"/>
            <a:endCxn id="56" idx="1"/>
          </p:cNvCxnSpPr>
          <p:nvPr/>
        </p:nvCxnSpPr>
        <p:spPr>
          <a:xfrm flipH="1" rot="10800000">
            <a:off x="1192900" y="3098375"/>
            <a:ext cx="913500" cy="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6" name="Google Shape;76;p13"/>
          <p:cNvSpPr txBox="1"/>
          <p:nvPr/>
        </p:nvSpPr>
        <p:spPr>
          <a:xfrm>
            <a:off x="1539400" y="1770475"/>
            <a:ext cx="201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900FF"/>
                </a:solidFill>
              </a:rPr>
              <a:t>CMFA TOE Boundary</a:t>
            </a:r>
            <a:endParaRPr b="1">
              <a:solidFill>
                <a:srgbClr val="9900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/>
          <p:nvPr/>
        </p:nvSpPr>
        <p:spPr>
          <a:xfrm>
            <a:off x="846300" y="539875"/>
            <a:ext cx="2415000" cy="4071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4"/>
          <p:cNvSpPr/>
          <p:nvPr/>
        </p:nvSpPr>
        <p:spPr>
          <a:xfrm>
            <a:off x="1021400" y="766050"/>
            <a:ext cx="2028300" cy="627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Device Authentication Services (uses CMFA)</a:t>
            </a:r>
            <a:endParaRPr/>
          </a:p>
        </p:txBody>
      </p:sp>
      <p:sp>
        <p:nvSpPr>
          <p:cNvPr id="83" name="Google Shape;83;p14"/>
          <p:cNvSpPr/>
          <p:nvPr/>
        </p:nvSpPr>
        <p:spPr>
          <a:xfrm>
            <a:off x="1021400" y="1677200"/>
            <a:ext cx="2028300" cy="1416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CMFA TOE executes here</a:t>
            </a:r>
            <a:endParaRPr/>
          </a:p>
        </p:txBody>
      </p:sp>
      <p:sp>
        <p:nvSpPr>
          <p:cNvPr id="84" name="Google Shape;84;p14"/>
          <p:cNvSpPr/>
          <p:nvPr/>
        </p:nvSpPr>
        <p:spPr>
          <a:xfrm>
            <a:off x="1021400" y="3377350"/>
            <a:ext cx="2028300" cy="627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CMFA Policies/Profiles/Data</a:t>
            </a:r>
            <a:endParaRPr/>
          </a:p>
        </p:txBody>
      </p:sp>
      <p:sp>
        <p:nvSpPr>
          <p:cNvPr id="85" name="Google Shape;85;p14"/>
          <p:cNvSpPr txBox="1"/>
          <p:nvPr/>
        </p:nvSpPr>
        <p:spPr>
          <a:xfrm>
            <a:off x="3509250" y="2185250"/>
            <a:ext cx="420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Secure Execution Environment (SEE)</a:t>
            </a:r>
            <a:endParaRPr/>
          </a:p>
        </p:txBody>
      </p:sp>
      <p:sp>
        <p:nvSpPr>
          <p:cNvPr id="86" name="Google Shape;86;p14"/>
          <p:cNvSpPr txBox="1"/>
          <p:nvPr/>
        </p:nvSpPr>
        <p:spPr>
          <a:xfrm>
            <a:off x="3509250" y="879600"/>
            <a:ext cx="420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OS</a:t>
            </a:r>
            <a:endParaRPr/>
          </a:p>
        </p:txBody>
      </p:sp>
      <p:sp>
        <p:nvSpPr>
          <p:cNvPr id="87" name="Google Shape;87;p14"/>
          <p:cNvSpPr txBox="1"/>
          <p:nvPr/>
        </p:nvSpPr>
        <p:spPr>
          <a:xfrm>
            <a:off x="3509250" y="3490900"/>
            <a:ext cx="420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Secure Execution Environment (SEE) Storage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2" name="Google Shape;92;p15"/>
          <p:cNvCxnSpPr/>
          <p:nvPr/>
        </p:nvCxnSpPr>
        <p:spPr>
          <a:xfrm>
            <a:off x="737865" y="2045500"/>
            <a:ext cx="7341300" cy="9300"/>
          </a:xfrm>
          <a:prstGeom prst="straightConnector1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" name="Google Shape;93;p15"/>
          <p:cNvCxnSpPr/>
          <p:nvPr/>
        </p:nvCxnSpPr>
        <p:spPr>
          <a:xfrm flipH="1">
            <a:off x="737900" y="803250"/>
            <a:ext cx="9300" cy="331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4" name="Google Shape;94;p15"/>
          <p:cNvSpPr txBox="1"/>
          <p:nvPr/>
        </p:nvSpPr>
        <p:spPr>
          <a:xfrm>
            <a:off x="485750" y="4188175"/>
            <a:ext cx="513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Score</a:t>
            </a:r>
            <a:endParaRPr sz="900"/>
          </a:p>
        </p:txBody>
      </p:sp>
      <p:sp>
        <p:nvSpPr>
          <p:cNvPr id="95" name="Google Shape;95;p15"/>
          <p:cNvSpPr txBox="1"/>
          <p:nvPr/>
        </p:nvSpPr>
        <p:spPr>
          <a:xfrm>
            <a:off x="224275" y="803250"/>
            <a:ext cx="513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100</a:t>
            </a:r>
            <a:endParaRPr sz="900"/>
          </a:p>
        </p:txBody>
      </p:sp>
      <p:sp>
        <p:nvSpPr>
          <p:cNvPr id="96" name="Google Shape;96;p15"/>
          <p:cNvSpPr txBox="1"/>
          <p:nvPr/>
        </p:nvSpPr>
        <p:spPr>
          <a:xfrm>
            <a:off x="224275" y="3796050"/>
            <a:ext cx="513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0</a:t>
            </a:r>
            <a:endParaRPr sz="900"/>
          </a:p>
        </p:txBody>
      </p:sp>
      <p:sp>
        <p:nvSpPr>
          <p:cNvPr id="97" name="Google Shape;97;p15"/>
          <p:cNvSpPr txBox="1"/>
          <p:nvPr/>
        </p:nvSpPr>
        <p:spPr>
          <a:xfrm>
            <a:off x="224275" y="1873150"/>
            <a:ext cx="513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6AA84F"/>
                </a:solidFill>
              </a:rPr>
              <a:t>70</a:t>
            </a:r>
            <a:endParaRPr b="1" sz="1100">
              <a:solidFill>
                <a:srgbClr val="6AA84F"/>
              </a:solidFill>
            </a:endParaRPr>
          </a:p>
        </p:txBody>
      </p:sp>
      <p:sp>
        <p:nvSpPr>
          <p:cNvPr id="98" name="Google Shape;98;p15"/>
          <p:cNvSpPr txBox="1"/>
          <p:nvPr/>
        </p:nvSpPr>
        <p:spPr>
          <a:xfrm>
            <a:off x="8079175" y="1788550"/>
            <a:ext cx="938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6AA84F"/>
                </a:solidFill>
              </a:rPr>
              <a:t>Verified User Score</a:t>
            </a:r>
            <a:endParaRPr b="1" sz="1100">
              <a:solidFill>
                <a:srgbClr val="6AA84F"/>
              </a:solidFill>
            </a:endParaRPr>
          </a:p>
        </p:txBody>
      </p:sp>
      <p:cxnSp>
        <p:nvCxnSpPr>
          <p:cNvPr id="99" name="Google Shape;99;p15"/>
          <p:cNvCxnSpPr/>
          <p:nvPr/>
        </p:nvCxnSpPr>
        <p:spPr>
          <a:xfrm>
            <a:off x="737865" y="960150"/>
            <a:ext cx="7341300" cy="9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0" name="Google Shape;100;p15"/>
          <p:cNvSpPr/>
          <p:nvPr/>
        </p:nvSpPr>
        <p:spPr>
          <a:xfrm>
            <a:off x="787950" y="963050"/>
            <a:ext cx="7266550" cy="1355375"/>
          </a:xfrm>
          <a:custGeom>
            <a:rect b="b" l="l" r="r" t="t"/>
            <a:pathLst>
              <a:path extrusionOk="0" h="54215" w="290662">
                <a:moveTo>
                  <a:pt x="0" y="0"/>
                </a:moveTo>
                <a:cubicBezTo>
                  <a:pt x="4955" y="3301"/>
                  <a:pt x="12076" y="-175"/>
                  <a:pt x="17801" y="1459"/>
                </a:cubicBezTo>
                <a:cubicBezTo>
                  <a:pt x="23962" y="3217"/>
                  <a:pt x="29434" y="7085"/>
                  <a:pt x="34436" y="11089"/>
                </a:cubicBezTo>
                <a:cubicBezTo>
                  <a:pt x="42653" y="17667"/>
                  <a:pt x="46551" y="37764"/>
                  <a:pt x="56323" y="33852"/>
                </a:cubicBezTo>
                <a:cubicBezTo>
                  <a:pt x="60734" y="32087"/>
                  <a:pt x="62463" y="22349"/>
                  <a:pt x="66829" y="24221"/>
                </a:cubicBezTo>
                <a:cubicBezTo>
                  <a:pt x="71587" y="26261"/>
                  <a:pt x="76528" y="33804"/>
                  <a:pt x="80836" y="30933"/>
                </a:cubicBezTo>
                <a:cubicBezTo>
                  <a:pt x="87069" y="26779"/>
                  <a:pt x="87446" y="10762"/>
                  <a:pt x="94552" y="13132"/>
                </a:cubicBezTo>
                <a:cubicBezTo>
                  <a:pt x="101203" y="15350"/>
                  <a:pt x="98756" y="27908"/>
                  <a:pt x="104767" y="31517"/>
                </a:cubicBezTo>
                <a:cubicBezTo>
                  <a:pt x="112440" y="36124"/>
                  <a:pt x="122665" y="31225"/>
                  <a:pt x="131615" y="31225"/>
                </a:cubicBezTo>
                <a:cubicBezTo>
                  <a:pt x="136752" y="31225"/>
                  <a:pt x="140569" y="36727"/>
                  <a:pt x="145623" y="37646"/>
                </a:cubicBezTo>
                <a:cubicBezTo>
                  <a:pt x="150696" y="38569"/>
                  <a:pt x="156004" y="37089"/>
                  <a:pt x="161090" y="37937"/>
                </a:cubicBezTo>
                <a:cubicBezTo>
                  <a:pt x="176051" y="40432"/>
                  <a:pt x="189907" y="58750"/>
                  <a:pt x="203989" y="53113"/>
                </a:cubicBezTo>
                <a:cubicBezTo>
                  <a:pt x="207624" y="51658"/>
                  <a:pt x="208475" y="46447"/>
                  <a:pt x="209242" y="42607"/>
                </a:cubicBezTo>
                <a:cubicBezTo>
                  <a:pt x="211253" y="32536"/>
                  <a:pt x="210999" y="22132"/>
                  <a:pt x="212452" y="11965"/>
                </a:cubicBezTo>
                <a:cubicBezTo>
                  <a:pt x="212990" y="8204"/>
                  <a:pt x="209508" y="1995"/>
                  <a:pt x="213035" y="583"/>
                </a:cubicBezTo>
                <a:cubicBezTo>
                  <a:pt x="215869" y="-552"/>
                  <a:pt x="218476" y="3653"/>
                  <a:pt x="221498" y="4085"/>
                </a:cubicBezTo>
                <a:cubicBezTo>
                  <a:pt x="231540" y="5520"/>
                  <a:pt x="240416" y="11599"/>
                  <a:pt x="249222" y="16634"/>
                </a:cubicBezTo>
                <a:cubicBezTo>
                  <a:pt x="252153" y="18310"/>
                  <a:pt x="255897" y="19605"/>
                  <a:pt x="259144" y="18677"/>
                </a:cubicBezTo>
                <a:cubicBezTo>
                  <a:pt x="262407" y="17744"/>
                  <a:pt x="265014" y="12814"/>
                  <a:pt x="268191" y="14007"/>
                </a:cubicBezTo>
                <a:cubicBezTo>
                  <a:pt x="275821" y="16871"/>
                  <a:pt x="282513" y="23638"/>
                  <a:pt x="290662" y="23638"/>
                </a:cubicBezTo>
              </a:path>
            </a:pathLst>
          </a:cu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1" name="Google Shape;101;p15"/>
          <p:cNvSpPr txBox="1"/>
          <p:nvPr/>
        </p:nvSpPr>
        <p:spPr>
          <a:xfrm>
            <a:off x="452525" y="335225"/>
            <a:ext cx="7098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User Auth</a:t>
            </a:r>
            <a:endParaRPr sz="900"/>
          </a:p>
        </p:txBody>
      </p:sp>
      <p:cxnSp>
        <p:nvCxnSpPr>
          <p:cNvPr id="102" name="Google Shape;102;p15"/>
          <p:cNvCxnSpPr>
            <a:stCxn id="101" idx="2"/>
          </p:cNvCxnSpPr>
          <p:nvPr/>
        </p:nvCxnSpPr>
        <p:spPr>
          <a:xfrm flipH="1">
            <a:off x="806525" y="658325"/>
            <a:ext cx="900" cy="21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3" name="Google Shape;103;p15"/>
          <p:cNvSpPr txBox="1"/>
          <p:nvPr/>
        </p:nvSpPr>
        <p:spPr>
          <a:xfrm>
            <a:off x="5726550" y="335225"/>
            <a:ext cx="7098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User Auth</a:t>
            </a:r>
            <a:endParaRPr sz="900"/>
          </a:p>
        </p:txBody>
      </p:sp>
      <p:cxnSp>
        <p:nvCxnSpPr>
          <p:cNvPr id="104" name="Google Shape;104;p15"/>
          <p:cNvCxnSpPr>
            <a:stCxn id="103" idx="2"/>
          </p:cNvCxnSpPr>
          <p:nvPr/>
        </p:nvCxnSpPr>
        <p:spPr>
          <a:xfrm flipH="1">
            <a:off x="6080550" y="658325"/>
            <a:ext cx="900" cy="21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5" name="Google Shape;105;p15"/>
          <p:cNvSpPr/>
          <p:nvPr/>
        </p:nvSpPr>
        <p:spPr>
          <a:xfrm>
            <a:off x="5041350" y="1946478"/>
            <a:ext cx="1102050" cy="666950"/>
          </a:xfrm>
          <a:custGeom>
            <a:rect b="b" l="l" r="r" t="t"/>
            <a:pathLst>
              <a:path extrusionOk="0" h="26678" w="44082">
                <a:moveTo>
                  <a:pt x="0" y="11733"/>
                </a:moveTo>
                <a:cubicBezTo>
                  <a:pt x="0" y="-1910"/>
                  <a:pt x="28574" y="-2582"/>
                  <a:pt x="40273" y="4437"/>
                </a:cubicBezTo>
                <a:cubicBezTo>
                  <a:pt x="44400" y="6913"/>
                  <a:pt x="44372" y="13669"/>
                  <a:pt x="43775" y="18445"/>
                </a:cubicBezTo>
                <a:cubicBezTo>
                  <a:pt x="41968" y="32888"/>
                  <a:pt x="584" y="26580"/>
                  <a:pt x="584" y="12025"/>
                </a:cubicBezTo>
              </a:path>
            </a:pathLst>
          </a:custGeom>
          <a:noFill/>
          <a:ln cap="flat" cmpd="sng" w="19050">
            <a:solidFill>
              <a:srgbClr val="9900FF"/>
            </a:solidFill>
            <a:prstDash val="dot"/>
            <a:round/>
            <a:headEnd len="med" w="med" type="none"/>
            <a:tailEnd len="med" w="med" type="none"/>
          </a:ln>
        </p:spPr>
      </p:sp>
      <p:sp>
        <p:nvSpPr>
          <p:cNvPr id="106" name="Google Shape;106;p15"/>
          <p:cNvSpPr txBox="1"/>
          <p:nvPr/>
        </p:nvSpPr>
        <p:spPr>
          <a:xfrm>
            <a:off x="5237475" y="2873350"/>
            <a:ext cx="1730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User no longer verified</a:t>
            </a:r>
            <a:endParaRPr sz="900"/>
          </a:p>
        </p:txBody>
      </p:sp>
      <p:cxnSp>
        <p:nvCxnSpPr>
          <p:cNvPr id="107" name="Google Shape;107;p15"/>
          <p:cNvCxnSpPr/>
          <p:nvPr/>
        </p:nvCxnSpPr>
        <p:spPr>
          <a:xfrm rot="10800000">
            <a:off x="5661300" y="2699375"/>
            <a:ext cx="7500" cy="27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8" name="Google Shape;108;p15"/>
          <p:cNvSpPr txBox="1"/>
          <p:nvPr/>
        </p:nvSpPr>
        <p:spPr>
          <a:xfrm>
            <a:off x="2705300" y="335225"/>
            <a:ext cx="869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Bio App </a:t>
            </a:r>
            <a:r>
              <a:rPr lang="en" sz="900"/>
              <a:t>Auth</a:t>
            </a:r>
            <a:endParaRPr sz="900"/>
          </a:p>
        </p:txBody>
      </p:sp>
      <p:cxnSp>
        <p:nvCxnSpPr>
          <p:cNvPr id="109" name="Google Shape;109;p15"/>
          <p:cNvCxnSpPr>
            <a:stCxn id="108" idx="2"/>
          </p:cNvCxnSpPr>
          <p:nvPr/>
        </p:nvCxnSpPr>
        <p:spPr>
          <a:xfrm flipH="1">
            <a:off x="3139250" y="658325"/>
            <a:ext cx="900" cy="21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0" name="Google Shape;110;p15"/>
          <p:cNvSpPr txBox="1"/>
          <p:nvPr/>
        </p:nvSpPr>
        <p:spPr>
          <a:xfrm>
            <a:off x="2061150" y="335225"/>
            <a:ext cx="7098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Picked up</a:t>
            </a:r>
            <a:endParaRPr sz="900"/>
          </a:p>
        </p:txBody>
      </p:sp>
      <p:cxnSp>
        <p:nvCxnSpPr>
          <p:cNvPr id="111" name="Google Shape;111;p15"/>
          <p:cNvCxnSpPr>
            <a:stCxn id="110" idx="2"/>
          </p:cNvCxnSpPr>
          <p:nvPr/>
        </p:nvCxnSpPr>
        <p:spPr>
          <a:xfrm flipH="1">
            <a:off x="2415150" y="658325"/>
            <a:ext cx="900" cy="21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2" name="Google Shape;112;p15"/>
          <p:cNvSpPr txBox="1"/>
          <p:nvPr/>
        </p:nvSpPr>
        <p:spPr>
          <a:xfrm>
            <a:off x="4024675" y="335225"/>
            <a:ext cx="1102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Device not used</a:t>
            </a:r>
            <a:endParaRPr sz="900"/>
          </a:p>
        </p:txBody>
      </p:sp>
      <p:cxnSp>
        <p:nvCxnSpPr>
          <p:cNvPr id="113" name="Google Shape;113;p15"/>
          <p:cNvCxnSpPr>
            <a:stCxn id="112" idx="2"/>
          </p:cNvCxnSpPr>
          <p:nvPr/>
        </p:nvCxnSpPr>
        <p:spPr>
          <a:xfrm flipH="1">
            <a:off x="4574875" y="658325"/>
            <a:ext cx="900" cy="21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4" name="Google Shape;114;p15"/>
          <p:cNvSpPr txBox="1"/>
          <p:nvPr/>
        </p:nvSpPr>
        <p:spPr>
          <a:xfrm>
            <a:off x="6577375" y="335225"/>
            <a:ext cx="1102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Device not used</a:t>
            </a:r>
            <a:endParaRPr sz="900"/>
          </a:p>
        </p:txBody>
      </p:sp>
      <p:cxnSp>
        <p:nvCxnSpPr>
          <p:cNvPr id="115" name="Google Shape;115;p15"/>
          <p:cNvCxnSpPr>
            <a:stCxn id="114" idx="2"/>
          </p:cNvCxnSpPr>
          <p:nvPr/>
        </p:nvCxnSpPr>
        <p:spPr>
          <a:xfrm flipH="1">
            <a:off x="7127575" y="658325"/>
            <a:ext cx="900" cy="21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6" name="Google Shape;116;p15"/>
          <p:cNvSpPr txBox="1"/>
          <p:nvPr/>
        </p:nvSpPr>
        <p:spPr>
          <a:xfrm>
            <a:off x="3762025" y="4119150"/>
            <a:ext cx="654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Time</a:t>
            </a:r>
            <a:endParaRPr sz="1200"/>
          </a:p>
        </p:txBody>
      </p:sp>
      <p:sp>
        <p:nvSpPr>
          <p:cNvPr id="117" name="Google Shape;117;p15"/>
          <p:cNvSpPr/>
          <p:nvPr/>
        </p:nvSpPr>
        <p:spPr>
          <a:xfrm>
            <a:off x="1049875" y="3970975"/>
            <a:ext cx="6078600" cy="217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6"/>
          <p:cNvSpPr/>
          <p:nvPr/>
        </p:nvSpPr>
        <p:spPr>
          <a:xfrm>
            <a:off x="438975" y="1497925"/>
            <a:ext cx="280225" cy="541725"/>
          </a:xfrm>
          <a:prstGeom prst="flowChartCollat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6"/>
          <p:cNvSpPr txBox="1"/>
          <p:nvPr/>
        </p:nvSpPr>
        <p:spPr>
          <a:xfrm>
            <a:off x="354988" y="2105025"/>
            <a:ext cx="448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Time</a:t>
            </a:r>
            <a:endParaRPr sz="900"/>
          </a:p>
        </p:txBody>
      </p:sp>
      <p:sp>
        <p:nvSpPr>
          <p:cNvPr id="124" name="Google Shape;124;p16"/>
          <p:cNvSpPr/>
          <p:nvPr/>
        </p:nvSpPr>
        <p:spPr>
          <a:xfrm>
            <a:off x="439000" y="367775"/>
            <a:ext cx="280206" cy="541728"/>
          </a:xfrm>
          <a:prstGeom prst="lightningBol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6"/>
          <p:cNvSpPr txBox="1"/>
          <p:nvPr/>
        </p:nvSpPr>
        <p:spPr>
          <a:xfrm>
            <a:off x="273250" y="909500"/>
            <a:ext cx="611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System Change</a:t>
            </a:r>
            <a:endParaRPr sz="900"/>
          </a:p>
        </p:txBody>
      </p:sp>
      <p:sp>
        <p:nvSpPr>
          <p:cNvPr id="126" name="Google Shape;126;p16"/>
          <p:cNvSpPr/>
          <p:nvPr/>
        </p:nvSpPr>
        <p:spPr>
          <a:xfrm>
            <a:off x="1030550" y="367775"/>
            <a:ext cx="279900" cy="20604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7BDFF"/>
              </a:solidFill>
            </a:endParaRPr>
          </a:p>
        </p:txBody>
      </p:sp>
      <p:sp>
        <p:nvSpPr>
          <p:cNvPr id="127" name="Google Shape;127;p16"/>
          <p:cNvSpPr/>
          <p:nvPr/>
        </p:nvSpPr>
        <p:spPr>
          <a:xfrm>
            <a:off x="1697175" y="1001075"/>
            <a:ext cx="1121700" cy="793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Read Inputs</a:t>
            </a:r>
            <a:endParaRPr sz="1100"/>
          </a:p>
        </p:txBody>
      </p:sp>
      <p:sp>
        <p:nvSpPr>
          <p:cNvPr id="128" name="Google Shape;128;p16"/>
          <p:cNvSpPr/>
          <p:nvPr/>
        </p:nvSpPr>
        <p:spPr>
          <a:xfrm>
            <a:off x="3205600" y="1001075"/>
            <a:ext cx="1121700" cy="793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Input signal verification</a:t>
            </a:r>
            <a:endParaRPr sz="1100"/>
          </a:p>
        </p:txBody>
      </p:sp>
      <p:sp>
        <p:nvSpPr>
          <p:cNvPr id="129" name="Google Shape;129;p16"/>
          <p:cNvSpPr/>
          <p:nvPr/>
        </p:nvSpPr>
        <p:spPr>
          <a:xfrm>
            <a:off x="4714025" y="1001075"/>
            <a:ext cx="1121700" cy="793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Read Policy</a:t>
            </a:r>
            <a:endParaRPr sz="1100"/>
          </a:p>
        </p:txBody>
      </p:sp>
      <p:sp>
        <p:nvSpPr>
          <p:cNvPr id="130" name="Google Shape;130;p16"/>
          <p:cNvSpPr/>
          <p:nvPr/>
        </p:nvSpPr>
        <p:spPr>
          <a:xfrm>
            <a:off x="6222450" y="1001075"/>
            <a:ext cx="1121700" cy="793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Generate Verification Profile</a:t>
            </a:r>
            <a:endParaRPr sz="1100"/>
          </a:p>
        </p:txBody>
      </p:sp>
      <p:sp>
        <p:nvSpPr>
          <p:cNvPr id="131" name="Google Shape;131;p16"/>
          <p:cNvSpPr/>
          <p:nvPr/>
        </p:nvSpPr>
        <p:spPr>
          <a:xfrm>
            <a:off x="6222450" y="2227125"/>
            <a:ext cx="1121700" cy="793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Compare Profiles</a:t>
            </a:r>
            <a:endParaRPr sz="1100"/>
          </a:p>
        </p:txBody>
      </p:sp>
      <p:sp>
        <p:nvSpPr>
          <p:cNvPr id="132" name="Google Shape;132;p16"/>
          <p:cNvSpPr/>
          <p:nvPr/>
        </p:nvSpPr>
        <p:spPr>
          <a:xfrm>
            <a:off x="6222450" y="3453175"/>
            <a:ext cx="1121700" cy="793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Decision/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Score</a:t>
            </a:r>
            <a:endParaRPr sz="1100"/>
          </a:p>
        </p:txBody>
      </p:sp>
      <p:cxnSp>
        <p:nvCxnSpPr>
          <p:cNvPr id="133" name="Google Shape;133;p16"/>
          <p:cNvCxnSpPr>
            <a:stCxn id="126" idx="1"/>
            <a:endCxn id="127" idx="1"/>
          </p:cNvCxnSpPr>
          <p:nvPr/>
        </p:nvCxnSpPr>
        <p:spPr>
          <a:xfrm>
            <a:off x="1310450" y="1397975"/>
            <a:ext cx="386700" cy="0"/>
          </a:xfrm>
          <a:prstGeom prst="straightConnector1">
            <a:avLst/>
          </a:prstGeom>
          <a:noFill/>
          <a:ln cap="flat" cmpd="sng" w="19050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4" name="Google Shape;134;p16"/>
          <p:cNvCxnSpPr>
            <a:stCxn id="127" idx="3"/>
            <a:endCxn id="128" idx="1"/>
          </p:cNvCxnSpPr>
          <p:nvPr/>
        </p:nvCxnSpPr>
        <p:spPr>
          <a:xfrm>
            <a:off x="2818875" y="1397975"/>
            <a:ext cx="386700" cy="0"/>
          </a:xfrm>
          <a:prstGeom prst="straightConnector1">
            <a:avLst/>
          </a:prstGeom>
          <a:noFill/>
          <a:ln cap="flat" cmpd="sng" w="19050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5" name="Google Shape;135;p16"/>
          <p:cNvCxnSpPr>
            <a:stCxn id="128" idx="3"/>
            <a:endCxn id="129" idx="1"/>
          </p:cNvCxnSpPr>
          <p:nvPr/>
        </p:nvCxnSpPr>
        <p:spPr>
          <a:xfrm>
            <a:off x="4327300" y="1397975"/>
            <a:ext cx="386700" cy="0"/>
          </a:xfrm>
          <a:prstGeom prst="straightConnector1">
            <a:avLst/>
          </a:prstGeom>
          <a:noFill/>
          <a:ln cap="flat" cmpd="sng" w="19050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6" name="Google Shape;136;p16"/>
          <p:cNvCxnSpPr>
            <a:stCxn id="129" idx="3"/>
            <a:endCxn id="130" idx="1"/>
          </p:cNvCxnSpPr>
          <p:nvPr/>
        </p:nvCxnSpPr>
        <p:spPr>
          <a:xfrm>
            <a:off x="5835725" y="1397975"/>
            <a:ext cx="386700" cy="0"/>
          </a:xfrm>
          <a:prstGeom prst="straightConnector1">
            <a:avLst/>
          </a:prstGeom>
          <a:noFill/>
          <a:ln cap="flat" cmpd="sng" w="19050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7" name="Google Shape;137;p16"/>
          <p:cNvCxnSpPr>
            <a:stCxn id="130" idx="2"/>
            <a:endCxn id="131" idx="0"/>
          </p:cNvCxnSpPr>
          <p:nvPr/>
        </p:nvCxnSpPr>
        <p:spPr>
          <a:xfrm>
            <a:off x="6783300" y="1794875"/>
            <a:ext cx="0" cy="432300"/>
          </a:xfrm>
          <a:prstGeom prst="straightConnector1">
            <a:avLst/>
          </a:prstGeom>
          <a:noFill/>
          <a:ln cap="flat" cmpd="sng" w="19050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8" name="Google Shape;138;p16"/>
          <p:cNvCxnSpPr>
            <a:stCxn id="131" idx="2"/>
            <a:endCxn id="132" idx="0"/>
          </p:cNvCxnSpPr>
          <p:nvPr/>
        </p:nvCxnSpPr>
        <p:spPr>
          <a:xfrm>
            <a:off x="6783300" y="3020925"/>
            <a:ext cx="0" cy="432300"/>
          </a:xfrm>
          <a:prstGeom prst="straightConnector1">
            <a:avLst/>
          </a:prstGeom>
          <a:noFill/>
          <a:ln cap="flat" cmpd="sng" w="19050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