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000" spc="-1" strike="noStrike">
                <a:solidFill>
                  <a:srgbClr val="565759"/>
                </a:solidFill>
                <a:latin typeface="Segoe UI"/>
              </a:rPr>
              <a:t>Click to move the slide</a:t>
            </a:r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E06BE7-0FC4-41BC-BD54-C66048FF3BD4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640" cy="321588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folder, open it in visual studio code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Open the integrated terminal, run </a:t>
            </a:r>
            <a:r>
              <a:rPr b="1" lang="en-GB" sz="2000" spc="-1" strike="noStrike">
                <a:latin typeface="Arial"/>
              </a:rPr>
              <a:t>npm init</a:t>
            </a:r>
            <a:r>
              <a:rPr b="0" lang="en-GB" sz="2000" spc="-1" strike="noStrike">
                <a:latin typeface="Arial"/>
              </a:rPr>
              <a:t> , Talk about each prompt, then show them </a:t>
            </a:r>
            <a:r>
              <a:rPr b="1" lang="en-GB" sz="2000" spc="-1" strike="noStrike">
                <a:latin typeface="Arial"/>
              </a:rPr>
              <a:t>npm init –y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js file with </a:t>
            </a:r>
            <a:r>
              <a:rPr b="1" lang="en-GB" sz="2000" spc="-1" strike="noStrike">
                <a:latin typeface="Arial"/>
              </a:rPr>
              <a:t>console.log(“Hello World!”);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Through the integrated terminal, run the file using node “filename”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an npm script to run the file, then run the script to show it working.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“</a:t>
            </a:r>
            <a:r>
              <a:rPr b="0" lang="en-GB" sz="2000" spc="-1" strike="noStrike">
                <a:latin typeface="Arial"/>
              </a:rPr>
              <a:t>exampleScript” : “node example.js”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npm run “script-Name”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Install lodash library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Var _ = require(“lodash”);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Open lodash docs, show them around it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https://lodash.com/docs/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Tell them about lodash handout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basic app using lodash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	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GB" sz="1000" spc="-21" strike="noStrike">
                <a:solidFill>
                  <a:srgbClr val="555454"/>
                </a:solidFill>
                <a:latin typeface="Segoe UI"/>
                <a:ea typeface="+mn-ea"/>
              </a:rPr>
              <a:t>const _ = require("lodash");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r>
              <a:rPr b="1" lang="en-GB" sz="1000" spc="-21" strike="noStrike">
                <a:solidFill>
                  <a:srgbClr val="555454"/>
                </a:solidFill>
                <a:latin typeface="Segoe UI"/>
                <a:ea typeface="+mn-ea"/>
              </a:rPr>
              <a:t>let array = [1,2,3,4,5];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GB" sz="1000" spc="-21" strike="noStrike">
                <a:solidFill>
                  <a:srgbClr val="555454"/>
                </a:solidFill>
                <a:latin typeface="Segoe UI"/>
                <a:ea typeface="+mn-ea"/>
              </a:rPr>
              <a:t>console.log(array);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r>
              <a:rPr b="1" lang="en-GB" sz="1000" spc="-21" strike="noStrike">
                <a:solidFill>
                  <a:srgbClr val="555454"/>
                </a:solidFill>
                <a:latin typeface="Segoe UI"/>
                <a:ea typeface="+mn-ea"/>
              </a:rPr>
              <a:t>array = _.shuffle(array);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GB" sz="1000" spc="-21" strike="noStrike">
                <a:solidFill>
                  <a:srgbClr val="555454"/>
                </a:solidFill>
                <a:latin typeface="Segoe UI"/>
                <a:ea typeface="+mn-ea"/>
              </a:rPr>
              <a:t>console.log(array);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1000" spc="-21" strike="noStrike">
                <a:solidFill>
                  <a:srgbClr val="555454"/>
                </a:solidFill>
                <a:latin typeface="Segoe UI"/>
                <a:ea typeface="+mn-ea"/>
              </a:rPr>
              <a:t>Put them on basic exercises to get comfy with lodash, assuming this lecture takes an hour put them on exercises for 1-2 hours then start on express, inform them if they get ahead to carry on with the exercises.</a:t>
            </a: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A3380BCF-33C3-42FD-A2E3-43A64F380B24}" type="slidenum"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640" cy="321588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Take an the previous demo package.json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Add a script to run the js file in it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Run the script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Change name of script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Run again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Answer questions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2C9D24B0-7CDB-4ADE-B1F0-FF26D5B41E53}" type="slidenum"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640" cy="321588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EA8DDD2B-CAA7-45D6-89BF-132179B39EB3}" type="slidenum"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640" cy="321588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E8DBAFCC-A79E-42C1-A1F9-D55872CC1A85}" type="slidenum"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640" cy="321588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D50ECF1C-D2C8-4507-98AB-23D879AEB883}" type="slidenum"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Insert </a:t>
            </a: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modul</a:t>
            </a: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e title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6360" cy="15278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Click to edit the outline text format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Second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Third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565759"/>
                </a:solidFill>
                <a:latin typeface="Calibri"/>
              </a:rPr>
              <a:t>Fourth Outline Level</a:t>
            </a:r>
            <a:endParaRPr b="0" lang="en-GB" sz="1400" spc="-1" strike="noStrike">
              <a:solidFill>
                <a:srgbClr val="565759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47520" cy="685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565759"/>
                </a:solidFill>
                <a:latin typeface="Segoe UI"/>
              </a:rPr>
              <a:t>Use images from the photography folder from the Central Repository&gt;image library on CWS</a:t>
            </a:r>
            <a:endParaRPr b="0" lang="en-GB" sz="10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447880" y="0"/>
            <a:ext cx="6743880" cy="685764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834160" y="2733120"/>
            <a:ext cx="5963040" cy="37429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834160" y="1921320"/>
            <a:ext cx="5973120" cy="6260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400" spc="-1" strike="noStrike" cap="all">
                <a:solidFill>
                  <a:srgbClr val="ffffff"/>
                </a:solidFill>
                <a:latin typeface="Calibri"/>
              </a:rPr>
              <a:t>Course times/ objectives/summary</a:t>
            </a:r>
            <a:endParaRPr b="0" lang="en-GB" sz="44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14000" y="1868040"/>
            <a:ext cx="11404440" cy="4223160"/>
          </a:xfrm>
          <a:prstGeom prst="rect">
            <a:avLst/>
          </a:prstGeom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Third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3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Fourth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4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Fifth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14000" y="124920"/>
            <a:ext cx="9125640" cy="1153080"/>
          </a:xfrm>
          <a:prstGeom prst="rect">
            <a:avLst/>
          </a:prstGeom>
        </p:spPr>
        <p:txBody>
          <a:bodyPr anchor="b">
            <a:normAutofit fontScale="64000"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9061560" y="640332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DB8319-0C55-4268-BFDA-66B478B7F46C}" type="slidenum">
              <a:rPr b="0" lang="en-GB" sz="1000" spc="-1" strike="noStrike">
                <a:solidFill>
                  <a:srgbClr val="008fd0"/>
                </a:solidFill>
                <a:latin typeface="Arial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3" name="Picture 7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14000" y="1669680"/>
            <a:ext cx="5579640" cy="4421520"/>
          </a:xfrm>
          <a:prstGeom prst="rect">
            <a:avLst/>
          </a:prstGeom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Third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3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Fourth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4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Fifth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061560" y="640332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230A65-E8A1-46C3-805F-DEA7BDAC7602}" type="slidenum">
              <a:rPr b="0" lang="en-GB" sz="1000" spc="-1" strike="noStrike">
                <a:solidFill>
                  <a:srgbClr val="008fd0"/>
                </a:solidFill>
                <a:latin typeface="Arial"/>
              </a:rPr>
              <a:t>1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06400" y="1669680"/>
            <a:ext cx="5579640" cy="4421520"/>
          </a:xfrm>
          <a:prstGeom prst="rect">
            <a:avLst/>
          </a:prstGeom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Third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3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Fourth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4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Fifth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077880" y="1545480"/>
            <a:ext cx="45360" cy="4544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6"/>
          <p:cNvSpPr>
            <a:spLocks noGrp="1"/>
          </p:cNvSpPr>
          <p:nvPr>
            <p:ph type="title"/>
          </p:nvPr>
        </p:nvSpPr>
        <p:spPr>
          <a:xfrm>
            <a:off x="414000" y="124920"/>
            <a:ext cx="9125640" cy="1153080"/>
          </a:xfrm>
          <a:prstGeom prst="rect">
            <a:avLst/>
          </a:prstGeom>
        </p:spPr>
        <p:txBody>
          <a:bodyPr anchor="b">
            <a:normAutofit fontScale="64000"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785880" cy="688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41200" y="349200"/>
            <a:ext cx="8214840" cy="61232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565759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Click to add diagram, smart art, table, video etc.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 rot="16200000">
            <a:off x="-3117240" y="3283560"/>
            <a:ext cx="7019640" cy="2948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9" strike="noStrike" cap="all">
                <a:solidFill>
                  <a:srgbClr val="ffffff"/>
                </a:solidFill>
                <a:latin typeface="Calibri"/>
              </a:rPr>
              <a:t>Diagram title goes here</a:t>
            </a:r>
            <a:endParaRPr b="0" lang="en-GB" sz="1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9571320" y="1753200"/>
            <a:ext cx="2387520" cy="47192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Information for the main diagram, smart art, table or video to be added here if needed. 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9061560" y="649296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412E4C-7B17-494A-93D6-EB9240F948EE}" type="slidenum">
              <a:rPr b="0" lang="en-GB" sz="1000" spc="-1" strike="noStrike">
                <a:solidFill>
                  <a:srgbClr val="008fd0"/>
                </a:solidFill>
                <a:latin typeface="Arial"/>
              </a:rPr>
              <a:t>1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414000" y="0"/>
            <a:ext cx="9125640" cy="12909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274320" y="6307560"/>
            <a:ext cx="274284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6E16CBE-ACBF-46C6-99A5-4ABE20CE7546}" type="datetime">
              <a:rPr b="0" lang="en-GB" sz="1000" spc="-1" strike="noStrike">
                <a:solidFill>
                  <a:srgbClr val="565759"/>
                </a:solidFill>
                <a:latin typeface="Segoe UI"/>
              </a:rPr>
              <a:t>23/07/19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3489840" y="6307560"/>
            <a:ext cx="521172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11286360" y="6307560"/>
            <a:ext cx="64620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26FC30A-B7F7-4A75-9555-A58BE1BA5362}" type="slidenum">
              <a:rPr b="0" lang="en-GB" sz="1000" spc="-1" strike="noStrike">
                <a:solidFill>
                  <a:srgbClr val="565759"/>
                </a:solidFill>
                <a:latin typeface="Segoe UI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  <p:pic>
        <p:nvPicPr>
          <p:cNvPr id="211" name="Picture 5" descr=""/>
          <p:cNvPicPr/>
          <p:nvPr/>
        </p:nvPicPr>
        <p:blipFill>
          <a:blip r:embed="rId3"/>
          <a:stretch/>
        </p:blipFill>
        <p:spPr>
          <a:xfrm>
            <a:off x="531360" y="2117880"/>
            <a:ext cx="724320" cy="782280"/>
          </a:xfrm>
          <a:prstGeom prst="rect">
            <a:avLst/>
          </a:prstGeom>
          <a:ln>
            <a:noFill/>
          </a:ln>
        </p:spPr>
      </p:pic>
      <p:pic>
        <p:nvPicPr>
          <p:cNvPr id="212" name="Picture 6" descr=""/>
          <p:cNvPicPr/>
          <p:nvPr/>
        </p:nvPicPr>
        <p:blipFill>
          <a:blip r:embed="rId4"/>
          <a:stretch/>
        </p:blipFill>
        <p:spPr>
          <a:xfrm>
            <a:off x="531360" y="4573440"/>
            <a:ext cx="724320" cy="724320"/>
          </a:xfrm>
          <a:prstGeom prst="rect">
            <a:avLst/>
          </a:prstGeom>
          <a:ln>
            <a:noFill/>
          </a:ln>
        </p:spPr>
      </p:pic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1612800" y="1868040"/>
            <a:ext cx="10205640" cy="4248720"/>
          </a:xfrm>
          <a:prstGeom prst="rect">
            <a:avLst/>
          </a:prstGeom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073160" indent="-158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Third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3" marL="1523880" indent="-151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Fourth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4" marL="1974960" indent="-145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400" spc="-1" strike="noStrike">
                <a:solidFill>
                  <a:srgbClr val="565759"/>
                </a:solidFill>
                <a:latin typeface="Calibri"/>
              </a:rPr>
              <a:t>Fifth level</a:t>
            </a:r>
            <a:endParaRPr b="0" lang="en-GB" sz="14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Thank you for listening.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251" name="Picture 4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6360" cy="1527840"/>
          </a:xfrm>
          <a:prstGeom prst="rect">
            <a:avLst/>
          </a:prstGeom>
          <a:ln>
            <a:noFill/>
          </a:ln>
        </p:spPr>
      </p:pic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Click to edit the outline text format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Second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Third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565759"/>
                </a:solidFill>
                <a:latin typeface="Calibri"/>
              </a:rPr>
              <a:t>Fourth Outline Level</a:t>
            </a:r>
            <a:endParaRPr b="0" lang="en-GB" sz="1400" spc="-1" strike="noStrike">
              <a:solidFill>
                <a:srgbClr val="565759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modulecounts.com/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NPM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9" strike="noStrike" cap="all">
                <a:solidFill>
                  <a:srgbClr val="005aab"/>
                </a:solidFill>
                <a:latin typeface="Arial"/>
              </a:rPr>
              <a:t>MERN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140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require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imports modules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exports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exposes features to be imported.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Modules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6311520" y="1669680"/>
            <a:ext cx="5478120" cy="44215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08b4e"/>
                </a:solidFill>
                <a:latin typeface="Consolas"/>
              </a:rPr>
              <a:t>//another JS file where we are importing our own modules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69cd6"/>
                </a:solidFill>
                <a:latin typeface="Consolas"/>
              </a:rPr>
              <a:t>let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example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400" spc="-1" strike="noStrike">
                <a:solidFill>
                  <a:srgbClr val="dcdcaa"/>
                </a:solidFill>
                <a:latin typeface="Consolas"/>
              </a:rPr>
              <a:t>require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400" spc="-1" strike="noStrike">
                <a:solidFill>
                  <a:srgbClr val="ce9178"/>
                </a:solidFill>
                <a:latin typeface="Consolas"/>
              </a:rPr>
              <a:t>"./example"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4ec9b0"/>
                </a:solidFill>
                <a:latin typeface="Consolas"/>
              </a:rPr>
              <a:t>console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dcdcaa"/>
                </a:solidFill>
                <a:latin typeface="Consolas"/>
              </a:rPr>
              <a:t>log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example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ExampleLibraryName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dogCount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608b4e"/>
                </a:solidFill>
                <a:latin typeface="Consolas"/>
              </a:rPr>
              <a:t>//If you want to have one big export of everything you want to export. Easier to keep track of.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4ec9b0"/>
                </a:solidFill>
                <a:latin typeface="Consolas"/>
              </a:rPr>
              <a:t>module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4ec9b0"/>
                </a:solidFill>
                <a:latin typeface="Consolas"/>
              </a:rPr>
              <a:t>exports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= {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area: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400" spc="-1" strike="noStrike">
                <a:solidFill>
                  <a:srgbClr val="569cd6"/>
                </a:solidFill>
                <a:latin typeface="Consolas"/>
              </a:rPr>
              <a:t>function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width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) { </a:t>
            </a:r>
            <a:r>
              <a:rPr b="0" lang="en-GB" sz="1400" spc="-1" strike="noStrike">
                <a:solidFill>
                  <a:srgbClr val="c586c0"/>
                </a:solidFill>
                <a:latin typeface="Consolas"/>
              </a:rPr>
              <a:t>return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width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* 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width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;},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name: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400" spc="-1" strike="noStrike">
                <a:solidFill>
                  <a:srgbClr val="ce9178"/>
                </a:solidFill>
                <a:latin typeface="Consolas"/>
              </a:rPr>
              <a:t>"Jeff"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dogcount: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400" spc="-1" strike="noStrike">
                <a:solidFill>
                  <a:srgbClr val="b5cea8"/>
                </a:solidFill>
                <a:latin typeface="Consolas"/>
              </a:rPr>
              <a:t>5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Basic Node App  Demonstration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14000" y="0"/>
            <a:ext cx="9125640" cy="1290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Hello World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11286360" y="6307560"/>
            <a:ext cx="6462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A7B44C9-5622-4554-9939-3963C02C8E96}" type="slidenum">
              <a:rPr b="0" lang="en-GB" sz="1000" spc="-1" strike="noStrike">
                <a:solidFill>
                  <a:srgbClr val="565759"/>
                </a:solidFill>
                <a:latin typeface="Segoe UI"/>
              </a:rPr>
              <a:t>8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1612800" y="1868040"/>
            <a:ext cx="10205640" cy="424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2400" spc="-1" strike="noStrike">
                <a:solidFill>
                  <a:srgbClr val="565759"/>
                </a:solidFill>
                <a:latin typeface="Calibri"/>
              </a:rPr>
              <a:t>Create a new Node project using </a:t>
            </a:r>
            <a:r>
              <a:rPr b="1" lang="en-GB" sz="2400" spc="-1" strike="noStrike">
                <a:solidFill>
                  <a:srgbClr val="565759"/>
                </a:solidFill>
                <a:latin typeface="Calibri"/>
              </a:rPr>
              <a:t>npm init</a:t>
            </a: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2400" spc="-1" strike="noStrike">
                <a:solidFill>
                  <a:srgbClr val="565759"/>
                </a:solidFill>
                <a:latin typeface="Calibri"/>
              </a:rPr>
              <a:t>Create a js file with </a:t>
            </a:r>
            <a:r>
              <a:rPr b="1" lang="en-GB" sz="2400" spc="-1" strike="noStrike">
                <a:solidFill>
                  <a:srgbClr val="565759"/>
                </a:solidFill>
                <a:latin typeface="Calibri"/>
              </a:rPr>
              <a:t>console.log(“Hello World!”);</a:t>
            </a: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2400" spc="-1" strike="noStrike">
                <a:solidFill>
                  <a:srgbClr val="565759"/>
                </a:solidFill>
                <a:latin typeface="Calibri"/>
              </a:rPr>
              <a:t>Through the integrated terminal, run the file using </a:t>
            </a:r>
            <a:r>
              <a:rPr b="0" i="1" lang="en-GB" sz="2400" spc="-1" strike="noStrike">
                <a:solidFill>
                  <a:srgbClr val="565759"/>
                </a:solidFill>
                <a:latin typeface="Calibri"/>
              </a:rPr>
              <a:t>node &lt;filename&gt;</a:t>
            </a: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2400" spc="-1" strike="noStrike">
                <a:solidFill>
                  <a:srgbClr val="565759"/>
                </a:solidFill>
                <a:latin typeface="Calibri"/>
              </a:rPr>
              <a:t>As a group we will discuss what you have found.</a:t>
            </a: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In the package.json we have some scripts we could run.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Here we can our own bespoke scripts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call these scripts by writing: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Npm run &lt;name of script&gt;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Writing Node Scripts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579040" y="3979800"/>
            <a:ext cx="7074720" cy="2036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"scripts"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: {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"start"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"node server.js"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"server"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"nodemon server.js"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"client-install"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"npm install --prefix client"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"client"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"npm start --prefix client"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600" spc="-1" strike="noStrike">
                <a:solidFill>
                  <a:srgbClr val="9cdcfe"/>
                </a:solidFill>
                <a:latin typeface="Consolas"/>
              </a:rPr>
              <a:t>"dev"</a:t>
            </a: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"concurrently </a:t>
            </a:r>
            <a:r>
              <a:rPr b="0" lang="en-GB" sz="16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npm run server</a:t>
            </a:r>
            <a:r>
              <a:rPr b="0" lang="en-GB" sz="16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 </a:t>
            </a:r>
            <a:r>
              <a:rPr b="0" lang="en-GB" sz="16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npm run client</a:t>
            </a:r>
            <a:r>
              <a:rPr b="0" lang="en-GB" sz="16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600" spc="-1" strike="noStrike">
                <a:solidFill>
                  <a:srgbClr val="ce9178"/>
                </a:solidFill>
                <a:latin typeface="Consolas"/>
              </a:rPr>
              <a:t>"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d4d4d4"/>
                </a:solidFill>
                <a:latin typeface="Consolas"/>
              </a:rPr>
              <a:t>},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Basic Node Script  Demonstration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14000" y="0"/>
            <a:ext cx="9125640" cy="1290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Hello World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1286360" y="6307560"/>
            <a:ext cx="6462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8D2930D-33FC-476B-BFC9-778A0F330DBD}" type="slidenum">
              <a:rPr b="0" lang="en-GB" sz="1000" spc="-1" strike="noStrike">
                <a:solidFill>
                  <a:srgbClr val="565759"/>
                </a:solidFill>
                <a:latin typeface="Segoe U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1612800" y="1868040"/>
            <a:ext cx="10205640" cy="424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2400" spc="-1" strike="noStrike">
                <a:solidFill>
                  <a:srgbClr val="565759"/>
                </a:solidFill>
                <a:latin typeface="Calibri"/>
              </a:rPr>
              <a:t> </a:t>
            </a: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2400" spc="-1" strike="noStrike">
                <a:solidFill>
                  <a:srgbClr val="565759"/>
                </a:solidFill>
                <a:latin typeface="Calibri"/>
              </a:rPr>
              <a:t>Create an npm script to run the file you created in the last exercise, then run the script.</a:t>
            </a: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2400" spc="-1" strike="noStrike">
                <a:solidFill>
                  <a:srgbClr val="565759"/>
                </a:solidFill>
                <a:latin typeface="Calibri"/>
              </a:rPr>
              <a:t>As a group we will discuss what you have found.</a:t>
            </a: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24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4000" y="0"/>
            <a:ext cx="9125640" cy="1290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Practice Activity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11286360" y="6307560"/>
            <a:ext cx="6462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4DFC138-42F9-40A2-ADA9-07564F14323A}" type="slidenum">
              <a:rPr b="0" lang="en-GB" sz="1000" spc="-1" strike="noStrike">
                <a:solidFill>
                  <a:srgbClr val="565759"/>
                </a:solidFill>
                <a:latin typeface="Segoe UI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1612800" y="1868040"/>
            <a:ext cx="10205640" cy="424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Time: 15 minutes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Create a new directory and use NPM to install Lodash. Use the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--save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flag.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Create a new JS file. Experiment with importing Lodash and using its built in utilities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Create a module in a separate file. Try importing it into your original file.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Write a script in your package.json that runs the file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 rot="16200000">
            <a:off x="-3117240" y="3283560"/>
            <a:ext cx="7019640" cy="29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9" strike="noStrike" cap="all">
                <a:solidFill>
                  <a:srgbClr val="ffffff"/>
                </a:solidFill>
                <a:latin typeface="Calibri"/>
              </a:rPr>
              <a:t>Setting up vscode</a:t>
            </a:r>
            <a:endParaRPr b="0" lang="en-GB" sz="1800" spc="-1" strike="noStrike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341" name="Picture 4" descr=""/>
          <p:cNvPicPr/>
          <p:nvPr/>
        </p:nvPicPr>
        <p:blipFill>
          <a:blip r:embed="rId1"/>
          <a:stretch/>
        </p:blipFill>
        <p:spPr>
          <a:xfrm>
            <a:off x="2221200" y="997560"/>
            <a:ext cx="7749000" cy="486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 rot="16200000">
            <a:off x="-3117240" y="3283560"/>
            <a:ext cx="7019640" cy="29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9" strike="noStrike" cap="all">
                <a:solidFill>
                  <a:srgbClr val="ffffff"/>
                </a:solidFill>
                <a:latin typeface="Calibri"/>
              </a:rPr>
              <a:t>plugins</a:t>
            </a:r>
            <a:endParaRPr b="0" lang="en-GB" sz="1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9571320" y="1753200"/>
            <a:ext cx="2387520" cy="4719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These are the ones that  I will be using – feel free to use your own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pic>
        <p:nvPicPr>
          <p:cNvPr id="344" name="Picture 4" descr=""/>
          <p:cNvPicPr/>
          <p:nvPr/>
        </p:nvPicPr>
        <p:blipFill>
          <a:blip r:embed="rId1"/>
          <a:stretch/>
        </p:blipFill>
        <p:spPr>
          <a:xfrm>
            <a:off x="1511280" y="753480"/>
            <a:ext cx="5747760" cy="1164960"/>
          </a:xfrm>
          <a:prstGeom prst="rect">
            <a:avLst/>
          </a:prstGeom>
          <a:ln>
            <a:noFill/>
          </a:ln>
        </p:spPr>
      </p:pic>
      <p:pic>
        <p:nvPicPr>
          <p:cNvPr id="345" name="Picture 5" descr=""/>
          <p:cNvPicPr/>
          <p:nvPr/>
        </p:nvPicPr>
        <p:blipFill>
          <a:blip r:embed="rId2"/>
          <a:stretch/>
        </p:blipFill>
        <p:spPr>
          <a:xfrm>
            <a:off x="1511280" y="2021400"/>
            <a:ext cx="4770360" cy="1185120"/>
          </a:xfrm>
          <a:prstGeom prst="rect">
            <a:avLst/>
          </a:prstGeom>
          <a:ln>
            <a:noFill/>
          </a:ln>
        </p:spPr>
      </p:pic>
      <p:pic>
        <p:nvPicPr>
          <p:cNvPr id="346" name="Picture 7" descr=""/>
          <p:cNvPicPr/>
          <p:nvPr/>
        </p:nvPicPr>
        <p:blipFill>
          <a:blip r:embed="rId3"/>
          <a:stretch/>
        </p:blipFill>
        <p:spPr>
          <a:xfrm>
            <a:off x="1511280" y="4489560"/>
            <a:ext cx="4770360" cy="1395000"/>
          </a:xfrm>
          <a:prstGeom prst="rect">
            <a:avLst/>
          </a:prstGeom>
          <a:ln>
            <a:noFill/>
          </a:ln>
        </p:spPr>
      </p:pic>
      <p:pic>
        <p:nvPicPr>
          <p:cNvPr id="347" name="" descr=""/>
          <p:cNvPicPr/>
          <p:nvPr/>
        </p:nvPicPr>
        <p:blipFill>
          <a:blip r:embed="rId4"/>
          <a:srcRect l="27049" t="16403" r="28656" b="66412"/>
          <a:stretch/>
        </p:blipFill>
        <p:spPr>
          <a:xfrm>
            <a:off x="1512360" y="3240000"/>
            <a:ext cx="5399640" cy="117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Learn the purpose of NPM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NPM is a package manager. It manages external dependencies for a project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understand some of the information in package.json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We have seen where information about the dependencies of a project are stored in the package.json.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learn how to install a module using NPM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Modules can be imported into your code. You can easily create your own modules too.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have some idea as to how we can configure VSCode to make our development easier.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We have seen some plugins available to us and some of the benefits that they offer.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Course objectives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834160" y="2733120"/>
            <a:ext cx="5963040" cy="3742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NPM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Package.json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5834160" y="1921320"/>
            <a:ext cx="5973120" cy="62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400" spc="-1" strike="noStrike" cap="all">
                <a:solidFill>
                  <a:srgbClr val="ffffff"/>
                </a:solidFill>
                <a:latin typeface="Calibri"/>
              </a:rPr>
              <a:t>Contents page</a:t>
            </a:r>
            <a:endParaRPr b="0" lang="en-GB" sz="44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Thank you for listening.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9" strike="noStrike" cap="all">
                <a:solidFill>
                  <a:srgbClr val="005aab"/>
                </a:solidFill>
                <a:latin typeface="Arial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Learn the purpose of NPM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understand some of the information in package.json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learn how to install a module using NPM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have some idea as to how we can configure VSCode to make our development easier.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Course objectives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140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The worlds largest software registry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NPM is used to install and manage JavaScript packages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Publish packages online for others to use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Automate your tooling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62064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As of 26/04/19 there is over 800,000 published NPM packages for you to download.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 u="sng">
                <a:solidFill>
                  <a:srgbClr val="008fd0"/>
                </a:solidFill>
                <a:uFillTx/>
                <a:latin typeface="Calibri"/>
                <a:hlinkClick r:id="rId1"/>
              </a:rPr>
              <a:t>http://www.modulecounts.com/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NPM – Node Package Manager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304" name="Picture 2" descr=""/>
          <p:cNvPicPr/>
          <p:nvPr/>
        </p:nvPicPr>
        <p:blipFill>
          <a:blip r:embed="rId2"/>
          <a:stretch/>
        </p:blipFill>
        <p:spPr>
          <a:xfrm>
            <a:off x="6576120" y="3440520"/>
            <a:ext cx="4793040" cy="20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140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Located in the root of your project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Contains meta information about your project.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Author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Name of the app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Entry point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Scripts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Dependencies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And more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Package.json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 rot="16200000">
            <a:off x="-3117240" y="3283560"/>
            <a:ext cx="7019640" cy="29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9" strike="noStrike" cap="all">
                <a:solidFill>
                  <a:srgbClr val="ffffff"/>
                </a:solidFill>
                <a:latin typeface="Calibri"/>
              </a:rPr>
              <a:t>Package.json</a:t>
            </a:r>
            <a:endParaRPr b="0" lang="en-GB" sz="1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371240" y="614520"/>
            <a:ext cx="5977080" cy="5576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"name"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"academy_tracker"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"version"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"1.0.0"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"description"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"main"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"server.js"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"scripts"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"start"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"node server.js"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"server"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"nodemon server.js"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"client-install"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"npm install --prefix client"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"client"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"npm start --prefix client"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"dev"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"concurrently </a:t>
            </a:r>
            <a:r>
              <a:rPr b="0" lang="en-GB" sz="18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npm run server</a:t>
            </a:r>
            <a:r>
              <a:rPr b="0" lang="en-GB" sz="18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 </a:t>
            </a:r>
            <a:r>
              <a:rPr b="0" lang="en-GB" sz="18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npm run client</a:t>
            </a:r>
            <a:r>
              <a:rPr b="0" lang="en-GB" sz="1800" spc="-1" strike="noStrike">
                <a:solidFill>
                  <a:srgbClr val="d7ba7d"/>
                </a:solidFill>
                <a:latin typeface="Consolas"/>
              </a:rPr>
              <a:t>\"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},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"author"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"Matt Hunt"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"license"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"MIT"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"dependencies"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"bcryptjs"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"^2.4.3"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"body-parser"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"^1.18.3"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"concurrently"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"^4.1.0"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 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"express"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: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"^4.16.4"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755480" y="1998000"/>
            <a:ext cx="2437920" cy="7002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65759"/>
                </a:solidFill>
                <a:latin typeface="Courier New"/>
              </a:rPr>
              <a:t>Scripts you can use.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7755480" y="4402800"/>
            <a:ext cx="2437920" cy="13100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565759"/>
                </a:solidFill>
                <a:latin typeface="Courier New"/>
              </a:rPr>
              <a:t>Dependencies needed for this Node application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 flipH="1" flipV="1">
            <a:off x="5351040" y="2183760"/>
            <a:ext cx="2201040" cy="1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6"/>
          <p:cNvSpPr/>
          <p:nvPr/>
        </p:nvSpPr>
        <p:spPr>
          <a:xfrm flipH="1">
            <a:off x="5011560" y="5064480"/>
            <a:ext cx="2539080" cy="43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140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Express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Lodash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Mongoose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Webpack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Mocha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Passport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React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ESLint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62064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Express &amp; Lodash boast 10,000,000+ downloads a month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Whilst these might be the most popular, there are packages for almost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anything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you can think of.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Twitter Integration? Yep!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Pokémon API Wrapper? Yep!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Harry Potter Spells Generator? …Yep…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You must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always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think before you write some code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i="1" lang="en-GB" sz="1800" spc="-1" strike="noStrike">
                <a:solidFill>
                  <a:srgbClr val="565759"/>
                </a:solidFill>
                <a:latin typeface="Calibri"/>
              </a:rPr>
              <a:t>“</a:t>
            </a:r>
            <a:r>
              <a:rPr b="1" i="1" lang="en-GB" sz="1800" spc="-1" strike="noStrike">
                <a:solidFill>
                  <a:srgbClr val="565759"/>
                </a:solidFill>
                <a:latin typeface="Calibri"/>
              </a:rPr>
              <a:t>Does a module exist already that will do this for me?”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Popular Packages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Navigate to the root of the project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Open a Command Prompt here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Run the NPM command 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npm install &lt;package name here&gt;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This will: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Download the files for the module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Modify the package.json to reflect the new dependency.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Adding Dependencies to package.json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14000" y="1669680"/>
            <a:ext cx="5579640" cy="442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 module is a JavaScript library/file you can import into other code using Nodes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require()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function.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The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require()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function will only work if the correct dependency exists in the package.json.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can also create and export our own modules.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can then use these modules in other areas of our project.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Modules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438600" y="1669680"/>
            <a:ext cx="5478120" cy="44215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08b4e"/>
                </a:solidFill>
                <a:latin typeface="Consolas"/>
              </a:rPr>
              <a:t>//Example module import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569cd6"/>
                </a:solidFill>
                <a:latin typeface="Consolas"/>
              </a:rPr>
              <a:t>let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_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400" spc="-1" strike="noStrike">
                <a:solidFill>
                  <a:srgbClr val="dcdcaa"/>
                </a:solidFill>
                <a:latin typeface="Consolas"/>
              </a:rPr>
              <a:t>require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400" spc="-1" strike="noStrike">
                <a:solidFill>
                  <a:srgbClr val="ce9178"/>
                </a:solidFill>
                <a:latin typeface="Consolas"/>
              </a:rPr>
              <a:t>"lodash"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);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_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dcdcaa"/>
                </a:solidFill>
                <a:latin typeface="Consolas"/>
              </a:rPr>
              <a:t>shuffle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([</a:t>
            </a:r>
            <a:r>
              <a:rPr b="0" lang="en-GB" sz="1400" spc="-1" strike="noStrike">
                <a:solidFill>
                  <a:srgbClr val="b5cea8"/>
                </a:solidFill>
                <a:latin typeface="Consolas"/>
              </a:rPr>
              <a:t>1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, </a:t>
            </a:r>
            <a:r>
              <a:rPr b="0" lang="en-GB" sz="1400" spc="-1" strike="noStrike">
                <a:solidFill>
                  <a:srgbClr val="b5cea8"/>
                </a:solidFill>
                <a:latin typeface="Consolas"/>
              </a:rPr>
              <a:t>2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, </a:t>
            </a:r>
            <a:r>
              <a:rPr b="0" lang="en-GB" sz="1400" spc="-1" strike="noStrike">
                <a:solidFill>
                  <a:srgbClr val="b5cea8"/>
                </a:solidFill>
                <a:latin typeface="Consolas"/>
              </a:rPr>
              <a:t>3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]); </a:t>
            </a:r>
            <a:r>
              <a:rPr b="0" lang="en-GB" sz="1400" spc="-1" strike="noStrike">
                <a:solidFill>
                  <a:srgbClr val="608b4e"/>
                </a:solidFill>
                <a:latin typeface="Consolas"/>
              </a:rPr>
              <a:t>//returns a shuffled array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r>
              <a:rPr b="0" lang="en-GB" sz="1400" spc="-1" strike="noStrike">
                <a:solidFill>
                  <a:srgbClr val="608b4e"/>
                </a:solidFill>
                <a:latin typeface="Consolas"/>
              </a:rPr>
              <a:t>//Example exports in example.js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4ec9b0"/>
                </a:solidFill>
                <a:latin typeface="Consolas"/>
              </a:rPr>
              <a:t>exports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dcdcaa"/>
                </a:solidFill>
                <a:latin typeface="Consolas"/>
              </a:rPr>
              <a:t>area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400" spc="-1" strike="noStrike">
                <a:solidFill>
                  <a:srgbClr val="569cd6"/>
                </a:solidFill>
                <a:latin typeface="Consolas"/>
              </a:rPr>
              <a:t>function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(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width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) { </a:t>
            </a:r>
            <a:r>
              <a:rPr b="0" lang="en-GB" sz="1400" spc="-1" strike="noStrike">
                <a:solidFill>
                  <a:srgbClr val="c586c0"/>
                </a:solidFill>
                <a:latin typeface="Consolas"/>
              </a:rPr>
              <a:t>return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width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* 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width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; 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4ec9b0"/>
                </a:solidFill>
                <a:latin typeface="Consolas"/>
              </a:rPr>
              <a:t>exports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name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400" spc="-1" strike="noStrike">
                <a:solidFill>
                  <a:srgbClr val="ce9178"/>
                </a:solidFill>
                <a:latin typeface="Consolas"/>
              </a:rPr>
              <a:t>"jeff"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4ec9b0"/>
                </a:solidFill>
                <a:latin typeface="Consolas"/>
              </a:rPr>
              <a:t>exports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400" spc="-1" strike="noStrike">
                <a:solidFill>
                  <a:srgbClr val="9cdcfe"/>
                </a:solidFill>
                <a:latin typeface="Consolas"/>
              </a:rPr>
              <a:t>ExampleLibraryName</a:t>
            </a: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 = {</a:t>
            </a:r>
            <a:endParaRPr b="0" lang="en-GB" sz="14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300" spc="-1" strike="noStrike">
                <a:solidFill>
                  <a:srgbClr val="9cdcfe"/>
                </a:solidFill>
                <a:latin typeface="Consolas"/>
              </a:rPr>
              <a:t>exampleFunc: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 (</a:t>
            </a:r>
            <a:r>
              <a:rPr b="0" lang="en-GB" sz="1300" spc="-1" strike="noStrike">
                <a:solidFill>
                  <a:srgbClr val="9cdcfe"/>
                </a:solidFill>
                <a:latin typeface="Consolas"/>
              </a:rPr>
              <a:t>input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) </a:t>
            </a:r>
            <a:r>
              <a:rPr b="0" lang="en-GB" sz="1300" spc="-1" strike="noStrike">
                <a:solidFill>
                  <a:srgbClr val="569cd6"/>
                </a:solidFill>
                <a:latin typeface="Consolas"/>
              </a:rPr>
              <a:t>=&gt;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300" spc="-1" strike="noStrike">
                <a:solidFill>
                  <a:srgbClr val="9cdcfe"/>
                </a:solidFill>
                <a:latin typeface="Consolas"/>
              </a:rPr>
              <a:t>output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 * </a:t>
            </a:r>
            <a:r>
              <a:rPr b="0" lang="en-GB" sz="1300" spc="-1" strike="noStrike">
                <a:solidFill>
                  <a:srgbClr val="b5cea8"/>
                </a:solidFill>
                <a:latin typeface="Consolas"/>
              </a:rPr>
              <a:t>2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3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300" spc="-1" strike="noStrike">
                <a:solidFill>
                  <a:srgbClr val="9cdcfe"/>
                </a:solidFill>
                <a:latin typeface="Consolas"/>
              </a:rPr>
              <a:t>name: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300" spc="-1" strike="noStrike">
                <a:solidFill>
                  <a:srgbClr val="ce9178"/>
                </a:solidFill>
                <a:latin typeface="Consolas"/>
              </a:rPr>
              <a:t>"Jeff"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3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300" spc="-1" strike="noStrike">
                <a:solidFill>
                  <a:srgbClr val="9cdcfe"/>
                </a:solidFill>
                <a:latin typeface="Consolas"/>
              </a:rPr>
              <a:t>dogCount:</a:t>
            </a:r>
            <a:r>
              <a:rPr b="0" lang="en-GB" sz="13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300" spc="-1" strike="noStrike">
                <a:solidFill>
                  <a:srgbClr val="b5cea8"/>
                </a:solidFill>
                <a:latin typeface="Consolas"/>
              </a:rPr>
              <a:t>5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799"/>
              </a:spcAft>
            </a:pPr>
            <a:r>
              <a:rPr b="0" lang="en-GB" sz="14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1479</TotalTime>
  <Application>LibreOffice/6.2.5.2$Linux_X86_64 LibreOffice_project/a887734edd14b7c31b8ab527c0422d03c5e16f8b</Application>
  <Words>1056</Words>
  <Paragraphs>182</Paragraphs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2019-03-13T11:45:12Z</dcterms:created>
  <dc:creator>Admin</dc:creator>
  <dc:description/>
  <dc:language>en-GB</dc:language>
  <cp:lastModifiedBy/>
  <dcterms:modified xsi:type="dcterms:W3CDTF">2019-07-23T08:12:08Z</dcterms:modified>
  <cp:revision>34</cp:revision>
  <dc:subject/>
  <dc:title>Slide Deck Template and Guide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6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19</vt:i4>
  </property>
  <property fmtid="{D5CDD505-2E9C-101B-9397-08002B2CF9AE}" pid="14" name="category">
    <vt:lpwstr>Chapter</vt:lpwstr>
  </property>
</Properties>
</file>