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5"/>
  </p:notesMasterIdLst>
  <p:handoutMasterIdLst>
    <p:handoutMasterId r:id="rId16"/>
  </p:handoutMasterIdLst>
  <p:sldIdLst>
    <p:sldId id="613" r:id="rId2"/>
    <p:sldId id="616" r:id="rId3"/>
    <p:sldId id="620" r:id="rId4"/>
    <p:sldId id="614" r:id="rId5"/>
    <p:sldId id="626" r:id="rId6"/>
    <p:sldId id="629" r:id="rId7"/>
    <p:sldId id="621" r:id="rId8"/>
    <p:sldId id="628" r:id="rId9"/>
    <p:sldId id="631" r:id="rId10"/>
    <p:sldId id="625" r:id="rId11"/>
    <p:sldId id="632" r:id="rId12"/>
    <p:sldId id="633" r:id="rId13"/>
    <p:sldId id="619" r:id="rId14"/>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AAB"/>
    <a:srgbClr val="00519C"/>
    <a:srgbClr val="B9CDE5"/>
    <a:srgbClr val="555454"/>
    <a:srgbClr val="004F9F"/>
    <a:srgbClr val="0070C0"/>
    <a:srgbClr val="0070AB"/>
    <a:srgbClr val="FF70C0"/>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0647" autoAdjust="0"/>
  </p:normalViewPr>
  <p:slideViewPr>
    <p:cSldViewPr snapToGrid="0">
      <p:cViewPr varScale="1">
        <p:scale>
          <a:sx n="66" d="100"/>
          <a:sy n="66" d="100"/>
        </p:scale>
        <p:origin x="1650" y="78"/>
      </p:cViewPr>
      <p:guideLst>
        <p:guide orient="horz" pos="2160"/>
        <p:guide pos="3840"/>
      </p:guideLst>
    </p:cSldViewPr>
  </p:slideViewPr>
  <p:outlineViewPr>
    <p:cViewPr>
      <p:scale>
        <a:sx n="33" d="100"/>
        <a:sy n="33" d="100"/>
      </p:scale>
      <p:origin x="0" y="-4296"/>
    </p:cViewPr>
  </p:outlineViewPr>
  <p:notesTextViewPr>
    <p:cViewPr>
      <p:scale>
        <a:sx n="3" d="2"/>
        <a:sy n="3" d="2"/>
      </p:scale>
      <p:origin x="0" y="0"/>
    </p:cViewPr>
  </p:notesTextViewPr>
  <p:sorterViewPr>
    <p:cViewPr>
      <p:scale>
        <a:sx n="66" d="100"/>
        <a:sy n="66" d="100"/>
      </p:scale>
      <p:origin x="0" y="-1020"/>
    </p:cViewPr>
  </p:sorterViewPr>
  <p:notesViewPr>
    <p:cSldViewPr snapToGrid="0">
      <p:cViewPr varScale="1">
        <p:scale>
          <a:sx n="80" d="100"/>
          <a:sy n="80" d="100"/>
        </p:scale>
        <p:origin x="4014"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86904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a:t>
            </a:fld>
            <a:endParaRPr dirty="0"/>
          </a:p>
        </p:txBody>
      </p:sp>
    </p:spTree>
    <p:extLst>
      <p:ext uri="{BB962C8B-B14F-4D97-AF65-F5344CB8AC3E}">
        <p14:creationId xmlns:p14="http://schemas.microsoft.com/office/powerpoint/2010/main" val="99054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http://blog.caustik.com/2012/08/19/node-js-w1m-concurrent-connections/ </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lang="en-GB" smtClean="0"/>
              <a:pPr>
                <a:defRPr/>
              </a:pPr>
              <a:t>7</a:t>
            </a:fld>
            <a:endParaRPr lang="en-GB" dirty="0"/>
          </a:p>
        </p:txBody>
      </p:sp>
    </p:spTree>
    <p:extLst>
      <p:ext uri="{BB962C8B-B14F-4D97-AF65-F5344CB8AC3E}">
        <p14:creationId xmlns:p14="http://schemas.microsoft.com/office/powerpoint/2010/main" val="79430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On the left blocking</a:t>
            </a:r>
          </a:p>
          <a:p>
            <a:r>
              <a:rPr lang="en-GB" dirty="0"/>
              <a:t>On the right non blocking</a:t>
            </a:r>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287873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Single_thread_demo</a:t>
            </a:r>
            <a:endParaRPr lang="en-GB" dirty="0"/>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9</a:t>
            </a:fld>
            <a:endParaRPr dirty="0"/>
          </a:p>
        </p:txBody>
      </p:sp>
    </p:spTree>
    <p:extLst>
      <p:ext uri="{BB962C8B-B14F-4D97-AF65-F5344CB8AC3E}">
        <p14:creationId xmlns:p14="http://schemas.microsoft.com/office/powerpoint/2010/main" val="2951972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b="1" dirty="0" err="1"/>
              <a:t>Paypal</a:t>
            </a:r>
            <a:r>
              <a:rPr lang="en-GB" dirty="0"/>
              <a:t> boasted that their conversion</a:t>
            </a:r>
            <a:r>
              <a:rPr lang="en-GB" baseline="0" dirty="0"/>
              <a:t> to node was built twice as fast with even fewer people than the previous java version. 33% fewer lines of code and 40% fewer files.</a:t>
            </a:r>
          </a:p>
          <a:p>
            <a:r>
              <a:rPr lang="en-GB" b="1" dirty="0" err="1"/>
              <a:t>Linkedin</a:t>
            </a:r>
            <a:r>
              <a:rPr lang="en-GB" b="1" dirty="0"/>
              <a:t> </a:t>
            </a:r>
            <a:r>
              <a:rPr lang="en-GB" b="0" dirty="0"/>
              <a:t>boasted their</a:t>
            </a:r>
            <a:r>
              <a:rPr lang="en-GB" b="0" baseline="0" dirty="0"/>
              <a:t> node backend increased the speed of their mobile app by </a:t>
            </a:r>
            <a:r>
              <a:rPr lang="en-GB" b="1" baseline="0" dirty="0"/>
              <a:t>20 times</a:t>
            </a:r>
            <a:r>
              <a:rPr lang="en-GB" b="0" baseline="0" dirty="0"/>
              <a:t> and only uses a fraction of the resources, they cut their number of servers from </a:t>
            </a:r>
            <a:r>
              <a:rPr lang="en-GB" b="1" baseline="0" dirty="0"/>
              <a:t>30</a:t>
            </a:r>
            <a:r>
              <a:rPr lang="en-GB" b="0" baseline="0" dirty="0"/>
              <a:t> to </a:t>
            </a:r>
            <a:r>
              <a:rPr lang="en-GB" b="1" baseline="0" dirty="0"/>
              <a:t>3</a:t>
            </a:r>
            <a:r>
              <a:rPr lang="en-GB" b="0" baseline="0" dirty="0"/>
              <a:t>…</a:t>
            </a:r>
          </a:p>
          <a:p>
            <a:endParaRPr lang="en-GB" b="0" baseline="0" dirty="0"/>
          </a:p>
          <a:p>
            <a:r>
              <a:rPr lang="en-GB" b="0" baseline="0" dirty="0"/>
              <a:t>In conjunction with all this, every company that switched to node had to express how much better the teams morale and integration is now that their entire stack is in the same language, it brings everyone together and the JavaScript community really enforces that.</a:t>
            </a:r>
          </a:p>
          <a:p>
            <a:endParaRPr lang="en-GB" b="0" baseline="0" dirty="0"/>
          </a:p>
          <a:p>
            <a:endParaRPr lang="en-GB" b="1" dirty="0"/>
          </a:p>
        </p:txBody>
      </p:sp>
    </p:spTree>
    <p:extLst>
      <p:ext uri="{BB962C8B-B14F-4D97-AF65-F5344CB8AC3E}">
        <p14:creationId xmlns:p14="http://schemas.microsoft.com/office/powerpoint/2010/main" val="2159095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Calibri" panose="020F0502020204030204" pitchFamily="34" charset="0"/>
                <a:cs typeface="Calibri" panose="020F0502020204030204" pitchFamily="34" charset="0"/>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Calibri" panose="020F0502020204030204" pitchFamily="34" charset="0"/>
                <a:cs typeface="Calibri" panose="020F050202020403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Calibri" panose="020F0502020204030204" pitchFamily="34" charset="0"/>
                <a:cs typeface="Calibri" panose="020F0502020204030204" pitchFamily="34" charset="0"/>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03/05/2019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3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_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9F3FD-D08C-4198-8469-6D87A1084FB6}"/>
              </a:ext>
            </a:extLst>
          </p:cNvPr>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Thank you for listening.</a:t>
            </a:r>
          </a:p>
        </p:txBody>
      </p:sp>
      <p:sp>
        <p:nvSpPr>
          <p:cNvPr id="4" name="Subtitle 2">
            <a:extLst>
              <a:ext uri="{FF2B5EF4-FFF2-40B4-BE49-F238E27FC236}">
                <a16:creationId xmlns:a16="http://schemas.microsoft.com/office/drawing/2014/main" id="{9F010EDF-E2D4-4F3C-B939-A68A20FD3F5B}"/>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Any questions?</a:t>
            </a:r>
          </a:p>
        </p:txBody>
      </p:sp>
      <p:pic>
        <p:nvPicPr>
          <p:cNvPr id="5" name="Picture 4">
            <a:extLst>
              <a:ext uri="{FF2B5EF4-FFF2-40B4-BE49-F238E27FC236}">
                <a16:creationId xmlns:a16="http://schemas.microsoft.com/office/drawing/2014/main" id="{6D29E3FC-62F5-4E48-ACC4-30CB99D44DFA}"/>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42455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0" r:id="rId8"/>
    <p:sldLayoutId id="214748372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Node.js</a:t>
            </a:r>
          </a:p>
        </p:txBody>
      </p:sp>
      <p:sp>
        <p:nvSpPr>
          <p:cNvPr id="3" name="Subtitle 2">
            <a:extLst>
              <a:ext uri="{FF2B5EF4-FFF2-40B4-BE49-F238E27FC236}">
                <a16:creationId xmlns:a16="http://schemas.microsoft.com/office/drawing/2014/main" id="{2F303E11-6CE9-4331-BF52-CB1310D79A05}"/>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MERN</a:t>
            </a:r>
          </a:p>
        </p:txBody>
      </p:sp>
    </p:spTree>
    <p:extLst>
      <p:ext uri="{BB962C8B-B14F-4D97-AF65-F5344CB8AC3E}">
        <p14:creationId xmlns:p14="http://schemas.microsoft.com/office/powerpoint/2010/main" val="16523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solidFill>
                  <a:schemeClr val="bg2">
                    <a:lumMod val="50000"/>
                  </a:schemeClr>
                </a:solidFill>
              </a:rPr>
              <a:t>REST APIS &amp; other backend applications</a:t>
            </a:r>
          </a:p>
          <a:p>
            <a:r>
              <a:rPr lang="en-GB" dirty="0">
                <a:solidFill>
                  <a:schemeClr val="bg2">
                    <a:lumMod val="50000"/>
                  </a:schemeClr>
                </a:solidFill>
              </a:rPr>
              <a:t>Real-time services, chat and games.</a:t>
            </a:r>
          </a:p>
          <a:p>
            <a:r>
              <a:rPr lang="en-GB" dirty="0">
                <a:solidFill>
                  <a:schemeClr val="bg2">
                    <a:lumMod val="50000"/>
                  </a:schemeClr>
                </a:solidFill>
              </a:rPr>
              <a:t>Blogs, CMS, Social applications.</a:t>
            </a:r>
          </a:p>
          <a:p>
            <a:r>
              <a:rPr lang="en-GB" dirty="0">
                <a:solidFill>
                  <a:schemeClr val="bg2">
                    <a:lumMod val="50000"/>
                  </a:schemeClr>
                </a:solidFill>
              </a:rPr>
              <a:t>Utilities and tools.</a:t>
            </a:r>
          </a:p>
          <a:p>
            <a:r>
              <a:rPr lang="en-GB" dirty="0">
                <a:solidFill>
                  <a:schemeClr val="bg2">
                    <a:lumMod val="50000"/>
                  </a:schemeClr>
                </a:solidFill>
              </a:rPr>
              <a:t>Anything that doesn’t require a lot of CPU.</a:t>
            </a:r>
          </a:p>
          <a:p>
            <a:endParaRPr lang="en-GB" dirty="0">
              <a:solidFill>
                <a:schemeClr val="bg2">
                  <a:lumMod val="50000"/>
                </a:schemeClr>
              </a:solidFill>
            </a:endParaRPr>
          </a:p>
        </p:txBody>
      </p:sp>
      <p:sp>
        <p:nvSpPr>
          <p:cNvPr id="4" name="Content Placeholder 3"/>
          <p:cNvSpPr>
            <a:spLocks noGrp="1"/>
          </p:cNvSpPr>
          <p:nvPr>
            <p:ph sz="quarter" idx="16"/>
          </p:nvPr>
        </p:nvSpPr>
        <p:spPr/>
        <p:txBody>
          <a:bodyPr/>
          <a:lstStyle/>
          <a:p>
            <a:r>
              <a:rPr lang="en-GB" dirty="0" err="1"/>
              <a:t>Paypal</a:t>
            </a:r>
            <a:endParaRPr lang="en-GB" dirty="0"/>
          </a:p>
          <a:p>
            <a:r>
              <a:rPr lang="en-GB" dirty="0" err="1"/>
              <a:t>Linkedin</a:t>
            </a:r>
            <a:endParaRPr lang="en-GB" dirty="0"/>
          </a:p>
          <a:p>
            <a:r>
              <a:rPr lang="en-GB" dirty="0" err="1"/>
              <a:t>Uber</a:t>
            </a:r>
            <a:endParaRPr lang="en-GB" dirty="0"/>
          </a:p>
          <a:p>
            <a:r>
              <a:rPr lang="en-GB" dirty="0"/>
              <a:t>Netflix</a:t>
            </a:r>
          </a:p>
          <a:p>
            <a:r>
              <a:rPr lang="en-GB" dirty="0" err="1"/>
              <a:t>Ebay</a:t>
            </a:r>
            <a:endParaRPr lang="en-GB" dirty="0"/>
          </a:p>
          <a:p>
            <a:r>
              <a:rPr lang="en-GB" dirty="0"/>
              <a:t>Trello</a:t>
            </a:r>
          </a:p>
          <a:p>
            <a:endParaRPr lang="en-GB" dirty="0"/>
          </a:p>
          <a:p>
            <a:endParaRPr lang="en-GB" dirty="0"/>
          </a:p>
        </p:txBody>
      </p:sp>
      <p:sp>
        <p:nvSpPr>
          <p:cNvPr id="3" name="Title 2"/>
          <p:cNvSpPr>
            <a:spLocks noGrp="1"/>
          </p:cNvSpPr>
          <p:nvPr>
            <p:ph type="title"/>
          </p:nvPr>
        </p:nvSpPr>
        <p:spPr/>
        <p:txBody>
          <a:bodyPr>
            <a:normAutofit/>
          </a:bodyPr>
          <a:lstStyle/>
          <a:p>
            <a:r>
              <a:rPr lang="en-GB" dirty="0"/>
              <a:t>Usability? What is Node used for?</a:t>
            </a:r>
          </a:p>
        </p:txBody>
      </p:sp>
    </p:spTree>
    <p:extLst>
      <p:ext uri="{BB962C8B-B14F-4D97-AF65-F5344CB8AC3E}">
        <p14:creationId xmlns:p14="http://schemas.microsoft.com/office/powerpoint/2010/main" val="53119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461658-B112-4318-A409-2F5E690C094C}"/>
              </a:ext>
            </a:extLst>
          </p:cNvPr>
          <p:cNvSpPr>
            <a:spLocks noGrp="1"/>
          </p:cNvSpPr>
          <p:nvPr>
            <p:ph type="body" sz="quarter" idx="15"/>
          </p:nvPr>
        </p:nvSpPr>
        <p:spPr/>
        <p:txBody>
          <a:bodyPr/>
          <a:lstStyle/>
          <a:p>
            <a:r>
              <a:rPr lang="en-GB" dirty="0"/>
              <a:t>All your development is done in the same language throughout the </a:t>
            </a:r>
            <a:r>
              <a:rPr lang="en-GB" b="1" dirty="0"/>
              <a:t>entire stack.</a:t>
            </a:r>
          </a:p>
          <a:p>
            <a:r>
              <a:rPr lang="en-GB" dirty="0"/>
              <a:t>The </a:t>
            </a:r>
            <a:r>
              <a:rPr lang="en-GB" b="1" dirty="0"/>
              <a:t>MERN stack </a:t>
            </a:r>
            <a:r>
              <a:rPr lang="en-GB" dirty="0"/>
              <a:t>is JS in the Front-end, Back-end and Data Layer.</a:t>
            </a:r>
          </a:p>
          <a:p>
            <a:r>
              <a:rPr lang="en-GB" dirty="0"/>
              <a:t>No need for costly conversion from one data type to another</a:t>
            </a:r>
          </a:p>
          <a:p>
            <a:r>
              <a:rPr lang="en-GB" dirty="0"/>
              <a:t>All your JS developers can be utilised across the stack.</a:t>
            </a:r>
          </a:p>
        </p:txBody>
      </p:sp>
      <p:sp>
        <p:nvSpPr>
          <p:cNvPr id="3" name="Title 2">
            <a:extLst>
              <a:ext uri="{FF2B5EF4-FFF2-40B4-BE49-F238E27FC236}">
                <a16:creationId xmlns:a16="http://schemas.microsoft.com/office/drawing/2014/main" id="{44BAA16C-2F30-484B-8573-7F01D9DDB024}"/>
              </a:ext>
            </a:extLst>
          </p:cNvPr>
          <p:cNvSpPr>
            <a:spLocks noGrp="1"/>
          </p:cNvSpPr>
          <p:nvPr>
            <p:ph type="title"/>
          </p:nvPr>
        </p:nvSpPr>
        <p:spPr/>
        <p:txBody>
          <a:bodyPr/>
          <a:lstStyle/>
          <a:p>
            <a:r>
              <a:rPr lang="en-GB" dirty="0"/>
              <a:t>Why do they use Node?</a:t>
            </a:r>
          </a:p>
        </p:txBody>
      </p:sp>
    </p:spTree>
    <p:extLst>
      <p:ext uri="{BB962C8B-B14F-4D97-AF65-F5344CB8AC3E}">
        <p14:creationId xmlns:p14="http://schemas.microsoft.com/office/powerpoint/2010/main" val="169380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E0707-9043-42D1-B7E2-7648D5455933}"/>
              </a:ext>
            </a:extLst>
          </p:cNvPr>
          <p:cNvSpPr>
            <a:spLocks noGrp="1"/>
          </p:cNvSpPr>
          <p:nvPr>
            <p:ph type="body" sz="quarter" idx="15"/>
          </p:nvPr>
        </p:nvSpPr>
        <p:spPr/>
        <p:txBody>
          <a:bodyPr/>
          <a:lstStyle/>
          <a:p>
            <a:r>
              <a:rPr lang="en-GB" dirty="0"/>
              <a:t>Describe Node.js and what it can be used for.</a:t>
            </a:r>
          </a:p>
          <a:p>
            <a:pPr lvl="1"/>
            <a:r>
              <a:rPr lang="en-GB" i="1" dirty="0"/>
              <a:t>Node.js is server-side JS that can be used for numerous purposes including making fast and responsive web servers.</a:t>
            </a:r>
          </a:p>
          <a:p>
            <a:r>
              <a:rPr lang="en-GB" dirty="0"/>
              <a:t>Install Node.js.</a:t>
            </a:r>
          </a:p>
          <a:p>
            <a:pPr lvl="1"/>
            <a:r>
              <a:rPr lang="en-GB" i="1" dirty="0"/>
              <a:t>The provided handout takes us through this process.</a:t>
            </a:r>
          </a:p>
          <a:p>
            <a:r>
              <a:rPr lang="en-GB" dirty="0"/>
              <a:t>Gain practical experience with Node.js.</a:t>
            </a:r>
          </a:p>
          <a:p>
            <a:pPr lvl="1"/>
            <a:r>
              <a:rPr lang="en-GB" i="1" dirty="0"/>
              <a:t>We have seen Node.js used and now it is installed we can start </a:t>
            </a:r>
            <a:r>
              <a:rPr lang="en-GB" i="1"/>
              <a:t>using it.</a:t>
            </a:r>
            <a:endParaRPr lang="en-GB" i="1" dirty="0"/>
          </a:p>
        </p:txBody>
      </p:sp>
      <p:sp>
        <p:nvSpPr>
          <p:cNvPr id="3" name="Title 2">
            <a:extLst>
              <a:ext uri="{FF2B5EF4-FFF2-40B4-BE49-F238E27FC236}">
                <a16:creationId xmlns:a16="http://schemas.microsoft.com/office/drawing/2014/main" id="{790F38E9-F214-4AFD-8AA1-F81789DA1B91}"/>
              </a:ext>
            </a:extLst>
          </p:cNvPr>
          <p:cNvSpPr>
            <a:spLocks noGrp="1"/>
          </p:cNvSpPr>
          <p:nvPr>
            <p:ph type="title"/>
          </p:nvPr>
        </p:nvSpPr>
        <p:spPr/>
        <p:txBody>
          <a:bodyPr/>
          <a:lstStyle/>
          <a:p>
            <a:r>
              <a:rPr lang="en-GB" dirty="0"/>
              <a:t>Course objectives</a:t>
            </a:r>
          </a:p>
        </p:txBody>
      </p:sp>
    </p:spTree>
    <p:extLst>
      <p:ext uri="{BB962C8B-B14F-4D97-AF65-F5344CB8AC3E}">
        <p14:creationId xmlns:p14="http://schemas.microsoft.com/office/powerpoint/2010/main" val="218374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B469-2FC3-48ED-AE83-12225DBC2F4E}"/>
              </a:ext>
            </a:extLst>
          </p:cNvPr>
          <p:cNvSpPr>
            <a:spLocks noGrp="1"/>
          </p:cNvSpPr>
          <p:nvPr>
            <p:ph type="ctrTitle"/>
          </p:nvPr>
        </p:nvSpPr>
        <p:spPr/>
        <p:txBody>
          <a:bodyPr/>
          <a:lstStyle/>
          <a:p>
            <a:r>
              <a:rPr lang="en-GB" dirty="0"/>
              <a:t>Thank you </a:t>
            </a:r>
            <a:r>
              <a:rPr lang="en-GB"/>
              <a:t>for listening</a:t>
            </a:r>
            <a:endParaRPr lang="en-GB" dirty="0"/>
          </a:p>
        </p:txBody>
      </p:sp>
      <p:sp>
        <p:nvSpPr>
          <p:cNvPr id="3" name="Subtitle 2">
            <a:extLst>
              <a:ext uri="{FF2B5EF4-FFF2-40B4-BE49-F238E27FC236}">
                <a16:creationId xmlns:a16="http://schemas.microsoft.com/office/drawing/2014/main" id="{A268246B-A580-417F-B1FB-3B4A1F27EC3C}"/>
              </a:ext>
            </a:extLst>
          </p:cNvPr>
          <p:cNvSpPr>
            <a:spLocks noGrp="1"/>
          </p:cNvSpPr>
          <p:nvPr>
            <p:ph type="subTitle" idx="1"/>
          </p:nvPr>
        </p:nvSpPr>
        <p:spPr/>
        <p:txBody>
          <a:bodyPr/>
          <a:lstStyle/>
          <a:p>
            <a:r>
              <a:rPr lang="en-GB"/>
              <a:t>Any questions?</a:t>
            </a:r>
          </a:p>
        </p:txBody>
      </p:sp>
    </p:spTree>
    <p:extLst>
      <p:ext uri="{BB962C8B-B14F-4D97-AF65-F5344CB8AC3E}">
        <p14:creationId xmlns:p14="http://schemas.microsoft.com/office/powerpoint/2010/main" val="314588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14CD82-2D19-4316-8DD3-299A5F33A3D2}"/>
              </a:ext>
            </a:extLst>
          </p:cNvPr>
          <p:cNvSpPr>
            <a:spLocks noGrp="1"/>
          </p:cNvSpPr>
          <p:nvPr>
            <p:ph type="pic" sz="quarter" idx="17"/>
          </p:nvPr>
        </p:nvSpPr>
        <p:spPr/>
      </p:sp>
      <p:sp>
        <p:nvSpPr>
          <p:cNvPr id="3" name="Content Placeholder 2">
            <a:extLst>
              <a:ext uri="{FF2B5EF4-FFF2-40B4-BE49-F238E27FC236}">
                <a16:creationId xmlns:a16="http://schemas.microsoft.com/office/drawing/2014/main" id="{D63D5D03-DE3E-4C1F-9E09-CC2AE944590E}"/>
              </a:ext>
            </a:extLst>
          </p:cNvPr>
          <p:cNvSpPr>
            <a:spLocks noGrp="1"/>
          </p:cNvSpPr>
          <p:nvPr>
            <p:ph sz="quarter" idx="16"/>
          </p:nvPr>
        </p:nvSpPr>
        <p:spPr/>
        <p:txBody>
          <a:bodyPr/>
          <a:lstStyle/>
          <a:p>
            <a:r>
              <a:rPr lang="en-GB" dirty="0"/>
              <a:t>What is Node.js?</a:t>
            </a:r>
          </a:p>
          <a:p>
            <a:r>
              <a:rPr lang="en-GB" dirty="0"/>
              <a:t>How does it work?</a:t>
            </a:r>
          </a:p>
          <a:p>
            <a:endParaRPr lang="en-GB" dirty="0"/>
          </a:p>
        </p:txBody>
      </p:sp>
      <p:sp>
        <p:nvSpPr>
          <p:cNvPr id="4" name="Title 3">
            <a:extLst>
              <a:ext uri="{FF2B5EF4-FFF2-40B4-BE49-F238E27FC236}">
                <a16:creationId xmlns:a16="http://schemas.microsoft.com/office/drawing/2014/main" id="{6D0C50E6-F62B-4930-9998-6F7CD0FB3F80}"/>
              </a:ext>
            </a:extLst>
          </p:cNvPr>
          <p:cNvSpPr>
            <a:spLocks noGrp="1"/>
          </p:cNvSpPr>
          <p:nvPr>
            <p:ph type="title"/>
          </p:nvPr>
        </p:nvSpPr>
        <p:spPr/>
        <p:txBody>
          <a:bodyPr/>
          <a:lstStyle/>
          <a:p>
            <a:r>
              <a:rPr lang="en-GB" dirty="0"/>
              <a:t>Contents page</a:t>
            </a:r>
          </a:p>
        </p:txBody>
      </p:sp>
    </p:spTree>
    <p:extLst>
      <p:ext uri="{BB962C8B-B14F-4D97-AF65-F5344CB8AC3E}">
        <p14:creationId xmlns:p14="http://schemas.microsoft.com/office/powerpoint/2010/main" val="377895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E0707-9043-42D1-B7E2-7648D5455933}"/>
              </a:ext>
            </a:extLst>
          </p:cNvPr>
          <p:cNvSpPr>
            <a:spLocks noGrp="1"/>
          </p:cNvSpPr>
          <p:nvPr>
            <p:ph type="body" sz="quarter" idx="15"/>
          </p:nvPr>
        </p:nvSpPr>
        <p:spPr/>
        <p:txBody>
          <a:bodyPr/>
          <a:lstStyle/>
          <a:p>
            <a:r>
              <a:rPr lang="en-GB" dirty="0"/>
              <a:t>Describe Node.js and what it can be used for.</a:t>
            </a:r>
          </a:p>
          <a:p>
            <a:r>
              <a:rPr lang="en-GB" dirty="0"/>
              <a:t>Install Node.js.</a:t>
            </a:r>
          </a:p>
          <a:p>
            <a:r>
              <a:rPr lang="en-GB" dirty="0"/>
              <a:t>Gain practical experience with Node.js.</a:t>
            </a:r>
          </a:p>
        </p:txBody>
      </p:sp>
      <p:sp>
        <p:nvSpPr>
          <p:cNvPr id="3" name="Title 2">
            <a:extLst>
              <a:ext uri="{FF2B5EF4-FFF2-40B4-BE49-F238E27FC236}">
                <a16:creationId xmlns:a16="http://schemas.microsoft.com/office/drawing/2014/main" id="{790F38E9-F214-4AFD-8AA1-F81789DA1B91}"/>
              </a:ext>
            </a:extLst>
          </p:cNvPr>
          <p:cNvSpPr>
            <a:spLocks noGrp="1"/>
          </p:cNvSpPr>
          <p:nvPr>
            <p:ph type="title"/>
          </p:nvPr>
        </p:nvSpPr>
        <p:spPr/>
        <p:txBody>
          <a:bodyPr/>
          <a:lstStyle/>
          <a:p>
            <a:r>
              <a:rPr lang="en-GB" dirty="0"/>
              <a:t>Course objectives</a:t>
            </a:r>
          </a:p>
        </p:txBody>
      </p:sp>
    </p:spTree>
    <p:extLst>
      <p:ext uri="{BB962C8B-B14F-4D97-AF65-F5344CB8AC3E}">
        <p14:creationId xmlns:p14="http://schemas.microsoft.com/office/powerpoint/2010/main" val="35798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dirty="0"/>
              <a:t>JavaScript runtime environment</a:t>
            </a:r>
          </a:p>
          <a:p>
            <a:r>
              <a:rPr lang="en-GB" dirty="0"/>
              <a:t>Runs on chrome v8 engine</a:t>
            </a:r>
          </a:p>
          <a:p>
            <a:r>
              <a:rPr lang="en-GB" dirty="0"/>
              <a:t>Server-side JavaScript</a:t>
            </a:r>
          </a:p>
          <a:p>
            <a:r>
              <a:rPr lang="en-GB" dirty="0">
                <a:solidFill>
                  <a:schemeClr val="bg2">
                    <a:lumMod val="50000"/>
                  </a:schemeClr>
                </a:solidFill>
              </a:rPr>
              <a:t>For developing powerful, fast and scalable web apps.</a:t>
            </a:r>
          </a:p>
          <a:p>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a:t>What is Node.js?</a:t>
            </a:r>
          </a:p>
        </p:txBody>
      </p:sp>
      <p:pic>
        <p:nvPicPr>
          <p:cNvPr id="4" name="Picture 2" descr="Image result for node j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872" y="2062612"/>
            <a:ext cx="40386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97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F86872-90A9-487F-BFD0-BC19C5897B62}"/>
              </a:ext>
            </a:extLst>
          </p:cNvPr>
          <p:cNvSpPr>
            <a:spLocks noGrp="1"/>
          </p:cNvSpPr>
          <p:nvPr>
            <p:ph type="body" sz="quarter" idx="15"/>
          </p:nvPr>
        </p:nvSpPr>
        <p:spPr/>
        <p:txBody>
          <a:bodyPr/>
          <a:lstStyle/>
          <a:p>
            <a:r>
              <a:rPr lang="en-GB" dirty="0"/>
              <a:t>We do more with JavaScript then just making websites interactive</a:t>
            </a:r>
          </a:p>
          <a:p>
            <a:r>
              <a:rPr lang="en-GB" dirty="0"/>
              <a:t>The Node run-time environment has everything you need to run to execute a program written in JS.</a:t>
            </a:r>
          </a:p>
          <a:p>
            <a:r>
              <a:rPr lang="en-GB" dirty="0"/>
              <a:t>The V8 engine takes the JS you write and converts it into machine code.</a:t>
            </a:r>
          </a:p>
          <a:p>
            <a:r>
              <a:rPr lang="en-GB" dirty="0">
                <a:solidFill>
                  <a:schemeClr val="bg2">
                    <a:lumMod val="50000"/>
                  </a:schemeClr>
                </a:solidFill>
              </a:rPr>
              <a:t>Uses a single thread, event driven non-blocking I/O model </a:t>
            </a:r>
          </a:p>
          <a:p>
            <a:endParaRPr lang="en-GB" dirty="0"/>
          </a:p>
          <a:p>
            <a:endParaRPr lang="en-GB" dirty="0"/>
          </a:p>
        </p:txBody>
      </p:sp>
      <p:sp>
        <p:nvSpPr>
          <p:cNvPr id="3" name="Title 2">
            <a:extLst>
              <a:ext uri="{FF2B5EF4-FFF2-40B4-BE49-F238E27FC236}">
                <a16:creationId xmlns:a16="http://schemas.microsoft.com/office/drawing/2014/main" id="{608443C3-0C32-49FC-A3E1-CB29695BF0CE}"/>
              </a:ext>
            </a:extLst>
          </p:cNvPr>
          <p:cNvSpPr>
            <a:spLocks noGrp="1"/>
          </p:cNvSpPr>
          <p:nvPr>
            <p:ph type="title"/>
          </p:nvPr>
        </p:nvSpPr>
        <p:spPr/>
        <p:txBody>
          <a:bodyPr/>
          <a:lstStyle/>
          <a:p>
            <a:r>
              <a:rPr lang="en-GB" dirty="0"/>
              <a:t>What is Node.js?</a:t>
            </a:r>
          </a:p>
        </p:txBody>
      </p:sp>
    </p:spTree>
    <p:extLst>
      <p:ext uri="{BB962C8B-B14F-4D97-AF65-F5344CB8AC3E}">
        <p14:creationId xmlns:p14="http://schemas.microsoft.com/office/powerpoint/2010/main" val="110047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517D8E-B7C3-414B-9152-C1D13587CC8D}"/>
              </a:ext>
            </a:extLst>
          </p:cNvPr>
          <p:cNvSpPr>
            <a:spLocks noGrp="1"/>
          </p:cNvSpPr>
          <p:nvPr>
            <p:ph type="body" sz="quarter" idx="15"/>
          </p:nvPr>
        </p:nvSpPr>
        <p:spPr/>
        <p:txBody>
          <a:bodyPr/>
          <a:lstStyle/>
          <a:p>
            <a:r>
              <a:rPr lang="en-GB" dirty="0"/>
              <a:t>Single Thread as opposed to Multi-Thread means the engine can only do 1 thing at a time</a:t>
            </a:r>
          </a:p>
          <a:p>
            <a:endParaRPr lang="en-GB" dirty="0"/>
          </a:p>
          <a:p>
            <a:r>
              <a:rPr lang="en-GB" dirty="0"/>
              <a:t>I / O refers to Input and Output</a:t>
            </a:r>
          </a:p>
          <a:p>
            <a:r>
              <a:rPr lang="en-GB" dirty="0"/>
              <a:t>An easy example is making a HTTP request</a:t>
            </a:r>
          </a:p>
          <a:p>
            <a:endParaRPr lang="en-GB" dirty="0"/>
          </a:p>
          <a:p>
            <a:r>
              <a:rPr lang="en-GB" dirty="0"/>
              <a:t>These requests take time and hence can </a:t>
            </a:r>
            <a:r>
              <a:rPr lang="en-GB" b="1" dirty="0"/>
              <a:t>block </a:t>
            </a:r>
            <a:r>
              <a:rPr lang="en-GB" dirty="0"/>
              <a:t>other functions from being performed.</a:t>
            </a:r>
          </a:p>
          <a:p>
            <a:r>
              <a:rPr lang="en-GB" dirty="0"/>
              <a:t>However Node has a </a:t>
            </a:r>
            <a:r>
              <a:rPr lang="en-GB" b="1" dirty="0"/>
              <a:t>Non-Blocking</a:t>
            </a:r>
            <a:r>
              <a:rPr lang="en-GB" dirty="0"/>
              <a:t> model meaning that these requests do not </a:t>
            </a:r>
            <a:r>
              <a:rPr lang="en-GB" b="1" dirty="0"/>
              <a:t>block</a:t>
            </a:r>
            <a:r>
              <a:rPr lang="en-GB" dirty="0"/>
              <a:t> the </a:t>
            </a:r>
            <a:r>
              <a:rPr lang="en-GB" b="1" dirty="0"/>
              <a:t>stack.</a:t>
            </a:r>
          </a:p>
          <a:p>
            <a:endParaRPr lang="en-GB" dirty="0"/>
          </a:p>
        </p:txBody>
      </p:sp>
      <p:sp>
        <p:nvSpPr>
          <p:cNvPr id="3" name="Title 2">
            <a:extLst>
              <a:ext uri="{FF2B5EF4-FFF2-40B4-BE49-F238E27FC236}">
                <a16:creationId xmlns:a16="http://schemas.microsoft.com/office/drawing/2014/main" id="{EC5CB2C8-6D75-400A-A197-FAFC97ED4E6B}"/>
              </a:ext>
            </a:extLst>
          </p:cNvPr>
          <p:cNvSpPr>
            <a:spLocks noGrp="1"/>
          </p:cNvSpPr>
          <p:nvPr>
            <p:ph type="title"/>
          </p:nvPr>
        </p:nvSpPr>
        <p:spPr>
          <a:xfrm>
            <a:off x="413999" y="124742"/>
            <a:ext cx="11404799" cy="1153618"/>
          </a:xfrm>
        </p:spPr>
        <p:txBody>
          <a:bodyPr>
            <a:noAutofit/>
          </a:bodyPr>
          <a:lstStyle/>
          <a:p>
            <a:r>
              <a:rPr lang="en-GB" sz="3600" dirty="0"/>
              <a:t>Single Threaded Event Driven Non-Blocking I/O Model </a:t>
            </a:r>
          </a:p>
        </p:txBody>
      </p:sp>
    </p:spTree>
    <p:extLst>
      <p:ext uri="{BB962C8B-B14F-4D97-AF65-F5344CB8AC3E}">
        <p14:creationId xmlns:p14="http://schemas.microsoft.com/office/powerpoint/2010/main" val="285221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b="1" dirty="0"/>
              <a:t>Traditional</a:t>
            </a:r>
          </a:p>
          <a:p>
            <a:r>
              <a:rPr lang="en-GB" dirty="0"/>
              <a:t>1 request = 1 thread</a:t>
            </a:r>
          </a:p>
          <a:p>
            <a:r>
              <a:rPr lang="en-GB" dirty="0"/>
              <a:t>1 thread = 2mb</a:t>
            </a:r>
          </a:p>
          <a:p>
            <a:r>
              <a:rPr lang="en-GB" dirty="0"/>
              <a:t>16gb RAM machine = 8000 concurrent requests</a:t>
            </a:r>
          </a:p>
          <a:p>
            <a:endParaRPr lang="en-GB" dirty="0"/>
          </a:p>
        </p:txBody>
      </p:sp>
      <p:sp>
        <p:nvSpPr>
          <p:cNvPr id="3" name="Content Placeholder 2"/>
          <p:cNvSpPr>
            <a:spLocks noGrp="1"/>
          </p:cNvSpPr>
          <p:nvPr>
            <p:ph sz="quarter" idx="16"/>
          </p:nvPr>
        </p:nvSpPr>
        <p:spPr/>
        <p:txBody>
          <a:bodyPr/>
          <a:lstStyle/>
          <a:p>
            <a:r>
              <a:rPr lang="en-GB" b="1" dirty="0"/>
              <a:t>Node.JS</a:t>
            </a:r>
          </a:p>
          <a:p>
            <a:r>
              <a:rPr lang="en-GB" dirty="0"/>
              <a:t>In 2012, typical 16gb machine</a:t>
            </a:r>
          </a:p>
          <a:p>
            <a:r>
              <a:rPr lang="en-GB" b="1" dirty="0"/>
              <a:t>1,000,000</a:t>
            </a:r>
            <a:r>
              <a:rPr lang="en-GB" dirty="0"/>
              <a:t> concurrent requests.</a:t>
            </a:r>
          </a:p>
          <a:p>
            <a:endParaRPr lang="en-GB" dirty="0"/>
          </a:p>
        </p:txBody>
      </p:sp>
      <p:sp>
        <p:nvSpPr>
          <p:cNvPr id="4" name="Title 3"/>
          <p:cNvSpPr>
            <a:spLocks noGrp="1"/>
          </p:cNvSpPr>
          <p:nvPr>
            <p:ph type="title"/>
          </p:nvPr>
        </p:nvSpPr>
        <p:spPr/>
        <p:txBody>
          <a:bodyPr>
            <a:normAutofit/>
          </a:bodyPr>
          <a:lstStyle/>
          <a:p>
            <a:r>
              <a:rPr lang="en-GB" dirty="0"/>
              <a:t>Single Threaded</a:t>
            </a:r>
          </a:p>
        </p:txBody>
      </p:sp>
    </p:spTree>
    <p:extLst>
      <p:ext uri="{BB962C8B-B14F-4D97-AF65-F5344CB8AC3E}">
        <p14:creationId xmlns:p14="http://schemas.microsoft.com/office/powerpoint/2010/main" val="185669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C85521-96A4-4564-8A29-90322D66F54C}"/>
              </a:ext>
            </a:extLst>
          </p:cNvPr>
          <p:cNvSpPr>
            <a:spLocks noGrp="1"/>
          </p:cNvSpPr>
          <p:nvPr>
            <p:ph type="title"/>
          </p:nvPr>
        </p:nvSpPr>
        <p:spPr>
          <a:xfrm>
            <a:off x="414000" y="124742"/>
            <a:ext cx="11560286" cy="1153618"/>
          </a:xfrm>
        </p:spPr>
        <p:txBody>
          <a:bodyPr>
            <a:normAutofit/>
          </a:bodyPr>
          <a:lstStyle/>
          <a:p>
            <a:r>
              <a:rPr lang="en-GB" dirty="0"/>
              <a:t>Single Threaded Non-Blocking I/O Model</a:t>
            </a:r>
          </a:p>
        </p:txBody>
      </p:sp>
      <p:pic>
        <p:nvPicPr>
          <p:cNvPr id="4" name="Picture 3">
            <a:extLst>
              <a:ext uri="{FF2B5EF4-FFF2-40B4-BE49-F238E27FC236}">
                <a16:creationId xmlns:a16="http://schemas.microsoft.com/office/drawing/2014/main" id="{8D07365B-F537-4283-9EA9-8EA5C83619D7}"/>
              </a:ext>
            </a:extLst>
          </p:cNvPr>
          <p:cNvPicPr>
            <a:picLocks noChangeAspect="1"/>
          </p:cNvPicPr>
          <p:nvPr/>
        </p:nvPicPr>
        <p:blipFill>
          <a:blip r:embed="rId3"/>
          <a:stretch>
            <a:fillRect/>
          </a:stretch>
        </p:blipFill>
        <p:spPr>
          <a:xfrm>
            <a:off x="414000" y="2028824"/>
            <a:ext cx="11320052" cy="3341461"/>
          </a:xfrm>
          <a:prstGeom prst="rect">
            <a:avLst/>
          </a:prstGeom>
        </p:spPr>
      </p:pic>
    </p:spTree>
    <p:extLst>
      <p:ext uri="{BB962C8B-B14F-4D97-AF65-F5344CB8AC3E}">
        <p14:creationId xmlns:p14="http://schemas.microsoft.com/office/powerpoint/2010/main" val="20181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589D-50CF-4AE0-AAF1-AA0A0B6E9243}"/>
              </a:ext>
            </a:extLst>
          </p:cNvPr>
          <p:cNvSpPr>
            <a:spLocks noGrp="1"/>
          </p:cNvSpPr>
          <p:nvPr>
            <p:ph type="title"/>
          </p:nvPr>
        </p:nvSpPr>
        <p:spPr/>
        <p:txBody>
          <a:bodyPr/>
          <a:lstStyle/>
          <a:p>
            <a:r>
              <a:rPr lang="en-GB" dirty="0"/>
              <a:t>Demo – How does this work?</a:t>
            </a:r>
          </a:p>
        </p:txBody>
      </p:sp>
      <p:sp>
        <p:nvSpPr>
          <p:cNvPr id="3" name="Slide Number Placeholder 2">
            <a:extLst>
              <a:ext uri="{FF2B5EF4-FFF2-40B4-BE49-F238E27FC236}">
                <a16:creationId xmlns:a16="http://schemas.microsoft.com/office/drawing/2014/main" id="{73A1EEB0-2EB4-4238-A0D5-2B026CFE18AC}"/>
              </a:ext>
            </a:extLst>
          </p:cNvPr>
          <p:cNvSpPr>
            <a:spLocks noGrp="1"/>
          </p:cNvSpPr>
          <p:nvPr>
            <p:ph type="sldNum" sz="quarter" idx="12"/>
          </p:nvPr>
        </p:nvSpPr>
        <p:spPr/>
        <p:txBody>
          <a:bodyPr/>
          <a:lstStyle/>
          <a:p>
            <a:fld id="{FD0BDA38-AAFC-4277-BD9B-E3CDD8FD9566}" type="slidenum">
              <a:rPr lang="en-GB" smtClean="0"/>
              <a:pPr/>
              <a:t>9</a:t>
            </a:fld>
            <a:endParaRPr lang="en-GB"/>
          </a:p>
        </p:txBody>
      </p:sp>
      <p:sp>
        <p:nvSpPr>
          <p:cNvPr id="4" name="Content Placeholder 3">
            <a:extLst>
              <a:ext uri="{FF2B5EF4-FFF2-40B4-BE49-F238E27FC236}">
                <a16:creationId xmlns:a16="http://schemas.microsoft.com/office/drawing/2014/main" id="{7FBB0784-B36E-48C0-B700-81AD19E2BBBC}"/>
              </a:ext>
            </a:extLst>
          </p:cNvPr>
          <p:cNvSpPr>
            <a:spLocks noGrp="1"/>
          </p:cNvSpPr>
          <p:nvPr>
            <p:ph idx="1"/>
          </p:nvPr>
        </p:nvSpPr>
        <p:spPr/>
        <p:txBody>
          <a:bodyPr/>
          <a:lstStyle/>
          <a:p>
            <a:r>
              <a:rPr lang="en-GB" dirty="0"/>
              <a:t>Watch the trainer Demo</a:t>
            </a:r>
          </a:p>
          <a:p>
            <a:endParaRPr lang="en-GB" dirty="0"/>
          </a:p>
          <a:p>
            <a:r>
              <a:rPr lang="en-GB" dirty="0"/>
              <a:t>In </a:t>
            </a:r>
            <a:r>
              <a:rPr lang="en-GB" b="1" dirty="0"/>
              <a:t>Pairs</a:t>
            </a:r>
            <a:r>
              <a:rPr lang="en-GB" dirty="0"/>
              <a:t> spend </a:t>
            </a:r>
            <a:r>
              <a:rPr lang="en-GB" b="1" dirty="0"/>
              <a:t>5 minutes </a:t>
            </a:r>
            <a:r>
              <a:rPr lang="en-GB" dirty="0"/>
              <a:t>discussing what you think is happening.</a:t>
            </a:r>
          </a:p>
          <a:p>
            <a:endParaRPr lang="en-GB" dirty="0"/>
          </a:p>
        </p:txBody>
      </p:sp>
    </p:spTree>
    <p:extLst>
      <p:ext uri="{BB962C8B-B14F-4D97-AF65-F5344CB8AC3E}">
        <p14:creationId xmlns:p14="http://schemas.microsoft.com/office/powerpoint/2010/main" val="1348829017"/>
      </p:ext>
    </p:extLst>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LA Slide Deck Template" id="{77B112E8-EF96-43CB-A690-E23779E59FD6}" vid="{8481B56C-5037-489B-AC44-E4143A60F620}"/>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QALA Slide Deck Template (1)</Template>
  <TotalTime>148</TotalTime>
  <Words>601</Words>
  <Application>Microsoft Office PowerPoint</Application>
  <PresentationFormat>Widescreen</PresentationFormat>
  <Paragraphs>79</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Segoe UI</vt:lpstr>
      <vt:lpstr>QAC_Powerpoint_Template</vt:lpstr>
      <vt:lpstr>Node.js</vt:lpstr>
      <vt:lpstr>Contents page</vt:lpstr>
      <vt:lpstr>Course objectives</vt:lpstr>
      <vt:lpstr>What is Node.js?</vt:lpstr>
      <vt:lpstr>What is Node.js?</vt:lpstr>
      <vt:lpstr>Single Threaded Event Driven Non-Blocking I/O Model </vt:lpstr>
      <vt:lpstr>Single Threaded</vt:lpstr>
      <vt:lpstr>Single Threaded Non-Blocking I/O Model</vt:lpstr>
      <vt:lpstr>Demo – How does this work?</vt:lpstr>
      <vt:lpstr>Usability? What is Node used for?</vt:lpstr>
      <vt:lpstr>Why do they use Node?</vt:lpstr>
      <vt:lpstr>Course objectives</vt:lpstr>
      <vt:lpstr>Thank you for listening</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Deck Template and Guide</dc:title>
  <dc:creator>Admin</dc:creator>
  <cp:lastModifiedBy>Matthew</cp:lastModifiedBy>
  <cp:revision>17</cp:revision>
  <dcterms:created xsi:type="dcterms:W3CDTF">2019-03-13T11:45:12Z</dcterms:created>
  <dcterms:modified xsi:type="dcterms:W3CDTF">2019-05-03T13:52:01Z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