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0"/>
  </p:notesMasterIdLst>
  <p:handoutMasterIdLst>
    <p:handoutMasterId r:id="rId21"/>
  </p:handoutMasterIdLst>
  <p:sldIdLst>
    <p:sldId id="613" r:id="rId2"/>
    <p:sldId id="616" r:id="rId3"/>
    <p:sldId id="620" r:id="rId4"/>
    <p:sldId id="618" r:id="rId5"/>
    <p:sldId id="614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29" r:id="rId18"/>
    <p:sldId id="619" r:id="rId1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917" autoAdjust="0"/>
    <p:restoredTop sz="71527" autoAdjust="0"/>
  </p:normalViewPr>
  <p:slideViewPr>
    <p:cSldViewPr snapToGrid="0">
      <p:cViewPr varScale="1">
        <p:scale>
          <a:sx n="53" d="100"/>
          <a:sy n="53" d="100"/>
        </p:scale>
        <p:origin x="5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57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benefit = </a:t>
            </a:r>
            <a:r>
              <a:rPr lang="en-US" b="1" dirty="0"/>
              <a:t>fault tolerance</a:t>
            </a:r>
            <a:r>
              <a:rPr lang="en-US" dirty="0"/>
              <a:t>. Means they can withstand complete region failure through their connection to dedicated high-capacity networking infrastructure</a:t>
            </a:r>
          </a:p>
          <a:p>
            <a:endParaRPr lang="en-US" dirty="0"/>
          </a:p>
          <a:p>
            <a:r>
              <a:rPr lang="en-US" dirty="0"/>
              <a:t>Also ensure that data residency and compliance is honoured within geographical boundaries</a:t>
            </a:r>
          </a:p>
          <a:p>
            <a:endParaRPr lang="en-US" dirty="0"/>
          </a:p>
          <a:p>
            <a:r>
              <a:rPr lang="en-US" dirty="0"/>
              <a:t>Customers with specific data residency/compliance needs can keep their data and applications 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21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/>
              <a:t>This is good to ensure HIGH  AVAILABILITY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52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Target - specific to each product or service, usually in the form of uptime guarantees</a:t>
            </a:r>
          </a:p>
          <a:p>
            <a:r>
              <a:rPr lang="en-US" dirty="0"/>
              <a:t>UCG – usually 99.9% to 99.999% SLA </a:t>
            </a:r>
          </a:p>
          <a:p>
            <a:r>
              <a:rPr lang="en-US" dirty="0"/>
              <a:t>Service credits – customers can get a discount on Azure bill as compensation for an under-performing Azure product or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83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Obiously</a:t>
            </a:r>
            <a:r>
              <a:rPr lang="en-US" dirty="0"/>
              <a:t> &gt; SLA % is better, but what do you think is the trade-off/consideration?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71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create fallback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38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create fallback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/>
              <a:t>If SQL Database is unavailable, we could put use a queue to store data for processing at a later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b="0" dirty="0"/>
              <a:t>Here we have improved our SLA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b="0" dirty="0"/>
              <a:t>What are some other trade offs beside money? App logic is more complicated!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44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xmlns="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xmlns="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Architecture and service guarantees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B9C1A4-6263-DA4A-A083-B5FCFA8E61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Physically separate datacenters within an Azure region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Availability Zone is made up of one or more datacenters, equipped with independent power, cooling and networking.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Each region will typically have a minimum of 3 separate Availability Zones to ensure resiliency</a:t>
            </a:r>
          </a:p>
          <a:p>
            <a:pPr lvl="1"/>
            <a:r>
              <a:rPr lang="en-US" b="1" dirty="0"/>
              <a:t>However, not every region has support for Availability Zones.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D50A05D-CD36-6544-9D3A-7A4BE2D8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200893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B7F290-3E2D-8F4D-8A38-20FFFAB9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88" y="1813124"/>
            <a:ext cx="4500880" cy="45008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9A004F5-5DF2-424F-ACBC-EBFBF743AB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813124"/>
            <a:ext cx="6263232" cy="42235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Set up to be an </a:t>
            </a:r>
            <a:r>
              <a:rPr lang="en-US" sz="2000" b="1" dirty="0"/>
              <a:t>isolation boundary</a:t>
            </a:r>
            <a:r>
              <a:rPr lang="en-US" sz="2000" dirty="0"/>
              <a:t>. If one zone goes down, the other continues working.</a:t>
            </a:r>
          </a:p>
          <a:p>
            <a:r>
              <a:rPr lang="en-US" sz="2000" dirty="0"/>
              <a:t>Connected through high-speed, private fibre-optic networks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719D05-E478-F24D-8F64-11FF5323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97450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30EBDDC-7F41-B642-AA4F-B6FE38D5F4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Each Azure region is always paired with another region within the same geography, </a:t>
            </a:r>
            <a:r>
              <a:rPr lang="en-US" b="1" dirty="0"/>
              <a:t>at least 300 miles away</a:t>
            </a:r>
          </a:p>
          <a:p>
            <a:r>
              <a:rPr lang="en-US" dirty="0"/>
              <a:t>This approach means resources can be replicated across a geography to </a:t>
            </a:r>
            <a:r>
              <a:rPr lang="en-US" b="1" dirty="0"/>
              <a:t>help reduce the likelihood of interruptions due to events such as natural disasters, power outages, civil unrest,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1E28EFA-8A7A-9744-BA41-C8A7A51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10FFBC-2821-1C44-9349-9B856C7882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9999" y="3314791"/>
            <a:ext cx="8652002" cy="27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9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5D5DB04-4078-7340-8DE5-AD4F5D0C3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Capture the specific terms that define the performance standards that apply to Azure</a:t>
            </a:r>
          </a:p>
          <a:p>
            <a:pPr lvl="1"/>
            <a:r>
              <a:rPr lang="en-US" dirty="0"/>
              <a:t>Describe Microsoft’s commitment to providing Azure customers with specific performance standards</a:t>
            </a:r>
          </a:p>
          <a:p>
            <a:pPr lvl="1"/>
            <a:r>
              <a:rPr lang="en-US" dirty="0"/>
              <a:t>SLAs for individual Azure products and services (not for most services under the Free or Shared tiers, or products such as Azure Advisor)</a:t>
            </a:r>
          </a:p>
          <a:p>
            <a:pPr lvl="1"/>
            <a:r>
              <a:rPr lang="en-US" dirty="0"/>
              <a:t>Also specify what happens if a service or product falls to perform to a governing SLA’s specification</a:t>
            </a:r>
          </a:p>
          <a:p>
            <a:r>
              <a:rPr lang="en-US" dirty="0"/>
              <a:t>Three key characteristics of SLAs for Azure products and services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Performance Targets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Uptime Connectivity Guarantees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Service Credits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BC80FBC-351C-534F-8C1D-C9570FDB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 (SLAs) </a:t>
            </a:r>
          </a:p>
        </p:txBody>
      </p:sp>
    </p:spTree>
    <p:extLst>
      <p:ext uri="{BB962C8B-B14F-4D97-AF65-F5344CB8AC3E}">
        <p14:creationId xmlns:p14="http://schemas.microsoft.com/office/powerpoint/2010/main" val="259731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931309F-3760-1F45-A196-4FA592EE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 (SLAs)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930133-E0C2-374E-B3D8-11A08FB2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1407"/>
              </p:ext>
            </p:extLst>
          </p:nvPr>
        </p:nvGraphicFramePr>
        <p:xfrm>
          <a:off x="414000" y="1921196"/>
          <a:ext cx="11253744" cy="387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436">
                  <a:extLst>
                    <a:ext uri="{9D8B030D-6E8A-4147-A177-3AD203B41FA5}">
                      <a16:colId xmlns:a16="http://schemas.microsoft.com/office/drawing/2014/main" xmlns="" val="861675920"/>
                    </a:ext>
                  </a:extLst>
                </a:gridCol>
                <a:gridCol w="2813436">
                  <a:extLst>
                    <a:ext uri="{9D8B030D-6E8A-4147-A177-3AD203B41FA5}">
                      <a16:colId xmlns:a16="http://schemas.microsoft.com/office/drawing/2014/main" xmlns="" val="1690336791"/>
                    </a:ext>
                  </a:extLst>
                </a:gridCol>
                <a:gridCol w="2813436">
                  <a:extLst>
                    <a:ext uri="{9D8B030D-6E8A-4147-A177-3AD203B41FA5}">
                      <a16:colId xmlns:a16="http://schemas.microsoft.com/office/drawing/2014/main" xmlns="" val="124950139"/>
                    </a:ext>
                  </a:extLst>
                </a:gridCol>
                <a:gridCol w="2813436">
                  <a:extLst>
                    <a:ext uri="{9D8B030D-6E8A-4147-A177-3AD203B41FA5}">
                      <a16:colId xmlns:a16="http://schemas.microsoft.com/office/drawing/2014/main" xmlns="" val="3619871639"/>
                    </a:ext>
                  </a:extLst>
                </a:gridCol>
              </a:tblGrid>
              <a:tr h="646017">
                <a:tc>
                  <a:txBody>
                    <a:bodyPr/>
                    <a:lstStyle/>
                    <a:p>
                      <a:r>
                        <a:rPr lang="en-US" dirty="0"/>
                        <a:t>SLA 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Downtime per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Downtime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Downtime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3547020"/>
                  </a:ext>
                </a:extLst>
              </a:tr>
              <a:tr h="646017">
                <a:tc>
                  <a:txBody>
                    <a:bodyPr/>
                    <a:lstStyle/>
                    <a:p>
                      <a:r>
                        <a:rPr lang="en-US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951336"/>
                  </a:ext>
                </a:extLst>
              </a:tr>
              <a:tr h="646017">
                <a:tc>
                  <a:txBody>
                    <a:bodyPr/>
                    <a:lstStyle/>
                    <a:p>
                      <a:r>
                        <a:rPr lang="en-US" b="1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8.76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323616"/>
                  </a:ext>
                </a:extLst>
              </a:tr>
              <a:tr h="646017">
                <a:tc>
                  <a:txBody>
                    <a:bodyPr/>
                    <a:lstStyle/>
                    <a:p>
                      <a:r>
                        <a:rPr lang="en-US" b="1" dirty="0"/>
                        <a:t>99.95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4.38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409584"/>
                  </a:ext>
                </a:extLst>
              </a:tr>
              <a:tr h="646017">
                <a:tc>
                  <a:txBody>
                    <a:bodyPr/>
                    <a:lstStyle/>
                    <a:p>
                      <a:r>
                        <a:rPr lang="en-US" b="1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52.56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890929"/>
                  </a:ext>
                </a:extLst>
              </a:tr>
              <a:tr h="646017">
                <a:tc>
                  <a:txBody>
                    <a:bodyPr/>
                    <a:lstStyle/>
                    <a:p>
                      <a:r>
                        <a:rPr lang="en-US" b="1" dirty="0"/>
                        <a:t>99.999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293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3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6F1ADE2-89E2-1343-8C9B-A8B7154D1B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When combining SLAs across different service offering, the resultant SLA is called </a:t>
            </a:r>
            <a:r>
              <a:rPr lang="en-US" b="1" dirty="0"/>
              <a:t>Composite SLA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What could we do to improve the composite SLA in this situation?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7DC22F-7187-F547-9E74-3E42CEF0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SLA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F6D90D-384A-5740-BAD1-D49245C7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4" y="2863756"/>
            <a:ext cx="3910228" cy="1842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F900DB-D122-594C-9403-A81B1B89390F}"/>
              </a:ext>
            </a:extLst>
          </p:cNvPr>
          <p:cNvSpPr txBox="1"/>
          <p:nvPr/>
        </p:nvSpPr>
        <p:spPr>
          <a:xfrm>
            <a:off x="4977000" y="2548612"/>
            <a:ext cx="5575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Consider an app service that writes to an SQL database.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 either service fails, the whole app will fail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Composite SLA: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99.95% x 99.99%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99.94%</a:t>
            </a:r>
          </a:p>
        </p:txBody>
      </p:sp>
    </p:spTree>
    <p:extLst>
      <p:ext uri="{BB962C8B-B14F-4D97-AF65-F5344CB8AC3E}">
        <p14:creationId xmlns:p14="http://schemas.microsoft.com/office/powerpoint/2010/main" val="36709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6F1ADE2-89E2-1343-8C9B-A8B7154D1B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7DC22F-7187-F547-9E74-3E42CEF0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SLA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F900DB-D122-594C-9403-A81B1B89390F}"/>
              </a:ext>
            </a:extLst>
          </p:cNvPr>
          <p:cNvSpPr txBox="1"/>
          <p:nvPr/>
        </p:nvSpPr>
        <p:spPr>
          <a:xfrm>
            <a:off x="3475248" y="1844242"/>
            <a:ext cx="8302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Application is still available even if we can’t connect to the DB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However, if both fail simultaneously, the whole app will fail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Let’s say that the expected % of time for a simultaneous failure is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0.001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the composite SLA for the combined path would be: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1.0 –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0.001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99.99999%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This makes the total composite SLA: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99.95% x 99.99999%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~99.95%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20807F-DE29-5C49-A159-2AB1ED60EB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000" y="1844242"/>
            <a:ext cx="2585232" cy="29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have discussed </a:t>
            </a:r>
            <a:r>
              <a:rPr lang="en-GB" dirty="0" err="1"/>
              <a:t>datacenters</a:t>
            </a:r>
            <a:r>
              <a:rPr lang="en-GB" dirty="0"/>
              <a:t>, regions and geographies</a:t>
            </a:r>
          </a:p>
          <a:p>
            <a:r>
              <a:rPr lang="en-GB" dirty="0"/>
              <a:t>We now know about Availability Zones and Region Pairs</a:t>
            </a:r>
          </a:p>
          <a:p>
            <a:r>
              <a:rPr lang="en-GB" dirty="0"/>
              <a:t>We have spoken about SLAs </a:t>
            </a:r>
          </a:p>
          <a:p>
            <a:r>
              <a:rPr lang="en-GB" dirty="0"/>
              <a:t>We have calculated Composite SLA% and discussed how to improve our SLA behaviour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Infrastructure</a:t>
            </a:r>
          </a:p>
          <a:p>
            <a:r>
              <a:rPr lang="en-GB" dirty="0"/>
              <a:t>Azure Service Level Agreements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Explore the physical structure of Azure infrastructure</a:t>
            </a:r>
          </a:p>
          <a:p>
            <a:endParaRPr lang="en-GB" dirty="0"/>
          </a:p>
          <a:p>
            <a:r>
              <a:rPr lang="en-GB" dirty="0"/>
              <a:t>Understand the service  level agreements provided by Azure</a:t>
            </a:r>
          </a:p>
          <a:p>
            <a:endParaRPr lang="en-GB" dirty="0"/>
          </a:p>
          <a:p>
            <a:r>
              <a:rPr lang="en-GB" dirty="0"/>
              <a:t>Learn how to provide service level agreements for your apps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What do you think?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In groups (without Internet):</a:t>
            </a:r>
          </a:p>
          <a:p>
            <a:pPr lvl="2"/>
            <a:r>
              <a:rPr lang="en-GB" dirty="0"/>
              <a:t> Try to explain how Azure infrastructure is set up</a:t>
            </a:r>
          </a:p>
          <a:p>
            <a:pPr lvl="2"/>
            <a:r>
              <a:rPr lang="en-GB" dirty="0"/>
              <a:t>Think about what an SLA is and why it might be necessary for Azure to have these in place</a:t>
            </a:r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Provide your answers to the rest of the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2E2D2C"/>
                </a:solidFill>
                <a:sym typeface="Quattrocento Sans"/>
              </a:rPr>
              <a:t>When you leverage a service or create a resource in Azure, you are using physical equipment in an Azure datacentre</a:t>
            </a:r>
          </a:p>
          <a:p>
            <a:pPr lvl="1"/>
            <a:r>
              <a:rPr lang="en-GB" dirty="0">
                <a:solidFill>
                  <a:srgbClr val="2E2D2C"/>
                </a:solidFill>
                <a:sym typeface="Quattrocento Sans"/>
              </a:rPr>
              <a:t>Datacentres are located around the globe</a:t>
            </a:r>
          </a:p>
          <a:p>
            <a:pPr lvl="1"/>
            <a:endParaRPr lang="en-GB" dirty="0">
              <a:solidFill>
                <a:srgbClr val="2E2D2C"/>
              </a:solidFill>
              <a:sym typeface="Quattrocento Sans"/>
            </a:endParaRPr>
          </a:p>
          <a:p>
            <a:r>
              <a:rPr lang="en-GB" dirty="0">
                <a:solidFill>
                  <a:srgbClr val="2E2D2C"/>
                </a:solidFill>
                <a:sym typeface="Quattrocento Sans"/>
              </a:rPr>
              <a:t>The specific datacentres aren’t exposed to end users directly…</a:t>
            </a:r>
          </a:p>
          <a:p>
            <a:pPr lvl="1"/>
            <a:r>
              <a:rPr lang="en-GB" dirty="0">
                <a:solidFill>
                  <a:srgbClr val="2E2D2C"/>
                </a:solidFill>
                <a:sym typeface="Quattrocento Sans"/>
              </a:rPr>
              <a:t>Azure organises them into </a:t>
            </a:r>
            <a:r>
              <a:rPr lang="en-GB" b="1" i="1" dirty="0">
                <a:solidFill>
                  <a:srgbClr val="2E2D2C"/>
                </a:solidFill>
                <a:sym typeface="Quattrocento Sans"/>
              </a:rPr>
              <a:t>regions</a:t>
            </a: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Datacentres</a:t>
            </a:r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DAF0AA8-AB85-AA40-A453-699245887B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Geographical area on the planet containing at least one, but potentially multiple, datacenters</a:t>
            </a:r>
          </a:p>
          <a:p>
            <a:pPr lvl="1"/>
            <a:r>
              <a:rPr lang="en-US" dirty="0"/>
              <a:t>Datacenters inside a region are networked together with a low-latency network</a:t>
            </a:r>
          </a:p>
          <a:p>
            <a:pPr lvl="1"/>
            <a:r>
              <a:rPr lang="en-US" dirty="0"/>
              <a:t>Azure will intelligently assign and control the resources within each region to ensure workloads are appropriately balanced</a:t>
            </a:r>
          </a:p>
          <a:p>
            <a:pPr lvl="1"/>
            <a:endParaRPr lang="en-US" dirty="0"/>
          </a:p>
          <a:p>
            <a:r>
              <a:rPr lang="en-US" dirty="0"/>
              <a:t>When you deploy to Azure, </a:t>
            </a:r>
            <a:r>
              <a:rPr lang="en-US" b="1" dirty="0"/>
              <a:t>you choose the region </a:t>
            </a:r>
            <a:r>
              <a:rPr lang="en-US" dirty="0"/>
              <a:t>where you want your resource deployed…not the datacenter!</a:t>
            </a:r>
          </a:p>
          <a:p>
            <a:endParaRPr lang="en-US" dirty="0"/>
          </a:p>
          <a:p>
            <a:r>
              <a:rPr lang="en-US" sz="2000" b="1" dirty="0"/>
              <a:t>Important – not all services are available in all regions!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7A1960-BACB-9C49-AA3A-3602022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135163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916B2D9-A5DC-C446-A1F7-0840AB897C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6784" y="1711464"/>
            <a:ext cx="3115056" cy="4223571"/>
          </a:xfrm>
        </p:spPr>
        <p:txBody>
          <a:bodyPr/>
          <a:lstStyle/>
          <a:p>
            <a:endParaRPr lang="en-US" sz="2400" dirty="0"/>
          </a:p>
          <a:p>
            <a:r>
              <a:rPr lang="en-US" sz="2000" dirty="0"/>
              <a:t>54 regions worldwide</a:t>
            </a:r>
          </a:p>
          <a:p>
            <a:r>
              <a:rPr lang="en-US" sz="2000" dirty="0"/>
              <a:t>Available in 140 countries</a:t>
            </a:r>
          </a:p>
          <a:p>
            <a:r>
              <a:rPr lang="en-US" sz="2000" dirty="0"/>
              <a:t>The most global regions – allows flexibility to bring applications closer to users no matter where they are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5DA0140-F9AD-C24D-86FA-052E9D61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B695081-5341-4249-B6E5-D151693B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63" y="1711464"/>
            <a:ext cx="8484853" cy="4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491F4DC-F6A6-B648-A0FF-4517178A3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Specialised regions that are used for compliance or legal purposes:</a:t>
            </a:r>
          </a:p>
          <a:p>
            <a:pPr lvl="1"/>
            <a:r>
              <a:rPr lang="en-US" dirty="0"/>
              <a:t>US DoD Central – Network isolated instances of Azure for </a:t>
            </a:r>
            <a:r>
              <a:rPr lang="en-US" b="1" dirty="0"/>
              <a:t>US Government agencies </a:t>
            </a:r>
            <a:r>
              <a:rPr lang="en-US" dirty="0"/>
              <a:t>and partners. Datacentres are operated by screened US persons and include additional compliance certifications</a:t>
            </a:r>
          </a:p>
          <a:p>
            <a:pPr lvl="1"/>
            <a:r>
              <a:rPr lang="en-US" dirty="0"/>
              <a:t>China East, China North – Available through a </a:t>
            </a:r>
            <a:r>
              <a:rPr lang="en-US" b="1" dirty="0"/>
              <a:t>unique partnership between Microsoft and 21Vianet</a:t>
            </a:r>
            <a:r>
              <a:rPr lang="en-US" dirty="0"/>
              <a:t>, whereby Microsoft does not directly maintain the datacentres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F6C88C-5C98-E841-BBFC-D1F51573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Regions</a:t>
            </a:r>
          </a:p>
        </p:txBody>
      </p:sp>
    </p:spTree>
    <p:extLst>
      <p:ext uri="{BB962C8B-B14F-4D97-AF65-F5344CB8AC3E}">
        <p14:creationId xmlns:p14="http://schemas.microsoft.com/office/powerpoint/2010/main" val="327204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34446ED-D173-3246-BF46-96421692D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Broken up into the following areas:</a:t>
            </a:r>
          </a:p>
          <a:p>
            <a:pPr lvl="1"/>
            <a:r>
              <a:rPr lang="en-US" b="1" dirty="0"/>
              <a:t>Americas</a:t>
            </a:r>
          </a:p>
          <a:p>
            <a:pPr lvl="1"/>
            <a:r>
              <a:rPr lang="en-US" b="1" dirty="0"/>
              <a:t>Europe</a:t>
            </a:r>
          </a:p>
          <a:p>
            <a:pPr lvl="1"/>
            <a:r>
              <a:rPr lang="en-US" b="1" dirty="0"/>
              <a:t>Asia Pacific</a:t>
            </a:r>
          </a:p>
          <a:p>
            <a:pPr lvl="1"/>
            <a:r>
              <a:rPr lang="en-US" b="1" dirty="0"/>
              <a:t>Middle East and Africa</a:t>
            </a:r>
          </a:p>
          <a:p>
            <a:endParaRPr lang="en-US" b="1" dirty="0"/>
          </a:p>
          <a:p>
            <a:r>
              <a:rPr lang="en-US" dirty="0"/>
              <a:t>Each region belongs to a single geography</a:t>
            </a:r>
          </a:p>
          <a:p>
            <a:pPr lvl="1"/>
            <a:r>
              <a:rPr lang="en-US" dirty="0"/>
              <a:t>What is the main benefit of doing this?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9C8CDF-FBD2-3F4C-AA34-8DD4B134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Geographies</a:t>
            </a:r>
          </a:p>
        </p:txBody>
      </p:sp>
    </p:spTree>
    <p:extLst>
      <p:ext uri="{BB962C8B-B14F-4D97-AF65-F5344CB8AC3E}">
        <p14:creationId xmlns:p14="http://schemas.microsoft.com/office/powerpoint/2010/main" val="213971824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508</TotalTime>
  <Words>990</Words>
  <Application>Microsoft Office PowerPoint</Application>
  <PresentationFormat>Widescreen</PresentationFormat>
  <Paragraphs>168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Quattrocento Sans</vt:lpstr>
      <vt:lpstr>Segoe UI</vt:lpstr>
      <vt:lpstr>QAC_Powerpoint_Template</vt:lpstr>
      <vt:lpstr>Microsoft Azure</vt:lpstr>
      <vt:lpstr>Presentation contents:</vt:lpstr>
      <vt:lpstr>Course objectives</vt:lpstr>
      <vt:lpstr>Activity: What do you think?</vt:lpstr>
      <vt:lpstr>Datacentres</vt:lpstr>
      <vt:lpstr>Regions</vt:lpstr>
      <vt:lpstr>Regions</vt:lpstr>
      <vt:lpstr>Special Regions</vt:lpstr>
      <vt:lpstr>Geographies</vt:lpstr>
      <vt:lpstr>Availability Zones</vt:lpstr>
      <vt:lpstr>Availability Zones</vt:lpstr>
      <vt:lpstr>Region Pairs</vt:lpstr>
      <vt:lpstr>Service Level Agreements (SLAs) </vt:lpstr>
      <vt:lpstr>Service Level Agreements (SLAs) </vt:lpstr>
      <vt:lpstr>Calculating SLA %</vt:lpstr>
      <vt:lpstr>Calculating SLA %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</cp:lastModifiedBy>
  <cp:revision>75</cp:revision>
  <dcterms:created xsi:type="dcterms:W3CDTF">2019-03-11T14:42:40Z</dcterms:created>
  <dcterms:modified xsi:type="dcterms:W3CDTF">2019-04-16T09:51:39Z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