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613" r:id="rId2"/>
    <p:sldId id="616" r:id="rId3"/>
    <p:sldId id="620" r:id="rId4"/>
    <p:sldId id="631" r:id="rId5"/>
    <p:sldId id="632" r:id="rId6"/>
    <p:sldId id="633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41" r:id="rId15"/>
    <p:sldId id="630" r:id="rId16"/>
    <p:sldId id="629" r:id="rId17"/>
    <p:sldId id="619" r:id="rId1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6" autoAdjust="0"/>
    <p:restoredTop sz="78846" autoAdjust="0"/>
  </p:normalViewPr>
  <p:slideViewPr>
    <p:cSldViewPr snapToGrid="0">
      <p:cViewPr varScale="1">
        <p:scale>
          <a:sx n="87" d="100"/>
          <a:sy n="87" d="100"/>
        </p:scale>
        <p:origin x="97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= </a:t>
            </a:r>
          </a:p>
          <a:p>
            <a:r>
              <a:rPr lang="en-US" dirty="0"/>
              <a:t>Access Management:</a:t>
            </a:r>
          </a:p>
          <a:p>
            <a:r>
              <a:rPr lang="en-US" dirty="0"/>
              <a:t>create subscriptions for different organizational structures. For example, you could limit engineering to lower-cost resources, but allow IT access to a full range of resources. All under one Azure Account. </a:t>
            </a:r>
          </a:p>
          <a:p>
            <a:r>
              <a:rPr lang="en-US" dirty="0"/>
              <a:t>Billing: next slide…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4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organisations to manage multiple subscriptions and set security rules across all the resources contained within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62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Azure account and subscriptions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965896-B5AB-5A4E-9115-FC624FA2E8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You can have multiple subscriptions under a single Azure account</a:t>
            </a:r>
          </a:p>
          <a:p>
            <a:r>
              <a:rPr lang="en-US" dirty="0"/>
              <a:t>This is useful for businesses because </a:t>
            </a:r>
            <a:r>
              <a:rPr lang="en-US" b="1" dirty="0"/>
              <a:t>access control and billing occur at the subscription level, not the account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04DAA-29A8-2E4F-B0CF-6D99F1EF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Subscriptions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17D11-4591-B645-97BB-4DBD4372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" y="3074161"/>
            <a:ext cx="4901356" cy="3017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6AD85-6C8C-D643-9B62-56FB2EAEEEF1}"/>
              </a:ext>
            </a:extLst>
          </p:cNvPr>
          <p:cNvSpPr txBox="1"/>
          <p:nvPr/>
        </p:nvSpPr>
        <p:spPr>
          <a:xfrm>
            <a:off x="6254496" y="4389120"/>
            <a:ext cx="510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What are the advantages of this?</a:t>
            </a:r>
          </a:p>
        </p:txBody>
      </p:sp>
    </p:spTree>
    <p:extLst>
      <p:ext uri="{BB962C8B-B14F-4D97-AF65-F5344CB8AC3E}">
        <p14:creationId xmlns:p14="http://schemas.microsoft.com/office/powerpoint/2010/main" val="83033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BE8D6-E473-024D-8C1F-B64F05AA04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bill is generated for every Azure subscription on a monthly basis</a:t>
            </a:r>
          </a:p>
          <a:p>
            <a:r>
              <a:rPr lang="en-US" dirty="0"/>
              <a:t>Payment is charged automatically to the associated account credit or debit card within 10 days after the billing period ends</a:t>
            </a:r>
          </a:p>
          <a:p>
            <a:r>
              <a:rPr lang="en-US" dirty="0"/>
              <a:t>It will show up on your statement as </a:t>
            </a:r>
            <a:r>
              <a:rPr lang="en-US" b="1" dirty="0"/>
              <a:t>MSFT Azure</a:t>
            </a:r>
          </a:p>
          <a:p>
            <a:r>
              <a:rPr lang="en-US" dirty="0"/>
              <a:t>The account owner is responsible for making payment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FBB1-DB7F-304F-BB51-D6E5EC10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139534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BE8D6-E473-024D-8C1F-B64F05AA04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analyse your bill in the </a:t>
            </a:r>
            <a:r>
              <a:rPr lang="en-US" b="1" dirty="0"/>
              <a:t>Azure Portal</a:t>
            </a:r>
          </a:p>
          <a:p>
            <a:pPr lvl="1"/>
            <a:r>
              <a:rPr lang="en-US" dirty="0"/>
              <a:t>Provides you with all your invoices, as well as a cost analysis breakdown</a:t>
            </a:r>
          </a:p>
          <a:p>
            <a:pPr lvl="1"/>
            <a:r>
              <a:rPr lang="en-US" dirty="0"/>
              <a:t>You can set spending limits here and also generate reports by subscription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FBB1-DB7F-304F-BB51-D6E5EC10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421758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EF8CBE-DC21-5D44-894D-11D34F512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Performed using Azure Active Directory (Azure AD)</a:t>
            </a:r>
          </a:p>
          <a:p>
            <a:r>
              <a:rPr lang="en-US" dirty="0"/>
              <a:t>Instances of Azure AD set up for organisation on signup - these are called tenants</a:t>
            </a:r>
          </a:p>
          <a:p>
            <a:r>
              <a:rPr lang="en-US" dirty="0"/>
              <a:t>Tenants can be owned by individuals, teams, companies or any other group of people (although they are usually associated with companies)</a:t>
            </a:r>
          </a:p>
          <a:p>
            <a:pPr lvl="1"/>
            <a:r>
              <a:rPr lang="en-US" dirty="0"/>
              <a:t>Each tenant will have </a:t>
            </a:r>
            <a:r>
              <a:rPr lang="en-US" b="1" dirty="0"/>
              <a:t>one account owner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7F0C3-2A1F-0E45-8E28-18EB9034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459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7F0C3-2A1F-0E45-8E28-18EB9034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Tenants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03825-C19A-C94D-BCEF-CCB2A2AE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20" y="1701799"/>
            <a:ext cx="7426452" cy="4105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E00AB-986A-474C-AC80-CF9F9DC3C9C0}"/>
              </a:ext>
            </a:extLst>
          </p:cNvPr>
          <p:cNvSpPr txBox="1"/>
          <p:nvPr/>
        </p:nvSpPr>
        <p:spPr>
          <a:xfrm>
            <a:off x="414000" y="2329605"/>
            <a:ext cx="3335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Azure AD Tenants have a many-to-one trust relationship.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A tenant can be associated with multiple Azure subscriptions, but every subscription is associated with only one tenant</a:t>
            </a:r>
          </a:p>
        </p:txBody>
      </p:sp>
    </p:spTree>
    <p:extLst>
      <p:ext uri="{BB962C8B-B14F-4D97-AF65-F5344CB8AC3E}">
        <p14:creationId xmlns:p14="http://schemas.microsoft.com/office/powerpoint/2010/main" val="252467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Activity: Create an Azure Account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439684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Directions:</a:t>
            </a:r>
          </a:p>
          <a:p>
            <a:pPr lvl="1"/>
            <a:r>
              <a:rPr lang="en-GB" dirty="0"/>
              <a:t>Go to </a:t>
            </a:r>
            <a:r>
              <a:rPr lang="en-GB" dirty="0" err="1"/>
              <a:t>azure.microsoft.com</a:t>
            </a:r>
            <a:r>
              <a:rPr lang="en-GB" dirty="0"/>
              <a:t> and create a free Microsoft Azure Account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Debrief:</a:t>
            </a:r>
          </a:p>
          <a:p>
            <a:pPr lvl="1"/>
            <a:r>
              <a:rPr lang="en-GB" dirty="0"/>
              <a:t>Congratulations! You have now successfully set up a free account, and should be on the Azure portal home page.</a:t>
            </a:r>
          </a:p>
          <a:p>
            <a:pPr lvl="1"/>
            <a:r>
              <a:rPr lang="en-GB" dirty="0"/>
              <a:t>What are your first impressions?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8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have discussed the different types of Azure Accounts and Subscriptions</a:t>
            </a:r>
          </a:p>
          <a:p>
            <a:r>
              <a:rPr lang="en-GB" dirty="0"/>
              <a:t>We have looked at how billing works in Azure and also how Azure AD Tenants are associated with Azure Subscriptions</a:t>
            </a:r>
          </a:p>
          <a:p>
            <a:r>
              <a:rPr lang="en-GB" dirty="0"/>
              <a:t>You have created your Free Azure Account and had your first glimpse at the Azure Portal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23170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Azure Account</a:t>
            </a:r>
          </a:p>
          <a:p>
            <a:r>
              <a:rPr lang="en-GB" dirty="0"/>
              <a:t>Azure Subscriptions</a:t>
            </a:r>
          </a:p>
          <a:p>
            <a:r>
              <a:rPr lang="en-GB" dirty="0"/>
              <a:t>Create your own Azure Account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Learn about the different types of Azure accounts and subscriptions</a:t>
            </a:r>
          </a:p>
          <a:p>
            <a:r>
              <a:rPr lang="en-GB" dirty="0"/>
              <a:t>Understand how billing works in Azure</a:t>
            </a:r>
          </a:p>
          <a:p>
            <a:r>
              <a:rPr lang="en-GB" dirty="0"/>
              <a:t>Create a free Azure account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 Azure account is tied to a specific identity and holds information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Name, email and contact preferences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Billing information such as a credit card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306388" indent="-285750"/>
            <a:r>
              <a:rPr lang="en-US" dirty="0"/>
              <a:t>You use your Azure account to sign in to the Azure website and administer or deploy services.</a:t>
            </a:r>
          </a:p>
          <a:p>
            <a:pPr marL="306388" indent="-285750"/>
            <a:endParaRPr lang="en-US" dirty="0"/>
          </a:p>
          <a:p>
            <a:pPr marL="306388" indent="-285750"/>
            <a:r>
              <a:rPr lang="en-US" dirty="0"/>
              <a:t>Every Azure account is associated with one or more </a:t>
            </a:r>
            <a:r>
              <a:rPr lang="en-US" b="1" i="1" dirty="0"/>
              <a:t>subscriptions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Accounts</a:t>
            </a:r>
          </a:p>
        </p:txBody>
      </p:sp>
    </p:spTree>
    <p:extLst>
      <p:ext uri="{BB962C8B-B14F-4D97-AF65-F5344CB8AC3E}">
        <p14:creationId xmlns:p14="http://schemas.microsoft.com/office/powerpoint/2010/main" val="24171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6626D-DB8F-694C-86BD-8FA2158981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 Azure Subscription is a logical container used to provision resources in Microsoft Azure. </a:t>
            </a:r>
          </a:p>
          <a:p>
            <a:r>
              <a:rPr lang="en-US" dirty="0"/>
              <a:t>It holds the details of all your resources like VMs, databases,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Azure offers free and paid subscription options to suit different needs and requirements, such 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Free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Pay-As-You-Go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Enterprise Agreement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Student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938AE-D146-AC43-8E49-4C84DABD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</a:p>
        </p:txBody>
      </p:sp>
    </p:spTree>
    <p:extLst>
      <p:ext uri="{BB962C8B-B14F-4D97-AF65-F5344CB8AC3E}">
        <p14:creationId xmlns:p14="http://schemas.microsoft.com/office/powerpoint/2010/main" val="113511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17C5B-CBF6-CC46-B165-9A66EC5A24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$200 credit to spend on any service for the first 30 days</a:t>
            </a:r>
          </a:p>
          <a:p>
            <a:r>
              <a:rPr lang="en-US" dirty="0"/>
              <a:t>Free access to the most popular Azure products for 12 months</a:t>
            </a:r>
          </a:p>
          <a:p>
            <a:r>
              <a:rPr lang="en-US" dirty="0"/>
              <a:t>Access to more than 25 products that are </a:t>
            </a:r>
            <a:r>
              <a:rPr lang="en-US" i="1" dirty="0"/>
              <a:t>always free</a:t>
            </a:r>
          </a:p>
          <a:p>
            <a:endParaRPr lang="en-US" dirty="0"/>
          </a:p>
          <a:p>
            <a:r>
              <a:rPr lang="en-US" dirty="0"/>
              <a:t>Excellent as a </a:t>
            </a:r>
            <a:r>
              <a:rPr lang="en-US" b="1" dirty="0"/>
              <a:t>starter account</a:t>
            </a:r>
            <a:r>
              <a:rPr lang="en-US" dirty="0"/>
              <a:t>. All that is needed is a phone number, credit card and Microsoft account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A4D6BE-82D1-8341-B077-65ED6B77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Subscription</a:t>
            </a:r>
          </a:p>
        </p:txBody>
      </p:sp>
    </p:spTree>
    <p:extLst>
      <p:ext uri="{BB962C8B-B14F-4D97-AF65-F5344CB8AC3E}">
        <p14:creationId xmlns:p14="http://schemas.microsoft.com/office/powerpoint/2010/main" val="183420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1B8D6-7EA1-5F45-AB78-0315F29866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PAYG subscriptions charges you monthly</a:t>
            </a:r>
          </a:p>
          <a:p>
            <a:r>
              <a:rPr lang="en-US" dirty="0"/>
              <a:t>Charges for the services you used in that billing period</a:t>
            </a:r>
          </a:p>
          <a:p>
            <a:r>
              <a:rPr lang="en-US" dirty="0"/>
              <a:t>Appropriate for a </a:t>
            </a:r>
            <a:r>
              <a:rPr lang="en-US" b="1" dirty="0"/>
              <a:t>wide range of users</a:t>
            </a:r>
            <a:r>
              <a:rPr lang="en-US" dirty="0"/>
              <a:t>, from individuals to small businesses to large organisations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0118B-4173-074A-B475-044EFBBC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Pay-As-You-Go Subscription</a:t>
            </a:r>
          </a:p>
        </p:txBody>
      </p:sp>
    </p:spTree>
    <p:extLst>
      <p:ext uri="{BB962C8B-B14F-4D97-AF65-F5344CB8AC3E}">
        <p14:creationId xmlns:p14="http://schemas.microsoft.com/office/powerpoint/2010/main" val="383116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7AB27D-CDB1-3E4B-921B-E2F64B72B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Provides flexibility to buy cloud services and software licenses under one agreement</a:t>
            </a:r>
          </a:p>
          <a:p>
            <a:r>
              <a:rPr lang="en-US" dirty="0"/>
              <a:t>Can get discounts for new licenses</a:t>
            </a:r>
          </a:p>
          <a:p>
            <a:r>
              <a:rPr lang="en-US" dirty="0"/>
              <a:t>Receive Software Assurance</a:t>
            </a:r>
          </a:p>
          <a:p>
            <a:r>
              <a:rPr lang="en-US" dirty="0"/>
              <a:t>Targeted at enterprise-scale organisations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DD1300-458C-2E4C-A7CA-3AEF398D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Enterprise Agreement</a:t>
            </a:r>
          </a:p>
        </p:txBody>
      </p:sp>
    </p:spTree>
    <p:extLst>
      <p:ext uri="{BB962C8B-B14F-4D97-AF65-F5344CB8AC3E}">
        <p14:creationId xmlns:p14="http://schemas.microsoft.com/office/powerpoint/2010/main" val="416342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32FA91-578A-1541-887D-6E27DD8C7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$100 in Azure credits to be used within the first 12 months</a:t>
            </a:r>
          </a:p>
          <a:p>
            <a:r>
              <a:rPr lang="en-US" dirty="0"/>
              <a:t>Select free services without requiring a credit card at sign-up</a:t>
            </a:r>
          </a:p>
          <a:p>
            <a:r>
              <a:rPr lang="en-US" dirty="0"/>
              <a:t>Must verify student status through your organizational email address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Important: You need a subscription to use Azure services!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95333E-622F-7C4F-A52D-F5FB293C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for Students Subscription</a:t>
            </a:r>
          </a:p>
        </p:txBody>
      </p:sp>
    </p:spTree>
    <p:extLst>
      <p:ext uri="{BB962C8B-B14F-4D97-AF65-F5344CB8AC3E}">
        <p14:creationId xmlns:p14="http://schemas.microsoft.com/office/powerpoint/2010/main" val="1272886302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596</TotalTime>
  <Words>709</Words>
  <Application>Microsoft Macintosh PowerPoint</Application>
  <PresentationFormat>Widescreen</PresentationFormat>
  <Paragraphs>104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Segoe UI</vt:lpstr>
      <vt:lpstr>QAC_Powerpoint_Template</vt:lpstr>
      <vt:lpstr>Microsoft Azure</vt:lpstr>
      <vt:lpstr>Presentation contents:</vt:lpstr>
      <vt:lpstr>Course objectives</vt:lpstr>
      <vt:lpstr>Azure Accounts</vt:lpstr>
      <vt:lpstr>Azure Subscriptions</vt:lpstr>
      <vt:lpstr>Free Subscription</vt:lpstr>
      <vt:lpstr>Pay-As-You-Go Subscription</vt:lpstr>
      <vt:lpstr>Azure Enterprise Agreement</vt:lpstr>
      <vt:lpstr>Azure for Students Subscription</vt:lpstr>
      <vt:lpstr>Multiple Subscriptions</vt:lpstr>
      <vt:lpstr>Billing</vt:lpstr>
      <vt:lpstr>Billing</vt:lpstr>
      <vt:lpstr>Account Authentication</vt:lpstr>
      <vt:lpstr>Azure AD Tenants</vt:lpstr>
      <vt:lpstr>Activity: Create an Azure Account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Grindrod, Jordan (PG)</cp:lastModifiedBy>
  <cp:revision>86</cp:revision>
  <dcterms:created xsi:type="dcterms:W3CDTF">2019-03-11T14:42:40Z</dcterms:created>
  <dcterms:modified xsi:type="dcterms:W3CDTF">2019-04-16T06:36:51Z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