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17"/>
  </p:notesMasterIdLst>
  <p:handoutMasterIdLst>
    <p:handoutMasterId r:id="rId18"/>
  </p:handoutMasterIdLst>
  <p:sldIdLst>
    <p:sldId id="613" r:id="rId2"/>
    <p:sldId id="616" r:id="rId3"/>
    <p:sldId id="620" r:id="rId4"/>
    <p:sldId id="631" r:id="rId5"/>
    <p:sldId id="632" r:id="rId6"/>
    <p:sldId id="633" r:id="rId7"/>
    <p:sldId id="634" r:id="rId8"/>
    <p:sldId id="635" r:id="rId9"/>
    <p:sldId id="636" r:id="rId10"/>
    <p:sldId id="637" r:id="rId11"/>
    <p:sldId id="638" r:id="rId12"/>
    <p:sldId id="639" r:id="rId13"/>
    <p:sldId id="640" r:id="rId14"/>
    <p:sldId id="629" r:id="rId15"/>
    <p:sldId id="619" r:id="rId16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5AAB"/>
    <a:srgbClr val="00519C"/>
    <a:srgbClr val="B9CDE5"/>
    <a:srgbClr val="555454"/>
    <a:srgbClr val="004F9F"/>
    <a:srgbClr val="0070C0"/>
    <a:srgbClr val="0070AB"/>
    <a:srgbClr val="FF70C0"/>
    <a:srgbClr val="DF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589" autoAdjust="0"/>
    <p:restoredTop sz="79000" autoAdjust="0"/>
  </p:normalViewPr>
  <p:slideViewPr>
    <p:cSldViewPr snapToGrid="0">
      <p:cViewPr varScale="1">
        <p:scale>
          <a:sx n="53" d="100"/>
          <a:sy n="53" d="100"/>
        </p:scale>
        <p:origin x="184" y="9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2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020"/>
    </p:cViewPr>
  </p:sorterViewPr>
  <p:notesViewPr>
    <p:cSldViewPr snapToGrid="0">
      <p:cViewPr varScale="1">
        <p:scale>
          <a:sx n="80" d="100"/>
          <a:sy n="80" d="100"/>
        </p:scale>
        <p:origin x="4014" y="96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3440999" y="9570802"/>
            <a:ext cx="2944813" cy="26527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/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793163" algn="r"/>
              </a:tabLst>
              <a:defRPr lang="en-GB" sz="1000" kern="12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GB" dirty="0"/>
              <a:t>CONTINUED </a:t>
            </a:r>
            <a:fld id="{993982D2-741D-4BC6-8F8E-84F7C8891268}" type="slidenum">
              <a:rPr smtClean="0"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1450" y="428625"/>
            <a:ext cx="7200900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4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2525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 – no way of automating repetitive tasks. To set up multiple VMs, you would need to do one at a time!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746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8928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admin scripts and using automation tools is a powerful way to optimize your workflow – you can automate repetitive tasks!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0285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543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 into Portal at start of this slide!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9647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for using with RBAC. E.g. database admin could have a dashboard with views of SQL database</a:t>
            </a:r>
          </a:p>
          <a:p>
            <a:r>
              <a:rPr lang="en-US" dirty="0"/>
              <a:t>Some tiles can be query based, so can update automatically when the source data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677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843C51-1A86-43AC-90FF-753193699D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7557" y="4892480"/>
            <a:ext cx="2736886" cy="15281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9D69AC-E55E-4C63-886D-2C6E114D50FA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867988"/>
            <a:ext cx="11404800" cy="4223571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B26B1B-6084-4F48-855A-EC3AE077BE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AFD521-EA8D-4218-A32B-F63CDAE55847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867989"/>
            <a:ext cx="11404800" cy="422357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783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A58C53-8D2B-4C42-82D0-0CFE760D0C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8E1925-2EB8-4DBD-8C31-18781C0ADE21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669502"/>
            <a:ext cx="5580000" cy="4422058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669502"/>
            <a:ext cx="5580000" cy="4422058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545562"/>
            <a:ext cx="45719" cy="45450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CBC70A-E0D3-4F6F-B9DA-2C2194247B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96A16A-1E7C-48B8-A377-C11744595A10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692182"/>
            <a:ext cx="5580000" cy="4412205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692182"/>
            <a:ext cx="5580000" cy="4412205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47423"/>
            <a:ext cx="9126000" cy="114376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D04857-E508-492C-8F1A-DF14596E4D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-1" y="0"/>
            <a:ext cx="5447921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chemeClr val="accent1"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74DA80-C262-4FA0-BB4E-80A403D9C1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ctice_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D5EAA3-9874-4102-B22A-BBB607B88B48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CA47E-00EE-4B68-8A31-10F5659E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B00AAE2E-A1A9-495E-B275-5C5B4CBC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/>
          <a:lstStyle/>
          <a:p>
            <a:fld id="{F04D3F15-92C0-49FC-8491-DAF66FED00E0}" type="datetimeFigureOut">
              <a:rPr lang="en-GB" smtClean="0"/>
              <a:pPr/>
              <a:t>16/04/2019</a:t>
            </a:fld>
            <a:endParaRPr lang="en-GB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03B1C35-ED49-46CF-812A-6E292F8C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B357DF8-E9A9-4910-9E6F-3DD45609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6308" y="6307672"/>
            <a:ext cx="646611" cy="274320"/>
          </a:xfrm>
          <a:prstGeom prst="rect">
            <a:avLst/>
          </a:prstGeom>
        </p:spPr>
        <p:txBody>
          <a:bodyPr/>
          <a:lstStyle/>
          <a:p>
            <a:fld id="{FD0BDA38-AAFC-4277-BD9B-E3CDD8FD956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79CF59-9082-40F5-BAF0-9A27C8CC06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  <p:pic>
        <p:nvPicPr>
          <p:cNvPr id="8" name="Picture 5" descr="Single gear">
            <a:extLst>
              <a:ext uri="{FF2B5EF4-FFF2-40B4-BE49-F238E27FC236}">
                <a16:creationId xmlns:a16="http://schemas.microsoft.com/office/drawing/2014/main" id="{4E15BC41-4B19-4994-A823-0D1640BD5B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1419" y="2117821"/>
            <a:ext cx="724526" cy="782652"/>
          </a:xfrm>
          <a:prstGeom prst="rect">
            <a:avLst/>
          </a:prstGeom>
        </p:spPr>
      </p:pic>
      <p:pic>
        <p:nvPicPr>
          <p:cNvPr id="9" name="Picture 6" descr="Users">
            <a:extLst>
              <a:ext uri="{FF2B5EF4-FFF2-40B4-BE49-F238E27FC236}">
                <a16:creationId xmlns:a16="http://schemas.microsoft.com/office/drawing/2014/main" id="{3CD9ECEF-9E1D-4C43-9703-0B1A5779B71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1419" y="4573493"/>
            <a:ext cx="724526" cy="72452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7A4A56-2CC2-4CEB-840A-1A5AEF54F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669" y="1867988"/>
            <a:ext cx="10206131" cy="4249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9F3FD-D08C-4198-8469-6D87A1084FB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Thank you for listening.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F010EDF-E2D4-4F3C-B939-A68A20FD3F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Any 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29E3FC-62F5-4E48-ACC4-30CB99D44D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7557" y="4892480"/>
            <a:ext cx="2736886" cy="152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5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570416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911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5" r:id="rId3"/>
    <p:sldLayoutId id="2147483698" r:id="rId4"/>
    <p:sldLayoutId id="2147483718" r:id="rId5"/>
    <p:sldLayoutId id="2147483716" r:id="rId6"/>
    <p:sldLayoutId id="2147483717" r:id="rId7"/>
    <p:sldLayoutId id="2147483720" r:id="rId8"/>
    <p:sldLayoutId id="2147483721" r:id="rId9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4800" b="1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85738" indent="-185738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b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22300" indent="-1651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073150" indent="-1587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524000" indent="-1524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974850" indent="-1460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Microsoft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03E11-6CE9-4331-BF52-CB1310D79A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Azure Portal</a:t>
            </a:r>
          </a:p>
        </p:txBody>
      </p:sp>
    </p:spTree>
    <p:extLst>
      <p:ext uri="{BB962C8B-B14F-4D97-AF65-F5344CB8AC3E}">
        <p14:creationId xmlns:p14="http://schemas.microsoft.com/office/powerpoint/2010/main" val="1652306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7D4EA5-667F-A848-A06C-8E990663BC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Azure Portal uses a blades model for navigation</a:t>
            </a:r>
          </a:p>
          <a:p>
            <a:r>
              <a:rPr lang="en-US" dirty="0"/>
              <a:t>A blade is a slide out panel containing the UI for aa single level in a navigation sequence</a:t>
            </a:r>
          </a:p>
          <a:p>
            <a:r>
              <a:rPr lang="en-US" dirty="0"/>
              <a:t>Each one of these would be a new blade: Virtual machines </a:t>
            </a:r>
            <a:r>
              <a:rPr lang="en-US" dirty="0">
                <a:sym typeface="Wingdings" pitchFamily="2" charset="2"/>
              </a:rPr>
              <a:t> Compute  Ubuntu Server</a:t>
            </a:r>
          </a:p>
          <a:p>
            <a:r>
              <a:rPr lang="en-US" dirty="0">
                <a:sym typeface="Wingdings" pitchFamily="2" charset="2"/>
              </a:rPr>
              <a:t>Each blade contains some information and configurable options (which may generate another blade)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best way to get to grips with this type of navigation is with practice!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544588-BE1B-344F-B3DE-97BA72C2F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Blades</a:t>
            </a:r>
          </a:p>
        </p:txBody>
      </p:sp>
    </p:spTree>
    <p:extLst>
      <p:ext uri="{BB962C8B-B14F-4D97-AF65-F5344CB8AC3E}">
        <p14:creationId xmlns:p14="http://schemas.microsoft.com/office/powerpoint/2010/main" val="1588956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9E59-D4BC-CA4A-9317-1830AE8A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Navigate the Portal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9E96AD-116A-FE42-B740-5DCCA464A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DA38-AAFC-4277-BD9B-E3CDD8FD9566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A98B7-B371-184E-8BF0-338141CC6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Directions:</a:t>
            </a:r>
          </a:p>
          <a:p>
            <a:pPr lvl="1"/>
            <a:r>
              <a:rPr lang="en-US" dirty="0"/>
              <a:t>Spend some time navigating the Azure Portal. Try to navigate to:</a:t>
            </a:r>
          </a:p>
          <a:p>
            <a:pPr lvl="2"/>
            <a:r>
              <a:rPr lang="en-US" dirty="0"/>
              <a:t>Azure Marketplace</a:t>
            </a:r>
          </a:p>
          <a:p>
            <a:pPr lvl="2"/>
            <a:r>
              <a:rPr lang="en-US" dirty="0"/>
              <a:t>Configure some Azure Portal settings</a:t>
            </a:r>
          </a:p>
          <a:p>
            <a:pPr lvl="2"/>
            <a:r>
              <a:rPr lang="en-US" dirty="0"/>
              <a:t>The Cloud Shell</a:t>
            </a:r>
          </a:p>
          <a:p>
            <a:pPr lvl="2"/>
            <a:r>
              <a:rPr lang="en-US" dirty="0"/>
              <a:t>The Feedback blade</a:t>
            </a:r>
          </a:p>
          <a:p>
            <a:pPr lvl="2"/>
            <a:r>
              <a:rPr lang="en-US" dirty="0"/>
              <a:t>The Help blade</a:t>
            </a:r>
          </a:p>
          <a:p>
            <a:pPr lvl="2"/>
            <a:r>
              <a:rPr lang="en-US" dirty="0"/>
              <a:t>The Directory and subscription blade</a:t>
            </a:r>
          </a:p>
          <a:p>
            <a:pPr lvl="2"/>
            <a:r>
              <a:rPr lang="en-US" dirty="0"/>
              <a:t>Your profile settings</a:t>
            </a:r>
          </a:p>
          <a:p>
            <a:pPr lvl="2"/>
            <a:r>
              <a:rPr lang="en-US" dirty="0"/>
              <a:t>Azure Advisor</a:t>
            </a:r>
          </a:p>
        </p:txBody>
      </p:sp>
    </p:spTree>
    <p:extLst>
      <p:ext uri="{BB962C8B-B14F-4D97-AF65-F5344CB8AC3E}">
        <p14:creationId xmlns:p14="http://schemas.microsoft.com/office/powerpoint/2010/main" val="2605212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0559F1-4E8F-9544-864B-72041DEA52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Customisable collection of UI tiles</a:t>
            </a:r>
          </a:p>
          <a:p>
            <a:r>
              <a:rPr lang="en-US" dirty="0"/>
              <a:t>Add, remove and position tiles to create the exact view you want. </a:t>
            </a:r>
          </a:p>
          <a:p>
            <a:r>
              <a:rPr lang="en-US" dirty="0"/>
              <a:t>Multiple dashboards are supported and dashboards can be shared with other Team Members.</a:t>
            </a:r>
          </a:p>
          <a:p>
            <a:r>
              <a:rPr lang="en-US" dirty="0"/>
              <a:t>Dashboards stored as </a:t>
            </a:r>
            <a:r>
              <a:rPr lang="en-US" b="1" dirty="0"/>
              <a:t>JavaScript Object Notation (JSON) </a:t>
            </a:r>
            <a:r>
              <a:rPr lang="en-US" dirty="0"/>
              <a:t>files</a:t>
            </a:r>
          </a:p>
          <a:p>
            <a:pPr lvl="1"/>
            <a:r>
              <a:rPr lang="en-US" dirty="0"/>
              <a:t>This means they can be uploaded and downloaded to other computers, and customized programmatically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E575D3-03A7-9C4A-BAA1-6995CB53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Portal Dashboards</a:t>
            </a:r>
          </a:p>
        </p:txBody>
      </p:sp>
    </p:spTree>
    <p:extLst>
      <p:ext uri="{BB962C8B-B14F-4D97-AF65-F5344CB8AC3E}">
        <p14:creationId xmlns:p14="http://schemas.microsoft.com/office/powerpoint/2010/main" val="2106581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53BDC-2A0E-CE4C-B0EC-58429510B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Create a new Dashboard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98D570-B561-0F48-A825-8064B0400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DA38-AAFC-4277-BD9B-E3CDD8FD9566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F0347-98E7-2D49-81CB-36B3FC3D9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Directions:</a:t>
            </a:r>
          </a:p>
          <a:p>
            <a:pPr lvl="1"/>
            <a:r>
              <a:rPr lang="en-US" dirty="0"/>
              <a:t>Create a new dashboard in Azure</a:t>
            </a:r>
          </a:p>
          <a:p>
            <a:pPr lvl="1"/>
            <a:r>
              <a:rPr lang="en-US" dirty="0"/>
              <a:t>Add some tiles to customize the dashboard how you want it</a:t>
            </a:r>
          </a:p>
          <a:p>
            <a:pPr lvl="2"/>
            <a:r>
              <a:rPr lang="en-US" dirty="0"/>
              <a:t>Try re-sizing tiles and customizing some tile settings</a:t>
            </a:r>
          </a:p>
          <a:p>
            <a:pPr lvl="1"/>
            <a:r>
              <a:rPr lang="en-US" dirty="0"/>
              <a:t>Save and switch to that dashboard</a:t>
            </a:r>
          </a:p>
          <a:p>
            <a:pPr lvl="1"/>
            <a:r>
              <a:rPr lang="en-US" dirty="0"/>
              <a:t>Download your dashboard as a JSON file to your computer</a:t>
            </a:r>
          </a:p>
        </p:txBody>
      </p:sp>
    </p:spTree>
    <p:extLst>
      <p:ext uri="{BB962C8B-B14F-4D97-AF65-F5344CB8AC3E}">
        <p14:creationId xmlns:p14="http://schemas.microsoft.com/office/powerpoint/2010/main" val="2715674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EE0707-9043-42D1-B7E2-7648D54559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We discussed the different options you could use to manage Azure resources</a:t>
            </a:r>
          </a:p>
          <a:p>
            <a:r>
              <a:rPr lang="en-GB" dirty="0"/>
              <a:t>We spoke about the Azure Portal and how to navigate this</a:t>
            </a:r>
          </a:p>
          <a:p>
            <a:r>
              <a:rPr lang="en-GB" dirty="0"/>
              <a:t>You created your own dashboard in the Azure Portal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0F38E9-F214-4AFD-8AA1-F81789DA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Summary</a:t>
            </a:r>
          </a:p>
        </p:txBody>
      </p:sp>
    </p:spTree>
    <p:extLst>
      <p:ext uri="{BB962C8B-B14F-4D97-AF65-F5344CB8AC3E}">
        <p14:creationId xmlns:p14="http://schemas.microsoft.com/office/powerpoint/2010/main" val="2231700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B469-2FC3-48ED-AE83-12225DBC2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 for listening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8246B-A580-417F-B1FB-3B4A1F27E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14588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D5D03-DE3E-4C1F-9E09-CC2AE944590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/>
              <a:t>Azure Portal</a:t>
            </a:r>
          </a:p>
          <a:p>
            <a:r>
              <a:rPr lang="en-GB" dirty="0"/>
              <a:t>Azure PowerShell &amp; CLI</a:t>
            </a:r>
          </a:p>
          <a:p>
            <a:r>
              <a:rPr lang="en-GB" dirty="0"/>
              <a:t>Azure Portal Dashboards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0C50E6-F62B-4930-9998-6F7CD0FB3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7920" y="1921382"/>
            <a:ext cx="6359767" cy="626400"/>
          </a:xfrm>
        </p:spPr>
        <p:txBody>
          <a:bodyPr/>
          <a:lstStyle/>
          <a:p>
            <a:r>
              <a:rPr lang="en-GB" sz="4000" dirty="0"/>
              <a:t>Presentation contents: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DDC64B43-3F65-44BB-B5D7-98AAB642C2A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5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EE0707-9043-42D1-B7E2-7648D54559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4000" y="1867988"/>
            <a:ext cx="11404800" cy="4223571"/>
          </a:xfrm>
        </p:spPr>
        <p:txBody>
          <a:bodyPr/>
          <a:lstStyle/>
          <a:p>
            <a:r>
              <a:rPr lang="en-GB" dirty="0"/>
              <a:t>Learn about Azure management options</a:t>
            </a:r>
          </a:p>
          <a:p>
            <a:r>
              <a:rPr lang="en-GB" dirty="0"/>
              <a:t>Navigate the Azure Portal</a:t>
            </a:r>
          </a:p>
          <a:p>
            <a:r>
              <a:rPr lang="en-GB" dirty="0"/>
              <a:t>Customise the dashboard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0F38E9-F214-4AFD-8AA1-F81789DA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35798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A88FBD-D025-D744-8B1E-9DE924FDEB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800" b="1" dirty="0"/>
              <a:t>Azure Portal</a:t>
            </a:r>
          </a:p>
          <a:p>
            <a:r>
              <a:rPr lang="en-US" dirty="0"/>
              <a:t>Interact with Azure via a Graphical User Interface (GUI)</a:t>
            </a:r>
          </a:p>
          <a:p>
            <a:r>
              <a:rPr lang="en-US" dirty="0"/>
              <a:t>Public website accessible with any web browser</a:t>
            </a:r>
          </a:p>
          <a:p>
            <a:r>
              <a:rPr lang="en-US" dirty="0"/>
              <a:t>Sign in to create, manage and monitor any available Azure service</a:t>
            </a:r>
          </a:p>
          <a:p>
            <a:endParaRPr lang="en-US" dirty="0"/>
          </a:p>
          <a:p>
            <a:r>
              <a:rPr lang="en-US" dirty="0"/>
              <a:t>Any disadvantage to the Azure Portal?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20EC59-EC34-2940-9D27-D8A6357E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Management Options</a:t>
            </a:r>
          </a:p>
        </p:txBody>
      </p:sp>
    </p:spTree>
    <p:extLst>
      <p:ext uri="{BB962C8B-B14F-4D97-AF65-F5344CB8AC3E}">
        <p14:creationId xmlns:p14="http://schemas.microsoft.com/office/powerpoint/2010/main" val="2417128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5D419D-D61A-2D46-91AF-9FD8EE2A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Portal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E94396-9A57-3B4C-B67F-1FF4A11A0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163" y="1761259"/>
            <a:ext cx="6340091" cy="41012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2ADF7E-8437-9A4C-BCD0-5140446F47A1}"/>
              </a:ext>
            </a:extLst>
          </p:cNvPr>
          <p:cNvSpPr txBox="1"/>
          <p:nvPr/>
        </p:nvSpPr>
        <p:spPr>
          <a:xfrm>
            <a:off x="595746" y="3457939"/>
            <a:ext cx="4073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Azure Portal Dashboard view</a:t>
            </a:r>
          </a:p>
        </p:txBody>
      </p:sp>
    </p:spTree>
    <p:extLst>
      <p:ext uri="{BB962C8B-B14F-4D97-AF65-F5344CB8AC3E}">
        <p14:creationId xmlns:p14="http://schemas.microsoft.com/office/powerpoint/2010/main" val="3908736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A88FBD-D025-D744-8B1E-9DE924FDEB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800" b="1" dirty="0"/>
              <a:t>Azure CLI</a:t>
            </a:r>
          </a:p>
          <a:p>
            <a:r>
              <a:rPr lang="en-US" dirty="0"/>
              <a:t>Cross-platform command-line program that connects to Azure</a:t>
            </a:r>
          </a:p>
          <a:p>
            <a:r>
              <a:rPr lang="en-US" dirty="0"/>
              <a:t>Executes administrative commands on Azure resources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20EC59-EC34-2940-9D27-D8A6357E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Management Options</a:t>
            </a:r>
          </a:p>
        </p:txBody>
      </p: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B9E0A111-8877-914C-8621-BBE231ACC30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841" y="3723009"/>
            <a:ext cx="7105650" cy="236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41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A88FBD-D025-D744-8B1E-9DE924FDEB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800" b="1" dirty="0"/>
              <a:t>Azure PowerShell</a:t>
            </a:r>
          </a:p>
          <a:p>
            <a:r>
              <a:rPr lang="en-US" dirty="0"/>
              <a:t>Module that you can install for Windows PowerShell</a:t>
            </a:r>
          </a:p>
          <a:p>
            <a:r>
              <a:rPr lang="en-US" dirty="0"/>
              <a:t>Can also install on PowerShell Core, which is a cross-platform version of PowerShell</a:t>
            </a:r>
          </a:p>
          <a:p>
            <a:r>
              <a:rPr lang="en-US" dirty="0"/>
              <a:t>Can connect to Azure Subscription and manage resources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20EC59-EC34-2940-9D27-D8A6357E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Management Options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D049A8-7F73-2C44-9212-D87638F83CB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5936" y="3576959"/>
            <a:ext cx="4800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39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A88FBD-D025-D744-8B1E-9DE924FDEB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800" b="1" dirty="0"/>
              <a:t>Azure Cloud Shell</a:t>
            </a:r>
          </a:p>
          <a:p>
            <a:r>
              <a:rPr lang="en-US" dirty="0"/>
              <a:t>Browser based scripting environment</a:t>
            </a:r>
          </a:p>
          <a:p>
            <a:r>
              <a:rPr lang="en-US" dirty="0"/>
              <a:t>Command-line administration of Azure resources</a:t>
            </a:r>
          </a:p>
          <a:p>
            <a:r>
              <a:rPr lang="en-US" dirty="0"/>
              <a:t>Bash or PowerShell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20EC59-EC34-2940-9D27-D8A6357E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Management Options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D1337F-19FC-A140-985F-D547C917E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490" y="1867988"/>
            <a:ext cx="6098310" cy="381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69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2846BA-18B7-A248-8363-1EF0495656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Almost everything you do with Azure can be done through this web interface</a:t>
            </a:r>
          </a:p>
          <a:p>
            <a:endParaRPr lang="en-US" dirty="0"/>
          </a:p>
          <a:p>
            <a:r>
              <a:rPr lang="en-US" dirty="0"/>
              <a:t>Typically the best interface for carrying out </a:t>
            </a:r>
            <a:r>
              <a:rPr lang="en-US" b="1" dirty="0"/>
              <a:t>single tasks </a:t>
            </a:r>
            <a:r>
              <a:rPr lang="en-US" dirty="0"/>
              <a:t>or where you want to look at the configuration options in </a:t>
            </a:r>
            <a:r>
              <a:rPr lang="en-US" b="1" dirty="0"/>
              <a:t>detail</a:t>
            </a:r>
          </a:p>
          <a:p>
            <a:r>
              <a:rPr lang="en-US" i="1" dirty="0"/>
              <a:t>Resource Panel </a:t>
            </a:r>
            <a:r>
              <a:rPr lang="en-US" dirty="0"/>
              <a:t>– left hand sidebar</a:t>
            </a:r>
          </a:p>
          <a:p>
            <a:pPr lvl="1"/>
            <a:r>
              <a:rPr lang="en-US" dirty="0"/>
              <a:t>Lists main resource types, but only those that are part of your favourites</a:t>
            </a:r>
          </a:p>
          <a:p>
            <a:r>
              <a:rPr lang="en-US" i="1" dirty="0"/>
              <a:t>Dashboard</a:t>
            </a:r>
            <a:r>
              <a:rPr lang="en-US" dirty="0"/>
              <a:t> – default view. Will go into detail later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DBEFCA-F416-8D48-AE53-5F81D298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Portal</a:t>
            </a:r>
          </a:p>
        </p:txBody>
      </p:sp>
    </p:spTree>
    <p:extLst>
      <p:ext uri="{BB962C8B-B14F-4D97-AF65-F5344CB8AC3E}">
        <p14:creationId xmlns:p14="http://schemas.microsoft.com/office/powerpoint/2010/main" val="1347893957"/>
      </p:ext>
    </p:extLst>
  </p:cSld>
  <p:clrMapOvr>
    <a:masterClrMapping/>
  </p:clrMapOvr>
</p:sld>
</file>

<file path=ppt/theme/theme1.xml><?xml version="1.0" encoding="utf-8"?>
<a:theme xmlns:a="http://schemas.openxmlformats.org/drawingml/2006/main" name="QAC_Powerpoint_Template">
  <a:themeElements>
    <a:clrScheme name="Custom 1">
      <a:dk1>
        <a:srgbClr val="565759"/>
      </a:dk1>
      <a:lt1>
        <a:srgbClr val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QALA Slide Deck Template" id="{77B112E8-EF96-43CB-A690-E23779E59FD6}" vid="{8481B56C-5037-489B-AC44-E4143A60F620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QALA Slide Deck Template</Template>
  <TotalTime>651</TotalTime>
  <Words>596</Words>
  <Application>Microsoft Macintosh PowerPoint</Application>
  <PresentationFormat>Widescreen</PresentationFormat>
  <Paragraphs>91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 New</vt:lpstr>
      <vt:lpstr>Segoe UI</vt:lpstr>
      <vt:lpstr>QAC_Powerpoint_Template</vt:lpstr>
      <vt:lpstr>Microsoft Azure</vt:lpstr>
      <vt:lpstr>Presentation contents:</vt:lpstr>
      <vt:lpstr>Course objectives</vt:lpstr>
      <vt:lpstr>Azure Management Options</vt:lpstr>
      <vt:lpstr>Azure Portal</vt:lpstr>
      <vt:lpstr>Azure Management Options</vt:lpstr>
      <vt:lpstr>Azure Management Options</vt:lpstr>
      <vt:lpstr>Azure Management Options</vt:lpstr>
      <vt:lpstr>Azure Portal</vt:lpstr>
      <vt:lpstr>Blades</vt:lpstr>
      <vt:lpstr>Task: Navigate the Portal</vt:lpstr>
      <vt:lpstr>Azure Portal Dashboards</vt:lpstr>
      <vt:lpstr>Task: Create a new Dashboard</vt:lpstr>
      <vt:lpstr>Course Summary</vt:lpstr>
      <vt:lpstr>Thank you for listening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Deck Template and Guide</dc:title>
  <dc:creator>Daniel Smith</dc:creator>
  <cp:lastModifiedBy>Grindrod, Jordan (PG)</cp:lastModifiedBy>
  <cp:revision>97</cp:revision>
  <dcterms:created xsi:type="dcterms:W3CDTF">2019-03-11T14:42:40Z</dcterms:created>
  <dcterms:modified xsi:type="dcterms:W3CDTF">2019-04-16T06:37:17Z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