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5"/>
  </p:notesMasterIdLst>
  <p:handoutMasterIdLst>
    <p:handoutMasterId r:id="rId16"/>
  </p:handoutMasterIdLst>
  <p:sldIdLst>
    <p:sldId id="613" r:id="rId2"/>
    <p:sldId id="616" r:id="rId3"/>
    <p:sldId id="620" r:id="rId4"/>
    <p:sldId id="645" r:id="rId5"/>
    <p:sldId id="631" r:id="rId6"/>
    <p:sldId id="639" r:id="rId7"/>
    <p:sldId id="640" r:id="rId8"/>
    <p:sldId id="641" r:id="rId9"/>
    <p:sldId id="642" r:id="rId10"/>
    <p:sldId id="643" r:id="rId11"/>
    <p:sldId id="644" r:id="rId12"/>
    <p:sldId id="629" r:id="rId13"/>
    <p:sldId id="619" r:id="rId14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AAB"/>
    <a:srgbClr val="00519C"/>
    <a:srgbClr val="B9CDE5"/>
    <a:srgbClr val="555454"/>
    <a:srgbClr val="004F9F"/>
    <a:srgbClr val="0070C0"/>
    <a:srgbClr val="0070AB"/>
    <a:srgbClr val="FF70C0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88" autoAdjust="0"/>
    <p:restoredTop sz="78988" autoAdjust="0"/>
  </p:normalViewPr>
  <p:slideViewPr>
    <p:cSldViewPr snapToGrid="0">
      <p:cViewPr varScale="1">
        <p:scale>
          <a:sx n="59" d="100"/>
          <a:sy n="59" d="100"/>
        </p:scale>
        <p:origin x="208" y="8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20"/>
    </p:cViewPr>
  </p:sorterViewPr>
  <p:notesViewPr>
    <p:cSldViewPr snapToGrid="0">
      <p:cViewPr varScale="1">
        <p:scale>
          <a:sx n="80" d="100"/>
          <a:sy n="80" d="100"/>
        </p:scale>
        <p:origin x="4014" y="96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52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74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43C51-1A86-43AC-90FF-75319369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9D69AC-E55E-4C63-886D-2C6E114D50FA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26B1B-6084-4F48-855A-EC3AE077BE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AFD521-EA8D-4218-A32B-F63CDAE55847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867989"/>
            <a:ext cx="11404800" cy="422357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58C53-8D2B-4C42-82D0-0CFE760D0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E1925-2EB8-4DBD-8C31-18781C0ADE21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BC70A-E0D3-4F6F-B9DA-2C2194247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96A16A-1E7C-48B8-A377-C11744595A10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Click to 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04857-E508-492C-8F1A-DF14596E4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4DA80-C262-4FA0-BB4E-80A403D9C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D5EAA3-9874-4102-B22A-BBB607B88B48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A47E-00EE-4B68-8A31-10F5659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B00AAE2E-A1A9-495E-B275-5C5B4CB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15/04/2019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3B1C35-ED49-46CF-812A-6E292F8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B357DF8-E9A9-4910-9E6F-3DD4560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9CF59-9082-40F5-BAF0-9A27C8CC06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  <p:pic>
        <p:nvPicPr>
          <p:cNvPr id="8" name="Picture 5" descr="Single gear">
            <a:extLst>
              <a:ext uri="{FF2B5EF4-FFF2-40B4-BE49-F238E27FC236}">
                <a16:creationId xmlns:a16="http://schemas.microsoft.com/office/drawing/2014/main" id="{4E15BC41-4B19-4994-A823-0D1640BD5B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419" y="2117821"/>
            <a:ext cx="724526" cy="782652"/>
          </a:xfrm>
          <a:prstGeom prst="rect">
            <a:avLst/>
          </a:prstGeom>
        </p:spPr>
      </p:pic>
      <p:pic>
        <p:nvPicPr>
          <p:cNvPr id="9" name="Picture 6" descr="Users">
            <a:extLst>
              <a:ext uri="{FF2B5EF4-FFF2-40B4-BE49-F238E27FC236}">
                <a16:creationId xmlns:a16="http://schemas.microsoft.com/office/drawing/2014/main" id="{3CD9ECEF-9E1D-4C43-9703-0B1A5779B71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1419" y="4573493"/>
            <a:ext cx="724526" cy="72452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A4A56-2CC2-4CEB-840A-1A5AEF5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867988"/>
            <a:ext cx="10206131" cy="4249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9F3FD-D08C-4198-8469-6D87A1084F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Thank you for listening.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010EDF-E2D4-4F3C-B939-A68A20FD3F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9E3FC-62F5-4E48-ACC4-30CB99D44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20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4800" b="1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Microsoft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3E11-6CE9-4331-BF52-CB1310D79A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Azure Data Storage</a:t>
            </a:r>
          </a:p>
        </p:txBody>
      </p:sp>
    </p:spTree>
    <p:extLst>
      <p:ext uri="{BB962C8B-B14F-4D97-AF65-F5344CB8AC3E}">
        <p14:creationId xmlns:p14="http://schemas.microsoft.com/office/powerpoint/2010/main" val="165230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44C47F-469B-DF4D-AB7C-37587D2B8F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Automated back-up and recovery</a:t>
            </a:r>
          </a:p>
          <a:p>
            <a:r>
              <a:rPr lang="en-US" dirty="0"/>
              <a:t>Replication across the globe </a:t>
            </a:r>
          </a:p>
          <a:p>
            <a:r>
              <a:rPr lang="en-US" dirty="0"/>
              <a:t>Support for data analytics</a:t>
            </a:r>
          </a:p>
          <a:p>
            <a:r>
              <a:rPr lang="en-US" dirty="0"/>
              <a:t>Encryption capabilities</a:t>
            </a:r>
          </a:p>
          <a:p>
            <a:r>
              <a:rPr lang="en-US" dirty="0"/>
              <a:t>Multiple data types</a:t>
            </a:r>
          </a:p>
          <a:p>
            <a:r>
              <a:rPr lang="en-US" dirty="0"/>
              <a:t>Data storage in Virtual Disks – up to 8TB of data!</a:t>
            </a:r>
          </a:p>
          <a:p>
            <a:r>
              <a:rPr lang="en-US" dirty="0"/>
              <a:t>Storage Tiers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AC89CA-113B-DF43-961B-73045431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Azure</a:t>
            </a:r>
          </a:p>
        </p:txBody>
      </p:sp>
    </p:spTree>
    <p:extLst>
      <p:ext uri="{BB962C8B-B14F-4D97-AF65-F5344CB8AC3E}">
        <p14:creationId xmlns:p14="http://schemas.microsoft.com/office/powerpoint/2010/main" val="1359794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621358-8BF9-804C-B08F-7EE308D1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vs On-Premises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3A1075-ADBF-E84C-A9C4-9E3036EC5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190219"/>
              </p:ext>
            </p:extLst>
          </p:nvPr>
        </p:nvGraphicFramePr>
        <p:xfrm>
          <a:off x="196285" y="1677608"/>
          <a:ext cx="11734457" cy="505565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890884">
                  <a:extLst>
                    <a:ext uri="{9D8B030D-6E8A-4147-A177-3AD203B41FA5}">
                      <a16:colId xmlns:a16="http://schemas.microsoft.com/office/drawing/2014/main" val="2035642164"/>
                    </a:ext>
                  </a:extLst>
                </a:gridCol>
                <a:gridCol w="4785071">
                  <a:extLst>
                    <a:ext uri="{9D8B030D-6E8A-4147-A177-3AD203B41FA5}">
                      <a16:colId xmlns:a16="http://schemas.microsoft.com/office/drawing/2014/main" val="3787418305"/>
                    </a:ext>
                  </a:extLst>
                </a:gridCol>
                <a:gridCol w="5058502">
                  <a:extLst>
                    <a:ext uri="{9D8B030D-6E8A-4147-A177-3AD203B41FA5}">
                      <a16:colId xmlns:a16="http://schemas.microsoft.com/office/drawing/2014/main" val="768858446"/>
                    </a:ext>
                  </a:extLst>
                </a:gridCol>
              </a:tblGrid>
              <a:tr h="6774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Azure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On-Premises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637304"/>
                  </a:ext>
                </a:extLst>
              </a:tr>
              <a:tr h="1018187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/>
                        <a:t>Cost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dirty="0"/>
                        <a:t>Pay-As-You-Go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dirty="0"/>
                        <a:t>Scalable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dirty="0" err="1"/>
                        <a:t>OpEx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dirty="0"/>
                        <a:t>Requires dedicated hardware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dirty="0" err="1"/>
                        <a:t>CapEx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229214"/>
                  </a:ext>
                </a:extLst>
              </a:tr>
              <a:tr h="1018187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/>
                        <a:t>Reliability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dirty="0"/>
                        <a:t>Provides data backup, load balancing and disaster recovery, to ensure data safety and high availability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dirty="0"/>
                        <a:t>Requires data backup, load balancing and disaster recovery strategies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084190"/>
                  </a:ext>
                </a:extLst>
              </a:tr>
              <a:tr h="1018187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/>
                        <a:t>Storage Types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dirty="0"/>
                        <a:t>Variety of storage options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dirty="0"/>
                        <a:t>Can integrate a combination of storage technologies for each part of your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dirty="0"/>
                        <a:t>Numerous servers and administrative tools for each storage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629788"/>
                  </a:ext>
                </a:extLst>
              </a:tr>
              <a:tr h="1323643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/>
                        <a:t>Agility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dirty="0"/>
                        <a:t>Flexibility to create new services in minutes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dirty="0"/>
                        <a:t>Can change storage quickly without a significant hardware investment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dirty="0"/>
                        <a:t>As requirements and technologies change, need to provision and deploy new servers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820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50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We discussed the different storage options that Azure offers and the benefits of using Azure to store data</a:t>
            </a:r>
          </a:p>
          <a:p>
            <a:r>
              <a:rPr lang="en-GB" dirty="0"/>
              <a:t>We considered the differences between using Azure to store data and using an on-premises solution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Summary</a:t>
            </a:r>
          </a:p>
        </p:txBody>
      </p:sp>
    </p:spTree>
    <p:extLst>
      <p:ext uri="{BB962C8B-B14F-4D97-AF65-F5344CB8AC3E}">
        <p14:creationId xmlns:p14="http://schemas.microsoft.com/office/powerpoint/2010/main" val="223170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B469-2FC3-48ED-AE83-12225DBC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246B-A580-417F-B1FB-3B4A1F27E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14588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5D03-DE3E-4C1F-9E09-CC2AE94459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Azure data storage options</a:t>
            </a:r>
          </a:p>
          <a:p>
            <a:r>
              <a:rPr lang="en-GB" dirty="0"/>
              <a:t>Benefits of using Azure to store data</a:t>
            </a:r>
          </a:p>
          <a:p>
            <a:r>
              <a:rPr lang="en-GB" dirty="0"/>
              <a:t>Azure data storage vs On-premises storage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C50E6-F62B-4930-9998-6F7CD0FB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920" y="1921382"/>
            <a:ext cx="6359767" cy="626400"/>
          </a:xfrm>
        </p:spPr>
        <p:txBody>
          <a:bodyPr/>
          <a:lstStyle/>
          <a:p>
            <a:r>
              <a:rPr lang="en-GB" sz="4000" dirty="0"/>
              <a:t>Presentation contents: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DC64B43-3F65-44BB-B5D7-98AAB642C2A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5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EE0707-9043-42D1-B7E2-7648D5455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/>
          <a:lstStyle/>
          <a:p>
            <a:r>
              <a:rPr lang="en-GB" dirty="0"/>
              <a:t>Observe which storage options Azure offers </a:t>
            </a:r>
          </a:p>
          <a:p>
            <a:r>
              <a:rPr lang="en-GB" dirty="0"/>
              <a:t>Discuss the benefits of using Azure as a data storage option</a:t>
            </a:r>
          </a:p>
          <a:p>
            <a:r>
              <a:rPr lang="en-GB" dirty="0"/>
              <a:t>Understand the difference between Azure and On-premise solutions for data storage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F38E9-F214-4AFD-8AA1-F81789DA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35798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3797D3-EFCA-6B49-B49F-3A7FED9563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Three primary types of data that Azure Storage is designed to hold: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Structured Data </a:t>
            </a:r>
            <a:r>
              <a:rPr lang="en-US" dirty="0"/>
              <a:t>– adheres to a schema. Rows, Columns, Keys. Also referred to as </a:t>
            </a:r>
            <a:r>
              <a:rPr lang="en-US" i="1" dirty="0"/>
              <a:t>relational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Semi-Structured Data </a:t>
            </a:r>
            <a:r>
              <a:rPr lang="en-US" dirty="0"/>
              <a:t>– doesn’t fit neatly into tables, rows and columns. Uses tags or keys to organize data and provide hierarchy. Also referred to as </a:t>
            </a:r>
            <a:r>
              <a:rPr lang="en-US" i="1" dirty="0"/>
              <a:t>non-relational or NoSQL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Unstructured Data </a:t>
            </a:r>
            <a:r>
              <a:rPr lang="en-US" dirty="0"/>
              <a:t>– no designed structure to it. </a:t>
            </a:r>
            <a:r>
              <a:rPr lang="en-US" i="1" dirty="0"/>
              <a:t>No restrictions </a:t>
            </a:r>
            <a:r>
              <a:rPr lang="en-US" dirty="0"/>
              <a:t>on the kinds of data it can hold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8519DA-37E2-0443-8230-F2136572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</p:spTree>
    <p:extLst>
      <p:ext uri="{BB962C8B-B14F-4D97-AF65-F5344CB8AC3E}">
        <p14:creationId xmlns:p14="http://schemas.microsoft.com/office/powerpoint/2010/main" val="73262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A88FBD-D025-D744-8B1E-9DE924FDE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Azure storage options include:</a:t>
            </a:r>
          </a:p>
          <a:p>
            <a:pPr lvl="1"/>
            <a:r>
              <a:rPr lang="en-GB" b="1" dirty="0"/>
              <a:t>Azure SQL Database</a:t>
            </a:r>
          </a:p>
          <a:p>
            <a:pPr lvl="1"/>
            <a:r>
              <a:rPr lang="en-GB" b="1" dirty="0"/>
              <a:t>Azure Cosmos DB</a:t>
            </a:r>
          </a:p>
          <a:p>
            <a:pPr lvl="1"/>
            <a:r>
              <a:rPr lang="en-GB" b="1" dirty="0"/>
              <a:t>Azure Blob Storage</a:t>
            </a:r>
          </a:p>
          <a:p>
            <a:pPr lvl="1"/>
            <a:r>
              <a:rPr lang="en-GB" dirty="0"/>
              <a:t>Azure Data Lake Storage Gen2 – large repository, good for analytics (big data)</a:t>
            </a:r>
          </a:p>
          <a:p>
            <a:pPr lvl="1"/>
            <a:r>
              <a:rPr lang="en-GB" dirty="0"/>
              <a:t>Azure Files – offers fully managed file shares in the cloud</a:t>
            </a:r>
          </a:p>
          <a:p>
            <a:pPr lvl="1"/>
            <a:r>
              <a:rPr lang="en-GB" dirty="0"/>
              <a:t>Azure Queue – service for storing large numbers of messages that can be accessed anywhere</a:t>
            </a:r>
          </a:p>
          <a:p>
            <a:pPr lvl="1"/>
            <a:r>
              <a:rPr lang="en-GB" dirty="0"/>
              <a:t>Disk Storage – disks for virtual machines (similar to the ones used for on-premises scenarios)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0EC59-EC34-2940-9D27-D8A6357E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Options</a:t>
            </a:r>
          </a:p>
        </p:txBody>
      </p:sp>
    </p:spTree>
    <p:extLst>
      <p:ext uri="{BB962C8B-B14F-4D97-AF65-F5344CB8AC3E}">
        <p14:creationId xmlns:p14="http://schemas.microsoft.com/office/powerpoint/2010/main" val="241712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377BF0-1413-F74B-B939-9C3B98B4C6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Relational Database as a Service (</a:t>
            </a:r>
            <a:r>
              <a:rPr lang="en-US" dirty="0" err="1"/>
              <a:t>DaaS</a:t>
            </a:r>
            <a:r>
              <a:rPr lang="en-US" dirty="0"/>
              <a:t>)</a:t>
            </a:r>
          </a:p>
          <a:p>
            <a:r>
              <a:rPr lang="en-US" dirty="0"/>
              <a:t>Based on latest stable version of the Microsoft SQL Server database engine</a:t>
            </a:r>
          </a:p>
          <a:p>
            <a:r>
              <a:rPr lang="en-US" b="1" dirty="0"/>
              <a:t>High-performance, reliable, fully-managed and secure database</a:t>
            </a:r>
          </a:p>
          <a:p>
            <a:r>
              <a:rPr lang="en-US" dirty="0"/>
              <a:t>Can use it to build data-driven applications and websites without needing to manage infrastructure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EF723F-F387-3543-BAAD-E65527C5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97BF27-9354-5C48-BCDC-C6ACAD2862C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4314" y="3979773"/>
            <a:ext cx="2794486" cy="230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5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889E8E-7E25-7146-BA71-D371821A88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Supports schema-less data (non-relational)</a:t>
            </a:r>
          </a:p>
          <a:p>
            <a:r>
              <a:rPr lang="en-US" dirty="0"/>
              <a:t>Allows you to build highly responsive and </a:t>
            </a:r>
            <a:r>
              <a:rPr lang="en-US" b="1" i="1" dirty="0"/>
              <a:t>Always On </a:t>
            </a:r>
            <a:r>
              <a:rPr lang="en-US" dirty="0"/>
              <a:t>applications to support constantly changing data</a:t>
            </a:r>
          </a:p>
          <a:p>
            <a:endParaRPr lang="en-US" dirty="0"/>
          </a:p>
          <a:p>
            <a:r>
              <a:rPr lang="en-US" dirty="0"/>
              <a:t>Good for storing data that is updated and maintained by users around the world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1BC0C2-3CA9-4840-A2AC-7C4F7A8B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Cosmos 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EB943-E47D-1141-870D-F5D2B14F60C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9314" y="3976171"/>
            <a:ext cx="2568686" cy="211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850C54-ACF7-FD4F-B4B5-FDBDC918F5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Unstructured </a:t>
            </a:r>
          </a:p>
          <a:p>
            <a:r>
              <a:rPr lang="en-US" b="1" i="1" dirty="0"/>
              <a:t>No restrictions on the kinds of data it can hold</a:t>
            </a:r>
          </a:p>
          <a:p>
            <a:r>
              <a:rPr lang="en-US" dirty="0"/>
              <a:t>Highly scalable </a:t>
            </a:r>
          </a:p>
          <a:p>
            <a:r>
              <a:rPr lang="en-US" dirty="0"/>
              <a:t>Can manage thousands of simultaneous uploads, massive amounts of video data, constantly growing log files</a:t>
            </a:r>
          </a:p>
          <a:p>
            <a:r>
              <a:rPr lang="en-US" dirty="0"/>
              <a:t>Aren’t limited to common file formats – very flexible!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B6B340-714C-A146-AA70-B7B1EF3DA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Blob Storage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6560C-FF24-8449-A5DA-796DE7415C8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4082" y="3897086"/>
            <a:ext cx="2664718" cy="219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4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2A57B3-0079-BD4D-AD98-B8E3EC520E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Azure offers Storage Tiers for </a:t>
            </a:r>
            <a:r>
              <a:rPr lang="en-US" b="1" dirty="0"/>
              <a:t>Blob</a:t>
            </a:r>
            <a:r>
              <a:rPr lang="en-US" dirty="0"/>
              <a:t> Object storage: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Hot</a:t>
            </a:r>
            <a:r>
              <a:rPr lang="en-US" dirty="0"/>
              <a:t> - optimized for storing data that is accessed frequently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Cold</a:t>
            </a:r>
            <a:r>
              <a:rPr lang="en-US" dirty="0"/>
              <a:t> – optimized for data that is infrequently accessed and stored for at least 30 days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Archive</a:t>
            </a:r>
            <a:r>
              <a:rPr lang="en-US" dirty="0"/>
              <a:t> – for data that is rarely accessed and stored for at least 180 days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F885FC-C0C9-3441-8149-433157D9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Tiers</a:t>
            </a:r>
          </a:p>
        </p:txBody>
      </p:sp>
    </p:spTree>
    <p:extLst>
      <p:ext uri="{BB962C8B-B14F-4D97-AF65-F5344CB8AC3E}">
        <p14:creationId xmlns:p14="http://schemas.microsoft.com/office/powerpoint/2010/main" val="1302591829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ALA Slide Deck Template" id="{77B112E8-EF96-43CB-A690-E23779E59FD6}" vid="{8481B56C-5037-489B-AC44-E4143A60F620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</Template>
  <TotalTime>857</TotalTime>
  <Words>574</Words>
  <Application>Microsoft Macintosh PowerPoint</Application>
  <PresentationFormat>Widescreen</PresentationFormat>
  <Paragraphs>80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</vt:lpstr>
      <vt:lpstr>Wingdings</vt:lpstr>
      <vt:lpstr>QAC_Powerpoint_Template</vt:lpstr>
      <vt:lpstr>Microsoft Azure</vt:lpstr>
      <vt:lpstr>Presentation contents:</vt:lpstr>
      <vt:lpstr>Course objectives</vt:lpstr>
      <vt:lpstr>Types of Data</vt:lpstr>
      <vt:lpstr>Azure Storage Options</vt:lpstr>
      <vt:lpstr>Azure SQL Database</vt:lpstr>
      <vt:lpstr>Azure Cosmos DB</vt:lpstr>
      <vt:lpstr>Azure Blob Storage</vt:lpstr>
      <vt:lpstr>Storage Tiers</vt:lpstr>
      <vt:lpstr>Benefits of using Azure</vt:lpstr>
      <vt:lpstr>Azure vs On-Premises</vt:lpstr>
      <vt:lpstr>Course Summary</vt:lpstr>
      <vt:lpstr>Thank you for listening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Template and Guide</dc:title>
  <dc:creator>Daniel Smith</dc:creator>
  <cp:lastModifiedBy>Grindrod, Jordan (PG)</cp:lastModifiedBy>
  <cp:revision>132</cp:revision>
  <dcterms:created xsi:type="dcterms:W3CDTF">2019-03-11T14:42:40Z</dcterms:created>
  <dcterms:modified xsi:type="dcterms:W3CDTF">2019-04-15T13:06:35Z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