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13"/>
  </p:notesMasterIdLst>
  <p:handoutMasterIdLst>
    <p:handoutMasterId r:id="rId14"/>
  </p:handoutMasterIdLst>
  <p:sldIdLst>
    <p:sldId id="613" r:id="rId2"/>
    <p:sldId id="616" r:id="rId3"/>
    <p:sldId id="620" r:id="rId4"/>
    <p:sldId id="631" r:id="rId5"/>
    <p:sldId id="633" r:id="rId6"/>
    <p:sldId id="632" r:id="rId7"/>
    <p:sldId id="634" r:id="rId8"/>
    <p:sldId id="635" r:id="rId9"/>
    <p:sldId id="636" r:id="rId10"/>
    <p:sldId id="629" r:id="rId11"/>
    <p:sldId id="619" r:id="rId12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5AAB"/>
    <a:srgbClr val="00519C"/>
    <a:srgbClr val="B9CDE5"/>
    <a:srgbClr val="555454"/>
    <a:srgbClr val="004F9F"/>
    <a:srgbClr val="0070C0"/>
    <a:srgbClr val="0070AB"/>
    <a:srgbClr val="FF70C0"/>
    <a:srgbClr val="DF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841" autoAdjust="0"/>
    <p:restoredTop sz="78992" autoAdjust="0"/>
  </p:normalViewPr>
  <p:slideViewPr>
    <p:cSldViewPr snapToGrid="0">
      <p:cViewPr varScale="1">
        <p:scale>
          <a:sx n="86" d="100"/>
          <a:sy n="86" d="100"/>
        </p:scale>
        <p:origin x="848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2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020"/>
    </p:cViewPr>
  </p:sorterViewPr>
  <p:notesViewPr>
    <p:cSldViewPr snapToGrid="0">
      <p:cViewPr varScale="1">
        <p:scale>
          <a:sx n="80" d="100"/>
          <a:sy n="80" d="100"/>
        </p:scale>
        <p:origin x="4014" y="96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3440999" y="9570802"/>
            <a:ext cx="2944813" cy="26527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/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793163" algn="r"/>
              </a:tabLst>
              <a:defRPr lang="en-GB" sz="1000" kern="12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GB" dirty="0"/>
              <a:t>CONTINUED </a:t>
            </a:r>
            <a:fld id="{993982D2-741D-4BC6-8F8E-84F7C8891268}" type="slidenum">
              <a:rPr smtClean="0"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1450" y="428625"/>
            <a:ext cx="7200900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4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2525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point – useful for front-end (as this needs public </a:t>
            </a:r>
            <a:r>
              <a:rPr lang="en-US" dirty="0" err="1"/>
              <a:t>ip</a:t>
            </a:r>
            <a:r>
              <a:rPr lang="en-US" dirty="0"/>
              <a:t>) and back-end (this only needs private)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746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8766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anybody explain the diagram?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4162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Load Balancer – each VM has it’s own IP and you have no way of distributing traffic is one VM is busy/down</a:t>
            </a:r>
          </a:p>
          <a:p>
            <a:r>
              <a:rPr lang="en-US" dirty="0"/>
              <a:t>User doesn’t know (or need to know) which system the load balancer chooses to receive the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8497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843C51-1A86-43AC-90FF-753193699D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7557" y="4892480"/>
            <a:ext cx="2736886" cy="15281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9D69AC-E55E-4C63-886D-2C6E114D50FA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867988"/>
            <a:ext cx="11404800" cy="4223571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B26B1B-6084-4F48-855A-EC3AE077BE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AFD521-EA8D-4218-A32B-F63CDAE55847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867989"/>
            <a:ext cx="11404800" cy="422357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783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A58C53-8D2B-4C42-82D0-0CFE760D0C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8E1925-2EB8-4DBD-8C31-18781C0ADE21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669502"/>
            <a:ext cx="5580000" cy="4422058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669502"/>
            <a:ext cx="5580000" cy="4422058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545562"/>
            <a:ext cx="45719" cy="45450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CBC70A-E0D3-4F6F-B9DA-2C2194247B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96A16A-1E7C-48B8-A377-C11744595A10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692182"/>
            <a:ext cx="5580000" cy="4412205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692182"/>
            <a:ext cx="5580000" cy="4412205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47423"/>
            <a:ext cx="9126000" cy="114376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D04857-E508-492C-8F1A-DF14596E4D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-1" y="0"/>
            <a:ext cx="5447921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chemeClr val="accent1"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74DA80-C262-4FA0-BB4E-80A403D9C1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ctice_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D5EAA3-9874-4102-B22A-BBB607B88B48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CA47E-00EE-4B68-8A31-10F5659E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B00AAE2E-A1A9-495E-B275-5C5B4CBC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/>
          <a:lstStyle/>
          <a:p>
            <a:fld id="{F04D3F15-92C0-49FC-8491-DAF66FED00E0}" type="datetimeFigureOut">
              <a:rPr lang="en-GB" smtClean="0"/>
              <a:pPr/>
              <a:t>02/07/2019</a:t>
            </a:fld>
            <a:endParaRPr lang="en-GB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03B1C35-ED49-46CF-812A-6E292F8C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B357DF8-E9A9-4910-9E6F-3DD45609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6308" y="6307672"/>
            <a:ext cx="646611" cy="274320"/>
          </a:xfrm>
          <a:prstGeom prst="rect">
            <a:avLst/>
          </a:prstGeom>
        </p:spPr>
        <p:txBody>
          <a:bodyPr/>
          <a:lstStyle/>
          <a:p>
            <a:fld id="{FD0BDA38-AAFC-4277-BD9B-E3CDD8FD956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79CF59-9082-40F5-BAF0-9A27C8CC06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  <p:pic>
        <p:nvPicPr>
          <p:cNvPr id="8" name="Picture 5" descr="Single gear">
            <a:extLst>
              <a:ext uri="{FF2B5EF4-FFF2-40B4-BE49-F238E27FC236}">
                <a16:creationId xmlns:a16="http://schemas.microsoft.com/office/drawing/2014/main" id="{4E15BC41-4B19-4994-A823-0D1640BD5B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1419" y="2117821"/>
            <a:ext cx="724526" cy="782652"/>
          </a:xfrm>
          <a:prstGeom prst="rect">
            <a:avLst/>
          </a:prstGeom>
        </p:spPr>
      </p:pic>
      <p:pic>
        <p:nvPicPr>
          <p:cNvPr id="9" name="Picture 6" descr="Users">
            <a:extLst>
              <a:ext uri="{FF2B5EF4-FFF2-40B4-BE49-F238E27FC236}">
                <a16:creationId xmlns:a16="http://schemas.microsoft.com/office/drawing/2014/main" id="{3CD9ECEF-9E1D-4C43-9703-0B1A5779B71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1419" y="4573493"/>
            <a:ext cx="724526" cy="72452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7A4A56-2CC2-4CEB-840A-1A5AEF54F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669" y="1867988"/>
            <a:ext cx="10206131" cy="4249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9F3FD-D08C-4198-8469-6D87A1084FB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Thank you for listening.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F010EDF-E2D4-4F3C-B939-A68A20FD3F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Any 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29E3FC-62F5-4E48-ACC4-30CB99D44D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7557" y="4892480"/>
            <a:ext cx="2736886" cy="152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5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570416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911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5" r:id="rId3"/>
    <p:sldLayoutId id="2147483698" r:id="rId4"/>
    <p:sldLayoutId id="2147483718" r:id="rId5"/>
    <p:sldLayoutId id="2147483716" r:id="rId6"/>
    <p:sldLayoutId id="2147483717" r:id="rId7"/>
    <p:sldLayoutId id="2147483720" r:id="rId8"/>
    <p:sldLayoutId id="2147483721" r:id="rId9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4800" b="1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85738" indent="-185738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b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22300" indent="-1651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073150" indent="-1587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524000" indent="-1524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974850" indent="-1460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Microsoft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03E11-6CE9-4331-BF52-CB1310D79A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Azure networking</a:t>
            </a:r>
          </a:p>
        </p:txBody>
      </p:sp>
    </p:spTree>
    <p:extLst>
      <p:ext uri="{BB962C8B-B14F-4D97-AF65-F5344CB8AC3E}">
        <p14:creationId xmlns:p14="http://schemas.microsoft.com/office/powerpoint/2010/main" val="1652306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EE0707-9043-42D1-B7E2-7648D54559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We discussed Azure Virtual Networks, Subnets and VPN Gateways</a:t>
            </a:r>
          </a:p>
          <a:p>
            <a:r>
              <a:rPr lang="en-GB" dirty="0"/>
              <a:t>We looked at how an N-tier architecture works and the advantages of this</a:t>
            </a:r>
          </a:p>
          <a:p>
            <a:r>
              <a:rPr lang="en-GB" dirty="0"/>
              <a:t>We learnt how Azure Load Balancer can be used to achieve high availability and resiliency</a:t>
            </a:r>
          </a:p>
          <a:p>
            <a:r>
              <a:rPr lang="en-GB" dirty="0"/>
              <a:t>We looked at how Azure Traffic Manager can be used to reduce latency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0F38E9-F214-4AFD-8AA1-F81789DA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Summary</a:t>
            </a:r>
          </a:p>
        </p:txBody>
      </p:sp>
    </p:spTree>
    <p:extLst>
      <p:ext uri="{BB962C8B-B14F-4D97-AF65-F5344CB8AC3E}">
        <p14:creationId xmlns:p14="http://schemas.microsoft.com/office/powerpoint/2010/main" val="2231700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B469-2FC3-48ED-AE83-12225DBC2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 for listening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8246B-A580-417F-B1FB-3B4A1F27E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14588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D5D03-DE3E-4C1F-9E09-CC2AE944590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/>
              <a:t>Azure Virtual Network</a:t>
            </a:r>
          </a:p>
          <a:p>
            <a:r>
              <a:rPr lang="en-GB" dirty="0"/>
              <a:t>Azure Load Balancer</a:t>
            </a:r>
          </a:p>
          <a:p>
            <a:r>
              <a:rPr lang="en-GB" dirty="0"/>
              <a:t>Azure Traffic Manager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0C50E6-F62B-4930-9998-6F7CD0FB3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7920" y="1921382"/>
            <a:ext cx="6359767" cy="626400"/>
          </a:xfrm>
        </p:spPr>
        <p:txBody>
          <a:bodyPr/>
          <a:lstStyle/>
          <a:p>
            <a:r>
              <a:rPr lang="en-GB" sz="4000" dirty="0"/>
              <a:t>Presentation contents: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DDC64B43-3F65-44BB-B5D7-98AAB642C2A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5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EE0707-9043-42D1-B7E2-7648D54559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4000" y="1867988"/>
            <a:ext cx="11404800" cy="4223571"/>
          </a:xfrm>
        </p:spPr>
        <p:txBody>
          <a:bodyPr/>
          <a:lstStyle/>
          <a:p>
            <a:r>
              <a:rPr lang="en-GB" dirty="0"/>
              <a:t>Learn how an Azure virtual network provides secure network communication between resources such as VMs and other networks</a:t>
            </a:r>
          </a:p>
          <a:p>
            <a:r>
              <a:rPr lang="en-GB" dirty="0"/>
              <a:t>Learn how Azure Load Balancer can increase resiliency within a single geographic region</a:t>
            </a:r>
          </a:p>
          <a:p>
            <a:r>
              <a:rPr lang="en-GB" dirty="0"/>
              <a:t>Learn how Azure Traffic Manager can help reduce network latency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0F38E9-F214-4AFD-8AA1-F81789DA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35798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A88FBD-D025-D744-8B1E-9DE924FDEB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Virtual network is a logically isolated network on Azure</a:t>
            </a:r>
          </a:p>
          <a:p>
            <a:r>
              <a:rPr lang="en-GB" dirty="0"/>
              <a:t>Allows Azure resources to securely communicate with each other, the internet and on-premises networks</a:t>
            </a:r>
          </a:p>
          <a:p>
            <a:r>
              <a:rPr lang="en-GB" dirty="0"/>
              <a:t>Can be segmented into one of more </a:t>
            </a:r>
            <a:r>
              <a:rPr lang="en-GB" i="1" dirty="0"/>
              <a:t>subnets</a:t>
            </a:r>
          </a:p>
          <a:p>
            <a:pPr lvl="1"/>
            <a:r>
              <a:rPr lang="en-GB" dirty="0"/>
              <a:t>Subnets help you organise and secure resources in discrete sections</a:t>
            </a:r>
          </a:p>
          <a:p>
            <a:pPr lvl="1"/>
            <a:r>
              <a:rPr lang="en-GB" dirty="0"/>
              <a:t>If users interact with resources inside a VM, that VM will need a public and private IP </a:t>
            </a:r>
          </a:p>
          <a:p>
            <a:pPr lvl="1"/>
            <a:r>
              <a:rPr lang="en-GB" dirty="0"/>
              <a:t>If you have a VM with data in that a user doesn’t interact with, this will only need a private</a:t>
            </a:r>
          </a:p>
          <a:p>
            <a:pPr marL="457200" lvl="1" indent="0">
              <a:buNone/>
            </a:pPr>
            <a:r>
              <a:rPr lang="en-GB" dirty="0"/>
              <a:t>   IP</a:t>
            </a:r>
          </a:p>
          <a:p>
            <a:pPr lvl="1"/>
            <a:r>
              <a:rPr lang="en-GB" dirty="0"/>
              <a:t>Both VMs in same Virtual Network, but different subnets!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20EC59-EC34-2940-9D27-D8A6357E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Virtual Network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A4961E-552D-E348-9B60-7B3EBA5DDA3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9800" y="4313559"/>
            <a:ext cx="2159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28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A88FBD-D025-D744-8B1E-9DE924FDEB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i="1" dirty="0"/>
              <a:t>VPN Gateway </a:t>
            </a:r>
            <a:r>
              <a:rPr lang="en-GB" dirty="0"/>
              <a:t>provides a secure connection between an Azure Virtual Network and an on-premises location</a:t>
            </a:r>
          </a:p>
          <a:p>
            <a:pPr lvl="1"/>
            <a:r>
              <a:rPr lang="en-GB" dirty="0"/>
              <a:t>For example, if you wanted your data stored on-premises but your Web App on Azure</a:t>
            </a:r>
          </a:p>
          <a:p>
            <a:pPr lvl="1"/>
            <a:endParaRPr lang="en-GB" dirty="0"/>
          </a:p>
          <a:p>
            <a:r>
              <a:rPr lang="en-GB" dirty="0"/>
              <a:t>Azure manages the physical hardware for you</a:t>
            </a:r>
          </a:p>
          <a:p>
            <a:pPr lvl="1"/>
            <a:r>
              <a:rPr lang="en-GB" dirty="0"/>
              <a:t>You configure Virtual Networks and gateways through software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20EC59-EC34-2940-9D27-D8A6357E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Virtual Network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A4961E-552D-E348-9B60-7B3EBA5DDA3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9800" y="4313559"/>
            <a:ext cx="2159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51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812694-6723-D54D-9183-DBE4C640F0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 NSG allows or denies inbound network traffic to your Azure resources</a:t>
            </a:r>
          </a:p>
          <a:p>
            <a:pPr lvl="1"/>
            <a:r>
              <a:rPr lang="en-US" dirty="0"/>
              <a:t>Think of it as a cloud level firewall for your network</a:t>
            </a:r>
          </a:p>
          <a:p>
            <a:pPr lvl="1"/>
            <a:r>
              <a:rPr lang="en-US" dirty="0"/>
              <a:t>Uses ports</a:t>
            </a:r>
          </a:p>
          <a:p>
            <a:pPr lvl="1"/>
            <a:r>
              <a:rPr lang="en-US" dirty="0"/>
              <a:t>You can configure a NSG to accept traffic only from known sources, such as IP addresses that you trust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74F2F1-DA90-4C40-B48A-813D5B19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Security Group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FBC188-0706-3142-96F6-9971C8F6E5D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00672" y="4313559"/>
            <a:ext cx="2159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98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305DAA-8505-BC41-AACB-3720628F64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86000" y="1867988"/>
            <a:ext cx="9532800" cy="4223571"/>
          </a:xfrm>
        </p:spPr>
        <p:txBody>
          <a:bodyPr/>
          <a:lstStyle/>
          <a:p>
            <a:r>
              <a:rPr lang="en-US" dirty="0"/>
              <a:t>Divides an application into two or more logical tiers</a:t>
            </a:r>
          </a:p>
          <a:p>
            <a:r>
              <a:rPr lang="en-US" dirty="0"/>
              <a:t>Architecturally, a higher tier can access services from a lower tier, but a lower tier should never access a higher tier</a:t>
            </a:r>
          </a:p>
          <a:p>
            <a:r>
              <a:rPr lang="en-US" dirty="0"/>
              <a:t>Using a tiered architecture simplifies maintenance – tiers can be updated or replace independently</a:t>
            </a:r>
          </a:p>
          <a:p>
            <a:r>
              <a:rPr lang="en-US" i="1" dirty="0"/>
              <a:t>Three-tiers </a:t>
            </a:r>
            <a:r>
              <a:rPr lang="en-US" dirty="0"/>
              <a:t>refers to an n-tier application that has three tiers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Web tier </a:t>
            </a:r>
            <a:r>
              <a:rPr lang="en-US" dirty="0"/>
              <a:t>– provides web interface to users through browser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App tier </a:t>
            </a:r>
            <a:r>
              <a:rPr lang="en-US" dirty="0"/>
              <a:t>– runs business logic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Data tier </a:t>
            </a:r>
            <a:r>
              <a:rPr lang="en-US" dirty="0"/>
              <a:t>– databases and other storage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B26599-4C3D-0440-AB7E-178EEFEEE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N-Tier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4340A6-D70D-B246-925F-C62B3DC80D0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3200" y="1715588"/>
            <a:ext cx="1586229" cy="483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61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FC9450-EC9C-6941-92DF-DCF4690D73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 load balancer distributes traffic evenly among each system in a pool</a:t>
            </a:r>
          </a:p>
          <a:p>
            <a:pPr lvl="1"/>
            <a:r>
              <a:rPr lang="en-US" dirty="0"/>
              <a:t>Can help you achieve both high availability and resiliency </a:t>
            </a:r>
          </a:p>
          <a:p>
            <a:pPr lvl="1"/>
            <a:r>
              <a:rPr lang="en-US" dirty="0"/>
              <a:t>Allows you to run maintenance tasks without interrupting service</a:t>
            </a:r>
          </a:p>
          <a:p>
            <a:pPr lvl="1"/>
            <a:endParaRPr lang="en-US" dirty="0"/>
          </a:p>
          <a:p>
            <a:r>
              <a:rPr lang="en-US" dirty="0"/>
              <a:t>If you manually configure a Load Balancer on a VM, you now need to maintain</a:t>
            </a:r>
          </a:p>
          <a:p>
            <a:pPr marL="0" indent="0">
              <a:buNone/>
            </a:pPr>
            <a:r>
              <a:rPr lang="en-US" dirty="0"/>
              <a:t>    this – </a:t>
            </a:r>
            <a:r>
              <a:rPr lang="en-US" b="1" dirty="0"/>
              <a:t>Azure Load Balancer </a:t>
            </a:r>
            <a:r>
              <a:rPr lang="en-US" dirty="0"/>
              <a:t>takes care of this for you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5A72DF-6479-E141-9C37-EE701FE9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Load Balancer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81C732-AFA3-AB41-A5D8-ED72ED0E7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979" y="1901884"/>
            <a:ext cx="3342821" cy="305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4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2EE7DA-5720-E343-B1C2-A9C1DD0D2F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1" dirty="0"/>
              <a:t>Latency</a:t>
            </a:r>
            <a:r>
              <a:rPr lang="en-US" dirty="0"/>
              <a:t> – the time it takes for data to travel over the network. Typically measured in milliseconds.</a:t>
            </a:r>
          </a:p>
          <a:p>
            <a:r>
              <a:rPr lang="en-US" b="1" dirty="0"/>
              <a:t>Bandwidth</a:t>
            </a:r>
            <a:r>
              <a:rPr lang="en-US" dirty="0"/>
              <a:t> – refers to the amount of data that can fit on a connection</a:t>
            </a:r>
          </a:p>
          <a:p>
            <a:endParaRPr lang="en-US" dirty="0"/>
          </a:p>
          <a:p>
            <a:r>
              <a:rPr lang="en-US" i="1" dirty="0"/>
              <a:t>Azure Traffic Manager </a:t>
            </a:r>
            <a:r>
              <a:rPr lang="en-US" dirty="0"/>
              <a:t>reduces latency by routing users to the closest endpoint</a:t>
            </a:r>
          </a:p>
          <a:p>
            <a:pPr lvl="1"/>
            <a:r>
              <a:rPr lang="en-US" dirty="0"/>
              <a:t>If your app is running in multiple regions, this is perfect!</a:t>
            </a:r>
          </a:p>
          <a:p>
            <a:pPr lvl="1"/>
            <a:r>
              <a:rPr lang="en-US" dirty="0"/>
              <a:t>Can route traffic to the endpoint with the lowest latency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7C3F0D-CBE4-1E4A-8D95-3602BB75A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Traffic Manager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D1FCA0-55D0-A446-80D1-380A42C83B9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8271" y="4152619"/>
            <a:ext cx="4123457" cy="177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18651"/>
      </p:ext>
    </p:extLst>
  </p:cSld>
  <p:clrMapOvr>
    <a:masterClrMapping/>
  </p:clrMapOvr>
</p:sld>
</file>

<file path=ppt/theme/theme1.xml><?xml version="1.0" encoding="utf-8"?>
<a:theme xmlns:a="http://schemas.openxmlformats.org/drawingml/2006/main" name="QAC_Powerpoint_Template">
  <a:themeElements>
    <a:clrScheme name="Custom 1">
      <a:dk1>
        <a:srgbClr val="565759"/>
      </a:dk1>
      <a:lt1>
        <a:srgbClr val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QALA Slide Deck Template" id="{77B112E8-EF96-43CB-A690-E23779E59FD6}" vid="{8481B56C-5037-489B-AC44-E4143A60F620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QALA Slide Deck Template</Template>
  <TotalTime>919</TotalTime>
  <Words>608</Words>
  <Application>Microsoft Macintosh PowerPoint</Application>
  <PresentationFormat>Widescreen</PresentationFormat>
  <Paragraphs>68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Segoe UI</vt:lpstr>
      <vt:lpstr>QAC_Powerpoint_Template</vt:lpstr>
      <vt:lpstr>Microsoft Azure</vt:lpstr>
      <vt:lpstr>Presentation contents:</vt:lpstr>
      <vt:lpstr>Course objectives</vt:lpstr>
      <vt:lpstr>Azure Virtual Network</vt:lpstr>
      <vt:lpstr>Azure Virtual Network</vt:lpstr>
      <vt:lpstr>Network Security Group</vt:lpstr>
      <vt:lpstr>N-Tier Architecture</vt:lpstr>
      <vt:lpstr>Azure Load Balancer</vt:lpstr>
      <vt:lpstr>Azure Traffic Manager</vt:lpstr>
      <vt:lpstr>Course Summary</vt:lpstr>
      <vt:lpstr>Thank you for listening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Deck Template and Guide</dc:title>
  <dc:creator>Daniel Smith</dc:creator>
  <cp:lastModifiedBy>Grindrod, Jordan (PG)</cp:lastModifiedBy>
  <cp:revision>151</cp:revision>
  <dcterms:created xsi:type="dcterms:W3CDTF">2019-03-11T14:42:40Z</dcterms:created>
  <dcterms:modified xsi:type="dcterms:W3CDTF">2019-07-02T17:05:46Z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