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613" r:id="rId2"/>
    <p:sldId id="616" r:id="rId3"/>
    <p:sldId id="620" r:id="rId4"/>
    <p:sldId id="631" r:id="rId5"/>
    <p:sldId id="632" r:id="rId6"/>
    <p:sldId id="633" r:id="rId7"/>
    <p:sldId id="635" r:id="rId8"/>
    <p:sldId id="636" r:id="rId9"/>
    <p:sldId id="637" r:id="rId10"/>
    <p:sldId id="638" r:id="rId11"/>
    <p:sldId id="639" r:id="rId12"/>
    <p:sldId id="641" r:id="rId13"/>
    <p:sldId id="634" r:id="rId14"/>
    <p:sldId id="640" r:id="rId15"/>
    <p:sldId id="629" r:id="rId16"/>
    <p:sldId id="619" r:id="rId17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841" autoAdjust="0"/>
    <p:restoredTop sz="72403" autoAdjust="0"/>
  </p:normalViewPr>
  <p:slideViewPr>
    <p:cSldViewPr snapToGrid="0">
      <p:cViewPr varScale="1">
        <p:scale>
          <a:sx n="79" d="100"/>
          <a:sy n="79" d="100"/>
        </p:scale>
        <p:origin x="11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4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anyone give example of all three?</a:t>
            </a:r>
          </a:p>
          <a:p>
            <a:r>
              <a:rPr lang="en-US" dirty="0"/>
              <a:t>Know = password</a:t>
            </a:r>
          </a:p>
          <a:p>
            <a:r>
              <a:rPr lang="en-US" dirty="0"/>
              <a:t>Possess = phone notification</a:t>
            </a:r>
          </a:p>
          <a:p>
            <a:r>
              <a:rPr lang="en-US" dirty="0"/>
              <a:t>Are = fingerprint</a:t>
            </a:r>
          </a:p>
          <a:p>
            <a:endParaRPr lang="en-US" dirty="0"/>
          </a:p>
          <a:p>
            <a:r>
              <a:rPr lang="en-US" dirty="0"/>
              <a:t>Azure AD - Global Administrator role in Azure AD has MFA built in for free. Other accounts can have it enabled by purchasing licenses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18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Asymmetric – spy agency. Spies need to generate reports so can be given public key. HQ decrypt reports with a private key. Good way of one way communication.</a:t>
            </a:r>
          </a:p>
          <a:p>
            <a:r>
              <a:rPr lang="en-US" dirty="0"/>
              <a:t>SSH onto a machine with private key. The machine has corresponding public key. It then checks if your private key is a part of the key pair. If it is, you can get 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09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02/07/2019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Azure security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332E5B-1ED7-F84A-9461-73E8A94AC4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Roles are sets of permissions, such as ‘Read-only’ or ‘Contributor’</a:t>
            </a:r>
          </a:p>
          <a:p>
            <a:r>
              <a:rPr lang="en-US" dirty="0"/>
              <a:t>Identities mapped to roles directly or through group membership</a:t>
            </a:r>
          </a:p>
          <a:p>
            <a:endParaRPr lang="en-US" dirty="0"/>
          </a:p>
          <a:p>
            <a:r>
              <a:rPr lang="en-US" dirty="0"/>
              <a:t>Separating security principals, access permissions, and resources provides simple access management and fine-grained control</a:t>
            </a:r>
          </a:p>
          <a:p>
            <a:pPr lvl="1"/>
            <a:r>
              <a:rPr lang="en-US" dirty="0"/>
              <a:t>Administrators are able to ensure minimum necessary permissions are granted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449808-97BC-2E45-B87A-76675314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07077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A4E81-21B7-5A4C-99B7-7B7EC54B4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Process of making data unreadable and unusable to unauthorized viewers</a:t>
            </a:r>
          </a:p>
          <a:p>
            <a:pPr lvl="1"/>
            <a:r>
              <a:rPr lang="en-US" dirty="0"/>
              <a:t>Must be decrypted before being able to use or read data</a:t>
            </a:r>
          </a:p>
          <a:p>
            <a:pPr lvl="1"/>
            <a:endParaRPr lang="en-US" dirty="0"/>
          </a:p>
          <a:p>
            <a:r>
              <a:rPr lang="en-US" i="1" dirty="0"/>
              <a:t>Symmetric Encryption </a:t>
            </a:r>
            <a:r>
              <a:rPr lang="en-US" dirty="0"/>
              <a:t>– </a:t>
            </a:r>
            <a:r>
              <a:rPr lang="en-US" b="1" dirty="0"/>
              <a:t>same key </a:t>
            </a:r>
            <a:r>
              <a:rPr lang="en-US" dirty="0"/>
              <a:t>to encrypt and decrypt data</a:t>
            </a:r>
          </a:p>
          <a:p>
            <a:r>
              <a:rPr lang="en-US" i="1" dirty="0"/>
              <a:t>Asymmetric Encryption </a:t>
            </a:r>
            <a:r>
              <a:rPr lang="en-US" dirty="0"/>
              <a:t>– public and private key </a:t>
            </a:r>
            <a:r>
              <a:rPr lang="en-US" b="1" dirty="0"/>
              <a:t>pair</a:t>
            </a:r>
          </a:p>
          <a:p>
            <a:endParaRPr lang="en-US" b="1" dirty="0"/>
          </a:p>
          <a:p>
            <a:r>
              <a:rPr lang="en-US" b="1" dirty="0"/>
              <a:t>Azure provides many options for you to encrypt your data:</a:t>
            </a:r>
          </a:p>
          <a:p>
            <a:pPr lvl="1"/>
            <a:r>
              <a:rPr lang="en-US" dirty="0"/>
              <a:t>Raw storage, VM disks, Databases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39BC18-4342-E645-9FE3-8AB5B315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378281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473309-A8F2-1148-A50B-930DABAFC9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Encryption services use keys to encrypt and decrypt – Key Vault is where we store the keys</a:t>
            </a:r>
          </a:p>
          <a:p>
            <a:r>
              <a:rPr lang="en-US" dirty="0"/>
              <a:t>Centralized cloud service for storing your application secrets</a:t>
            </a:r>
          </a:p>
          <a:p>
            <a:pPr lvl="1"/>
            <a:r>
              <a:rPr lang="en-US" dirty="0"/>
              <a:t>Tokens</a:t>
            </a:r>
          </a:p>
          <a:p>
            <a:pPr lvl="1"/>
            <a:r>
              <a:rPr lang="en-US" dirty="0"/>
              <a:t>Passwords</a:t>
            </a:r>
          </a:p>
          <a:p>
            <a:pPr lvl="1"/>
            <a:r>
              <a:rPr lang="en-US" dirty="0"/>
              <a:t>Certificate</a:t>
            </a:r>
          </a:p>
          <a:p>
            <a:pPr lvl="1"/>
            <a:r>
              <a:rPr lang="en-US" dirty="0"/>
              <a:t>API keys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560138-A40F-E840-A64B-3E232170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8C505-B1E4-524D-B824-4077922CE0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5972" y="3714845"/>
            <a:ext cx="2376714" cy="2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5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931C-3F4E-AE44-8994-7D5150C81A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Many options with Azure to enforce a layered approach to security</a:t>
            </a:r>
          </a:p>
          <a:p>
            <a:pPr lvl="1"/>
            <a:r>
              <a:rPr lang="en-US" dirty="0"/>
              <a:t>Both on perimeter and inside of the Virtual Network</a:t>
            </a:r>
          </a:p>
          <a:p>
            <a:r>
              <a:rPr lang="en-US" dirty="0"/>
              <a:t>One thing that needs to be stopped is a </a:t>
            </a:r>
            <a:r>
              <a:rPr lang="en-US" i="1" dirty="0"/>
              <a:t>Distributed Denial of Service (DDoS) </a:t>
            </a:r>
            <a:r>
              <a:rPr lang="en-US" dirty="0"/>
              <a:t>attack</a:t>
            </a:r>
          </a:p>
          <a:p>
            <a:pPr lvl="1"/>
            <a:r>
              <a:rPr lang="en-US" dirty="0"/>
              <a:t>This is where there is an </a:t>
            </a:r>
            <a:r>
              <a:rPr lang="en-US" b="1" dirty="0"/>
              <a:t>attempt to overwhelm </a:t>
            </a:r>
            <a:r>
              <a:rPr lang="en-US" dirty="0"/>
              <a:t>a network resource by sending so many requests that the resource becomes slow or unresponsive</a:t>
            </a:r>
          </a:p>
          <a:p>
            <a:pPr lvl="1"/>
            <a:endParaRPr lang="en-US" dirty="0"/>
          </a:p>
          <a:p>
            <a:r>
              <a:rPr lang="en-US" dirty="0"/>
              <a:t>You can do this in Azure by using </a:t>
            </a:r>
            <a:r>
              <a:rPr lang="en-US" b="1" dirty="0"/>
              <a:t>Azure DDoS Protection</a:t>
            </a:r>
          </a:p>
          <a:p>
            <a:pPr lvl="1"/>
            <a:r>
              <a:rPr lang="en-US" dirty="0"/>
              <a:t>Within a few minutes of attack detection, you are notified using Azure Monitor metrics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D1665B-3452-3F44-A14C-6CFE9A17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your Network</a:t>
            </a:r>
          </a:p>
        </p:txBody>
      </p:sp>
    </p:spTree>
    <p:extLst>
      <p:ext uri="{BB962C8B-B14F-4D97-AF65-F5344CB8AC3E}">
        <p14:creationId xmlns:p14="http://schemas.microsoft.com/office/powerpoint/2010/main" val="232518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AEC2D2-8BDB-3249-A1F4-3299BBEDBD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Cloud-based security solution that identifies, detects and helps you investigate advanced threats</a:t>
            </a:r>
          </a:p>
          <a:p>
            <a:r>
              <a:rPr lang="en-US" dirty="0"/>
              <a:t>Capable of detecting known malicious attacks and techniques</a:t>
            </a:r>
          </a:p>
          <a:p>
            <a:r>
              <a:rPr lang="en-US" dirty="0"/>
              <a:t>Made up of the following components: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Azure ATP Portal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Azure ATP Sensor – </a:t>
            </a:r>
            <a:r>
              <a:rPr lang="en-US" dirty="0"/>
              <a:t>installed on domain controllers and monitors traffic there without requiring dedicated server or configuring port mirroring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Azure ATP Cloud Service – </a:t>
            </a:r>
            <a:r>
              <a:rPr lang="en-US" dirty="0"/>
              <a:t>runs on Azure Infrastructure and is connected to Microsoft’s intelligent security graph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3286EC-EF38-914B-BF0A-50F9F04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016001" cy="1153618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Advanced Threat Protection (Azure ATP)</a:t>
            </a:r>
          </a:p>
        </p:txBody>
      </p:sp>
    </p:spTree>
    <p:extLst>
      <p:ext uri="{BB962C8B-B14F-4D97-AF65-F5344CB8AC3E}">
        <p14:creationId xmlns:p14="http://schemas.microsoft.com/office/powerpoint/2010/main" val="364804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have discussed how security in the cloud is a shred responsibility between the customer and cloud provider</a:t>
            </a:r>
          </a:p>
          <a:p>
            <a:r>
              <a:rPr lang="en-GB" dirty="0"/>
              <a:t>We learnt how we could monitor the security of our Azure resources with the Azure Security Centre</a:t>
            </a:r>
          </a:p>
          <a:p>
            <a:r>
              <a:rPr lang="en-GB" dirty="0"/>
              <a:t>We looked at Identity Management with Azure AD</a:t>
            </a:r>
          </a:p>
          <a:p>
            <a:r>
              <a:rPr lang="en-GB" dirty="0"/>
              <a:t>We spoke about Encryption and Azure Key Vault</a:t>
            </a:r>
          </a:p>
          <a:p>
            <a:r>
              <a:rPr lang="en-GB" dirty="0"/>
              <a:t>We discussed how Azure helps protect our resources from DDoS attacks</a:t>
            </a:r>
          </a:p>
          <a:p>
            <a:r>
              <a:rPr lang="en-GB" dirty="0"/>
              <a:t>We touched on Azure ATP and how this is used to identify more advanced threats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23170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Security Responsibility</a:t>
            </a:r>
          </a:p>
          <a:p>
            <a:r>
              <a:rPr lang="en-GB" dirty="0"/>
              <a:t>Azure Security Centre</a:t>
            </a:r>
          </a:p>
          <a:p>
            <a:r>
              <a:rPr lang="en-GB" dirty="0"/>
              <a:t>Identity and Access</a:t>
            </a:r>
          </a:p>
          <a:p>
            <a:r>
              <a:rPr lang="en-GB" dirty="0"/>
              <a:t>Encryption</a:t>
            </a:r>
          </a:p>
          <a:p>
            <a:r>
              <a:rPr lang="en-GB" dirty="0"/>
              <a:t>Protect you Network</a:t>
            </a:r>
          </a:p>
          <a:p>
            <a:r>
              <a:rPr lang="en-GB" dirty="0"/>
              <a:t>Azure Advanced Threat Protection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0" y="1921382"/>
            <a:ext cx="6359767" cy="626400"/>
          </a:xfrm>
        </p:spPr>
        <p:txBody>
          <a:bodyPr/>
          <a:lstStyle/>
          <a:p>
            <a:r>
              <a:rPr lang="en-GB" sz="4000" dirty="0"/>
              <a:t>Presentation contents: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/>
          <a:lstStyle/>
          <a:p>
            <a:r>
              <a:rPr lang="en-GB" dirty="0"/>
              <a:t>Understand how security responsibility is shared with Azure</a:t>
            </a:r>
          </a:p>
          <a:p>
            <a:r>
              <a:rPr lang="en-GB" dirty="0"/>
              <a:t>Learn about Identity Management</a:t>
            </a:r>
          </a:p>
          <a:p>
            <a:r>
              <a:rPr lang="en-GB" dirty="0"/>
              <a:t>Learn how to protect your network and virtual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6944743" cy="4223571"/>
          </a:xfrm>
        </p:spPr>
        <p:txBody>
          <a:bodyPr/>
          <a:lstStyle/>
          <a:p>
            <a:r>
              <a:rPr lang="en-GB" dirty="0"/>
              <a:t>Security is now a concern for both cloud providers and customers – this diagram shows the responsibility split for different cloud services</a:t>
            </a:r>
          </a:p>
          <a:p>
            <a:r>
              <a:rPr lang="en-GB" dirty="0"/>
              <a:t>A layered approach is always the best when it comes to security – </a:t>
            </a:r>
            <a:r>
              <a:rPr lang="en-GB" i="1" dirty="0"/>
              <a:t>Defence in depth</a:t>
            </a:r>
          </a:p>
          <a:p>
            <a:pPr lvl="1"/>
            <a:r>
              <a:rPr lang="en-GB" dirty="0"/>
              <a:t>This is the approach Microsoft takes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 Shared Responsibility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91C93-456F-084C-B9D5-14A6BC1F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171" y="1867988"/>
            <a:ext cx="3461657" cy="4327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148CA-E1E4-3E43-A7C9-AD857D664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72" y="4031523"/>
            <a:ext cx="2647950" cy="23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0BF9E-FA1C-614F-BECA-6A7F3AB13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364000" cy="4223571"/>
          </a:xfrm>
        </p:spPr>
        <p:txBody>
          <a:bodyPr/>
          <a:lstStyle/>
          <a:p>
            <a:r>
              <a:rPr lang="en-US" dirty="0"/>
              <a:t>Allows you to examine the security of your Azure-based solutions</a:t>
            </a:r>
          </a:p>
          <a:p>
            <a:r>
              <a:rPr lang="en-US" dirty="0"/>
              <a:t>Monitoring service that provides threat protection across all services in Azure and on-premises</a:t>
            </a:r>
          </a:p>
          <a:p>
            <a:endParaRPr lang="en-US" dirty="0"/>
          </a:p>
          <a:p>
            <a:r>
              <a:rPr lang="en-US" dirty="0"/>
              <a:t>Available in two tiers: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Free </a:t>
            </a:r>
            <a:r>
              <a:rPr lang="en-US" dirty="0"/>
              <a:t>– Available as part of your Azure subscription. Limited to assessments and recommendations of Azure resources only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Standard</a:t>
            </a:r>
            <a:r>
              <a:rPr lang="en-US" dirty="0"/>
              <a:t> – Provides full suite of security-related services including continuous monitoring, threat detection, just-in-time access control for ports, and more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CDD30-4BF6-3E4B-8065-2F17D733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56AF9-00A1-FF45-AFF4-416AB159E1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9943" y="1867988"/>
            <a:ext cx="1328057" cy="14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0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8BCF9-B9D1-DF40-8DCC-EE94CF874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i="1" dirty="0"/>
              <a:t>Authentication </a:t>
            </a:r>
            <a:r>
              <a:rPr lang="en-US" dirty="0"/>
              <a:t>– the process of establishing the identity of a person or service looking to access a resource</a:t>
            </a:r>
          </a:p>
          <a:p>
            <a:r>
              <a:rPr lang="en-US" b="1" i="1" dirty="0"/>
              <a:t>Authorization</a:t>
            </a:r>
            <a:r>
              <a:rPr lang="en-US" dirty="0"/>
              <a:t> – the process of establishing what level of access an authenticated person or service has</a:t>
            </a:r>
          </a:p>
          <a:p>
            <a:endParaRPr lang="en-US" dirty="0"/>
          </a:p>
          <a:p>
            <a:r>
              <a:rPr lang="en-US" dirty="0"/>
              <a:t>Azure provides services to manage both of these, through </a:t>
            </a:r>
            <a:r>
              <a:rPr lang="en-US" i="1" dirty="0"/>
              <a:t>Azure Active Directory (Azure AD)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AA8F19-BCF5-6A49-8031-7B76A24A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Access</a:t>
            </a:r>
          </a:p>
        </p:txBody>
      </p:sp>
    </p:spTree>
    <p:extLst>
      <p:ext uri="{BB962C8B-B14F-4D97-AF65-F5344CB8AC3E}">
        <p14:creationId xmlns:p14="http://schemas.microsoft.com/office/powerpoint/2010/main" val="63455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126CFA-A710-204C-B3FB-B47E35B87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Cloud based identity service</a:t>
            </a:r>
          </a:p>
          <a:p>
            <a:r>
              <a:rPr lang="en-US" dirty="0"/>
              <a:t>Provides services such as: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Single-Sign-On (SSO)</a:t>
            </a:r>
          </a:p>
          <a:p>
            <a:pPr lvl="1"/>
            <a:r>
              <a:rPr lang="en-US" dirty="0"/>
              <a:t>Application Management</a:t>
            </a:r>
          </a:p>
          <a:p>
            <a:pPr lvl="1"/>
            <a:r>
              <a:rPr lang="en-US" dirty="0"/>
              <a:t>Business to business (B2B) identity services</a:t>
            </a:r>
          </a:p>
          <a:p>
            <a:pPr lvl="1"/>
            <a:r>
              <a:rPr lang="en-US" dirty="0"/>
              <a:t>Device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A842F-E88F-424B-9E26-A14DF9F5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ECBDF-5270-F34E-BDC9-EF11C99C6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0" y="3979773"/>
            <a:ext cx="2039257" cy="20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D8C7E6-CB34-E047-8EF4-1389C6E729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more identities a user has to manage, the greater the risk of a credential-related security incident</a:t>
            </a:r>
          </a:p>
          <a:p>
            <a:r>
              <a:rPr lang="en-US" dirty="0"/>
              <a:t>Enables users to remember only one ID and one password to access multiple applications</a:t>
            </a:r>
          </a:p>
          <a:p>
            <a:r>
              <a:rPr lang="en-US" dirty="0"/>
              <a:t>Access across applications granted to a single identity tied to a user</a:t>
            </a:r>
          </a:p>
          <a:p>
            <a:r>
              <a:rPr lang="en-US" dirty="0"/>
              <a:t>User leaves organisation or changes roles, much easier to manage</a:t>
            </a:r>
          </a:p>
          <a:p>
            <a:r>
              <a:rPr lang="en-US" dirty="0"/>
              <a:t>Azure AD allows a centralized identity provider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A91083-4FAF-3349-8363-D58BD665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Sign-On (SSO)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C1920-C525-3A4B-A4C5-F2F5F486A3C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698" y="4390571"/>
            <a:ext cx="2520302" cy="20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6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610A4C-36B6-714A-B9F4-F63772AC36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Provides additional security for your identities by requiring two or more elements for full authentication</a:t>
            </a:r>
          </a:p>
          <a:p>
            <a:r>
              <a:rPr lang="en-US" dirty="0"/>
              <a:t>These elements fall into 3 categories: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Something you know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Something you possess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Something you are</a:t>
            </a:r>
          </a:p>
          <a:p>
            <a:r>
              <a:rPr lang="en-US" b="1" dirty="0"/>
              <a:t>Limits chance of attack</a:t>
            </a:r>
            <a:r>
              <a:rPr lang="en-US" dirty="0"/>
              <a:t>, as attacker would need more than just a password</a:t>
            </a:r>
          </a:p>
          <a:p>
            <a:endParaRPr lang="en-US" dirty="0"/>
          </a:p>
          <a:p>
            <a:r>
              <a:rPr lang="en-US" dirty="0"/>
              <a:t>Azure AD has MFA capabilities built in and will integrate with other third-party MFA providers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3F797E-969A-204E-8475-870E9557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Authentication (MFA)</a:t>
            </a:r>
          </a:p>
        </p:txBody>
      </p:sp>
    </p:spTree>
    <p:extLst>
      <p:ext uri="{BB962C8B-B14F-4D97-AF65-F5344CB8AC3E}">
        <p14:creationId xmlns:p14="http://schemas.microsoft.com/office/powerpoint/2010/main" val="3028939326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1028</TotalTime>
  <Words>900</Words>
  <Application>Microsoft Macintosh PowerPoint</Application>
  <PresentationFormat>Widescreen</PresentationFormat>
  <Paragraphs>110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</vt:lpstr>
      <vt:lpstr>QAC_Powerpoint_Template</vt:lpstr>
      <vt:lpstr>Microsoft Azure</vt:lpstr>
      <vt:lpstr>Presentation contents:</vt:lpstr>
      <vt:lpstr>Course objectives</vt:lpstr>
      <vt:lpstr>Security is a Shared Responsibility</vt:lpstr>
      <vt:lpstr>Azure Security Centre</vt:lpstr>
      <vt:lpstr>Identity and Access</vt:lpstr>
      <vt:lpstr>Azure AD</vt:lpstr>
      <vt:lpstr>Single Sign-On (SSO)</vt:lpstr>
      <vt:lpstr>Multi-Factor Authentication (MFA)</vt:lpstr>
      <vt:lpstr>Role-based Access Control</vt:lpstr>
      <vt:lpstr>Encryption</vt:lpstr>
      <vt:lpstr>Azure Key Vault</vt:lpstr>
      <vt:lpstr>Protect your Network</vt:lpstr>
      <vt:lpstr>Azure Advanced Threat Protection (Azure ATP)</vt:lpstr>
      <vt:lpstr>Course Summary</vt:lpstr>
      <vt:lpstr>Thank you for listening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Daniel Smith</dc:creator>
  <cp:lastModifiedBy>Grindrod, Jordan (PG)</cp:lastModifiedBy>
  <cp:revision>172</cp:revision>
  <dcterms:created xsi:type="dcterms:W3CDTF">2019-03-11T14:42:40Z</dcterms:created>
  <dcterms:modified xsi:type="dcterms:W3CDTF">2019-07-02T17:23:46Z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