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4"/>
  </p:notesMasterIdLst>
  <p:handoutMasterIdLst>
    <p:handoutMasterId r:id="rId15"/>
  </p:handoutMasterIdLst>
  <p:sldIdLst>
    <p:sldId id="613" r:id="rId2"/>
    <p:sldId id="616" r:id="rId3"/>
    <p:sldId id="620" r:id="rId4"/>
    <p:sldId id="645" r:id="rId5"/>
    <p:sldId id="646" r:id="rId6"/>
    <p:sldId id="647" r:id="rId7"/>
    <p:sldId id="648" r:id="rId8"/>
    <p:sldId id="650" r:id="rId9"/>
    <p:sldId id="649" r:id="rId10"/>
    <p:sldId id="651" r:id="rId11"/>
    <p:sldId id="644" r:id="rId12"/>
    <p:sldId id="619" r:id="rId13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79F2B1-2763-4808-85A8-E675F81689EC}">
          <p14:sldIdLst>
            <p14:sldId id="613"/>
            <p14:sldId id="616"/>
            <p14:sldId id="620"/>
            <p14:sldId id="645"/>
            <p14:sldId id="646"/>
            <p14:sldId id="647"/>
            <p14:sldId id="648"/>
            <p14:sldId id="650"/>
            <p14:sldId id="649"/>
            <p14:sldId id="651"/>
          </p14:sldIdLst>
        </p14:section>
        <p14:section name="#" id="{0FB40DCC-31E7-4565-9992-0D2077D2CDB9}">
          <p14:sldIdLst>
            <p14:sldId id="644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7" autoAdjust="0"/>
    <p:restoredTop sz="83577" autoAdjust="0"/>
  </p:normalViewPr>
  <p:slideViewPr>
    <p:cSldViewPr snapToGrid="0">
      <p:cViewPr varScale="1">
        <p:scale>
          <a:sx n="73" d="100"/>
          <a:sy n="73" d="100"/>
        </p:scale>
        <p:origin x="55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2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06/08/2019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MicroServices</a:t>
            </a:r>
            <a:r>
              <a:rPr lang="en-US" dirty="0" smtClean="0">
                <a:latin typeface="Arial" charset="0"/>
                <a:cs typeface="Arial" charset="0"/>
              </a:rPr>
              <a:t> and Spring Boot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Spring boot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Structure</a:t>
            </a:r>
            <a:endParaRPr lang="en-GB" dirty="0"/>
          </a:p>
        </p:txBody>
      </p:sp>
      <p:pic>
        <p:nvPicPr>
          <p:cNvPr id="4" name="Picture 3" descr="https://raw.githubusercontent.com/Matt25969/RealAccountApi/master/HLD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9" y="1857210"/>
            <a:ext cx="10055063" cy="408113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70399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3813621"/>
          </a:xfrm>
        </p:spPr>
        <p:txBody>
          <a:bodyPr/>
          <a:lstStyle/>
          <a:p>
            <a:r>
              <a:rPr lang="en-GB" sz="1400" dirty="0"/>
              <a:t>To re-familiarise ourselves with Micro Services and their benefits</a:t>
            </a:r>
            <a:r>
              <a:rPr lang="en-GB" sz="1400" dirty="0" smtClean="0"/>
              <a:t>.</a:t>
            </a:r>
          </a:p>
          <a:p>
            <a:pPr lvl="1"/>
            <a:r>
              <a:rPr lang="en-GB" sz="1400" b="1" i="1" dirty="0" smtClean="0"/>
              <a:t>Micro Services modularise our application, making it easier to maintain and improve.  It also introduces an element of resiliency into our system.</a:t>
            </a:r>
            <a:endParaRPr lang="en-GB" sz="1400" b="1" i="1" dirty="0"/>
          </a:p>
          <a:p>
            <a:r>
              <a:rPr lang="en-GB" sz="1400" dirty="0"/>
              <a:t>To learn how to apply a </a:t>
            </a:r>
            <a:r>
              <a:rPr lang="en-GB" sz="1400" dirty="0" err="1"/>
              <a:t>MicroServices</a:t>
            </a:r>
            <a:r>
              <a:rPr lang="en-GB" sz="1400" dirty="0"/>
              <a:t> Architecture to our application</a:t>
            </a:r>
            <a:r>
              <a:rPr lang="en-GB" sz="1400" dirty="0" smtClean="0"/>
              <a:t>.</a:t>
            </a:r>
          </a:p>
          <a:p>
            <a:pPr lvl="1"/>
            <a:r>
              <a:rPr lang="en-GB" sz="1400" b="1" i="1" dirty="0" smtClean="0"/>
              <a:t>In Spring Boot we make use of the Rest Template Object to facilitate communication between Services.</a:t>
            </a:r>
            <a:endParaRPr lang="en-GB" sz="1400" b="1" i="1" dirty="0"/>
          </a:p>
          <a:p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77242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SOA</a:t>
            </a:r>
          </a:p>
          <a:p>
            <a:r>
              <a:rPr lang="en-GB" dirty="0" smtClean="0"/>
              <a:t>Benefits</a:t>
            </a:r>
          </a:p>
          <a:p>
            <a:r>
              <a:rPr lang="en-GB" dirty="0" smtClean="0"/>
              <a:t>Technical approach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re-familiarise ourselves with Micro Services and their benefits.</a:t>
            </a:r>
          </a:p>
          <a:p>
            <a:r>
              <a:rPr lang="en-GB" dirty="0" smtClean="0"/>
              <a:t>To learn how to apply a Micro Services Architecture to our application.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Historically called SOA</a:t>
            </a:r>
          </a:p>
          <a:p>
            <a:r>
              <a:rPr lang="en-GB" dirty="0" smtClean="0"/>
              <a:t>A Monolithic application is broken down into smaller parts.</a:t>
            </a:r>
          </a:p>
          <a:p>
            <a:r>
              <a:rPr lang="en-GB" dirty="0" smtClean="0"/>
              <a:t>These smaller services can be deployed separately.</a:t>
            </a:r>
          </a:p>
          <a:p>
            <a:r>
              <a:rPr lang="en-GB" dirty="0" smtClean="0"/>
              <a:t>They communicate via HTTP.</a:t>
            </a:r>
          </a:p>
          <a:p>
            <a:endParaRPr lang="en-GB" dirty="0"/>
          </a:p>
          <a:p>
            <a:r>
              <a:rPr lang="en-GB" b="1" i="1" dirty="0" smtClean="0"/>
              <a:t>What are the benefits?</a:t>
            </a:r>
            <a:endParaRPr lang="en-GB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Services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4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Increased modularity – easier to maintain system</a:t>
            </a:r>
          </a:p>
          <a:p>
            <a:r>
              <a:rPr lang="en-GB" dirty="0" smtClean="0"/>
              <a:t>Easier to swap out new and improved services</a:t>
            </a:r>
          </a:p>
          <a:p>
            <a:r>
              <a:rPr lang="en-GB" dirty="0" smtClean="0"/>
              <a:t>If one services fails the other services in the application may still be operational.</a:t>
            </a:r>
          </a:p>
          <a:p>
            <a:r>
              <a:rPr lang="en-GB" dirty="0" smtClean="0"/>
              <a:t>Improves CD – faster time to market with MVP.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23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look in Spring Boot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51338" y="2627586"/>
            <a:ext cx="2606565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Service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5269" y="2627586"/>
            <a:ext cx="2606565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Service 2</a:t>
            </a:r>
          </a:p>
        </p:txBody>
      </p:sp>
      <p:cxnSp>
        <p:nvCxnSpPr>
          <p:cNvPr id="7" name="Straight Arrow Connector 6"/>
          <p:cNvCxnSpPr>
            <a:stCxn id="4" idx="0"/>
            <a:endCxn id="5" idx="0"/>
          </p:cNvCxnSpPr>
          <p:nvPr/>
        </p:nvCxnSpPr>
        <p:spPr>
          <a:xfrm>
            <a:off x="2154621" y="2627586"/>
            <a:ext cx="7803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87614" y="2123090"/>
            <a:ext cx="2459420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HTTP Request</a:t>
            </a:r>
          </a:p>
        </p:txBody>
      </p:sp>
      <p:cxnSp>
        <p:nvCxnSpPr>
          <p:cNvPr id="12" name="Straight Arrow Connector 11"/>
          <p:cNvCxnSpPr>
            <a:stCxn id="5" idx="2"/>
            <a:endCxn id="4" idx="2"/>
          </p:cNvCxnSpPr>
          <p:nvPr/>
        </p:nvCxnSpPr>
        <p:spPr>
          <a:xfrm flipH="1">
            <a:off x="2154621" y="3027696"/>
            <a:ext cx="78039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87614" y="3167875"/>
            <a:ext cx="2459420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7060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1 (Sending request)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4000" y="1902060"/>
            <a:ext cx="9455214" cy="341632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GB" sz="24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GetMapping</a:t>
            </a:r>
            <a:r>
              <a:rPr lang="en-GB" sz="2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2400" i="1" dirty="0">
                <a:solidFill>
                  <a:srgbClr val="17C6A3"/>
                </a:solidFill>
                <a:latin typeface="Consolas" panose="020B0609020204030204" pitchFamily="49" charset="0"/>
              </a:rPr>
              <a:t>"/</a:t>
            </a:r>
            <a:r>
              <a:rPr lang="en-GB" sz="24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getMicro</a:t>
            </a:r>
            <a:r>
              <a:rPr lang="en-GB" sz="2400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GB" sz="2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1EB540"/>
                </a:solidFill>
                <a:latin typeface="Consolas" panose="020B0609020204030204" pitchFamily="49" charset="0"/>
              </a:rPr>
              <a:t>getMicro</a:t>
            </a:r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1290C3"/>
                </a:solidFill>
                <a:latin typeface="Consolas" panose="020B0609020204030204" pitchFamily="49" charset="0"/>
              </a:rPr>
              <a:t>ResponseEntity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2F200"/>
                </a:solidFill>
                <a:latin typeface="Consolas" panose="020B0609020204030204" pitchFamily="49" charset="0"/>
              </a:rPr>
              <a:t>exchangeCocktail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66E1F8"/>
                </a:solidFill>
                <a:latin typeface="Consolas" panose="020B0609020204030204" pitchFamily="49" charset="0"/>
              </a:rPr>
              <a:t>restTemplate</a:t>
            </a:r>
            <a:r>
              <a:rPr lang="en-GB" sz="2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A7EC21"/>
                </a:solidFill>
                <a:latin typeface="Consolas" panose="020B0609020204030204" pitchFamily="49" charset="0"/>
              </a:rPr>
              <a:t>exchange</a:t>
            </a:r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7C6A3"/>
                </a:solidFill>
                <a:latin typeface="Consolas" panose="020B0609020204030204" pitchFamily="49" charset="0"/>
              </a:rPr>
              <a:t>"http://localhost:8081/</a:t>
            </a:r>
            <a:r>
              <a:rPr lang="en-GB" sz="2400" dirty="0" err="1">
                <a:solidFill>
                  <a:srgbClr val="17C6A3"/>
                </a:solidFill>
                <a:latin typeface="Consolas" panose="020B0609020204030204" pitchFamily="49" charset="0"/>
              </a:rPr>
              <a:t>getMicro</a:t>
            </a:r>
            <a:r>
              <a:rPr lang="en-GB" sz="2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400" i="1" dirty="0" err="1">
                <a:solidFill>
                  <a:srgbClr val="CC81BA"/>
                </a:solidFill>
                <a:latin typeface="Consolas" panose="020B0609020204030204" pitchFamily="49" charset="0"/>
              </a:rPr>
              <a:t>HttpMethod</a:t>
            </a:r>
            <a:r>
              <a:rPr lang="en-GB" sz="2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2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GET</a:t>
            </a:r>
            <a:r>
              <a:rPr lang="en-GB" sz="2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2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b="1" i="1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GB" sz="2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2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b="1" i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GB" sz="2400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2400" b="1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2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3EC79"/>
                </a:solidFill>
                <a:latin typeface="Consolas" panose="020B0609020204030204" pitchFamily="49" charset="0"/>
              </a:rPr>
              <a:t>exchangeCocktail</a:t>
            </a:r>
            <a:r>
              <a:rPr lang="en-GB" sz="2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err="1">
                <a:solidFill>
                  <a:srgbClr val="A7EC21"/>
                </a:solidFill>
                <a:latin typeface="Consolas" panose="020B0609020204030204" pitchFamily="49" charset="0"/>
              </a:rPr>
              <a:t>getBody</a:t>
            </a:r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1786759"/>
            <a:ext cx="1418897" cy="400110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URI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7311" y="4964437"/>
            <a:ext cx="1418897" cy="707886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HTTP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3731" y="5010603"/>
            <a:ext cx="1418897" cy="1323439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Request Body (can be null)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2097" y="4879995"/>
            <a:ext cx="1418897" cy="1015663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Data Type of response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7719849" y="2186869"/>
            <a:ext cx="362606" cy="11554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H="1" flipV="1">
            <a:off x="1587062" y="4141076"/>
            <a:ext cx="199698" cy="8233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3743731" y="4141076"/>
            <a:ext cx="709449" cy="86952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6344017" y="4141076"/>
            <a:ext cx="2337529" cy="7389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1 (Sending request)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57048" y="2066064"/>
            <a:ext cx="6096000" cy="1477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en-GB" sz="1800" i="1" dirty="0">
                <a:solidFill>
                  <a:srgbClr val="A0A0A0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GB" sz="18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1290C3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1EB540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1290C3"/>
                </a:solidFill>
                <a:latin typeface="Consolas" panose="020B0609020204030204" pitchFamily="49" charset="0"/>
              </a:rPr>
              <a:t>RestTemplateBuilder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79ABFF"/>
                </a:solidFill>
                <a:latin typeface="Consolas" panose="020B0609020204030204" pitchFamily="49" charset="0"/>
              </a:rPr>
              <a:t>builder</a:t>
            </a:r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9ABFF"/>
                </a:solidFill>
                <a:latin typeface="Consolas" panose="020B0609020204030204" pitchFamily="49" charset="0"/>
              </a:rPr>
              <a:t>builder</a:t>
            </a:r>
            <a:r>
              <a:rPr lang="en-GB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A7EC21"/>
                </a:solidFill>
                <a:latin typeface="Consolas" panose="020B0609020204030204" pitchFamily="49" charset="0"/>
              </a:rPr>
              <a:t>build</a:t>
            </a:r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sp>
        <p:nvSpPr>
          <p:cNvPr id="9" name="Rectangle 8"/>
          <p:cNvSpPr/>
          <p:nvPr/>
        </p:nvSpPr>
        <p:spPr>
          <a:xfrm>
            <a:off x="557048" y="3880982"/>
            <a:ext cx="6096000" cy="175432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en-GB" sz="18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1290C3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66E1F8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dirty="0"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1EB540"/>
                </a:solidFill>
                <a:latin typeface="Consolas" panose="020B0609020204030204" pitchFamily="49" charset="0"/>
              </a:rPr>
              <a:t>MicroController</a:t>
            </a:r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18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GB" sz="18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Autowired</a:t>
            </a:r>
            <a:r>
              <a:rPr lang="en-GB" sz="18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i="1" dirty="0" err="1">
                <a:solidFill>
                  <a:srgbClr val="1290C3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i="1" dirty="0" err="1">
                <a:solidFill>
                  <a:srgbClr val="79ABFF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18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n-GB" sz="1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66E1F8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9ABFF"/>
                </a:solidFill>
                <a:latin typeface="Consolas" panose="020B0609020204030204" pitchFamily="49" charset="0"/>
              </a:rPr>
              <a:t>restTemplate</a:t>
            </a:r>
            <a:r>
              <a:rPr lang="en-GB" sz="1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798676" y="2554014"/>
            <a:ext cx="3310758" cy="1015663"/>
          </a:xfrm>
          <a:prstGeom prst="rect">
            <a:avLst/>
          </a:prstGeom>
          <a:solidFill>
            <a:srgbClr val="B9CDE5"/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Which classes will these 2 code snippets appear in?</a:t>
            </a:r>
          </a:p>
        </p:txBody>
      </p:sp>
    </p:spTree>
    <p:extLst>
      <p:ext uri="{BB962C8B-B14F-4D97-AF65-F5344CB8AC3E}">
        <p14:creationId xmlns:p14="http://schemas.microsoft.com/office/powerpoint/2010/main" val="410237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 2 (Receiving request)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30316" y="2105130"/>
            <a:ext cx="7462345" cy="341632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rgbClr val="A0A0A0"/>
                </a:solidFill>
                <a:latin typeface="Consolas" panose="020B0609020204030204" pitchFamily="49" charset="0"/>
              </a:rPr>
              <a:t>@</a:t>
            </a:r>
            <a:r>
              <a:rPr lang="en-GB" sz="2400" i="1" dirty="0" err="1">
                <a:solidFill>
                  <a:srgbClr val="A0A0A0"/>
                </a:solidFill>
                <a:latin typeface="Consolas" panose="020B0609020204030204" pitchFamily="49" charset="0"/>
              </a:rPr>
              <a:t>RequestMapping</a:t>
            </a:r>
            <a:r>
              <a:rPr lang="en-GB" sz="2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2400" i="1" dirty="0">
                <a:solidFill>
                  <a:srgbClr val="17C6A3"/>
                </a:solidFill>
                <a:latin typeface="Consolas" panose="020B0609020204030204" pitchFamily="49" charset="0"/>
              </a:rPr>
              <a:t>"/</a:t>
            </a:r>
            <a:r>
              <a:rPr lang="en-GB" sz="24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getMicro</a:t>
            </a:r>
            <a:r>
              <a:rPr lang="en-GB" sz="2400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GB" sz="2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1290C3"/>
                </a:solidFill>
                <a:latin typeface="Consolas" panose="020B0609020204030204" pitchFamily="49" charset="0"/>
              </a:rPr>
              <a:t>ResponseEntity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 smtClean="0">
                <a:solidFill>
                  <a:srgbClr val="1EB540"/>
                </a:solidFill>
                <a:latin typeface="Consolas" panose="020B0609020204030204" pitchFamily="49" charset="0"/>
              </a:rPr>
              <a:t>getMicro</a:t>
            </a:r>
            <a:r>
              <a:rPr lang="en-GB" sz="2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GB" sz="2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1290C3"/>
                </a:solidFill>
                <a:latin typeface="Consolas" panose="020B0609020204030204" pitchFamily="49" charset="0"/>
              </a:rPr>
              <a:t>ResponseEntity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2F200"/>
                </a:solidFill>
                <a:latin typeface="Consolas" panose="020B0609020204030204" pitchFamily="49" charset="0"/>
              </a:rPr>
              <a:t>retVal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A7EC21"/>
                </a:solidFill>
                <a:latin typeface="Consolas" panose="020B0609020204030204" pitchFamily="49" charset="0"/>
              </a:rPr>
              <a:t>ResponseEntity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7C6A3"/>
                </a:solidFill>
                <a:latin typeface="Consolas" panose="020B0609020204030204" pitchFamily="49" charset="0"/>
              </a:rPr>
              <a:t>"Response Body"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i="1" dirty="0" err="1">
                <a:solidFill>
                  <a:srgbClr val="CC81BA"/>
                </a:solidFill>
                <a:latin typeface="Consolas" panose="020B0609020204030204" pitchFamily="49" charset="0"/>
              </a:rPr>
              <a:t>HttpStatus</a:t>
            </a:r>
            <a:r>
              <a:rPr lang="en-GB" sz="2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GB" sz="2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OK</a:t>
            </a:r>
            <a:r>
              <a:rPr lang="en-GB" sz="2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GB" sz="2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F3EC79"/>
                </a:solidFill>
                <a:latin typeface="Consolas" panose="020B0609020204030204" pitchFamily="49" charset="0"/>
              </a:rPr>
              <a:t>retVal</a:t>
            </a:r>
            <a:r>
              <a:rPr lang="en-GB" sz="2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3222508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6425</TotalTime>
  <Words>334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Segoe UI</vt:lpstr>
      <vt:lpstr>QAC_Powerpoint_Template</vt:lpstr>
      <vt:lpstr>MicroServices and Spring Boot</vt:lpstr>
      <vt:lpstr>Contents page</vt:lpstr>
      <vt:lpstr>Course objectives</vt:lpstr>
      <vt:lpstr>Micro Services Concepts</vt:lpstr>
      <vt:lpstr>Benefits of MicroServices</vt:lpstr>
      <vt:lpstr>How does it look in Spring Boot</vt:lpstr>
      <vt:lpstr>Service 1 (Sending request)</vt:lpstr>
      <vt:lpstr>Service 1 (Sending request)</vt:lpstr>
      <vt:lpstr>Service 2 (Receiving request)</vt:lpstr>
      <vt:lpstr>Project Structure</vt:lpstr>
      <vt:lpstr>Course objectives</vt:lpstr>
      <vt:lpstr>Thank you for listening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Admin</cp:lastModifiedBy>
  <cp:revision>72</cp:revision>
  <dcterms:created xsi:type="dcterms:W3CDTF">2019-03-13T11:45:12Z</dcterms:created>
  <dcterms:modified xsi:type="dcterms:W3CDTF">2019-08-06T10:19:35Z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