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1"/>
  </p:sldMasterIdLst>
  <p:notesMasterIdLst>
    <p:notesMasterId r:id="rId23"/>
  </p:notesMasterIdLst>
  <p:handoutMasterIdLst>
    <p:handoutMasterId r:id="rId24"/>
  </p:handoutMasterIdLst>
  <p:sldIdLst>
    <p:sldId id="613" r:id="rId2"/>
    <p:sldId id="616" r:id="rId3"/>
    <p:sldId id="620" r:id="rId4"/>
    <p:sldId id="640" r:id="rId5"/>
    <p:sldId id="641" r:id="rId6"/>
    <p:sldId id="642" r:id="rId7"/>
    <p:sldId id="617" r:id="rId8"/>
    <p:sldId id="614" r:id="rId9"/>
    <p:sldId id="621" r:id="rId10"/>
    <p:sldId id="623" r:id="rId11"/>
    <p:sldId id="618" r:id="rId12"/>
    <p:sldId id="636" r:id="rId13"/>
    <p:sldId id="634" r:id="rId14"/>
    <p:sldId id="643" r:id="rId15"/>
    <p:sldId id="646" r:id="rId16"/>
    <p:sldId id="645" r:id="rId17"/>
    <p:sldId id="631" r:id="rId18"/>
    <p:sldId id="632" r:id="rId19"/>
    <p:sldId id="633" r:id="rId20"/>
    <p:sldId id="644" r:id="rId21"/>
    <p:sldId id="619" r:id="rId22"/>
  </p:sldIdLst>
  <p:sldSz cx="12192000" cy="6858000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C79F2B1-2763-4808-85A8-E675F81689EC}">
          <p14:sldIdLst>
            <p14:sldId id="613"/>
            <p14:sldId id="616"/>
            <p14:sldId id="620"/>
            <p14:sldId id="640"/>
            <p14:sldId id="641"/>
            <p14:sldId id="642"/>
            <p14:sldId id="617"/>
            <p14:sldId id="614"/>
            <p14:sldId id="621"/>
            <p14:sldId id="623"/>
            <p14:sldId id="618"/>
            <p14:sldId id="636"/>
            <p14:sldId id="634"/>
            <p14:sldId id="643"/>
            <p14:sldId id="646"/>
          </p14:sldIdLst>
        </p14:section>
        <p14:section name="Integration Testing" id="{0FB40DCC-31E7-4565-9992-0D2077D2CDB9}">
          <p14:sldIdLst>
            <p14:sldId id="645"/>
            <p14:sldId id="631"/>
            <p14:sldId id="632"/>
            <p14:sldId id="633"/>
            <p14:sldId id="644"/>
            <p14:sldId id="6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2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5AAB"/>
    <a:srgbClr val="00519C"/>
    <a:srgbClr val="B9CDE5"/>
    <a:srgbClr val="555454"/>
    <a:srgbClr val="004F9F"/>
    <a:srgbClr val="0070C0"/>
    <a:srgbClr val="0070AB"/>
    <a:srgbClr val="FF70C0"/>
    <a:srgbClr val="DFF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97" autoAdjust="0"/>
    <p:restoredTop sz="83577" autoAdjust="0"/>
  </p:normalViewPr>
  <p:slideViewPr>
    <p:cSldViewPr snapToGrid="0">
      <p:cViewPr varScale="1">
        <p:scale>
          <a:sx n="73" d="100"/>
          <a:sy n="73" d="100"/>
        </p:scale>
        <p:origin x="552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29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020"/>
    </p:cViewPr>
  </p:sorterViewPr>
  <p:notesViewPr>
    <p:cSldViewPr snapToGrid="0">
      <p:cViewPr varScale="1">
        <p:scale>
          <a:sx n="80" d="100"/>
          <a:sy n="80" d="100"/>
        </p:scale>
        <p:origin x="4014" y="96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D1FC63-5D46-4DF6-AE85-7A471D16BF89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3E1DFA-8805-43B6-BF64-75872A050AC3}">
      <dgm:prSet phldrT="[Text]"/>
      <dgm:spPr/>
      <dgm:t>
        <a:bodyPr/>
        <a:lstStyle/>
        <a:p>
          <a:r>
            <a:rPr lang="en-US" dirty="0" smtClean="0"/>
            <a:t>Driver</a:t>
          </a:r>
          <a:endParaRPr lang="en-US" dirty="0"/>
        </a:p>
      </dgm:t>
    </dgm:pt>
    <dgm:pt modelId="{96E25DD6-3726-4EAC-BC9D-A8D494C89BCD}" type="parTrans" cxnId="{1F8EF497-6828-4A3B-B6E1-54B8097FDDCD}">
      <dgm:prSet/>
      <dgm:spPr/>
      <dgm:t>
        <a:bodyPr/>
        <a:lstStyle/>
        <a:p>
          <a:endParaRPr lang="en-US"/>
        </a:p>
      </dgm:t>
    </dgm:pt>
    <dgm:pt modelId="{88CAE754-995A-4269-A470-AEF48154CEC8}" type="sibTrans" cxnId="{1F8EF497-6828-4A3B-B6E1-54B8097FDDCD}">
      <dgm:prSet/>
      <dgm:spPr/>
      <dgm:t>
        <a:bodyPr/>
        <a:lstStyle/>
        <a:p>
          <a:endParaRPr lang="en-US"/>
        </a:p>
      </dgm:t>
    </dgm:pt>
    <dgm:pt modelId="{3B885522-2B0E-45BC-89CB-3245E8E2E9C7}">
      <dgm:prSet phldrT="[Text]"/>
      <dgm:spPr/>
      <dgm:t>
        <a:bodyPr/>
        <a:lstStyle/>
        <a:p>
          <a:r>
            <a:rPr lang="en-US" b="1" dirty="0" smtClean="0"/>
            <a:t>Drives the test with input values</a:t>
          </a:r>
          <a:endParaRPr lang="en-US" b="1" dirty="0"/>
        </a:p>
      </dgm:t>
    </dgm:pt>
    <dgm:pt modelId="{B011550B-1424-4581-8CEF-85C88F857154}" type="parTrans" cxnId="{79C0A457-A94E-4629-B563-0370186ADF4F}">
      <dgm:prSet/>
      <dgm:spPr/>
      <dgm:t>
        <a:bodyPr/>
        <a:lstStyle/>
        <a:p>
          <a:endParaRPr lang="en-US"/>
        </a:p>
      </dgm:t>
    </dgm:pt>
    <dgm:pt modelId="{D7A0D789-AA26-4BBF-A425-181AB783C981}" type="sibTrans" cxnId="{79C0A457-A94E-4629-B563-0370186ADF4F}">
      <dgm:prSet/>
      <dgm:spPr/>
      <dgm:t>
        <a:bodyPr/>
        <a:lstStyle/>
        <a:p>
          <a:endParaRPr lang="en-US"/>
        </a:p>
      </dgm:t>
    </dgm:pt>
    <dgm:pt modelId="{765A760E-A978-4B27-BFF1-CF434B6AE42B}">
      <dgm:prSet phldrT="[Text]"/>
      <dgm:spPr/>
      <dgm:t>
        <a:bodyPr/>
        <a:lstStyle/>
        <a:p>
          <a:r>
            <a:rPr lang="en-US" dirty="0" smtClean="0"/>
            <a:t>Software Under Test</a:t>
          </a:r>
          <a:endParaRPr lang="en-US" dirty="0"/>
        </a:p>
      </dgm:t>
    </dgm:pt>
    <dgm:pt modelId="{D8D62853-8078-448F-9008-3660FE1B2AE6}" type="parTrans" cxnId="{88D9678B-ACD2-4B28-BD82-2BE26D242F12}">
      <dgm:prSet/>
      <dgm:spPr/>
      <dgm:t>
        <a:bodyPr/>
        <a:lstStyle/>
        <a:p>
          <a:endParaRPr lang="en-US"/>
        </a:p>
      </dgm:t>
    </dgm:pt>
    <dgm:pt modelId="{327829F2-5963-4568-8917-43DA3A004C98}" type="sibTrans" cxnId="{88D9678B-ACD2-4B28-BD82-2BE26D242F12}">
      <dgm:prSet/>
      <dgm:spPr/>
      <dgm:t>
        <a:bodyPr/>
        <a:lstStyle/>
        <a:p>
          <a:endParaRPr lang="en-US"/>
        </a:p>
      </dgm:t>
    </dgm:pt>
    <dgm:pt modelId="{DB258E00-12D4-4A32-A488-DF03839CFC69}">
      <dgm:prSet phldrT="[Text]"/>
      <dgm:spPr/>
      <dgm:t>
        <a:bodyPr/>
        <a:lstStyle/>
        <a:p>
          <a:r>
            <a:rPr lang="en-US" b="1" dirty="0" smtClean="0"/>
            <a:t>A Unit in our system</a:t>
          </a:r>
          <a:endParaRPr lang="en-US" b="1" dirty="0"/>
        </a:p>
      </dgm:t>
    </dgm:pt>
    <dgm:pt modelId="{5CC065E0-A0D8-4A22-BE90-AC46FC284598}" type="parTrans" cxnId="{86C0921B-3007-4DB3-824C-FDFE9C2F165A}">
      <dgm:prSet/>
      <dgm:spPr/>
      <dgm:t>
        <a:bodyPr/>
        <a:lstStyle/>
        <a:p>
          <a:endParaRPr lang="en-US"/>
        </a:p>
      </dgm:t>
    </dgm:pt>
    <dgm:pt modelId="{0FB12E4E-8349-4377-A73E-01F56E452952}" type="sibTrans" cxnId="{86C0921B-3007-4DB3-824C-FDFE9C2F165A}">
      <dgm:prSet/>
      <dgm:spPr/>
      <dgm:t>
        <a:bodyPr/>
        <a:lstStyle/>
        <a:p>
          <a:endParaRPr lang="en-US"/>
        </a:p>
      </dgm:t>
    </dgm:pt>
    <dgm:pt modelId="{8F9BD5D7-D4FE-4D64-A480-37E211C9882A}">
      <dgm:prSet phldrT="[Text]"/>
      <dgm:spPr/>
      <dgm:t>
        <a:bodyPr/>
        <a:lstStyle/>
        <a:p>
          <a:r>
            <a:rPr lang="en-US" dirty="0" smtClean="0"/>
            <a:t>Stub</a:t>
          </a:r>
          <a:endParaRPr lang="en-US" dirty="0"/>
        </a:p>
      </dgm:t>
    </dgm:pt>
    <dgm:pt modelId="{2F24CAF9-CEBD-46A3-B08A-85F95E19EB84}" type="parTrans" cxnId="{065208DB-714E-44F6-BE96-DB8767081821}">
      <dgm:prSet/>
      <dgm:spPr/>
      <dgm:t>
        <a:bodyPr/>
        <a:lstStyle/>
        <a:p>
          <a:endParaRPr lang="en-US"/>
        </a:p>
      </dgm:t>
    </dgm:pt>
    <dgm:pt modelId="{DCF8C2F4-F90C-497E-ADFA-66A4ECB2CEB8}" type="sibTrans" cxnId="{065208DB-714E-44F6-BE96-DB8767081821}">
      <dgm:prSet/>
      <dgm:spPr/>
      <dgm:t>
        <a:bodyPr/>
        <a:lstStyle/>
        <a:p>
          <a:endParaRPr lang="en-US"/>
        </a:p>
      </dgm:t>
    </dgm:pt>
    <dgm:pt modelId="{EC6F620E-A56D-45CF-9968-6386A97E1AC0}">
      <dgm:prSet phldrT="[Text]"/>
      <dgm:spPr/>
      <dgm:t>
        <a:bodyPr/>
        <a:lstStyle/>
        <a:p>
          <a:r>
            <a:rPr lang="en-US" b="1" dirty="0" smtClean="0"/>
            <a:t>Mimics the functionality of a module that the Unit requires</a:t>
          </a:r>
          <a:endParaRPr lang="en-US" b="1" dirty="0"/>
        </a:p>
      </dgm:t>
    </dgm:pt>
    <dgm:pt modelId="{9FE1ABCB-C513-469A-A92B-A74B68CA39F0}" type="parTrans" cxnId="{98AFA554-4FB3-4B02-8FFB-AD029A0DD89E}">
      <dgm:prSet/>
      <dgm:spPr/>
      <dgm:t>
        <a:bodyPr/>
        <a:lstStyle/>
        <a:p>
          <a:endParaRPr lang="en-US"/>
        </a:p>
      </dgm:t>
    </dgm:pt>
    <dgm:pt modelId="{98D9B17C-6060-43E1-8BF5-A78592254607}" type="sibTrans" cxnId="{98AFA554-4FB3-4B02-8FFB-AD029A0DD89E}">
      <dgm:prSet/>
      <dgm:spPr/>
      <dgm:t>
        <a:bodyPr/>
        <a:lstStyle/>
        <a:p>
          <a:endParaRPr lang="en-US"/>
        </a:p>
      </dgm:t>
    </dgm:pt>
    <dgm:pt modelId="{9B6D4AB1-ACA0-4F18-AF23-14AC5AA5CBF3}" type="pres">
      <dgm:prSet presAssocID="{37D1FC63-5D46-4DF6-AE85-7A471D16BF89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D168E7B-C601-455A-9D3A-ACB24C9F2017}" type="pres">
      <dgm:prSet presAssocID="{753E1DFA-8805-43B6-BF64-75872A050AC3}" presName="composite" presStyleCnt="0"/>
      <dgm:spPr/>
    </dgm:pt>
    <dgm:pt modelId="{03D9F544-4113-4E39-BDED-9EF4C5B8785C}" type="pres">
      <dgm:prSet presAssocID="{753E1DFA-8805-43B6-BF64-75872A050AC3}" presName="bentUpArrow1" presStyleLbl="alignImgPlace1" presStyleIdx="0" presStyleCnt="2"/>
      <dgm:spPr/>
    </dgm:pt>
    <dgm:pt modelId="{B5FDFEF4-A8D4-41E0-8DC2-DB9DB44C304C}" type="pres">
      <dgm:prSet presAssocID="{753E1DFA-8805-43B6-BF64-75872A050AC3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7726F9-EC59-46C9-B86B-59D134FF5785}" type="pres">
      <dgm:prSet presAssocID="{753E1DFA-8805-43B6-BF64-75872A050AC3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36F84A-56B2-43C5-8064-1CFA6434B31C}" type="pres">
      <dgm:prSet presAssocID="{88CAE754-995A-4269-A470-AEF48154CEC8}" presName="sibTrans" presStyleCnt="0"/>
      <dgm:spPr/>
    </dgm:pt>
    <dgm:pt modelId="{B029DEFC-3A73-41E5-BF6C-5CE27BE70D5A}" type="pres">
      <dgm:prSet presAssocID="{765A760E-A978-4B27-BFF1-CF434B6AE42B}" presName="composite" presStyleCnt="0"/>
      <dgm:spPr/>
    </dgm:pt>
    <dgm:pt modelId="{A32AF85E-77D5-4103-913E-DBEBC8A99BFE}" type="pres">
      <dgm:prSet presAssocID="{765A760E-A978-4B27-BFF1-CF434B6AE42B}" presName="bentUpArrow1" presStyleLbl="alignImgPlace1" presStyleIdx="1" presStyleCnt="2"/>
      <dgm:spPr/>
    </dgm:pt>
    <dgm:pt modelId="{2DBA83EF-75F1-46D5-B5D1-CC99F6107B9D}" type="pres">
      <dgm:prSet presAssocID="{765A760E-A978-4B27-BFF1-CF434B6AE42B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39A04C-54FF-448B-B57C-0F65491E7E90}" type="pres">
      <dgm:prSet presAssocID="{765A760E-A978-4B27-BFF1-CF434B6AE42B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FFE642-262A-41CB-A002-B6148A59DB14}" type="pres">
      <dgm:prSet presAssocID="{327829F2-5963-4568-8917-43DA3A004C98}" presName="sibTrans" presStyleCnt="0"/>
      <dgm:spPr/>
    </dgm:pt>
    <dgm:pt modelId="{9A64B101-0EA9-476F-AB9F-DD249ACDD7D6}" type="pres">
      <dgm:prSet presAssocID="{8F9BD5D7-D4FE-4D64-A480-37E211C9882A}" presName="composite" presStyleCnt="0"/>
      <dgm:spPr/>
    </dgm:pt>
    <dgm:pt modelId="{E8E07E0C-6A96-4803-B2EC-4440A38FB913}" type="pres">
      <dgm:prSet presAssocID="{8F9BD5D7-D4FE-4D64-A480-37E211C9882A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5AF260-7256-4127-9E55-13C2B9CD9FD1}" type="pres">
      <dgm:prSet presAssocID="{8F9BD5D7-D4FE-4D64-A480-37E211C9882A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6AAE522-6478-4841-9EB9-7410A8C49EAB}" type="presOf" srcId="{37D1FC63-5D46-4DF6-AE85-7A471D16BF89}" destId="{9B6D4AB1-ACA0-4F18-AF23-14AC5AA5CBF3}" srcOrd="0" destOrd="0" presId="urn:microsoft.com/office/officeart/2005/8/layout/StepDownProcess"/>
    <dgm:cxn modelId="{065208DB-714E-44F6-BE96-DB8767081821}" srcId="{37D1FC63-5D46-4DF6-AE85-7A471D16BF89}" destId="{8F9BD5D7-D4FE-4D64-A480-37E211C9882A}" srcOrd="2" destOrd="0" parTransId="{2F24CAF9-CEBD-46A3-B08A-85F95E19EB84}" sibTransId="{DCF8C2F4-F90C-497E-ADFA-66A4ECB2CEB8}"/>
    <dgm:cxn modelId="{98AFA554-4FB3-4B02-8FFB-AD029A0DD89E}" srcId="{8F9BD5D7-D4FE-4D64-A480-37E211C9882A}" destId="{EC6F620E-A56D-45CF-9968-6386A97E1AC0}" srcOrd="0" destOrd="0" parTransId="{9FE1ABCB-C513-469A-A92B-A74B68CA39F0}" sibTransId="{98D9B17C-6060-43E1-8BF5-A78592254607}"/>
    <dgm:cxn modelId="{88D9678B-ACD2-4B28-BD82-2BE26D242F12}" srcId="{37D1FC63-5D46-4DF6-AE85-7A471D16BF89}" destId="{765A760E-A978-4B27-BFF1-CF434B6AE42B}" srcOrd="1" destOrd="0" parTransId="{D8D62853-8078-448F-9008-3660FE1B2AE6}" sibTransId="{327829F2-5963-4568-8917-43DA3A004C98}"/>
    <dgm:cxn modelId="{EEB6B7E0-4EE7-4239-9A32-E11A96427410}" type="presOf" srcId="{765A760E-A978-4B27-BFF1-CF434B6AE42B}" destId="{2DBA83EF-75F1-46D5-B5D1-CC99F6107B9D}" srcOrd="0" destOrd="0" presId="urn:microsoft.com/office/officeart/2005/8/layout/StepDownProcess"/>
    <dgm:cxn modelId="{1B5A22C7-3514-4D1E-B068-0281A62958E0}" type="presOf" srcId="{3B885522-2B0E-45BC-89CB-3245E8E2E9C7}" destId="{CE7726F9-EC59-46C9-B86B-59D134FF5785}" srcOrd="0" destOrd="0" presId="urn:microsoft.com/office/officeart/2005/8/layout/StepDownProcess"/>
    <dgm:cxn modelId="{02E61BF7-E4CB-4F54-90EB-A326A72132BE}" type="presOf" srcId="{EC6F620E-A56D-45CF-9968-6386A97E1AC0}" destId="{995AF260-7256-4127-9E55-13C2B9CD9FD1}" srcOrd="0" destOrd="0" presId="urn:microsoft.com/office/officeart/2005/8/layout/StepDownProcess"/>
    <dgm:cxn modelId="{1F8EF497-6828-4A3B-B6E1-54B8097FDDCD}" srcId="{37D1FC63-5D46-4DF6-AE85-7A471D16BF89}" destId="{753E1DFA-8805-43B6-BF64-75872A050AC3}" srcOrd="0" destOrd="0" parTransId="{96E25DD6-3726-4EAC-BC9D-A8D494C89BCD}" sibTransId="{88CAE754-995A-4269-A470-AEF48154CEC8}"/>
    <dgm:cxn modelId="{79C0A457-A94E-4629-B563-0370186ADF4F}" srcId="{753E1DFA-8805-43B6-BF64-75872A050AC3}" destId="{3B885522-2B0E-45BC-89CB-3245E8E2E9C7}" srcOrd="0" destOrd="0" parTransId="{B011550B-1424-4581-8CEF-85C88F857154}" sibTransId="{D7A0D789-AA26-4BBF-A425-181AB783C981}"/>
    <dgm:cxn modelId="{86C0921B-3007-4DB3-824C-FDFE9C2F165A}" srcId="{765A760E-A978-4B27-BFF1-CF434B6AE42B}" destId="{DB258E00-12D4-4A32-A488-DF03839CFC69}" srcOrd="0" destOrd="0" parTransId="{5CC065E0-A0D8-4A22-BE90-AC46FC284598}" sibTransId="{0FB12E4E-8349-4377-A73E-01F56E452952}"/>
    <dgm:cxn modelId="{6C400C6C-A96C-4496-B7A3-C28207FD1B1A}" type="presOf" srcId="{753E1DFA-8805-43B6-BF64-75872A050AC3}" destId="{B5FDFEF4-A8D4-41E0-8DC2-DB9DB44C304C}" srcOrd="0" destOrd="0" presId="urn:microsoft.com/office/officeart/2005/8/layout/StepDownProcess"/>
    <dgm:cxn modelId="{02D6F06C-BF98-43A4-9D7F-EADE0058A361}" type="presOf" srcId="{DB258E00-12D4-4A32-A488-DF03839CFC69}" destId="{4339A04C-54FF-448B-B57C-0F65491E7E90}" srcOrd="0" destOrd="0" presId="urn:microsoft.com/office/officeart/2005/8/layout/StepDownProcess"/>
    <dgm:cxn modelId="{31CFC250-5DFA-4E43-8FB7-98382515D514}" type="presOf" srcId="{8F9BD5D7-D4FE-4D64-A480-37E211C9882A}" destId="{E8E07E0C-6A96-4803-B2EC-4440A38FB913}" srcOrd="0" destOrd="0" presId="urn:microsoft.com/office/officeart/2005/8/layout/StepDownProcess"/>
    <dgm:cxn modelId="{9B980B3C-8E83-4A43-8422-D35E7E37495D}" type="presParOf" srcId="{9B6D4AB1-ACA0-4F18-AF23-14AC5AA5CBF3}" destId="{CD168E7B-C601-455A-9D3A-ACB24C9F2017}" srcOrd="0" destOrd="0" presId="urn:microsoft.com/office/officeart/2005/8/layout/StepDownProcess"/>
    <dgm:cxn modelId="{4DAF6D9E-A1A5-4897-9153-A413490FCF7F}" type="presParOf" srcId="{CD168E7B-C601-455A-9D3A-ACB24C9F2017}" destId="{03D9F544-4113-4E39-BDED-9EF4C5B8785C}" srcOrd="0" destOrd="0" presId="urn:microsoft.com/office/officeart/2005/8/layout/StepDownProcess"/>
    <dgm:cxn modelId="{FF0CA9EF-CF55-4A15-A863-5932BF414D3A}" type="presParOf" srcId="{CD168E7B-C601-455A-9D3A-ACB24C9F2017}" destId="{B5FDFEF4-A8D4-41E0-8DC2-DB9DB44C304C}" srcOrd="1" destOrd="0" presId="urn:microsoft.com/office/officeart/2005/8/layout/StepDownProcess"/>
    <dgm:cxn modelId="{E0650AA4-CD01-4306-8858-E9A97EE6B973}" type="presParOf" srcId="{CD168E7B-C601-455A-9D3A-ACB24C9F2017}" destId="{CE7726F9-EC59-46C9-B86B-59D134FF5785}" srcOrd="2" destOrd="0" presId="urn:microsoft.com/office/officeart/2005/8/layout/StepDownProcess"/>
    <dgm:cxn modelId="{B4625916-7036-4D98-A974-7BBA4DECCA70}" type="presParOf" srcId="{9B6D4AB1-ACA0-4F18-AF23-14AC5AA5CBF3}" destId="{7736F84A-56B2-43C5-8064-1CFA6434B31C}" srcOrd="1" destOrd="0" presId="urn:microsoft.com/office/officeart/2005/8/layout/StepDownProcess"/>
    <dgm:cxn modelId="{CB62EA73-492C-42DA-96F1-32D331AEBE2A}" type="presParOf" srcId="{9B6D4AB1-ACA0-4F18-AF23-14AC5AA5CBF3}" destId="{B029DEFC-3A73-41E5-BF6C-5CE27BE70D5A}" srcOrd="2" destOrd="0" presId="urn:microsoft.com/office/officeart/2005/8/layout/StepDownProcess"/>
    <dgm:cxn modelId="{145469CA-A6F8-4BD8-A990-284AF8BE9446}" type="presParOf" srcId="{B029DEFC-3A73-41E5-BF6C-5CE27BE70D5A}" destId="{A32AF85E-77D5-4103-913E-DBEBC8A99BFE}" srcOrd="0" destOrd="0" presId="urn:microsoft.com/office/officeart/2005/8/layout/StepDownProcess"/>
    <dgm:cxn modelId="{65E72271-C399-4E23-BEDD-E048D0DD3BA7}" type="presParOf" srcId="{B029DEFC-3A73-41E5-BF6C-5CE27BE70D5A}" destId="{2DBA83EF-75F1-46D5-B5D1-CC99F6107B9D}" srcOrd="1" destOrd="0" presId="urn:microsoft.com/office/officeart/2005/8/layout/StepDownProcess"/>
    <dgm:cxn modelId="{9F55A4B2-12A6-4ABE-8406-311CA83F8C5A}" type="presParOf" srcId="{B029DEFC-3A73-41E5-BF6C-5CE27BE70D5A}" destId="{4339A04C-54FF-448B-B57C-0F65491E7E90}" srcOrd="2" destOrd="0" presId="urn:microsoft.com/office/officeart/2005/8/layout/StepDownProcess"/>
    <dgm:cxn modelId="{EFD99C2A-ED47-4513-A441-9B3D6F8F89AB}" type="presParOf" srcId="{9B6D4AB1-ACA0-4F18-AF23-14AC5AA5CBF3}" destId="{B5FFE642-262A-41CB-A002-B6148A59DB14}" srcOrd="3" destOrd="0" presId="urn:microsoft.com/office/officeart/2005/8/layout/StepDownProcess"/>
    <dgm:cxn modelId="{F7465D10-FF3A-4668-BE76-937828FE0E8C}" type="presParOf" srcId="{9B6D4AB1-ACA0-4F18-AF23-14AC5AA5CBF3}" destId="{9A64B101-0EA9-476F-AB9F-DD249ACDD7D6}" srcOrd="4" destOrd="0" presId="urn:microsoft.com/office/officeart/2005/8/layout/StepDownProcess"/>
    <dgm:cxn modelId="{BD95065E-A7F9-43C5-98F1-D0549E3D40E6}" type="presParOf" srcId="{9A64B101-0EA9-476F-AB9F-DD249ACDD7D6}" destId="{E8E07E0C-6A96-4803-B2EC-4440A38FB913}" srcOrd="0" destOrd="0" presId="urn:microsoft.com/office/officeart/2005/8/layout/StepDownProcess"/>
    <dgm:cxn modelId="{7571D025-2887-4529-ABD9-FA54AC3847BE}" type="presParOf" srcId="{9A64B101-0EA9-476F-AB9F-DD249ACDD7D6}" destId="{995AF260-7256-4127-9E55-13C2B9CD9FD1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D9F544-4113-4E39-BDED-9EF4C5B8785C}">
      <dsp:nvSpPr>
        <dsp:cNvPr id="0" name=""/>
        <dsp:cNvSpPr/>
      </dsp:nvSpPr>
      <dsp:spPr>
        <a:xfrm rot="5400000">
          <a:off x="1414085" y="1320788"/>
          <a:ext cx="1168123" cy="132986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DFEF4-A8D4-41E0-8DC2-DB9DB44C304C}">
      <dsp:nvSpPr>
        <dsp:cNvPr id="0" name=""/>
        <dsp:cNvSpPr/>
      </dsp:nvSpPr>
      <dsp:spPr>
        <a:xfrm>
          <a:off x="1104603" y="25900"/>
          <a:ext cx="1966432" cy="137643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Driver</a:t>
          </a:r>
          <a:endParaRPr lang="en-US" sz="2600" kern="1200" dirty="0"/>
        </a:p>
      </dsp:txBody>
      <dsp:txXfrm>
        <a:off x="1171807" y="93104"/>
        <a:ext cx="1832024" cy="1242030"/>
      </dsp:txXfrm>
    </dsp:sp>
    <dsp:sp modelId="{CE7726F9-EC59-46C9-B86B-59D134FF5785}">
      <dsp:nvSpPr>
        <dsp:cNvPr id="0" name=""/>
        <dsp:cNvSpPr/>
      </dsp:nvSpPr>
      <dsp:spPr>
        <a:xfrm>
          <a:off x="3071036" y="157174"/>
          <a:ext cx="1430195" cy="1112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/>
            <a:t>Drives the test with input values</a:t>
          </a:r>
          <a:endParaRPr lang="en-US" sz="1700" b="1" kern="1200" dirty="0"/>
        </a:p>
      </dsp:txBody>
      <dsp:txXfrm>
        <a:off x="3071036" y="157174"/>
        <a:ext cx="1430195" cy="1112498"/>
      </dsp:txXfrm>
    </dsp:sp>
    <dsp:sp modelId="{A32AF85E-77D5-4103-913E-DBEBC8A99BFE}">
      <dsp:nvSpPr>
        <dsp:cNvPr id="0" name=""/>
        <dsp:cNvSpPr/>
      </dsp:nvSpPr>
      <dsp:spPr>
        <a:xfrm rot="5400000">
          <a:off x="3044466" y="2866983"/>
          <a:ext cx="1168123" cy="132986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BA83EF-75F1-46D5-B5D1-CC99F6107B9D}">
      <dsp:nvSpPr>
        <dsp:cNvPr id="0" name=""/>
        <dsp:cNvSpPr/>
      </dsp:nvSpPr>
      <dsp:spPr>
        <a:xfrm>
          <a:off x="2734985" y="1572095"/>
          <a:ext cx="1966432" cy="137643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Software Under Test</a:t>
          </a:r>
          <a:endParaRPr lang="en-US" sz="2600" kern="1200" dirty="0"/>
        </a:p>
      </dsp:txBody>
      <dsp:txXfrm>
        <a:off x="2802189" y="1639299"/>
        <a:ext cx="1832024" cy="1242030"/>
      </dsp:txXfrm>
    </dsp:sp>
    <dsp:sp modelId="{4339A04C-54FF-448B-B57C-0F65491E7E90}">
      <dsp:nvSpPr>
        <dsp:cNvPr id="0" name=""/>
        <dsp:cNvSpPr/>
      </dsp:nvSpPr>
      <dsp:spPr>
        <a:xfrm>
          <a:off x="4701417" y="1703369"/>
          <a:ext cx="1430195" cy="1112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/>
            <a:t>A Unit in our system</a:t>
          </a:r>
          <a:endParaRPr lang="en-US" sz="1700" b="1" kern="1200" dirty="0"/>
        </a:p>
      </dsp:txBody>
      <dsp:txXfrm>
        <a:off x="4701417" y="1703369"/>
        <a:ext cx="1430195" cy="1112498"/>
      </dsp:txXfrm>
    </dsp:sp>
    <dsp:sp modelId="{E8E07E0C-6A96-4803-B2EC-4440A38FB913}">
      <dsp:nvSpPr>
        <dsp:cNvPr id="0" name=""/>
        <dsp:cNvSpPr/>
      </dsp:nvSpPr>
      <dsp:spPr>
        <a:xfrm>
          <a:off x="4365366" y="3118290"/>
          <a:ext cx="1966432" cy="137643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Stub</a:t>
          </a:r>
          <a:endParaRPr lang="en-US" sz="2600" kern="1200" dirty="0"/>
        </a:p>
      </dsp:txBody>
      <dsp:txXfrm>
        <a:off x="4432570" y="3185494"/>
        <a:ext cx="1832024" cy="1242030"/>
      </dsp:txXfrm>
    </dsp:sp>
    <dsp:sp modelId="{995AF260-7256-4127-9E55-13C2B9CD9FD1}">
      <dsp:nvSpPr>
        <dsp:cNvPr id="0" name=""/>
        <dsp:cNvSpPr/>
      </dsp:nvSpPr>
      <dsp:spPr>
        <a:xfrm>
          <a:off x="6331798" y="3249564"/>
          <a:ext cx="1430195" cy="1112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/>
            <a:t>Mimics the functionality of a module that the Unit requires</a:t>
          </a:r>
          <a:endParaRPr lang="en-US" sz="1400" b="1" kern="1200" dirty="0"/>
        </a:p>
      </dsp:txBody>
      <dsp:txXfrm>
        <a:off x="6331798" y="3249564"/>
        <a:ext cx="1430195" cy="11124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971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3463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119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0998" y="581025"/>
            <a:ext cx="5716003" cy="3216039"/>
          </a:xfrm>
          <a:prstGeom prst="rect">
            <a:avLst/>
          </a:prstGeom>
          <a:noFill/>
          <a:ln w="3175">
            <a:solidFill>
              <a:srgbClr val="555454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3" name="TextBox 12"/>
          <p:cNvSpPr txBox="1"/>
          <p:nvPr/>
        </p:nvSpPr>
        <p:spPr>
          <a:xfrm>
            <a:off x="576264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</a:t>
            </a: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2785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0999" y="3952480"/>
            <a:ext cx="5716002" cy="54611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3440999" y="9570802"/>
            <a:ext cx="2944813" cy="26527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/>
          <a:lstStyle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793163" algn="r"/>
              </a:tabLst>
              <a:defRPr lang="en-GB" sz="1000" kern="12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GB" dirty="0"/>
              <a:t>CONTINUED </a:t>
            </a:r>
            <a:fld id="{993982D2-741D-4BC6-8F8E-84F7C8891268}" type="slidenum">
              <a:rPr smtClean="0"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44313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1pPr>
    <a:lvl2pPr marL="447675" indent="9525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2pPr>
    <a:lvl3pPr marL="914400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3pPr>
    <a:lvl4pPr marL="1343025" indent="28575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4pPr>
    <a:lvl5pPr marL="1828800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171450" y="428625"/>
            <a:ext cx="7200900" cy="4051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043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CONTINUED </a:t>
            </a:r>
            <a:fld id="{993982D2-741D-4BC6-8F8E-84F7C8891268}" type="slidenum">
              <a:rPr smtClean="0"/>
              <a:pPr>
                <a:defRPr/>
              </a:pPr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8976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171450" y="428625"/>
            <a:ext cx="7200900" cy="4051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005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CONTINUED </a:t>
            </a:r>
            <a:fld id="{993982D2-741D-4BC6-8F8E-84F7C8891268}" type="slidenum">
              <a:rPr smtClean="0"/>
              <a:pPr>
                <a:defRPr/>
              </a:pPr>
              <a:t>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8400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CONTINUED </a:t>
            </a:r>
            <a:fld id="{993982D2-741D-4BC6-8F8E-84F7C8891268}" type="slidenum">
              <a:rPr smtClean="0"/>
              <a:pPr>
                <a:defRPr/>
              </a:pPr>
              <a:t>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825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/>
              <a:t>Insert module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005AAB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MODULE 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843C51-1A86-43AC-90FF-753193699D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557" y="4892480"/>
            <a:ext cx="2736886" cy="15281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9D69AC-E55E-4C63-886D-2C6E114D50FA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867988"/>
            <a:ext cx="11404800" cy="4223571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24742"/>
            <a:ext cx="9126000" cy="1153618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B26B1B-6084-4F48-855A-EC3AE077BE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CAFD521-EA8D-4218-A32B-F63CDAE55847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867989"/>
            <a:ext cx="11404800" cy="4223570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0"/>
            <a:ext cx="9126000" cy="127836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A58C53-8D2B-4C42-82D0-0CFE760D0C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8E1925-2EB8-4DBD-8C31-18781C0ADE21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669502"/>
            <a:ext cx="5580000" cy="4422058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669502"/>
            <a:ext cx="5580000" cy="4422058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6078034" y="1545562"/>
            <a:ext cx="45719" cy="45450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24742"/>
            <a:ext cx="9126000" cy="115361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CBC70A-E0D3-4F6F-B9DA-2C2194247B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96A16A-1E7C-48B8-A377-C11744595A10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692182"/>
            <a:ext cx="5580000" cy="4412205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+mn-lt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692182"/>
            <a:ext cx="5580000" cy="4412205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+mn-lt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47423"/>
            <a:ext cx="9126000" cy="114376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D04857-E508-492C-8F1A-DF14596E4D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-1" y="0"/>
            <a:ext cx="5447921" cy="6858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baseline="0"/>
            </a:lvl1pPr>
          </a:lstStyle>
          <a:p>
            <a:r>
              <a:rPr lang="en-GB" dirty="0"/>
              <a:t>Use images from the photography folder from the Central Repository&gt;image library on CWS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447921" y="0"/>
            <a:ext cx="6744079" cy="6858000"/>
          </a:xfrm>
          <a:prstGeom prst="rect">
            <a:avLst/>
          </a:prstGeom>
          <a:solidFill>
            <a:schemeClr val="accent1">
              <a:alpha val="9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>
              <a:solidFill>
                <a:schemeClr val="tx2"/>
              </a:solidFill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5834270" y="2733260"/>
            <a:ext cx="5963478" cy="3743139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5834270" y="1921382"/>
            <a:ext cx="5973417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Course times/ objectives/summary</a:t>
            </a:r>
          </a:p>
        </p:txBody>
      </p:sp>
    </p:spTree>
    <p:extLst>
      <p:ext uri="{BB962C8B-B14F-4D97-AF65-F5344CB8AC3E}">
        <p14:creationId xmlns:p14="http://schemas.microsoft.com/office/powerpoint/2010/main" val="303919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" y="2"/>
            <a:ext cx="786063" cy="68808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 hasCustomPrompt="1"/>
          </p:nvPr>
        </p:nvSpPr>
        <p:spPr>
          <a:xfrm>
            <a:off x="1141200" y="349200"/>
            <a:ext cx="8215200" cy="61236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diagram, smart art, table, video etc.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title" hasCustomPrompt="1"/>
          </p:nvPr>
        </p:nvSpPr>
        <p:spPr>
          <a:xfrm rot="16200000">
            <a:off x="-3117600" y="3283200"/>
            <a:ext cx="7020000" cy="295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defRPr sz="1800" b="1" cap="all" spc="300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Diagram title goes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9571383" y="1753200"/>
            <a:ext cx="2387817" cy="4719600"/>
          </a:xfrm>
        </p:spPr>
        <p:txBody>
          <a:bodyPr anchor="b" anchorCtr="0">
            <a:noAutofit/>
          </a:bodyPr>
          <a:lstStyle>
            <a:lvl1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2pPr>
            <a:lvl3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3pPr>
            <a:lvl4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4pPr>
            <a:lvl5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5pPr>
          </a:lstStyle>
          <a:p>
            <a:pPr lvl="0"/>
            <a:r>
              <a:rPr lang="en-GB" noProof="0" dirty="0"/>
              <a:t>Information for the main diagram, smart art, table or video to be added here if needed. 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74DA80-C262-4FA0-BB4E-80A403D9C1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5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actice_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D5EAA3-9874-4102-B22A-BBB607B88B48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CA47E-00EE-4B68-8A31-10F5659E5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B00AAE2E-A1A9-495E-B275-5C5B4CBC6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/>
          <a:lstStyle/>
          <a:p>
            <a:fld id="{F04D3F15-92C0-49FC-8491-DAF66FED00E0}" type="datetimeFigureOut">
              <a:rPr lang="en-GB" smtClean="0"/>
              <a:pPr/>
              <a:t>06/08/2019</a:t>
            </a:fld>
            <a:endParaRPr lang="en-GB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03B1C35-ED49-46CF-812A-6E292F8CE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EB357DF8-E9A9-4910-9E6F-3DD45609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6308" y="6307672"/>
            <a:ext cx="646611" cy="274320"/>
          </a:xfrm>
          <a:prstGeom prst="rect">
            <a:avLst/>
          </a:prstGeom>
        </p:spPr>
        <p:txBody>
          <a:bodyPr/>
          <a:lstStyle/>
          <a:p>
            <a:fld id="{FD0BDA38-AAFC-4277-BD9B-E3CDD8FD9566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79CF59-9082-40F5-BAF0-9A27C8CC06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  <p:pic>
        <p:nvPicPr>
          <p:cNvPr id="8" name="Picture 5" descr="Single gear">
            <a:extLst>
              <a:ext uri="{FF2B5EF4-FFF2-40B4-BE49-F238E27FC236}">
                <a16:creationId xmlns:a16="http://schemas.microsoft.com/office/drawing/2014/main" id="{4E15BC41-4B19-4994-A823-0D1640BD5B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1419" y="2117821"/>
            <a:ext cx="724526" cy="782652"/>
          </a:xfrm>
          <a:prstGeom prst="rect">
            <a:avLst/>
          </a:prstGeom>
        </p:spPr>
      </p:pic>
      <p:pic>
        <p:nvPicPr>
          <p:cNvPr id="9" name="Picture 6" descr="Users">
            <a:extLst>
              <a:ext uri="{FF2B5EF4-FFF2-40B4-BE49-F238E27FC236}">
                <a16:creationId xmlns:a16="http://schemas.microsoft.com/office/drawing/2014/main" id="{3CD9ECEF-9E1D-4C43-9703-0B1A5779B7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1419" y="4573493"/>
            <a:ext cx="724526" cy="72452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7A4A56-2CC2-4CEB-840A-1A5AEF54F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2669" y="1867988"/>
            <a:ext cx="10206131" cy="42492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2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9F3FD-D08C-4198-8469-6D87A1084FB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/>
              <a:t>Thank you for listening.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F010EDF-E2D4-4F3C-B939-A68A20FD3F5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005AAB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Any 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29E3FC-62F5-4E48-ACC4-30CB99D44D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557" y="4892480"/>
            <a:ext cx="2736886" cy="152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558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00" y="1570416"/>
            <a:ext cx="11404800" cy="454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14000" y="0"/>
            <a:ext cx="9126000" cy="12911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14" r:id="rId2"/>
    <p:sldLayoutId id="2147483715" r:id="rId3"/>
    <p:sldLayoutId id="2147483698" r:id="rId4"/>
    <p:sldLayoutId id="2147483718" r:id="rId5"/>
    <p:sldLayoutId id="2147483716" r:id="rId6"/>
    <p:sldLayoutId id="2147483717" r:id="rId7"/>
    <p:sldLayoutId id="2147483720" r:id="rId8"/>
    <p:sldLayoutId id="2147483721" r:id="rId9"/>
  </p:sldLayoutIdLst>
  <p:hf hdr="0" ft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kumimoji="0" lang="en-GB" sz="4800" b="1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185738" indent="-185738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800" b="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22300" indent="-16510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8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073150" indent="-15875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6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524000" indent="-15240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6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974850" indent="-14605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4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Spring Boot Testing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303E11-6CE9-4331-BF52-CB1310D79A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005AAB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 smtClean="0"/>
              <a:t>Spring boot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5230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This test is quite basic and we will call it a </a:t>
            </a:r>
            <a:r>
              <a:rPr lang="en-GB" b="1" dirty="0" smtClean="0"/>
              <a:t>Smoke</a:t>
            </a:r>
            <a:r>
              <a:rPr lang="en-GB" dirty="0" smtClean="0"/>
              <a:t> test.</a:t>
            </a:r>
          </a:p>
          <a:p>
            <a:r>
              <a:rPr lang="en-GB" dirty="0" smtClean="0"/>
              <a:t>We are testing that we have set our configuration up correctly</a:t>
            </a:r>
          </a:p>
          <a:p>
            <a:r>
              <a:rPr lang="en-GB" dirty="0" smtClean="0"/>
              <a:t>For instance to check to see if the ‘Cocktail Controller’ has been correctly instantiated by the </a:t>
            </a:r>
            <a:r>
              <a:rPr lang="en-GB" b="1" dirty="0" err="1" smtClean="0"/>
              <a:t>IoC</a:t>
            </a:r>
            <a:r>
              <a:rPr lang="en-GB" b="1" dirty="0" smtClean="0"/>
              <a:t>.</a:t>
            </a:r>
          </a:p>
          <a:p>
            <a:r>
              <a:rPr lang="en-GB" dirty="0" smtClean="0"/>
              <a:t>This doesn’t really test the </a:t>
            </a:r>
            <a:r>
              <a:rPr lang="en-GB" b="1" dirty="0" smtClean="0"/>
              <a:t>functionality</a:t>
            </a:r>
            <a:r>
              <a:rPr lang="en-GB" dirty="0" smtClean="0"/>
              <a:t> of the system yet however.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Smoke Test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95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74483-D449-4C95-AD70-8A80DF59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activities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6D2752-4E78-4C63-87BE-57105C8D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DA38-AAFC-4277-BD9B-E3CDD8FD9566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82D7C-2288-4123-A7C8-B48A69C6D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issues or potential downsides might we face with the test described here?</a:t>
            </a:r>
            <a:endParaRPr lang="en-GB" dirty="0"/>
          </a:p>
          <a:p>
            <a:endParaRPr lang="en-GB" dirty="0"/>
          </a:p>
          <a:p>
            <a:r>
              <a:rPr lang="en-GB" dirty="0" smtClean="0"/>
              <a:t>In pairs discuss this issue.</a:t>
            </a:r>
          </a:p>
          <a:p>
            <a:endParaRPr lang="en-GB" dirty="0"/>
          </a:p>
          <a:p>
            <a:r>
              <a:rPr lang="en-GB" dirty="0" smtClean="0"/>
              <a:t>Spend </a:t>
            </a:r>
            <a:r>
              <a:rPr lang="en-GB" b="1" dirty="0" smtClean="0"/>
              <a:t>5 minutes.</a:t>
            </a:r>
          </a:p>
          <a:p>
            <a:endParaRPr lang="en-GB" b="1" dirty="0"/>
          </a:p>
          <a:p>
            <a:r>
              <a:rPr lang="en-GB" dirty="0" smtClean="0"/>
              <a:t>Discuss your findings.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777297" y="2838439"/>
            <a:ext cx="6832316" cy="2308324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>
                <a:solidFill>
                  <a:srgbClr val="4EC9B0"/>
                </a:solidFill>
                <a:latin typeface="Consolas" panose="020B0609020204030204" pitchFamily="49" charset="0"/>
              </a:rPr>
              <a:t>@Test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getCocktailsTest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800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4EC9B0"/>
                </a:solidFill>
                <a:latin typeface="Consolas" panose="020B0609020204030204" pitchFamily="49" charset="0"/>
              </a:rPr>
              <a:t>Cocktail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&gt; </a:t>
            </a:r>
            <a:r>
              <a:rPr lang="en-GB" sz="1800" dirty="0">
                <a:solidFill>
                  <a:srgbClr val="9CDCFE"/>
                </a:solidFill>
                <a:latin typeface="Consolas" panose="020B0609020204030204" pitchFamily="49" charset="0"/>
              </a:rPr>
              <a:t>MOCK_LIST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GB" sz="18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ArrayList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&lt;&gt;();</a:t>
            </a:r>
          </a:p>
          <a:p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MOCK_LIST</a:t>
            </a:r>
            <a:r>
              <a:rPr lang="en-GB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(MOCK_COCKTAIL_1);</a:t>
            </a:r>
          </a:p>
          <a:p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MOCK_LIST</a:t>
            </a:r>
            <a:r>
              <a:rPr lang="en-GB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(MOCK_COCKTAIL_2);</a:t>
            </a:r>
          </a:p>
          <a:p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assertEquals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(MOCK_LIST, </a:t>
            </a:r>
            <a:r>
              <a:rPr lang="en-GB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GB" sz="18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controller</a:t>
            </a:r>
            <a:r>
              <a:rPr lang="en-GB" sz="18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18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getAllCocktails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en-GB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50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Drivers / Stubs</a:t>
            </a:r>
            <a:endParaRPr lang="en-GB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61336967"/>
              </p:ext>
            </p:extLst>
          </p:nvPr>
        </p:nvGraphicFramePr>
        <p:xfrm>
          <a:off x="1880171" y="1571946"/>
          <a:ext cx="8866598" cy="4520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233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Looking at Mocking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079531" y="1821350"/>
            <a:ext cx="6096000" cy="2308324"/>
          </a:xfrm>
          <a:prstGeom prst="rect">
            <a:avLst/>
          </a:prstGeom>
          <a:solidFill>
            <a:srgbClr val="000000"/>
          </a:solidFill>
        </p:spPr>
        <p:txBody>
          <a:bodyPr>
            <a:spAutoFit/>
          </a:bodyPr>
          <a:lstStyle/>
          <a:p>
            <a:r>
              <a:rPr lang="en-GB" sz="1800" dirty="0">
                <a:solidFill>
                  <a:srgbClr val="4EC9B0"/>
                </a:solidFill>
                <a:latin typeface="Consolas" panose="020B0609020204030204" pitchFamily="49" charset="0"/>
              </a:rPr>
              <a:t>@</a:t>
            </a:r>
            <a:r>
              <a:rPr lang="en-GB" sz="18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RunWith</a:t>
            </a:r>
            <a:r>
              <a:rPr lang="en-GB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SpringRunner</a:t>
            </a:r>
            <a:r>
              <a:rPr lang="en-GB" sz="18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18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MockitoTest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>
                <a:solidFill>
                  <a:srgbClr val="4EC9B0"/>
                </a:solidFill>
                <a:latin typeface="Consolas" panose="020B0609020204030204" pitchFamily="49" charset="0"/>
              </a:rPr>
              <a:t>@</a:t>
            </a:r>
            <a:r>
              <a:rPr lang="en-GB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InjectMocks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CocktailController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9CDCFE"/>
                </a:solidFill>
                <a:latin typeface="Consolas" panose="020B0609020204030204" pitchFamily="49" charset="0"/>
              </a:rPr>
              <a:t>controller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>
                <a:solidFill>
                  <a:srgbClr val="4EC9B0"/>
                </a:solidFill>
                <a:latin typeface="Consolas" panose="020B0609020204030204" pitchFamily="49" charset="0"/>
              </a:rPr>
              <a:t>@Mock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CocktailService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9CDCFE"/>
                </a:solidFill>
                <a:latin typeface="Consolas" panose="020B0609020204030204" pitchFamily="49" charset="0"/>
              </a:rPr>
              <a:t>service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GB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14000" y="1867988"/>
            <a:ext cx="11404800" cy="4223571"/>
          </a:xfrm>
        </p:spPr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b="1" dirty="0" smtClean="0"/>
              <a:t>@</a:t>
            </a:r>
            <a:r>
              <a:rPr lang="en-GB" b="1" dirty="0" err="1" smtClean="0"/>
              <a:t>InjectMocks</a:t>
            </a:r>
            <a:r>
              <a:rPr lang="en-GB" dirty="0" smtClean="0"/>
              <a:t> – the Class under test</a:t>
            </a:r>
          </a:p>
          <a:p>
            <a:r>
              <a:rPr lang="en-GB" b="1" dirty="0" smtClean="0"/>
              <a:t>@Mock – </a:t>
            </a:r>
            <a:r>
              <a:rPr lang="en-GB" dirty="0" smtClean="0"/>
              <a:t>The dependencies the class under test requires, its </a:t>
            </a:r>
            <a:r>
              <a:rPr lang="en-GB" i="1" dirty="0" smtClean="0"/>
              <a:t>dependencies</a:t>
            </a:r>
            <a:r>
              <a:rPr lang="en-GB" dirty="0" smtClean="0"/>
              <a:t>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22935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Mocking Complete example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962430" y="1030143"/>
            <a:ext cx="11037785" cy="4801314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4EC9B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   @</a:t>
            </a:r>
            <a:r>
              <a:rPr lang="en-GB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InjectMocks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CocktailController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9CDCFE"/>
                </a:solidFill>
                <a:latin typeface="Consolas" panose="020B0609020204030204" pitchFamily="49" charset="0"/>
              </a:rPr>
              <a:t>controller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>
                <a:solidFill>
                  <a:srgbClr val="4EC9B0"/>
                </a:solidFill>
                <a:latin typeface="Consolas" panose="020B0609020204030204" pitchFamily="49" charset="0"/>
              </a:rPr>
              <a:t>@Mock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CocktailService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9CDCFE"/>
                </a:solidFill>
                <a:latin typeface="Consolas" panose="020B0609020204030204" pitchFamily="49" charset="0"/>
              </a:rPr>
              <a:t>service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final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4EC9B0"/>
                </a:solidFill>
                <a:latin typeface="Consolas" panose="020B0609020204030204" pitchFamily="49" charset="0"/>
              </a:rPr>
              <a:t>Cocktail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9CDCFE"/>
                </a:solidFill>
                <a:latin typeface="Consolas" panose="020B0609020204030204" pitchFamily="49" charset="0"/>
              </a:rPr>
              <a:t>MOCK_COCKTAIL_1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GB" sz="18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DCDCAA"/>
                </a:solidFill>
                <a:latin typeface="Consolas" panose="020B0609020204030204" pitchFamily="49" charset="0"/>
              </a:rPr>
              <a:t>Cocktail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1L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"Vodka 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somthing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final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4EC9B0"/>
                </a:solidFill>
                <a:latin typeface="Consolas" panose="020B0609020204030204" pitchFamily="49" charset="0"/>
              </a:rPr>
              <a:t>Cocktail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9CDCFE"/>
                </a:solidFill>
                <a:latin typeface="Consolas" panose="020B0609020204030204" pitchFamily="49" charset="0"/>
              </a:rPr>
              <a:t>MOCK_COCKTAIL_2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GB" sz="18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DCDCAA"/>
                </a:solidFill>
                <a:latin typeface="Consolas" panose="020B0609020204030204" pitchFamily="49" charset="0"/>
              </a:rPr>
              <a:t>Cocktail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2L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"Whiskey Doo-dah"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>
                <a:solidFill>
                  <a:srgbClr val="4EC9B0"/>
                </a:solidFill>
                <a:latin typeface="Consolas" panose="020B0609020204030204" pitchFamily="49" charset="0"/>
              </a:rPr>
              <a:t>@Test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getCocktailsTest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800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4EC9B0"/>
                </a:solidFill>
                <a:latin typeface="Consolas" panose="020B0609020204030204" pitchFamily="49" charset="0"/>
              </a:rPr>
              <a:t>Cocktail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&gt; </a:t>
            </a:r>
            <a:r>
              <a:rPr lang="en-GB" sz="1800" dirty="0">
                <a:solidFill>
                  <a:srgbClr val="9CDCFE"/>
                </a:solidFill>
                <a:latin typeface="Consolas" panose="020B0609020204030204" pitchFamily="49" charset="0"/>
              </a:rPr>
              <a:t>MOCK_LIST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GB" sz="18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ArrayList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&lt;&gt;();</a:t>
            </a:r>
          </a:p>
          <a:p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MOCK_LIST</a:t>
            </a:r>
            <a:r>
              <a:rPr lang="en-GB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(MOCK_COCKTAIL_1);</a:t>
            </a:r>
          </a:p>
          <a:p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MOCK_LIST</a:t>
            </a:r>
            <a:r>
              <a:rPr lang="en-GB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(MOCK_COCKTAIL_2);</a:t>
            </a:r>
          </a:p>
          <a:p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Mockito</a:t>
            </a:r>
            <a:r>
              <a:rPr lang="en-GB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when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service</a:t>
            </a:r>
            <a:r>
              <a:rPr lang="en-GB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findAll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()).</a:t>
            </a:r>
            <a:r>
              <a:rPr lang="en-GB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thenReturn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(MOCK_LIST);</a:t>
            </a:r>
          </a:p>
          <a:p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assertEquals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(MOCK_LIST, </a:t>
            </a:r>
            <a:r>
              <a:rPr lang="en-GB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controller</a:t>
            </a:r>
            <a:r>
              <a:rPr lang="en-GB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getAllCocktails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Mockito</a:t>
            </a:r>
            <a:r>
              <a:rPr lang="en-GB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verify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(service).</a:t>
            </a:r>
            <a:r>
              <a:rPr lang="en-GB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findAll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en-GB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63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74483-D449-4C95-AD70-8A80DF59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</a:t>
            </a:r>
            <a:r>
              <a:rPr lang="en-GB" dirty="0" smtClean="0"/>
              <a:t>With Testing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6D2752-4E78-4C63-87BE-57105C8D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DA38-AAFC-4277-BD9B-E3CDD8FD9566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82D7C-2288-4123-A7C8-B48A69C6D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 smtClean="0"/>
              <a:t>Take the most recent Spring Boot project you hav</a:t>
            </a:r>
            <a:r>
              <a:rPr lang="en-GB" dirty="0" smtClean="0"/>
              <a:t>e been working on.</a:t>
            </a:r>
          </a:p>
          <a:p>
            <a:r>
              <a:rPr lang="en-GB" dirty="0" smtClean="0"/>
              <a:t>Incorporate testing into it in order to achieve 70% test coverage.</a:t>
            </a:r>
          </a:p>
          <a:p>
            <a:r>
              <a:rPr lang="en-GB" dirty="0" smtClean="0"/>
              <a:t>Remember the concepts we have discussed previously.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635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Integration Testing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303E11-6CE9-4331-BF52-CB1310D79A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005AAB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6503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testing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898636" y="199146"/>
            <a:ext cx="11067392" cy="5586145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>
            <a:spAutoFit/>
          </a:bodyPr>
          <a:lstStyle/>
          <a:p>
            <a:r>
              <a:rPr lang="en-GB" sz="1700" dirty="0">
                <a:solidFill>
                  <a:srgbClr val="4EC9B0"/>
                </a:solidFill>
                <a:latin typeface="Consolas" panose="020B0609020204030204" pitchFamily="49" charset="0"/>
              </a:rPr>
              <a:t>@</a:t>
            </a:r>
            <a:r>
              <a:rPr lang="en-GB" sz="1700" dirty="0" err="1">
                <a:solidFill>
                  <a:srgbClr val="4EC9B0"/>
                </a:solidFill>
                <a:latin typeface="Consolas" panose="020B0609020204030204" pitchFamily="49" charset="0"/>
              </a:rPr>
              <a:t>RunWith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SpringRunner</a:t>
            </a:r>
            <a:r>
              <a:rPr lang="en-GB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700" dirty="0">
                <a:solidFill>
                  <a:srgbClr val="4EC9B0"/>
                </a:solidFill>
                <a:latin typeface="Consolas" panose="020B0609020204030204" pitchFamily="49" charset="0"/>
              </a:rPr>
              <a:t>@</a:t>
            </a:r>
            <a:r>
              <a:rPr lang="en-GB" sz="1700" dirty="0" err="1">
                <a:solidFill>
                  <a:srgbClr val="4EC9B0"/>
                </a:solidFill>
                <a:latin typeface="Consolas" panose="020B0609020204030204" pitchFamily="49" charset="0"/>
              </a:rPr>
              <a:t>WebMvcTest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CocktailController</a:t>
            </a:r>
            <a:r>
              <a:rPr lang="en-GB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700" dirty="0">
                <a:solidFill>
                  <a:srgbClr val="4EC9B0"/>
                </a:solidFill>
                <a:latin typeface="Consolas" panose="020B0609020204030204" pitchFamily="49" charset="0"/>
              </a:rPr>
              <a:t>@</a:t>
            </a:r>
            <a:r>
              <a:rPr lang="en-GB" sz="1700" dirty="0" err="1">
                <a:solidFill>
                  <a:srgbClr val="4EC9B0"/>
                </a:solidFill>
                <a:latin typeface="Consolas" panose="020B0609020204030204" pitchFamily="49" charset="0"/>
              </a:rPr>
              <a:t>AutoConfigureMockMvc</a:t>
            </a:r>
            <a:endParaRPr lang="en-GB" sz="1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7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7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700" dirty="0" err="1">
                <a:solidFill>
                  <a:srgbClr val="4EC9B0"/>
                </a:solidFill>
                <a:latin typeface="Consolas" panose="020B0609020204030204" pitchFamily="49" charset="0"/>
              </a:rPr>
              <a:t>WebMockTest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700" dirty="0">
                <a:solidFill>
                  <a:srgbClr val="4EC9B0"/>
                </a:solidFill>
                <a:latin typeface="Consolas" panose="020B0609020204030204" pitchFamily="49" charset="0"/>
              </a:rPr>
              <a:t>@</a:t>
            </a:r>
            <a:r>
              <a:rPr lang="en-GB" sz="1700" dirty="0" err="1">
                <a:solidFill>
                  <a:srgbClr val="4EC9B0"/>
                </a:solidFill>
                <a:latin typeface="Consolas" panose="020B0609020204030204" pitchFamily="49" charset="0"/>
              </a:rPr>
              <a:t>Autowired</a:t>
            </a:r>
            <a:endParaRPr lang="en-GB" sz="1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700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700" dirty="0" err="1">
                <a:solidFill>
                  <a:srgbClr val="4EC9B0"/>
                </a:solidFill>
                <a:latin typeface="Consolas" panose="020B0609020204030204" pitchFamily="49" charset="0"/>
              </a:rPr>
              <a:t>MockMvc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mockMvc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700" dirty="0">
                <a:solidFill>
                  <a:srgbClr val="4EC9B0"/>
                </a:solidFill>
                <a:latin typeface="Consolas" panose="020B0609020204030204" pitchFamily="49" charset="0"/>
              </a:rPr>
              <a:t>@</a:t>
            </a:r>
            <a:r>
              <a:rPr lang="en-GB" sz="1700" dirty="0" err="1">
                <a:solidFill>
                  <a:srgbClr val="4EC9B0"/>
                </a:solidFill>
                <a:latin typeface="Consolas" panose="020B0609020204030204" pitchFamily="49" charset="0"/>
              </a:rPr>
              <a:t>MockBean</a:t>
            </a:r>
            <a:endParaRPr lang="en-GB" sz="1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700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700" dirty="0" err="1">
                <a:solidFill>
                  <a:srgbClr val="4EC9B0"/>
                </a:solidFill>
                <a:latin typeface="Consolas" panose="020B0609020204030204" pitchFamily="49" charset="0"/>
              </a:rPr>
              <a:t>CocktailService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700" dirty="0">
                <a:solidFill>
                  <a:srgbClr val="9CDCFE"/>
                </a:solidFill>
                <a:latin typeface="Consolas" panose="020B0609020204030204" pitchFamily="49" charset="0"/>
              </a:rPr>
              <a:t>service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700" dirty="0">
                <a:solidFill>
                  <a:srgbClr val="4EC9B0"/>
                </a:solidFill>
                <a:latin typeface="Consolas" panose="020B0609020204030204" pitchFamily="49" charset="0"/>
              </a:rPr>
              <a:t>@</a:t>
            </a:r>
            <a:r>
              <a:rPr lang="en-GB" sz="1700" dirty="0" err="1">
                <a:solidFill>
                  <a:srgbClr val="4EC9B0"/>
                </a:solidFill>
                <a:latin typeface="Consolas" panose="020B0609020204030204" pitchFamily="49" charset="0"/>
              </a:rPr>
              <a:t>MockBean</a:t>
            </a:r>
            <a:endParaRPr lang="en-GB" sz="1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700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700" dirty="0" err="1">
                <a:solidFill>
                  <a:srgbClr val="4EC9B0"/>
                </a:solidFill>
                <a:latin typeface="Consolas" panose="020B0609020204030204" pitchFamily="49" charset="0"/>
              </a:rPr>
              <a:t>RestTemplate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restTemplate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;;</a:t>
            </a:r>
          </a:p>
          <a:p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700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7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700" dirty="0">
                <a:solidFill>
                  <a:srgbClr val="569CD6"/>
                </a:solidFill>
                <a:latin typeface="Consolas" panose="020B0609020204030204" pitchFamily="49" charset="0"/>
              </a:rPr>
              <a:t>final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700" dirty="0">
                <a:solidFill>
                  <a:srgbClr val="4EC9B0"/>
                </a:solidFill>
                <a:latin typeface="Consolas" panose="020B0609020204030204" pitchFamily="49" charset="0"/>
              </a:rPr>
              <a:t>Cocktail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700" dirty="0">
                <a:solidFill>
                  <a:srgbClr val="9CDCFE"/>
                </a:solidFill>
                <a:latin typeface="Consolas" panose="020B0609020204030204" pitchFamily="49" charset="0"/>
              </a:rPr>
              <a:t>MOCK_COCKTAIL_1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GB" sz="17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700" dirty="0">
                <a:solidFill>
                  <a:srgbClr val="DCDCAA"/>
                </a:solidFill>
                <a:latin typeface="Consolas" panose="020B0609020204030204" pitchFamily="49" charset="0"/>
              </a:rPr>
              <a:t>Cocktail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700" dirty="0">
                <a:solidFill>
                  <a:srgbClr val="B5CEA8"/>
                </a:solidFill>
                <a:latin typeface="Consolas" panose="020B0609020204030204" pitchFamily="49" charset="0"/>
              </a:rPr>
              <a:t>1L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GB" sz="1700" dirty="0">
                <a:solidFill>
                  <a:srgbClr val="CE9178"/>
                </a:solidFill>
                <a:latin typeface="Consolas" panose="020B0609020204030204" pitchFamily="49" charset="0"/>
              </a:rPr>
              <a:t>"Vodka </a:t>
            </a:r>
            <a:r>
              <a:rPr lang="en-GB" sz="1700" dirty="0" err="1">
                <a:solidFill>
                  <a:srgbClr val="CE9178"/>
                </a:solidFill>
                <a:latin typeface="Consolas" panose="020B0609020204030204" pitchFamily="49" charset="0"/>
              </a:rPr>
              <a:t>somthing</a:t>
            </a:r>
            <a:r>
              <a:rPr lang="en-GB" sz="17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700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7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700" dirty="0">
                <a:solidFill>
                  <a:srgbClr val="569CD6"/>
                </a:solidFill>
                <a:latin typeface="Consolas" panose="020B0609020204030204" pitchFamily="49" charset="0"/>
              </a:rPr>
              <a:t>final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700" dirty="0">
                <a:solidFill>
                  <a:srgbClr val="4EC9B0"/>
                </a:solidFill>
                <a:latin typeface="Consolas" panose="020B0609020204030204" pitchFamily="49" charset="0"/>
              </a:rPr>
              <a:t>Cocktail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700" dirty="0">
                <a:solidFill>
                  <a:srgbClr val="9CDCFE"/>
                </a:solidFill>
                <a:latin typeface="Consolas" panose="020B0609020204030204" pitchFamily="49" charset="0"/>
              </a:rPr>
              <a:t>MOCK_COCKTAIL_2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GB" sz="17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700" dirty="0">
                <a:solidFill>
                  <a:srgbClr val="DCDCAA"/>
                </a:solidFill>
                <a:latin typeface="Consolas" panose="020B0609020204030204" pitchFamily="49" charset="0"/>
              </a:rPr>
              <a:t>Cocktail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700" dirty="0">
                <a:solidFill>
                  <a:srgbClr val="B5CEA8"/>
                </a:solidFill>
                <a:latin typeface="Consolas" panose="020B0609020204030204" pitchFamily="49" charset="0"/>
              </a:rPr>
              <a:t>2L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GB" sz="1700" dirty="0">
                <a:solidFill>
                  <a:srgbClr val="CE9178"/>
                </a:solidFill>
                <a:latin typeface="Consolas" panose="020B0609020204030204" pitchFamily="49" charset="0"/>
              </a:rPr>
              <a:t>"Whiskey Doo-dah"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700" dirty="0">
                <a:solidFill>
                  <a:srgbClr val="4EC9B0"/>
                </a:solidFill>
                <a:latin typeface="Consolas" panose="020B0609020204030204" pitchFamily="49" charset="0"/>
              </a:rPr>
              <a:t>@Test</a:t>
            </a:r>
            <a:endParaRPr lang="en-GB" sz="1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7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7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getAllTest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GB" sz="1700" dirty="0">
                <a:solidFill>
                  <a:srgbClr val="569CD6"/>
                </a:solidFill>
                <a:latin typeface="Consolas" panose="020B0609020204030204" pitchFamily="49" charset="0"/>
              </a:rPr>
              <a:t>throws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700" dirty="0">
                <a:solidFill>
                  <a:srgbClr val="4EC9B0"/>
                </a:solidFill>
                <a:latin typeface="Consolas" panose="020B0609020204030204" pitchFamily="49" charset="0"/>
              </a:rPr>
              <a:t>Exception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700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GB" sz="1700" dirty="0">
                <a:solidFill>
                  <a:srgbClr val="4EC9B0"/>
                </a:solidFill>
                <a:latin typeface="Consolas" panose="020B0609020204030204" pitchFamily="49" charset="0"/>
              </a:rPr>
              <a:t>Cocktail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&gt; </a:t>
            </a:r>
            <a:r>
              <a:rPr lang="en-GB" sz="1700" dirty="0">
                <a:solidFill>
                  <a:srgbClr val="9CDCFE"/>
                </a:solidFill>
                <a:latin typeface="Consolas" panose="020B0609020204030204" pitchFamily="49" charset="0"/>
              </a:rPr>
              <a:t>MOCK_LIST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GB" sz="17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700" dirty="0" err="1">
                <a:solidFill>
                  <a:srgbClr val="4EC9B0"/>
                </a:solidFill>
                <a:latin typeface="Consolas" panose="020B0609020204030204" pitchFamily="49" charset="0"/>
              </a:rPr>
              <a:t>ArrayList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&lt;&gt;();</a:t>
            </a:r>
          </a:p>
          <a:p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MOCK_LIST</a:t>
            </a:r>
            <a:r>
              <a:rPr lang="en-GB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(MOCK_COCKTAIL_1);</a:t>
            </a:r>
          </a:p>
          <a:p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MOCK_LIST</a:t>
            </a:r>
            <a:r>
              <a:rPr lang="en-GB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(MOCK_COCKTAIL_2);</a:t>
            </a:r>
          </a:p>
          <a:p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700" dirty="0">
                <a:solidFill>
                  <a:srgbClr val="DCDCAA"/>
                </a:solidFill>
                <a:latin typeface="Consolas" panose="020B0609020204030204" pitchFamily="49" charset="0"/>
              </a:rPr>
              <a:t>when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service</a:t>
            </a:r>
            <a:r>
              <a:rPr lang="en-GB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findAll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()).</a:t>
            </a:r>
            <a:r>
              <a:rPr lang="en-GB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thenReturn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(MOCK_LIST);</a:t>
            </a:r>
          </a:p>
          <a:p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mockMvc</a:t>
            </a:r>
            <a:r>
              <a:rPr lang="en-GB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perform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700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700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en-GB" sz="1700" dirty="0" err="1">
                <a:solidFill>
                  <a:srgbClr val="CE9178"/>
                </a:solidFill>
                <a:latin typeface="Consolas" panose="020B0609020204030204" pitchFamily="49" charset="0"/>
              </a:rPr>
              <a:t>getAllCocktails</a:t>
            </a:r>
            <a:r>
              <a:rPr lang="en-GB" sz="17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)).</a:t>
            </a:r>
            <a:r>
              <a:rPr lang="en-GB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andExpect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700" dirty="0">
                <a:solidFill>
                  <a:srgbClr val="DCDCAA"/>
                </a:solidFill>
                <a:latin typeface="Consolas" panose="020B0609020204030204" pitchFamily="49" charset="0"/>
              </a:rPr>
              <a:t>content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GB" sz="1700" dirty="0">
                <a:solidFill>
                  <a:srgbClr val="DCDCAA"/>
                </a:solidFill>
                <a:latin typeface="Consolas" panose="020B0609020204030204" pitchFamily="49" charset="0"/>
              </a:rPr>
              <a:t>string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containsString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700" dirty="0">
                <a:solidFill>
                  <a:srgbClr val="CE9178"/>
                </a:solidFill>
                <a:latin typeface="Consolas" panose="020B0609020204030204" pitchFamily="49" charset="0"/>
              </a:rPr>
              <a:t>"Vodka </a:t>
            </a:r>
            <a:r>
              <a:rPr lang="en-GB" sz="1700" dirty="0" err="1">
                <a:solidFill>
                  <a:srgbClr val="CE9178"/>
                </a:solidFill>
                <a:latin typeface="Consolas" panose="020B0609020204030204" pitchFamily="49" charset="0"/>
              </a:rPr>
              <a:t>somthing</a:t>
            </a:r>
            <a:r>
              <a:rPr lang="en-GB" sz="17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)));</a:t>
            </a:r>
          </a:p>
          <a:p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en-GB" sz="1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93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Here we are not starting the server at all – saving the cost of starting the server</a:t>
            </a:r>
          </a:p>
          <a:p>
            <a:r>
              <a:rPr lang="en-GB" dirty="0" smtClean="0"/>
              <a:t>Spring </a:t>
            </a:r>
            <a:r>
              <a:rPr lang="en-GB" dirty="0"/>
              <a:t>will emulate the HTTP request we are trying to make and passes it to the controller.</a:t>
            </a:r>
          </a:p>
          <a:p>
            <a:r>
              <a:rPr lang="en-GB" spc="-20" dirty="0" smtClean="0">
                <a:solidFill>
                  <a:srgbClr val="555454"/>
                </a:solidFill>
                <a:cs typeface="Segoe UI" panose="020B0502040204020203" pitchFamily="34" charset="0"/>
              </a:rPr>
              <a:t>The code </a:t>
            </a:r>
            <a:r>
              <a:rPr lang="en-GB" spc="-20" dirty="0">
                <a:solidFill>
                  <a:srgbClr val="555454"/>
                </a:solidFill>
                <a:cs typeface="Segoe UI" panose="020B0502040204020203" pitchFamily="34" charset="0"/>
              </a:rPr>
              <a:t>will be called exactly the same way as if it was processing a real HTTP </a:t>
            </a:r>
            <a:r>
              <a:rPr lang="en-GB" spc="-20" dirty="0" smtClean="0">
                <a:solidFill>
                  <a:srgbClr val="555454"/>
                </a:solidFill>
                <a:cs typeface="Segoe UI" panose="020B0502040204020203" pitchFamily="34" charset="0"/>
              </a:rPr>
              <a:t>request.</a:t>
            </a:r>
          </a:p>
          <a:p>
            <a:r>
              <a:rPr lang="en-GB" spc="-20" dirty="0" smtClean="0">
                <a:solidFill>
                  <a:srgbClr val="555454"/>
                </a:solidFill>
                <a:cs typeface="Segoe UI" panose="020B0502040204020203" pitchFamily="34" charset="0"/>
              </a:rPr>
              <a:t>This is </a:t>
            </a:r>
            <a:r>
              <a:rPr lang="en-GB" spc="-20" smtClean="0">
                <a:solidFill>
                  <a:srgbClr val="555454"/>
                </a:solidFill>
                <a:cs typeface="Segoe UI" panose="020B0502040204020203" pitchFamily="34" charset="0"/>
              </a:rPr>
              <a:t>integration testing as </a:t>
            </a:r>
            <a:r>
              <a:rPr lang="en-GB" spc="-20" dirty="0" smtClean="0">
                <a:solidFill>
                  <a:srgbClr val="555454"/>
                </a:solidFill>
                <a:cs typeface="Segoe UI" panose="020B0502040204020203" pitchFamily="34" charset="0"/>
              </a:rPr>
              <a:t>it makes use of some of the servlets that Spring Boot abstracts from us. For example the </a:t>
            </a:r>
            <a:r>
              <a:rPr lang="en-GB" b="1" spc="-20" dirty="0" smtClean="0">
                <a:solidFill>
                  <a:srgbClr val="555454"/>
                </a:solidFill>
                <a:cs typeface="Segoe UI" panose="020B0502040204020203" pitchFamily="34" charset="0"/>
              </a:rPr>
              <a:t>Dispatcher</a:t>
            </a:r>
            <a:r>
              <a:rPr lang="en-GB" spc="-20" dirty="0" smtClean="0">
                <a:solidFill>
                  <a:srgbClr val="555454"/>
                </a:solidFill>
                <a:cs typeface="Segoe UI" panose="020B0502040204020203" pitchFamily="34" charset="0"/>
              </a:rPr>
              <a:t> Servlet</a:t>
            </a:r>
          </a:p>
          <a:p>
            <a:r>
              <a:rPr lang="en-GB" dirty="0"/>
              <a:t>We use </a:t>
            </a:r>
            <a:r>
              <a:rPr lang="en-GB" b="1" dirty="0"/>
              <a:t>@</a:t>
            </a:r>
            <a:r>
              <a:rPr lang="en-GB" b="1" dirty="0" err="1"/>
              <a:t>MockBean</a:t>
            </a:r>
            <a:r>
              <a:rPr lang="en-GB" dirty="0"/>
              <a:t> to create and inject a mock for the </a:t>
            </a:r>
            <a:r>
              <a:rPr lang="en-GB" dirty="0" err="1"/>
              <a:t>CocktailService</a:t>
            </a:r>
            <a:r>
              <a:rPr lang="en-GB" dirty="0"/>
              <a:t> – we then set a dummy </a:t>
            </a:r>
            <a:r>
              <a:rPr lang="en-GB" dirty="0" smtClean="0"/>
              <a:t>response</a:t>
            </a:r>
            <a:endParaRPr lang="en-GB" dirty="0"/>
          </a:p>
          <a:p>
            <a:endParaRPr lang="en-GB" spc="-20" dirty="0" smtClean="0">
              <a:solidFill>
                <a:srgbClr val="555454"/>
              </a:solidFill>
              <a:cs typeface="Segoe UI" panose="020B0502040204020203" pitchFamily="34" charset="0"/>
            </a:endParaRP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Testing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581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b="1" dirty="0" err="1" smtClean="0"/>
              <a:t>MockMvc</a:t>
            </a:r>
            <a:r>
              <a:rPr lang="en-GB" dirty="0" smtClean="0"/>
              <a:t> - this object in part supports testing an application without having to run an application server.</a:t>
            </a:r>
            <a:endParaRPr lang="en-GB" dirty="0"/>
          </a:p>
          <a:p>
            <a:r>
              <a:rPr lang="en-GB" b="1" dirty="0" smtClean="0"/>
              <a:t>@</a:t>
            </a:r>
            <a:r>
              <a:rPr lang="en-GB" b="1" dirty="0" err="1"/>
              <a:t>WebMvcTest</a:t>
            </a:r>
            <a:r>
              <a:rPr lang="en-GB" dirty="0"/>
              <a:t> </a:t>
            </a:r>
            <a:r>
              <a:rPr lang="en-GB" dirty="0" smtClean="0"/>
              <a:t>- we use </a:t>
            </a:r>
            <a:r>
              <a:rPr lang="en-GB" dirty="0"/>
              <a:t>this annotation to </a:t>
            </a:r>
            <a:r>
              <a:rPr lang="en-GB" dirty="0" smtClean="0"/>
              <a:t>auto configure </a:t>
            </a:r>
            <a:r>
              <a:rPr lang="en-GB" dirty="0"/>
              <a:t>the </a:t>
            </a:r>
            <a:r>
              <a:rPr lang="en-GB" b="1" dirty="0" err="1"/>
              <a:t>MockMvc</a:t>
            </a:r>
            <a:r>
              <a:rPr lang="en-GB" dirty="0"/>
              <a:t> </a:t>
            </a:r>
            <a:r>
              <a:rPr lang="en-GB" dirty="0" smtClean="0"/>
              <a:t>object.</a:t>
            </a:r>
          </a:p>
          <a:p>
            <a:r>
              <a:rPr lang="en-GB" dirty="0" smtClean="0"/>
              <a:t>The </a:t>
            </a:r>
            <a:r>
              <a:rPr lang="en-GB" b="1" dirty="0"/>
              <a:t>p</a:t>
            </a:r>
            <a:r>
              <a:rPr lang="en-GB" b="1" dirty="0" smtClean="0"/>
              <a:t>arameter </a:t>
            </a:r>
            <a:r>
              <a:rPr lang="en-GB" dirty="0" smtClean="0"/>
              <a:t>that we pass to this annotation is the class under test.</a:t>
            </a:r>
            <a:endParaRPr lang="en-GB" dirty="0"/>
          </a:p>
          <a:p>
            <a:r>
              <a:rPr lang="en-GB" b="1" dirty="0" smtClean="0"/>
              <a:t>@</a:t>
            </a:r>
            <a:r>
              <a:rPr lang="en-GB" b="1" dirty="0" err="1"/>
              <a:t>MockBean</a:t>
            </a:r>
            <a:r>
              <a:rPr lang="en-GB" dirty="0"/>
              <a:t> is what </a:t>
            </a:r>
            <a:r>
              <a:rPr lang="en-GB" dirty="0" smtClean="0"/>
              <a:t>this class requires, its </a:t>
            </a:r>
            <a:r>
              <a:rPr lang="en-GB" i="1" dirty="0" smtClean="0"/>
              <a:t>dependencies</a:t>
            </a:r>
            <a:r>
              <a:rPr lang="en-GB" dirty="0" smtClean="0"/>
              <a:t>.</a:t>
            </a:r>
            <a:endParaRPr lang="en-GB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Annotations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221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D5D03-DE3E-4C1F-9E09-CC2AE944590E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GB" dirty="0" smtClean="0"/>
              <a:t>Course Objectives</a:t>
            </a:r>
            <a:endParaRPr lang="en-GB" dirty="0"/>
          </a:p>
          <a:p>
            <a:r>
              <a:rPr lang="en-GB" dirty="0" smtClean="0"/>
              <a:t>Recap of Testing Theory</a:t>
            </a:r>
          </a:p>
          <a:p>
            <a:r>
              <a:rPr lang="en-GB" dirty="0" smtClean="0"/>
              <a:t>Unit Testing</a:t>
            </a:r>
          </a:p>
          <a:p>
            <a:r>
              <a:rPr lang="en-GB" dirty="0" smtClean="0"/>
              <a:t>Drivers and Stubs</a:t>
            </a:r>
          </a:p>
          <a:p>
            <a:r>
              <a:rPr lang="en-GB" dirty="0" smtClean="0"/>
              <a:t>Mocking</a:t>
            </a:r>
          </a:p>
          <a:p>
            <a:r>
              <a:rPr lang="en-GB" dirty="0" smtClean="0"/>
              <a:t>Integration Testing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0C50E6-F62B-4930-9998-6F7CD0FB3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 page</a:t>
            </a:r>
          </a:p>
        </p:txBody>
      </p:sp>
    </p:spTree>
    <p:extLst>
      <p:ext uri="{BB962C8B-B14F-4D97-AF65-F5344CB8AC3E}">
        <p14:creationId xmlns:p14="http://schemas.microsoft.com/office/powerpoint/2010/main" val="377895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EE0707-9043-42D1-B7E2-7648D54559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4000" y="1867988"/>
            <a:ext cx="11404800" cy="3813621"/>
          </a:xfrm>
        </p:spPr>
        <p:txBody>
          <a:bodyPr/>
          <a:lstStyle/>
          <a:p>
            <a:r>
              <a:rPr lang="en-GB" sz="1400" dirty="0" smtClean="0"/>
              <a:t>Implement Unit Tests into our application.</a:t>
            </a:r>
          </a:p>
          <a:p>
            <a:pPr lvl="1"/>
            <a:r>
              <a:rPr lang="en-GB" sz="1400" i="1" dirty="0" smtClean="0"/>
              <a:t>We have seen examples of how we can implement Unit Testing into our Project</a:t>
            </a:r>
          </a:p>
          <a:p>
            <a:r>
              <a:rPr lang="en-GB" sz="1400" dirty="0" smtClean="0"/>
              <a:t>To understand the terms </a:t>
            </a:r>
            <a:r>
              <a:rPr lang="en-GB" sz="1400" b="1" dirty="0" smtClean="0"/>
              <a:t>Mocking</a:t>
            </a:r>
            <a:r>
              <a:rPr lang="en-GB" sz="1400" dirty="0" smtClean="0"/>
              <a:t>, </a:t>
            </a:r>
            <a:r>
              <a:rPr lang="en-GB" sz="1400" b="1" dirty="0" smtClean="0"/>
              <a:t>Stubs</a:t>
            </a:r>
            <a:r>
              <a:rPr lang="en-GB" sz="1400" dirty="0" smtClean="0"/>
              <a:t> and </a:t>
            </a:r>
            <a:r>
              <a:rPr lang="en-GB" sz="1400" b="1" dirty="0" smtClean="0"/>
              <a:t>Drivers</a:t>
            </a:r>
            <a:r>
              <a:rPr lang="en-GB" sz="1400" dirty="0" smtClean="0"/>
              <a:t>.</a:t>
            </a:r>
          </a:p>
          <a:p>
            <a:pPr lvl="1"/>
            <a:r>
              <a:rPr lang="en-GB" sz="1400" b="1" i="1" dirty="0" smtClean="0"/>
              <a:t>Mocking</a:t>
            </a:r>
            <a:r>
              <a:rPr lang="en-GB" sz="1400" i="1" dirty="0" smtClean="0"/>
              <a:t> is creating a dummy object for testing responses that is set to return a particular response.</a:t>
            </a:r>
          </a:p>
          <a:p>
            <a:pPr lvl="1"/>
            <a:r>
              <a:rPr lang="en-GB" sz="1400" b="1" i="1" dirty="0" smtClean="0"/>
              <a:t>Stubs </a:t>
            </a:r>
            <a:r>
              <a:rPr lang="en-GB" sz="1400" i="1" dirty="0" smtClean="0"/>
              <a:t>are dummy objects that are required by the class under test.</a:t>
            </a:r>
          </a:p>
          <a:p>
            <a:pPr lvl="1"/>
            <a:r>
              <a:rPr lang="en-GB" sz="1400" b="1" i="1" dirty="0" smtClean="0"/>
              <a:t>Drivers </a:t>
            </a:r>
            <a:r>
              <a:rPr lang="en-GB" sz="1400" i="1" dirty="0" smtClean="0"/>
              <a:t>are dummy objects that provide information to the class under test. </a:t>
            </a:r>
          </a:p>
          <a:p>
            <a:r>
              <a:rPr lang="en-GB" sz="1400" dirty="0" smtClean="0"/>
              <a:t>Achieve at least 70% Test Coverage in our API’s.</a:t>
            </a:r>
          </a:p>
          <a:p>
            <a:pPr lvl="1"/>
            <a:r>
              <a:rPr lang="en-GB" sz="1400" i="1" dirty="0" smtClean="0"/>
              <a:t>We have worked to achieve this aim in our project work.</a:t>
            </a:r>
          </a:p>
          <a:p>
            <a:r>
              <a:rPr lang="en-GB" sz="1400" dirty="0" smtClean="0"/>
              <a:t>To look at how we can perform Integration Testing in Spring Boot.</a:t>
            </a:r>
          </a:p>
          <a:p>
            <a:pPr lvl="1"/>
            <a:r>
              <a:rPr lang="en-GB" sz="1400" i="1" dirty="0" smtClean="0"/>
              <a:t>We have examples of using </a:t>
            </a:r>
            <a:r>
              <a:rPr lang="en-GB" sz="1400" i="1" dirty="0" err="1" smtClean="0"/>
              <a:t>MockMvc</a:t>
            </a:r>
            <a:r>
              <a:rPr lang="en-GB" sz="1400" i="1" dirty="0" smtClean="0"/>
              <a:t>.</a:t>
            </a:r>
            <a:endParaRPr lang="en-GB" sz="1400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0F38E9-F214-4AFD-8AA1-F81789DA1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objectives</a:t>
            </a:r>
          </a:p>
        </p:txBody>
      </p:sp>
    </p:spTree>
    <p:extLst>
      <p:ext uri="{BB962C8B-B14F-4D97-AF65-F5344CB8AC3E}">
        <p14:creationId xmlns:p14="http://schemas.microsoft.com/office/powerpoint/2010/main" val="277242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2B469-2FC3-48ED-AE83-12225DBC2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Thank you for listening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68246B-A580-417F-B1FB-3B4A1F27EC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Any 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588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EE0707-9043-42D1-B7E2-7648D54559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Implement Unit Tests into our application.</a:t>
            </a:r>
          </a:p>
          <a:p>
            <a:r>
              <a:rPr lang="en-GB" dirty="0" smtClean="0"/>
              <a:t>To understand the terms </a:t>
            </a:r>
            <a:r>
              <a:rPr lang="en-GB" b="1" dirty="0" smtClean="0"/>
              <a:t>Mocking</a:t>
            </a:r>
            <a:r>
              <a:rPr lang="en-GB" dirty="0" smtClean="0"/>
              <a:t>, </a:t>
            </a:r>
            <a:r>
              <a:rPr lang="en-GB" b="1" dirty="0" smtClean="0"/>
              <a:t>Stubs</a:t>
            </a:r>
            <a:r>
              <a:rPr lang="en-GB" dirty="0" smtClean="0"/>
              <a:t> and </a:t>
            </a:r>
            <a:r>
              <a:rPr lang="en-GB" b="1" dirty="0" smtClean="0"/>
              <a:t>Drivers</a:t>
            </a:r>
            <a:r>
              <a:rPr lang="en-GB" dirty="0" smtClean="0"/>
              <a:t>.</a:t>
            </a:r>
          </a:p>
          <a:p>
            <a:r>
              <a:rPr lang="en-GB" dirty="0" smtClean="0"/>
              <a:t>Achieve at least 70% Test Coverage in our API’s.</a:t>
            </a:r>
          </a:p>
          <a:p>
            <a:r>
              <a:rPr lang="en-GB" dirty="0" smtClean="0"/>
              <a:t>To look at how we can perform Integration Testing in Spring Boot.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0F38E9-F214-4AFD-8AA1-F81789DA1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objectives</a:t>
            </a:r>
          </a:p>
        </p:txBody>
      </p:sp>
    </p:spTree>
    <p:extLst>
      <p:ext uri="{BB962C8B-B14F-4D97-AF65-F5344CB8AC3E}">
        <p14:creationId xmlns:p14="http://schemas.microsoft.com/office/powerpoint/2010/main" val="35798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do we Test?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DA38-AAFC-4277-BD9B-E3CDD8FD9566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 a group we will discuss some testing concepts.</a:t>
            </a:r>
          </a:p>
          <a:p>
            <a:pPr lvl="1"/>
            <a:r>
              <a:rPr lang="en-GB" dirty="0" smtClean="0"/>
              <a:t>Why do we test?</a:t>
            </a:r>
          </a:p>
          <a:p>
            <a:pPr lvl="1"/>
            <a:r>
              <a:rPr lang="en-GB" dirty="0" smtClean="0"/>
              <a:t>What do we test?</a:t>
            </a:r>
          </a:p>
          <a:p>
            <a:pPr lvl="1"/>
            <a:r>
              <a:rPr lang="en-GB" dirty="0" smtClean="0"/>
              <a:t>When do we test?</a:t>
            </a:r>
          </a:p>
          <a:p>
            <a:pPr lvl="1"/>
            <a:r>
              <a:rPr lang="en-GB" dirty="0" smtClean="0"/>
              <a:t>How much do we test?</a:t>
            </a:r>
          </a:p>
          <a:p>
            <a:pPr lvl="1"/>
            <a:r>
              <a:rPr lang="en-GB" dirty="0" smtClean="0"/>
              <a:t>What kind of testing exists?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692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 we will need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9581657" y="1836729"/>
            <a:ext cx="2387817" cy="2568620"/>
          </a:xfrm>
        </p:spPr>
        <p:txBody>
          <a:bodyPr/>
          <a:lstStyle/>
          <a:p>
            <a:r>
              <a:rPr lang="en-GB" b="1" dirty="0" err="1"/>
              <a:t>EclEmma</a:t>
            </a:r>
            <a:r>
              <a:rPr lang="en-GB" dirty="0"/>
              <a:t> – We need this tool in order to get our coverage metrics.</a:t>
            </a:r>
          </a:p>
          <a:p>
            <a:r>
              <a:rPr lang="en-GB" b="1" dirty="0"/>
              <a:t>JUnit</a:t>
            </a:r>
            <a:r>
              <a:rPr lang="en-GB" dirty="0"/>
              <a:t> - Packaged</a:t>
            </a:r>
          </a:p>
          <a:p>
            <a:r>
              <a:rPr lang="en-GB" b="1" dirty="0" err="1"/>
              <a:t>Mockito</a:t>
            </a:r>
            <a:r>
              <a:rPr lang="en-GB" dirty="0"/>
              <a:t> - Packaged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15" y="1399231"/>
            <a:ext cx="8180688" cy="344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04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Over the next few slides we will look at how we can perform Unit Tests with Spring Boot</a:t>
            </a:r>
          </a:p>
          <a:p>
            <a:r>
              <a:rPr lang="en-GB" dirty="0" smtClean="0"/>
              <a:t>We will see some code examples.</a:t>
            </a:r>
          </a:p>
          <a:p>
            <a:r>
              <a:rPr lang="en-GB" dirty="0" smtClean="0"/>
              <a:t>A full example Project can </a:t>
            </a:r>
            <a:r>
              <a:rPr lang="en-GB" dirty="0"/>
              <a:t>be found here</a:t>
            </a:r>
            <a:r>
              <a:rPr lang="en-GB" dirty="0" smtClean="0"/>
              <a:t>: </a:t>
            </a:r>
            <a:r>
              <a:rPr lang="en-GB" dirty="0"/>
              <a:t>https://github.com/Matt25969/Cocktail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Unit Testing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672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766953-1A35-4514-BB17-84E050C97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 Spring boot Test class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648253" y="1168642"/>
            <a:ext cx="7752199" cy="4524315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package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 com.qa;</a:t>
            </a:r>
          </a:p>
          <a:p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org.junit.Test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org.junit.runner.RunWith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org.springframework.boot.test.context.SpringBootTest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 org.springframework.test.context.junit4.SpringRunner;</a:t>
            </a:r>
          </a:p>
          <a:p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sz="1800" dirty="0">
                <a:solidFill>
                  <a:srgbClr val="4EC9B0"/>
                </a:solidFill>
                <a:latin typeface="Consolas" panose="020B0609020204030204" pitchFamily="49" charset="0"/>
              </a:rPr>
              <a:t>@</a:t>
            </a:r>
            <a:r>
              <a:rPr lang="en-GB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RunWith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SpringRunner</a:t>
            </a:r>
            <a:r>
              <a:rPr lang="en-GB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800" dirty="0">
                <a:solidFill>
                  <a:srgbClr val="4EC9B0"/>
                </a:solidFill>
                <a:latin typeface="Consolas" panose="020B0609020204030204" pitchFamily="49" charset="0"/>
              </a:rPr>
              <a:t>@</a:t>
            </a:r>
            <a:r>
              <a:rPr lang="en-GB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SpringBootTest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CocktailApplicationTests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>
                <a:solidFill>
                  <a:srgbClr val="4EC9B0"/>
                </a:solidFill>
                <a:latin typeface="Consolas" panose="020B0609020204030204" pitchFamily="49" charset="0"/>
              </a:rPr>
              <a:t>@Test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contextLoads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GB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00745" y="3752192"/>
            <a:ext cx="1881352" cy="1015663"/>
          </a:xfrm>
          <a:prstGeom prst="rect">
            <a:avLst/>
          </a:prstGeom>
          <a:solidFill>
            <a:srgbClr val="B9CDE5"/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Creating our Spring Boot Test</a:t>
            </a:r>
            <a:endParaRPr lang="en-GB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8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891536-C6D6-481A-A2D5-3D620F7C8C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1"/>
            <a:r>
              <a:rPr lang="en-GB" dirty="0" smtClean="0"/>
              <a:t>This is the default Test Case that Spring Boot will create for you when you first Create a Spring Boot Project</a:t>
            </a:r>
          </a:p>
          <a:p>
            <a:pPr lvl="1"/>
            <a:r>
              <a:rPr lang="en-GB" dirty="0" smtClean="0"/>
              <a:t>It uses 2 @ from JUnit – which you have likely seen and worked with before</a:t>
            </a:r>
          </a:p>
          <a:p>
            <a:pPr lvl="1"/>
            <a:r>
              <a:rPr lang="en-GB" b="1" dirty="0" smtClean="0"/>
              <a:t>@</a:t>
            </a:r>
            <a:r>
              <a:rPr lang="en-GB" b="1" dirty="0" err="1" smtClean="0"/>
              <a:t>SpringBootTest</a:t>
            </a:r>
            <a:endParaRPr lang="en-GB" b="1" dirty="0"/>
          </a:p>
          <a:p>
            <a:pPr lvl="2"/>
            <a:r>
              <a:rPr lang="en-GB" dirty="0" smtClean="0"/>
              <a:t>Specifies that this class will be running </a:t>
            </a:r>
            <a:r>
              <a:rPr lang="en-GB" dirty="0" err="1" smtClean="0"/>
              <a:t>SpringBoot</a:t>
            </a:r>
            <a:r>
              <a:rPr lang="en-GB" dirty="0" smtClean="0"/>
              <a:t> tests – provides features that are abstracted from us right now</a:t>
            </a:r>
          </a:p>
          <a:p>
            <a:pPr lvl="1"/>
            <a:r>
              <a:rPr lang="en-GB" b="1" dirty="0" err="1" smtClean="0"/>
              <a:t>SpringRunner.class</a:t>
            </a:r>
            <a:endParaRPr lang="en-GB" b="1" dirty="0" smtClean="0"/>
          </a:p>
          <a:p>
            <a:pPr lvl="2"/>
            <a:r>
              <a:rPr lang="en-GB" dirty="0" smtClean="0"/>
              <a:t>An alias for SpringJUnit4ClassRunner – supports using the JUnit 4 annotations @Test, @Before, @Ignore etc.</a:t>
            </a:r>
          </a:p>
          <a:p>
            <a:pPr marL="914400" lvl="2" indent="0">
              <a:buNone/>
            </a:pPr>
            <a:r>
              <a:rPr lang="en-GB" dirty="0"/>
              <a:t>	</a:t>
            </a:r>
            <a:r>
              <a:rPr lang="en-GB" dirty="0" smtClean="0"/>
              <a:t>		 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8F2388-FFAC-44FF-9163-07C9B0055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Explanation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697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Smoke test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428205" y="337645"/>
            <a:ext cx="9949543" cy="6186309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org.assertj.core.api.Assertions.assertThat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org.junit.Test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org.junit.runner.RunWith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org.springframework.beans.factory.annotation.Autowired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org.springframework.boot.test.context.SpringBootTest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 org.springframework.test.context.junit4.SpringRunner;</a:t>
            </a:r>
          </a:p>
          <a:p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com.qa.rest.CocktailController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sz="1800" dirty="0">
                <a:solidFill>
                  <a:srgbClr val="4EC9B0"/>
                </a:solidFill>
                <a:latin typeface="Consolas" panose="020B0609020204030204" pitchFamily="49" charset="0"/>
              </a:rPr>
              <a:t>@</a:t>
            </a:r>
            <a:r>
              <a:rPr lang="en-GB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RunWith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SpringRunner</a:t>
            </a:r>
            <a:r>
              <a:rPr lang="en-GB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800" dirty="0">
                <a:solidFill>
                  <a:srgbClr val="4EC9B0"/>
                </a:solidFill>
                <a:latin typeface="Consolas" panose="020B0609020204030204" pitchFamily="49" charset="0"/>
              </a:rPr>
              <a:t>@</a:t>
            </a:r>
            <a:r>
              <a:rPr lang="en-GB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SpringBootTest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SmokeTest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sz="1800" dirty="0">
                <a:solidFill>
                  <a:srgbClr val="4EC9B0"/>
                </a:solidFill>
                <a:latin typeface="Consolas" panose="020B0609020204030204" pitchFamily="49" charset="0"/>
              </a:rPr>
              <a:t>@</a:t>
            </a:r>
            <a:r>
              <a:rPr lang="en-GB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Autowired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CocktailController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9CDCFE"/>
                </a:solidFill>
                <a:latin typeface="Consolas" panose="020B0609020204030204" pitchFamily="49" charset="0"/>
              </a:rPr>
              <a:t>controller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sz="1800" dirty="0">
                <a:solidFill>
                  <a:srgbClr val="4EC9B0"/>
                </a:solidFill>
                <a:latin typeface="Consolas" panose="020B0609020204030204" pitchFamily="49" charset="0"/>
              </a:rPr>
              <a:t>@Test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contextLoads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GB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assertThat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(controller).</a:t>
            </a:r>
            <a:r>
              <a:rPr lang="en-GB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isNotNull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GB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14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AC_Powerpoint_Template">
  <a:themeElements>
    <a:clrScheme name="Custom 1">
      <a:dk1>
        <a:srgbClr val="565759"/>
      </a:dk1>
      <a:lt1>
        <a:srgbClr val="FFFFFF"/>
      </a:lt1>
      <a:dk2>
        <a:srgbClr val="0D3D59"/>
      </a:dk2>
      <a:lt2>
        <a:srgbClr val="DADADA"/>
      </a:lt2>
      <a:accent1>
        <a:srgbClr val="0A5188"/>
      </a:accent1>
      <a:accent2>
        <a:srgbClr val="CA1E17"/>
      </a:accent2>
      <a:accent3>
        <a:srgbClr val="18BF2B"/>
      </a:accent3>
      <a:accent4>
        <a:srgbClr val="7713B2"/>
      </a:accent4>
      <a:accent5>
        <a:srgbClr val="008FD0"/>
      </a:accent5>
      <a:accent6>
        <a:srgbClr val="F5871F"/>
      </a:accent6>
      <a:hlink>
        <a:srgbClr val="008FD0"/>
      </a:hlink>
      <a:folHlink>
        <a:srgbClr val="008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  <a:cs typeface="Arial" pitchFamily="34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rgbClr val="B9CDE5"/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QALA Slide Deck Template" id="{77B112E8-EF96-43CB-A690-E23779E59FD6}" vid="{8481B56C-5037-489B-AC44-E4143A60F620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QALA Slide Deck Template (1)</Template>
  <TotalTime>5619</TotalTime>
  <Words>772</Words>
  <Application>Microsoft Office PowerPoint</Application>
  <PresentationFormat>Widescreen</PresentationFormat>
  <Paragraphs>186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Consolas</vt:lpstr>
      <vt:lpstr>Courier New</vt:lpstr>
      <vt:lpstr>Segoe UI</vt:lpstr>
      <vt:lpstr>QAC_Powerpoint_Template</vt:lpstr>
      <vt:lpstr>Spring Boot Testing</vt:lpstr>
      <vt:lpstr>Contents page</vt:lpstr>
      <vt:lpstr>Course objectives</vt:lpstr>
      <vt:lpstr>Why do we Test?</vt:lpstr>
      <vt:lpstr>Tools we will need</vt:lpstr>
      <vt:lpstr>Unit Testing</vt:lpstr>
      <vt:lpstr>Simple Spring boot Test class</vt:lpstr>
      <vt:lpstr>Explanation</vt:lpstr>
      <vt:lpstr>Smoke test</vt:lpstr>
      <vt:lpstr>Smoke Test</vt:lpstr>
      <vt:lpstr>Practice activities</vt:lpstr>
      <vt:lpstr>Drivers / Stubs</vt:lpstr>
      <vt:lpstr>Looking at Mocking</vt:lpstr>
      <vt:lpstr>Mocking Complete example</vt:lpstr>
      <vt:lpstr>Practice With Testing</vt:lpstr>
      <vt:lpstr>Integration Testing</vt:lpstr>
      <vt:lpstr>Integration testing</vt:lpstr>
      <vt:lpstr>Integration Testing</vt:lpstr>
      <vt:lpstr>Annotations</vt:lpstr>
      <vt:lpstr>Course objectives</vt:lpstr>
      <vt:lpstr>Thank you for listening</vt:lpstr>
    </vt:vector>
  </TitlesOfParts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Deck Template and Guide</dc:title>
  <dc:creator>Admin</dc:creator>
  <cp:lastModifiedBy>Admin</cp:lastModifiedBy>
  <cp:revision>66</cp:revision>
  <dcterms:created xsi:type="dcterms:W3CDTF">2019-03-13T11:45:12Z</dcterms:created>
  <dcterms:modified xsi:type="dcterms:W3CDTF">2019-08-06T08:53:02Z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</Properties>
</file>