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18"/>
  </p:notesMasterIdLst>
  <p:handoutMasterIdLst>
    <p:handoutMasterId r:id="rId19"/>
  </p:handoutMasterIdLst>
  <p:sldIdLst>
    <p:sldId id="613" r:id="rId2"/>
    <p:sldId id="616" r:id="rId3"/>
    <p:sldId id="620" r:id="rId4"/>
    <p:sldId id="614" r:id="rId5"/>
    <p:sldId id="617" r:id="rId6"/>
    <p:sldId id="618" r:id="rId7"/>
    <p:sldId id="621" r:id="rId8"/>
    <p:sldId id="633" r:id="rId9"/>
    <p:sldId id="622" r:id="rId10"/>
    <p:sldId id="626" r:id="rId11"/>
    <p:sldId id="623" r:id="rId12"/>
    <p:sldId id="624" r:id="rId13"/>
    <p:sldId id="628" r:id="rId14"/>
    <p:sldId id="629" r:id="rId15"/>
    <p:sldId id="631" r:id="rId16"/>
    <p:sldId id="619" r:id="rId17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9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AB"/>
    <a:srgbClr val="000000"/>
    <a:srgbClr val="00519C"/>
    <a:srgbClr val="B9CDE5"/>
    <a:srgbClr val="555454"/>
    <a:srgbClr val="004F9F"/>
    <a:srgbClr val="0070C0"/>
    <a:srgbClr val="0070AB"/>
    <a:srgbClr val="FF70C0"/>
    <a:srgbClr val="DF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67336" autoAdjust="0"/>
  </p:normalViewPr>
  <p:slideViewPr>
    <p:cSldViewPr snapToGrid="0">
      <p:cViewPr varScale="1">
        <p:scale>
          <a:sx n="59" d="100"/>
          <a:sy n="59" d="100"/>
        </p:scale>
        <p:origin x="840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2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020"/>
    </p:cViewPr>
  </p:sorterViewPr>
  <p:notesViewPr>
    <p:cSldViewPr snapToGrid="0">
      <p:cViewPr varScale="1">
        <p:scale>
          <a:sx n="80" d="100"/>
          <a:sy n="80" d="100"/>
        </p:scale>
        <p:origin x="4014" y="96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18T10:37:04.181" idx="6">
    <p:pos x="10" y="10"/>
    <p:text>everything needs to be in the same class or below it - SB auto scanning - make a note of mentioning this early</p:text>
    <p:extLst>
      <p:ext uri="{C676402C-5697-4E1C-873F-D02D1690AC5C}">
        <p15:threadingInfo xmlns:p15="http://schemas.microsoft.com/office/powerpoint/2012/main" timeZoneBias="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D990AB-1C95-452A-8CB7-EB2BD1565C03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7102D71-A36F-449A-9E9E-304ECE3CD884}">
      <dgm:prSet phldrT="[Text]"/>
      <dgm:spPr/>
      <dgm:t>
        <a:bodyPr/>
        <a:lstStyle/>
        <a:p>
          <a:r>
            <a:rPr lang="en-US" dirty="0" smtClean="0"/>
            <a:t>Core</a:t>
          </a:r>
          <a:endParaRPr lang="en-US" dirty="0"/>
        </a:p>
      </dgm:t>
    </dgm:pt>
    <dgm:pt modelId="{C7FC44FE-5404-4AAC-B6AA-92323C81BDF2}" type="parTrans" cxnId="{2AE6AE0B-4FEE-4718-9150-ADF671E0B320}">
      <dgm:prSet/>
      <dgm:spPr/>
      <dgm:t>
        <a:bodyPr/>
        <a:lstStyle/>
        <a:p>
          <a:endParaRPr lang="en-US"/>
        </a:p>
      </dgm:t>
    </dgm:pt>
    <dgm:pt modelId="{7F0319A9-09FF-4043-90D9-73C38FC913D5}" type="sibTrans" cxnId="{2AE6AE0B-4FEE-4718-9150-ADF671E0B320}">
      <dgm:prSet/>
      <dgm:spPr/>
      <dgm:t>
        <a:bodyPr/>
        <a:lstStyle/>
        <a:p>
          <a:endParaRPr lang="en-US"/>
        </a:p>
      </dgm:t>
    </dgm:pt>
    <dgm:pt modelId="{8ACAAE9D-FA8E-48AC-AE5B-187D5CDEB85B}">
      <dgm:prSet phldrT="[Text]"/>
      <dgm:spPr/>
      <dgm:t>
        <a:bodyPr/>
        <a:lstStyle/>
        <a:p>
          <a:r>
            <a:rPr lang="en-US" dirty="0" smtClean="0"/>
            <a:t>Security</a:t>
          </a:r>
          <a:endParaRPr lang="en-US" dirty="0"/>
        </a:p>
      </dgm:t>
    </dgm:pt>
    <dgm:pt modelId="{52F134FA-B05B-4B1B-AEF8-51923DD08A8E}" type="parTrans" cxnId="{096EC3DF-815E-4A95-BDBA-A119754C29A3}">
      <dgm:prSet/>
      <dgm:spPr/>
      <dgm:t>
        <a:bodyPr/>
        <a:lstStyle/>
        <a:p>
          <a:endParaRPr lang="en-US"/>
        </a:p>
      </dgm:t>
    </dgm:pt>
    <dgm:pt modelId="{0797CA96-D19E-4E1F-B3B1-C9EA30FF4B4F}" type="sibTrans" cxnId="{096EC3DF-815E-4A95-BDBA-A119754C29A3}">
      <dgm:prSet/>
      <dgm:spPr/>
      <dgm:t>
        <a:bodyPr/>
        <a:lstStyle/>
        <a:p>
          <a:endParaRPr lang="en-US"/>
        </a:p>
      </dgm:t>
    </dgm:pt>
    <dgm:pt modelId="{1638AEEC-9E94-4D18-A052-4EFC9D7EEBC1}">
      <dgm:prSet phldrT="[Text]"/>
      <dgm:spPr/>
      <dgm:t>
        <a:bodyPr/>
        <a:lstStyle/>
        <a:p>
          <a:r>
            <a:rPr lang="en-US" dirty="0" smtClean="0"/>
            <a:t>Kafka</a:t>
          </a:r>
        </a:p>
      </dgm:t>
    </dgm:pt>
    <dgm:pt modelId="{ADF35D5D-C726-4C94-987C-2A6DDE1A897E}" type="parTrans" cxnId="{38A8C962-DD50-4379-9AA9-2F17B94EFDA2}">
      <dgm:prSet/>
      <dgm:spPr/>
      <dgm:t>
        <a:bodyPr/>
        <a:lstStyle/>
        <a:p>
          <a:endParaRPr lang="en-US"/>
        </a:p>
      </dgm:t>
    </dgm:pt>
    <dgm:pt modelId="{54D8D0EF-5784-4D64-84BE-EDE3A230274D}" type="sibTrans" cxnId="{38A8C962-DD50-4379-9AA9-2F17B94EFDA2}">
      <dgm:prSet/>
      <dgm:spPr/>
      <dgm:t>
        <a:bodyPr/>
        <a:lstStyle/>
        <a:p>
          <a:endParaRPr lang="en-US"/>
        </a:p>
      </dgm:t>
    </dgm:pt>
    <dgm:pt modelId="{BDAFD702-D597-443F-BAB7-A260870294EF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37D0A986-5B50-48E9-9216-8B210EEC6747}" type="parTrans" cxnId="{3B032FD9-09B9-483E-945F-32D3934C09F3}">
      <dgm:prSet/>
      <dgm:spPr/>
      <dgm:t>
        <a:bodyPr/>
        <a:lstStyle/>
        <a:p>
          <a:endParaRPr lang="en-US"/>
        </a:p>
      </dgm:t>
    </dgm:pt>
    <dgm:pt modelId="{D708D3A5-8297-4240-8CF4-9BF32B6D9D1D}" type="sibTrans" cxnId="{3B032FD9-09B9-483E-945F-32D3934C09F3}">
      <dgm:prSet/>
      <dgm:spPr/>
      <dgm:t>
        <a:bodyPr/>
        <a:lstStyle/>
        <a:p>
          <a:endParaRPr lang="en-US"/>
        </a:p>
      </dgm:t>
    </dgm:pt>
    <dgm:pt modelId="{A1C9110D-A59D-41BB-82F0-7D401FED9276}">
      <dgm:prSet phldrT="[Text]"/>
      <dgm:spPr/>
      <dgm:t>
        <a:bodyPr/>
        <a:lstStyle/>
        <a:p>
          <a:r>
            <a:rPr lang="en-US" dirty="0" smtClean="0"/>
            <a:t>Cloud</a:t>
          </a:r>
          <a:endParaRPr lang="en-US" dirty="0"/>
        </a:p>
      </dgm:t>
    </dgm:pt>
    <dgm:pt modelId="{CC7D9D67-5A6A-42B3-9F86-4E1962445A7B}" type="parTrans" cxnId="{CF22B70E-2A56-45A1-B40F-CF9C9A04151C}">
      <dgm:prSet/>
      <dgm:spPr/>
      <dgm:t>
        <a:bodyPr/>
        <a:lstStyle/>
        <a:p>
          <a:endParaRPr lang="en-US"/>
        </a:p>
      </dgm:t>
    </dgm:pt>
    <dgm:pt modelId="{A00B9F7F-E9BB-420C-A1BC-F893A113BFB5}" type="sibTrans" cxnId="{CF22B70E-2A56-45A1-B40F-CF9C9A04151C}">
      <dgm:prSet/>
      <dgm:spPr/>
      <dgm:t>
        <a:bodyPr/>
        <a:lstStyle/>
        <a:p>
          <a:endParaRPr lang="en-US"/>
        </a:p>
      </dgm:t>
    </dgm:pt>
    <dgm:pt modelId="{37BCEB23-43FA-4723-B838-F3574B9C8CB9}">
      <dgm:prSet phldrT="[Text]"/>
      <dgm:spPr/>
      <dgm:t>
        <a:bodyPr/>
        <a:lstStyle/>
        <a:p>
          <a:r>
            <a:rPr lang="en-US" dirty="0" smtClean="0"/>
            <a:t>Boot</a:t>
          </a:r>
          <a:endParaRPr lang="en-US" dirty="0"/>
        </a:p>
      </dgm:t>
    </dgm:pt>
    <dgm:pt modelId="{5F733737-C14F-4476-8938-2B07077C6604}" type="parTrans" cxnId="{19034E53-5A67-4560-9A01-ED719B3A512A}">
      <dgm:prSet/>
      <dgm:spPr/>
      <dgm:t>
        <a:bodyPr/>
        <a:lstStyle/>
        <a:p>
          <a:endParaRPr lang="en-US"/>
        </a:p>
      </dgm:t>
    </dgm:pt>
    <dgm:pt modelId="{5C1124A9-135D-4210-A0D7-64897925473D}" type="sibTrans" cxnId="{19034E53-5A67-4560-9A01-ED719B3A512A}">
      <dgm:prSet/>
      <dgm:spPr/>
      <dgm:t>
        <a:bodyPr/>
        <a:lstStyle/>
        <a:p>
          <a:endParaRPr lang="en-US"/>
        </a:p>
      </dgm:t>
    </dgm:pt>
    <dgm:pt modelId="{4222623C-BB96-44A5-9777-0226A3E68869}" type="pres">
      <dgm:prSet presAssocID="{E9D990AB-1C95-452A-8CB7-EB2BD1565C0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6C74F1-5CBA-4861-BC83-8D326D318C3E}" type="pres">
      <dgm:prSet presAssocID="{87102D71-A36F-449A-9E9E-304ECE3CD88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9A291D-B8C0-417B-B0AD-03BFC77FF8E6}" type="pres">
      <dgm:prSet presAssocID="{7F0319A9-09FF-4043-90D9-73C38FC913D5}" presName="sibTrans" presStyleCnt="0"/>
      <dgm:spPr/>
      <dgm:t>
        <a:bodyPr/>
        <a:lstStyle/>
        <a:p>
          <a:endParaRPr lang="en-US"/>
        </a:p>
      </dgm:t>
    </dgm:pt>
    <dgm:pt modelId="{21EFD14A-8CB5-4551-BCEB-274C289FAECA}" type="pres">
      <dgm:prSet presAssocID="{BDAFD702-D597-443F-BAB7-A260870294EF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936467-931C-4108-9B69-A45C5D7CAEC9}" type="pres">
      <dgm:prSet presAssocID="{D708D3A5-8297-4240-8CF4-9BF32B6D9D1D}" presName="sibTrans" presStyleCnt="0"/>
      <dgm:spPr/>
      <dgm:t>
        <a:bodyPr/>
        <a:lstStyle/>
        <a:p>
          <a:endParaRPr lang="en-US"/>
        </a:p>
      </dgm:t>
    </dgm:pt>
    <dgm:pt modelId="{0D2ED2E2-DEE4-4EED-8B70-C73534302EEE}" type="pres">
      <dgm:prSet presAssocID="{37BCEB23-43FA-4723-B838-F3574B9C8CB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0501C6-CF41-46CF-971A-C76C2C5B33DF}" type="pres">
      <dgm:prSet presAssocID="{5C1124A9-135D-4210-A0D7-64897925473D}" presName="sibTrans" presStyleCnt="0"/>
      <dgm:spPr/>
      <dgm:t>
        <a:bodyPr/>
        <a:lstStyle/>
        <a:p>
          <a:endParaRPr lang="en-US"/>
        </a:p>
      </dgm:t>
    </dgm:pt>
    <dgm:pt modelId="{5560968A-117D-422B-B8C0-D89D4143EC44}" type="pres">
      <dgm:prSet presAssocID="{A1C9110D-A59D-41BB-82F0-7D401FED927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6669F2-8DDF-4216-A1C6-CE4AF9C3A378}" type="pres">
      <dgm:prSet presAssocID="{A00B9F7F-E9BB-420C-A1BC-F893A113BFB5}" presName="sibTrans" presStyleCnt="0"/>
      <dgm:spPr/>
      <dgm:t>
        <a:bodyPr/>
        <a:lstStyle/>
        <a:p>
          <a:endParaRPr lang="en-US"/>
        </a:p>
      </dgm:t>
    </dgm:pt>
    <dgm:pt modelId="{04DF7735-5ACE-4498-B06F-64D879CF584B}" type="pres">
      <dgm:prSet presAssocID="{8ACAAE9D-FA8E-48AC-AE5B-187D5CDEB85B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33086A-CE72-4D4B-8745-1B0F21F1933B}" type="pres">
      <dgm:prSet presAssocID="{0797CA96-D19E-4E1F-B3B1-C9EA30FF4B4F}" presName="sibTrans" presStyleCnt="0"/>
      <dgm:spPr/>
      <dgm:t>
        <a:bodyPr/>
        <a:lstStyle/>
        <a:p>
          <a:endParaRPr lang="en-US"/>
        </a:p>
      </dgm:t>
    </dgm:pt>
    <dgm:pt modelId="{9E0CFFB4-437A-48EC-A03E-49FBFAC4E05D}" type="pres">
      <dgm:prSet presAssocID="{1638AEEC-9E94-4D18-A052-4EFC9D7EEBC1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A8C962-DD50-4379-9AA9-2F17B94EFDA2}" srcId="{E9D990AB-1C95-452A-8CB7-EB2BD1565C03}" destId="{1638AEEC-9E94-4D18-A052-4EFC9D7EEBC1}" srcOrd="5" destOrd="0" parTransId="{ADF35D5D-C726-4C94-987C-2A6DDE1A897E}" sibTransId="{54D8D0EF-5784-4D64-84BE-EDE3A230274D}"/>
    <dgm:cxn modelId="{3B032FD9-09B9-483E-945F-32D3934C09F3}" srcId="{E9D990AB-1C95-452A-8CB7-EB2BD1565C03}" destId="{BDAFD702-D597-443F-BAB7-A260870294EF}" srcOrd="1" destOrd="0" parTransId="{37D0A986-5B50-48E9-9216-8B210EEC6747}" sibTransId="{D708D3A5-8297-4240-8CF4-9BF32B6D9D1D}"/>
    <dgm:cxn modelId="{B75D503A-79EF-4321-B0B0-750696A8098E}" type="presOf" srcId="{E9D990AB-1C95-452A-8CB7-EB2BD1565C03}" destId="{4222623C-BB96-44A5-9777-0226A3E68869}" srcOrd="0" destOrd="0" presId="urn:microsoft.com/office/officeart/2005/8/layout/default"/>
    <dgm:cxn modelId="{46C8B88E-118F-427C-B71F-5D778463689A}" type="presOf" srcId="{1638AEEC-9E94-4D18-A052-4EFC9D7EEBC1}" destId="{9E0CFFB4-437A-48EC-A03E-49FBFAC4E05D}" srcOrd="0" destOrd="0" presId="urn:microsoft.com/office/officeart/2005/8/layout/default"/>
    <dgm:cxn modelId="{E925D891-E033-45B7-B647-D28E0FFA2406}" type="presOf" srcId="{37BCEB23-43FA-4723-B838-F3574B9C8CB9}" destId="{0D2ED2E2-DEE4-4EED-8B70-C73534302EEE}" srcOrd="0" destOrd="0" presId="urn:microsoft.com/office/officeart/2005/8/layout/default"/>
    <dgm:cxn modelId="{CF22B70E-2A56-45A1-B40F-CF9C9A04151C}" srcId="{E9D990AB-1C95-452A-8CB7-EB2BD1565C03}" destId="{A1C9110D-A59D-41BB-82F0-7D401FED9276}" srcOrd="3" destOrd="0" parTransId="{CC7D9D67-5A6A-42B3-9F86-4E1962445A7B}" sibTransId="{A00B9F7F-E9BB-420C-A1BC-F893A113BFB5}"/>
    <dgm:cxn modelId="{4531AB21-D516-4086-AC02-1CD4F7A39332}" type="presOf" srcId="{A1C9110D-A59D-41BB-82F0-7D401FED9276}" destId="{5560968A-117D-422B-B8C0-D89D4143EC44}" srcOrd="0" destOrd="0" presId="urn:microsoft.com/office/officeart/2005/8/layout/default"/>
    <dgm:cxn modelId="{D4CB72C0-B5FE-4E5D-AB16-09009201323C}" type="presOf" srcId="{87102D71-A36F-449A-9E9E-304ECE3CD884}" destId="{386C74F1-5CBA-4861-BC83-8D326D318C3E}" srcOrd="0" destOrd="0" presId="urn:microsoft.com/office/officeart/2005/8/layout/default"/>
    <dgm:cxn modelId="{096EC3DF-815E-4A95-BDBA-A119754C29A3}" srcId="{E9D990AB-1C95-452A-8CB7-EB2BD1565C03}" destId="{8ACAAE9D-FA8E-48AC-AE5B-187D5CDEB85B}" srcOrd="4" destOrd="0" parTransId="{52F134FA-B05B-4B1B-AEF8-51923DD08A8E}" sibTransId="{0797CA96-D19E-4E1F-B3B1-C9EA30FF4B4F}"/>
    <dgm:cxn modelId="{031F08A0-3B86-4760-B5E3-CF96FD4803D2}" type="presOf" srcId="{8ACAAE9D-FA8E-48AC-AE5B-187D5CDEB85B}" destId="{04DF7735-5ACE-4498-B06F-64D879CF584B}" srcOrd="0" destOrd="0" presId="urn:microsoft.com/office/officeart/2005/8/layout/default"/>
    <dgm:cxn modelId="{B62151E3-C905-426F-9262-B89F450E7675}" type="presOf" srcId="{BDAFD702-D597-443F-BAB7-A260870294EF}" destId="{21EFD14A-8CB5-4551-BCEB-274C289FAECA}" srcOrd="0" destOrd="0" presId="urn:microsoft.com/office/officeart/2005/8/layout/default"/>
    <dgm:cxn modelId="{2AE6AE0B-4FEE-4718-9150-ADF671E0B320}" srcId="{E9D990AB-1C95-452A-8CB7-EB2BD1565C03}" destId="{87102D71-A36F-449A-9E9E-304ECE3CD884}" srcOrd="0" destOrd="0" parTransId="{C7FC44FE-5404-4AAC-B6AA-92323C81BDF2}" sibTransId="{7F0319A9-09FF-4043-90D9-73C38FC913D5}"/>
    <dgm:cxn modelId="{19034E53-5A67-4560-9A01-ED719B3A512A}" srcId="{E9D990AB-1C95-452A-8CB7-EB2BD1565C03}" destId="{37BCEB23-43FA-4723-B838-F3574B9C8CB9}" srcOrd="2" destOrd="0" parTransId="{5F733737-C14F-4476-8938-2B07077C6604}" sibTransId="{5C1124A9-135D-4210-A0D7-64897925473D}"/>
    <dgm:cxn modelId="{CF6322EB-112D-4E2C-A4C5-CA0703E94CFF}" type="presParOf" srcId="{4222623C-BB96-44A5-9777-0226A3E68869}" destId="{386C74F1-5CBA-4861-BC83-8D326D318C3E}" srcOrd="0" destOrd="0" presId="urn:microsoft.com/office/officeart/2005/8/layout/default"/>
    <dgm:cxn modelId="{C62493D1-2D05-4DEB-B036-0C6ABA4C39AE}" type="presParOf" srcId="{4222623C-BB96-44A5-9777-0226A3E68869}" destId="{F29A291D-B8C0-417B-B0AD-03BFC77FF8E6}" srcOrd="1" destOrd="0" presId="urn:microsoft.com/office/officeart/2005/8/layout/default"/>
    <dgm:cxn modelId="{C9730B4A-36C0-4D81-AB52-856A331A9A8A}" type="presParOf" srcId="{4222623C-BB96-44A5-9777-0226A3E68869}" destId="{21EFD14A-8CB5-4551-BCEB-274C289FAECA}" srcOrd="2" destOrd="0" presId="urn:microsoft.com/office/officeart/2005/8/layout/default"/>
    <dgm:cxn modelId="{BA2D295F-1AEE-4262-A8E8-83CBDA6AB274}" type="presParOf" srcId="{4222623C-BB96-44A5-9777-0226A3E68869}" destId="{95936467-931C-4108-9B69-A45C5D7CAEC9}" srcOrd="3" destOrd="0" presId="urn:microsoft.com/office/officeart/2005/8/layout/default"/>
    <dgm:cxn modelId="{CD85C85F-F687-47C4-85B6-28FD904C528B}" type="presParOf" srcId="{4222623C-BB96-44A5-9777-0226A3E68869}" destId="{0D2ED2E2-DEE4-4EED-8B70-C73534302EEE}" srcOrd="4" destOrd="0" presId="urn:microsoft.com/office/officeart/2005/8/layout/default"/>
    <dgm:cxn modelId="{588C3B16-E7D6-4D11-A6A1-20E9B57A0A5E}" type="presParOf" srcId="{4222623C-BB96-44A5-9777-0226A3E68869}" destId="{610501C6-CF41-46CF-971A-C76C2C5B33DF}" srcOrd="5" destOrd="0" presId="urn:microsoft.com/office/officeart/2005/8/layout/default"/>
    <dgm:cxn modelId="{44EAA241-97A3-4056-914B-A5D0AD32643F}" type="presParOf" srcId="{4222623C-BB96-44A5-9777-0226A3E68869}" destId="{5560968A-117D-422B-B8C0-D89D4143EC44}" srcOrd="6" destOrd="0" presId="urn:microsoft.com/office/officeart/2005/8/layout/default"/>
    <dgm:cxn modelId="{1A7191FF-C100-402C-9882-45B9B81A8A08}" type="presParOf" srcId="{4222623C-BB96-44A5-9777-0226A3E68869}" destId="{746669F2-8DDF-4216-A1C6-CE4AF9C3A378}" srcOrd="7" destOrd="0" presId="urn:microsoft.com/office/officeart/2005/8/layout/default"/>
    <dgm:cxn modelId="{699C224C-0080-4612-8DCC-3CA1724E1093}" type="presParOf" srcId="{4222623C-BB96-44A5-9777-0226A3E68869}" destId="{04DF7735-5ACE-4498-B06F-64D879CF584B}" srcOrd="8" destOrd="0" presId="urn:microsoft.com/office/officeart/2005/8/layout/default"/>
    <dgm:cxn modelId="{622CF3C3-7750-4829-AB91-F3F62AE81CCE}" type="presParOf" srcId="{4222623C-BB96-44A5-9777-0226A3E68869}" destId="{9833086A-CE72-4D4B-8745-1B0F21F1933B}" srcOrd="9" destOrd="0" presId="urn:microsoft.com/office/officeart/2005/8/layout/default"/>
    <dgm:cxn modelId="{9DAA777A-E17A-42FD-BFD7-082CB18C5D03}" type="presParOf" srcId="{4222623C-BB96-44A5-9777-0226A3E68869}" destId="{9E0CFFB4-437A-48EC-A03E-49FBFAC4E05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6C74F1-5CBA-4861-BC83-8D326D318C3E}">
      <dsp:nvSpPr>
        <dsp:cNvPr id="0" name=""/>
        <dsp:cNvSpPr/>
      </dsp:nvSpPr>
      <dsp:spPr>
        <a:xfrm>
          <a:off x="1221978" y="2645"/>
          <a:ext cx="2706687" cy="16240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Core</a:t>
          </a:r>
          <a:endParaRPr lang="en-US" sz="5000" kern="1200" dirty="0"/>
        </a:p>
      </dsp:txBody>
      <dsp:txXfrm>
        <a:off x="1221978" y="2645"/>
        <a:ext cx="2706687" cy="1624012"/>
      </dsp:txXfrm>
    </dsp:sp>
    <dsp:sp modelId="{21EFD14A-8CB5-4551-BCEB-274C289FAECA}">
      <dsp:nvSpPr>
        <dsp:cNvPr id="0" name=""/>
        <dsp:cNvSpPr/>
      </dsp:nvSpPr>
      <dsp:spPr>
        <a:xfrm>
          <a:off x="4199334" y="2645"/>
          <a:ext cx="2706687" cy="16240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Data</a:t>
          </a:r>
          <a:endParaRPr lang="en-US" sz="5000" kern="1200" dirty="0"/>
        </a:p>
      </dsp:txBody>
      <dsp:txXfrm>
        <a:off x="4199334" y="2645"/>
        <a:ext cx="2706687" cy="1624012"/>
      </dsp:txXfrm>
    </dsp:sp>
    <dsp:sp modelId="{0D2ED2E2-DEE4-4EED-8B70-C73534302EEE}">
      <dsp:nvSpPr>
        <dsp:cNvPr id="0" name=""/>
        <dsp:cNvSpPr/>
      </dsp:nvSpPr>
      <dsp:spPr>
        <a:xfrm>
          <a:off x="1221978" y="1897327"/>
          <a:ext cx="2706687" cy="16240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Boot</a:t>
          </a:r>
          <a:endParaRPr lang="en-US" sz="5000" kern="1200" dirty="0"/>
        </a:p>
      </dsp:txBody>
      <dsp:txXfrm>
        <a:off x="1221978" y="1897327"/>
        <a:ext cx="2706687" cy="1624012"/>
      </dsp:txXfrm>
    </dsp:sp>
    <dsp:sp modelId="{5560968A-117D-422B-B8C0-D89D4143EC44}">
      <dsp:nvSpPr>
        <dsp:cNvPr id="0" name=""/>
        <dsp:cNvSpPr/>
      </dsp:nvSpPr>
      <dsp:spPr>
        <a:xfrm>
          <a:off x="4199334" y="1897327"/>
          <a:ext cx="2706687" cy="16240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Cloud</a:t>
          </a:r>
          <a:endParaRPr lang="en-US" sz="5000" kern="1200" dirty="0"/>
        </a:p>
      </dsp:txBody>
      <dsp:txXfrm>
        <a:off x="4199334" y="1897327"/>
        <a:ext cx="2706687" cy="1624012"/>
      </dsp:txXfrm>
    </dsp:sp>
    <dsp:sp modelId="{04DF7735-5ACE-4498-B06F-64D879CF584B}">
      <dsp:nvSpPr>
        <dsp:cNvPr id="0" name=""/>
        <dsp:cNvSpPr/>
      </dsp:nvSpPr>
      <dsp:spPr>
        <a:xfrm>
          <a:off x="1221978" y="3792008"/>
          <a:ext cx="2706687" cy="16240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Security</a:t>
          </a:r>
          <a:endParaRPr lang="en-US" sz="5000" kern="1200" dirty="0"/>
        </a:p>
      </dsp:txBody>
      <dsp:txXfrm>
        <a:off x="1221978" y="3792008"/>
        <a:ext cx="2706687" cy="1624012"/>
      </dsp:txXfrm>
    </dsp:sp>
    <dsp:sp modelId="{9E0CFFB4-437A-48EC-A03E-49FBFAC4E05D}">
      <dsp:nvSpPr>
        <dsp:cNvPr id="0" name=""/>
        <dsp:cNvSpPr/>
      </dsp:nvSpPr>
      <dsp:spPr>
        <a:xfrm>
          <a:off x="4199334" y="3792008"/>
          <a:ext cx="2706687" cy="16240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Kafka</a:t>
          </a:r>
        </a:p>
      </dsp:txBody>
      <dsp:txXfrm>
        <a:off x="4199334" y="3792008"/>
        <a:ext cx="2706687" cy="1624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3440999" y="9570802"/>
            <a:ext cx="2944813" cy="26527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/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793163" algn="r"/>
              </a:tabLst>
              <a:defRPr lang="en-GB" sz="1000" kern="12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GB" dirty="0"/>
              <a:t>CONTINUED </a:t>
            </a:r>
            <a:fld id="{993982D2-741D-4BC6-8F8E-84F7C8891268}" type="slidenum">
              <a:rPr smtClean="0"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1450" y="428625"/>
            <a:ext cx="7200900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4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2115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0260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Core – “core” functionality of spring,</a:t>
            </a:r>
            <a:r>
              <a:rPr lang="en-GB" baseline="0" dirty="0" smtClean="0"/>
              <a:t> e.g. AOP, </a:t>
            </a:r>
            <a:r>
              <a:rPr lang="en-GB" baseline="0" dirty="0" err="1" smtClean="0"/>
              <a:t>Dependecy</a:t>
            </a:r>
            <a:r>
              <a:rPr lang="en-GB" baseline="0" dirty="0" smtClean="0"/>
              <a:t> Injection, Inversion of Control Container</a:t>
            </a:r>
          </a:p>
          <a:p>
            <a:r>
              <a:rPr lang="en-GB" baseline="0" dirty="0" smtClean="0"/>
              <a:t>Data – provides consistent method of handling Data Access objects (DAO’s)</a:t>
            </a:r>
          </a:p>
          <a:p>
            <a:r>
              <a:rPr lang="en-GB" baseline="0" dirty="0" smtClean="0"/>
              <a:t>Boot – “opinionated” bootstrapping of Spring applications</a:t>
            </a:r>
          </a:p>
          <a:p>
            <a:r>
              <a:rPr lang="en-GB" baseline="0" dirty="0" smtClean="0"/>
              <a:t>Cloud – used to build and deploy </a:t>
            </a:r>
            <a:r>
              <a:rPr lang="en-GB" baseline="0" dirty="0" err="1" smtClean="0"/>
              <a:t>microservice</a:t>
            </a:r>
            <a:r>
              <a:rPr lang="en-GB" baseline="0" dirty="0" smtClean="0"/>
              <a:t> applications to cloud providers</a:t>
            </a:r>
          </a:p>
          <a:p>
            <a:r>
              <a:rPr lang="en-GB" baseline="0" dirty="0" smtClean="0"/>
              <a:t>Security – used to manage application security and user sessions</a:t>
            </a:r>
          </a:p>
          <a:p>
            <a:r>
              <a:rPr lang="en-GB" baseline="0" dirty="0" smtClean="0"/>
              <a:t>Kafka – Integrates Spring with the Apache Kafka messaging solution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8182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Beans</a:t>
            </a:r>
            <a:r>
              <a:rPr lang="en-GB" baseline="0" dirty="0" smtClean="0"/>
              <a:t> are stored in an implementation of ApplicationContext.java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3822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76275" lvl="1" indent="-228600">
              <a:buFont typeface="+mj-lt"/>
              <a:buAutoNum type="arabicPeriod"/>
            </a:pPr>
            <a:r>
              <a:rPr lang="en-GB" dirty="0" smtClean="0"/>
              <a:t>Create a class in the package </a:t>
            </a:r>
            <a:r>
              <a:rPr lang="en-GB" dirty="0" err="1" smtClean="0"/>
              <a:t>com.qa.demo</a:t>
            </a:r>
            <a:r>
              <a:rPr lang="en-GB" dirty="0" smtClean="0"/>
              <a:t> called </a:t>
            </a:r>
            <a:r>
              <a:rPr lang="en-GB" dirty="0" smtClean="0"/>
              <a:t>AppConfig.java</a:t>
            </a:r>
            <a:endParaRPr lang="en-GB" dirty="0" smtClean="0"/>
          </a:p>
          <a:p>
            <a:pPr marL="676275" lvl="1" indent="-228600">
              <a:buFont typeface="+mj-lt"/>
              <a:buAutoNum type="arabicPeriod"/>
            </a:pPr>
            <a:r>
              <a:rPr lang="en-GB" dirty="0" smtClean="0"/>
              <a:t>Create a method called </a:t>
            </a:r>
            <a:r>
              <a:rPr lang="en-GB" dirty="0" err="1" smtClean="0"/>
              <a:t>helloWorld</a:t>
            </a:r>
            <a:r>
              <a:rPr lang="en-GB" dirty="0" smtClean="0"/>
              <a:t>() that returns the String “Hello World!” and annotate it with @Bean</a:t>
            </a:r>
          </a:p>
          <a:p>
            <a:pPr marL="676275" lvl="1" indent="-228600">
              <a:buFont typeface="+mj-lt"/>
              <a:buAutoNum type="arabicPeriod"/>
            </a:pPr>
            <a:r>
              <a:rPr lang="en-GB" dirty="0" smtClean="0"/>
              <a:t>Change the main method in DemoApplication.java to:</a:t>
            </a:r>
          </a:p>
          <a:p>
            <a:pPr marL="914400" lvl="2" indent="0">
              <a:buFont typeface="+mj-lt"/>
              <a:buNone/>
            </a:pPr>
            <a:r>
              <a:rPr lang="en-GB" dirty="0" err="1" smtClean="0"/>
              <a:t>ApplicationContext</a:t>
            </a:r>
            <a:r>
              <a:rPr lang="en-GB" dirty="0" smtClean="0"/>
              <a:t> ac = </a:t>
            </a:r>
            <a:r>
              <a:rPr lang="en-GB" dirty="0" err="1" smtClean="0"/>
              <a:t>SpringApplication.run</a:t>
            </a:r>
            <a:r>
              <a:rPr lang="en-GB" dirty="0" smtClean="0"/>
              <a:t>(</a:t>
            </a:r>
            <a:r>
              <a:rPr lang="en-GB" dirty="0" err="1" smtClean="0"/>
              <a:t>DemoApplication.class</a:t>
            </a:r>
            <a:r>
              <a:rPr lang="en-GB" dirty="0" smtClean="0"/>
              <a:t>, </a:t>
            </a:r>
            <a:r>
              <a:rPr lang="en-GB" dirty="0" err="1" smtClean="0"/>
              <a:t>args</a:t>
            </a:r>
            <a:r>
              <a:rPr lang="en-GB" dirty="0" smtClean="0"/>
              <a:t>);</a:t>
            </a:r>
          </a:p>
          <a:p>
            <a:pPr marL="914400" lvl="2" indent="0">
              <a:buFont typeface="+mj-lt"/>
              <a:buNone/>
            </a:pPr>
            <a:r>
              <a:rPr lang="en-GB" dirty="0" err="1" smtClean="0"/>
              <a:t>System.out.print</a:t>
            </a:r>
            <a:r>
              <a:rPr lang="en-GB" dirty="0" smtClean="0"/>
              <a:t>(</a:t>
            </a:r>
            <a:r>
              <a:rPr lang="en-GB" dirty="0" err="1" smtClean="0"/>
              <a:t>ac.getBean</a:t>
            </a:r>
            <a:r>
              <a:rPr lang="en-GB" dirty="0" smtClean="0"/>
              <a:t>(“</a:t>
            </a:r>
            <a:r>
              <a:rPr lang="en-GB" dirty="0" err="1" smtClean="0"/>
              <a:t>helloWorld</a:t>
            </a:r>
            <a:r>
              <a:rPr lang="en-GB" dirty="0" smtClean="0"/>
              <a:t>”);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2521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Stateless</a:t>
            </a:r>
            <a:r>
              <a:rPr lang="en-GB" baseline="0" dirty="0" smtClean="0"/>
              <a:t> – no variables, every instance of the class is more or less the same. E.g. a </a:t>
            </a:r>
            <a:r>
              <a:rPr lang="en-GB" baseline="0" dirty="0" err="1" smtClean="0"/>
              <a:t>UserManager</a:t>
            </a:r>
            <a:r>
              <a:rPr lang="en-GB" baseline="0" dirty="0" smtClean="0"/>
              <a:t> service</a:t>
            </a:r>
          </a:p>
          <a:p>
            <a:r>
              <a:rPr lang="en-GB" baseline="0" dirty="0" smtClean="0"/>
              <a:t>Stateful – has variables, different instances of the class will have different attributes. E.g. a </a:t>
            </a:r>
            <a:r>
              <a:rPr lang="en-GB" baseline="0" dirty="0" err="1" smtClean="0"/>
              <a:t>ShoppingCart</a:t>
            </a:r>
            <a:r>
              <a:rPr lang="en-GB" baseline="0" dirty="0" smtClean="0"/>
              <a:t> bean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488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beans are for a Spring MVC (web) application.</a:t>
            </a:r>
            <a:r>
              <a:rPr lang="en-GB" baseline="0" dirty="0" smtClean="0"/>
              <a:t> A Spring MVC application uses a </a:t>
            </a:r>
            <a:r>
              <a:rPr lang="en-GB" baseline="0" dirty="0" err="1" smtClean="0"/>
              <a:t>WebApplicationContext</a:t>
            </a:r>
            <a:r>
              <a:rPr lang="en-GB" baseline="0" dirty="0" smtClean="0"/>
              <a:t> rather than the normal </a:t>
            </a:r>
            <a:r>
              <a:rPr lang="en-GB" baseline="0" dirty="0" err="1" smtClean="0"/>
              <a:t>ApplicationContext</a:t>
            </a:r>
            <a:r>
              <a:rPr lang="en-GB" baseline="0" dirty="0" smtClean="0"/>
              <a:t>.</a:t>
            </a:r>
          </a:p>
          <a:p>
            <a:r>
              <a:rPr lang="en-GB" baseline="0" dirty="0" smtClean="0"/>
              <a:t>To set up a Spring MVC application you can either use @</a:t>
            </a:r>
            <a:r>
              <a:rPr lang="en-GB" baseline="0" dirty="0" err="1" smtClean="0"/>
              <a:t>EnableWebMVC</a:t>
            </a:r>
            <a:r>
              <a:rPr lang="en-GB" baseline="0" dirty="0" smtClean="0"/>
              <a:t> in the main class or, with Spring Boot, just add spring-</a:t>
            </a:r>
            <a:r>
              <a:rPr lang="en-GB" baseline="0" dirty="0" err="1" smtClean="0"/>
              <a:t>webmvc</a:t>
            </a:r>
            <a:r>
              <a:rPr lang="en-GB" baseline="0" dirty="0" smtClean="0"/>
              <a:t> as a dependency.</a:t>
            </a:r>
            <a:r>
              <a:rPr lang="en-GB" dirty="0" smtClean="0"/>
              <a:t> </a:t>
            </a:r>
          </a:p>
          <a:p>
            <a:r>
              <a:rPr lang="en-GB" dirty="0" smtClean="0"/>
              <a:t>Application</a:t>
            </a:r>
            <a:r>
              <a:rPr lang="en-GB" baseline="0" dirty="0" smtClean="0"/>
              <a:t> – covers the whole web application (every </a:t>
            </a:r>
            <a:r>
              <a:rPr lang="en-GB" baseline="0" dirty="0" err="1" smtClean="0"/>
              <a:t>ApplicationContext</a:t>
            </a:r>
            <a:r>
              <a:rPr lang="en-GB" baseline="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3972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6288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843C51-1A86-43AC-90FF-753193699D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57" y="4892480"/>
            <a:ext cx="2736886" cy="15281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9D69AC-E55E-4C63-886D-2C6E114D50FA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867988"/>
            <a:ext cx="11404800" cy="4223571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B26B1B-6084-4F48-855A-EC3AE077BE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AFD521-EA8D-4218-A32B-F63CDAE55847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867989"/>
            <a:ext cx="11404800" cy="422357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783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A58C53-8D2B-4C42-82D0-0CFE760D0C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8E1925-2EB8-4DBD-8C31-18781C0ADE21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669502"/>
            <a:ext cx="5580000" cy="4422058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669502"/>
            <a:ext cx="5580000" cy="4422058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545562"/>
            <a:ext cx="45719" cy="45450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CBC70A-E0D3-4F6F-B9DA-2C2194247B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96A16A-1E7C-48B8-A377-C11744595A10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692182"/>
            <a:ext cx="5580000" cy="4412205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692182"/>
            <a:ext cx="5580000" cy="4412205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47423"/>
            <a:ext cx="9126000" cy="114376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D04857-E508-492C-8F1A-DF14596E4D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-1" y="0"/>
            <a:ext cx="5447921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chemeClr val="accent1"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74DA80-C262-4FA0-BB4E-80A403D9C1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ctice_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D5EAA3-9874-4102-B22A-BBB607B88B48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CA47E-00EE-4B68-8A31-10F5659E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B00AAE2E-A1A9-495E-B275-5C5B4CBC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/>
          <a:lstStyle/>
          <a:p>
            <a:fld id="{F04D3F15-92C0-49FC-8491-DAF66FED00E0}" type="datetimeFigureOut">
              <a:rPr lang="en-GB" smtClean="0"/>
              <a:pPr/>
              <a:t>05/08/2019</a:t>
            </a:fld>
            <a:endParaRPr lang="en-GB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03B1C35-ED49-46CF-812A-6E292F8C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B357DF8-E9A9-4910-9E6F-3DD45609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6308" y="6307672"/>
            <a:ext cx="646611" cy="274320"/>
          </a:xfrm>
          <a:prstGeom prst="rect">
            <a:avLst/>
          </a:prstGeom>
        </p:spPr>
        <p:txBody>
          <a:bodyPr/>
          <a:lstStyle/>
          <a:p>
            <a:fld id="{FD0BDA38-AAFC-4277-BD9B-E3CDD8FD956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79CF59-9082-40F5-BAF0-9A27C8CC06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  <p:pic>
        <p:nvPicPr>
          <p:cNvPr id="8" name="Picture 5" descr="Single gear">
            <a:extLst>
              <a:ext uri="{FF2B5EF4-FFF2-40B4-BE49-F238E27FC236}">
                <a16:creationId xmlns:a16="http://schemas.microsoft.com/office/drawing/2014/main" id="{4E15BC41-4B19-4994-A823-0D1640BD5B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31419" y="2117821"/>
            <a:ext cx="724526" cy="782652"/>
          </a:xfrm>
          <a:prstGeom prst="rect">
            <a:avLst/>
          </a:prstGeom>
        </p:spPr>
      </p:pic>
      <p:pic>
        <p:nvPicPr>
          <p:cNvPr id="9" name="Picture 6" descr="Users">
            <a:extLst>
              <a:ext uri="{FF2B5EF4-FFF2-40B4-BE49-F238E27FC236}">
                <a16:creationId xmlns:a16="http://schemas.microsoft.com/office/drawing/2014/main" id="{3CD9ECEF-9E1D-4C43-9703-0B1A5779B7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31419" y="4573493"/>
            <a:ext cx="724526" cy="72452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7A4A56-2CC2-4CEB-840A-1A5AEF54F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669" y="1867988"/>
            <a:ext cx="10206131" cy="4249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9F3FD-D08C-4198-8469-6D87A1084FB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Thank you for listening.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F010EDF-E2D4-4F3C-B939-A68A20FD3F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Any 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29E3FC-62F5-4E48-ACC4-30CB99D44D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57" y="4892480"/>
            <a:ext cx="2736886" cy="152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5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570416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911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5" r:id="rId3"/>
    <p:sldLayoutId id="2147483698" r:id="rId4"/>
    <p:sldLayoutId id="2147483718" r:id="rId5"/>
    <p:sldLayoutId id="2147483716" r:id="rId6"/>
    <p:sldLayoutId id="2147483717" r:id="rId7"/>
    <p:sldLayoutId id="2147483720" r:id="rId8"/>
    <p:sldLayoutId id="2147483721" r:id="rId9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4800" b="1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85738" indent="-185738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b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22300" indent="-1651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073150" indent="-1587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524000" indent="-1524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974850" indent="-1460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tools3/sts/all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Advanced Java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03E11-6CE9-4331-BF52-CB1310D79A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 smtClean="0"/>
              <a:t>Module 01 – Intro to Spring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52306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4483-D449-4C95-AD70-8A80DF59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activities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6D2752-4E78-4C63-87BE-57105C8D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DA38-AAFC-4277-BD9B-E3CDD8FD9566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82D7C-2288-4123-A7C8-B48A69C6D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Directions</a:t>
            </a:r>
          </a:p>
          <a:p>
            <a:pPr lvl="1"/>
            <a:r>
              <a:rPr lang="en-GB" dirty="0" smtClean="0"/>
              <a:t>Follow along with instructor demo.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Debrief</a:t>
            </a:r>
          </a:p>
          <a:p>
            <a:pPr lvl="1"/>
            <a:r>
              <a:rPr lang="en-GB" dirty="0" smtClean="0"/>
              <a:t>Discuss the output you received.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6988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91536-C6D6-481A-A2D5-3D620F7C8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Singleton</a:t>
            </a:r>
          </a:p>
          <a:p>
            <a:pPr lvl="1"/>
            <a:r>
              <a:rPr lang="en-GB" dirty="0" smtClean="0"/>
              <a:t>A </a:t>
            </a:r>
            <a:r>
              <a:rPr lang="en-GB" b="1" dirty="0" smtClean="0"/>
              <a:t>single</a:t>
            </a:r>
            <a:r>
              <a:rPr lang="en-GB" dirty="0" smtClean="0"/>
              <a:t> instance of the class is used for injection.</a:t>
            </a:r>
          </a:p>
          <a:p>
            <a:pPr lvl="1"/>
            <a:r>
              <a:rPr lang="en-GB" dirty="0" smtClean="0"/>
              <a:t>Used with </a:t>
            </a:r>
            <a:r>
              <a:rPr lang="en-GB" b="1" dirty="0" smtClean="0"/>
              <a:t>stateless</a:t>
            </a:r>
            <a:r>
              <a:rPr lang="en-GB" dirty="0" smtClean="0"/>
              <a:t> beans.</a:t>
            </a:r>
          </a:p>
          <a:p>
            <a:pPr lvl="1"/>
            <a:r>
              <a:rPr lang="en-GB" dirty="0" smtClean="0"/>
              <a:t>The default scope for Spring beans.</a:t>
            </a:r>
          </a:p>
          <a:p>
            <a:r>
              <a:rPr lang="en-GB" dirty="0" smtClean="0"/>
              <a:t>Prototype</a:t>
            </a:r>
          </a:p>
          <a:p>
            <a:pPr lvl="1"/>
            <a:r>
              <a:rPr lang="en-GB" dirty="0" smtClean="0"/>
              <a:t>A </a:t>
            </a:r>
            <a:r>
              <a:rPr lang="en-GB" b="1" dirty="0" smtClean="0"/>
              <a:t>new </a:t>
            </a:r>
            <a:r>
              <a:rPr lang="en-GB" dirty="0" smtClean="0"/>
              <a:t>instance is created for every injection.</a:t>
            </a:r>
          </a:p>
          <a:p>
            <a:pPr lvl="1"/>
            <a:r>
              <a:rPr lang="en-GB" dirty="0" smtClean="0"/>
              <a:t>Used with </a:t>
            </a:r>
            <a:r>
              <a:rPr lang="en-GB" b="1" dirty="0" smtClean="0"/>
              <a:t>stateful</a:t>
            </a:r>
            <a:r>
              <a:rPr lang="en-GB" dirty="0" smtClean="0"/>
              <a:t> beans.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F2388-FFAC-44FF-9163-07C9B0055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24742"/>
            <a:ext cx="11682206" cy="1153618"/>
          </a:xfrm>
        </p:spPr>
        <p:txBody>
          <a:bodyPr>
            <a:normAutofit/>
          </a:bodyPr>
          <a:lstStyle/>
          <a:p>
            <a:r>
              <a:rPr lang="en-GB" dirty="0" smtClean="0"/>
              <a:t>Bean scopes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3046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91536-C6D6-481A-A2D5-3D620F7C8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Request</a:t>
            </a:r>
          </a:p>
          <a:p>
            <a:pPr lvl="1"/>
            <a:r>
              <a:rPr lang="en-GB" dirty="0" smtClean="0"/>
              <a:t>Creates a new instance for every HTTP request.</a:t>
            </a:r>
          </a:p>
          <a:p>
            <a:r>
              <a:rPr lang="en-GB" dirty="0" smtClean="0"/>
              <a:t>Session</a:t>
            </a:r>
          </a:p>
          <a:p>
            <a:pPr lvl="1"/>
            <a:r>
              <a:rPr lang="en-GB" dirty="0" smtClean="0"/>
              <a:t>Creates a new instance for every HTTP user session.</a:t>
            </a:r>
            <a:endParaRPr lang="en-GB" dirty="0"/>
          </a:p>
          <a:p>
            <a:r>
              <a:rPr lang="en-GB" dirty="0" smtClean="0"/>
              <a:t>Application</a:t>
            </a:r>
          </a:p>
          <a:p>
            <a:pPr lvl="1"/>
            <a:r>
              <a:rPr lang="en-GB" dirty="0" smtClean="0"/>
              <a:t> Creates a new instance for every </a:t>
            </a:r>
            <a:r>
              <a:rPr lang="en-GB" dirty="0" err="1" smtClean="0"/>
              <a:t>ServletContext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F2388-FFAC-44FF-9163-07C9B0055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24742"/>
            <a:ext cx="11682206" cy="1153618"/>
          </a:xfrm>
        </p:spPr>
        <p:txBody>
          <a:bodyPr>
            <a:normAutofit/>
          </a:bodyPr>
          <a:lstStyle/>
          <a:p>
            <a:r>
              <a:rPr lang="en-GB" dirty="0" smtClean="0"/>
              <a:t>Bean scopes – web application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6284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4483-D449-4C95-AD70-8A80DF59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activities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6D2752-4E78-4C63-87BE-57105C8D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DA38-AAFC-4277-BD9B-E3CDD8FD9566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82D7C-2288-4123-A7C8-B48A69C6D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Directions</a:t>
            </a:r>
          </a:p>
          <a:p>
            <a:pPr lvl="1"/>
            <a:r>
              <a:rPr lang="en-GB" dirty="0" smtClean="0"/>
              <a:t>Create a new @Bean method in AppConfig.java that uses </a:t>
            </a:r>
            <a:r>
              <a:rPr lang="en-GB" dirty="0" err="1" smtClean="0"/>
              <a:t>LocalTime.now</a:t>
            </a:r>
            <a:r>
              <a:rPr lang="en-GB" dirty="0" smtClean="0"/>
              <a:t>() to return the current time</a:t>
            </a:r>
          </a:p>
          <a:p>
            <a:pPr lvl="1"/>
            <a:r>
              <a:rPr lang="en-GB" dirty="0" smtClean="0"/>
              <a:t>Print this bean out to the console a few times, similar to the last activity.</a:t>
            </a:r>
          </a:p>
          <a:p>
            <a:pPr lvl="1"/>
            <a:r>
              <a:rPr lang="en-GB" dirty="0" smtClean="0"/>
              <a:t>Add @Scope(“prototype”) to the bean declaration and run your code again.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Debrief</a:t>
            </a:r>
          </a:p>
          <a:p>
            <a:pPr lvl="1"/>
            <a:r>
              <a:rPr lang="en-GB" dirty="0" smtClean="0"/>
              <a:t>Discuss the output you received.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1599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E12776-944A-4A8C-9DD8-794D96B194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b="1" dirty="0" smtClean="0"/>
              <a:t>Observation</a:t>
            </a:r>
          </a:p>
          <a:p>
            <a:pPr lvl="1"/>
            <a:r>
              <a:rPr lang="en-GB" dirty="0" smtClean="0"/>
              <a:t>When the bean has a scope of “singleton” the times printed to the console were exactly the same.</a:t>
            </a:r>
          </a:p>
          <a:p>
            <a:pPr lvl="1"/>
            <a:r>
              <a:rPr lang="en-GB" dirty="0" smtClean="0"/>
              <a:t>Setting the scope to “prototype” caused the second time to be slightly different from the first.</a:t>
            </a:r>
          </a:p>
          <a:p>
            <a:endParaRPr lang="en-GB" dirty="0"/>
          </a:p>
          <a:p>
            <a:r>
              <a:rPr lang="en-GB" b="1" dirty="0" smtClean="0"/>
              <a:t>Explanation</a:t>
            </a:r>
          </a:p>
          <a:p>
            <a:pPr lvl="1"/>
            <a:r>
              <a:rPr lang="en-GB" dirty="0" smtClean="0"/>
              <a:t>On the first run the exact same object was referenced both times as a singleton bean Is only created once.</a:t>
            </a:r>
          </a:p>
          <a:p>
            <a:pPr lvl="1"/>
            <a:r>
              <a:rPr lang="en-GB" dirty="0" smtClean="0"/>
              <a:t>On the second run there were two entirely different objects created as a prototype bean is instantiated again every time it </a:t>
            </a:r>
            <a:r>
              <a:rPr lang="en-GB" smtClean="0"/>
              <a:t>is called.</a:t>
            </a:r>
            <a:endParaRPr lang="en-GB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4B8502-D4E1-4830-ADC6-5FC11FA4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activity - discussion</a:t>
            </a:r>
          </a:p>
        </p:txBody>
      </p:sp>
    </p:spTree>
    <p:extLst>
      <p:ext uri="{BB962C8B-B14F-4D97-AF65-F5344CB8AC3E}">
        <p14:creationId xmlns:p14="http://schemas.microsoft.com/office/powerpoint/2010/main" val="655752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E12776-944A-4A8C-9DD8-794D96B194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b="1" dirty="0"/>
              <a:t>Describe the Spring </a:t>
            </a:r>
            <a:r>
              <a:rPr lang="en-GB" b="1" dirty="0" smtClean="0"/>
              <a:t>framework</a:t>
            </a:r>
          </a:p>
          <a:p>
            <a:pPr lvl="1"/>
            <a:r>
              <a:rPr lang="en-GB" dirty="0" smtClean="0"/>
              <a:t>Java framework  and </a:t>
            </a:r>
            <a:r>
              <a:rPr lang="en-GB" dirty="0" err="1" smtClean="0"/>
              <a:t>IoC</a:t>
            </a:r>
            <a:r>
              <a:rPr lang="en-GB" dirty="0" smtClean="0"/>
              <a:t> container designed to make creating enterprise Java applications easier.</a:t>
            </a:r>
            <a:endParaRPr lang="en-GB" dirty="0"/>
          </a:p>
          <a:p>
            <a:r>
              <a:rPr lang="en-GB" b="1" dirty="0"/>
              <a:t>Set up and use a simple </a:t>
            </a:r>
            <a:r>
              <a:rPr lang="en-GB" b="1" dirty="0" smtClean="0"/>
              <a:t>bean</a:t>
            </a:r>
          </a:p>
          <a:p>
            <a:pPr lvl="1"/>
            <a:r>
              <a:rPr lang="en-GB" dirty="0" smtClean="0"/>
              <a:t>Beans are “managed objects” – objects that are controlled by the framework rather than  the developer.</a:t>
            </a:r>
            <a:endParaRPr lang="en-GB" dirty="0"/>
          </a:p>
          <a:p>
            <a:r>
              <a:rPr lang="en-GB" b="1" dirty="0"/>
              <a:t>Experiment with different bean </a:t>
            </a:r>
            <a:r>
              <a:rPr lang="en-GB" b="1" dirty="0" smtClean="0"/>
              <a:t>scopes</a:t>
            </a:r>
            <a:endParaRPr lang="en-GB" dirty="0" smtClean="0"/>
          </a:p>
          <a:p>
            <a:pPr lvl="1"/>
            <a:r>
              <a:rPr lang="en-GB" dirty="0" smtClean="0"/>
              <a:t>The main two we will be using are:</a:t>
            </a:r>
          </a:p>
          <a:p>
            <a:pPr lvl="2"/>
            <a:r>
              <a:rPr lang="en-GB" dirty="0" smtClean="0"/>
              <a:t>Singleton – only creates one object</a:t>
            </a:r>
          </a:p>
          <a:p>
            <a:pPr lvl="2"/>
            <a:r>
              <a:rPr lang="en-GB" dirty="0" smtClean="0"/>
              <a:t>Prototype – creates a new object every time the bean is used</a:t>
            </a:r>
            <a:endParaRPr lang="en-GB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4B8502-D4E1-4830-ADC6-5FC11FA4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Objectives - Summary</a:t>
            </a:r>
          </a:p>
        </p:txBody>
      </p:sp>
    </p:spTree>
    <p:extLst>
      <p:ext uri="{BB962C8B-B14F-4D97-AF65-F5344CB8AC3E}">
        <p14:creationId xmlns:p14="http://schemas.microsoft.com/office/powerpoint/2010/main" val="731091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B469-2FC3-48ED-AE83-12225DBC2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 for listening.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8246B-A580-417F-B1FB-3B4A1F27E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588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C14CD82-2D19-4316-8DD3-299A5F33A3D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D5D03-DE3E-4C1F-9E09-CC2AE944590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 smtClean="0"/>
              <a:t>Introduction to Spring</a:t>
            </a:r>
            <a:endParaRPr lang="en-GB" dirty="0"/>
          </a:p>
          <a:p>
            <a:r>
              <a:rPr lang="en-GB" dirty="0" smtClean="0"/>
              <a:t>Inversion of Control</a:t>
            </a:r>
            <a:endParaRPr lang="en-GB" dirty="0"/>
          </a:p>
          <a:p>
            <a:r>
              <a:rPr lang="en-GB" dirty="0" smtClean="0"/>
              <a:t>Beans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0C50E6-F62B-4930-9998-6F7CD0FB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 page</a:t>
            </a:r>
          </a:p>
        </p:txBody>
      </p:sp>
    </p:spTree>
    <p:extLst>
      <p:ext uri="{BB962C8B-B14F-4D97-AF65-F5344CB8AC3E}">
        <p14:creationId xmlns:p14="http://schemas.microsoft.com/office/powerpoint/2010/main" val="377895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EE0707-9043-42D1-B7E2-7648D54559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Describe the Spring framework</a:t>
            </a:r>
          </a:p>
          <a:p>
            <a:r>
              <a:rPr lang="en-GB" dirty="0" smtClean="0"/>
              <a:t>Set up and use a simple bean</a:t>
            </a:r>
          </a:p>
          <a:p>
            <a:r>
              <a:rPr lang="en-GB" dirty="0" smtClean="0"/>
              <a:t>Experiment with different bean scopes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0F38E9-F214-4AFD-8AA1-F81789DA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35798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91536-C6D6-481A-A2D5-3D620F7C8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Java framework</a:t>
            </a:r>
            <a:endParaRPr lang="en-GB" dirty="0"/>
          </a:p>
          <a:p>
            <a:pPr lvl="1"/>
            <a:r>
              <a:rPr lang="en-GB" dirty="0" smtClean="0"/>
              <a:t>Initially released in 2002</a:t>
            </a:r>
            <a:endParaRPr lang="en-GB" dirty="0"/>
          </a:p>
          <a:p>
            <a:pPr lvl="1"/>
            <a:r>
              <a:rPr lang="en-GB" dirty="0" smtClean="0"/>
              <a:t>Competitor with JEE</a:t>
            </a:r>
            <a:endParaRPr lang="en-GB" dirty="0"/>
          </a:p>
          <a:p>
            <a:r>
              <a:rPr lang="en-GB" dirty="0" smtClean="0"/>
              <a:t>Makes it simpler to create enterprise Java applications</a:t>
            </a:r>
          </a:p>
          <a:p>
            <a:r>
              <a:rPr lang="en-GB" dirty="0" smtClean="0"/>
              <a:t>Inversion of Control container</a:t>
            </a:r>
            <a:endParaRPr lang="en-GB" dirty="0"/>
          </a:p>
          <a:p>
            <a:r>
              <a:rPr lang="en-GB" dirty="0" smtClean="0"/>
              <a:t>Has since been extended with numerous projects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F2388-FFAC-44FF-9163-07C9B005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Spring?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6970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766953-1A35-4514-BB17-84E050C97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Spring Projects</a:t>
            </a:r>
            <a:endParaRPr lang="en-GB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159736295"/>
              </p:ext>
            </p:extLst>
          </p:nvPr>
        </p:nvGraphicFramePr>
        <p:xfrm>
          <a:off x="2071189" y="2642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580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4483-D449-4C95-AD70-8A80DF59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activities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6D2752-4E78-4C63-87BE-57105C8D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DA38-AAFC-4277-BD9B-E3CDD8FD9566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82D7C-2288-4123-A7C8-B48A69C6D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Directions</a:t>
            </a:r>
          </a:p>
          <a:p>
            <a:pPr lvl="1"/>
            <a:r>
              <a:rPr lang="en-GB" dirty="0" smtClean="0"/>
              <a:t>Download and install the Spring Tool Suite from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spring.io/tools3/sts/all</a:t>
            </a:r>
            <a:endParaRPr lang="en-GB" dirty="0"/>
          </a:p>
          <a:p>
            <a:pPr lvl="1"/>
            <a:r>
              <a:rPr lang="en-GB" dirty="0" smtClean="0"/>
              <a:t>Create a </a:t>
            </a:r>
            <a:r>
              <a:rPr lang="en-GB" b="1" dirty="0" smtClean="0"/>
              <a:t>new </a:t>
            </a:r>
            <a:r>
              <a:rPr lang="en-GB" dirty="0" smtClean="0"/>
              <a:t>&gt; </a:t>
            </a:r>
            <a:r>
              <a:rPr lang="en-GB" b="1" dirty="0" smtClean="0"/>
              <a:t>Spring Starter Project</a:t>
            </a:r>
            <a:r>
              <a:rPr lang="en-GB" dirty="0" smtClean="0"/>
              <a:t> with group id “com.qa” and artefact id “demo”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Debrief</a:t>
            </a:r>
          </a:p>
          <a:p>
            <a:pPr lvl="1"/>
            <a:r>
              <a:rPr lang="en-GB" dirty="0" smtClean="0"/>
              <a:t>Discuss the project structure and how it compares to Java EE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2503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91536-C6D6-481A-A2D5-3D620F7C8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“Inverts” </a:t>
            </a:r>
            <a:r>
              <a:rPr lang="en-GB" dirty="0"/>
              <a:t>control over object creation by taking it away from the developer and handing it to the framework.</a:t>
            </a:r>
          </a:p>
          <a:p>
            <a:r>
              <a:rPr lang="en-GB" dirty="0"/>
              <a:t>When control of an object is handed to the framework in this way the object is referred to as a “bean”.</a:t>
            </a:r>
          </a:p>
          <a:p>
            <a:r>
              <a:rPr lang="en-GB" dirty="0"/>
              <a:t>These “beans” are managed by the </a:t>
            </a:r>
            <a:r>
              <a:rPr lang="en-GB" dirty="0" err="1"/>
              <a:t>IoC</a:t>
            </a:r>
            <a:r>
              <a:rPr lang="en-GB" dirty="0"/>
              <a:t> container – </a:t>
            </a:r>
            <a:r>
              <a:rPr lang="en-GB" dirty="0" err="1"/>
              <a:t>ApplicationContext.Java</a:t>
            </a:r>
            <a:endParaRPr lang="en-GB" dirty="0"/>
          </a:p>
          <a:p>
            <a:pPr lvl="1"/>
            <a:r>
              <a:rPr lang="en-GB" dirty="0"/>
              <a:t>Can be configured in XML or by using the @Bean annotation</a:t>
            </a:r>
          </a:p>
          <a:p>
            <a:r>
              <a:rPr lang="en-GB" dirty="0"/>
              <a:t>We still have to write the code to create these objects but this functions more as a template.</a:t>
            </a:r>
          </a:p>
          <a:p>
            <a:r>
              <a:rPr lang="en-GB" dirty="0"/>
              <a:t>The factory design pattern is an example of </a:t>
            </a:r>
            <a:r>
              <a:rPr lang="en-GB" dirty="0" err="1"/>
              <a:t>IoC</a:t>
            </a:r>
            <a:r>
              <a:rPr lang="en-GB" dirty="0"/>
              <a:t>. </a:t>
            </a:r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F2388-FFAC-44FF-9163-07C9B005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Inversion of Control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417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4483-D449-4C95-AD70-8A80DF59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Coupling And Cohesion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6D2752-4E78-4C63-87BE-57105C8D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DA38-AAFC-4277-BD9B-E3CDD8FD9566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82D7C-2288-4123-A7C8-B48A69C6D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Directions</a:t>
            </a:r>
          </a:p>
          <a:p>
            <a:pPr lvl="1"/>
            <a:r>
              <a:rPr lang="en-GB" dirty="0" smtClean="0"/>
              <a:t>In Pairs, spend </a:t>
            </a:r>
            <a:r>
              <a:rPr lang="en-GB" b="1" dirty="0" smtClean="0"/>
              <a:t>5 minutes</a:t>
            </a:r>
            <a:r>
              <a:rPr lang="en-GB" dirty="0" smtClean="0"/>
              <a:t> discussing what you know about Coupling and Cohesion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Debrief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7746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91536-C6D6-481A-A2D5-3D620F7C8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Dependency Injection is an implementation of </a:t>
            </a:r>
            <a:r>
              <a:rPr lang="en-GB" dirty="0" err="1"/>
              <a:t>IoC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The “dependencies” of an object are “injected” by the Spring framework when that object is created.</a:t>
            </a:r>
          </a:p>
          <a:p>
            <a:pPr lvl="1"/>
            <a:r>
              <a:rPr lang="en-GB" dirty="0"/>
              <a:t>Can be implemented in XML or via the @</a:t>
            </a:r>
            <a:r>
              <a:rPr lang="en-GB" dirty="0" err="1"/>
              <a:t>Autowired</a:t>
            </a:r>
            <a:r>
              <a:rPr lang="en-GB" dirty="0"/>
              <a:t> annotation.</a:t>
            </a:r>
          </a:p>
          <a:p>
            <a:r>
              <a:rPr lang="en-GB" dirty="0"/>
              <a:t>The advantages of this architecture are:</a:t>
            </a:r>
          </a:p>
          <a:p>
            <a:pPr lvl="1"/>
            <a:r>
              <a:rPr lang="en-GB" dirty="0"/>
              <a:t>Decoupling the execution of a task from its implementation, making it easier to switch between different implementations.</a:t>
            </a:r>
          </a:p>
          <a:p>
            <a:pPr lvl="1"/>
            <a:r>
              <a:rPr lang="en-GB" dirty="0"/>
              <a:t>Greater modularity of a program.</a:t>
            </a:r>
          </a:p>
          <a:p>
            <a:pPr lvl="1"/>
            <a:r>
              <a:rPr lang="en-GB" dirty="0"/>
              <a:t>Greater ease in testing a program by isolating a component or mocking its dependencies and allowing components to communicate through contracts</a:t>
            </a:r>
            <a:r>
              <a:rPr lang="en-GB" dirty="0" smtClean="0"/>
              <a:t>.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F2388-FFAC-44FF-9163-07C9B0055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24742"/>
            <a:ext cx="11682206" cy="1153618"/>
          </a:xfrm>
        </p:spPr>
        <p:txBody>
          <a:bodyPr>
            <a:normAutofit/>
          </a:bodyPr>
          <a:lstStyle/>
          <a:p>
            <a:r>
              <a:rPr lang="en-GB" dirty="0" smtClean="0"/>
              <a:t>What is Dependency Injection?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2595496"/>
      </p:ext>
    </p:extLst>
  </p:cSld>
  <p:clrMapOvr>
    <a:masterClrMapping/>
  </p:clrMapOvr>
</p:sld>
</file>

<file path=ppt/theme/theme1.xml><?xml version="1.0" encoding="utf-8"?>
<a:theme xmlns:a="http://schemas.openxmlformats.org/drawingml/2006/main" name="QAC_Powerpoint_Template">
  <a:themeElements>
    <a:clrScheme name="Custom 1">
      <a:dk1>
        <a:srgbClr val="565759"/>
      </a:dk1>
      <a:lt1>
        <a:srgbClr val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QALA Slide Deck Template" id="{77B112E8-EF96-43CB-A690-E23779E59FD6}" vid="{8481B56C-5037-489B-AC44-E4143A60F620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QALA Slide Deck Template</Template>
  <TotalTime>1874</TotalTime>
  <Words>929</Words>
  <Application>Microsoft Office PowerPoint</Application>
  <PresentationFormat>Widescreen</PresentationFormat>
  <Paragraphs>144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Segoe UI</vt:lpstr>
      <vt:lpstr>QAC_Powerpoint_Template</vt:lpstr>
      <vt:lpstr>Advanced Java</vt:lpstr>
      <vt:lpstr>Contents page</vt:lpstr>
      <vt:lpstr>Course objectives</vt:lpstr>
      <vt:lpstr>What is Spring?</vt:lpstr>
      <vt:lpstr>Spring Projects</vt:lpstr>
      <vt:lpstr>Practice activities</vt:lpstr>
      <vt:lpstr>Inversion of Control</vt:lpstr>
      <vt:lpstr>Coupling And Cohesion</vt:lpstr>
      <vt:lpstr>What is Dependency Injection?</vt:lpstr>
      <vt:lpstr>Practice activities</vt:lpstr>
      <vt:lpstr>Bean scopes</vt:lpstr>
      <vt:lpstr>Bean scopes – web application</vt:lpstr>
      <vt:lpstr>Practice activities</vt:lpstr>
      <vt:lpstr>Practice activity - discussion</vt:lpstr>
      <vt:lpstr>Course Objectives - Summary</vt:lpstr>
      <vt:lpstr>Thank you for listening.</vt:lpstr>
    </vt:vector>
  </TitlesOfParts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</dc:title>
  <dc:creator>Admin</dc:creator>
  <cp:lastModifiedBy>Admin</cp:lastModifiedBy>
  <cp:revision>36</cp:revision>
  <dcterms:created xsi:type="dcterms:W3CDTF">2019-03-11T14:51:50Z</dcterms:created>
  <dcterms:modified xsi:type="dcterms:W3CDTF">2019-08-05T06:32:32Z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