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E48E8F-3520-45AA-9C76-47E12BF1754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280" cy="32155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360" cy="546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440880" y="9570960"/>
            <a:ext cx="2944080" cy="26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6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AF548239-5E16-49AA-B82C-FE8080FC83D6}" type="slidenum">
              <a:rPr b="0" lang="en-GB" sz="1000" spc="296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280" cy="32155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360" cy="546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440880" y="9570960"/>
            <a:ext cx="2944080" cy="26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6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4CF94F21-4EE3-4737-88D2-8B19BB53D132}" type="slidenum">
              <a:rPr b="0" lang="en-GB" sz="1000" spc="296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000" cy="152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3520" cy="6857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1400" cy="15440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2283C6-453C-44DE-BE9C-906E5E8E4946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240" cy="89100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785520" cy="687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9061560" y="649296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3A006D-D23A-4C75-A2ED-8424C2FF1779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21" name="Picture 6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240" cy="891000"/>
          </a:xfrm>
          <a:prstGeom prst="rect">
            <a:avLst/>
          </a:prstGeom>
          <a:ln>
            <a:noFill/>
          </a:ln>
        </p:spPr>
      </p:pic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4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000" cy="1527480"/>
          </a:xfrm>
          <a:prstGeom prst="rect">
            <a:avLst/>
          </a:prstGeom>
          <a:ln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14400" y="1063440"/>
            <a:ext cx="1036368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BCrpyt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14400" y="3886200"/>
            <a:ext cx="1036368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6" strike="noStrike" cap="all">
                <a:solidFill>
                  <a:srgbClr val="005aab"/>
                </a:solidFill>
                <a:latin typeface="Arial"/>
              </a:rPr>
              <a:t>MERN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Not a real use case – we wouldn’t want to ever return the password to the front end, encrypted or otherwise!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Gensalt() –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generates the ‘salt’ for bcrypt to use: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10 represents the number of ‘rounds’ to generate the salt, more rounds = more secure against brute force attacks, but also more complex to encrypt, 10 is default and normally sufficient.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Randomly generated using a inbuild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Crypto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module.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Hash() –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generates a hash for the input using the salt previously generated.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Hashing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 rot="16200000">
            <a:off x="-3116880" y="3283920"/>
            <a:ext cx="70192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6" strike="noStrike" cap="all">
                <a:solidFill>
                  <a:srgbClr val="ffffff"/>
                </a:solidFill>
                <a:latin typeface="Calibri"/>
              </a:rPr>
              <a:t>Checking with Compare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404440" y="1028520"/>
            <a:ext cx="7382160" cy="502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@route POST decrypt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@desc decrypt a value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@access Public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app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post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  <a:ea typeface="DejaVu Sans"/>
              </a:rPr>
              <a:t>"/decrypt"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req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=&gt;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{};</a:t>
            </a:r>
            <a:br/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const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req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body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const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hashedValue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req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body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hashedValue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//Check Value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bcrypt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compare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hashedValue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then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isMatch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=&gt;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if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isMatch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json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({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message: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  <a:ea typeface="DejaVu Sans"/>
              </a:rPr>
              <a:t>"Success"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 </a:t>
            </a: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else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  <a:ea typeface="DejaVu Sans"/>
              </a:rPr>
              <a:t>"Incorrect"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status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  <a:ea typeface="DejaVu Sans"/>
              </a:rPr>
              <a:t>400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json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Not a real use case – the ‘hash’ would be stored on the Database and we would just send the plain text (value).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compare() –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compares the 2 parameters that are passed to it, returns a promise.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Checking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Security is an incredibly important aspect of software development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There are some simple dos and don’ts you can implement at this stage.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Always encrypt passwords.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Never pass passwords to the Front End, hashed or otherwise.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Never pass sensitive information back to the front end without due care.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Never create public routes that allow access to all the data in a database.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Important Notes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the bcrypt module.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The bcrypt module is highly utilised and provides a means to hash sensitive data so that it can be persisted safely.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Design a system that utilises the bcrypt module to achieve some basic functionality.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In the exercises for this module we will practice using the bcrypt module.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914400" y="1063440"/>
            <a:ext cx="1036368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Thank you for listening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14400" y="3886200"/>
            <a:ext cx="1036368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6" strike="noStrike" cap="all">
                <a:solidFill>
                  <a:srgbClr val="005aab"/>
                </a:solidFill>
                <a:latin typeface="Arial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834160" y="2733120"/>
            <a:ext cx="596268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What is bcrypt?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How does it work?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834160" y="1921320"/>
            <a:ext cx="59727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400" spc="-1" strike="noStrike" cap="all">
                <a:solidFill>
                  <a:srgbClr val="ffffff"/>
                </a:solidFill>
                <a:latin typeface="Calibri"/>
              </a:rPr>
              <a:t>Contents page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hashing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the bcrypt module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Design a system that utilises the bcrypt module to achieve some basic functionality.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Optimised encryption module with little dependencies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~300,000 downloads  a week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Will take plain text and ‘hash’ it, so that it can be safely stored in a database.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If the database is compromised the attacker only gets these ‘hashes’.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What is bcrypt?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 ‘hash’ is ‘scrambled’ plain text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It is created by running an algorithm against the plain text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 hash is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non-reversible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What is a hash?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When a user registers: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 password they submit, once validated, will be ‘hashed’ using a ‘salt’ and stored in a Database.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This ‘Hash’ and ‘Salt’ are stored together so that they can be used again.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When a user tries to login: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 password they use is hashed and compared against the one stored in the database.</a:t>
            </a:r>
            <a:endParaRPr b="0" lang="en-GB" sz="1800" spc="-1" strike="noStrike">
              <a:latin typeface="Arial"/>
            </a:endParaRPr>
          </a:p>
          <a:p>
            <a:pPr lvl="1" marL="622440" indent="-1645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If they match the user is authenticated.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Infeasible to brute force and reverse engineer.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How does Bcrypt work?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Creating a good, robust and secure hashing algorithm is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hard.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Bcrypt is good because it actually slows down the process of hashing, this is bad for any attacker and good for the defender.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can also control the complexity by adding more ‘rounds’ to the ‘salt’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Why use Bcrypt?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14000" y="1868040"/>
            <a:ext cx="11404080" cy="42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Message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– The input to the hashing process.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Hashing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– Taking data of an arbitrary length and Applying a mathematical function to it, this produces a hash. 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Salt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– A random fragment created by bcrypt to use during the hashing process.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Hash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– The output of the hashing process.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A hash cannot be reversed!</a:t>
            </a:r>
            <a:endParaRPr b="0" lang="en-GB" sz="18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Rounds –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How complex the hashing algorithm 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Terms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 rot="16200000">
            <a:off x="-3116880" y="3283920"/>
            <a:ext cx="70192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6" strike="noStrike" cap="all">
                <a:solidFill>
                  <a:srgbClr val="ffffff"/>
                </a:solidFill>
                <a:latin typeface="Calibri"/>
              </a:rPr>
              <a:t>hashing with bcrypt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003760" y="1028520"/>
            <a:ext cx="8183880" cy="4479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@route POST encrpyt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@desc encrypt a value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a9955"/>
                </a:solidFill>
                <a:latin typeface="Consolas"/>
                <a:ea typeface="DejaVu Sans"/>
              </a:rPr>
              <a:t>// @access Public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app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post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  <a:ea typeface="DejaVu Sans"/>
              </a:rPr>
              <a:t>"/hash"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req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=&gt;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payload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{};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bcrypt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genSalt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  <a:ea typeface="DejaVu Sans"/>
              </a:rPr>
              <a:t>10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salt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=&gt;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bcrypt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hash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req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body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salt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hash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  <a:ea typeface="DejaVu Sans"/>
              </a:rPr>
              <a:t>=&gt;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         </a:t>
            </a: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if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 </a:t>
            </a:r>
            <a:r>
              <a:rPr b="0" lang="en-GB" sz="1800" spc="-1" strike="noStrike">
                <a:solidFill>
                  <a:srgbClr val="c586c0"/>
                </a:solidFill>
                <a:latin typeface="Consolas"/>
                <a:ea typeface="DejaVu Sans"/>
              </a:rPr>
              <a:t>throw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err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   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payload.value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=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hash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       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res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  <a:ea typeface="DejaVu Sans"/>
              </a:rPr>
              <a:t>json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  <a:ea typeface="DejaVu Sans"/>
              </a:rPr>
              <a:t>payload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    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   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800" spc="-1" strike="noStrike">
                <a:solidFill>
                  <a:srgbClr val="d4d4d4"/>
                </a:solidFill>
                <a:latin typeface="Consolas"/>
                <a:ea typeface="DejaVu Sans"/>
              </a:rPr>
              <a:t>});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486</TotalTime>
  <Application>LibreOffice/6.2.5.2$Linux_X86_64 LibreOffice_project/a887734edd14b7c31b8ab527c0422d03c5e16f8b</Application>
  <Words>549</Words>
  <Paragraphs>81</Paragraphs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2019-03-13T11:45:12Z</dcterms:created>
  <dc:creator>Admin</dc:creator>
  <dc:description/>
  <dc:language>en-GB</dc:language>
  <cp:lastModifiedBy/>
  <dcterms:modified xsi:type="dcterms:W3CDTF">2019-07-25T12:52:21Z</dcterms:modified>
  <cp:revision>34</cp:revision>
  <dc:subject/>
  <dc:title>Slide Deck Template and Guide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  <property fmtid="{D5CDD505-2E9C-101B-9397-08002B2CF9AE}" pid="14" name="category">
    <vt:lpwstr>Chapter</vt:lpwstr>
  </property>
</Properties>
</file>