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794500" cy="99218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000" spc="-1" strike="noStrike">
                <a:solidFill>
                  <a:srgbClr val="565759"/>
                </a:solidFill>
                <a:latin typeface="Segoe UI"/>
              </a:rPr>
              <a:t>Click to move the slide</a:t>
            </a:r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22D4391-B4C0-4C52-810F-A4C15529B68D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640" cy="321588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FA9A88F3-A685-4CB3-AE1B-80C6FEAA52F4}" type="slidenum"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571680" y="581040"/>
            <a:ext cx="5714640" cy="321588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570960" y="3952440"/>
            <a:ext cx="5715720" cy="5460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3440880" y="9570960"/>
            <a:ext cx="2944440" cy="264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spcBef>
                <a:spcPts val="499"/>
              </a:spcBef>
            </a:pPr>
            <a:r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CONTINUED </a:t>
            </a:r>
            <a:fld id="{F5C699E4-8B83-4A40-99FF-A24B25D0BA85}" type="slidenum">
              <a:rPr b="0" lang="en-GB" sz="1000" spc="299" strike="noStrike" cap="all">
                <a:solidFill>
                  <a:srgbClr val="000000"/>
                </a:solidFill>
                <a:latin typeface="Segoe UI"/>
                <a:ea typeface="+mn-ea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914400" y="1063440"/>
            <a:ext cx="10364040" cy="11847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GB" sz="1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Insert module </a:t>
            </a: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title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1" name="Picture 7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6360" cy="15278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Click to edit the outline text format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Second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Third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565759"/>
                </a:solidFill>
                <a:latin typeface="Calibri"/>
              </a:rPr>
              <a:t>Fourth Outline Level</a:t>
            </a:r>
            <a:endParaRPr b="0" lang="en-GB" sz="1400" spc="-1" strike="noStrike">
              <a:solidFill>
                <a:srgbClr val="565759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47520" cy="6857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565759"/>
                </a:solidFill>
                <a:latin typeface="Segoe UI"/>
              </a:rPr>
              <a:t>Use images from the photography folder from the Central Repository&gt;image library on CWS</a:t>
            </a:r>
            <a:endParaRPr b="0" lang="en-GB" sz="10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447880" y="0"/>
            <a:ext cx="6743880" cy="685764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834160" y="2733120"/>
            <a:ext cx="5963040" cy="37429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834160" y="1921320"/>
            <a:ext cx="5973120" cy="6260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400" spc="-1" strike="noStrike" cap="all">
                <a:solidFill>
                  <a:srgbClr val="ffffff"/>
                </a:solidFill>
                <a:latin typeface="Calibri"/>
              </a:rPr>
              <a:t>Course times/ objectives/summary</a:t>
            </a:r>
            <a:endParaRPr b="0" lang="en-GB" sz="44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14000" y="1868040"/>
            <a:ext cx="11404440" cy="4223160"/>
          </a:xfrm>
          <a:prstGeom prst="rect">
            <a:avLst/>
          </a:prstGeom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Third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3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Fourth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4"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Arial"/>
              </a:rPr>
              <a:t>Fifth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414000" y="124920"/>
            <a:ext cx="9125640" cy="1153080"/>
          </a:xfrm>
          <a:prstGeom prst="rect">
            <a:avLst/>
          </a:prstGeom>
        </p:spPr>
        <p:txBody>
          <a:bodyPr anchor="b">
            <a:normAutofit fontScale="64000"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9061560" y="640332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FCA889-15B5-45CB-87E2-5C8BD5314153}" type="slidenum">
              <a:rPr b="0" lang="en-GB" sz="1000" spc="-1" strike="noStrike">
                <a:solidFill>
                  <a:srgbClr val="008fd0"/>
                </a:solidFill>
                <a:latin typeface="Arial"/>
              </a:rPr>
              <a:t>&lt;number&gt;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83" name="Picture 7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154440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414000" y="0"/>
            <a:ext cx="9125640" cy="12909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274320" y="6307560"/>
            <a:ext cx="274284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DE25419-2218-4734-BDCC-4E6A99724583}" type="datetime">
              <a:rPr b="0" lang="en-GB" sz="1000" spc="-1" strike="noStrike">
                <a:solidFill>
                  <a:srgbClr val="565759"/>
                </a:solidFill>
                <a:latin typeface="Segoe UI"/>
              </a:rPr>
              <a:t>25/07/19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3489840" y="6307560"/>
            <a:ext cx="521172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11286360" y="6307560"/>
            <a:ext cx="64620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3F34067-66BA-40C3-B260-62F02D01346F}" type="slidenum">
              <a:rPr b="0" lang="en-GB" sz="1000" spc="-1" strike="noStrike">
                <a:solidFill>
                  <a:srgbClr val="565759"/>
                </a:solidFill>
                <a:latin typeface="Segoe UI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  <p:pic>
        <p:nvPicPr>
          <p:cNvPr id="125" name="Picture 6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  <p:pic>
        <p:nvPicPr>
          <p:cNvPr id="126" name="Picture 5" descr=""/>
          <p:cNvPicPr/>
          <p:nvPr/>
        </p:nvPicPr>
        <p:blipFill>
          <a:blip r:embed="rId3"/>
          <a:stretch/>
        </p:blipFill>
        <p:spPr>
          <a:xfrm>
            <a:off x="531360" y="2117880"/>
            <a:ext cx="724320" cy="78228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4"/>
          <a:stretch/>
        </p:blipFill>
        <p:spPr>
          <a:xfrm>
            <a:off x="531360" y="4573440"/>
            <a:ext cx="724320" cy="724320"/>
          </a:xfrm>
          <a:prstGeom prst="rect">
            <a:avLst/>
          </a:prstGeom>
          <a:ln>
            <a:noFill/>
          </a:ln>
        </p:spPr>
      </p:pic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1612800" y="1868040"/>
            <a:ext cx="10205640" cy="4248720"/>
          </a:xfrm>
          <a:prstGeom prst="rect">
            <a:avLst/>
          </a:prstGeom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Edit Master text styles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Second level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2" marL="1073160" indent="-158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Third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3" marL="1523880" indent="-1519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Fourth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4" marL="1974960" indent="-145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400" spc="-1" strike="noStrike">
                <a:solidFill>
                  <a:srgbClr val="565759"/>
                </a:solidFill>
                <a:latin typeface="Calibri"/>
              </a:rPr>
              <a:t>Fifth level</a:t>
            </a:r>
            <a:endParaRPr b="0" lang="en-GB" sz="14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785880" cy="688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141200" y="349200"/>
            <a:ext cx="8214840" cy="61232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565759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Click to add diagram, smart art, table, video etc.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 rot="16200000">
            <a:off x="-3117240" y="3283560"/>
            <a:ext cx="7019640" cy="2948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9" strike="noStrike" cap="all">
                <a:solidFill>
                  <a:srgbClr val="ffffff"/>
                </a:solidFill>
                <a:latin typeface="Calibri"/>
              </a:rPr>
              <a:t>Diagram title goes here</a:t>
            </a:r>
            <a:endParaRPr b="0" lang="en-GB" sz="1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9571320" y="1753200"/>
            <a:ext cx="2387520" cy="47192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Information for the main diagram, smart art, table or video to be added here if needed. 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9061560" y="649296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6DA27B-7342-497F-A014-8E9961EAF9E4}" type="slidenum">
              <a:rPr b="0" lang="en-GB" sz="1000" spc="-1" strike="noStrike">
                <a:solidFill>
                  <a:srgbClr val="008fd0"/>
                </a:solidFill>
                <a:latin typeface="Arial"/>
              </a:rPr>
              <a:t>1</a:t>
            </a:fld>
            <a:endParaRPr b="0" lang="en-GB" sz="1000" spc="-1" strike="noStrike">
              <a:latin typeface="Arial"/>
            </a:endParaRPr>
          </a:p>
        </p:txBody>
      </p:sp>
      <p:pic>
        <p:nvPicPr>
          <p:cNvPr id="170" name="Picture 6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297760" y="5994720"/>
            <a:ext cx="1596600" cy="8913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914400" y="1063440"/>
            <a:ext cx="10364040" cy="255564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Thank you for listening.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2"/>
          <a:stretch/>
        </p:blipFill>
        <p:spPr>
          <a:xfrm>
            <a:off x="4727520" y="4892400"/>
            <a:ext cx="2736360" cy="1527840"/>
          </a:xfrm>
          <a:prstGeom prst="rect">
            <a:avLst/>
          </a:prstGeom>
          <a:ln>
            <a:noFill/>
          </a:ln>
        </p:spPr>
      </p:pic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Click to edit the outline text format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Second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565759"/>
                </a:solidFill>
                <a:latin typeface="Calibri"/>
              </a:rPr>
              <a:t>Third Outline Level</a:t>
            </a:r>
            <a:endParaRPr b="0" lang="en-GB" sz="1600" spc="-1" strike="noStrike">
              <a:solidFill>
                <a:srgbClr val="565759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565759"/>
                </a:solidFill>
                <a:latin typeface="Calibri"/>
              </a:rPr>
              <a:t>Fourth Outline Level</a:t>
            </a:r>
            <a:endParaRPr b="0" lang="en-GB" sz="1400" spc="-1" strike="noStrike">
              <a:solidFill>
                <a:srgbClr val="565759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565759"/>
                </a:solid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Validator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9" strike="noStrike" cap="all">
                <a:solidFill>
                  <a:srgbClr val="005aab"/>
                </a:solidFill>
                <a:latin typeface="Arial"/>
              </a:rPr>
              <a:t>MERN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will use the </a:t>
            </a:r>
            <a:r>
              <a:rPr b="1" i="1" lang="en-GB" sz="1800" spc="-1" strike="noStrike">
                <a:solidFill>
                  <a:srgbClr val="565759"/>
                </a:solidFill>
                <a:latin typeface="Calibri"/>
              </a:rPr>
              <a:t>is-empty</a:t>
            </a: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function</a:t>
            </a: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sanitise the input we are validating.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can then use certain functions from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Validator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as described previously.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Is-empty.js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 rot="16200000">
            <a:off x="-3117240" y="3283560"/>
            <a:ext cx="7019640" cy="29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9" strike="noStrike" cap="all">
                <a:solidFill>
                  <a:srgbClr val="ffffff"/>
                </a:solidFill>
                <a:latin typeface="Calibri"/>
              </a:rPr>
              <a:t>Login.js</a:t>
            </a:r>
            <a:endParaRPr b="0" lang="en-GB" sz="1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077200" y="385200"/>
            <a:ext cx="8037360" cy="5383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const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Validator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require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"validator"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const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isEmpty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require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"./is-empty"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200" spc="-1" strike="noStrike">
                <a:solidFill>
                  <a:srgbClr val="4ec9b0"/>
                </a:solidFill>
                <a:latin typeface="Consolas"/>
              </a:rPr>
              <a:t>module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4ec9b0"/>
                </a:solidFill>
                <a:latin typeface="Consolas"/>
              </a:rPr>
              <a:t>exports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function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validateLoginInput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69cd6"/>
                </a:solidFill>
                <a:latin typeface="Consolas"/>
              </a:rPr>
              <a:t>let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{};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200" spc="-1" strike="noStrike">
                <a:solidFill>
                  <a:srgbClr val="6a9955"/>
                </a:solidFill>
                <a:latin typeface="Consolas"/>
              </a:rPr>
              <a:t>// if these values are not present in the data object we are validating then they will be set to empty strings for the Validator.isEmpty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!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isEmpty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 ? 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: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""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!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isEmpty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 ? 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: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""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200" spc="-1" strike="noStrike">
                <a:solidFill>
                  <a:srgbClr val="6a9955"/>
                </a:solidFill>
                <a:latin typeface="Consolas"/>
              </a:rPr>
              <a:t>//Login validation rules</a:t>
            </a:r>
            <a:br/>
            <a:r>
              <a:rPr b="0" lang="en-GB" sz="1200" spc="-1" strike="noStrike">
                <a:solidFill>
                  <a:srgbClr val="c586c0"/>
                </a:solidFill>
                <a:latin typeface="Consolas"/>
              </a:rPr>
              <a:t>if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(!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Validator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isEmail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"Email is invalid"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200" spc="-1" strike="noStrike">
                <a:solidFill>
                  <a:srgbClr val="c586c0"/>
                </a:solidFill>
                <a:latin typeface="Consolas"/>
              </a:rPr>
              <a:t>if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Validator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isEmpty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"Email field is required"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200" spc="-1" strike="noStrike">
                <a:solidFill>
                  <a:srgbClr val="c586c0"/>
                </a:solidFill>
                <a:latin typeface="Consolas"/>
              </a:rPr>
              <a:t>if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Validator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isEmpty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200" spc="-1" strike="noStrike">
                <a:solidFill>
                  <a:srgbClr val="ce9178"/>
                </a:solidFill>
                <a:latin typeface="Consolas"/>
              </a:rPr>
              <a:t>"Password field is required"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200" spc="-1" strike="noStrike">
                <a:solidFill>
                  <a:srgbClr val="c586c0"/>
                </a:solidFill>
                <a:latin typeface="Consolas"/>
              </a:rPr>
              <a:t>return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isValid: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200" spc="-1" strike="noStrike">
                <a:solidFill>
                  <a:srgbClr val="dcdcaa"/>
                </a:solidFill>
                <a:latin typeface="Consolas"/>
              </a:rPr>
              <a:t>isEmpty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2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};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d4d4d4"/>
                </a:solidFill>
                <a:latin typeface="Consolas"/>
              </a:rPr>
              <a:t>};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Discuss when and why we should validate user input.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When – both server-side and client-side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Why – To preserve data integrity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Discuss the Validator module.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The Validator module gives us easy means to validate user input on the server before we persist this data.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Design a system that utilises the Validator Module.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lvl="1" marL="622440" indent="-1648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i="1" lang="en-GB" sz="1800" spc="-1" strike="noStrike">
                <a:solidFill>
                  <a:srgbClr val="565759"/>
                </a:solidFill>
                <a:latin typeface="Calibri"/>
              </a:rPr>
              <a:t>In the provided workbook we will make use of the Validator module.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Course objectives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914400" y="1063440"/>
            <a:ext cx="10364040" cy="2555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GB" sz="6000" spc="-1" strike="noStrike">
                <a:solidFill>
                  <a:srgbClr val="0d3d59"/>
                </a:solidFill>
                <a:latin typeface="Arial"/>
              </a:rPr>
              <a:t>Thank you for listening.</a:t>
            </a:r>
            <a:endParaRPr b="0" lang="en-GB" sz="60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914400" y="3886200"/>
            <a:ext cx="10364040" cy="438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GB" sz="2000" spc="299" strike="noStrike" cap="all">
                <a:solidFill>
                  <a:srgbClr val="005aab"/>
                </a:solidFill>
                <a:latin typeface="Arial"/>
              </a:rPr>
              <a:t>Any questions?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834160" y="2733120"/>
            <a:ext cx="5963040" cy="3742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Why should we validate user input?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How can we validate user input?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ffffff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How does Validator work?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5834160" y="1921320"/>
            <a:ext cx="5973120" cy="62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400" spc="-1" strike="noStrike" cap="all">
                <a:solidFill>
                  <a:srgbClr val="ffffff"/>
                </a:solidFill>
                <a:latin typeface="Calibri"/>
              </a:rPr>
              <a:t>Contents page</a:t>
            </a:r>
            <a:endParaRPr b="0" lang="en-GB" sz="44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Discuss when and why we should validate user input.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Discuss the Validator module.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Design a system that utilises the Validator Module.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Course objectives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14000" y="0"/>
            <a:ext cx="9125640" cy="1290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Thinking about Validation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1286360" y="6307560"/>
            <a:ext cx="6462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4A35024-1358-4F9E-AA8A-94A0A0ACCB14}" type="slidenum">
              <a:rPr b="0" lang="en-GB" sz="1000" spc="-1" strike="noStrike">
                <a:solidFill>
                  <a:srgbClr val="565759"/>
                </a:solidFill>
                <a:latin typeface="Segoe UI"/>
              </a:rPr>
              <a:t>1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1612800" y="1868040"/>
            <a:ext cx="10205640" cy="424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When and why should we Validate?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Think of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3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reasons why we should validate.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In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pairs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, spend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5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minutes thinking about how you could resolve this issue.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When?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In both client-side and server-side scripts.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Why?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do not want corrupt data entering our database.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People make mistakes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To ensure a good User Journey for our end user.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When and Why should we validate User Input?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We could take the user input and compare it against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regex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for each type of input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Below is the JavaScript regex for 99.99% of email addresses.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How can we validate User Input?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graphicFrame>
        <p:nvGraphicFramePr>
          <p:cNvPr id="265" name="Table 3"/>
          <p:cNvGraphicFramePr/>
          <p:nvPr/>
        </p:nvGraphicFramePr>
        <p:xfrm>
          <a:off x="2248560" y="3053520"/>
          <a:ext cx="6814080" cy="360000"/>
        </p:xfrm>
        <a:graphic>
          <a:graphicData uri="http://schemas.openxmlformats.org/drawingml/2006/table">
            <a:tbl>
              <a:tblPr/>
              <a:tblGrid>
                <a:gridCol w="356040"/>
                <a:gridCol w="6457680"/>
              </a:tblGrid>
              <a:tr h="0">
                <a:tc>
                  <a:txBody>
                    <a:bodyPr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aaaaaa"/>
                          </a:solidFill>
                          <a:latin typeface="inherit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/^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(([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^&lt;&gt;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()\[\]\\.,;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: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\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s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@</a:t>
                      </a:r>
                      <a:r>
                        <a:rPr b="0" lang="en-GB" sz="1800" spc="-1" strike="noStrike">
                          <a:solidFill>
                            <a:srgbClr val="669900"/>
                          </a:solidFill>
                          <a:latin typeface="inherit"/>
                        </a:rPr>
                        <a:t>"]+(\.[^&lt;&gt;()\[\]\\.,;:\s@"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]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+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)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*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)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|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(</a:t>
                      </a:r>
                      <a:r>
                        <a:rPr b="0" lang="en-GB" sz="1800" spc="-1" strike="noStrike">
                          <a:solidFill>
                            <a:srgbClr val="669900"/>
                          </a:solidFill>
                          <a:latin typeface="inherit"/>
                        </a:rPr>
                        <a:t>".+"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))@((\[[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0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9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]{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1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,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3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}\.[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0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9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]{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1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,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3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}\.[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0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9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]{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1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,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3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}\.[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0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9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]{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1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,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3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}])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|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(([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a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zA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Z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\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0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9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]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+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\.)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+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[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a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zA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-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Z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]{</a:t>
                      </a:r>
                      <a:r>
                        <a:rPr b="0" lang="en-GB" sz="1800" spc="-1" strike="noStrike">
                          <a:solidFill>
                            <a:srgbClr val="990055"/>
                          </a:solidFill>
                          <a:latin typeface="inherit"/>
                        </a:rPr>
                        <a:t>2</a:t>
                      </a:r>
                      <a:r>
                        <a:rPr b="0" lang="en-GB" sz="1800" spc="-1" strike="noStrike">
                          <a:solidFill>
                            <a:srgbClr val="333333"/>
                          </a:solidFill>
                          <a:latin typeface="inherit"/>
                        </a:rPr>
                        <a:t>,}))$</a:t>
                      </a:r>
                      <a:r>
                        <a:rPr b="0" lang="en-GB" sz="1800" spc="-1" strike="noStrike">
                          <a:solidFill>
                            <a:srgbClr val="a67f59"/>
                          </a:solidFill>
                          <a:latin typeface="inherit"/>
                        </a:rPr>
                        <a:t>/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66" name="CustomShape 4"/>
          <p:cNvSpPr/>
          <p:nvPr/>
        </p:nvSpPr>
        <p:spPr>
          <a:xfrm>
            <a:off x="8713440" y="317304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pPr>
              <a:lnSpc>
                <a:spcPct val="100000"/>
              </a:lnSpc>
            </a:pPr>
            <a:br/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14000" y="1868040"/>
            <a:ext cx="11404440" cy="4223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The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Validator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module allows us to simply check the validity of input with a pre-built function call.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For instance: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14000" y="124920"/>
            <a:ext cx="9125640" cy="11530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Validator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253160" y="2967480"/>
            <a:ext cx="6095520" cy="91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586c0"/>
                </a:solidFill>
                <a:latin typeface="Consolas"/>
              </a:rPr>
              <a:t>if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(!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Validator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</a:rPr>
              <a:t>isEmail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))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email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"Email is invalid"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1253160" y="4028040"/>
            <a:ext cx="7179480" cy="118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586c0"/>
                </a:solidFill>
                <a:latin typeface="Consolas"/>
              </a:rPr>
              <a:t>if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(!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Validator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</a:rPr>
              <a:t>equals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password2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))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password2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"Passwords must match"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253160" y="5079600"/>
            <a:ext cx="9493560" cy="9133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c586c0"/>
                </a:solidFill>
                <a:latin typeface="Consolas"/>
              </a:rPr>
              <a:t>if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(!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Validator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</a:rPr>
              <a:t>isLength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data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 {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min: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800" spc="-1" strike="noStrike">
                <a:solidFill>
                  <a:srgbClr val="b5cea8"/>
                </a:solidFill>
                <a:latin typeface="Consolas"/>
              </a:rPr>
              <a:t>6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,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max: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800" spc="-1" strike="noStrike">
                <a:solidFill>
                  <a:srgbClr val="b5cea8"/>
                </a:solidFill>
                <a:latin typeface="Consolas"/>
              </a:rPr>
              <a:t>30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}))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errors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password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"Password must be between 6 and 30 characters"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14000" y="0"/>
            <a:ext cx="9125640" cy="1290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GB" sz="4800" spc="-1" strike="noStrike">
                <a:solidFill>
                  <a:srgbClr val="ffffff"/>
                </a:solidFill>
                <a:latin typeface="Calibri"/>
              </a:rPr>
              <a:t>Thinking about Validator</a:t>
            </a:r>
            <a:endParaRPr b="0" lang="en-GB" sz="4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1286360" y="6307560"/>
            <a:ext cx="646200" cy="2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C56C5548-44B4-46C8-B908-448004DC4AAF}" type="slidenum">
              <a:rPr b="0" lang="en-GB" sz="1000" spc="-1" strike="noStrike">
                <a:solidFill>
                  <a:srgbClr val="565759"/>
                </a:solidFill>
                <a:latin typeface="Segoe UI"/>
              </a:rPr>
              <a:t>5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1612800" y="1868040"/>
            <a:ext cx="10205640" cy="424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Validator will break if you try to pass it an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undefined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or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null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 value to validate.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So for instance if the user does not type an email address, the value in the POST request might be undefined.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  <a:p>
            <a:pPr marL="185760" indent="-1854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008fd0"/>
              </a:buClr>
              <a:buFont typeface="Arial"/>
              <a:buChar char="›"/>
            </a:pP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In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rows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, spend </a:t>
            </a:r>
            <a:r>
              <a:rPr b="1" lang="en-GB" sz="1800" spc="-1" strike="noStrike">
                <a:solidFill>
                  <a:srgbClr val="565759"/>
                </a:solidFill>
                <a:latin typeface="Calibri"/>
              </a:rPr>
              <a:t>10 </a:t>
            </a:r>
            <a:r>
              <a:rPr b="0" lang="en-GB" sz="1800" spc="-1" strike="noStrike">
                <a:solidFill>
                  <a:srgbClr val="565759"/>
                </a:solidFill>
                <a:latin typeface="Calibri"/>
              </a:rPr>
              <a:t>minutes thinking about how you could resolve this issue.</a:t>
            </a:r>
            <a:endParaRPr b="0" lang="en-GB" sz="1800" spc="-1" strike="noStrike">
              <a:solidFill>
                <a:srgbClr val="56575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 rot="16200000">
            <a:off x="-3117240" y="3283560"/>
            <a:ext cx="7019640" cy="294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800" spc="299" strike="noStrike" cap="all">
                <a:solidFill>
                  <a:srgbClr val="ffffff"/>
                </a:solidFill>
                <a:latin typeface="Calibri"/>
              </a:rPr>
              <a:t>Is-empty.js</a:t>
            </a:r>
            <a:endParaRPr b="0" lang="en-GB" sz="1800" spc="-1" strike="noStrike">
              <a:solidFill>
                <a:srgbClr val="565759"/>
              </a:solidFill>
              <a:latin typeface="Segoe UI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060280" y="1998000"/>
            <a:ext cx="8071200" cy="2833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569cd6"/>
                </a:solidFill>
                <a:latin typeface="Consolas"/>
              </a:rPr>
              <a:t>const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</a:rPr>
              <a:t>isEmpty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</a:rPr>
              <a:t>=&gt;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===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</a:rPr>
              <a:t>undefined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||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=== 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</a:rPr>
              <a:t>null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||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</a:rPr>
              <a:t>typeof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===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"object"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&amp;&amp; </a:t>
            </a:r>
            <a:r>
              <a:rPr b="0" lang="en-GB" sz="1800" spc="-1" strike="noStrike">
                <a:solidFill>
                  <a:srgbClr val="4ec9b0"/>
                </a:solidFill>
                <a:latin typeface="Consolas"/>
              </a:rPr>
              <a:t>Object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</a:rPr>
              <a:t>keys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).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length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=== </a:t>
            </a:r>
            <a:r>
              <a:rPr b="0" lang="en-GB" sz="1800" spc="-1" strike="noStrike">
                <a:solidFill>
                  <a:srgbClr val="b5cea8"/>
                </a:solidFill>
                <a:latin typeface="Consolas"/>
              </a:rPr>
              <a:t>0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) ||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(</a:t>
            </a:r>
            <a:r>
              <a:rPr b="0" lang="en-GB" sz="1800" spc="-1" strike="noStrike">
                <a:solidFill>
                  <a:srgbClr val="569cd6"/>
                </a:solidFill>
                <a:latin typeface="Consolas"/>
              </a:rPr>
              <a:t>typeof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=== </a:t>
            </a:r>
            <a:r>
              <a:rPr b="0" lang="en-GB" sz="1800" spc="-1" strike="noStrike">
                <a:solidFill>
                  <a:srgbClr val="ce9178"/>
                </a:solidFill>
                <a:latin typeface="Consolas"/>
              </a:rPr>
              <a:t>"string"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&amp;&amp;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value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dcdcaa"/>
                </a:solidFill>
                <a:latin typeface="Consolas"/>
              </a:rPr>
              <a:t>trim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().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length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=== </a:t>
            </a:r>
            <a:r>
              <a:rPr b="0" lang="en-GB" sz="1800" spc="-1" strike="noStrike">
                <a:solidFill>
                  <a:srgbClr val="b5cea8"/>
                </a:solidFill>
                <a:latin typeface="Consolas"/>
              </a:rPr>
              <a:t>0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GB" sz="1800" spc="-1" strike="noStrike">
                <a:solidFill>
                  <a:srgbClr val="4ec9b0"/>
                </a:solidFill>
                <a:latin typeface="Consolas"/>
              </a:rPr>
              <a:t>module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.</a:t>
            </a:r>
            <a:r>
              <a:rPr b="0" lang="en-GB" sz="1800" spc="-1" strike="noStrike">
                <a:solidFill>
                  <a:srgbClr val="4ec9b0"/>
                </a:solidFill>
                <a:latin typeface="Consolas"/>
              </a:rPr>
              <a:t>exports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 = </a:t>
            </a:r>
            <a:r>
              <a:rPr b="0" lang="en-GB" sz="1800" spc="-1" strike="noStrike">
                <a:solidFill>
                  <a:srgbClr val="9cdcfe"/>
                </a:solidFill>
                <a:latin typeface="Consolas"/>
              </a:rPr>
              <a:t>isEmpty</a:t>
            </a:r>
            <a:r>
              <a:rPr b="0" lang="en-GB" sz="1800" spc="-1" strike="noStrike">
                <a:solidFill>
                  <a:srgbClr val="d4d4d4"/>
                </a:solidFill>
                <a:latin typeface="Consolas"/>
              </a:rPr>
              <a:t>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 (1)</Template>
  <TotalTime>418</TotalTime>
  <Application>LibreOffice/6.2.5.2$Linux_X86_64 LibreOffice_project/a887734edd14b7c31b8ab527c0422d03c5e16f8b</Application>
  <Words>449</Words>
  <Paragraphs>87</Paragraphs>
  <Company>QA Ltd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2019-03-13T11:45:12Z</dcterms:created>
  <dc:creator>Admin</dc:creator>
  <dc:description/>
  <dc:language>en-GB</dc:language>
  <cp:lastModifiedBy/>
  <dcterms:modified xsi:type="dcterms:W3CDTF">2019-07-25T07:27:28Z</dcterms:modified>
  <cp:revision>29</cp:revision>
  <dc:subject/>
  <dc:title>Slide Deck Template and Guide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apter">
    <vt:lpwstr>1</vt:lpwstr>
  </property>
  <property fmtid="{D5CDD505-2E9C-101B-9397-08002B2CF9AE}" pid="4" name="Company">
    <vt:lpwstr>QA Ltd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3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  <property fmtid="{D5CDD505-2E9C-101B-9397-08002B2CF9AE}" pid="14" name="category">
    <vt:lpwstr>Chapter</vt:lpwstr>
  </property>
</Properties>
</file>