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613" r:id="rId2"/>
    <p:sldId id="616" r:id="rId3"/>
    <p:sldId id="628" r:id="rId4"/>
    <p:sldId id="622" r:id="rId5"/>
    <p:sldId id="623" r:id="rId6"/>
    <p:sldId id="621" r:id="rId7"/>
    <p:sldId id="618" r:id="rId8"/>
    <p:sldId id="624" r:id="rId9"/>
    <p:sldId id="626" r:id="rId10"/>
    <p:sldId id="625" r:id="rId11"/>
    <p:sldId id="627" r:id="rId12"/>
    <p:sldId id="617" r:id="rId13"/>
    <p:sldId id="629" r:id="rId14"/>
    <p:sldId id="619" r:id="rId15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954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1BD6B-4AED-4AE7-9E16-6DD88EE6034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4B21E-95EB-4B74-9025-10A598976798}">
      <dgm:prSet phldrT="[Text]"/>
      <dgm:spPr/>
      <dgm:t>
        <a:bodyPr/>
        <a:lstStyle/>
        <a:p>
          <a:r>
            <a:rPr lang="en-US" dirty="0" smtClean="0"/>
            <a:t>Person 1</a:t>
          </a:r>
          <a:endParaRPr lang="en-US" dirty="0"/>
        </a:p>
      </dgm:t>
    </dgm:pt>
    <dgm:pt modelId="{9B41CE3E-634D-40D6-BC28-565D2B10ADAA}" type="parTrans" cxnId="{C5E8DB57-CDA5-4B0B-9288-550CF803D25E}">
      <dgm:prSet/>
      <dgm:spPr/>
      <dgm:t>
        <a:bodyPr/>
        <a:lstStyle/>
        <a:p>
          <a:endParaRPr lang="en-US"/>
        </a:p>
      </dgm:t>
    </dgm:pt>
    <dgm:pt modelId="{944C1B92-B2FB-43E2-AF3A-58D6EEFE3E9D}" type="sibTrans" cxnId="{C5E8DB57-CDA5-4B0B-9288-550CF803D25E}">
      <dgm:prSet/>
      <dgm:spPr/>
      <dgm:t>
        <a:bodyPr/>
        <a:lstStyle/>
        <a:p>
          <a:endParaRPr lang="en-US"/>
        </a:p>
      </dgm:t>
    </dgm:pt>
    <dgm:pt modelId="{AF7FFB76-0909-4366-8333-0F87C2DF94E0}">
      <dgm:prSet phldrT="[Text]"/>
      <dgm:spPr/>
      <dgm:t>
        <a:bodyPr/>
        <a:lstStyle/>
        <a:p>
          <a:r>
            <a:rPr lang="en-US" dirty="0" smtClean="0"/>
            <a:t>Person 2</a:t>
          </a:r>
          <a:endParaRPr lang="en-US" dirty="0"/>
        </a:p>
      </dgm:t>
    </dgm:pt>
    <dgm:pt modelId="{6264B079-024F-4161-961B-2E1FC70090B9}" type="parTrans" cxnId="{4D6AA3CD-3138-4850-861D-801A3053BFE1}">
      <dgm:prSet/>
      <dgm:spPr/>
      <dgm:t>
        <a:bodyPr/>
        <a:lstStyle/>
        <a:p>
          <a:endParaRPr lang="en-US"/>
        </a:p>
      </dgm:t>
    </dgm:pt>
    <dgm:pt modelId="{13CAE75D-2A5C-4B21-9153-736431AB94B0}" type="sibTrans" cxnId="{4D6AA3CD-3138-4850-861D-801A3053BFE1}">
      <dgm:prSet/>
      <dgm:spPr/>
      <dgm:t>
        <a:bodyPr/>
        <a:lstStyle/>
        <a:p>
          <a:endParaRPr lang="en-US"/>
        </a:p>
      </dgm:t>
    </dgm:pt>
    <dgm:pt modelId="{9EEA2204-ED44-4C71-8CC2-758FDA53E76B}" type="pres">
      <dgm:prSet presAssocID="{78B1BD6B-4AED-4AE7-9E16-6DD88EE603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257FC-F0B8-413E-BF13-28273E749833}" type="pres">
      <dgm:prSet presAssocID="{CE44B21E-95EB-4B74-9025-10A59897679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008A1-E137-4E5C-B92B-7A1237EF17A5}" type="pres">
      <dgm:prSet presAssocID="{944C1B92-B2FB-43E2-AF3A-58D6EEFE3E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6D226CF-AC04-4D6A-A9BF-9160CA205FBC}" type="pres">
      <dgm:prSet presAssocID="{944C1B92-B2FB-43E2-AF3A-58D6EEFE3E9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1553549-85EA-484D-A03D-92A303B522BD}" type="pres">
      <dgm:prSet presAssocID="{AF7FFB76-0909-4366-8333-0F87C2DF94E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5B541-A22E-49C8-AA33-12B4C6076D1B}" type="pres">
      <dgm:prSet presAssocID="{13CAE75D-2A5C-4B21-9153-736431AB94B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FCEFA9-BD56-4ED7-837B-ABCCDCEAB22E}" type="pres">
      <dgm:prSet presAssocID="{13CAE75D-2A5C-4B21-9153-736431AB94B0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BC6F51DD-0CD6-4AFC-A430-9F6CCC5607B4}" type="presOf" srcId="{13CAE75D-2A5C-4B21-9153-736431AB94B0}" destId="{61E5B541-A22E-49C8-AA33-12B4C6076D1B}" srcOrd="0" destOrd="0" presId="urn:microsoft.com/office/officeart/2005/8/layout/cycle2"/>
    <dgm:cxn modelId="{C5E8DB57-CDA5-4B0B-9288-550CF803D25E}" srcId="{78B1BD6B-4AED-4AE7-9E16-6DD88EE60340}" destId="{CE44B21E-95EB-4B74-9025-10A598976798}" srcOrd="0" destOrd="0" parTransId="{9B41CE3E-634D-40D6-BC28-565D2B10ADAA}" sibTransId="{944C1B92-B2FB-43E2-AF3A-58D6EEFE3E9D}"/>
    <dgm:cxn modelId="{FF8C907F-D582-4814-8006-02D5F4B41CC7}" type="presOf" srcId="{78B1BD6B-4AED-4AE7-9E16-6DD88EE60340}" destId="{9EEA2204-ED44-4C71-8CC2-758FDA53E76B}" srcOrd="0" destOrd="0" presId="urn:microsoft.com/office/officeart/2005/8/layout/cycle2"/>
    <dgm:cxn modelId="{7EBCABFD-6546-4B48-A3D4-5F6FBACDCBB4}" type="presOf" srcId="{944C1B92-B2FB-43E2-AF3A-58D6EEFE3E9D}" destId="{026008A1-E137-4E5C-B92B-7A1237EF17A5}" srcOrd="0" destOrd="0" presId="urn:microsoft.com/office/officeart/2005/8/layout/cycle2"/>
    <dgm:cxn modelId="{5B0ECBF6-470C-46FA-A29E-842B13D63A0D}" type="presOf" srcId="{13CAE75D-2A5C-4B21-9153-736431AB94B0}" destId="{7FFCEFA9-BD56-4ED7-837B-ABCCDCEAB22E}" srcOrd="1" destOrd="0" presId="urn:microsoft.com/office/officeart/2005/8/layout/cycle2"/>
    <dgm:cxn modelId="{2753BEDF-0050-497B-A485-A85B9E0EF753}" type="presOf" srcId="{AF7FFB76-0909-4366-8333-0F87C2DF94E0}" destId="{91553549-85EA-484D-A03D-92A303B522BD}" srcOrd="0" destOrd="0" presId="urn:microsoft.com/office/officeart/2005/8/layout/cycle2"/>
    <dgm:cxn modelId="{4D6AA3CD-3138-4850-861D-801A3053BFE1}" srcId="{78B1BD6B-4AED-4AE7-9E16-6DD88EE60340}" destId="{AF7FFB76-0909-4366-8333-0F87C2DF94E0}" srcOrd="1" destOrd="0" parTransId="{6264B079-024F-4161-961B-2E1FC70090B9}" sibTransId="{13CAE75D-2A5C-4B21-9153-736431AB94B0}"/>
    <dgm:cxn modelId="{E11BDBC8-ECB5-421B-9FAF-6F33259AA146}" type="presOf" srcId="{944C1B92-B2FB-43E2-AF3A-58D6EEFE3E9D}" destId="{D6D226CF-AC04-4D6A-A9BF-9160CA205FBC}" srcOrd="1" destOrd="0" presId="urn:microsoft.com/office/officeart/2005/8/layout/cycle2"/>
    <dgm:cxn modelId="{DE6AE49D-DC2C-4DF2-A3F8-5D0F473854DA}" type="presOf" srcId="{CE44B21E-95EB-4B74-9025-10A598976798}" destId="{621257FC-F0B8-413E-BF13-28273E749833}" srcOrd="0" destOrd="0" presId="urn:microsoft.com/office/officeart/2005/8/layout/cycle2"/>
    <dgm:cxn modelId="{F494C523-D57F-4291-9C9B-091B3B3DE2E5}" type="presParOf" srcId="{9EEA2204-ED44-4C71-8CC2-758FDA53E76B}" destId="{621257FC-F0B8-413E-BF13-28273E749833}" srcOrd="0" destOrd="0" presId="urn:microsoft.com/office/officeart/2005/8/layout/cycle2"/>
    <dgm:cxn modelId="{53388781-DAAC-4E99-ACF2-1E4A5782AAB7}" type="presParOf" srcId="{9EEA2204-ED44-4C71-8CC2-758FDA53E76B}" destId="{026008A1-E137-4E5C-B92B-7A1237EF17A5}" srcOrd="1" destOrd="0" presId="urn:microsoft.com/office/officeart/2005/8/layout/cycle2"/>
    <dgm:cxn modelId="{EB822755-4974-4EA4-85C7-1477059D3A6D}" type="presParOf" srcId="{026008A1-E137-4E5C-B92B-7A1237EF17A5}" destId="{D6D226CF-AC04-4D6A-A9BF-9160CA205FBC}" srcOrd="0" destOrd="0" presId="urn:microsoft.com/office/officeart/2005/8/layout/cycle2"/>
    <dgm:cxn modelId="{32B48841-22CF-405A-A1A0-2F083621EFA4}" type="presParOf" srcId="{9EEA2204-ED44-4C71-8CC2-758FDA53E76B}" destId="{91553549-85EA-484D-A03D-92A303B522BD}" srcOrd="2" destOrd="0" presId="urn:microsoft.com/office/officeart/2005/8/layout/cycle2"/>
    <dgm:cxn modelId="{45F50223-DC5C-4C85-A354-4A31F8D8D574}" type="presParOf" srcId="{9EEA2204-ED44-4C71-8CC2-758FDA53E76B}" destId="{61E5B541-A22E-49C8-AA33-12B4C6076D1B}" srcOrd="3" destOrd="0" presId="urn:microsoft.com/office/officeart/2005/8/layout/cycle2"/>
    <dgm:cxn modelId="{0867FC84-5CD8-41BC-8886-D81612EB075D}" type="presParOf" srcId="{61E5B541-A22E-49C8-AA33-12B4C6076D1B}" destId="{7FFCEFA9-BD56-4ED7-837B-ABCCDCEAB2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257FC-F0B8-413E-BF13-28273E749833}">
      <dsp:nvSpPr>
        <dsp:cNvPr id="0" name=""/>
        <dsp:cNvSpPr/>
      </dsp:nvSpPr>
      <dsp:spPr>
        <a:xfrm>
          <a:off x="3965" y="772"/>
          <a:ext cx="1789231" cy="1789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Person 1</a:t>
          </a:r>
          <a:endParaRPr lang="en-US" sz="2900" kern="1200" dirty="0"/>
        </a:p>
      </dsp:txBody>
      <dsp:txXfrm>
        <a:off x="265992" y="262799"/>
        <a:ext cx="1265177" cy="1265177"/>
      </dsp:txXfrm>
    </dsp:sp>
    <dsp:sp modelId="{026008A1-E137-4E5C-B92B-7A1237EF17A5}">
      <dsp:nvSpPr>
        <dsp:cNvPr id="0" name=""/>
        <dsp:cNvSpPr/>
      </dsp:nvSpPr>
      <dsp:spPr>
        <a:xfrm>
          <a:off x="2459144" y="-293416"/>
          <a:ext cx="3476587" cy="603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459144" y="-172643"/>
        <a:ext cx="3295428" cy="362319"/>
      </dsp:txXfrm>
    </dsp:sp>
    <dsp:sp modelId="{91553549-85EA-484D-A03D-92A303B522BD}">
      <dsp:nvSpPr>
        <dsp:cNvPr id="0" name=""/>
        <dsp:cNvSpPr/>
      </dsp:nvSpPr>
      <dsp:spPr>
        <a:xfrm>
          <a:off x="6798468" y="772"/>
          <a:ext cx="1789231" cy="1789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Person 2</a:t>
          </a:r>
          <a:endParaRPr lang="en-US" sz="2900" kern="1200" dirty="0"/>
        </a:p>
      </dsp:txBody>
      <dsp:txXfrm>
        <a:off x="7060495" y="262799"/>
        <a:ext cx="1265177" cy="1265177"/>
      </dsp:txXfrm>
    </dsp:sp>
    <dsp:sp modelId="{61E5B541-A22E-49C8-AA33-12B4C6076D1B}">
      <dsp:nvSpPr>
        <dsp:cNvPr id="0" name=""/>
        <dsp:cNvSpPr/>
      </dsp:nvSpPr>
      <dsp:spPr>
        <a:xfrm rot="10800000">
          <a:off x="2655932" y="1480327"/>
          <a:ext cx="3476587" cy="603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2837091" y="1601100"/>
        <a:ext cx="3295428" cy="362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07/08/2019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ActiveMQ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Springboot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</a:t>
            </a:r>
            <a:endParaRPr lang="en-GB" dirty="0"/>
          </a:p>
        </p:txBody>
      </p:sp>
      <p:pic>
        <p:nvPicPr>
          <p:cNvPr id="5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0164" y="764771"/>
            <a:ext cx="11190775" cy="5035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14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dirty="0" smtClean="0"/>
              <a:t>On </a:t>
            </a:r>
            <a:r>
              <a:rPr lang="en-GB" dirty="0"/>
              <a:t>envelope we put where we are sending it – the name of the queue</a:t>
            </a:r>
          </a:p>
          <a:p>
            <a:pPr lvl="0"/>
            <a:r>
              <a:rPr lang="en-GB" dirty="0"/>
              <a:t>We then send our message to a queue</a:t>
            </a:r>
          </a:p>
          <a:p>
            <a:pPr lvl="0"/>
            <a:r>
              <a:rPr lang="en-GB" dirty="0"/>
              <a:t>The consumer is listening all the time to the queues for something new</a:t>
            </a:r>
          </a:p>
          <a:p>
            <a:pPr lvl="0"/>
            <a:r>
              <a:rPr lang="en-GB" dirty="0"/>
              <a:t>Consumer takes something off the queue and does something with it - process it for instance</a:t>
            </a:r>
          </a:p>
          <a:p>
            <a:r>
              <a:rPr lang="en-GB" b="1" dirty="0"/>
              <a:t>FIRE AND FORGET - </a:t>
            </a:r>
            <a:r>
              <a:rPr lang="en-GB" dirty="0"/>
              <a:t>you don’t care what is consuming it you just fire off the message.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 Cont.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8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Architecture</a:t>
            </a:r>
            <a:endParaRPr lang="en-GB" dirty="0"/>
          </a:p>
        </p:txBody>
      </p:sp>
      <p:pic>
        <p:nvPicPr>
          <p:cNvPr id="7" name="Picture 6" descr="https://raw.githubusercontent.com/Matt25969/RealAccountApi/master/HLD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17" y="1552811"/>
            <a:ext cx="9963255" cy="4043364"/>
          </a:xfrm>
          <a:prstGeom prst="rect">
            <a:avLst/>
          </a:prstGeom>
          <a:noFill/>
          <a:extLst/>
        </p:spPr>
      </p:pic>
      <p:sp>
        <p:nvSpPr>
          <p:cNvPr id="8" name="TextBox 7"/>
          <p:cNvSpPr txBox="1"/>
          <p:nvPr/>
        </p:nvSpPr>
        <p:spPr>
          <a:xfrm>
            <a:off x="6975565" y="4888289"/>
            <a:ext cx="2037806" cy="70788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This is our broker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3622" y="570603"/>
            <a:ext cx="2037806" cy="70788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This is our consumer</a:t>
            </a: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9322525" y="1278489"/>
            <a:ext cx="0" cy="419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7994468" y="4454434"/>
            <a:ext cx="0" cy="433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understand the concept of asynchronous communication.</a:t>
            </a:r>
          </a:p>
          <a:p>
            <a:pPr lvl="1"/>
            <a:r>
              <a:rPr lang="en-GB" i="1" dirty="0"/>
              <a:t>Asynchronous communication is like communication via email, one party can continue working whilst the other works on a response.</a:t>
            </a:r>
          </a:p>
          <a:p>
            <a:r>
              <a:rPr lang="en-GB" dirty="0" smtClean="0"/>
              <a:t>To understand how JMS fits in to our architecture.</a:t>
            </a:r>
          </a:p>
          <a:p>
            <a:pPr lvl="1"/>
            <a:r>
              <a:rPr lang="en-GB" i="1" dirty="0" smtClean="0"/>
              <a:t>Our Service API will send message onto the </a:t>
            </a:r>
            <a:r>
              <a:rPr lang="en-GB" i="1" dirty="0" err="1" smtClean="0"/>
              <a:t>ActiveMQ</a:t>
            </a:r>
            <a:r>
              <a:rPr lang="en-GB" i="1" dirty="0" smtClean="0"/>
              <a:t> Queue.  A consumer will listen to the queue and take message from it, they will then be stored in a database.</a:t>
            </a:r>
          </a:p>
          <a:p>
            <a:r>
              <a:rPr lang="en-GB" dirty="0" smtClean="0"/>
              <a:t>To understand the core principles of JMS.</a:t>
            </a:r>
          </a:p>
          <a:p>
            <a:pPr lvl="1"/>
            <a:r>
              <a:rPr lang="en-GB" b="1" i="1" dirty="0"/>
              <a:t>FIRE AND FORGET - </a:t>
            </a:r>
            <a:r>
              <a:rPr lang="en-GB" i="1" dirty="0"/>
              <a:t>you don’t care what is consuming it you just fire off the message. </a:t>
            </a:r>
            <a:endParaRPr lang="en-GB" dirty="0" smtClean="0"/>
          </a:p>
          <a:p>
            <a:r>
              <a:rPr lang="en-GB" dirty="0" smtClean="0"/>
              <a:t>To see how to configure JMS into our system.</a:t>
            </a:r>
          </a:p>
          <a:p>
            <a:pPr lvl="1"/>
            <a:r>
              <a:rPr lang="en-GB" i="1" dirty="0" smtClean="0"/>
              <a:t>We will look at this next in the labs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2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</a:t>
            </a:r>
            <a:r>
              <a:rPr lang="en-GB" dirty="0" err="1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Synchronous and Asynchronous Communication</a:t>
            </a:r>
          </a:p>
          <a:p>
            <a:r>
              <a:rPr lang="en-GB" dirty="0" smtClean="0"/>
              <a:t>JMS</a:t>
            </a:r>
          </a:p>
          <a:p>
            <a:r>
              <a:rPr lang="en-GB" dirty="0"/>
              <a:t>How JMS fits into our architecture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understand the concept of asynchronous communication.</a:t>
            </a:r>
          </a:p>
          <a:p>
            <a:r>
              <a:rPr lang="en-GB" dirty="0" smtClean="0"/>
              <a:t>To understand how JMS fits in to our architecture.</a:t>
            </a:r>
          </a:p>
          <a:p>
            <a:r>
              <a:rPr lang="en-GB" dirty="0" smtClean="0"/>
              <a:t>To understand the core principles of JMS.</a:t>
            </a:r>
          </a:p>
          <a:p>
            <a:r>
              <a:rPr lang="en-GB" dirty="0" smtClean="0"/>
              <a:t>To see how to configure JMS into our system.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423151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1"/>
            <a:r>
              <a:rPr lang="en-GB" dirty="0" smtClean="0"/>
              <a:t>A conversation between 2 people will take this format.</a:t>
            </a:r>
          </a:p>
          <a:p>
            <a:pPr lvl="1"/>
            <a:r>
              <a:rPr lang="en-GB" dirty="0" smtClean="0"/>
              <a:t>One person </a:t>
            </a:r>
            <a:r>
              <a:rPr lang="en-GB" b="1" dirty="0" smtClean="0"/>
              <a:t>waits </a:t>
            </a:r>
            <a:r>
              <a:rPr lang="en-GB" dirty="0" smtClean="0"/>
              <a:t>whilst the other speaks.</a:t>
            </a:r>
          </a:p>
          <a:p>
            <a:pPr lvl="1"/>
            <a:r>
              <a:rPr lang="en-GB" dirty="0" smtClean="0"/>
              <a:t>This is </a:t>
            </a:r>
            <a:r>
              <a:rPr lang="en-GB" b="1" dirty="0" smtClean="0"/>
              <a:t>synchronous </a:t>
            </a:r>
            <a:r>
              <a:rPr lang="en-GB" dirty="0" smtClean="0"/>
              <a:t>communication.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ynchronous Communication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820567" y="3979773"/>
          <a:ext cx="8591665" cy="179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54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An email conversation between 2 people would be an example of </a:t>
            </a:r>
            <a:r>
              <a:rPr lang="en-GB" b="1" dirty="0" smtClean="0"/>
              <a:t>asynchronous </a:t>
            </a:r>
            <a:r>
              <a:rPr lang="en-GB" dirty="0" smtClean="0"/>
              <a:t>communication</a:t>
            </a:r>
          </a:p>
          <a:p>
            <a:r>
              <a:rPr lang="en-GB" dirty="0" smtClean="0"/>
              <a:t>One person fires off an email, and then can continue working whilst the other party reads and responds to the email.</a:t>
            </a:r>
          </a:p>
          <a:p>
            <a:r>
              <a:rPr lang="en-GB" dirty="0" smtClean="0"/>
              <a:t>Either party </a:t>
            </a:r>
            <a:r>
              <a:rPr lang="en-GB" b="1" dirty="0" smtClean="0"/>
              <a:t>does not wait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8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When you buy your something, this *simple* process triggers a lot of processes in the backend, including but not limited to:</a:t>
            </a:r>
          </a:p>
          <a:p>
            <a:pPr lvl="1"/>
            <a:r>
              <a:rPr lang="en-GB" dirty="0"/>
              <a:t>A stock checker or IMS</a:t>
            </a:r>
          </a:p>
          <a:p>
            <a:pPr lvl="1"/>
            <a:r>
              <a:rPr lang="en-GB" dirty="0"/>
              <a:t>A payment processor service</a:t>
            </a:r>
          </a:p>
          <a:p>
            <a:pPr lvl="1"/>
            <a:r>
              <a:rPr lang="en-GB" dirty="0"/>
              <a:t>A Delivery service – to work out where to go</a:t>
            </a:r>
          </a:p>
          <a:p>
            <a:pPr lvl="1"/>
            <a:r>
              <a:rPr lang="en-GB" dirty="0"/>
              <a:t>A dispatch service – to organise the delivery itself</a:t>
            </a:r>
          </a:p>
          <a:p>
            <a:r>
              <a:rPr lang="en-GB" dirty="0" smtClean="0"/>
              <a:t>If our main API was linked directly to each of these services we would have to </a:t>
            </a:r>
            <a:r>
              <a:rPr lang="en-GB" dirty="0"/>
              <a:t>sit and wait for the chain of responses to come back before </a:t>
            </a:r>
            <a:r>
              <a:rPr lang="en-GB" dirty="0" smtClean="0"/>
              <a:t>we could continue.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talk about Amazon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8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the process on the previous slide</a:t>
            </a:r>
            <a:endParaRPr lang="en-GB" dirty="0"/>
          </a:p>
          <a:p>
            <a:r>
              <a:rPr lang="en-GB" dirty="0" smtClean="0"/>
              <a:t>How could we improve this process?</a:t>
            </a:r>
          </a:p>
          <a:p>
            <a:r>
              <a:rPr lang="en-GB" dirty="0" smtClean="0"/>
              <a:t>Get into </a:t>
            </a:r>
            <a:r>
              <a:rPr lang="en-GB" b="1" dirty="0" smtClean="0"/>
              <a:t>pairs</a:t>
            </a:r>
            <a:r>
              <a:rPr lang="en-GB" dirty="0" smtClean="0"/>
              <a:t> for this exercise which should take </a:t>
            </a:r>
            <a:r>
              <a:rPr lang="en-GB" b="1" dirty="0" smtClean="0"/>
              <a:t>10</a:t>
            </a:r>
            <a:r>
              <a:rPr lang="en-GB" dirty="0" smtClean="0"/>
              <a:t> </a:t>
            </a:r>
            <a:r>
              <a:rPr lang="en-GB" b="1" dirty="0" smtClean="0"/>
              <a:t>minutes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do we think would be a better architecture?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If we used Asynchronous Communication we would not have to wait for a response form each service</a:t>
            </a:r>
          </a:p>
          <a:p>
            <a:r>
              <a:rPr lang="en-GB" dirty="0" smtClean="0"/>
              <a:t>We would also not be tied into each implementation directly, affording us the flexibility to swap different components out as we need them.</a:t>
            </a:r>
          </a:p>
          <a:p>
            <a:r>
              <a:rPr lang="en-GB" dirty="0" smtClean="0"/>
              <a:t>We can achieve this using JMS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Alternative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36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JMS gives us a way to send </a:t>
            </a:r>
            <a:r>
              <a:rPr lang="en-GB" dirty="0" err="1"/>
              <a:t>async</a:t>
            </a:r>
            <a:r>
              <a:rPr lang="en-GB" dirty="0"/>
              <a:t> message in our </a:t>
            </a:r>
            <a:r>
              <a:rPr lang="en-GB" dirty="0" smtClean="0"/>
              <a:t>system</a:t>
            </a:r>
          </a:p>
          <a:p>
            <a:r>
              <a:rPr lang="en-GB" dirty="0" smtClean="0"/>
              <a:t>It provides </a:t>
            </a:r>
            <a:r>
              <a:rPr lang="en-GB" dirty="0"/>
              <a:t>us with loose </a:t>
            </a:r>
            <a:r>
              <a:rPr lang="en-GB" dirty="0" smtClean="0"/>
              <a:t>coupling.</a:t>
            </a:r>
          </a:p>
          <a:p>
            <a:pPr lvl="0"/>
            <a:r>
              <a:rPr lang="en-GB" dirty="0"/>
              <a:t>Common workflow of a queuing service is producer -&gt; intermediate device (broker) -&gt; </a:t>
            </a:r>
            <a:r>
              <a:rPr lang="en-GB" dirty="0" smtClean="0"/>
              <a:t>consumer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275315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1249</TotalTime>
  <Words>551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Segoe UI</vt:lpstr>
      <vt:lpstr>QAC_Powerpoint_Template</vt:lpstr>
      <vt:lpstr>ActiveMQ</vt:lpstr>
      <vt:lpstr>Contents page</vt:lpstr>
      <vt:lpstr>Course objectives</vt:lpstr>
      <vt:lpstr>Synchronous Communication</vt:lpstr>
      <vt:lpstr>Asynchronous Communication</vt:lpstr>
      <vt:lpstr>Lets talk about Amazon</vt:lpstr>
      <vt:lpstr>Practice activities</vt:lpstr>
      <vt:lpstr>A Better Alternative</vt:lpstr>
      <vt:lpstr>JMS</vt:lpstr>
      <vt:lpstr>JMS</vt:lpstr>
      <vt:lpstr>JMS Cont.</vt:lpstr>
      <vt:lpstr>Project Architecture</vt:lpstr>
      <vt:lpstr>Summary</vt:lpstr>
      <vt:lpstr>Thank you for Listening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Admin</cp:lastModifiedBy>
  <cp:revision>15</cp:revision>
  <dcterms:created xsi:type="dcterms:W3CDTF">2019-03-13T11:45:12Z</dcterms:created>
  <dcterms:modified xsi:type="dcterms:W3CDTF">2019-08-07T07:31:22Z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