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0"/>
  </p:notesMasterIdLst>
  <p:handoutMasterIdLst>
    <p:handoutMasterId r:id="rId21"/>
  </p:handoutMasterIdLst>
  <p:sldIdLst>
    <p:sldId id="613" r:id="rId2"/>
    <p:sldId id="616" r:id="rId3"/>
    <p:sldId id="711" r:id="rId4"/>
    <p:sldId id="626" r:id="rId5"/>
    <p:sldId id="627" r:id="rId6"/>
    <p:sldId id="712" r:id="rId7"/>
    <p:sldId id="646" r:id="rId8"/>
    <p:sldId id="647" r:id="rId9"/>
    <p:sldId id="628" r:id="rId10"/>
    <p:sldId id="634" r:id="rId11"/>
    <p:sldId id="648" r:id="rId12"/>
    <p:sldId id="650" r:id="rId13"/>
    <p:sldId id="649" r:id="rId14"/>
    <p:sldId id="702" r:id="rId15"/>
    <p:sldId id="710" r:id="rId16"/>
    <p:sldId id="680" r:id="rId17"/>
    <p:sldId id="707" r:id="rId18"/>
    <p:sldId id="619"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duction" id="{C67205C3-7A7A-42E5-A77D-CCFC853A3CA4}">
          <p14:sldIdLst>
            <p14:sldId id="613"/>
            <p14:sldId id="616"/>
            <p14:sldId id="711"/>
          </p14:sldIdLst>
        </p14:section>
        <p14:section name="Hello World Example" id="{CE87BFB0-FE65-4E8B-924A-C3F57B03370C}">
          <p14:sldIdLst>
            <p14:sldId id="626"/>
            <p14:sldId id="627"/>
            <p14:sldId id="712"/>
          </p14:sldIdLst>
        </p14:section>
        <p14:section name="Best Practices / ASI" id="{8C2E5E6C-455C-4A99-9638-41D26AEC0E76}">
          <p14:sldIdLst>
            <p14:sldId id="646"/>
            <p14:sldId id="647"/>
            <p14:sldId id="628"/>
            <p14:sldId id="634"/>
            <p14:sldId id="648"/>
            <p14:sldId id="650"/>
            <p14:sldId id="649"/>
            <p14:sldId id="702"/>
            <p14:sldId id="710"/>
            <p14:sldId id="680"/>
          </p14:sldIdLst>
        </p14:section>
        <p14:section name="Conclusion" id="{DEBAB9C7-DE0B-4A26-9F30-0CE0E8ED58CA}">
          <p14:sldIdLst>
            <p14:sldId id="707"/>
            <p14:sldId id="6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955"/>
    <a:srgbClr val="5A8049"/>
    <a:srgbClr val="2583C4"/>
    <a:srgbClr val="4A6E6A"/>
    <a:srgbClr val="697678"/>
    <a:srgbClr val="738304"/>
    <a:srgbClr val="000000"/>
    <a:srgbClr val="005AAB"/>
    <a:srgbClr val="00519C"/>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9953" autoAdjust="0"/>
  </p:normalViewPr>
  <p:slideViewPr>
    <p:cSldViewPr snapToGrid="0">
      <p:cViewPr varScale="1">
        <p:scale>
          <a:sx n="65" d="100"/>
          <a:sy n="65" d="100"/>
        </p:scale>
        <p:origin x="1243" y="53"/>
      </p:cViewPr>
      <p:guideLst>
        <p:guide orient="horz" pos="2160"/>
        <p:guide pos="3840"/>
      </p:guideLst>
    </p:cSldViewPr>
  </p:slideViewPr>
  <p:outlineViewPr>
    <p:cViewPr>
      <p:scale>
        <a:sx n="20" d="100"/>
        <a:sy n="20" d="100"/>
      </p:scale>
      <p:origin x="0" y="-35634"/>
    </p:cViewPr>
  </p:outlineViewPr>
  <p:notesTextViewPr>
    <p:cViewPr>
      <p:scale>
        <a:sx n="100" d="100"/>
        <a:sy n="100" d="100"/>
      </p:scale>
      <p:origin x="0" y="0"/>
    </p:cViewPr>
  </p:notesTextViewPr>
  <p:sorterViewPr>
    <p:cViewPr>
      <p:scale>
        <a:sx n="66" d="100"/>
        <a:sy n="66" d="100"/>
      </p:scale>
      <p:origin x="0" y="-1020"/>
    </p:cViewPr>
  </p:sorterViewPr>
  <p:notesViewPr>
    <p:cSldViewPr snapToGrid="0">
      <p:cViewPr varScale="1">
        <p:scale>
          <a:sx n="81" d="100"/>
          <a:sy n="81" d="100"/>
        </p:scale>
        <p:origin x="1110" y="8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cma-international.org/ecma-262/5.1/#sec-7.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a:t>There are a number of style guides</a:t>
            </a:r>
            <a:r>
              <a:rPr lang="en-GB" baseline="0"/>
              <a:t> available for JavaScript and its various related frameworks.</a:t>
            </a:r>
          </a:p>
          <a:p>
            <a:r>
              <a:rPr lang="en-GB" baseline="0"/>
              <a:t>A very popular one is https://github.com/airbnb/javascript</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155243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9</a:t>
            </a:fld>
            <a:endParaRPr dirty="0"/>
          </a:p>
        </p:txBody>
      </p:sp>
    </p:spTree>
    <p:extLst>
      <p:ext uri="{BB962C8B-B14F-4D97-AF65-F5344CB8AC3E}">
        <p14:creationId xmlns:p14="http://schemas.microsoft.com/office/powerpoint/2010/main" val="157808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lvl="1"/>
            <a:r>
              <a:rPr lang="en-GB" dirty="0"/>
              <a:t>https://www.w3schools.com/js/js_reserved.asp </a:t>
            </a:r>
          </a:p>
          <a:p>
            <a:endParaRPr lang="en-GB" dirty="0"/>
          </a:p>
        </p:txBody>
      </p:sp>
      <p:sp>
        <p:nvSpPr>
          <p:cNvPr id="4" name="Slide Number Placeholder 3"/>
          <p:cNvSpPr>
            <a:spLocks noGrp="1"/>
          </p:cNvSpPr>
          <p:nvPr>
            <p:ph type="sldNum" sz="quarter" idx="5"/>
          </p:nvPr>
        </p:nvSpPr>
        <p:spPr/>
        <p:txBody>
          <a:bodyPr/>
          <a:lstStyle/>
          <a:p>
            <a:pPr>
              <a:defRPr/>
            </a:pPr>
            <a:r>
              <a:rPr lang="en-GB"/>
              <a:t>CONTINUED </a:t>
            </a:r>
            <a:fld id="{993982D2-741D-4BC6-8F8E-84F7C8891268}" type="slidenum">
              <a:rPr smtClean="0"/>
              <a:pPr>
                <a:defRPr/>
              </a:pPr>
              <a:t>10</a:t>
            </a:fld>
            <a:endParaRPr dirty="0"/>
          </a:p>
        </p:txBody>
      </p:sp>
    </p:spTree>
    <p:extLst>
      <p:ext uri="{BB962C8B-B14F-4D97-AF65-F5344CB8AC3E}">
        <p14:creationId xmlns:p14="http://schemas.microsoft.com/office/powerpoint/2010/main" val="297712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See </a:t>
            </a:r>
            <a:r>
              <a:rPr lang="en-GB" dirty="0">
                <a:hlinkClick r:id="rId3"/>
              </a:rPr>
              <a:t>https://www.ecma-international.org/ecma-262/5.1/#sec-7.9</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11</a:t>
            </a:fld>
            <a:endParaRPr dirty="0"/>
          </a:p>
        </p:txBody>
      </p:sp>
    </p:spTree>
    <p:extLst>
      <p:ext uri="{BB962C8B-B14F-4D97-AF65-F5344CB8AC3E}">
        <p14:creationId xmlns:p14="http://schemas.microsoft.com/office/powerpoint/2010/main" val="259590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0"/>
              </a:spcBef>
              <a:spcAft>
                <a:spcPts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#1 	“</a:t>
            </a:r>
            <a:r>
              <a:rPr lang="en-GB" sz="1000" b="0" kern="1200" spc="-20" baseline="0" dirty="0">
                <a:solidFill>
                  <a:srgbClr val="555454"/>
                </a:solidFill>
                <a:effectLst/>
                <a:latin typeface="Segoe UI" panose="020B0502040204020203" pitchFamily="34" charset="0"/>
                <a:ea typeface="+mn-ea"/>
                <a:cs typeface="Segoe UI" panose="020B0502040204020203" pitchFamily="34" charset="0"/>
              </a:rPr>
              <a:t>var a = 5	doesn’t look correct grammatically as it will read it as “var a =5 var b = 3”, so it’ll insert a semicolon at the grammatical error: “var a = 5;      (if it’s the end of the line)</a:t>
            </a:r>
          </a:p>
          <a:p>
            <a:pPr marL="0" marR="0" lvl="0" indent="0" algn="l" defTabSz="914400" rtl="0" eaLnBrk="0" fontAlgn="base" latinLnBrk="0" hangingPunct="0">
              <a:lnSpc>
                <a:spcPct val="100000"/>
              </a:lnSpc>
              <a:spcBef>
                <a:spcPts val="0"/>
              </a:spcBef>
              <a:spcAft>
                <a:spcPts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sz="1000" b="0" kern="1200" spc="-20" baseline="0" dirty="0">
                <a:solidFill>
                  <a:srgbClr val="555454"/>
                </a:solidFill>
                <a:effectLst/>
                <a:latin typeface="Segoe UI" panose="020B0502040204020203" pitchFamily="34" charset="0"/>
                <a:ea typeface="+mn-ea"/>
                <a:cs typeface="Segoe UI" panose="020B0502040204020203" pitchFamily="34" charset="0"/>
              </a:rPr>
              <a:t>	var b = 3”												 		       var b = 3”</a:t>
            </a:r>
          </a:p>
          <a:p>
            <a:pPr marL="0" marR="0" lvl="0" indent="0" algn="l" defTabSz="914400" rtl="0" eaLnBrk="0" fontAlgn="base" latinLnBrk="0" hangingPunct="0">
              <a:lnSpc>
                <a:spcPct val="100000"/>
              </a:lnSpc>
              <a:spcBef>
                <a:spcPts val="0"/>
              </a:spcBef>
              <a:spcAft>
                <a:spcPts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#2 just means end of file it’ll put one in if it finds the end</a:t>
            </a:r>
          </a:p>
          <a:p>
            <a:pPr marL="0" lvl="0" indent="0" algn="l" rtl="0">
              <a:spcBef>
                <a:spcPts val="0"/>
              </a:spcBef>
              <a:spcAft>
                <a:spcPts val="0"/>
              </a:spcAft>
              <a:buNone/>
            </a:pPr>
            <a:r>
              <a:rPr lang="en-GB" dirty="0"/>
              <a:t>#3 Restricted production is a fancy way of saying continue/break/return/throw, if it encounters one of these and then a line terminator, it’ll put a semicolon in.</a:t>
            </a:r>
          </a:p>
          <a:p>
            <a:endParaRPr lang="en-GB" dirty="0"/>
          </a:p>
          <a:p>
            <a:r>
              <a:rPr lang="en-GB" dirty="0"/>
              <a:t>DOCS:</a:t>
            </a:r>
            <a:r>
              <a:rPr lang="en-GB" baseline="0" dirty="0"/>
              <a:t> http://www.ecma-international.org/ecma-262/6.0/index.html#sec-automatic-semicolon-insertion</a:t>
            </a:r>
          </a:p>
          <a:p>
            <a:endParaRPr lang="en-GB" baseline="0" dirty="0"/>
          </a:p>
          <a:p>
            <a:endParaRPr lang="en-GB" baseline="0" dirty="0"/>
          </a:p>
          <a:p>
            <a:r>
              <a:rPr lang="en-GB" baseline="0" dirty="0"/>
              <a:t>More Info:</a:t>
            </a:r>
          </a:p>
          <a:p>
            <a:r>
              <a:rPr lang="en-GB" baseline="0" dirty="0"/>
              <a:t> - http://www.bradoncode.com/blog/2015/08/26/javascript-semi-colon-insertion/</a:t>
            </a:r>
          </a:p>
          <a:p>
            <a:r>
              <a:rPr lang="en-GB" baseline="0" dirty="0"/>
              <a:t> - https://lh3.googleusercontent.com/hX39h-wDAWE0usFL-wEwKSLdbNBE6YmuEC-_RU8jb7Y=w1024-h768-no</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12</a:t>
            </a:fld>
            <a:endParaRPr dirty="0"/>
          </a:p>
        </p:txBody>
      </p:sp>
    </p:spTree>
    <p:extLst>
      <p:ext uri="{BB962C8B-B14F-4D97-AF65-F5344CB8AC3E}">
        <p14:creationId xmlns:p14="http://schemas.microsoft.com/office/powerpoint/2010/main" val="106804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this is because of </a:t>
            </a:r>
            <a:r>
              <a:rPr lang="en-GB" b="1" dirty="0"/>
              <a:t>ASI</a:t>
            </a:r>
            <a:r>
              <a:rPr lang="en-GB" dirty="0"/>
              <a:t> rule #3</a:t>
            </a:r>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13</a:t>
            </a:fld>
            <a:endParaRPr dirty="0"/>
          </a:p>
        </p:txBody>
      </p:sp>
    </p:spTree>
    <p:extLst>
      <p:ext uri="{BB962C8B-B14F-4D97-AF65-F5344CB8AC3E}">
        <p14:creationId xmlns:p14="http://schemas.microsoft.com/office/powerpoint/2010/main" val="259127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GB" dirty="0"/>
              <a:t>JavaScript Punctuators</a:t>
            </a:r>
          </a:p>
          <a:p>
            <a:pPr marL="0" lvl="0" indent="0" algn="l" rtl="0">
              <a:spcBef>
                <a:spcPts val="300"/>
              </a:spcBef>
              <a:spcAft>
                <a:spcPts val="0"/>
              </a:spcAft>
              <a:buNone/>
            </a:pPr>
            <a:r>
              <a:rPr lang="en-GB" dirty="0"/>
              <a:t>http://www.findmeat.org/tutorials/javascript/x15852.htm</a:t>
            </a:r>
          </a:p>
          <a:p>
            <a:pPr marL="0" lvl="0" indent="0" algn="l" rtl="0">
              <a:spcBef>
                <a:spcPts val="300"/>
              </a:spcBef>
              <a:spcAft>
                <a:spcPts val="0"/>
              </a:spcAft>
              <a:buNone/>
            </a:pPr>
            <a:endParaRPr lang="en-GB" dirty="0"/>
          </a:p>
          <a:p>
            <a:pPr marL="0" lvl="0" indent="0" algn="l" rtl="0">
              <a:spcBef>
                <a:spcPts val="300"/>
              </a:spcBef>
              <a:spcAft>
                <a:spcPts val="0"/>
              </a:spcAft>
              <a:buNone/>
            </a:pPr>
            <a:r>
              <a:rPr lang="en-GB" dirty="0"/>
              <a:t>Why is an extra comma bad? – </a:t>
            </a:r>
            <a:r>
              <a:rPr lang="en-GB" b="1" dirty="0"/>
              <a:t>Different browsers interpret this different, returning different lengths, some count by elements, some count by commas!</a:t>
            </a:r>
            <a:endParaRPr lang="en-GB" dirty="0"/>
          </a:p>
          <a:p>
            <a:pPr marL="0" lvl="0" indent="0" algn="l" rtl="0">
              <a:spcBef>
                <a:spcPts val="300"/>
              </a:spcBef>
              <a:spcAft>
                <a:spcPts val="0"/>
              </a:spcAft>
              <a:buNone/>
            </a:pPr>
            <a:endParaRPr lang="en-GB" b="0" dirty="0"/>
          </a:p>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325506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marL="0" lvl="0" indent="0" algn="l" rtl="0">
              <a:spcBef>
                <a:spcPts val="300"/>
              </a:spcBef>
              <a:spcAft>
                <a:spcPts val="0"/>
              </a:spcAft>
              <a:buNone/>
            </a:pPr>
            <a:r>
              <a:rPr lang="en-GB" dirty="0"/>
              <a:t>Chrome recommend for debugging purposes</a:t>
            </a:r>
          </a:p>
          <a:p>
            <a:endParaRPr lang="en-GB" dirty="0"/>
          </a:p>
          <a:p>
            <a:r>
              <a:rPr lang="en-GB" dirty="0"/>
              <a:t>DOCS: https://developers.google.com/web/tools/chrome-devtools/</a:t>
            </a:r>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16</a:t>
            </a:fld>
            <a:endParaRPr dirty="0"/>
          </a:p>
        </p:txBody>
      </p:sp>
    </p:spTree>
    <p:extLst>
      <p:ext uri="{BB962C8B-B14F-4D97-AF65-F5344CB8AC3E}">
        <p14:creationId xmlns:p14="http://schemas.microsoft.com/office/powerpoint/2010/main" val="2827917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17/04/2019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latin typeface="Arial" charset="0"/>
                <a:cs typeface="Arial" charset="0"/>
              </a:rPr>
              <a:t>Front-End Web Development</a:t>
            </a: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3 - Vanilla JavaScript</a:t>
            </a:r>
            <a:r>
              <a:rPr lang="en-GB" dirty="0"/>
              <a:t> PT 1.</a:t>
            </a:r>
            <a:endParaRPr lang="en-GB" noProof="0" dirty="0"/>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5"/>
          </p:nvPr>
        </p:nvSpPr>
        <p:spPr/>
        <p:txBody>
          <a:bodyPr/>
          <a:lstStyle/>
          <a:p>
            <a:r>
              <a:rPr lang="en-GB" dirty="0"/>
              <a:t>Keywords in JS are lower case and case sensitive.</a:t>
            </a:r>
          </a:p>
          <a:p>
            <a:endParaRPr lang="en-GB" dirty="0"/>
          </a:p>
          <a:p>
            <a:r>
              <a:rPr lang="en-GB" dirty="0"/>
              <a:t>There’s a lot of reserved words, but the majority are reserved for future use.</a:t>
            </a:r>
          </a:p>
          <a:p>
            <a:endParaRPr lang="en-GB" dirty="0"/>
          </a:p>
          <a:p>
            <a:r>
              <a:rPr lang="en-GB" dirty="0"/>
              <a:t>Just avoid certain words – use common sense – similar to Java.</a:t>
            </a:r>
          </a:p>
          <a:p>
            <a:endParaRPr lang="en-GB" dirty="0"/>
          </a:p>
          <a:p>
            <a:r>
              <a:rPr lang="en-GB" dirty="0"/>
              <a:t>Keywords in JS are lower case and case sensitive.</a:t>
            </a:r>
          </a:p>
          <a:p>
            <a:endParaRPr lang="en-GB" dirty="0"/>
          </a:p>
        </p:txBody>
      </p:sp>
      <p:sp>
        <p:nvSpPr>
          <p:cNvPr id="4" name="Title 3"/>
          <p:cNvSpPr>
            <a:spLocks noGrp="1"/>
          </p:cNvSpPr>
          <p:nvPr>
            <p:ph type="title"/>
          </p:nvPr>
        </p:nvSpPr>
        <p:spPr/>
        <p:txBody>
          <a:bodyPr/>
          <a:lstStyle/>
          <a:p>
            <a:r>
              <a:rPr lang="en-GB" dirty="0"/>
              <a:t>Keywords</a:t>
            </a:r>
          </a:p>
        </p:txBody>
      </p:sp>
      <p:sp>
        <p:nvSpPr>
          <p:cNvPr id="6" name="Content Placeholder 3">
            <a:extLst>
              <a:ext uri="{FF2B5EF4-FFF2-40B4-BE49-F238E27FC236}">
                <a16:creationId xmlns:a16="http://schemas.microsoft.com/office/drawing/2014/main" id="{52F35880-B0F5-4C07-9334-8630D765CBD9}"/>
              </a:ext>
            </a:extLst>
          </p:cNvPr>
          <p:cNvSpPr>
            <a:spLocks noGrp="1"/>
          </p:cNvSpPr>
          <p:nvPr>
            <p:ph sz="quarter" idx="16"/>
          </p:nvPr>
        </p:nvSpPr>
        <p:spPr>
          <a:xfrm>
            <a:off x="6207125" y="1670050"/>
            <a:ext cx="5580063" cy="4421188"/>
          </a:xfrm>
        </p:spPr>
        <p:txBody>
          <a:bodyPr numCol="3"/>
          <a:lstStyle/>
          <a:p>
            <a:r>
              <a:rPr lang="en-GB" dirty="0"/>
              <a:t>break</a:t>
            </a:r>
          </a:p>
          <a:p>
            <a:r>
              <a:rPr lang="en-GB" dirty="0"/>
              <a:t>case</a:t>
            </a:r>
          </a:p>
          <a:p>
            <a:r>
              <a:rPr lang="en-GB" dirty="0"/>
              <a:t>catch</a:t>
            </a:r>
          </a:p>
          <a:p>
            <a:r>
              <a:rPr lang="en-GB" dirty="0"/>
              <a:t>continue</a:t>
            </a:r>
          </a:p>
          <a:p>
            <a:r>
              <a:rPr lang="en-GB" dirty="0"/>
              <a:t>debugger</a:t>
            </a:r>
          </a:p>
          <a:p>
            <a:r>
              <a:rPr lang="en-GB" dirty="0"/>
              <a:t>default</a:t>
            </a:r>
          </a:p>
          <a:p>
            <a:r>
              <a:rPr lang="en-GB" dirty="0"/>
              <a:t>delete</a:t>
            </a:r>
          </a:p>
          <a:p>
            <a:r>
              <a:rPr lang="en-GB" dirty="0"/>
              <a:t>do</a:t>
            </a:r>
          </a:p>
          <a:p>
            <a:r>
              <a:rPr lang="en-GB" dirty="0"/>
              <a:t>else</a:t>
            </a:r>
          </a:p>
          <a:p>
            <a:r>
              <a:rPr lang="en-GB" dirty="0"/>
              <a:t>finally</a:t>
            </a:r>
          </a:p>
          <a:p>
            <a:r>
              <a:rPr lang="en-GB" dirty="0"/>
              <a:t>for</a:t>
            </a:r>
          </a:p>
          <a:p>
            <a:r>
              <a:rPr lang="en-GB" dirty="0"/>
              <a:t>function</a:t>
            </a:r>
          </a:p>
          <a:p>
            <a:r>
              <a:rPr lang="en-GB" dirty="0"/>
              <a:t>if</a:t>
            </a:r>
          </a:p>
          <a:p>
            <a:r>
              <a:rPr lang="en-GB" dirty="0"/>
              <a:t>in</a:t>
            </a:r>
          </a:p>
          <a:p>
            <a:r>
              <a:rPr lang="en-GB" dirty="0" err="1"/>
              <a:t>instanceof</a:t>
            </a:r>
            <a:endParaRPr lang="en-GB" dirty="0"/>
          </a:p>
          <a:p>
            <a:r>
              <a:rPr lang="en-GB" dirty="0"/>
              <a:t>new</a:t>
            </a:r>
          </a:p>
          <a:p>
            <a:r>
              <a:rPr lang="en-GB" dirty="0"/>
              <a:t>return</a:t>
            </a:r>
          </a:p>
          <a:p>
            <a:r>
              <a:rPr lang="en-GB" dirty="0"/>
              <a:t>switch</a:t>
            </a:r>
          </a:p>
          <a:p>
            <a:r>
              <a:rPr lang="en-GB" dirty="0"/>
              <a:t>this</a:t>
            </a:r>
          </a:p>
          <a:p>
            <a:r>
              <a:rPr lang="en-GB" dirty="0"/>
              <a:t>throw</a:t>
            </a:r>
          </a:p>
          <a:p>
            <a:r>
              <a:rPr lang="en-GB" dirty="0"/>
              <a:t>try</a:t>
            </a:r>
          </a:p>
          <a:p>
            <a:r>
              <a:rPr lang="en-GB" dirty="0" err="1"/>
              <a:t>typeof</a:t>
            </a:r>
            <a:endParaRPr lang="en-GB" dirty="0"/>
          </a:p>
          <a:p>
            <a:r>
              <a:rPr lang="en-GB" dirty="0"/>
              <a:t>var</a:t>
            </a:r>
          </a:p>
          <a:p>
            <a:r>
              <a:rPr lang="en-GB" dirty="0"/>
              <a:t>void</a:t>
            </a:r>
          </a:p>
          <a:p>
            <a:r>
              <a:rPr lang="en-GB" dirty="0"/>
              <a:t>while</a:t>
            </a:r>
          </a:p>
          <a:p>
            <a:r>
              <a:rPr lang="en-GB" dirty="0"/>
              <a:t>with</a:t>
            </a:r>
          </a:p>
        </p:txBody>
      </p:sp>
    </p:spTree>
    <p:extLst>
      <p:ext uri="{BB962C8B-B14F-4D97-AF65-F5344CB8AC3E}">
        <p14:creationId xmlns:p14="http://schemas.microsoft.com/office/powerpoint/2010/main" val="377716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developer isn’t required to use semicolons when writing in JavaScript.</a:t>
            </a:r>
          </a:p>
          <a:p>
            <a:r>
              <a:rPr lang="en-GB" dirty="0"/>
              <a:t>This doesn’t however mean that semicolons aren’t used in the language.</a:t>
            </a:r>
          </a:p>
          <a:p>
            <a:pPr lvl="1"/>
            <a:r>
              <a:rPr lang="en-GB" dirty="0"/>
              <a:t>“Certain ECMAScript statements must be terminated with semicolons. Such semicolons may always appear explicitly in the source text. For convenience, however, such semicolons may be omitted from the source text in certain situations.”   - ECMA-262 11.9</a:t>
            </a:r>
          </a:p>
          <a:p>
            <a:r>
              <a:rPr lang="en-GB" dirty="0"/>
              <a:t>JavaScript puts them in for you if you don’t put them in – this is called Automatic Semicolon Insertion (ASI).</a:t>
            </a:r>
          </a:p>
          <a:p>
            <a:pPr lvl="1"/>
            <a:r>
              <a:rPr lang="en-GB" dirty="0"/>
              <a:t>This can cause unexpected semicolon placement.</a:t>
            </a:r>
          </a:p>
          <a:p>
            <a:pPr lvl="1"/>
            <a:r>
              <a:rPr lang="en-GB" dirty="0"/>
              <a:t>You can avoid ASI issues by including semicolons in your code.</a:t>
            </a:r>
          </a:p>
        </p:txBody>
      </p:sp>
      <p:sp>
        <p:nvSpPr>
          <p:cNvPr id="3" name="Title 2"/>
          <p:cNvSpPr>
            <a:spLocks noGrp="1"/>
          </p:cNvSpPr>
          <p:nvPr>
            <p:ph type="title"/>
          </p:nvPr>
        </p:nvSpPr>
        <p:spPr/>
        <p:txBody>
          <a:bodyPr/>
          <a:lstStyle/>
          <a:p>
            <a:r>
              <a:rPr lang="en-GB" dirty="0"/>
              <a:t>Semicolons</a:t>
            </a:r>
          </a:p>
        </p:txBody>
      </p:sp>
    </p:spTree>
    <p:extLst>
      <p:ext uri="{BB962C8B-B14F-4D97-AF65-F5344CB8AC3E}">
        <p14:creationId xmlns:p14="http://schemas.microsoft.com/office/powerpoint/2010/main" val="288575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There are 3 rules that JS follows for ASI:</a:t>
            </a:r>
          </a:p>
          <a:p>
            <a:pPr marL="800100" lvl="1" indent="-342900">
              <a:buFont typeface="+mj-lt"/>
              <a:buAutoNum type="arabicPeriod"/>
            </a:pPr>
            <a:r>
              <a:rPr lang="en-GB" dirty="0"/>
              <a:t>When a script or module is parsed from left to right, if a token is encountered that is not allowed by any production of the grammar.</a:t>
            </a:r>
          </a:p>
          <a:p>
            <a:pPr marL="800100" lvl="1" indent="-342900">
              <a:buFont typeface="+mj-lt"/>
              <a:buAutoNum type="arabicPeriod"/>
            </a:pPr>
            <a:r>
              <a:rPr lang="en-GB" dirty="0"/>
              <a:t>When a script or module is parsed from left to right, the end of the input stream of tokens is encountered.</a:t>
            </a:r>
          </a:p>
          <a:p>
            <a:pPr marL="800100" lvl="1" indent="-342900">
              <a:buFont typeface="+mj-lt"/>
              <a:buAutoNum type="arabicPeriod"/>
            </a:pPr>
            <a:r>
              <a:rPr lang="en-GB" dirty="0"/>
              <a:t>When a token is encountered that is allowed by some production of the grammar but the production is a restricted production and the token would be the first token of a restricted production, and the restricted token is separated from the previous token by at least one line termination.</a:t>
            </a:r>
            <a:br>
              <a:rPr lang="en-GB" dirty="0"/>
            </a:br>
            <a:endParaRPr lang="en-GB" dirty="0"/>
          </a:p>
        </p:txBody>
      </p:sp>
      <p:sp>
        <p:nvSpPr>
          <p:cNvPr id="3" name="Title 2"/>
          <p:cNvSpPr>
            <a:spLocks noGrp="1"/>
          </p:cNvSpPr>
          <p:nvPr>
            <p:ph type="title"/>
          </p:nvPr>
        </p:nvSpPr>
        <p:spPr/>
        <p:txBody>
          <a:bodyPr>
            <a:normAutofit fontScale="90000"/>
          </a:bodyPr>
          <a:lstStyle/>
          <a:p>
            <a:r>
              <a:rPr lang="en-GB" dirty="0"/>
              <a:t>ASI – Automatic Semicolon Insertion</a:t>
            </a:r>
          </a:p>
        </p:txBody>
      </p:sp>
    </p:spTree>
    <p:extLst>
      <p:ext uri="{BB962C8B-B14F-4D97-AF65-F5344CB8AC3E}">
        <p14:creationId xmlns:p14="http://schemas.microsoft.com/office/powerpoint/2010/main" val="160432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nchor="ctr"/>
          <a:lstStyle/>
          <a:p>
            <a:pPr>
              <a:spcBef>
                <a:spcPts val="0"/>
              </a:spcBef>
              <a:spcAft>
                <a:spcPts val="0"/>
              </a:spcAft>
              <a:buClr>
                <a:schemeClr val="dk1"/>
              </a:buClr>
              <a:buSzPts val="1800"/>
            </a:pPr>
            <a:r>
              <a:rPr lang="en-GB" dirty="0"/>
              <a:t>Best practice tells us to put the first curly brace of a code block on the same line as the declaration.</a:t>
            </a:r>
          </a:p>
          <a:p>
            <a:pPr>
              <a:spcBef>
                <a:spcPts val="0"/>
              </a:spcBef>
              <a:spcAft>
                <a:spcPts val="0"/>
              </a:spcAft>
              <a:buClr>
                <a:schemeClr val="dk1"/>
              </a:buClr>
              <a:buSzPts val="1800"/>
            </a:pPr>
            <a:endParaRPr lang="en-GB" dirty="0"/>
          </a:p>
          <a:p>
            <a:pPr>
              <a:spcBef>
                <a:spcPts val="0"/>
              </a:spcBef>
              <a:spcAft>
                <a:spcPts val="0"/>
              </a:spcAft>
              <a:buClr>
                <a:schemeClr val="dk1"/>
              </a:buClr>
              <a:buSzPts val="1800"/>
            </a:pPr>
            <a:endParaRPr lang="en-GB" dirty="0"/>
          </a:p>
          <a:p>
            <a:pPr>
              <a:spcBef>
                <a:spcPts val="1800"/>
              </a:spcBef>
              <a:spcAft>
                <a:spcPts val="0"/>
              </a:spcAft>
              <a:buClr>
                <a:schemeClr val="dk1"/>
              </a:buClr>
              <a:buSzPts val="1800"/>
            </a:pPr>
            <a:r>
              <a:rPr lang="en-GB" dirty="0"/>
              <a:t>For which of the 3 ASI rules should you do this?</a:t>
            </a:r>
          </a:p>
        </p:txBody>
      </p:sp>
      <p:sp>
        <p:nvSpPr>
          <p:cNvPr id="4" name="Content Placeholder 3"/>
          <p:cNvSpPr>
            <a:spLocks noGrp="1"/>
          </p:cNvSpPr>
          <p:nvPr>
            <p:ph sz="quarter" idx="16"/>
          </p:nvPr>
        </p:nvSpPr>
        <p:spPr>
          <a:solidFill>
            <a:schemeClr val="bg2">
              <a:lumMod val="10000"/>
            </a:schemeClr>
          </a:solidFill>
        </p:spPr>
        <p:txBody>
          <a:bodyPr anchor="ctr"/>
          <a:lstStyle/>
          <a:p>
            <a:pPr marL="0" indent="0">
              <a:lnSpc>
                <a:spcPts val="1425"/>
              </a:lnSpc>
              <a:spcAft>
                <a:spcPts val="0"/>
              </a:spcAft>
              <a:buNone/>
            </a:pPr>
            <a:r>
              <a:rPr lang="en-GB"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GOOD</a:t>
            </a:r>
            <a:endParaRPr lang="en-GB" sz="20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funcName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solidFill>
                <a:srgbClr val="D4D4D4"/>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endParaRPr lang="en-GB" sz="2000" dirty="0">
              <a:solidFill>
                <a:srgbClr val="D4D4D4"/>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 BAD</a:t>
            </a:r>
            <a:endParaRPr lang="en-GB" sz="20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function</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funcName</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GB" dirty="0"/>
              <a:t>Brackets</a:t>
            </a:r>
          </a:p>
        </p:txBody>
      </p:sp>
    </p:spTree>
    <p:extLst>
      <p:ext uri="{BB962C8B-B14F-4D97-AF65-F5344CB8AC3E}">
        <p14:creationId xmlns:p14="http://schemas.microsoft.com/office/powerpoint/2010/main" val="112152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5"/>
          </p:nvPr>
        </p:nvSpPr>
        <p:spPr/>
        <p:txBody>
          <a:bodyPr/>
          <a:lstStyle/>
          <a:p>
            <a:r>
              <a:rPr lang="en-GB" dirty="0"/>
              <a:t>Lint, or a linter, is a tool that analyses source code to flag programming errors, bugs, stylistic errors, and suspicious constructs.</a:t>
            </a:r>
          </a:p>
          <a:p>
            <a:endParaRPr lang="en-GB" dirty="0"/>
          </a:p>
          <a:p>
            <a:r>
              <a:rPr lang="en-GB" dirty="0"/>
              <a:t>There are a lot of different linters with their own benefits:</a:t>
            </a:r>
          </a:p>
          <a:p>
            <a:pPr lvl="1"/>
            <a:r>
              <a:rPr lang="en-GB" b="1" dirty="0" err="1"/>
              <a:t>JSHint</a:t>
            </a:r>
            <a:r>
              <a:rPr lang="en-GB" b="1" dirty="0"/>
              <a:t> </a:t>
            </a:r>
            <a:r>
              <a:rPr lang="en-GB" dirty="0"/>
              <a:t>– very configurable, built in package support, not extensible.</a:t>
            </a:r>
          </a:p>
          <a:p>
            <a:pPr lvl="1"/>
            <a:r>
              <a:rPr lang="en-GB" b="1" dirty="0" err="1"/>
              <a:t>ESLint</a:t>
            </a:r>
            <a:r>
              <a:rPr lang="en-GB" b="1" dirty="0"/>
              <a:t> </a:t>
            </a:r>
            <a:r>
              <a:rPr lang="en-GB" dirty="0"/>
              <a:t>– custom rule support, lots of configuration, hard to use.</a:t>
            </a:r>
          </a:p>
          <a:p>
            <a:pPr lvl="1"/>
            <a:endParaRPr lang="en-GB" dirty="0"/>
          </a:p>
          <a:p>
            <a:r>
              <a:rPr lang="en-GB" dirty="0"/>
              <a:t>If you are using VS Code you can find some good tutorials to follow to get </a:t>
            </a:r>
            <a:r>
              <a:rPr lang="en-GB" dirty="0" err="1"/>
              <a:t>JSHint</a:t>
            </a:r>
            <a:r>
              <a:rPr lang="en-GB" dirty="0"/>
              <a:t> set up in your environment.</a:t>
            </a:r>
          </a:p>
          <a:p>
            <a:endParaRPr lang="en-GB" b="1" dirty="0"/>
          </a:p>
        </p:txBody>
      </p:sp>
      <p:sp>
        <p:nvSpPr>
          <p:cNvPr id="4" name="Title 3"/>
          <p:cNvSpPr>
            <a:spLocks noGrp="1"/>
          </p:cNvSpPr>
          <p:nvPr>
            <p:ph type="title"/>
          </p:nvPr>
        </p:nvSpPr>
        <p:spPr/>
        <p:txBody>
          <a:bodyPr/>
          <a:lstStyle/>
          <a:p>
            <a:r>
              <a:rPr lang="en-GB" dirty="0" err="1"/>
              <a:t>Linting</a:t>
            </a:r>
            <a:endParaRPr lang="en-GB" dirty="0"/>
          </a:p>
        </p:txBody>
      </p:sp>
    </p:spTree>
    <p:extLst>
      <p:ext uri="{BB962C8B-B14F-4D97-AF65-F5344CB8AC3E}">
        <p14:creationId xmlns:p14="http://schemas.microsoft.com/office/powerpoint/2010/main" val="122347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Break a line after any punctuator.</a:t>
            </a:r>
          </a:p>
          <a:p>
            <a:r>
              <a:rPr lang="en-GB" dirty="0"/>
              <a:t>Don’t break a line after a name, string, number, or ) ] ++ -- .</a:t>
            </a:r>
          </a:p>
          <a:p>
            <a:r>
              <a:rPr lang="en-GB" dirty="0"/>
              <a:t>Avoid tricky expressions using comma operator.</a:t>
            </a:r>
          </a:p>
          <a:p>
            <a:r>
              <a:rPr lang="en-GB" dirty="0"/>
              <a:t>Try to avoid using extra commas in array literals.</a:t>
            </a:r>
          </a:p>
          <a:p>
            <a:r>
              <a:rPr lang="en-GB" dirty="0"/>
              <a:t>Opening bracket for the start of your function should be on the same line</a:t>
            </a:r>
          </a:p>
          <a:p>
            <a:r>
              <a:rPr lang="en-GB" dirty="0"/>
              <a:t>Always use brackets if you can.</a:t>
            </a:r>
          </a:p>
          <a:p>
            <a:pPr marL="342900" indent="-342900">
              <a:buFont typeface="+mj-lt"/>
              <a:buAutoNum type="arabicPeriod"/>
            </a:pPr>
            <a:endParaRPr lang="en-GB" dirty="0"/>
          </a:p>
        </p:txBody>
      </p:sp>
      <p:sp>
        <p:nvSpPr>
          <p:cNvPr id="4" name="Content Placeholder 3"/>
          <p:cNvSpPr>
            <a:spLocks noGrp="1"/>
          </p:cNvSpPr>
          <p:nvPr>
            <p:ph sz="quarter" idx="16"/>
          </p:nvPr>
        </p:nvSpPr>
        <p:spPr>
          <a:solidFill>
            <a:schemeClr val="bg2">
              <a:lumMod val="10000"/>
            </a:schemeClr>
          </a:solidFill>
        </p:spPr>
        <p:txBody>
          <a:bodyPr anchor="ctr"/>
          <a:lstStyle/>
          <a:p>
            <a:pPr marL="0" indent="0">
              <a:lnSpc>
                <a:spcPts val="1425"/>
              </a:lnSpc>
              <a:spcAft>
                <a:spcPts val="0"/>
              </a:spcAft>
              <a:buNone/>
            </a:pPr>
            <a:r>
              <a:rPr lang="en-GB"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const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GOOD</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const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 BAD</a:t>
            </a:r>
          </a:p>
          <a:p>
            <a:pPr marL="0" indent="0">
              <a:lnSpc>
                <a:spcPts val="1425"/>
              </a:lnSpc>
              <a:spcAft>
                <a:spcPts val="0"/>
              </a:spcAft>
              <a:buNone/>
            </a:pP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GOOD</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x</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 BAD</a:t>
            </a:r>
            <a:endParaRPr lang="en-GB" sz="2000"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This can quickly get confusing</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i</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2</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myFunc</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2</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3</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GOOD</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1</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2</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3</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 BAD</a:t>
            </a:r>
          </a:p>
          <a:p>
            <a:pPr marL="0" indent="0">
              <a:lnSpc>
                <a:spcPts val="1425"/>
              </a:lnSpc>
              <a:spcAft>
                <a:spcPts val="0"/>
              </a:spcAft>
              <a:buNone/>
            </a:pP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/*code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GOOD</a:t>
            </a:r>
            <a:endParaRPr lang="en-GB" sz="2000"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9CDCFE"/>
                </a:solidFill>
                <a:latin typeface="Consolas" panose="020B0609020204030204" pitchFamily="49" charset="0"/>
                <a:ea typeface="Times New Roman" panose="02020603050405020304" pitchFamily="18" charset="0"/>
                <a:cs typeface="Times New Roman" panose="02020603050405020304" pitchFamily="18" charset="0"/>
              </a:rPr>
              <a:t>a</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code */</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C00000"/>
                </a:solidFill>
                <a:latin typeface="Consolas" panose="020B0609020204030204" pitchFamily="49" charset="0"/>
                <a:ea typeface="Times New Roman" panose="02020603050405020304" pitchFamily="18" charset="0"/>
                <a:cs typeface="Times New Roman" panose="02020603050405020304" pitchFamily="18" charset="0"/>
              </a:rPr>
              <a:t>// BAD</a:t>
            </a:r>
            <a:endParaRPr lang="en-GB" dirty="0">
              <a:solidFill>
                <a:srgbClr val="C00000"/>
              </a:solidFill>
              <a:latin typeface="Consolas" panose="020B0609020204030204" pitchFamily="49"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GB" dirty="0"/>
              <a:t>Coding Standards</a:t>
            </a:r>
          </a:p>
        </p:txBody>
      </p:sp>
    </p:spTree>
    <p:extLst>
      <p:ext uri="{BB962C8B-B14F-4D97-AF65-F5344CB8AC3E}">
        <p14:creationId xmlns:p14="http://schemas.microsoft.com/office/powerpoint/2010/main" val="49165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5"/>
          </p:nvPr>
        </p:nvSpPr>
        <p:spPr/>
        <p:txBody>
          <a:bodyPr/>
          <a:lstStyle/>
          <a:p>
            <a:r>
              <a:rPr lang="en-GB" dirty="0">
                <a:latin typeface="Calibri" panose="020F0502020204030204" pitchFamily="34" charset="0"/>
              </a:rPr>
              <a:t>Chrome Developer Tools are incredibly powerful.</a:t>
            </a:r>
          </a:p>
          <a:p>
            <a:r>
              <a:rPr lang="en-GB" dirty="0"/>
              <a:t>We have features such as:</a:t>
            </a:r>
          </a:p>
          <a:p>
            <a:pPr lvl="1"/>
            <a:r>
              <a:rPr lang="en-GB" b="1" dirty="0"/>
              <a:t>Breakpoints </a:t>
            </a:r>
            <a:r>
              <a:rPr lang="en-GB" dirty="0"/>
              <a:t>– Allows us to halt running code on troublesome lines of code.</a:t>
            </a:r>
          </a:p>
          <a:p>
            <a:pPr lvl="1"/>
            <a:r>
              <a:rPr lang="en-GB" b="1" dirty="0"/>
              <a:t>Watchers </a:t>
            </a:r>
            <a:r>
              <a:rPr lang="en-GB" dirty="0"/>
              <a:t>– Monitor variables in real-time as code executes.</a:t>
            </a:r>
          </a:p>
          <a:p>
            <a:pPr lvl="1"/>
            <a:r>
              <a:rPr lang="en-GB" b="1" dirty="0"/>
              <a:t>Executing JavaScript directly </a:t>
            </a:r>
            <a:r>
              <a:rPr lang="en-GB" dirty="0"/>
              <a:t>– Experiment with JavaScript right in the console.</a:t>
            </a:r>
          </a:p>
          <a:p>
            <a:pPr lvl="1"/>
            <a:r>
              <a:rPr lang="en-GB" b="1" dirty="0"/>
              <a:t>Altering CSS/JS directly </a:t>
            </a:r>
            <a:r>
              <a:rPr lang="en-GB" dirty="0"/>
              <a:t>– Make changes to your code as it’s being run.</a:t>
            </a:r>
          </a:p>
          <a:p>
            <a:pPr lvl="1"/>
            <a:r>
              <a:rPr lang="en-GB" b="1" dirty="0"/>
              <a:t>DOM manipulation </a:t>
            </a:r>
            <a:r>
              <a:rPr lang="en-GB" dirty="0"/>
              <a:t>– Edit HTML elements directly and see how the page changes.</a:t>
            </a:r>
          </a:p>
          <a:p>
            <a:pPr lvl="1"/>
            <a:r>
              <a:rPr lang="en-GB" dirty="0"/>
              <a:t>And much more, read the Chrome </a:t>
            </a:r>
            <a:r>
              <a:rPr lang="en-GB" dirty="0" err="1"/>
              <a:t>devtools</a:t>
            </a:r>
            <a:r>
              <a:rPr lang="en-GB" dirty="0"/>
              <a:t> documentation for more.</a:t>
            </a:r>
          </a:p>
          <a:p>
            <a:endParaRPr lang="en-GB" dirty="0"/>
          </a:p>
          <a:p>
            <a:pPr marL="0" indent="0">
              <a:buNone/>
            </a:pPr>
            <a:endParaRPr lang="en-GB" dirty="0">
              <a:latin typeface="Calibri" panose="020F0502020204030204" pitchFamily="34" charset="0"/>
            </a:endParaRPr>
          </a:p>
        </p:txBody>
      </p:sp>
      <p:sp>
        <p:nvSpPr>
          <p:cNvPr id="3" name="Title 2"/>
          <p:cNvSpPr>
            <a:spLocks noGrp="1"/>
          </p:cNvSpPr>
          <p:nvPr>
            <p:ph type="title"/>
          </p:nvPr>
        </p:nvSpPr>
        <p:spPr/>
        <p:txBody>
          <a:bodyPr>
            <a:normAutofit/>
          </a:bodyPr>
          <a:lstStyle/>
          <a:p>
            <a:r>
              <a:rPr lang="en-GB" dirty="0"/>
              <a:t>Debugging – Chrome Dev Tools</a:t>
            </a:r>
          </a:p>
        </p:txBody>
      </p:sp>
    </p:spTree>
    <p:extLst>
      <p:ext uri="{BB962C8B-B14F-4D97-AF65-F5344CB8AC3E}">
        <p14:creationId xmlns:p14="http://schemas.microsoft.com/office/powerpoint/2010/main" val="104702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b="1" dirty="0"/>
              <a:t>Discuss the basics of JavaScript, exploring a simple Hello World example.</a:t>
            </a:r>
          </a:p>
          <a:p>
            <a:pPr lvl="1"/>
            <a:r>
              <a:rPr lang="en-GB" dirty="0"/>
              <a:t>We explored a basic Hello World application utilising external JavaScript files.</a:t>
            </a:r>
          </a:p>
          <a:p>
            <a:r>
              <a:rPr lang="en-GB" b="1" dirty="0"/>
              <a:t>Discuss best practices when using JavaScript.</a:t>
            </a:r>
          </a:p>
          <a:p>
            <a:pPr lvl="1"/>
            <a:r>
              <a:rPr lang="en-GB" dirty="0"/>
              <a:t>Following best practices is helpful in keeping our JavaScript code clean and readable.</a:t>
            </a:r>
          </a:p>
          <a:p>
            <a:r>
              <a:rPr lang="en-GB" b="1" dirty="0"/>
              <a:t>Explore ASI (Automatic Semicolon Insertion) and how it affects your code.</a:t>
            </a:r>
          </a:p>
          <a:p>
            <a:pPr lvl="1"/>
            <a:r>
              <a:rPr lang="en-GB" dirty="0"/>
              <a:t>ASI is an process that automatically includes semicolons if it detects than one is missing.</a:t>
            </a:r>
          </a:p>
          <a:p>
            <a:pPr lvl="1"/>
            <a:r>
              <a:rPr lang="en-GB" dirty="0"/>
              <a:t>By understanding how it works you can avoid the problems than can arise from it.</a:t>
            </a:r>
          </a:p>
          <a:p>
            <a:pPr lvl="1"/>
            <a:r>
              <a:rPr lang="en-GB" dirty="0"/>
              <a:t>ASI doesn’t mean you don’t have to use semicolons.</a:t>
            </a:r>
          </a:p>
        </p:txBody>
      </p:sp>
      <p:sp>
        <p:nvSpPr>
          <p:cNvPr id="3" name="Title 2"/>
          <p:cNvSpPr>
            <a:spLocks noGrp="1"/>
          </p:cNvSpPr>
          <p:nvPr>
            <p:ph type="title"/>
          </p:nvPr>
        </p:nvSpPr>
        <p:spPr/>
        <p:txBody>
          <a:bodyPr/>
          <a:lstStyle/>
          <a:p>
            <a:r>
              <a:rPr lang="en-GB" dirty="0"/>
              <a:t>Summary</a:t>
            </a:r>
          </a:p>
        </p:txBody>
      </p:sp>
    </p:spTree>
    <p:extLst>
      <p:ext uri="{BB962C8B-B14F-4D97-AF65-F5344CB8AC3E}">
        <p14:creationId xmlns:p14="http://schemas.microsoft.com/office/powerpoint/2010/main" val="391207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69-2FC3-48ED-AE83-12225DBC2F4E}"/>
              </a:ext>
            </a:extLst>
          </p:cNvPr>
          <p:cNvSpPr>
            <a:spLocks noGrp="1"/>
          </p:cNvSpPr>
          <p:nvPr>
            <p:ph type="ctrTitle"/>
          </p:nvPr>
        </p:nvSpPr>
        <p:spPr/>
        <p:txBody>
          <a:bodyPr/>
          <a:lstStyle/>
          <a:p>
            <a:r>
              <a:rPr lang="en-GB" dirty="0"/>
              <a:t>Thank you for listening.</a:t>
            </a:r>
            <a:endParaRPr lang="en-GB" b="1" dirty="0"/>
          </a:p>
        </p:txBody>
      </p:sp>
      <p:sp>
        <p:nvSpPr>
          <p:cNvPr id="3" name="Subtitle 2">
            <a:extLst>
              <a:ext uri="{FF2B5EF4-FFF2-40B4-BE49-F238E27FC236}">
                <a16:creationId xmlns:a16="http://schemas.microsoft.com/office/drawing/2014/main" id="{A268246B-A580-417F-B1FB-3B4A1F27EC3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45884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a:t>Hello World Example</a:t>
            </a:r>
          </a:p>
          <a:p>
            <a:r>
              <a:rPr lang="en-GB" dirty="0"/>
              <a:t>Best Practices</a:t>
            </a:r>
          </a:p>
          <a:p>
            <a:r>
              <a:rPr lang="en-GB" dirty="0"/>
              <a:t>ASI</a:t>
            </a:r>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 page</a:t>
            </a:r>
          </a:p>
        </p:txBody>
      </p:sp>
      <p:pic>
        <p:nvPicPr>
          <p:cNvPr id="6" name="Picture 5">
            <a:extLst>
              <a:ext uri="{FF2B5EF4-FFF2-40B4-BE49-F238E27FC236}">
                <a16:creationId xmlns:a16="http://schemas.microsoft.com/office/drawing/2014/main" id="{D1B8227E-0DD1-4608-8365-067C66F24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826" r="12826"/>
          <a:stretch/>
        </p:blipFill>
        <p:spPr>
          <a:xfrm>
            <a:off x="-351907" y="0"/>
            <a:ext cx="5838307" cy="6858601"/>
          </a:xfrm>
          <a:prstGeom prst="rect">
            <a:avLst/>
          </a:prstGeom>
        </p:spPr>
      </p:pic>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Discuss the basics of JavaScript, exploring a simple Hello World example.</a:t>
            </a:r>
          </a:p>
          <a:p>
            <a:endParaRPr lang="en-GB" dirty="0"/>
          </a:p>
          <a:p>
            <a:r>
              <a:rPr lang="en-GB" dirty="0"/>
              <a:t>Discuss best practices when using JavaScript.</a:t>
            </a:r>
          </a:p>
          <a:p>
            <a:endParaRPr lang="en-GB" dirty="0"/>
          </a:p>
          <a:p>
            <a:r>
              <a:rPr lang="en-GB" dirty="0"/>
              <a:t>Explore ASI (Automatic Semicolon Insertion) and how it affects your code.</a:t>
            </a:r>
          </a:p>
        </p:txBody>
      </p:sp>
      <p:sp>
        <p:nvSpPr>
          <p:cNvPr id="3" name="Title 2"/>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11546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nchor="t"/>
          <a:lstStyle/>
          <a:p>
            <a:endParaRPr lang="en-GB" dirty="0"/>
          </a:p>
          <a:p>
            <a:endParaRPr lang="en-GB" dirty="0"/>
          </a:p>
          <a:p>
            <a:r>
              <a:rPr lang="en-GB" dirty="0"/>
              <a:t>You can embed JavaScript in the HTML of your page.</a:t>
            </a:r>
          </a:p>
          <a:p>
            <a:endParaRPr lang="en-GB" dirty="0"/>
          </a:p>
          <a:p>
            <a:endParaRPr lang="en-GB" dirty="0"/>
          </a:p>
          <a:p>
            <a:r>
              <a:rPr lang="en-GB" dirty="0"/>
              <a:t>Alternatively you can use the console in your web browser to directly execute code.</a:t>
            </a:r>
          </a:p>
        </p:txBody>
      </p:sp>
      <p:sp>
        <p:nvSpPr>
          <p:cNvPr id="7" name="Content Placeholder 6"/>
          <p:cNvSpPr>
            <a:spLocks noGrp="1"/>
          </p:cNvSpPr>
          <p:nvPr>
            <p:ph sz="quarter" idx="16"/>
          </p:nvPr>
        </p:nvSpPr>
        <p:spPr>
          <a:solidFill>
            <a:schemeClr val="bg2">
              <a:lumMod val="10000"/>
            </a:schemeClr>
          </a:solidFill>
        </p:spPr>
        <p:txBody>
          <a:bodyPr anchor="ctr"/>
          <a:lstStyle/>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Before the 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window</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alert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...After the 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endParaRPr lang="en-GB" dirty="0"/>
          </a:p>
        </p:txBody>
      </p:sp>
      <p:sp>
        <p:nvSpPr>
          <p:cNvPr id="5" name="Title 4"/>
          <p:cNvSpPr>
            <a:spLocks noGrp="1"/>
          </p:cNvSpPr>
          <p:nvPr>
            <p:ph type="title"/>
          </p:nvPr>
        </p:nvSpPr>
        <p:spPr/>
        <p:txBody>
          <a:bodyPr/>
          <a:lstStyle/>
          <a:p>
            <a:r>
              <a:rPr lang="en-GB" dirty="0"/>
              <a:t>Hello World</a:t>
            </a:r>
          </a:p>
        </p:txBody>
      </p:sp>
    </p:spTree>
    <p:extLst>
      <p:ext uri="{BB962C8B-B14F-4D97-AF65-F5344CB8AC3E}">
        <p14:creationId xmlns:p14="http://schemas.microsoft.com/office/powerpoint/2010/main" val="375869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p:txBody>
          <a:bodyPr/>
          <a:lstStyle/>
          <a:p>
            <a:r>
              <a:rPr lang="en-GB" dirty="0"/>
              <a:t>We should however write our JS in a new file.</a:t>
            </a:r>
          </a:p>
          <a:p>
            <a:endParaRPr lang="en-GB" dirty="0"/>
          </a:p>
          <a:p>
            <a:pPr lvl="1"/>
            <a:r>
              <a:rPr lang="en-GB" dirty="0"/>
              <a:t>In this example it’s called “index.js”.</a:t>
            </a:r>
          </a:p>
          <a:p>
            <a:pPr lvl="1"/>
            <a:endParaRPr lang="en-GB" dirty="0"/>
          </a:p>
          <a:p>
            <a:r>
              <a:rPr lang="en-GB" dirty="0"/>
              <a:t>When the JS is in a separate file you use it on a page with:</a:t>
            </a:r>
          </a:p>
          <a:p>
            <a:endParaRPr lang="en-GB" dirty="0"/>
          </a:p>
          <a:p>
            <a:pPr lvl="1"/>
            <a:r>
              <a:rPr lang="en-GB" b="1" dirty="0"/>
              <a:t>&lt;script </a:t>
            </a:r>
            <a:r>
              <a:rPr lang="en-GB" b="1" dirty="0" err="1"/>
              <a:t>src</a:t>
            </a:r>
            <a:r>
              <a:rPr lang="en-GB" b="1" dirty="0"/>
              <a:t>=“path/to/file.js”&gt;&lt;/script&gt;</a:t>
            </a:r>
            <a:endParaRPr lang="en-GB" dirty="0"/>
          </a:p>
          <a:p>
            <a:endParaRPr lang="en-GB" dirty="0"/>
          </a:p>
        </p:txBody>
      </p:sp>
      <p:sp>
        <p:nvSpPr>
          <p:cNvPr id="7" name="Content Placeholder 6"/>
          <p:cNvSpPr>
            <a:spLocks noGrp="1"/>
          </p:cNvSpPr>
          <p:nvPr>
            <p:ph sz="quarter" idx="16"/>
          </p:nvPr>
        </p:nvSpPr>
        <p:spPr>
          <a:xfrm>
            <a:off x="6206400" y="1669502"/>
            <a:ext cx="5580000" cy="3150148"/>
          </a:xfrm>
          <a:solidFill>
            <a:schemeClr val="bg2">
              <a:lumMod val="10000"/>
            </a:schemeClr>
          </a:solidFill>
        </p:spPr>
        <p:txBody>
          <a:bodyPr anchor="ctr"/>
          <a:lstStyle/>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Before the 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src</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“index.js”</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...After the script.</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p</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body</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&lt;/</a:t>
            </a:r>
            <a:r>
              <a:rPr lang="en-GB" dirty="0">
                <a:solidFill>
                  <a:srgbClr val="569CD6"/>
                </a:solidFill>
                <a:latin typeface="Consolas" panose="020B0609020204030204" pitchFamily="49" charset="0"/>
                <a:ea typeface="Times New Roman" panose="02020603050405020304" pitchFamily="18" charset="0"/>
                <a:cs typeface="Times New Roman" panose="02020603050405020304" pitchFamily="18" charset="0"/>
              </a:rPr>
              <a:t>html</a:t>
            </a:r>
            <a:r>
              <a:rPr lang="en-GB"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&gt;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en-GB" dirty="0"/>
              <a:t>Hello World Cont.</a:t>
            </a:r>
          </a:p>
        </p:txBody>
      </p:sp>
      <p:sp>
        <p:nvSpPr>
          <p:cNvPr id="8" name="Content Placeholder 6"/>
          <p:cNvSpPr txBox="1">
            <a:spLocks/>
          </p:cNvSpPr>
          <p:nvPr/>
        </p:nvSpPr>
        <p:spPr>
          <a:xfrm>
            <a:off x="6206400" y="5210792"/>
            <a:ext cx="5580000" cy="880768"/>
          </a:xfrm>
          <a:prstGeom prst="rect">
            <a:avLst/>
          </a:prstGeom>
          <a:solidFill>
            <a:schemeClr val="bg2">
              <a:lumMod val="10000"/>
            </a:schemeClr>
          </a:solidFill>
        </p:spPr>
        <p:txBody>
          <a:bodyPr vert="horz" lIns="91440" tIns="45720" rIns="91440" bIns="45720" rtlCol="0" anchor="ct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425"/>
              </a:lnSpc>
              <a:spcAft>
                <a:spcPts val="0"/>
              </a:spcAft>
              <a:buNone/>
            </a:pPr>
            <a:r>
              <a:rPr lang="en-GB"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index.js</a:t>
            </a:r>
            <a:endParaRPr lang="en-GB" dirty="0">
              <a:latin typeface="Consolas" panose="020B0609020204030204" pitchFamily="49" charset="0"/>
              <a:ea typeface="Calibri" panose="020F0502020204030204" pitchFamily="34" charset="0"/>
              <a:cs typeface="Times New Roman" panose="02020603050405020304" pitchFamily="18" charset="0"/>
            </a:endParaRPr>
          </a:p>
          <a:p>
            <a:pPr marL="0" indent="0">
              <a:lnSpc>
                <a:spcPts val="1425"/>
              </a:lnSpc>
              <a:spcAft>
                <a:spcPts val="0"/>
              </a:spcAft>
              <a:buNone/>
            </a:pPr>
            <a:r>
              <a:rPr lang="en-GB"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window</a:t>
            </a:r>
            <a:r>
              <a:rPr lang="en-GB"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alert</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en-GB"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GB"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en-GB"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080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C9E6-31CD-4566-9B5B-D91C1A0027F4}"/>
              </a:ext>
            </a:extLst>
          </p:cNvPr>
          <p:cNvSpPr>
            <a:spLocks noGrp="1"/>
          </p:cNvSpPr>
          <p:nvPr>
            <p:ph type="title"/>
          </p:nvPr>
        </p:nvSpPr>
        <p:spPr/>
        <p:txBody>
          <a:bodyPr/>
          <a:lstStyle/>
          <a:p>
            <a:r>
              <a:rPr lang="en-GB" dirty="0"/>
              <a:t>Practice Activity</a:t>
            </a:r>
          </a:p>
        </p:txBody>
      </p:sp>
      <p:sp>
        <p:nvSpPr>
          <p:cNvPr id="3" name="Slide Number Placeholder 2">
            <a:extLst>
              <a:ext uri="{FF2B5EF4-FFF2-40B4-BE49-F238E27FC236}">
                <a16:creationId xmlns:a16="http://schemas.microsoft.com/office/drawing/2014/main" id="{C54A35C0-3EDA-4E02-9FA0-F6EE1FEF22D4}"/>
              </a:ext>
            </a:extLst>
          </p:cNvPr>
          <p:cNvSpPr>
            <a:spLocks noGrp="1"/>
          </p:cNvSpPr>
          <p:nvPr>
            <p:ph type="sldNum" sz="quarter" idx="12"/>
          </p:nvPr>
        </p:nvSpPr>
        <p:spPr/>
        <p:txBody>
          <a:bodyPr/>
          <a:lstStyle/>
          <a:p>
            <a:fld id="{FD0BDA38-AAFC-4277-BD9B-E3CDD8FD9566}" type="slidenum">
              <a:rPr lang="en-GB" smtClean="0"/>
              <a:pPr/>
              <a:t>6</a:t>
            </a:fld>
            <a:endParaRPr lang="en-GB"/>
          </a:p>
        </p:txBody>
      </p:sp>
      <p:sp>
        <p:nvSpPr>
          <p:cNvPr id="4" name="Content Placeholder 3">
            <a:extLst>
              <a:ext uri="{FF2B5EF4-FFF2-40B4-BE49-F238E27FC236}">
                <a16:creationId xmlns:a16="http://schemas.microsoft.com/office/drawing/2014/main" id="{FFA09832-A4C1-45AA-A5B3-B6893E5E521F}"/>
              </a:ext>
            </a:extLst>
          </p:cNvPr>
          <p:cNvSpPr>
            <a:spLocks noGrp="1"/>
          </p:cNvSpPr>
          <p:nvPr>
            <p:ph idx="1"/>
          </p:nvPr>
        </p:nvSpPr>
        <p:spPr/>
        <p:txBody>
          <a:bodyPr/>
          <a:lstStyle/>
          <a:p>
            <a:r>
              <a:rPr lang="en-GB" dirty="0"/>
              <a:t>Directions</a:t>
            </a:r>
          </a:p>
          <a:p>
            <a:pPr lvl="1"/>
            <a:r>
              <a:rPr lang="en-GB" dirty="0"/>
              <a:t>Time: 5 minutes.</a:t>
            </a:r>
          </a:p>
          <a:p>
            <a:pPr lvl="1"/>
            <a:r>
              <a:rPr lang="en-GB" dirty="0"/>
              <a:t>Implement the ‘Hello, World!’ example yourself.</a:t>
            </a:r>
          </a:p>
          <a:p>
            <a:pPr lvl="1"/>
            <a:r>
              <a:rPr lang="en-GB" dirty="0"/>
              <a:t>Create a new HTML and JS file and have it output ‘Hello, World’ to the console.</a:t>
            </a:r>
          </a:p>
          <a:p>
            <a:pPr lvl="2"/>
            <a:r>
              <a:rPr lang="en-GB" sz="1800" dirty="0"/>
              <a:t>You can open the console quickly with </a:t>
            </a:r>
            <a:r>
              <a:rPr lang="en-GB" sz="1800" b="1" dirty="0"/>
              <a:t>F12.</a:t>
            </a:r>
          </a:p>
          <a:p>
            <a:endParaRPr lang="en-GB" b="1" dirty="0"/>
          </a:p>
          <a:p>
            <a:r>
              <a:rPr lang="en-GB" dirty="0"/>
              <a:t>Debrief</a:t>
            </a:r>
          </a:p>
          <a:p>
            <a:pPr lvl="1"/>
            <a:r>
              <a:rPr lang="en-GB" dirty="0"/>
              <a:t>Compare what you’ve made with the previous example.</a:t>
            </a:r>
          </a:p>
        </p:txBody>
      </p:sp>
    </p:spTree>
    <p:extLst>
      <p:ext uri="{BB962C8B-B14F-4D97-AF65-F5344CB8AC3E}">
        <p14:creationId xmlns:p14="http://schemas.microsoft.com/office/powerpoint/2010/main" val="415032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Best Practices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3390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Programming isn’t about personal taste:</a:t>
            </a:r>
          </a:p>
          <a:p>
            <a:pPr lvl="1"/>
            <a:r>
              <a:rPr lang="en-GB" dirty="0"/>
              <a:t>It’s rigor in expression.</a:t>
            </a:r>
          </a:p>
          <a:p>
            <a:pPr lvl="1"/>
            <a:r>
              <a:rPr lang="en-GB" dirty="0"/>
              <a:t>It’s clearness in presentation.</a:t>
            </a:r>
          </a:p>
          <a:p>
            <a:pPr lvl="1"/>
            <a:r>
              <a:rPr lang="en-GB" dirty="0"/>
              <a:t>It’s product adaptability / longevity.</a:t>
            </a:r>
          </a:p>
          <a:p>
            <a:pPr lvl="1"/>
            <a:r>
              <a:rPr lang="en-GB" dirty="0"/>
              <a:t>It’s ease of scalability.</a:t>
            </a:r>
          </a:p>
          <a:p>
            <a:r>
              <a:rPr lang="en-GB" b="1" dirty="0"/>
              <a:t>Style is very important in JavaScript </a:t>
            </a:r>
            <a:r>
              <a:rPr lang="en-GB" dirty="0"/>
              <a:t>due to the “softness” of the language.</a:t>
            </a:r>
          </a:p>
          <a:p>
            <a:pPr lvl="1"/>
            <a:r>
              <a:rPr lang="en-GB" dirty="0"/>
              <a:t>Vanilla JavaScript is hands-off with enforcing a set style.</a:t>
            </a:r>
          </a:p>
          <a:p>
            <a:pPr lvl="1"/>
            <a:r>
              <a:rPr lang="en-GB" dirty="0"/>
              <a:t>It’s your responsibility to follow the rules.</a:t>
            </a:r>
          </a:p>
          <a:p>
            <a:endParaRPr lang="en-GB" dirty="0"/>
          </a:p>
          <a:p>
            <a:endParaRPr lang="en-GB" dirty="0"/>
          </a:p>
        </p:txBody>
      </p:sp>
      <p:sp>
        <p:nvSpPr>
          <p:cNvPr id="3" name="Title 2"/>
          <p:cNvSpPr>
            <a:spLocks noGrp="1"/>
          </p:cNvSpPr>
          <p:nvPr>
            <p:ph type="title"/>
          </p:nvPr>
        </p:nvSpPr>
        <p:spPr/>
        <p:txBody>
          <a:bodyPr/>
          <a:lstStyle/>
          <a:p>
            <a:r>
              <a:rPr lang="en-GB" dirty="0"/>
              <a:t>Style</a:t>
            </a:r>
          </a:p>
        </p:txBody>
      </p:sp>
    </p:spTree>
    <p:extLst>
      <p:ext uri="{BB962C8B-B14F-4D97-AF65-F5344CB8AC3E}">
        <p14:creationId xmlns:p14="http://schemas.microsoft.com/office/powerpoint/2010/main" val="390145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Syntax is based on C.</a:t>
            </a:r>
          </a:p>
          <a:p>
            <a:endParaRPr lang="en-GB" dirty="0"/>
          </a:p>
          <a:p>
            <a:r>
              <a:rPr lang="en-GB" dirty="0"/>
              <a:t>Variables, parameters, members, and function names tend to be in camel case.</a:t>
            </a:r>
          </a:p>
          <a:p>
            <a:pPr lvl="1"/>
            <a:r>
              <a:rPr lang="en-GB" b="1" dirty="0" err="1"/>
              <a:t>myVariableName</a:t>
            </a:r>
            <a:endParaRPr lang="en-GB" b="1" dirty="0"/>
          </a:p>
          <a:p>
            <a:pPr lvl="1"/>
            <a:endParaRPr lang="en-GB" b="1" dirty="0"/>
          </a:p>
          <a:p>
            <a:r>
              <a:rPr lang="en-GB" dirty="0"/>
              <a:t>Classes are typically in pascal case.</a:t>
            </a:r>
          </a:p>
          <a:p>
            <a:pPr lvl="1"/>
            <a:r>
              <a:rPr lang="en-GB" b="1" dirty="0" err="1"/>
              <a:t>MyClassName</a:t>
            </a:r>
            <a:endParaRPr lang="en-GB" b="1" dirty="0"/>
          </a:p>
          <a:p>
            <a:endParaRPr lang="en-GB" dirty="0"/>
          </a:p>
        </p:txBody>
      </p:sp>
      <p:sp>
        <p:nvSpPr>
          <p:cNvPr id="3" name="Title 2"/>
          <p:cNvSpPr>
            <a:spLocks noGrp="1"/>
          </p:cNvSpPr>
          <p:nvPr>
            <p:ph type="title"/>
          </p:nvPr>
        </p:nvSpPr>
        <p:spPr/>
        <p:txBody>
          <a:bodyPr/>
          <a:lstStyle/>
          <a:p>
            <a:r>
              <a:rPr lang="en-GB" dirty="0"/>
              <a:t>Case Sensitivity &amp; Syntax</a:t>
            </a:r>
          </a:p>
        </p:txBody>
      </p:sp>
    </p:spTree>
    <p:extLst>
      <p:ext uri="{BB962C8B-B14F-4D97-AF65-F5344CB8AC3E}">
        <p14:creationId xmlns:p14="http://schemas.microsoft.com/office/powerpoint/2010/main" val="1045018202"/>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Template>
  <TotalTime>2110</TotalTime>
  <Words>1194</Words>
  <Application>Microsoft Office PowerPoint</Application>
  <PresentationFormat>Widescreen</PresentationFormat>
  <Paragraphs>219</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Segoe UI</vt:lpstr>
      <vt:lpstr>QAC_Powerpoint_Template</vt:lpstr>
      <vt:lpstr>Front-End Web Development</vt:lpstr>
      <vt:lpstr>Contents page</vt:lpstr>
      <vt:lpstr>Course Objectives</vt:lpstr>
      <vt:lpstr>Hello World</vt:lpstr>
      <vt:lpstr>Hello World Cont.</vt:lpstr>
      <vt:lpstr>Practice Activity</vt:lpstr>
      <vt:lpstr>Best Practices</vt:lpstr>
      <vt:lpstr>Style</vt:lpstr>
      <vt:lpstr>Case Sensitivity &amp; Syntax</vt:lpstr>
      <vt:lpstr>Keywords</vt:lpstr>
      <vt:lpstr>Semicolons</vt:lpstr>
      <vt:lpstr>ASI – Automatic Semicolon Insertion</vt:lpstr>
      <vt:lpstr>Brackets</vt:lpstr>
      <vt:lpstr>Linting</vt:lpstr>
      <vt:lpstr>Coding Standards</vt:lpstr>
      <vt:lpstr>Debugging – Chrome Dev Tools</vt:lpstr>
      <vt:lpstr>Summary</vt:lpstr>
      <vt:lpstr>Thank you for listening.</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Chris Perrins</cp:lastModifiedBy>
  <cp:revision>276</cp:revision>
  <dcterms:created xsi:type="dcterms:W3CDTF">2019-03-12T09:19:41Z</dcterms:created>
  <dcterms:modified xsi:type="dcterms:W3CDTF">2019-04-17T16:39:25Z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