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23"/>
  </p:notesMasterIdLst>
  <p:handoutMasterIdLst>
    <p:handoutMasterId r:id="rId24"/>
  </p:handoutMasterIdLst>
  <p:sldIdLst>
    <p:sldId id="613" r:id="rId2"/>
    <p:sldId id="616" r:id="rId3"/>
    <p:sldId id="712" r:id="rId4"/>
    <p:sldId id="630" r:id="rId5"/>
    <p:sldId id="631" r:id="rId6"/>
    <p:sldId id="625" r:id="rId7"/>
    <p:sldId id="709" r:id="rId8"/>
    <p:sldId id="633" r:id="rId9"/>
    <p:sldId id="708" r:id="rId10"/>
    <p:sldId id="657" r:id="rId11"/>
    <p:sldId id="659" r:id="rId12"/>
    <p:sldId id="658" r:id="rId13"/>
    <p:sldId id="664" r:id="rId14"/>
    <p:sldId id="665" r:id="rId15"/>
    <p:sldId id="694" r:id="rId16"/>
    <p:sldId id="695" r:id="rId17"/>
    <p:sldId id="650" r:id="rId18"/>
    <p:sldId id="714" r:id="rId19"/>
    <p:sldId id="696" r:id="rId20"/>
    <p:sldId id="707" r:id="rId21"/>
    <p:sldId id="619" r:id="rId22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67205C3-7A7A-42E5-A77D-CCFC853A3CA4}">
          <p14:sldIdLst>
            <p14:sldId id="613"/>
            <p14:sldId id="616"/>
            <p14:sldId id="712"/>
          </p14:sldIdLst>
        </p14:section>
        <p14:section name="JS is Loosely Typed" id="{DD890BBA-354B-4849-84F3-03B9419C6906}">
          <p14:sldIdLst>
            <p14:sldId id="630"/>
            <p14:sldId id="631"/>
          </p14:sldIdLst>
        </p14:section>
        <p14:section name="var, let, const" id="{72C07E7A-21D7-4B06-98A6-731659743922}">
          <p14:sldIdLst>
            <p14:sldId id="625"/>
            <p14:sldId id="709"/>
            <p14:sldId id="633"/>
            <p14:sldId id="708"/>
          </p14:sldIdLst>
        </p14:section>
        <p14:section name="Functions" id="{9CAAF503-0585-447F-AA6A-4D9524DE3826}">
          <p14:sldIdLst>
            <p14:sldId id="657"/>
            <p14:sldId id="659"/>
            <p14:sldId id="658"/>
            <p14:sldId id="664"/>
            <p14:sldId id="665"/>
            <p14:sldId id="694"/>
            <p14:sldId id="695"/>
            <p14:sldId id="650"/>
            <p14:sldId id="714"/>
            <p14:sldId id="696"/>
          </p14:sldIdLst>
        </p14:section>
        <p14:section name="Conclusion" id="{DEBAB9C7-DE0B-4A26-9F30-0CE0E8ED58CA}">
          <p14:sldIdLst>
            <p14:sldId id="707"/>
            <p14:sldId id="6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9955"/>
    <a:srgbClr val="5A8049"/>
    <a:srgbClr val="2583C4"/>
    <a:srgbClr val="4A6E6A"/>
    <a:srgbClr val="697678"/>
    <a:srgbClr val="738304"/>
    <a:srgbClr val="000000"/>
    <a:srgbClr val="005AAB"/>
    <a:srgbClr val="00519C"/>
    <a:srgbClr val="B9C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79953" autoAdjust="0"/>
  </p:normalViewPr>
  <p:slideViewPr>
    <p:cSldViewPr snapToGrid="0">
      <p:cViewPr varScale="1">
        <p:scale>
          <a:sx n="65" d="100"/>
          <a:sy n="65" d="100"/>
        </p:scale>
        <p:origin x="1037" y="53"/>
      </p:cViewPr>
      <p:guideLst>
        <p:guide orient="horz" pos="2160"/>
        <p:guide pos="3840"/>
      </p:guideLst>
    </p:cSldViewPr>
  </p:slideViewPr>
  <p:outlineViewPr>
    <p:cViewPr>
      <p:scale>
        <a:sx n="20" d="100"/>
        <a:sy n="20" d="100"/>
      </p:scale>
      <p:origin x="0" y="-356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020"/>
    </p:cViewPr>
  </p:sorterViewPr>
  <p:notesViewPr>
    <p:cSldViewPr snapToGrid="0">
      <p:cViewPr varScale="1">
        <p:scale>
          <a:sx n="81" d="100"/>
          <a:sy n="81" d="100"/>
        </p:scale>
        <p:origin x="1110" y="84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NaN</a:t>
            </a:r>
            <a:r>
              <a:rPr lang="en-GB" baseline="0" dirty="0"/>
              <a:t> is toxic because any code that uses </a:t>
            </a:r>
            <a:r>
              <a:rPr lang="en-GB" baseline="0" dirty="0" err="1"/>
              <a:t>NaN</a:t>
            </a:r>
            <a:r>
              <a:rPr lang="en-GB" baseline="0" dirty="0"/>
              <a:t> will only ever return </a:t>
            </a:r>
            <a:r>
              <a:rPr lang="en-GB" baseline="0" dirty="0" err="1"/>
              <a:t>NaN</a:t>
            </a:r>
            <a:r>
              <a:rPr lang="en-GB" baseline="0" dirty="0"/>
              <a:t>.</a:t>
            </a:r>
          </a:p>
          <a:p>
            <a:endParaRPr lang="en-GB" dirty="0"/>
          </a:p>
          <a:p>
            <a:r>
              <a:rPr lang="en-GB" dirty="0" err="1"/>
              <a:t>NaN</a:t>
            </a:r>
            <a:r>
              <a:rPr lang="en-GB" dirty="0"/>
              <a:t> is not equal to </a:t>
            </a:r>
            <a:r>
              <a:rPr lang="en-GB" dirty="0" err="1"/>
              <a:t>NaN</a:t>
            </a:r>
            <a:r>
              <a:rPr lang="en-GB" dirty="0"/>
              <a:t>:</a:t>
            </a:r>
          </a:p>
          <a:p>
            <a:r>
              <a:rPr lang="en-GB" dirty="0"/>
              <a:t>var a = 5 * “h”;</a:t>
            </a:r>
          </a:p>
          <a:p>
            <a:r>
              <a:rPr lang="en-GB" dirty="0"/>
              <a:t>console.log(a == a) </a:t>
            </a:r>
            <a:r>
              <a:rPr lang="en-GB" dirty="0">
                <a:sym typeface="Wingdings" panose="05000000000000000000" pitchFamily="2" charset="2"/>
              </a:rPr>
              <a:t> false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0712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Java is a strongly typed language as variable types must be declared at initialisation.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3688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3050" algn="l"/>
                <a:tab pos="544513" algn="l"/>
                <a:tab pos="796925" algn="l"/>
                <a:tab pos="1069975" algn="l"/>
                <a:tab pos="1343025" algn="l"/>
                <a:tab pos="1614488" algn="l"/>
                <a:tab pos="1887538" algn="l"/>
                <a:tab pos="2159000" algn="l"/>
                <a:tab pos="2413000" algn="l"/>
                <a:tab pos="2684463" algn="l"/>
              </a:tabLst>
              <a:defRPr/>
            </a:pPr>
            <a:r>
              <a:rPr lang="en-GB" dirty="0"/>
              <a:t>The syntax of declaring</a:t>
            </a:r>
            <a:r>
              <a:rPr lang="en-GB" baseline="0" dirty="0"/>
              <a:t> a variable is similar to other languages, just without specifying the type of the variable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0785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a variable is initialised without a var, let or </a:t>
            </a:r>
            <a:r>
              <a:rPr lang="en-GB" dirty="0" err="1"/>
              <a:t>const</a:t>
            </a:r>
            <a:r>
              <a:rPr lang="en-GB" dirty="0"/>
              <a:t> keyword, JavaScript will automatically declare the variable as a global var.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4284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115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parenthesis around data in the arrow function are optional when there is a single parameter being passed.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8250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6804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843C51-1A86-43AC-90FF-753193699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9D69AC-E55E-4C63-886D-2C6E114D50FA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11404800" cy="4223571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B26B1B-6084-4F48-855A-EC3AE077BE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AFD521-EA8D-4218-A32B-F63CDAE55847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867989"/>
            <a:ext cx="11404800" cy="422357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78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58C53-8D2B-4C42-82D0-0CFE760D0C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8E1925-2EB8-4DBD-8C31-18781C0ADE21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545562"/>
            <a:ext cx="45719" cy="45450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CBC70A-E0D3-4F6F-B9DA-2C2194247B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96A16A-1E7C-48B8-A377-C11744595A10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47423"/>
            <a:ext cx="9126000" cy="11437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D04857-E508-492C-8F1A-DF14596E4D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5447921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4DA80-C262-4FA0-BB4E-80A403D9C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_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D5EAA3-9874-4102-B22A-BBB607B88B48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CA47E-00EE-4B68-8A31-10F5659E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B00AAE2E-A1A9-495E-B275-5C5B4CBC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/>
          <a:lstStyle/>
          <a:p>
            <a:fld id="{F04D3F15-92C0-49FC-8491-DAF66FED00E0}" type="datetimeFigureOut">
              <a:rPr lang="en-GB" smtClean="0"/>
              <a:pPr/>
              <a:t>18/04/2019</a:t>
            </a:fld>
            <a:endParaRPr lang="en-GB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03B1C35-ED49-46CF-812A-6E292F8C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B357DF8-E9A9-4910-9E6F-3DD45609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308" y="6307672"/>
            <a:ext cx="646611" cy="274320"/>
          </a:xfrm>
          <a:prstGeom prst="rect">
            <a:avLst/>
          </a:prstGeom>
        </p:spPr>
        <p:txBody>
          <a:bodyPr/>
          <a:lstStyle/>
          <a:p>
            <a:fld id="{FD0BDA38-AAFC-4277-BD9B-E3CDD8FD956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79CF59-9082-40F5-BAF0-9A27C8CC06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  <p:pic>
        <p:nvPicPr>
          <p:cNvPr id="8" name="Picture 5" descr="Single gear">
            <a:extLst>
              <a:ext uri="{FF2B5EF4-FFF2-40B4-BE49-F238E27FC236}">
                <a16:creationId xmlns:a16="http://schemas.microsoft.com/office/drawing/2014/main" id="{4E15BC41-4B19-4994-A823-0D1640BD5B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419" y="2117821"/>
            <a:ext cx="724526" cy="782652"/>
          </a:xfrm>
          <a:prstGeom prst="rect">
            <a:avLst/>
          </a:prstGeom>
        </p:spPr>
      </p:pic>
      <p:pic>
        <p:nvPicPr>
          <p:cNvPr id="9" name="Picture 6" descr="Users">
            <a:extLst>
              <a:ext uri="{FF2B5EF4-FFF2-40B4-BE49-F238E27FC236}">
                <a16:creationId xmlns:a16="http://schemas.microsoft.com/office/drawing/2014/main" id="{3CD9ECEF-9E1D-4C43-9703-0B1A5779B7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1419" y="4573493"/>
            <a:ext cx="724526" cy="72452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A4A56-2CC2-4CEB-840A-1A5AEF54F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669" y="1867988"/>
            <a:ext cx="10206131" cy="4249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9F3FD-D08C-4198-8469-6D87A1084F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Thank you for listening.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F010EDF-E2D4-4F3C-B939-A68A20FD3F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9E3FC-62F5-4E48-ACC4-30CB99D44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570416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911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  <p:sldLayoutId id="2147483720" r:id="rId8"/>
    <p:sldLayoutId id="2147483721" r:id="rId9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4800" b="1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5738" indent="-185738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b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22300" indent="-1651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73150" indent="-1587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24000" indent="-1524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974850" indent="-1460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Front-End 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03E11-6CE9-4331-BF52-CB1310D79A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3 - Vanilla JavaScript Pt </a:t>
            </a:r>
            <a:r>
              <a:rPr lang="en-GB" dirty="0"/>
              <a:t>2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52306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Functions are first class objects;</a:t>
            </a:r>
          </a:p>
          <a:p>
            <a:pPr lvl="1"/>
            <a:r>
              <a:rPr lang="en-GB" dirty="0"/>
              <a:t>Functions can be passed, returned, and stored just like any variable</a:t>
            </a:r>
          </a:p>
          <a:p>
            <a:pPr lvl="1"/>
            <a:r>
              <a:rPr lang="en-GB" dirty="0"/>
              <a:t>Functions inherit from ‘Object’ and can store key-value pairs</a:t>
            </a:r>
          </a:p>
          <a:p>
            <a:pPr lvl="1"/>
            <a:r>
              <a:rPr lang="en-GB" dirty="0"/>
              <a:t>Functions can appear anywhere that an expression can appear</a:t>
            </a:r>
          </a:p>
          <a:p>
            <a:endParaRPr lang="en-GB" dirty="0"/>
          </a:p>
          <a:p>
            <a:r>
              <a:rPr lang="en-GB" dirty="0"/>
              <a:t>Since JS is </a:t>
            </a:r>
            <a:r>
              <a:rPr lang="en-GB" b="1" dirty="0"/>
              <a:t>loosely typed</a:t>
            </a:r>
            <a:r>
              <a:rPr lang="en-GB" dirty="0"/>
              <a:t>, you don’t have to declare parameter types in the signature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056063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Functions share the same namespace as variables</a:t>
            </a:r>
          </a:p>
          <a:p>
            <a:pPr>
              <a:lnSpc>
                <a:spcPct val="200000"/>
              </a:lnSpc>
            </a:pPr>
            <a:r>
              <a:rPr lang="en-GB" dirty="0"/>
              <a:t>Functions can be defined inside functions</a:t>
            </a:r>
          </a:p>
          <a:p>
            <a:pPr>
              <a:lnSpc>
                <a:spcPct val="200000"/>
              </a:lnSpc>
            </a:pPr>
            <a:r>
              <a:rPr lang="en-GB" dirty="0"/>
              <a:t>An inner function has access to variables and parameters of functions it’s within</a:t>
            </a:r>
          </a:p>
          <a:p>
            <a:pPr>
              <a:lnSpc>
                <a:spcPct val="200000"/>
              </a:lnSpc>
            </a:pPr>
            <a:r>
              <a:rPr lang="en-GB" dirty="0"/>
              <a:t>This is known as Static or Lexical scoping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Cont.	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6"/>
          </p:nvPr>
        </p:nvSpPr>
        <p:spPr>
          <a:solidFill>
            <a:schemeClr val="bg2">
              <a:lumMod val="1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multiplier10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magnitude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multiply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magnitude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multiply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multiplier10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// 40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823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When a function is invoked, in addition to its parameters it gets a special parameter called </a:t>
            </a:r>
            <a:r>
              <a:rPr lang="en-GB" b="1" dirty="0"/>
              <a:t>arguments</a:t>
            </a:r>
          </a:p>
          <a:p>
            <a:r>
              <a:rPr lang="en-GB" dirty="0"/>
              <a:t>This contains all of the arguments from the invocation</a:t>
            </a:r>
          </a:p>
          <a:p>
            <a:r>
              <a:rPr lang="en-GB" dirty="0"/>
              <a:t>It’s similar to an array (but strictly not)</a:t>
            </a:r>
          </a:p>
          <a:p>
            <a:r>
              <a:rPr lang="en-GB" dirty="0"/>
              <a:t>This is useful when a function takes a lot of arguments you want to process easily.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Arguments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6"/>
          </p:nvPr>
        </p:nvSpPr>
        <p:spPr>
          <a:solidFill>
            <a:schemeClr val="bg2">
              <a:lumMod val="10000"/>
            </a:schemeClr>
          </a:solidFill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b, c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lang="en-GB" dirty="0"/>
          </a:p>
          <a:p>
            <a:pPr marL="0" lvl="0" indent="0"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 let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dirty="0" err="1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arguments</a:t>
            </a:r>
            <a:r>
              <a:rPr lang="en-GB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GB" dirty="0"/>
          </a:p>
          <a:p>
            <a:pPr marL="0" lvl="0" indent="0"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total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dirty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GB" dirty="0"/>
          </a:p>
          <a:p>
            <a:pPr marL="0" lvl="0" indent="0">
              <a:spcAft>
                <a:spcPts val="0"/>
              </a:spcAft>
              <a:buClr>
                <a:schemeClr val="dk1"/>
              </a:buClr>
              <a:buSzPts val="2000"/>
              <a:buNone/>
            </a:pPr>
            <a:b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 err="1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dirty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dirty="0" err="1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GB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dirty="0" err="1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lang="en-GB" dirty="0"/>
          </a:p>
          <a:p>
            <a:pPr marL="0" lvl="0" indent="0"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  total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lang="en-GB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arguments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 dirty="0" err="1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lang="en-GB" dirty="0"/>
          </a:p>
          <a:p>
            <a:pPr marL="0" lvl="0" indent="0"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L="0" lvl="0" indent="0"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  return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total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 ); </a:t>
            </a: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// 3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 ); </a:t>
            </a: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// 6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 ); </a:t>
            </a: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// 10 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Aft>
                <a:spcPts val="0"/>
              </a:spcAft>
              <a:buClr>
                <a:schemeClr val="dk1"/>
              </a:buClr>
              <a:buSzPts val="2000"/>
              <a:buNone/>
            </a:pPr>
            <a:b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-GB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54437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Whenever you’re creating a function, follow this layout</a:t>
            </a:r>
          </a:p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Variables go first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 Then functions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b="1" dirty="0"/>
              <a:t>Then variables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b="1" dirty="0"/>
              <a:t>Then functions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Run code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Best Practice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6"/>
          </p:nvPr>
        </p:nvSpPr>
        <p:spPr>
          <a:solidFill>
            <a:schemeClr val="bg2">
              <a:lumMod val="10000"/>
            </a:schemeClr>
          </a:solidFill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dirty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GB" dirty="0"/>
          </a:p>
          <a:p>
            <a:pPr marL="0" lvl="0" indent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lang="en-GB" dirty="0"/>
          </a:p>
          <a:p>
            <a:pPr marL="457200" lvl="1" indent="0"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lang="en-GB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dirty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GB" dirty="0"/>
          </a:p>
          <a:p>
            <a:pPr marL="457200" lvl="1" indent="0"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lang="en-GB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lang="en-GB" dirty="0"/>
          </a:p>
          <a:p>
            <a:pPr marL="457200" lvl="1" indent="0"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GB" dirty="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en-GB" dirty="0"/>
          </a:p>
          <a:p>
            <a:pPr marL="0" lvl="0" indent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GB" dirty="0"/>
          </a:p>
          <a:p>
            <a:pPr marL="0" lvl="0" indent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dirty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4199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Every function has a return type, if you don’t declare it, it’ll simply return nothing</a:t>
            </a:r>
          </a:p>
          <a:p>
            <a:r>
              <a:rPr lang="en-GB" dirty="0"/>
              <a:t>Return stops execution of the function and returns the specified value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E8EAFF1-0951-41BE-8C51-07CF515AF887}"/>
              </a:ext>
            </a:extLst>
          </p:cNvPr>
          <p:cNvSpPr txBox="1">
            <a:spLocks/>
          </p:cNvSpPr>
          <p:nvPr/>
        </p:nvSpPr>
        <p:spPr>
          <a:xfrm>
            <a:off x="6198002" y="2101036"/>
            <a:ext cx="5580000" cy="355899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getPI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</a:t>
            </a:r>
            <a:r>
              <a:rPr lang="en-GB" dirty="0" err="1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lang="en-GB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.PI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-GB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GB" dirty="0">
                <a:cs typeface="Consolas"/>
                <a:sym typeface="Consolas"/>
              </a:rPr>
            </a:br>
            <a:br>
              <a:rPr lang="en-GB" dirty="0">
                <a:cs typeface="Consolas"/>
                <a:sym typeface="Consolas"/>
              </a:rPr>
            </a:br>
            <a:br>
              <a:rPr lang="en-GB" dirty="0">
                <a:cs typeface="Consolas"/>
                <a:sym typeface="Consolas"/>
              </a:rPr>
            </a:br>
            <a:r>
              <a:rPr lang="en-GB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greeting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</a:t>
            </a:r>
            <a:r>
              <a:rPr lang="en-GB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+ </a:t>
            </a:r>
            <a:r>
              <a:rPr lang="en-GB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894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dirty="0"/>
              <a:t>Also known as “Fat Arrows”. They are a concise way of writing functions</a:t>
            </a:r>
          </a:p>
          <a:p>
            <a:pPr marL="0" lvl="0" indent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GB" dirty="0"/>
          </a:p>
          <a:p>
            <a:pPr marL="342900" lvl="0" indent="-34290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dirty="0"/>
              <a:t>Similar to lambdas in other languages</a:t>
            </a:r>
          </a:p>
          <a:p>
            <a:pPr marL="342900" lvl="0" indent="-34290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GB" dirty="0"/>
          </a:p>
          <a:p>
            <a:pPr marL="342900" lvl="0" indent="-34290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dirty="0"/>
              <a:t>Does not require the return or function keywords or the use of curly brackets.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Arrow Functions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C71DB5B-760A-439A-A780-898914485ABB}"/>
              </a:ext>
            </a:extLst>
          </p:cNvPr>
          <p:cNvSpPr txBox="1">
            <a:spLocks/>
          </p:cNvSpPr>
          <p:nvPr/>
        </p:nvSpPr>
        <p:spPr>
          <a:xfrm>
            <a:off x="6206400" y="1669502"/>
            <a:ext cx="5580000" cy="442205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</a:p>
          <a:p>
            <a:pPr marL="0" indent="0">
              <a:buNone/>
            </a:pP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//Arrow equivalent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321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Arrow Functions Cont.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/>
          </p:nvPr>
        </p:nvSpPr>
        <p:spPr>
          <a:xfrm>
            <a:off x="1198632" y="246185"/>
            <a:ext cx="7640850" cy="5762440"/>
          </a:xfrm>
          <a:solidFill>
            <a:schemeClr val="bg2">
              <a:lumMod val="1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// Multiple parameters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moreData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moreData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// Or no parameters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b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'this one returns a string’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// Single parameter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c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// Curly brackets, for multiple line statements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d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// Just returning an object? Wrap it in ( )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moreData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({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a: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b: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moreData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});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613C7DC-AFF2-4FFB-AB98-430ED244D3D4}"/>
              </a:ext>
            </a:extLst>
          </p:cNvPr>
          <p:cNvSpPr txBox="1">
            <a:spLocks/>
          </p:cNvSpPr>
          <p:nvPr/>
        </p:nvSpPr>
        <p:spPr>
          <a:xfrm>
            <a:off x="8943547" y="457201"/>
            <a:ext cx="2909869" cy="6799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ts val="10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0" indent="0" algn="l" defTabSz="914400" rtl="0" eaLnBrk="1" latinLnBrk="0" hangingPunct="1">
              <a:spcBef>
                <a:spcPts val="10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Calibri" panose="020F0502020204030204" pitchFamily="34" charset="0"/>
              </a:defRPr>
            </a:lvl2pPr>
            <a:lvl3pPr marL="0" indent="0" algn="l" defTabSz="914400" rtl="0" eaLnBrk="1" latinLnBrk="0" hangingPunct="1">
              <a:spcBef>
                <a:spcPts val="10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Calibri" panose="020F0502020204030204" pitchFamily="34" charset="0"/>
              </a:defRPr>
            </a:lvl3pPr>
            <a:lvl4pPr marL="0" indent="0" algn="l" defTabSz="914400" rtl="0" eaLnBrk="1" latinLnBrk="0" hangingPunct="1">
              <a:spcBef>
                <a:spcPts val="10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Calibri" panose="020F0502020204030204" pitchFamily="34" charset="0"/>
              </a:defRPr>
            </a:lvl4pPr>
            <a:lvl5pPr marL="0" indent="0" algn="l" defTabSz="914400" rtl="0" eaLnBrk="1" latinLnBrk="0" hangingPunct="1">
              <a:spcBef>
                <a:spcPts val="10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GB" dirty="0"/>
              <a:t>Multiple parameters can be defined by using a comma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0DCFD71-A893-4FDB-83F0-A2428E93EC69}"/>
              </a:ext>
            </a:extLst>
          </p:cNvPr>
          <p:cNvSpPr txBox="1">
            <a:spLocks/>
          </p:cNvSpPr>
          <p:nvPr/>
        </p:nvSpPr>
        <p:spPr>
          <a:xfrm>
            <a:off x="9037328" y="2086708"/>
            <a:ext cx="2909869" cy="90267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ts val="10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0" indent="0" algn="l" defTabSz="914400" rtl="0" eaLnBrk="1" latinLnBrk="0" hangingPunct="1">
              <a:spcBef>
                <a:spcPts val="10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Calibri" panose="020F0502020204030204" pitchFamily="34" charset="0"/>
              </a:defRPr>
            </a:lvl2pPr>
            <a:lvl3pPr marL="0" indent="0" algn="l" defTabSz="914400" rtl="0" eaLnBrk="1" latinLnBrk="0" hangingPunct="1">
              <a:spcBef>
                <a:spcPts val="10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Calibri" panose="020F0502020204030204" pitchFamily="34" charset="0"/>
              </a:defRPr>
            </a:lvl3pPr>
            <a:lvl4pPr marL="0" indent="0" algn="l" defTabSz="914400" rtl="0" eaLnBrk="1" latinLnBrk="0" hangingPunct="1">
              <a:spcBef>
                <a:spcPts val="10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Calibri" panose="020F0502020204030204" pitchFamily="34" charset="0"/>
              </a:defRPr>
            </a:lvl4pPr>
            <a:lvl5pPr marL="0" indent="0" algn="l" defTabSz="914400" rtl="0" eaLnBrk="1" latinLnBrk="0" hangingPunct="1">
              <a:spcBef>
                <a:spcPts val="10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GB" dirty="0"/>
              <a:t>Single parameter arrow functions do not need to be wrapped in brackets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92C2AF3-2FF8-410F-8FF3-0A2DBA704445}"/>
              </a:ext>
            </a:extLst>
          </p:cNvPr>
          <p:cNvSpPr txBox="1">
            <a:spLocks/>
          </p:cNvSpPr>
          <p:nvPr/>
        </p:nvSpPr>
        <p:spPr>
          <a:xfrm>
            <a:off x="9037328" y="3429000"/>
            <a:ext cx="2909869" cy="118137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ts val="10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0" indent="0" algn="l" defTabSz="914400" rtl="0" eaLnBrk="1" latinLnBrk="0" hangingPunct="1">
              <a:spcBef>
                <a:spcPts val="10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Calibri" panose="020F0502020204030204" pitchFamily="34" charset="0"/>
              </a:defRPr>
            </a:lvl2pPr>
            <a:lvl3pPr marL="0" indent="0" algn="l" defTabSz="914400" rtl="0" eaLnBrk="1" latinLnBrk="0" hangingPunct="1">
              <a:spcBef>
                <a:spcPts val="10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Calibri" panose="020F0502020204030204" pitchFamily="34" charset="0"/>
              </a:defRPr>
            </a:lvl3pPr>
            <a:lvl4pPr marL="0" indent="0" algn="l" defTabSz="914400" rtl="0" eaLnBrk="1" latinLnBrk="0" hangingPunct="1">
              <a:spcBef>
                <a:spcPts val="10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Calibri" panose="020F0502020204030204" pitchFamily="34" charset="0"/>
              </a:defRPr>
            </a:lvl4pPr>
            <a:lvl5pPr marL="0" indent="0" algn="l" defTabSz="914400" rtl="0" eaLnBrk="1" latinLnBrk="0" hangingPunct="1">
              <a:spcBef>
                <a:spcPts val="10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GB" dirty="0"/>
              <a:t>Arrow functions with multiple steps need curly braces. If data needs to be returned it must be specified</a:t>
            </a:r>
          </a:p>
        </p:txBody>
      </p:sp>
    </p:spTree>
    <p:extLst>
      <p:ext uri="{BB962C8B-B14F-4D97-AF65-F5344CB8AC3E}">
        <p14:creationId xmlns:p14="http://schemas.microsoft.com/office/powerpoint/2010/main" val="2656380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4483-D449-4C95-AD70-8A80DF59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activities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6D2752-4E78-4C63-87BE-57105C8D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DA38-AAFC-4277-BD9B-E3CDD8FD9566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82D7C-2288-4123-A7C8-B48A69C6D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Directions</a:t>
            </a:r>
          </a:p>
          <a:p>
            <a:pPr lvl="1"/>
            <a:r>
              <a:rPr lang="en-CA" dirty="0"/>
              <a:t>10 minutes</a:t>
            </a:r>
          </a:p>
          <a:p>
            <a:pPr lvl="2"/>
            <a:r>
              <a:rPr lang="en-GB" dirty="0"/>
              <a:t>Create a function that takes two parameters, multiplies the arguments passed and returns the value. </a:t>
            </a:r>
          </a:p>
          <a:p>
            <a:pPr lvl="2"/>
            <a:r>
              <a:rPr lang="en-GB" dirty="0"/>
              <a:t>Create another function that takes two parameters, multiplies the arguments passed using the previous function, logs the result to the console, then returns the multiplied value.</a:t>
            </a:r>
          </a:p>
          <a:p>
            <a:pPr lvl="2"/>
            <a:r>
              <a:rPr lang="en-GB" dirty="0"/>
              <a:t>If you succeed with this, try the same tasks with the “Fat Arrow” syntax. Ensure to adhere to the previous modules teachings about best practices.</a:t>
            </a:r>
          </a:p>
          <a:p>
            <a:pPr fontAlgn="base"/>
            <a:r>
              <a:rPr lang="en-CA" dirty="0"/>
              <a:t> Debrief</a:t>
            </a:r>
          </a:p>
          <a:p>
            <a:pPr lvl="1" fontAlgn="base"/>
            <a:r>
              <a:rPr lang="en-CA" dirty="0"/>
              <a:t>Discuss your functions with the class.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3508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EDA339-4077-4065-B7E8-09E648AE2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1663D-0EBB-44D3-A5B1-772992E553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5982" y="4323644"/>
            <a:ext cx="2387817" cy="591289"/>
          </a:xfrm>
        </p:spPr>
        <p:txBody>
          <a:bodyPr/>
          <a:lstStyle/>
          <a:p>
            <a:r>
              <a:rPr lang="en-GB" dirty="0"/>
              <a:t>Arrow Function - Solution 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CACD404-52BB-4F92-A9C9-8FD71D73AD7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41412" y="484987"/>
            <a:ext cx="6903157" cy="2675467"/>
          </a:xfrm>
          <a:solidFill>
            <a:schemeClr val="bg2">
              <a:lumMod val="1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DCDCAA"/>
                </a:solidFill>
                <a:latin typeface="Consolas" panose="020B0609020204030204" pitchFamily="49" charset="0"/>
              </a:rPr>
              <a:t>multiplication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b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multiplicationPrint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b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>
                <a:solidFill>
                  <a:srgbClr val="DCDCAA"/>
                </a:solidFill>
                <a:latin typeface="Consolas" panose="020B0609020204030204" pitchFamily="49" charset="0"/>
              </a:rPr>
              <a:t>multiplication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b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6B0EFC5-6162-4EF3-A08F-5F42F03F6923}"/>
              </a:ext>
            </a:extLst>
          </p:cNvPr>
          <p:cNvSpPr txBox="1">
            <a:spLocks/>
          </p:cNvSpPr>
          <p:nvPr/>
        </p:nvSpPr>
        <p:spPr>
          <a:xfrm>
            <a:off x="1141413" y="3429000"/>
            <a:ext cx="6903157" cy="262449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DCDCAA"/>
                </a:solidFill>
                <a:latin typeface="Consolas" panose="020B0609020204030204" pitchFamily="49" charset="0"/>
              </a:rPr>
              <a:t>multiplication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multiplicationPrint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b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>
                <a:solidFill>
                  <a:srgbClr val="DCDCAA"/>
                </a:solidFill>
                <a:latin typeface="Consolas" panose="020B0609020204030204" pitchFamily="49" charset="0"/>
              </a:rPr>
              <a:t>multiplication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GB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48D94BA-C915-4E64-B9F7-AD442DCD00D0}"/>
              </a:ext>
            </a:extLst>
          </p:cNvPr>
          <p:cNvSpPr txBox="1">
            <a:spLocks/>
          </p:cNvSpPr>
          <p:nvPr/>
        </p:nvSpPr>
        <p:spPr>
          <a:xfrm>
            <a:off x="8392562" y="1221058"/>
            <a:ext cx="2387817" cy="38202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ts val="10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0" indent="0" algn="l" defTabSz="914400" rtl="0" eaLnBrk="1" latinLnBrk="0" hangingPunct="1">
              <a:spcBef>
                <a:spcPts val="10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Calibri" panose="020F0502020204030204" pitchFamily="34" charset="0"/>
              </a:defRPr>
            </a:lvl2pPr>
            <a:lvl3pPr marL="0" indent="0" algn="l" defTabSz="914400" rtl="0" eaLnBrk="1" latinLnBrk="0" hangingPunct="1">
              <a:spcBef>
                <a:spcPts val="10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Calibri" panose="020F0502020204030204" pitchFamily="34" charset="0"/>
              </a:defRPr>
            </a:lvl3pPr>
            <a:lvl4pPr marL="0" indent="0" algn="l" defTabSz="914400" rtl="0" eaLnBrk="1" latinLnBrk="0" hangingPunct="1">
              <a:spcBef>
                <a:spcPts val="10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Calibri" panose="020F0502020204030204" pitchFamily="34" charset="0"/>
              </a:defRPr>
            </a:lvl4pPr>
            <a:lvl5pPr marL="0" indent="0" algn="l" defTabSz="914400" rtl="0" eaLnBrk="1" latinLnBrk="0" hangingPunct="1">
              <a:spcBef>
                <a:spcPts val="10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GB" dirty="0"/>
              <a:t>Function - Solution</a:t>
            </a:r>
          </a:p>
        </p:txBody>
      </p:sp>
    </p:spTree>
    <p:extLst>
      <p:ext uri="{BB962C8B-B14F-4D97-AF65-F5344CB8AC3E}">
        <p14:creationId xmlns:p14="http://schemas.microsoft.com/office/powerpoint/2010/main" val="257335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Arrow Functions Cont.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/>
          </p:nvPr>
        </p:nvSpPr>
        <p:spPr>
          <a:xfrm>
            <a:off x="2492567" y="1813350"/>
            <a:ext cx="7640850" cy="3234900"/>
          </a:xfrm>
          <a:solidFill>
            <a:schemeClr val="bg2">
              <a:lumMod val="10000"/>
            </a:schemeClr>
          </a:solidFill>
        </p:spPr>
        <p:txBody>
          <a:bodyPr anchor="ctr"/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New style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odd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evens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Old style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odd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evens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});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New Style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Old Style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};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70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D5D03-DE3E-4C1F-9E09-CC2AE944590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/>
              <a:t>Typing</a:t>
            </a:r>
          </a:p>
          <a:p>
            <a:r>
              <a:rPr lang="en-GB" dirty="0"/>
              <a:t>Functions</a:t>
            </a:r>
          </a:p>
          <a:p>
            <a:r>
              <a:rPr lang="en-GB" dirty="0"/>
              <a:t>Variables</a:t>
            </a:r>
          </a:p>
          <a:p>
            <a:pPr lvl="1"/>
            <a:r>
              <a:rPr lang="en-GB" dirty="0" err="1"/>
              <a:t>var</a:t>
            </a:r>
            <a:endParaRPr lang="en-GB" dirty="0"/>
          </a:p>
          <a:p>
            <a:pPr lvl="1"/>
            <a:r>
              <a:rPr lang="en-GB" dirty="0"/>
              <a:t>let</a:t>
            </a:r>
          </a:p>
          <a:p>
            <a:pPr lvl="1"/>
            <a:r>
              <a:rPr lang="en-GB" dirty="0" err="1"/>
              <a:t>const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0C50E6-F62B-4930-9998-6F7CD0FB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 page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DC64B43-3F65-44BB-B5D7-98AAB642C2A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3" r="2353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59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/>
              <a:t>Discuss how types work in JavaScript</a:t>
            </a:r>
          </a:p>
          <a:p>
            <a:pPr lvl="1"/>
            <a:r>
              <a:rPr lang="en-GB" dirty="0"/>
              <a:t>JavaScript is loosely typed, with a simple set of types available. Types are assumed</a:t>
            </a:r>
          </a:p>
          <a:p>
            <a:pPr lvl="1"/>
            <a:endParaRPr lang="en-GB" b="1" dirty="0"/>
          </a:p>
          <a:p>
            <a:r>
              <a:rPr lang="en-GB" b="1" dirty="0"/>
              <a:t>Explore how to use JavaScript functions</a:t>
            </a:r>
          </a:p>
          <a:p>
            <a:pPr lvl="1"/>
            <a:r>
              <a:rPr lang="en-GB" dirty="0"/>
              <a:t>JavaScript functions are similar to functions in other languages. ES6 introduced arrow functions</a:t>
            </a:r>
          </a:p>
          <a:p>
            <a:pPr lvl="1"/>
            <a:endParaRPr lang="en-GB" b="1" dirty="0"/>
          </a:p>
          <a:p>
            <a:r>
              <a:rPr lang="en-GB" b="1" dirty="0"/>
              <a:t>Discuss the different ways of declaring variables in JavaScript and how they differ</a:t>
            </a:r>
          </a:p>
          <a:p>
            <a:pPr lvl="1"/>
            <a:r>
              <a:rPr lang="en-GB" b="1" dirty="0" err="1"/>
              <a:t>var</a:t>
            </a:r>
            <a:r>
              <a:rPr lang="en-GB" dirty="0"/>
              <a:t>, </a:t>
            </a:r>
            <a:r>
              <a:rPr lang="en-GB" b="1" dirty="0"/>
              <a:t>let</a:t>
            </a:r>
            <a:r>
              <a:rPr lang="en-GB" dirty="0"/>
              <a:t> and </a:t>
            </a:r>
            <a:r>
              <a:rPr lang="en-GB" b="1" dirty="0" err="1"/>
              <a:t>const</a:t>
            </a:r>
            <a:r>
              <a:rPr lang="en-GB" dirty="0"/>
              <a:t> have behave differently for scope, declaration, and updates. Avoid using </a:t>
            </a:r>
            <a:r>
              <a:rPr lang="en-GB" b="1" dirty="0" err="1"/>
              <a:t>var</a:t>
            </a:r>
            <a:r>
              <a:rPr lang="en-GB" b="1" dirty="0"/>
              <a:t> </a:t>
            </a:r>
            <a:r>
              <a:rPr lang="en-GB" dirty="0"/>
              <a:t>in ES6!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912073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B469-2FC3-48ED-AE83-12225DBC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8246B-A580-417F-B1FB-3B4A1F27E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588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Discuss how types work in JavaScript</a:t>
            </a:r>
          </a:p>
          <a:p>
            <a:endParaRPr lang="en-GB" dirty="0"/>
          </a:p>
          <a:p>
            <a:r>
              <a:rPr lang="en-GB" dirty="0"/>
              <a:t>Explore how to use JavaScript functions</a:t>
            </a:r>
          </a:p>
          <a:p>
            <a:endParaRPr lang="en-GB" dirty="0"/>
          </a:p>
          <a:p>
            <a:r>
              <a:rPr lang="en-GB" dirty="0"/>
              <a:t>Discuss the different ways of declaring variables in JavaScript and how they differ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216810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JavaScript only has a small set of data types:</a:t>
            </a:r>
          </a:p>
          <a:p>
            <a:pPr lvl="1"/>
            <a:r>
              <a:rPr lang="en-GB" dirty="0"/>
              <a:t>Numbers</a:t>
            </a:r>
          </a:p>
          <a:p>
            <a:pPr lvl="1"/>
            <a:r>
              <a:rPr lang="en-GB" dirty="0"/>
              <a:t>Strings</a:t>
            </a:r>
          </a:p>
          <a:p>
            <a:pPr lvl="1"/>
            <a:r>
              <a:rPr lang="en-GB" dirty="0"/>
              <a:t>Booleans</a:t>
            </a:r>
          </a:p>
          <a:p>
            <a:pPr lvl="1"/>
            <a:r>
              <a:rPr lang="en-GB" dirty="0"/>
              <a:t>Objects</a:t>
            </a:r>
          </a:p>
          <a:p>
            <a:pPr lvl="1"/>
            <a:r>
              <a:rPr lang="en-GB" dirty="0"/>
              <a:t>Null</a:t>
            </a:r>
          </a:p>
          <a:p>
            <a:pPr lvl="1"/>
            <a:r>
              <a:rPr lang="en-GB" dirty="0"/>
              <a:t>Undefined</a:t>
            </a:r>
          </a:p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/>
              <a:t>Special property called </a:t>
            </a:r>
            <a:r>
              <a:rPr lang="en-GB" b="1" dirty="0" err="1"/>
              <a:t>NaN</a:t>
            </a:r>
            <a:endParaRPr lang="en-GB" b="1" dirty="0"/>
          </a:p>
          <a:p>
            <a:pPr lvl="1"/>
            <a:r>
              <a:rPr lang="en-GB" dirty="0"/>
              <a:t>which stands for </a:t>
            </a:r>
            <a:r>
              <a:rPr lang="en-GB" b="1" dirty="0"/>
              <a:t>N</a:t>
            </a:r>
            <a:r>
              <a:rPr lang="en-GB" dirty="0"/>
              <a:t>ot </a:t>
            </a:r>
            <a:r>
              <a:rPr lang="en-GB" b="1" dirty="0"/>
              <a:t>a</a:t>
            </a:r>
            <a:r>
              <a:rPr lang="en-GB" dirty="0"/>
              <a:t> </a:t>
            </a:r>
            <a:r>
              <a:rPr lang="en-GB" b="1" dirty="0"/>
              <a:t>N</a:t>
            </a:r>
            <a:r>
              <a:rPr lang="en-GB" dirty="0"/>
              <a:t>umber</a:t>
            </a:r>
          </a:p>
          <a:p>
            <a:pPr lvl="1"/>
            <a:r>
              <a:rPr lang="en-GB" dirty="0" err="1"/>
              <a:t>NaN</a:t>
            </a:r>
            <a:r>
              <a:rPr lang="en-GB" dirty="0"/>
              <a:t> is toxic</a:t>
            </a:r>
          </a:p>
          <a:p>
            <a:pPr marL="457200" lvl="1" indent="0">
              <a:buNone/>
            </a:pPr>
            <a:endParaRPr lang="en-GB" b="1" dirty="0"/>
          </a:p>
          <a:p>
            <a:r>
              <a:rPr lang="en-GB" dirty="0"/>
              <a:t>You can convert between types. For example:</a:t>
            </a:r>
          </a:p>
          <a:p>
            <a:pPr lvl="1"/>
            <a:r>
              <a:rPr lang="en-GB" b="1" dirty="0"/>
              <a:t>Number(value) </a:t>
            </a:r>
            <a:r>
              <a:rPr lang="en-GB" dirty="0"/>
              <a:t>- Converts value to a number</a:t>
            </a:r>
          </a:p>
          <a:p>
            <a:pPr lvl="1"/>
            <a:r>
              <a:rPr lang="en-GB" b="1" dirty="0" err="1"/>
              <a:t>parseInt</a:t>
            </a:r>
            <a:r>
              <a:rPr lang="en-GB" b="1" dirty="0"/>
              <a:t>(value)</a:t>
            </a:r>
            <a:r>
              <a:rPr lang="en-GB" dirty="0"/>
              <a:t> - Converts value to a number, stops at the first non digit character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184871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 declared variable, regardless of it’s type, can be used anywhere that is within it’s valid code scope</a:t>
            </a:r>
          </a:p>
          <a:p>
            <a:endParaRPr lang="en-GB" dirty="0"/>
          </a:p>
          <a:p>
            <a:r>
              <a:rPr lang="en-GB" dirty="0"/>
              <a:t>A method/function can accept any variable type as a parameter</a:t>
            </a:r>
          </a:p>
          <a:p>
            <a:endParaRPr lang="en-GB" dirty="0"/>
          </a:p>
          <a:p>
            <a:r>
              <a:rPr lang="en-GB" dirty="0"/>
              <a:t>The language is </a:t>
            </a:r>
            <a:r>
              <a:rPr lang="en-GB" b="1" dirty="0"/>
              <a:t>typed</a:t>
            </a:r>
            <a:r>
              <a:rPr lang="en-GB" dirty="0"/>
              <a:t>, but you do not need to specify the type when declaring a variable, as JavaScript automatically specifies the type for you.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Loosely Typed</a:t>
            </a:r>
          </a:p>
        </p:txBody>
      </p:sp>
    </p:spTree>
    <p:extLst>
      <p:ext uri="{BB962C8B-B14F-4D97-AF65-F5344CB8AC3E}">
        <p14:creationId xmlns:p14="http://schemas.microsoft.com/office/powerpoint/2010/main" val="229877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Declaring variables looks very similar in JavaScript to other programming languages</a:t>
            </a:r>
          </a:p>
          <a:p>
            <a:endParaRPr lang="en-GB" dirty="0"/>
          </a:p>
          <a:p>
            <a:r>
              <a:rPr lang="en-GB" dirty="0"/>
              <a:t>However we use the </a:t>
            </a:r>
            <a:r>
              <a:rPr lang="en-GB" b="1" dirty="0"/>
              <a:t>let</a:t>
            </a:r>
            <a:r>
              <a:rPr lang="en-GB" dirty="0"/>
              <a:t> and </a:t>
            </a:r>
            <a:r>
              <a:rPr lang="en-GB" b="1" dirty="0" err="1"/>
              <a:t>const</a:t>
            </a:r>
            <a:r>
              <a:rPr lang="en-GB" b="1" dirty="0"/>
              <a:t> </a:t>
            </a:r>
            <a:r>
              <a:rPr lang="en-GB" dirty="0"/>
              <a:t>keyword – older examples may use the </a:t>
            </a:r>
            <a:r>
              <a:rPr lang="en-GB" b="1" dirty="0" err="1"/>
              <a:t>var</a:t>
            </a:r>
            <a:r>
              <a:rPr lang="en-GB" dirty="0"/>
              <a:t> keyword.</a:t>
            </a:r>
          </a:p>
          <a:p>
            <a:endParaRPr lang="en-GB" dirty="0"/>
          </a:p>
          <a:p>
            <a:r>
              <a:rPr lang="en-GB" dirty="0"/>
              <a:t>The most common method of declaring an object is using curly braces, and specifying key-value pairs inside</a:t>
            </a:r>
          </a:p>
          <a:p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solidFill>
            <a:schemeClr val="bg2">
              <a:lumMod val="10000"/>
            </a:schemeClr>
          </a:solidFill>
        </p:spPr>
        <p:txBody>
          <a:bodyPr anchor="ctr"/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variableString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"hi"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variableNumber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variableObject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"Jordan"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variableObject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in JavaScript</a:t>
            </a:r>
          </a:p>
        </p:txBody>
      </p:sp>
    </p:spTree>
    <p:extLst>
      <p:ext uri="{BB962C8B-B14F-4D97-AF65-F5344CB8AC3E}">
        <p14:creationId xmlns:p14="http://schemas.microsoft.com/office/powerpoint/2010/main" val="183982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xfrm>
            <a:off x="414000" y="1669502"/>
            <a:ext cx="5556494" cy="4924936"/>
          </a:xfrm>
        </p:spPr>
        <p:txBody>
          <a:bodyPr/>
          <a:lstStyle/>
          <a:p>
            <a:r>
              <a:rPr lang="en-GB" dirty="0"/>
              <a:t>The scope of a </a:t>
            </a:r>
            <a:r>
              <a:rPr lang="en-GB" dirty="0" err="1"/>
              <a:t>var</a:t>
            </a:r>
            <a:r>
              <a:rPr lang="en-GB" dirty="0"/>
              <a:t> depends on where it was declared:</a:t>
            </a:r>
          </a:p>
          <a:p>
            <a:pPr lvl="1"/>
            <a:r>
              <a:rPr lang="en-GB" b="1" dirty="0"/>
              <a:t>Globally </a:t>
            </a:r>
            <a:r>
              <a:rPr lang="en-GB" dirty="0"/>
              <a:t> - When declared outside a function. This means it can be accessed anywhere in the window</a:t>
            </a:r>
          </a:p>
          <a:p>
            <a:pPr lvl="1"/>
            <a:r>
              <a:rPr lang="en-GB" b="1" dirty="0"/>
              <a:t>Locally </a:t>
            </a:r>
            <a:r>
              <a:rPr lang="en-GB" dirty="0"/>
              <a:t> - When declared inside a function. This means it can only be accessed inside the function it was defined in</a:t>
            </a:r>
          </a:p>
          <a:p>
            <a:r>
              <a:rPr lang="en-GB" dirty="0"/>
              <a:t>A variable initialised with the </a:t>
            </a:r>
            <a:r>
              <a:rPr lang="en-GB" dirty="0" err="1"/>
              <a:t>var</a:t>
            </a:r>
            <a:r>
              <a:rPr lang="en-GB" dirty="0"/>
              <a:t> keyword, can be initialised again with the same </a:t>
            </a:r>
            <a:r>
              <a:rPr lang="en-GB" dirty="0" err="1"/>
              <a:t>var</a:t>
            </a:r>
            <a:r>
              <a:rPr lang="en-GB" dirty="0"/>
              <a:t> keyword, overwriting the previous value</a:t>
            </a:r>
          </a:p>
          <a:p>
            <a:r>
              <a:rPr lang="en-GB" b="1" dirty="0"/>
              <a:t>Since ES6, the use of var is no longer encouraged, and is seen as bad practice. let or </a:t>
            </a:r>
            <a:r>
              <a:rPr lang="en-GB" b="1" dirty="0" err="1"/>
              <a:t>const</a:t>
            </a:r>
            <a:r>
              <a:rPr lang="en-GB" b="1" dirty="0"/>
              <a:t> should be used as an alternative.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/>
          </p:nvPr>
        </p:nvSpPr>
        <p:spPr>
          <a:solidFill>
            <a:schemeClr val="bg2">
              <a:lumMod val="1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"Oranges"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 are sweet“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// Oranges are sweet</a:t>
            </a:r>
            <a:b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</a:b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    var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z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"Lemons are sour“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z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// Lemons are sour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00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ES6 introduced the </a:t>
            </a:r>
            <a:r>
              <a:rPr lang="en-GB" b="1" dirty="0"/>
              <a:t>let </a:t>
            </a:r>
            <a:r>
              <a:rPr lang="en-GB" dirty="0"/>
              <a:t>and </a:t>
            </a:r>
            <a:r>
              <a:rPr lang="en-GB" b="1" dirty="0" err="1"/>
              <a:t>const</a:t>
            </a:r>
            <a:r>
              <a:rPr lang="en-GB" dirty="0"/>
              <a:t> keyword.</a:t>
            </a:r>
          </a:p>
          <a:p>
            <a:endParaRPr lang="en-GB" dirty="0"/>
          </a:p>
          <a:p>
            <a:r>
              <a:rPr lang="en-GB" dirty="0"/>
              <a:t>A variable declared with the let key word is accessible only within the code block that it was declared within.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4B4F1849-7511-47D4-84EC-0065079A3125}"/>
              </a:ext>
            </a:extLst>
          </p:cNvPr>
          <p:cNvSpPr txBox="1">
            <a:spLocks/>
          </p:cNvSpPr>
          <p:nvPr/>
        </p:nvSpPr>
        <p:spPr>
          <a:xfrm>
            <a:off x="6206400" y="1669502"/>
            <a:ext cx="5580000" cy="442205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"Oranges"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 are sweet“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// Oranges are sweet</a:t>
            </a:r>
            <a:b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</a:b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    let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z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"Lemons are sour“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z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// undefined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00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xfrm>
            <a:off x="414000" y="1669502"/>
            <a:ext cx="5578009" cy="5097058"/>
          </a:xfrm>
        </p:spPr>
        <p:txBody>
          <a:bodyPr/>
          <a:lstStyle/>
          <a:p>
            <a:r>
              <a:rPr lang="en-GB" dirty="0" err="1"/>
              <a:t>const’s</a:t>
            </a:r>
            <a:r>
              <a:rPr lang="en-GB" dirty="0"/>
              <a:t> are useful for declaring constant values.</a:t>
            </a:r>
          </a:p>
          <a:p>
            <a:pPr lvl="1"/>
            <a:r>
              <a:rPr lang="en-GB" dirty="0" err="1"/>
              <a:t>const</a:t>
            </a:r>
            <a:r>
              <a:rPr lang="en-GB" dirty="0"/>
              <a:t> variables are block-scoped</a:t>
            </a:r>
          </a:p>
          <a:p>
            <a:pPr lvl="1"/>
            <a:r>
              <a:rPr lang="en-GB" dirty="0"/>
              <a:t>A </a:t>
            </a:r>
            <a:r>
              <a:rPr lang="en-GB" dirty="0" err="1"/>
              <a:t>const</a:t>
            </a:r>
            <a:r>
              <a:rPr lang="en-GB" dirty="0"/>
              <a:t> variable can’t have it’s value updated</a:t>
            </a:r>
          </a:p>
          <a:p>
            <a:endParaRPr lang="en-GB" dirty="0"/>
          </a:p>
          <a:p>
            <a:r>
              <a:rPr lang="en-GB" b="1" dirty="0"/>
              <a:t>You must assign a value to a </a:t>
            </a:r>
            <a:r>
              <a:rPr lang="en-GB" b="1" dirty="0" err="1"/>
              <a:t>const</a:t>
            </a:r>
            <a:r>
              <a:rPr lang="en-GB" b="1" dirty="0"/>
              <a:t> variable on initialisation</a:t>
            </a:r>
          </a:p>
          <a:p>
            <a:pPr lvl="1"/>
            <a:r>
              <a:rPr lang="en-GB" dirty="0"/>
              <a:t>While the value can’t be updated, if instantiated with an object the properties of that object can be updated.</a:t>
            </a:r>
          </a:p>
          <a:p>
            <a:endParaRPr lang="en-GB" b="1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const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A7F725-5036-4166-A128-76BAC7EA7DD3}"/>
              </a:ext>
            </a:extLst>
          </p:cNvPr>
          <p:cNvSpPr txBox="1">
            <a:spLocks/>
          </p:cNvSpPr>
          <p:nvPr/>
        </p:nvSpPr>
        <p:spPr>
          <a:xfrm>
            <a:off x="6206400" y="1669502"/>
            <a:ext cx="5580000" cy="442205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"Oranges"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 are sweet“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// Error: Assignment to constant variable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b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</a:b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z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"Lemons are sour“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z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// Error: z is not defined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114490"/>
      </p:ext>
    </p:extLst>
  </p:cSld>
  <p:clrMapOvr>
    <a:masterClrMapping/>
  </p:clrMapOvr>
</p:sld>
</file>

<file path=ppt/theme/theme1.xml><?xml version="1.0" encoding="utf-8"?>
<a:theme xmlns:a="http://schemas.openxmlformats.org/drawingml/2006/main" name="QAC_Powerpoint_Template">
  <a:themeElements>
    <a:clrScheme name="Custom 1">
      <a:dk1>
        <a:srgbClr val="565759"/>
      </a:dk1>
      <a:lt1>
        <a:srgbClr val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QALA Slide Deck Template" id="{77B112E8-EF96-43CB-A690-E23779E59FD6}" vid="{8481B56C-5037-489B-AC44-E4143A60F620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QALA Slide Deck Template</Template>
  <TotalTime>2954</TotalTime>
  <Words>1170</Words>
  <Application>Microsoft Office PowerPoint</Application>
  <PresentationFormat>Widescreen</PresentationFormat>
  <Paragraphs>187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Segoe UI</vt:lpstr>
      <vt:lpstr>QAC_Powerpoint_Template</vt:lpstr>
      <vt:lpstr>Front-End Web Development</vt:lpstr>
      <vt:lpstr>Contents page</vt:lpstr>
      <vt:lpstr>Course Objectives</vt:lpstr>
      <vt:lpstr>Data Types</vt:lpstr>
      <vt:lpstr>Loosely Typed</vt:lpstr>
      <vt:lpstr>Variables in JavaScript</vt:lpstr>
      <vt:lpstr>Var</vt:lpstr>
      <vt:lpstr>let</vt:lpstr>
      <vt:lpstr>const</vt:lpstr>
      <vt:lpstr>Functions</vt:lpstr>
      <vt:lpstr>Functions Cont. </vt:lpstr>
      <vt:lpstr>Arguments</vt:lpstr>
      <vt:lpstr>Functions – Best Practice</vt:lpstr>
      <vt:lpstr>Return</vt:lpstr>
      <vt:lpstr>Arrow Functions</vt:lpstr>
      <vt:lpstr>Arrow Functions Cont.</vt:lpstr>
      <vt:lpstr>Practice activities</vt:lpstr>
      <vt:lpstr>Solution</vt:lpstr>
      <vt:lpstr>Arrow Functions Cont.</vt:lpstr>
      <vt:lpstr>Summary</vt:lpstr>
      <vt:lpstr>PowerPoint Presentation</vt:lpstr>
    </vt:vector>
  </TitlesOfParts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 Template and Guide</dc:title>
  <dc:creator>Admin</dc:creator>
  <cp:lastModifiedBy>Chris Perrins</cp:lastModifiedBy>
  <cp:revision>284</cp:revision>
  <dcterms:created xsi:type="dcterms:W3CDTF">2019-03-12T09:19:41Z</dcterms:created>
  <dcterms:modified xsi:type="dcterms:W3CDTF">2019-04-18T11:46:06Z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