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8"/>
  </p:notesMasterIdLst>
  <p:handoutMasterIdLst>
    <p:handoutMasterId r:id="rId19"/>
  </p:handoutMasterIdLst>
  <p:sldIdLst>
    <p:sldId id="613" r:id="rId2"/>
    <p:sldId id="616" r:id="rId3"/>
    <p:sldId id="721" r:id="rId4"/>
    <p:sldId id="712" r:id="rId5"/>
    <p:sldId id="713" r:id="rId6"/>
    <p:sldId id="714" r:id="rId7"/>
    <p:sldId id="722" r:id="rId8"/>
    <p:sldId id="723" r:id="rId9"/>
    <p:sldId id="717" r:id="rId10"/>
    <p:sldId id="718" r:id="rId11"/>
    <p:sldId id="719" r:id="rId12"/>
    <p:sldId id="720" r:id="rId13"/>
    <p:sldId id="715" r:id="rId14"/>
    <p:sldId id="716" r:id="rId15"/>
    <p:sldId id="707" r:id="rId16"/>
    <p:sldId id="619" r:id="rId17"/>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duction" id="{C67205C3-7A7A-42E5-A77D-CCFC853A3CA4}">
          <p14:sldIdLst>
            <p14:sldId id="613"/>
            <p14:sldId id="616"/>
            <p14:sldId id="721"/>
          </p14:sldIdLst>
        </p14:section>
        <p14:section name="Scope" id="{2F175839-E6B8-4972-B083-1B0991F0829F}">
          <p14:sldIdLst>
            <p14:sldId id="712"/>
            <p14:sldId id="713"/>
            <p14:sldId id="714"/>
            <p14:sldId id="722"/>
            <p14:sldId id="723"/>
            <p14:sldId id="717"/>
            <p14:sldId id="718"/>
            <p14:sldId id="719"/>
            <p14:sldId id="720"/>
          </p14:sldIdLst>
        </p14:section>
        <p14:section name="Hoisting" id="{C15D9F16-02A3-4990-A0BA-BEB1B4D23E82}">
          <p14:sldIdLst>
            <p14:sldId id="715"/>
            <p14:sldId id="716"/>
          </p14:sldIdLst>
        </p14:section>
        <p14:section name="Conclusion" id="{DEBAB9C7-DE0B-4A26-9F30-0CE0E8ED58CA}">
          <p14:sldIdLst>
            <p14:sldId id="707"/>
            <p14:sldId id="6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9955"/>
    <a:srgbClr val="5A8049"/>
    <a:srgbClr val="2583C4"/>
    <a:srgbClr val="4A6E6A"/>
    <a:srgbClr val="697678"/>
    <a:srgbClr val="738304"/>
    <a:srgbClr val="000000"/>
    <a:srgbClr val="005AAB"/>
    <a:srgbClr val="00519C"/>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87704" autoAdjust="0"/>
  </p:normalViewPr>
  <p:slideViewPr>
    <p:cSldViewPr snapToGrid="0">
      <p:cViewPr varScale="1">
        <p:scale>
          <a:sx n="72" d="100"/>
          <a:sy n="72" d="100"/>
        </p:scale>
        <p:origin x="984" y="58"/>
      </p:cViewPr>
      <p:guideLst>
        <p:guide orient="horz" pos="2160"/>
        <p:guide pos="3840"/>
      </p:guideLst>
    </p:cSldViewPr>
  </p:slideViewPr>
  <p:outlineViewPr>
    <p:cViewPr>
      <p:scale>
        <a:sx n="20" d="100"/>
        <a:sy n="20" d="100"/>
      </p:scale>
      <p:origin x="0" y="-35634"/>
    </p:cViewPr>
  </p:outlineViewPr>
  <p:notesTextViewPr>
    <p:cViewPr>
      <p:scale>
        <a:sx n="100" d="100"/>
        <a:sy n="100" d="100"/>
      </p:scale>
      <p:origin x="0" y="0"/>
    </p:cViewPr>
  </p:notesTextViewPr>
  <p:sorterViewPr>
    <p:cViewPr>
      <p:scale>
        <a:sx n="66" d="100"/>
        <a:sy n="66" d="100"/>
      </p:scale>
      <p:origin x="0" y="-1020"/>
    </p:cViewPr>
  </p:sorterViewPr>
  <p:notesViewPr>
    <p:cSldViewPr snapToGrid="0">
      <p:cViewPr varScale="1">
        <p:scale>
          <a:sx n="81" d="100"/>
          <a:sy n="81" d="100"/>
        </p:scale>
        <p:origin x="1110" y="8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869043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15</a:t>
            </a:fld>
            <a:endParaRPr dirty="0"/>
          </a:p>
        </p:txBody>
      </p:sp>
    </p:spTree>
    <p:extLst>
      <p:ext uri="{BB962C8B-B14F-4D97-AF65-F5344CB8AC3E}">
        <p14:creationId xmlns:p14="http://schemas.microsoft.com/office/powerpoint/2010/main" val="372996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2</a:t>
            </a:fld>
            <a:endParaRPr dirty="0"/>
          </a:p>
        </p:txBody>
      </p:sp>
    </p:spTree>
    <p:extLst>
      <p:ext uri="{BB962C8B-B14F-4D97-AF65-F5344CB8AC3E}">
        <p14:creationId xmlns:p14="http://schemas.microsoft.com/office/powerpoint/2010/main" val="31472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https://www.w3schools.com/js/js_scope.asp</a:t>
            </a:r>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4</a:t>
            </a:fld>
            <a:endParaRPr dirty="0"/>
          </a:p>
        </p:txBody>
      </p:sp>
    </p:spTree>
    <p:extLst>
      <p:ext uri="{BB962C8B-B14F-4D97-AF65-F5344CB8AC3E}">
        <p14:creationId xmlns:p14="http://schemas.microsoft.com/office/powerpoint/2010/main" val="381576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https://www.w3schools.com/js/js_scope.asp</a:t>
            </a:r>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5</a:t>
            </a:fld>
            <a:endParaRPr dirty="0"/>
          </a:p>
        </p:txBody>
      </p:sp>
    </p:spTree>
    <p:extLst>
      <p:ext uri="{BB962C8B-B14F-4D97-AF65-F5344CB8AC3E}">
        <p14:creationId xmlns:p14="http://schemas.microsoft.com/office/powerpoint/2010/main" val="145105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https://www.w3schools.com/js/js_scope.asp</a:t>
            </a:r>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243058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lvl="0" indent="0" algn="l" rtl="0">
              <a:spcBef>
                <a:spcPts val="0"/>
              </a:spcBef>
              <a:spcAft>
                <a:spcPts val="0"/>
              </a:spcAft>
              <a:buClr>
                <a:srgbClr val="555454"/>
              </a:buClr>
              <a:buSzPts val="1000"/>
              <a:buFont typeface="Quattrocento Sans"/>
              <a:buNone/>
            </a:pPr>
            <a:r>
              <a:rPr lang="en-GB" dirty="0"/>
              <a:t>One of the most important features is that the inner function still has access to the outer functions variables even after the outer function has returned.	</a:t>
            </a:r>
            <a:br>
              <a:rPr lang="en-GB" dirty="0"/>
            </a:br>
            <a:r>
              <a:rPr lang="en-GB" dirty="0"/>
              <a:t>When JS functions execute they use the same scope that was in effect when they were created, this means that even after the outer function has returned the inner function still has access to the variables later in your program.</a:t>
            </a:r>
          </a:p>
          <a:p>
            <a:pPr marL="228600" lvl="0" indent="-165100" algn="l" rtl="0">
              <a:spcBef>
                <a:spcPts val="300"/>
              </a:spcBef>
              <a:spcAft>
                <a:spcPts val="0"/>
              </a:spcAft>
              <a:buClr>
                <a:srgbClr val="555454"/>
              </a:buClr>
              <a:buSzPts val="1000"/>
              <a:buFont typeface="Quattrocento Sans"/>
              <a:buNone/>
            </a:pPr>
            <a:endParaRPr lang="en-GB" dirty="0"/>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11</a:t>
            </a:fld>
            <a:endParaRPr dirty="0"/>
          </a:p>
        </p:txBody>
      </p:sp>
    </p:spTree>
    <p:extLst>
      <p:ext uri="{BB962C8B-B14F-4D97-AF65-F5344CB8AC3E}">
        <p14:creationId xmlns:p14="http://schemas.microsoft.com/office/powerpoint/2010/main" val="865206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They do not store the actual value, closures get more interesting when the value of the outer functions’ variable changes before the closure is called. This powerful feature can be harnessed </a:t>
            </a:r>
            <a:r>
              <a:rPr lang="en-GB" dirty="0" err="1"/>
              <a:t>Iin</a:t>
            </a:r>
            <a:r>
              <a:rPr lang="en-GB" dirty="0"/>
              <a:t> creative ways, such as this private variables example.</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12</a:t>
            </a:fld>
            <a:endParaRPr dirty="0"/>
          </a:p>
        </p:txBody>
      </p:sp>
    </p:spTree>
    <p:extLst>
      <p:ext uri="{BB962C8B-B14F-4D97-AF65-F5344CB8AC3E}">
        <p14:creationId xmlns:p14="http://schemas.microsoft.com/office/powerpoint/2010/main" val="3234168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https://www.w3schools.com/js/js_hoisting.asp</a:t>
            </a:r>
          </a:p>
          <a:p>
            <a:endParaRPr lang="en-GB" dirty="0"/>
          </a:p>
          <a:p>
            <a:r>
              <a:rPr lang="en-GB" dirty="0"/>
              <a:t>The following block of code will give “undefined”.</a:t>
            </a:r>
          </a:p>
          <a:p>
            <a:r>
              <a:rPr lang="en-GB" dirty="0"/>
              <a:t>console.log(x);</a:t>
            </a:r>
          </a:p>
          <a:p>
            <a:r>
              <a:rPr lang="en-GB" dirty="0"/>
              <a:t>x = 5;</a:t>
            </a:r>
          </a:p>
          <a:p>
            <a:r>
              <a:rPr lang="en-GB" dirty="0"/>
              <a:t>var x;</a:t>
            </a:r>
          </a:p>
          <a:p>
            <a:endParaRPr lang="en-GB" b="0" dirty="0"/>
          </a:p>
          <a:p>
            <a:r>
              <a:rPr lang="en-GB" b="0" dirty="0"/>
              <a:t>The “var x” initialisation is hoisted to the top, but the “x = 5” instantiation is not hoisted. </a:t>
            </a:r>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13</a:t>
            </a:fld>
            <a:endParaRPr dirty="0"/>
          </a:p>
        </p:txBody>
      </p:sp>
    </p:spTree>
    <p:extLst>
      <p:ext uri="{BB962C8B-B14F-4D97-AF65-F5344CB8AC3E}">
        <p14:creationId xmlns:p14="http://schemas.microsoft.com/office/powerpoint/2010/main" val="389026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GB" dirty="0"/>
              <a:t>Hoisting also works with functions.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If </a:t>
            </a:r>
            <a:r>
              <a:rPr lang="en-GB" dirty="0" err="1"/>
              <a:t>myFunc</a:t>
            </a:r>
            <a:r>
              <a:rPr lang="en-GB" dirty="0"/>
              <a:t>() is called before it is declared, it will still log “Hi” in the console – due to hoisting.</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If expression() is called before the instantiation you will get an “Uncaught </a:t>
            </a:r>
            <a:r>
              <a:rPr lang="en-GB" dirty="0" err="1"/>
              <a:t>TypeError</a:t>
            </a:r>
            <a:r>
              <a:rPr lang="en-GB" dirty="0"/>
              <a:t>”. This is because the initialisation “var expression” is hoisted but not instantiation “function </a:t>
            </a:r>
            <a:r>
              <a:rPr lang="en-GB" dirty="0" err="1"/>
              <a:t>myFunc</a:t>
            </a:r>
            <a:r>
              <a:rPr lang="en-GB" dirty="0"/>
              <a:t>()….”</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300"/>
              </a:spcBef>
              <a:spcAft>
                <a:spcPts val="0"/>
              </a:spcAft>
              <a:buNone/>
            </a:pPr>
            <a:r>
              <a:rPr lang="en-GB" dirty="0"/>
              <a:t>Functional expressions are becoming more popular than declarations. This is because: </a:t>
            </a:r>
          </a:p>
          <a:p>
            <a:pPr marL="171450" lvl="0" indent="-171450" algn="l" rtl="0">
              <a:spcBef>
                <a:spcPts val="300"/>
              </a:spcBef>
              <a:spcAft>
                <a:spcPts val="0"/>
              </a:spcAft>
              <a:buFont typeface="Arial" panose="020B0604020202020204" pitchFamily="34" charset="0"/>
              <a:buChar char="•"/>
            </a:pPr>
            <a:r>
              <a:rPr lang="en-GB" dirty="0"/>
              <a:t>It is possible to re-assign </a:t>
            </a:r>
            <a:r>
              <a:rPr lang="en-GB" i="1" dirty="0"/>
              <a:t>expression</a:t>
            </a:r>
            <a:r>
              <a:rPr lang="en-GB" i="0" dirty="0"/>
              <a:t>. </a:t>
            </a:r>
          </a:p>
          <a:p>
            <a:pPr marL="171450" lvl="0" indent="-171450" algn="l" rtl="0">
              <a:spcBef>
                <a:spcPts val="300"/>
              </a:spcBef>
              <a:spcAft>
                <a:spcPts val="0"/>
              </a:spcAft>
              <a:buFont typeface="Arial" panose="020B0604020202020204" pitchFamily="34" charset="0"/>
              <a:buChar char="•"/>
            </a:pPr>
            <a:r>
              <a:rPr lang="en-GB" i="0" dirty="0"/>
              <a:t>The function can call itself without anything else being able to call it.</a:t>
            </a:r>
          </a:p>
          <a:p>
            <a:pPr marL="171450" lvl="0" indent="-171450" algn="l" rtl="0">
              <a:spcBef>
                <a:spcPts val="300"/>
              </a:spcBef>
              <a:spcAft>
                <a:spcPts val="0"/>
              </a:spcAft>
              <a:buFont typeface="Arial" panose="020B0604020202020204" pitchFamily="34" charset="0"/>
              <a:buChar char="•"/>
            </a:pPr>
            <a:r>
              <a:rPr lang="en-GB" i="0" dirty="0"/>
              <a:t>They are used in </a:t>
            </a:r>
            <a:r>
              <a:rPr lang="en-GB" b="1" i="0" dirty="0"/>
              <a:t>closures</a:t>
            </a:r>
            <a:r>
              <a:rPr lang="en-GB" i="0" dirty="0"/>
              <a:t>.</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14</a:t>
            </a:fld>
            <a:endParaRPr dirty="0"/>
          </a:p>
        </p:txBody>
      </p:sp>
    </p:spTree>
    <p:extLst>
      <p:ext uri="{BB962C8B-B14F-4D97-AF65-F5344CB8AC3E}">
        <p14:creationId xmlns:p14="http://schemas.microsoft.com/office/powerpoint/2010/main" val="3679065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Calibri" panose="020F0502020204030204" pitchFamily="34" charset="0"/>
                <a:cs typeface="Calibri" panose="020F0502020204030204" pitchFamily="34" charset="0"/>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Calibri" panose="020F0502020204030204" pitchFamily="34" charset="0"/>
                <a:cs typeface="Calibri" panose="020F050202020403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Calibri" panose="020F0502020204030204" pitchFamily="34" charset="0"/>
                <a:cs typeface="Calibri" panose="020F0502020204030204" pitchFamily="34" charset="0"/>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18/04/2019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3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_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9F3FD-D08C-4198-8469-6D87A1084FB6}"/>
              </a:ext>
            </a:extLst>
          </p:cNvPr>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Thank you for listening.</a:t>
            </a:r>
          </a:p>
        </p:txBody>
      </p:sp>
      <p:sp>
        <p:nvSpPr>
          <p:cNvPr id="4" name="Subtitle 2">
            <a:extLst>
              <a:ext uri="{FF2B5EF4-FFF2-40B4-BE49-F238E27FC236}">
                <a16:creationId xmlns:a16="http://schemas.microsoft.com/office/drawing/2014/main" id="{9F010EDF-E2D4-4F3C-B939-A68A20FD3F5B}"/>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Any questions?</a:t>
            </a:r>
          </a:p>
        </p:txBody>
      </p:sp>
      <p:pic>
        <p:nvPicPr>
          <p:cNvPr id="5" name="Picture 4">
            <a:extLst>
              <a:ext uri="{FF2B5EF4-FFF2-40B4-BE49-F238E27FC236}">
                <a16:creationId xmlns:a16="http://schemas.microsoft.com/office/drawing/2014/main" id="{6D29E3FC-62F5-4E48-ACC4-30CB99D44DFA}"/>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42455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0" r:id="rId8"/>
    <p:sldLayoutId id="214748372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latin typeface="Arial" charset="0"/>
                <a:cs typeface="Arial" charset="0"/>
              </a:rPr>
              <a:t>Front-End Web Development</a:t>
            </a:r>
          </a:p>
        </p:txBody>
      </p:sp>
      <p:sp>
        <p:nvSpPr>
          <p:cNvPr id="3" name="Subtitle 2">
            <a:extLst>
              <a:ext uri="{FF2B5EF4-FFF2-40B4-BE49-F238E27FC236}">
                <a16:creationId xmlns:a16="http://schemas.microsoft.com/office/drawing/2014/main" id="{2F303E11-6CE9-4331-BF52-CB1310D79A05}"/>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3 - Vanilla </a:t>
            </a:r>
            <a:r>
              <a:rPr lang="en-GB" noProof="0" dirty="0" err="1"/>
              <a:t>Javascript</a:t>
            </a:r>
            <a:r>
              <a:rPr lang="en-GB" noProof="0" dirty="0"/>
              <a:t> Pt 3</a:t>
            </a:r>
          </a:p>
        </p:txBody>
      </p:sp>
    </p:spTree>
    <p:extLst>
      <p:ext uri="{BB962C8B-B14F-4D97-AF65-F5344CB8AC3E}">
        <p14:creationId xmlns:p14="http://schemas.microsoft.com/office/powerpoint/2010/main" val="165230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Closure CONT.</a:t>
            </a:r>
          </a:p>
        </p:txBody>
      </p:sp>
      <p:sp>
        <p:nvSpPr>
          <p:cNvPr id="4" name="Text Placeholder 3"/>
          <p:cNvSpPr>
            <a:spLocks noGrp="1"/>
          </p:cNvSpPr>
          <p:nvPr>
            <p:ph type="body" sz="quarter" idx="17"/>
          </p:nvPr>
        </p:nvSpPr>
        <p:spPr/>
        <p:txBody>
          <a:bodyPr/>
          <a:lstStyle/>
          <a:p>
            <a:pPr lvl="0">
              <a:spcBef>
                <a:spcPts val="0"/>
              </a:spcBef>
              <a:spcAft>
                <a:spcPts val="0"/>
              </a:spcAft>
              <a:buClr>
                <a:schemeClr val="dk1"/>
              </a:buClr>
              <a:buSzPts val="1800"/>
            </a:pPr>
            <a:r>
              <a:rPr lang="en-GB" dirty="0"/>
              <a:t>Closure with a function inside another function.</a:t>
            </a:r>
          </a:p>
        </p:txBody>
      </p:sp>
      <p:sp>
        <p:nvSpPr>
          <p:cNvPr id="6" name="Content Placeholder 3"/>
          <p:cNvSpPr>
            <a:spLocks noGrp="1"/>
          </p:cNvSpPr>
          <p:nvPr>
            <p:ph sz="quarter" idx="15"/>
          </p:nvPr>
        </p:nvSpPr>
        <p:spPr>
          <a:xfrm>
            <a:off x="2410412" y="1753200"/>
            <a:ext cx="7160971" cy="3315600"/>
          </a:xfrm>
          <a:solidFill>
            <a:schemeClr val="bg2">
              <a:lumMod val="10000"/>
            </a:schemeClr>
          </a:solidFill>
        </p:spPr>
        <p:txBody>
          <a:bodyPr anchor="ctr"/>
          <a:lstStyle/>
          <a:p>
            <a:pPr marL="0" indent="0">
              <a:lnSpc>
                <a:spcPts val="1425"/>
              </a:lnSpc>
              <a:spcAft>
                <a:spcPts val="0"/>
              </a:spcAft>
              <a:buNone/>
            </a:pP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showName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firstName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lastName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nameIntro</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"Your name is "</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b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b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makeFullName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return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nameIntro</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firstName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lastName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b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b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return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makeFullName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showName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"Adam"</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"West"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0763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Closures’ rules &amp; side </a:t>
            </a:r>
            <a:r>
              <a:rPr lang="en-GB" dirty="0" err="1"/>
              <a:t>effectS</a:t>
            </a:r>
            <a:endParaRPr lang="en-GB" dirty="0"/>
          </a:p>
        </p:txBody>
      </p:sp>
      <p:sp>
        <p:nvSpPr>
          <p:cNvPr id="4" name="Text Placeholder 3"/>
          <p:cNvSpPr>
            <a:spLocks noGrp="1"/>
          </p:cNvSpPr>
          <p:nvPr>
            <p:ph type="body" sz="quarter" idx="17"/>
          </p:nvPr>
        </p:nvSpPr>
        <p:spPr/>
        <p:txBody>
          <a:bodyPr/>
          <a:lstStyle/>
          <a:p>
            <a:r>
              <a:rPr lang="en-GB" dirty="0"/>
              <a:t>Closures have access to the outer functions variable even after the outer function returns</a:t>
            </a:r>
          </a:p>
        </p:txBody>
      </p:sp>
      <p:sp>
        <p:nvSpPr>
          <p:cNvPr id="5" name="Content Placeholder 3"/>
          <p:cNvSpPr>
            <a:spLocks noGrp="1"/>
          </p:cNvSpPr>
          <p:nvPr>
            <p:ph sz="quarter" idx="15"/>
          </p:nvPr>
        </p:nvSpPr>
        <p:spPr>
          <a:xfrm>
            <a:off x="2308813" y="1645686"/>
            <a:ext cx="7488331" cy="3570228"/>
          </a:xfrm>
          <a:solidFill>
            <a:schemeClr val="bg2">
              <a:lumMod val="10000"/>
            </a:schemeClr>
          </a:solidFill>
        </p:spPr>
        <p:txBody>
          <a:bodyPr anchor="ctr"/>
          <a:lstStyle/>
          <a:p>
            <a:pPr marL="0" indent="0">
              <a:lnSpc>
                <a:spcPts val="1425"/>
              </a:lnSpc>
              <a:spcAft>
                <a:spcPts val="0"/>
              </a:spcAft>
              <a:buNone/>
            </a:pP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celebrityName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firstName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nameIntro</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"This celebrity is "</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lastName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theLastName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return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nameIntro</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firstName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theLastName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return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lastName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mjName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celebrityName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"Adam"</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mjName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"West"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3118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Closures’ rules &amp; side effects CONT.</a:t>
            </a:r>
          </a:p>
        </p:txBody>
      </p:sp>
      <p:sp>
        <p:nvSpPr>
          <p:cNvPr id="4" name="Text Placeholder 3"/>
          <p:cNvSpPr>
            <a:spLocks noGrp="1"/>
          </p:cNvSpPr>
          <p:nvPr>
            <p:ph type="body" sz="quarter" idx="17"/>
          </p:nvPr>
        </p:nvSpPr>
        <p:spPr/>
        <p:txBody>
          <a:bodyPr/>
          <a:lstStyle/>
          <a:p>
            <a:r>
              <a:rPr lang="en-GB" dirty="0"/>
              <a:t>Closures store references to the outer function’s variables</a:t>
            </a:r>
          </a:p>
        </p:txBody>
      </p:sp>
      <p:sp>
        <p:nvSpPr>
          <p:cNvPr id="5" name="Content Placeholder 3"/>
          <p:cNvSpPr>
            <a:spLocks noGrp="1"/>
          </p:cNvSpPr>
          <p:nvPr>
            <p:ph sz="quarter" idx="15"/>
          </p:nvPr>
        </p:nvSpPr>
        <p:spPr>
          <a:xfrm>
            <a:off x="3571556" y="1161143"/>
            <a:ext cx="5093473" cy="4336112"/>
          </a:xfrm>
          <a:solidFill>
            <a:schemeClr val="bg2">
              <a:lumMod val="10000"/>
            </a:schemeClr>
          </a:solidFill>
        </p:spPr>
        <p:txBody>
          <a:bodyPr anchor="ctr"/>
          <a:lstStyle/>
          <a:p>
            <a:pPr marL="0" indent="0">
              <a:lnSpc>
                <a:spcPts val="1425"/>
              </a:lnSpc>
              <a:spcAft>
                <a:spcPts val="0"/>
              </a:spcAft>
              <a:buNone/>
            </a:pP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celebrityID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celebrityID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999</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return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getID</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return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celebrityID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setID</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theNewID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celebrityID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theNewID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mjID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celebrityID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mjID</a:t>
            </a:r>
            <a:r>
              <a:rPr lang="en-GB"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8646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5C791D-80BA-4D68-B349-F8BE2EDED41A}"/>
              </a:ext>
            </a:extLst>
          </p:cNvPr>
          <p:cNvSpPr>
            <a:spLocks noGrp="1"/>
          </p:cNvSpPr>
          <p:nvPr>
            <p:ph sz="quarter" idx="15"/>
          </p:nvPr>
        </p:nvSpPr>
        <p:spPr/>
        <p:txBody>
          <a:bodyPr/>
          <a:lstStyle/>
          <a:p>
            <a:r>
              <a:rPr lang="en-GB" dirty="0"/>
              <a:t>In JavaScript, a variable can be used before it has been declared</a:t>
            </a:r>
          </a:p>
          <a:p>
            <a:r>
              <a:rPr lang="en-GB" dirty="0"/>
              <a:t>Hoisting is JavaScript's default behaviour of moving all declarations to the top of the current scope (to the top of the current script or the current function)</a:t>
            </a:r>
          </a:p>
          <a:p>
            <a:r>
              <a:rPr lang="en-GB" b="1" dirty="0"/>
              <a:t>These two blocks of example code produce the same result</a:t>
            </a:r>
          </a:p>
          <a:p>
            <a:endParaRPr lang="en-GB" dirty="0"/>
          </a:p>
        </p:txBody>
      </p:sp>
      <p:sp>
        <p:nvSpPr>
          <p:cNvPr id="4" name="Title 3">
            <a:extLst>
              <a:ext uri="{FF2B5EF4-FFF2-40B4-BE49-F238E27FC236}">
                <a16:creationId xmlns:a16="http://schemas.microsoft.com/office/drawing/2014/main" id="{0DCFB47E-35F4-4D10-92C6-52C49B76BB27}"/>
              </a:ext>
            </a:extLst>
          </p:cNvPr>
          <p:cNvSpPr>
            <a:spLocks noGrp="1"/>
          </p:cNvSpPr>
          <p:nvPr>
            <p:ph type="title"/>
          </p:nvPr>
        </p:nvSpPr>
        <p:spPr/>
        <p:txBody>
          <a:bodyPr/>
          <a:lstStyle/>
          <a:p>
            <a:r>
              <a:rPr lang="en-GB" dirty="0"/>
              <a:t>Hoisting</a:t>
            </a:r>
          </a:p>
        </p:txBody>
      </p:sp>
      <p:sp>
        <p:nvSpPr>
          <p:cNvPr id="5" name="Content Placeholder 3">
            <a:extLst>
              <a:ext uri="{FF2B5EF4-FFF2-40B4-BE49-F238E27FC236}">
                <a16:creationId xmlns:a16="http://schemas.microsoft.com/office/drawing/2014/main" id="{987C42A2-EB74-43AD-8C94-29CB313A2CA0}"/>
              </a:ext>
            </a:extLst>
          </p:cNvPr>
          <p:cNvSpPr>
            <a:spLocks noGrp="1"/>
          </p:cNvSpPr>
          <p:nvPr>
            <p:ph sz="quarter" idx="16"/>
          </p:nvPr>
        </p:nvSpPr>
        <p:spPr>
          <a:xfrm>
            <a:off x="6227907" y="2817772"/>
            <a:ext cx="5580063" cy="1062759"/>
          </a:xfrm>
          <a:solidFill>
            <a:schemeClr val="bg2">
              <a:lumMod val="10000"/>
            </a:schemeClr>
          </a:solidFill>
        </p:spPr>
        <p:txBody>
          <a:bodyPr anchor="ctr"/>
          <a:lstStyle/>
          <a:p>
            <a:pPr marL="0" indent="0">
              <a:lnSpc>
                <a:spcPts val="1425"/>
              </a:lnSpc>
              <a:spcAft>
                <a:spcPts val="0"/>
              </a:spcAft>
              <a:buNone/>
            </a:pP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x</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x</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5</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4EC9B0"/>
                </a:solidFill>
                <a:latin typeface="Consolas" panose="020B0609020204030204" pitchFamily="49" charset="0"/>
                <a:ea typeface="Times New Roman" panose="02020603050405020304" pitchFamily="18" charset="0"/>
                <a:cs typeface="Times New Roman" panose="02020603050405020304" pitchFamily="18" charset="0"/>
              </a:rPr>
              <a:t>console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DCDCAA"/>
                </a:solidFill>
                <a:latin typeface="Consolas" panose="020B0609020204030204" pitchFamily="49" charset="0"/>
                <a:ea typeface="Times New Roman" panose="02020603050405020304" pitchFamily="18" charset="0"/>
                <a:cs typeface="Times New Roman" panose="02020603050405020304" pitchFamily="18" charset="0"/>
              </a:rPr>
              <a:t>log</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x</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solidFill>
                <a:srgbClr val="D4D4D4"/>
              </a:solidFill>
              <a:latin typeface="Consolas"/>
              <a:ea typeface="Consolas"/>
              <a:cs typeface="Consolas"/>
              <a:sym typeface="Consolas"/>
            </a:endParaRPr>
          </a:p>
        </p:txBody>
      </p:sp>
      <p:sp>
        <p:nvSpPr>
          <p:cNvPr id="8" name="Content Placeholder 3">
            <a:extLst>
              <a:ext uri="{FF2B5EF4-FFF2-40B4-BE49-F238E27FC236}">
                <a16:creationId xmlns:a16="http://schemas.microsoft.com/office/drawing/2014/main" id="{10786ABD-49F7-475A-87A2-4DC29D8E62A2}"/>
              </a:ext>
            </a:extLst>
          </p:cNvPr>
          <p:cNvSpPr txBox="1">
            <a:spLocks/>
          </p:cNvSpPr>
          <p:nvPr/>
        </p:nvSpPr>
        <p:spPr>
          <a:xfrm>
            <a:off x="6227907" y="4174260"/>
            <a:ext cx="5580063" cy="1062759"/>
          </a:xfrm>
          <a:prstGeom prst="rect">
            <a:avLst/>
          </a:prstGeom>
          <a:solidFill>
            <a:schemeClr val="bg2">
              <a:lumMod val="10000"/>
            </a:schemeClr>
          </a:solidFill>
        </p:spPr>
        <p:txBody>
          <a:bodyPr vert="horz" lIns="91440" tIns="45720" rIns="91440" bIns="45720" rtlCol="0" anchor="ct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425"/>
              </a:lnSpc>
              <a:spcAft>
                <a:spcPts val="0"/>
              </a:spcAft>
              <a:buFont typeface="Arial" panose="020B0604020202020204" pitchFamily="34" charset="0"/>
              <a:buNone/>
            </a:pP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x</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5</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Font typeface="Arial" panose="020B0604020202020204" pitchFamily="34" charset="0"/>
              <a:buNone/>
            </a:pPr>
            <a:r>
              <a:rPr lang="en-GB" dirty="0">
                <a:solidFill>
                  <a:srgbClr val="4EC9B0"/>
                </a:solidFill>
                <a:latin typeface="Consolas" panose="020B0609020204030204" pitchFamily="49" charset="0"/>
                <a:ea typeface="Times New Roman" panose="02020603050405020304" pitchFamily="18" charset="0"/>
                <a:cs typeface="Times New Roman" panose="02020603050405020304" pitchFamily="18" charset="0"/>
              </a:rPr>
              <a:t>console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DCDCAA"/>
                </a:solidFill>
                <a:latin typeface="Consolas" panose="020B0609020204030204" pitchFamily="49" charset="0"/>
                <a:ea typeface="Times New Roman" panose="02020603050405020304" pitchFamily="18" charset="0"/>
                <a:cs typeface="Times New Roman" panose="02020603050405020304" pitchFamily="18" charset="0"/>
              </a:rPr>
              <a:t>log</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x</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ts val="1425"/>
              </a:lnSpc>
              <a:spcAft>
                <a:spcPts val="0"/>
              </a:spcAft>
              <a:buFont typeface="Arial" panose="020B0604020202020204" pitchFamily="34" charset="0"/>
              <a:buNone/>
            </a:pPr>
            <a:r>
              <a:rPr lang="en-GB" sz="20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var</a:t>
            </a:r>
            <a:r>
              <a:rPr lang="en-GB" sz="20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20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x</a:t>
            </a:r>
            <a:r>
              <a:rPr lang="en-GB" sz="20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solidFill>
                <a:srgbClr val="D4D4D4"/>
              </a:solidFill>
              <a:latin typeface="Consolas"/>
              <a:ea typeface="Consolas"/>
              <a:cs typeface="Consolas"/>
              <a:sym typeface="Consolas"/>
            </a:endParaRPr>
          </a:p>
        </p:txBody>
      </p:sp>
    </p:spTree>
    <p:extLst>
      <p:ext uri="{BB962C8B-B14F-4D97-AF65-F5344CB8AC3E}">
        <p14:creationId xmlns:p14="http://schemas.microsoft.com/office/powerpoint/2010/main" val="67706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Now you know about hoisting, how do the two types of methods differ?</a:t>
            </a:r>
          </a:p>
          <a:p>
            <a:endParaRPr lang="en-GB" dirty="0"/>
          </a:p>
        </p:txBody>
      </p:sp>
      <p:sp>
        <p:nvSpPr>
          <p:cNvPr id="3" name="Title 2"/>
          <p:cNvSpPr>
            <a:spLocks noGrp="1"/>
          </p:cNvSpPr>
          <p:nvPr>
            <p:ph type="title"/>
          </p:nvPr>
        </p:nvSpPr>
        <p:spPr/>
        <p:txBody>
          <a:bodyPr/>
          <a:lstStyle/>
          <a:p>
            <a:r>
              <a:rPr lang="en-GB" dirty="0"/>
              <a:t>Hoisting – Functions</a:t>
            </a:r>
          </a:p>
        </p:txBody>
      </p:sp>
      <p:sp>
        <p:nvSpPr>
          <p:cNvPr id="4" name="Content Placeholder 3"/>
          <p:cNvSpPr txBox="1">
            <a:spLocks/>
          </p:cNvSpPr>
          <p:nvPr/>
        </p:nvSpPr>
        <p:spPr>
          <a:xfrm>
            <a:off x="1054107" y="3534508"/>
            <a:ext cx="4836739" cy="1270728"/>
          </a:xfrm>
          <a:prstGeom prst="rect">
            <a:avLst/>
          </a:prstGeom>
          <a:solidFill>
            <a:schemeClr val="bg2">
              <a:lumMod val="10000"/>
            </a:schemeClr>
          </a:solidFill>
        </p:spPr>
        <p:txBody>
          <a:bodyPr vert="horz" lIns="91440" tIns="45720" rIns="91440" bIns="45720" rtlCol="0">
            <a:normAutofit/>
          </a:bodyPr>
          <a:lst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Bef>
                <a:spcPts val="0"/>
              </a:spcBef>
              <a:spcAft>
                <a:spcPts val="0"/>
              </a:spcAft>
              <a:buClr>
                <a:schemeClr val="dk1"/>
              </a:buClr>
              <a:buSzPts val="1800"/>
              <a:buFont typeface="Arial" panose="020B0604020202020204" pitchFamily="34" charset="0"/>
              <a:buNone/>
            </a:pPr>
            <a:r>
              <a:rPr lang="en-GB" dirty="0">
                <a:solidFill>
                  <a:srgbClr val="569CD6"/>
                </a:solidFill>
                <a:latin typeface="Consolas"/>
                <a:ea typeface="Consolas"/>
                <a:cs typeface="Consolas"/>
                <a:sym typeface="Consolas"/>
              </a:rPr>
              <a:t>function</a:t>
            </a:r>
            <a:r>
              <a:rPr lang="en-GB" dirty="0">
                <a:solidFill>
                  <a:srgbClr val="D4D4D4"/>
                </a:solidFill>
                <a:latin typeface="Consolas"/>
                <a:ea typeface="Consolas"/>
                <a:cs typeface="Consolas"/>
                <a:sym typeface="Consolas"/>
              </a:rPr>
              <a:t> </a:t>
            </a:r>
            <a:r>
              <a:rPr lang="en-GB" dirty="0" err="1">
                <a:solidFill>
                  <a:srgbClr val="DCDCAA"/>
                </a:solidFill>
                <a:latin typeface="Consolas"/>
                <a:ea typeface="Consolas"/>
                <a:cs typeface="Consolas"/>
                <a:sym typeface="Consolas"/>
              </a:rPr>
              <a:t>myFunc</a:t>
            </a:r>
            <a:r>
              <a:rPr lang="en-GB" dirty="0">
                <a:solidFill>
                  <a:srgbClr val="D4D4D4"/>
                </a:solidFill>
                <a:latin typeface="Consolas"/>
                <a:ea typeface="Consolas"/>
                <a:cs typeface="Consolas"/>
                <a:sym typeface="Consolas"/>
              </a:rPr>
              <a:t>(){ </a:t>
            </a:r>
            <a:endParaRPr lang="en-GB" dirty="0"/>
          </a:p>
          <a:p>
            <a:pPr marL="0" indent="0" fontAlgn="auto">
              <a:spcAft>
                <a:spcPts val="0"/>
              </a:spcAft>
              <a:buClr>
                <a:schemeClr val="dk1"/>
              </a:buClr>
              <a:buSzPts val="1800"/>
              <a:buFont typeface="Arial" panose="020B0604020202020204" pitchFamily="34" charset="0"/>
              <a:buNone/>
            </a:pPr>
            <a:r>
              <a:rPr lang="en-GB" dirty="0">
                <a:solidFill>
                  <a:srgbClr val="D4D4D4"/>
                </a:solidFill>
                <a:latin typeface="Consolas"/>
                <a:ea typeface="Consolas"/>
                <a:cs typeface="Consolas"/>
                <a:sym typeface="Consolas"/>
              </a:rPr>
              <a:t>    </a:t>
            </a:r>
            <a:r>
              <a:rPr lang="en-GB" dirty="0">
                <a:solidFill>
                  <a:srgbClr val="4EC9B0"/>
                </a:solidFill>
                <a:latin typeface="Consolas"/>
                <a:ea typeface="Consolas"/>
                <a:cs typeface="Consolas"/>
                <a:sym typeface="Consolas"/>
              </a:rPr>
              <a:t>console</a:t>
            </a:r>
            <a:r>
              <a:rPr lang="en-GB" dirty="0">
                <a:solidFill>
                  <a:srgbClr val="D4D4D4"/>
                </a:solidFill>
                <a:latin typeface="Consolas"/>
                <a:ea typeface="Consolas"/>
                <a:cs typeface="Consolas"/>
                <a:sym typeface="Consolas"/>
              </a:rPr>
              <a:t>.</a:t>
            </a:r>
            <a:r>
              <a:rPr lang="en-GB" dirty="0">
                <a:solidFill>
                  <a:srgbClr val="DCDCAA"/>
                </a:solidFill>
                <a:latin typeface="Consolas"/>
                <a:ea typeface="Consolas"/>
                <a:cs typeface="Consolas"/>
                <a:sym typeface="Consolas"/>
              </a:rPr>
              <a:t>log</a:t>
            </a:r>
            <a:r>
              <a:rPr lang="en-GB" dirty="0">
                <a:solidFill>
                  <a:srgbClr val="D4D4D4"/>
                </a:solidFill>
                <a:latin typeface="Consolas"/>
                <a:ea typeface="Consolas"/>
                <a:cs typeface="Consolas"/>
                <a:sym typeface="Consolas"/>
              </a:rPr>
              <a:t>(</a:t>
            </a:r>
            <a:r>
              <a:rPr lang="en-GB" dirty="0">
                <a:solidFill>
                  <a:srgbClr val="CE9178"/>
                </a:solidFill>
                <a:latin typeface="Consolas"/>
                <a:ea typeface="Consolas"/>
                <a:cs typeface="Consolas"/>
                <a:sym typeface="Consolas"/>
              </a:rPr>
              <a:t>"Hi"</a:t>
            </a:r>
            <a:r>
              <a:rPr lang="en-GB" dirty="0">
                <a:solidFill>
                  <a:srgbClr val="D4D4D4"/>
                </a:solidFill>
                <a:latin typeface="Consolas"/>
                <a:ea typeface="Consolas"/>
                <a:cs typeface="Consolas"/>
                <a:sym typeface="Consolas"/>
              </a:rPr>
              <a:t>); </a:t>
            </a:r>
            <a:endParaRPr lang="en-GB" dirty="0"/>
          </a:p>
          <a:p>
            <a:pPr marL="0" indent="0" fontAlgn="auto">
              <a:spcAft>
                <a:spcPts val="0"/>
              </a:spcAft>
              <a:buClr>
                <a:schemeClr val="dk1"/>
              </a:buClr>
              <a:buSzPts val="1800"/>
              <a:buFont typeface="Arial" panose="020B0604020202020204" pitchFamily="34" charset="0"/>
              <a:buNone/>
            </a:pPr>
            <a:r>
              <a:rPr lang="en-GB" dirty="0">
                <a:solidFill>
                  <a:srgbClr val="D4D4D4"/>
                </a:solidFill>
                <a:latin typeface="Consolas"/>
                <a:ea typeface="Consolas"/>
                <a:cs typeface="Consolas"/>
                <a:sym typeface="Consolas"/>
              </a:rPr>
              <a:t>} </a:t>
            </a:r>
            <a:endParaRPr lang="en-GB" dirty="0"/>
          </a:p>
        </p:txBody>
      </p:sp>
      <p:sp>
        <p:nvSpPr>
          <p:cNvPr id="5" name="Content Placeholder 3"/>
          <p:cNvSpPr txBox="1">
            <a:spLocks/>
          </p:cNvSpPr>
          <p:nvPr/>
        </p:nvSpPr>
        <p:spPr>
          <a:xfrm>
            <a:off x="6404952" y="3534507"/>
            <a:ext cx="4836739" cy="1270728"/>
          </a:xfrm>
          <a:prstGeom prst="rect">
            <a:avLst/>
          </a:prstGeom>
          <a:solidFill>
            <a:schemeClr val="bg2">
              <a:lumMod val="10000"/>
            </a:schemeClr>
          </a:solidFill>
        </p:spPr>
        <p:txBody>
          <a:bodyPr vert="horz" lIns="91440" tIns="45720" rIns="91440" bIns="45720" rtlCol="0">
            <a:normAutofit/>
          </a:bodyPr>
          <a:lst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Bef>
                <a:spcPts val="0"/>
              </a:spcBef>
              <a:spcAft>
                <a:spcPts val="0"/>
              </a:spcAft>
              <a:buClr>
                <a:schemeClr val="dk1"/>
              </a:buClr>
              <a:buSzPts val="1800"/>
              <a:buFont typeface="Arial" panose="020B0604020202020204" pitchFamily="34" charset="0"/>
              <a:buNone/>
            </a:pPr>
            <a:r>
              <a:rPr lang="en-GB" dirty="0">
                <a:solidFill>
                  <a:srgbClr val="569CD6"/>
                </a:solidFill>
                <a:latin typeface="Consolas"/>
                <a:ea typeface="Consolas"/>
                <a:cs typeface="Consolas"/>
                <a:sym typeface="Consolas"/>
              </a:rPr>
              <a:t>var</a:t>
            </a:r>
            <a:r>
              <a:rPr lang="en-GB" dirty="0">
                <a:solidFill>
                  <a:srgbClr val="D4D4D4"/>
                </a:solidFill>
                <a:latin typeface="Consolas"/>
                <a:ea typeface="Consolas"/>
                <a:cs typeface="Consolas"/>
                <a:sym typeface="Consolas"/>
              </a:rPr>
              <a:t> </a:t>
            </a:r>
            <a:r>
              <a:rPr lang="en-GB" dirty="0">
                <a:solidFill>
                  <a:srgbClr val="DCDCAA"/>
                </a:solidFill>
                <a:latin typeface="Consolas"/>
                <a:ea typeface="Consolas"/>
                <a:cs typeface="Consolas"/>
                <a:sym typeface="Consolas"/>
              </a:rPr>
              <a:t>expression</a:t>
            </a:r>
            <a:r>
              <a:rPr lang="en-GB" dirty="0">
                <a:solidFill>
                  <a:srgbClr val="D4D4D4"/>
                </a:solidFill>
                <a:latin typeface="Consolas"/>
                <a:ea typeface="Consolas"/>
                <a:cs typeface="Consolas"/>
                <a:sym typeface="Consolas"/>
              </a:rPr>
              <a:t> = </a:t>
            </a:r>
            <a:r>
              <a:rPr lang="en-GB" dirty="0">
                <a:solidFill>
                  <a:srgbClr val="569CD6"/>
                </a:solidFill>
                <a:latin typeface="Consolas"/>
                <a:ea typeface="Consolas"/>
                <a:cs typeface="Consolas"/>
                <a:sym typeface="Consolas"/>
              </a:rPr>
              <a:t>function</a:t>
            </a:r>
            <a:r>
              <a:rPr lang="en-GB" dirty="0">
                <a:solidFill>
                  <a:srgbClr val="D4D4D4"/>
                </a:solidFill>
                <a:latin typeface="Consolas"/>
                <a:ea typeface="Consolas"/>
                <a:cs typeface="Consolas"/>
                <a:sym typeface="Consolas"/>
              </a:rPr>
              <a:t> </a:t>
            </a:r>
            <a:r>
              <a:rPr lang="en-GB" dirty="0" err="1">
                <a:solidFill>
                  <a:srgbClr val="DCDCAA"/>
                </a:solidFill>
                <a:latin typeface="Consolas"/>
                <a:ea typeface="Consolas"/>
                <a:cs typeface="Consolas"/>
                <a:sym typeface="Consolas"/>
              </a:rPr>
              <a:t>myFunc</a:t>
            </a:r>
            <a:r>
              <a:rPr lang="en-GB" dirty="0">
                <a:solidFill>
                  <a:srgbClr val="D4D4D4"/>
                </a:solidFill>
                <a:latin typeface="Consolas"/>
                <a:ea typeface="Consolas"/>
                <a:cs typeface="Consolas"/>
                <a:sym typeface="Consolas"/>
              </a:rPr>
              <a:t>() {</a:t>
            </a:r>
            <a:endParaRPr lang="en-GB" dirty="0"/>
          </a:p>
          <a:p>
            <a:pPr marL="0" indent="0" fontAlgn="auto">
              <a:spcAft>
                <a:spcPts val="0"/>
              </a:spcAft>
              <a:buClr>
                <a:schemeClr val="dk1"/>
              </a:buClr>
              <a:buSzPts val="1800"/>
              <a:buFont typeface="Arial" panose="020B0604020202020204" pitchFamily="34" charset="0"/>
              <a:buNone/>
            </a:pPr>
            <a:r>
              <a:rPr lang="en-GB" dirty="0">
                <a:solidFill>
                  <a:srgbClr val="4EC9B0"/>
                </a:solidFill>
                <a:latin typeface="Consolas"/>
                <a:ea typeface="Consolas"/>
                <a:cs typeface="Consolas"/>
                <a:sym typeface="Consolas"/>
              </a:rPr>
              <a:t>    console</a:t>
            </a:r>
            <a:r>
              <a:rPr lang="en-GB" dirty="0">
                <a:solidFill>
                  <a:srgbClr val="D4D4D4"/>
                </a:solidFill>
                <a:latin typeface="Consolas"/>
                <a:ea typeface="Consolas"/>
                <a:cs typeface="Consolas"/>
                <a:sym typeface="Consolas"/>
              </a:rPr>
              <a:t>.</a:t>
            </a:r>
            <a:r>
              <a:rPr lang="en-GB" dirty="0">
                <a:solidFill>
                  <a:srgbClr val="DCDCAA"/>
                </a:solidFill>
                <a:latin typeface="Consolas"/>
                <a:ea typeface="Consolas"/>
                <a:cs typeface="Consolas"/>
                <a:sym typeface="Consolas"/>
              </a:rPr>
              <a:t>log</a:t>
            </a:r>
            <a:r>
              <a:rPr lang="en-GB" dirty="0">
                <a:solidFill>
                  <a:srgbClr val="D4D4D4"/>
                </a:solidFill>
                <a:latin typeface="Consolas"/>
                <a:ea typeface="Consolas"/>
                <a:cs typeface="Consolas"/>
                <a:sym typeface="Consolas"/>
              </a:rPr>
              <a:t>(</a:t>
            </a:r>
            <a:r>
              <a:rPr lang="en-GB" dirty="0">
                <a:solidFill>
                  <a:srgbClr val="CE9178"/>
                </a:solidFill>
                <a:latin typeface="Consolas"/>
                <a:ea typeface="Consolas"/>
                <a:cs typeface="Consolas"/>
                <a:sym typeface="Consolas"/>
              </a:rPr>
              <a:t>"hi"</a:t>
            </a:r>
            <a:r>
              <a:rPr lang="en-GB" dirty="0">
                <a:solidFill>
                  <a:srgbClr val="D4D4D4"/>
                </a:solidFill>
                <a:latin typeface="Consolas"/>
                <a:ea typeface="Consolas"/>
                <a:cs typeface="Consolas"/>
                <a:sym typeface="Consolas"/>
              </a:rPr>
              <a:t>);</a:t>
            </a:r>
            <a:endParaRPr lang="en-GB" dirty="0"/>
          </a:p>
          <a:p>
            <a:pPr marL="0" indent="0" fontAlgn="auto">
              <a:spcAft>
                <a:spcPts val="0"/>
              </a:spcAft>
              <a:buClr>
                <a:schemeClr val="dk1"/>
              </a:buClr>
              <a:buSzPts val="1800"/>
              <a:buFont typeface="Arial" panose="020B0604020202020204" pitchFamily="34" charset="0"/>
              <a:buNone/>
            </a:pPr>
            <a:r>
              <a:rPr lang="en-GB" dirty="0">
                <a:solidFill>
                  <a:srgbClr val="D4D4D4"/>
                </a:solidFill>
                <a:latin typeface="Consolas"/>
                <a:ea typeface="Consolas"/>
                <a:cs typeface="Consolas"/>
                <a:sym typeface="Consolas"/>
              </a:rPr>
              <a:t>}  </a:t>
            </a:r>
          </a:p>
        </p:txBody>
      </p:sp>
      <p:sp>
        <p:nvSpPr>
          <p:cNvPr id="6" name="TextBox 5"/>
          <p:cNvSpPr txBox="1"/>
          <p:nvPr/>
        </p:nvSpPr>
        <p:spPr>
          <a:xfrm>
            <a:off x="1054107" y="2971800"/>
            <a:ext cx="4836739" cy="369332"/>
          </a:xfrm>
          <a:prstGeom prst="rect">
            <a:avLst/>
          </a:prstGeom>
          <a:noFill/>
        </p:spPr>
        <p:txBody>
          <a:bodyPr wrap="square" rtlCol="0">
            <a:spAutoFit/>
          </a:bodyPr>
          <a:lstStyle/>
          <a:p>
            <a:pPr algn="ctr"/>
            <a:r>
              <a:rPr lang="en-GB" sz="1800" b="1" dirty="0">
                <a:latin typeface="Calibri" panose="020F0502020204030204" pitchFamily="34" charset="0"/>
              </a:rPr>
              <a:t>Declaration</a:t>
            </a:r>
          </a:p>
        </p:txBody>
      </p:sp>
      <p:sp>
        <p:nvSpPr>
          <p:cNvPr id="7" name="TextBox 6"/>
          <p:cNvSpPr txBox="1"/>
          <p:nvPr/>
        </p:nvSpPr>
        <p:spPr>
          <a:xfrm>
            <a:off x="6404951" y="2971799"/>
            <a:ext cx="4836739" cy="369332"/>
          </a:xfrm>
          <a:prstGeom prst="rect">
            <a:avLst/>
          </a:prstGeom>
          <a:noFill/>
        </p:spPr>
        <p:txBody>
          <a:bodyPr wrap="square" rtlCol="0">
            <a:spAutoFit/>
          </a:bodyPr>
          <a:lstStyle/>
          <a:p>
            <a:pPr algn="ctr"/>
            <a:r>
              <a:rPr lang="en-GB" sz="1800" b="1" dirty="0">
                <a:latin typeface="Calibri" panose="020F0502020204030204" pitchFamily="34" charset="0"/>
              </a:rPr>
              <a:t>Expression</a:t>
            </a:r>
          </a:p>
        </p:txBody>
      </p:sp>
    </p:spTree>
    <p:extLst>
      <p:ext uri="{BB962C8B-B14F-4D97-AF65-F5344CB8AC3E}">
        <p14:creationId xmlns:p14="http://schemas.microsoft.com/office/powerpoint/2010/main" val="120799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t>Discuss how scope is handled in JavaScript</a:t>
            </a:r>
          </a:p>
          <a:p>
            <a:pPr lvl="1"/>
            <a:r>
              <a:rPr lang="en-GB" dirty="0"/>
              <a:t>Scope controls the accessibility of variables</a:t>
            </a:r>
          </a:p>
          <a:p>
            <a:pPr lvl="1"/>
            <a:r>
              <a:rPr lang="en-GB" dirty="0"/>
              <a:t>The declarations in the global scope is accessible anywhere.</a:t>
            </a:r>
          </a:p>
          <a:p>
            <a:pPr lvl="1"/>
            <a:r>
              <a:rPr lang="en-GB" dirty="0"/>
              <a:t>Local scope declarations are only available in that scope</a:t>
            </a:r>
          </a:p>
          <a:p>
            <a:r>
              <a:rPr lang="en-GB" b="1" dirty="0"/>
              <a:t>Discuss what closure is and how it is used</a:t>
            </a:r>
          </a:p>
          <a:p>
            <a:pPr lvl="1"/>
            <a:r>
              <a:rPr lang="en-GB" dirty="0"/>
              <a:t>Nested functions have access to variables in the parent function</a:t>
            </a:r>
          </a:p>
          <a:p>
            <a:r>
              <a:rPr lang="en-GB" b="1" dirty="0"/>
              <a:t>Discuss what hoisting is and how it’s used in JavaScript</a:t>
            </a:r>
          </a:p>
          <a:p>
            <a:pPr lvl="1"/>
            <a:r>
              <a:rPr lang="en-GB" dirty="0"/>
              <a:t>Hoisting automatically moves declarations to the top of their scope</a:t>
            </a:r>
          </a:p>
        </p:txBody>
      </p:sp>
      <p:sp>
        <p:nvSpPr>
          <p:cNvPr id="3" name="Title 2"/>
          <p:cNvSpPr>
            <a:spLocks noGrp="1"/>
          </p:cNvSpPr>
          <p:nvPr>
            <p:ph type="title"/>
          </p:nvPr>
        </p:nvSpPr>
        <p:spPr/>
        <p:txBody>
          <a:bodyPr/>
          <a:lstStyle/>
          <a:p>
            <a:r>
              <a:rPr lang="en-GB" dirty="0"/>
              <a:t>Summary</a:t>
            </a:r>
          </a:p>
        </p:txBody>
      </p:sp>
    </p:spTree>
    <p:extLst>
      <p:ext uri="{BB962C8B-B14F-4D97-AF65-F5344CB8AC3E}">
        <p14:creationId xmlns:p14="http://schemas.microsoft.com/office/powerpoint/2010/main" val="3912073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B469-2FC3-48ED-AE83-12225DBC2F4E}"/>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A268246B-A580-417F-B1FB-3B4A1F27EC3C}"/>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14588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D5D03-DE3E-4C1F-9E09-CC2AE944590E}"/>
              </a:ext>
            </a:extLst>
          </p:cNvPr>
          <p:cNvSpPr>
            <a:spLocks noGrp="1"/>
          </p:cNvSpPr>
          <p:nvPr>
            <p:ph sz="quarter" idx="16"/>
          </p:nvPr>
        </p:nvSpPr>
        <p:spPr/>
        <p:txBody>
          <a:bodyPr/>
          <a:lstStyle/>
          <a:p>
            <a:r>
              <a:rPr lang="en-GB" dirty="0"/>
              <a:t>Scope</a:t>
            </a:r>
          </a:p>
          <a:p>
            <a:r>
              <a:rPr lang="en-GB" dirty="0"/>
              <a:t>Closure</a:t>
            </a:r>
          </a:p>
          <a:p>
            <a:r>
              <a:rPr lang="en-GB" dirty="0"/>
              <a:t>Hoisting</a:t>
            </a:r>
          </a:p>
          <a:p>
            <a:endParaRPr lang="en-GB" dirty="0"/>
          </a:p>
        </p:txBody>
      </p:sp>
      <p:sp>
        <p:nvSpPr>
          <p:cNvPr id="4" name="Title 3">
            <a:extLst>
              <a:ext uri="{FF2B5EF4-FFF2-40B4-BE49-F238E27FC236}">
                <a16:creationId xmlns:a16="http://schemas.microsoft.com/office/drawing/2014/main" id="{6D0C50E6-F62B-4930-9998-6F7CD0FB3F80}"/>
              </a:ext>
            </a:extLst>
          </p:cNvPr>
          <p:cNvSpPr>
            <a:spLocks noGrp="1"/>
          </p:cNvSpPr>
          <p:nvPr>
            <p:ph type="title"/>
          </p:nvPr>
        </p:nvSpPr>
        <p:spPr/>
        <p:txBody>
          <a:bodyPr/>
          <a:lstStyle/>
          <a:p>
            <a:r>
              <a:rPr lang="en-GB" dirty="0"/>
              <a:t>Contents page</a:t>
            </a:r>
          </a:p>
        </p:txBody>
      </p:sp>
      <p:pic>
        <p:nvPicPr>
          <p:cNvPr id="6" name="Picture 5">
            <a:extLst>
              <a:ext uri="{FF2B5EF4-FFF2-40B4-BE49-F238E27FC236}">
                <a16:creationId xmlns:a16="http://schemas.microsoft.com/office/drawing/2014/main" id="{89EAEF1C-FBC1-4DEC-8185-2EC542834F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5446643" cy="6858000"/>
          </a:xfrm>
          <a:prstGeom prst="rect">
            <a:avLst/>
          </a:prstGeom>
        </p:spPr>
      </p:pic>
    </p:spTree>
    <p:extLst>
      <p:ext uri="{BB962C8B-B14F-4D97-AF65-F5344CB8AC3E}">
        <p14:creationId xmlns:p14="http://schemas.microsoft.com/office/powerpoint/2010/main" val="377895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Discuss how scope is handled in JavaScript</a:t>
            </a:r>
          </a:p>
          <a:p>
            <a:endParaRPr lang="en-GB" dirty="0"/>
          </a:p>
          <a:p>
            <a:r>
              <a:rPr lang="en-GB" dirty="0"/>
              <a:t>Discuss what closure is, it’s effects and how it is used</a:t>
            </a:r>
          </a:p>
          <a:p>
            <a:endParaRPr lang="en-GB" dirty="0"/>
          </a:p>
          <a:p>
            <a:r>
              <a:rPr lang="en-GB" dirty="0"/>
              <a:t>Discuss what hoisting is and how it’s used in JavaScript</a:t>
            </a:r>
          </a:p>
          <a:p>
            <a:endParaRPr lang="en-GB" dirty="0"/>
          </a:p>
        </p:txBody>
      </p:sp>
      <p:sp>
        <p:nvSpPr>
          <p:cNvPr id="3" name="Title 2"/>
          <p:cNvSpPr>
            <a:spLocks noGrp="1"/>
          </p:cNvSpPr>
          <p:nvPr>
            <p:ph type="title"/>
          </p:nvPr>
        </p:nvSpPr>
        <p:spPr/>
        <p:txBody>
          <a:bodyPr/>
          <a:lstStyle/>
          <a:p>
            <a:r>
              <a:rPr lang="en-GB" dirty="0"/>
              <a:t>Course Objectives</a:t>
            </a:r>
          </a:p>
        </p:txBody>
      </p:sp>
    </p:spTree>
    <p:extLst>
      <p:ext uri="{BB962C8B-B14F-4D97-AF65-F5344CB8AC3E}">
        <p14:creationId xmlns:p14="http://schemas.microsoft.com/office/powerpoint/2010/main" val="204490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DB0BB3-0375-4B55-9617-81A8CA337496}"/>
              </a:ext>
            </a:extLst>
          </p:cNvPr>
          <p:cNvSpPr>
            <a:spLocks noGrp="1"/>
          </p:cNvSpPr>
          <p:nvPr>
            <p:ph type="body" sz="quarter" idx="15"/>
          </p:nvPr>
        </p:nvSpPr>
        <p:spPr/>
        <p:txBody>
          <a:bodyPr/>
          <a:lstStyle/>
          <a:p>
            <a:r>
              <a:rPr lang="en-GB" dirty="0"/>
              <a:t>In JavaScript there are two types of scope:</a:t>
            </a:r>
          </a:p>
          <a:p>
            <a:pPr lvl="1"/>
            <a:r>
              <a:rPr lang="en-GB" b="1" dirty="0"/>
              <a:t>Local scope</a:t>
            </a:r>
          </a:p>
          <a:p>
            <a:pPr lvl="1"/>
            <a:r>
              <a:rPr lang="en-GB" b="1" dirty="0"/>
              <a:t>Global scope</a:t>
            </a:r>
          </a:p>
          <a:p>
            <a:r>
              <a:rPr lang="en-GB" dirty="0"/>
              <a:t>JavaScript has function scope: Each function creates a new scope.</a:t>
            </a:r>
          </a:p>
          <a:p>
            <a:r>
              <a:rPr lang="en-GB" dirty="0"/>
              <a:t>Scope determines the accessibility of variables.</a:t>
            </a:r>
          </a:p>
          <a:p>
            <a:r>
              <a:rPr lang="en-GB" dirty="0"/>
              <a:t>Variables defined inside a function are not accessible from outside the function.</a:t>
            </a:r>
          </a:p>
        </p:txBody>
      </p:sp>
      <p:sp>
        <p:nvSpPr>
          <p:cNvPr id="3" name="Title 2">
            <a:extLst>
              <a:ext uri="{FF2B5EF4-FFF2-40B4-BE49-F238E27FC236}">
                <a16:creationId xmlns:a16="http://schemas.microsoft.com/office/drawing/2014/main" id="{41048E83-8BDC-4E50-AFB2-5E490EF94B36}"/>
              </a:ext>
            </a:extLst>
          </p:cNvPr>
          <p:cNvSpPr>
            <a:spLocks noGrp="1"/>
          </p:cNvSpPr>
          <p:nvPr>
            <p:ph type="title"/>
          </p:nvPr>
        </p:nvSpPr>
        <p:spPr/>
        <p:txBody>
          <a:bodyPr/>
          <a:lstStyle/>
          <a:p>
            <a:r>
              <a:rPr lang="en-GB" dirty="0"/>
              <a:t>Scope </a:t>
            </a:r>
          </a:p>
        </p:txBody>
      </p:sp>
    </p:spTree>
    <p:extLst>
      <p:ext uri="{BB962C8B-B14F-4D97-AF65-F5344CB8AC3E}">
        <p14:creationId xmlns:p14="http://schemas.microsoft.com/office/powerpoint/2010/main" val="287835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lstStyle/>
          <a:p>
            <a:r>
              <a:rPr lang="en-GB" dirty="0"/>
              <a:t>Variables declared within a JavaScript function, become </a:t>
            </a:r>
            <a:r>
              <a:rPr lang="en-GB" b="1" dirty="0"/>
              <a:t>LOCAL</a:t>
            </a:r>
            <a:r>
              <a:rPr lang="en-GB" dirty="0"/>
              <a:t> to the function.</a:t>
            </a:r>
          </a:p>
          <a:p>
            <a:r>
              <a:rPr lang="en-GB" dirty="0"/>
              <a:t>Local variables have </a:t>
            </a:r>
            <a:r>
              <a:rPr lang="en-GB" b="1" dirty="0"/>
              <a:t>Function scope</a:t>
            </a:r>
            <a:r>
              <a:rPr lang="en-GB" dirty="0"/>
              <a:t>: They can only be accessed from within the function.</a:t>
            </a:r>
          </a:p>
          <a:p>
            <a:r>
              <a:rPr lang="en-GB" dirty="0"/>
              <a:t>Since local variables are only recognized inside their functions, variables with the same name can be used in different functions.</a:t>
            </a:r>
          </a:p>
          <a:p>
            <a:r>
              <a:rPr lang="en-GB" dirty="0"/>
              <a:t>Local variables are created when a function starts, and deleted when the function is completed.</a:t>
            </a:r>
          </a:p>
          <a:p>
            <a:endParaRPr lang="en-GB" dirty="0"/>
          </a:p>
        </p:txBody>
      </p:sp>
      <p:sp>
        <p:nvSpPr>
          <p:cNvPr id="4" name="Title 3"/>
          <p:cNvSpPr>
            <a:spLocks noGrp="1"/>
          </p:cNvSpPr>
          <p:nvPr>
            <p:ph type="title"/>
          </p:nvPr>
        </p:nvSpPr>
        <p:spPr/>
        <p:txBody>
          <a:bodyPr/>
          <a:lstStyle/>
          <a:p>
            <a:r>
              <a:rPr lang="en-GB" dirty="0"/>
              <a:t>Local Scope</a:t>
            </a:r>
          </a:p>
        </p:txBody>
      </p:sp>
      <p:sp>
        <p:nvSpPr>
          <p:cNvPr id="7" name="Content Placeholder 3"/>
          <p:cNvSpPr>
            <a:spLocks noGrp="1"/>
          </p:cNvSpPr>
          <p:nvPr>
            <p:ph sz="quarter" idx="16"/>
          </p:nvPr>
        </p:nvSpPr>
        <p:spPr>
          <a:xfrm>
            <a:off x="6206400" y="1669502"/>
            <a:ext cx="5580000" cy="4422058"/>
          </a:xfrm>
          <a:solidFill>
            <a:schemeClr val="bg2">
              <a:lumMod val="10000"/>
            </a:schemeClr>
          </a:solidFill>
        </p:spPr>
        <p:txBody>
          <a:bodyPr anchor="ctr"/>
          <a:lstStyle/>
          <a:p>
            <a:pPr marL="0" indent="0">
              <a:lnSpc>
                <a:spcPts val="1425"/>
              </a:lnSpc>
              <a:spcAft>
                <a:spcPts val="0"/>
              </a:spcAft>
              <a:buNone/>
            </a:pP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code here CANNOT access </a:t>
            </a:r>
            <a:r>
              <a:rPr lang="en-GB" dirty="0" err="1">
                <a:solidFill>
                  <a:srgbClr val="6A9955"/>
                </a:solidFill>
                <a:latin typeface="Consolas" panose="020B0609020204030204" pitchFamily="49" charset="0"/>
                <a:ea typeface="Times New Roman" panose="02020603050405020304" pitchFamily="18" charset="0"/>
                <a:cs typeface="Times New Roman" panose="02020603050405020304" pitchFamily="18" charset="0"/>
              </a:rPr>
              <a:t>carName</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myFunction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let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carName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'Volvo'</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code here CAN access </a:t>
            </a:r>
            <a:r>
              <a:rPr lang="en-GB" dirty="0" err="1">
                <a:solidFill>
                  <a:srgbClr val="6A9955"/>
                </a:solidFill>
                <a:latin typeface="Consolas" panose="020B0609020204030204" pitchFamily="49" charset="0"/>
                <a:ea typeface="Times New Roman" panose="02020603050405020304" pitchFamily="18" charset="0"/>
                <a:cs typeface="Times New Roman" panose="02020603050405020304" pitchFamily="18" charset="0"/>
              </a:rPr>
              <a:t>carName</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656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lstStyle/>
          <a:p>
            <a:r>
              <a:rPr lang="en-GB" dirty="0"/>
              <a:t>A variable declared outside a function, becomes </a:t>
            </a:r>
            <a:r>
              <a:rPr lang="en-GB" b="1" dirty="0"/>
              <a:t>GLOBAL</a:t>
            </a:r>
            <a:r>
              <a:rPr lang="en-GB" dirty="0"/>
              <a:t>.</a:t>
            </a:r>
          </a:p>
          <a:p>
            <a:r>
              <a:rPr lang="en-GB" dirty="0"/>
              <a:t>A global variable has </a:t>
            </a:r>
            <a:r>
              <a:rPr lang="en-GB" b="1" dirty="0"/>
              <a:t>global scope</a:t>
            </a:r>
            <a:r>
              <a:rPr lang="en-GB" dirty="0"/>
              <a:t>: All scripts and functions on a web page can access it. </a:t>
            </a:r>
          </a:p>
          <a:p>
            <a:endParaRPr lang="en-GB" dirty="0"/>
          </a:p>
        </p:txBody>
      </p:sp>
      <p:sp>
        <p:nvSpPr>
          <p:cNvPr id="4" name="Title 3"/>
          <p:cNvSpPr>
            <a:spLocks noGrp="1"/>
          </p:cNvSpPr>
          <p:nvPr>
            <p:ph type="title"/>
          </p:nvPr>
        </p:nvSpPr>
        <p:spPr/>
        <p:txBody>
          <a:bodyPr/>
          <a:lstStyle/>
          <a:p>
            <a:r>
              <a:rPr lang="en-GB" dirty="0"/>
              <a:t>Global Scope</a:t>
            </a:r>
          </a:p>
        </p:txBody>
      </p:sp>
      <p:sp>
        <p:nvSpPr>
          <p:cNvPr id="7" name="Content Placeholder 3"/>
          <p:cNvSpPr>
            <a:spLocks noGrp="1"/>
          </p:cNvSpPr>
          <p:nvPr>
            <p:ph sz="quarter" idx="16"/>
          </p:nvPr>
        </p:nvSpPr>
        <p:spPr>
          <a:xfrm>
            <a:off x="6206400" y="1669502"/>
            <a:ext cx="5580000" cy="4422058"/>
          </a:xfrm>
          <a:solidFill>
            <a:schemeClr val="bg2">
              <a:lumMod val="10000"/>
            </a:schemeClr>
          </a:solidFill>
        </p:spPr>
        <p:txBody>
          <a:bodyPr anchor="ctr"/>
          <a:lstStyle/>
          <a:p>
            <a:pPr marL="0" indent="0">
              <a:lnSpc>
                <a:spcPts val="1425"/>
              </a:lnSpc>
              <a:spcAft>
                <a:spcPts val="0"/>
              </a:spcAft>
              <a:buNone/>
            </a:pP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let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carName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'Volvo'</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code here can access </a:t>
            </a:r>
            <a:r>
              <a:rPr lang="en-GB" dirty="0" err="1">
                <a:solidFill>
                  <a:srgbClr val="6A9955"/>
                </a:solidFill>
                <a:latin typeface="Consolas" panose="020B0609020204030204" pitchFamily="49" charset="0"/>
                <a:ea typeface="Times New Roman" panose="02020603050405020304" pitchFamily="18" charset="0"/>
                <a:cs typeface="Times New Roman" panose="02020603050405020304" pitchFamily="18" charset="0"/>
              </a:rPr>
              <a:t>carName</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myFunction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code here can also access </a:t>
            </a:r>
            <a:r>
              <a:rPr lang="en-GB" dirty="0" err="1">
                <a:solidFill>
                  <a:srgbClr val="6A9955"/>
                </a:solidFill>
                <a:latin typeface="Consolas" panose="020B0609020204030204" pitchFamily="49" charset="0"/>
                <a:ea typeface="Times New Roman" panose="02020603050405020304" pitchFamily="18" charset="0"/>
                <a:cs typeface="Times New Roman" panose="02020603050405020304" pitchFamily="18" charset="0"/>
              </a:rPr>
              <a:t>carName</a:t>
            </a:r>
            <a:endParaRPr lang="en-GB" sz="2000"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867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483-D449-4C95-AD70-8A80DF59C5A5}"/>
              </a:ext>
            </a:extLst>
          </p:cNvPr>
          <p:cNvSpPr>
            <a:spLocks noGrp="1"/>
          </p:cNvSpPr>
          <p:nvPr>
            <p:ph type="title"/>
          </p:nvPr>
        </p:nvSpPr>
        <p:spPr>
          <a:xfrm>
            <a:off x="414000" y="0"/>
            <a:ext cx="9881068" cy="1291188"/>
          </a:xfrm>
        </p:spPr>
        <p:txBody>
          <a:bodyPr>
            <a:normAutofit fontScale="90000"/>
          </a:bodyPr>
          <a:lstStyle/>
          <a:p>
            <a:r>
              <a:rPr lang="en-GB" dirty="0"/>
              <a:t>Activity: Local and Global Scope Variables</a:t>
            </a:r>
          </a:p>
        </p:txBody>
      </p:sp>
      <p:sp>
        <p:nvSpPr>
          <p:cNvPr id="3" name="Slide Number Placeholder 2">
            <a:extLst>
              <a:ext uri="{FF2B5EF4-FFF2-40B4-BE49-F238E27FC236}">
                <a16:creationId xmlns:a16="http://schemas.microsoft.com/office/drawing/2014/main" id="{606D2752-4E78-4C63-87BE-57105C8DD384}"/>
              </a:ext>
            </a:extLst>
          </p:cNvPr>
          <p:cNvSpPr>
            <a:spLocks noGrp="1"/>
          </p:cNvSpPr>
          <p:nvPr>
            <p:ph type="sldNum" sz="quarter" idx="12"/>
          </p:nvPr>
        </p:nvSpPr>
        <p:spPr/>
        <p:txBody>
          <a:bodyPr/>
          <a:lstStyle/>
          <a:p>
            <a:fld id="{FD0BDA38-AAFC-4277-BD9B-E3CDD8FD9566}" type="slidenum">
              <a:rPr lang="en-GB" smtClean="0"/>
              <a:pPr/>
              <a:t>7</a:t>
            </a:fld>
            <a:endParaRPr lang="en-GB"/>
          </a:p>
        </p:txBody>
      </p:sp>
      <p:sp>
        <p:nvSpPr>
          <p:cNvPr id="4" name="Content Placeholder 3">
            <a:extLst>
              <a:ext uri="{FF2B5EF4-FFF2-40B4-BE49-F238E27FC236}">
                <a16:creationId xmlns:a16="http://schemas.microsoft.com/office/drawing/2014/main" id="{E2582D7C-2288-4123-A7C8-B48A69C6D4BF}"/>
              </a:ext>
            </a:extLst>
          </p:cNvPr>
          <p:cNvSpPr>
            <a:spLocks noGrp="1"/>
          </p:cNvSpPr>
          <p:nvPr>
            <p:ph idx="1"/>
          </p:nvPr>
        </p:nvSpPr>
        <p:spPr/>
        <p:txBody>
          <a:bodyPr>
            <a:normAutofit/>
          </a:bodyPr>
          <a:lstStyle/>
          <a:p>
            <a:r>
              <a:rPr lang="en-GB" b="1" dirty="0"/>
              <a:t>Activity:</a:t>
            </a:r>
          </a:p>
          <a:p>
            <a:pPr lvl="1"/>
            <a:r>
              <a:rPr lang="en-GB" dirty="0"/>
              <a:t>Write a function which utilises both local and global variables</a:t>
            </a:r>
          </a:p>
          <a:p>
            <a:pPr lvl="1"/>
            <a:r>
              <a:rPr lang="en-GB" dirty="0"/>
              <a:t>This can add two numbers together or concatenate a sentence</a:t>
            </a:r>
          </a:p>
          <a:p>
            <a:pPr lvl="1"/>
            <a:endParaRPr lang="en-GB" dirty="0"/>
          </a:p>
          <a:p>
            <a:endParaRPr lang="en-GB" dirty="0"/>
          </a:p>
          <a:p>
            <a:r>
              <a:rPr lang="en-GB" b="1" dirty="0"/>
              <a:t>Debrief:</a:t>
            </a:r>
          </a:p>
          <a:p>
            <a:pPr lvl="1"/>
            <a:r>
              <a:rPr lang="en-GB" dirty="0"/>
              <a:t>Discuss which variables are accessible to which sections of code</a:t>
            </a:r>
          </a:p>
          <a:p>
            <a:pPr lvl="1"/>
            <a:endParaRPr lang="en-GB" b="1"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02919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lstStyle/>
          <a:p>
            <a:r>
              <a:rPr lang="en-GB" dirty="0"/>
              <a:t>Functions share the same namespace as variables</a:t>
            </a:r>
          </a:p>
          <a:p>
            <a:r>
              <a:rPr lang="en-GB" dirty="0"/>
              <a:t>Functions can be defined inside functions</a:t>
            </a:r>
          </a:p>
          <a:p>
            <a:r>
              <a:rPr lang="en-GB" dirty="0"/>
              <a:t>An inner function has access to variables and parameters of functions it’s within</a:t>
            </a:r>
          </a:p>
          <a:p>
            <a:r>
              <a:rPr lang="en-GB" dirty="0"/>
              <a:t>This is known as Static/Lexical scoping</a:t>
            </a:r>
          </a:p>
          <a:p>
            <a:endParaRPr lang="en-GB" dirty="0"/>
          </a:p>
        </p:txBody>
      </p:sp>
      <p:sp>
        <p:nvSpPr>
          <p:cNvPr id="4" name="Title 3"/>
          <p:cNvSpPr>
            <a:spLocks noGrp="1"/>
          </p:cNvSpPr>
          <p:nvPr>
            <p:ph type="title"/>
          </p:nvPr>
        </p:nvSpPr>
        <p:spPr>
          <a:xfrm>
            <a:off x="414000" y="124742"/>
            <a:ext cx="9126000" cy="1153618"/>
          </a:xfrm>
        </p:spPr>
        <p:txBody>
          <a:bodyPr/>
          <a:lstStyle/>
          <a:p>
            <a:r>
              <a:rPr lang="en-GB" dirty="0"/>
              <a:t>Activity Solution</a:t>
            </a:r>
          </a:p>
        </p:txBody>
      </p:sp>
      <p:sp>
        <p:nvSpPr>
          <p:cNvPr id="6" name="TextBox 5"/>
          <p:cNvSpPr txBox="1"/>
          <p:nvPr/>
        </p:nvSpPr>
        <p:spPr>
          <a:xfrm>
            <a:off x="276112" y="1567245"/>
            <a:ext cx="11639775" cy="4524315"/>
          </a:xfrm>
          <a:prstGeom prst="rect">
            <a:avLst/>
          </a:prstGeom>
          <a:solidFill>
            <a:schemeClr val="bg2">
              <a:lumMod val="1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a:solidFill>
                  <a:srgbClr val="6A9955"/>
                </a:solidFill>
                <a:latin typeface="Consolas" panose="020B0609020204030204" pitchFamily="49" charset="0"/>
              </a:rPr>
              <a:t>//Global Scope Declarations</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let</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startSentence</a:t>
            </a:r>
            <a:r>
              <a:rPr lang="en-GB" sz="1600" dirty="0">
                <a:solidFill>
                  <a:srgbClr val="D4D4D4"/>
                </a:solidFill>
                <a:latin typeface="Consolas" panose="020B0609020204030204" pitchFamily="49" charset="0"/>
              </a:rPr>
              <a:t> = </a:t>
            </a:r>
            <a:r>
              <a:rPr lang="en-GB" sz="1600" dirty="0">
                <a:solidFill>
                  <a:srgbClr val="CE9178"/>
                </a:solidFill>
                <a:latin typeface="Consolas" panose="020B0609020204030204" pitchFamily="49" charset="0"/>
              </a:rPr>
              <a:t>'hello'</a:t>
            </a:r>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let</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result</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569CD6"/>
                </a:solidFill>
                <a:latin typeface="Consolas" panose="020B0609020204030204" pitchFamily="49" charset="0"/>
              </a:rPr>
              <a:t>function</a:t>
            </a:r>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addWorld</a:t>
            </a:r>
            <a:r>
              <a:rPr lang="en-GB" sz="1600" dirty="0">
                <a:solidFill>
                  <a:srgbClr val="D4D4D4"/>
                </a:solidFill>
                <a:latin typeface="Consolas" panose="020B0609020204030204" pitchFamily="49" charset="0"/>
              </a:rPr>
              <a:t>() {</a:t>
            </a:r>
          </a:p>
          <a:p>
            <a:r>
              <a:rPr lang="en-GB" sz="1600" dirty="0">
                <a:solidFill>
                  <a:srgbClr val="6A9955"/>
                </a:solidFill>
                <a:latin typeface="Consolas" panose="020B0609020204030204" pitchFamily="49" charset="0"/>
              </a:rPr>
              <a:t>//Local scope declaration</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let</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endSentence</a:t>
            </a:r>
            <a:r>
              <a:rPr lang="en-GB" sz="1600" dirty="0">
                <a:solidFill>
                  <a:srgbClr val="D4D4D4"/>
                </a:solidFill>
                <a:latin typeface="Consolas" panose="020B0609020204030204" pitchFamily="49" charset="0"/>
              </a:rPr>
              <a:t> = </a:t>
            </a:r>
            <a:r>
              <a:rPr lang="en-GB" sz="1600" dirty="0">
                <a:solidFill>
                  <a:srgbClr val="CE9178"/>
                </a:solidFill>
                <a:latin typeface="Consolas" panose="020B0609020204030204" pitchFamily="49" charset="0"/>
              </a:rPr>
              <a:t>'world'</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6A9955"/>
                </a:solidFill>
                <a:latin typeface="Consolas" panose="020B0609020204030204" pitchFamily="49" charset="0"/>
              </a:rPr>
              <a:t>//This section has access to both local and global variables</a:t>
            </a:r>
            <a:endParaRPr lang="en-GB" sz="1600" dirty="0">
              <a:solidFill>
                <a:srgbClr val="D4D4D4"/>
              </a:solidFill>
              <a:latin typeface="Consolas" panose="020B0609020204030204" pitchFamily="49" charset="0"/>
            </a:endParaRPr>
          </a:p>
          <a:p>
            <a:r>
              <a:rPr lang="en-GB" sz="1600" dirty="0">
                <a:solidFill>
                  <a:srgbClr val="9CDCFE"/>
                </a:solidFill>
                <a:latin typeface="Consolas" panose="020B0609020204030204" pitchFamily="49" charset="0"/>
              </a:rPr>
              <a:t>result</a:t>
            </a:r>
            <a:r>
              <a:rPr lang="en-GB" sz="1600" dirty="0">
                <a:solidFill>
                  <a:srgbClr val="D4D4D4"/>
                </a:solidFill>
                <a:latin typeface="Consolas" panose="020B0609020204030204" pitchFamily="49" charset="0"/>
              </a:rPr>
              <a:t> = </a:t>
            </a:r>
            <a:r>
              <a:rPr lang="en-GB" sz="1600" dirty="0">
                <a:solidFill>
                  <a:srgbClr val="9CDCFE"/>
                </a:solidFill>
                <a:latin typeface="Consolas" panose="020B0609020204030204" pitchFamily="49" charset="0"/>
              </a:rPr>
              <a:t>startSentence</a:t>
            </a:r>
            <a:r>
              <a:rPr lang="en-GB" sz="1600" dirty="0">
                <a:solidFill>
                  <a:srgbClr val="D4D4D4"/>
                </a:solidFill>
                <a:latin typeface="Consolas" panose="020B0609020204030204" pitchFamily="49" charset="0"/>
              </a:rPr>
              <a:t> + </a:t>
            </a:r>
            <a:r>
              <a:rPr lang="en-GB" sz="1600" dirty="0">
                <a:solidFill>
                  <a:srgbClr val="9CDCFE"/>
                </a:solidFill>
                <a:latin typeface="Consolas" panose="020B0609020204030204" pitchFamily="49" charset="0"/>
              </a:rPr>
              <a:t>endSentence</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br>
              <a:rPr lang="en-GB" sz="1600" dirty="0">
                <a:solidFill>
                  <a:srgbClr val="D4D4D4"/>
                </a:solidFill>
                <a:latin typeface="Consolas" panose="020B0609020204030204" pitchFamily="49" charset="0"/>
              </a:rPr>
            </a:br>
            <a:br>
              <a:rPr lang="en-GB" sz="1600" dirty="0">
                <a:solidFill>
                  <a:srgbClr val="D4D4D4"/>
                </a:solidFill>
                <a:latin typeface="Consolas" panose="020B0609020204030204" pitchFamily="49" charset="0"/>
              </a:rPr>
            </a:br>
            <a:r>
              <a:rPr lang="en-GB" sz="1600" dirty="0">
                <a:solidFill>
                  <a:srgbClr val="6A9955"/>
                </a:solidFill>
                <a:latin typeface="Consolas" panose="020B0609020204030204" pitchFamily="49" charset="0"/>
              </a:rPr>
              <a:t>//This is fine because both the function and variable are declared globally</a:t>
            </a:r>
            <a:endParaRPr lang="en-GB" sz="1600" dirty="0">
              <a:solidFill>
                <a:srgbClr val="D4D4D4"/>
              </a:solidFill>
              <a:latin typeface="Consolas" panose="020B0609020204030204" pitchFamily="49" charset="0"/>
            </a:endParaRPr>
          </a:p>
          <a:p>
            <a:r>
              <a:rPr lang="en-GB" sz="1600" dirty="0" err="1">
                <a:solidFill>
                  <a:srgbClr val="DCDCAA"/>
                </a:solidFill>
                <a:latin typeface="Consolas" panose="020B0609020204030204" pitchFamily="49" charset="0"/>
              </a:rPr>
              <a:t>addWorld</a:t>
            </a:r>
            <a:r>
              <a:rPr lang="en-GB" sz="1600" dirty="0">
                <a:solidFill>
                  <a:srgbClr val="D4D4D4"/>
                </a:solidFill>
                <a:latin typeface="Consolas" panose="020B0609020204030204" pitchFamily="49" charset="0"/>
              </a:rPr>
              <a:t>();</a:t>
            </a:r>
          </a:p>
          <a:p>
            <a:r>
              <a:rPr lang="en-GB" sz="1600" dirty="0">
                <a:solidFill>
                  <a:srgbClr val="4EC9B0"/>
                </a:solidFill>
                <a:latin typeface="Consolas" panose="020B0609020204030204" pitchFamily="49" charset="0"/>
              </a:rPr>
              <a:t>console</a:t>
            </a:r>
            <a:r>
              <a:rPr lang="en-GB" sz="1600" dirty="0">
                <a:solidFill>
                  <a:srgbClr val="D4D4D4"/>
                </a:solidFill>
                <a:latin typeface="Consolas" panose="020B0609020204030204" pitchFamily="49" charset="0"/>
              </a:rPr>
              <a:t>.</a:t>
            </a:r>
            <a:r>
              <a:rPr lang="en-GB" sz="1600" dirty="0">
                <a:solidFill>
                  <a:srgbClr val="DCDCAA"/>
                </a:solidFill>
                <a:latin typeface="Consolas" panose="020B0609020204030204" pitchFamily="49" charset="0"/>
              </a:rPr>
              <a:t>log</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result</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6A9955"/>
                </a:solidFill>
                <a:latin typeface="Consolas" panose="020B0609020204030204" pitchFamily="49" charset="0"/>
              </a:rPr>
              <a:t>//This causes an error because endSentence is only declared locally</a:t>
            </a:r>
            <a:endParaRPr lang="en-GB" sz="1600" dirty="0">
              <a:solidFill>
                <a:srgbClr val="D4D4D4"/>
              </a:solidFill>
              <a:latin typeface="Consolas" panose="020B0609020204030204" pitchFamily="49" charset="0"/>
            </a:endParaRPr>
          </a:p>
          <a:p>
            <a:r>
              <a:rPr lang="en-GB" sz="1600" dirty="0">
                <a:solidFill>
                  <a:srgbClr val="4EC9B0"/>
                </a:solidFill>
                <a:latin typeface="Consolas" panose="020B0609020204030204" pitchFamily="49" charset="0"/>
              </a:rPr>
              <a:t>console</a:t>
            </a:r>
            <a:r>
              <a:rPr lang="en-GB" sz="1600" dirty="0">
                <a:solidFill>
                  <a:srgbClr val="D4D4D4"/>
                </a:solidFill>
                <a:latin typeface="Consolas" panose="020B0609020204030204" pitchFamily="49" charset="0"/>
              </a:rPr>
              <a:t>.</a:t>
            </a:r>
            <a:r>
              <a:rPr lang="en-GB" sz="1600" dirty="0">
                <a:solidFill>
                  <a:srgbClr val="DCDCAA"/>
                </a:solidFill>
                <a:latin typeface="Consolas" panose="020B0609020204030204" pitchFamily="49" charset="0"/>
              </a:rPr>
              <a:t>log</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startSentence</a:t>
            </a:r>
            <a:r>
              <a:rPr lang="en-GB" sz="1600" dirty="0">
                <a:solidFill>
                  <a:srgbClr val="D4D4D4"/>
                </a:solidFill>
                <a:latin typeface="Consolas" panose="020B0609020204030204" pitchFamily="49" charset="0"/>
              </a:rPr>
              <a:t> + </a:t>
            </a:r>
            <a:r>
              <a:rPr lang="en-GB" sz="1600" dirty="0">
                <a:solidFill>
                  <a:srgbClr val="CE9178"/>
                </a:solidFill>
                <a:latin typeface="Consolas" panose="020B0609020204030204" pitchFamily="49" charset="0"/>
              </a:rPr>
              <a:t>' '</a:t>
            </a:r>
            <a:r>
              <a:rPr lang="en-GB" sz="1600" dirty="0">
                <a:solidFill>
                  <a:srgbClr val="D4D4D4"/>
                </a:solidFill>
                <a:latin typeface="Consolas" panose="020B0609020204030204" pitchFamily="49" charset="0"/>
              </a:rPr>
              <a:t> + </a:t>
            </a:r>
            <a:r>
              <a:rPr lang="en-GB" sz="1600" dirty="0">
                <a:solidFill>
                  <a:srgbClr val="9CDCFE"/>
                </a:solidFill>
                <a:latin typeface="Consolas" panose="020B0609020204030204" pitchFamily="49" charset="0"/>
              </a:rPr>
              <a:t>endSentence</a:t>
            </a:r>
            <a:r>
              <a:rPr lang="en-GB"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98757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An inner function that has access to the outer functions scope chain</a:t>
            </a:r>
          </a:p>
          <a:p>
            <a:r>
              <a:rPr lang="en-GB" dirty="0"/>
              <a:t>Closure has 3 scope chains</a:t>
            </a:r>
          </a:p>
          <a:p>
            <a:pPr lvl="1"/>
            <a:r>
              <a:rPr lang="en-GB" dirty="0"/>
              <a:t>Its own scope</a:t>
            </a:r>
          </a:p>
          <a:p>
            <a:pPr lvl="1"/>
            <a:r>
              <a:rPr lang="en-GB" dirty="0"/>
              <a:t>Outer function scope</a:t>
            </a:r>
          </a:p>
          <a:p>
            <a:pPr lvl="1"/>
            <a:r>
              <a:rPr lang="en-GB" dirty="0"/>
              <a:t>Global scope</a:t>
            </a:r>
          </a:p>
          <a:p>
            <a:r>
              <a:rPr lang="en-GB" dirty="0"/>
              <a:t>Allows us to write code that is:</a:t>
            </a:r>
          </a:p>
          <a:p>
            <a:pPr lvl="1"/>
            <a:r>
              <a:rPr lang="en-GB" dirty="0"/>
              <a:t>Creative</a:t>
            </a:r>
          </a:p>
          <a:p>
            <a:pPr lvl="1"/>
            <a:r>
              <a:rPr lang="en-GB" dirty="0"/>
              <a:t>Expressive</a:t>
            </a:r>
          </a:p>
          <a:p>
            <a:pPr lvl="1"/>
            <a:r>
              <a:rPr lang="en-GB" dirty="0"/>
              <a:t>Concise</a:t>
            </a:r>
          </a:p>
          <a:p>
            <a:endParaRPr lang="en-GB" dirty="0"/>
          </a:p>
          <a:p>
            <a:endParaRPr lang="en-GB" dirty="0"/>
          </a:p>
        </p:txBody>
      </p:sp>
      <p:sp>
        <p:nvSpPr>
          <p:cNvPr id="3" name="Title 2"/>
          <p:cNvSpPr>
            <a:spLocks noGrp="1"/>
          </p:cNvSpPr>
          <p:nvPr>
            <p:ph type="title"/>
          </p:nvPr>
        </p:nvSpPr>
        <p:spPr/>
        <p:txBody>
          <a:bodyPr/>
          <a:lstStyle/>
          <a:p>
            <a:r>
              <a:rPr lang="en-GB" dirty="0"/>
              <a:t>Closure</a:t>
            </a:r>
          </a:p>
        </p:txBody>
      </p:sp>
    </p:spTree>
    <p:extLst>
      <p:ext uri="{BB962C8B-B14F-4D97-AF65-F5344CB8AC3E}">
        <p14:creationId xmlns:p14="http://schemas.microsoft.com/office/powerpoint/2010/main" val="3372473285"/>
      </p:ext>
    </p:extLst>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LA Slide Deck Template" id="{77B112E8-EF96-43CB-A690-E23779E59FD6}" vid="{8481B56C-5037-489B-AC44-E4143A60F620}"/>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QALA Slide Deck Template</Template>
  <TotalTime>1765</TotalTime>
  <Words>922</Words>
  <Application>Microsoft Office PowerPoint</Application>
  <PresentationFormat>Widescreen</PresentationFormat>
  <Paragraphs>180</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Quattrocento Sans</vt:lpstr>
      <vt:lpstr>Segoe UI</vt:lpstr>
      <vt:lpstr>QAC_Powerpoint_Template</vt:lpstr>
      <vt:lpstr>Front-End Web Development</vt:lpstr>
      <vt:lpstr>Contents page</vt:lpstr>
      <vt:lpstr>Course Objectives</vt:lpstr>
      <vt:lpstr>Scope </vt:lpstr>
      <vt:lpstr>Local Scope</vt:lpstr>
      <vt:lpstr>Global Scope</vt:lpstr>
      <vt:lpstr>Activity: Local and Global Scope Variables</vt:lpstr>
      <vt:lpstr>Activity Solution</vt:lpstr>
      <vt:lpstr>Closure</vt:lpstr>
      <vt:lpstr>Closure CONT.</vt:lpstr>
      <vt:lpstr>Closures’ rules &amp; side effectS</vt:lpstr>
      <vt:lpstr>Closures’ rules &amp; side effects CONT.</vt:lpstr>
      <vt:lpstr>Hoisting</vt:lpstr>
      <vt:lpstr>Hoisting – Functions</vt:lpstr>
      <vt:lpstr>Summary</vt:lpstr>
      <vt:lpstr>PowerPoint Presentation</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Deck Template and Guide</dc:title>
  <dc:creator>Admin</dc:creator>
  <cp:lastModifiedBy>Chris Perrins</cp:lastModifiedBy>
  <cp:revision>248</cp:revision>
  <dcterms:created xsi:type="dcterms:W3CDTF">2019-03-12T09:19:41Z</dcterms:created>
  <dcterms:modified xsi:type="dcterms:W3CDTF">2019-04-18T12:01:12Z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